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9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3.xml" ContentType="application/vnd.openxmlformats-officedocument.drawingml.chart+xml"/>
  <Override PartName="/ppt/theme/themeOverride2.xml" ContentType="application/vnd.openxmlformats-officedocument.themeOverride+xml"/>
  <Override PartName="/ppt/tags/tag33.xml" ContentType="application/vnd.openxmlformats-officedocument.presentationml.tag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ags/tag50.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tags/tag56.xml" ContentType="application/vnd.openxmlformats-officedocument.presentationml.tags+xml"/>
  <Override PartName="/ppt/notesSlides/notesSlide1.xml" ContentType="application/vnd.openxmlformats-officedocument.presentationml.notesSl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8.xml" ContentType="application/vnd.openxmlformats-officedocument.themeOverride+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9.xml" ContentType="application/vnd.openxmlformats-officedocument.themeOverrid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0.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xml" ContentType="application/vnd.openxmlformats-officedocument.presentationml.notesSlide+xml"/>
  <Override PartName="/ppt/charts/chart35.xml" ContentType="application/vnd.openxmlformats-officedocument.drawingml.chart+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5.xml" ContentType="application/vnd.openxmlformats-officedocument.presentationml.notesSlide+xml"/>
  <Override PartName="/ppt/charts/chart3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8.xml" ContentType="application/vnd.openxmlformats-officedocument.drawingml.chart+xml"/>
  <Override PartName="/ppt/charts/style26.xml" ContentType="application/vnd.ms-office.chartstyle+xml"/>
  <Override PartName="/ppt/charts/colors26.xml" ContentType="application/vnd.ms-office.chartcolorstyle+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notesSlides/notesSlide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charts/chart39.xml" ContentType="application/vnd.openxmlformats-officedocument.drawingml.chart+xml"/>
  <Override PartName="/ppt/charts/chart40.xml" ContentType="application/vnd.openxmlformats-officedocument.drawingml.chart+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charts/chart41.xml" ContentType="application/vnd.openxmlformats-officedocument.drawingml.chart+xml"/>
  <Override PartName="/ppt/theme/themeOverride21.xml" ContentType="application/vnd.openxmlformats-officedocument.themeOverride+xml"/>
  <Override PartName="/ppt/charts/chart42.xml" ContentType="application/vnd.openxmlformats-officedocument.drawingml.chart+xml"/>
  <Override PartName="/ppt/tags/tag111.xml" ContentType="application/vnd.openxmlformats-officedocument.presentationml.tags+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2.xml" ContentType="application/vnd.openxmlformats-officedocument.themeOverride+xml"/>
  <Override PartName="/ppt/tags/tag112.xml" ContentType="application/vnd.openxmlformats-officedocument.presentationml.tags+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3.xml" ContentType="application/vnd.openxmlformats-officedocument.themeOverride+xml"/>
  <Override PartName="/ppt/drawings/drawing1.xml" ContentType="application/vnd.openxmlformats-officedocument.drawingml.chartshape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8.xml" ContentType="application/vnd.openxmlformats-officedocument.presentationml.notesSlide+xml"/>
  <Override PartName="/ppt/charts/chart45.xml" ContentType="application/vnd.openxmlformats-officedocument.drawingml.chart+xml"/>
  <Override PartName="/ppt/theme/themeOverride24.xml" ContentType="application/vnd.openxmlformats-officedocument.themeOverride+xml"/>
  <Override PartName="/ppt/charts/chart46.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5.xml" ContentType="application/vnd.openxmlformats-officedocument.themeOverr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charts/chart47.xml" ContentType="application/vnd.openxmlformats-officedocument.drawingml.chart+xml"/>
  <Override PartName="/ppt/tags/tag1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181" r:id="rId5"/>
    <p:sldMasterId id="2147484198" r:id="rId6"/>
    <p:sldMasterId id="2147484208" r:id="rId7"/>
    <p:sldMasterId id="2147484218" r:id="rId8"/>
    <p:sldMasterId id="2147484241" r:id="rId9"/>
    <p:sldMasterId id="2147484250" r:id="rId10"/>
    <p:sldMasterId id="2147484259" r:id="rId11"/>
    <p:sldMasterId id="2147484262" r:id="rId12"/>
    <p:sldMasterId id="2147484281" r:id="rId13"/>
    <p:sldMasterId id="2147484291" r:id="rId14"/>
    <p:sldMasterId id="2147484304" r:id="rId15"/>
    <p:sldMasterId id="2147484308" r:id="rId16"/>
  </p:sldMasterIdLst>
  <p:notesMasterIdLst>
    <p:notesMasterId r:id="rId112"/>
  </p:notesMasterIdLst>
  <p:sldIdLst>
    <p:sldId id="258" r:id="rId17"/>
    <p:sldId id="5362" r:id="rId18"/>
    <p:sldId id="5380" r:id="rId19"/>
    <p:sldId id="5381" r:id="rId20"/>
    <p:sldId id="2347" r:id="rId21"/>
    <p:sldId id="5254" r:id="rId22"/>
    <p:sldId id="4958" r:id="rId23"/>
    <p:sldId id="288" r:id="rId24"/>
    <p:sldId id="5128" r:id="rId25"/>
    <p:sldId id="5383" r:id="rId26"/>
    <p:sldId id="5363" r:id="rId27"/>
    <p:sldId id="5368" r:id="rId28"/>
    <p:sldId id="5369" r:id="rId29"/>
    <p:sldId id="5370" r:id="rId30"/>
    <p:sldId id="5372" r:id="rId31"/>
    <p:sldId id="5371" r:id="rId32"/>
    <p:sldId id="5367" r:id="rId33"/>
    <p:sldId id="5365" r:id="rId34"/>
    <p:sldId id="5364" r:id="rId35"/>
    <p:sldId id="5373" r:id="rId36"/>
    <p:sldId id="5310" r:id="rId37"/>
    <p:sldId id="5374" r:id="rId38"/>
    <p:sldId id="1183" r:id="rId39"/>
    <p:sldId id="5302" r:id="rId40"/>
    <p:sldId id="5375" r:id="rId41"/>
    <p:sldId id="5342" r:id="rId42"/>
    <p:sldId id="5343" r:id="rId43"/>
    <p:sldId id="5384" r:id="rId44"/>
    <p:sldId id="5385" r:id="rId45"/>
    <p:sldId id="5386" r:id="rId46"/>
    <p:sldId id="5092" r:id="rId47"/>
    <p:sldId id="5387" r:id="rId48"/>
    <p:sldId id="5388" r:id="rId49"/>
    <p:sldId id="5389" r:id="rId50"/>
    <p:sldId id="5390" r:id="rId51"/>
    <p:sldId id="5308" r:id="rId52"/>
    <p:sldId id="5341" r:id="rId53"/>
    <p:sldId id="5391" r:id="rId54"/>
    <p:sldId id="5314" r:id="rId55"/>
    <p:sldId id="5326" r:id="rId56"/>
    <p:sldId id="5355" r:id="rId57"/>
    <p:sldId id="5352" r:id="rId58"/>
    <p:sldId id="5357" r:id="rId59"/>
    <p:sldId id="765" r:id="rId60"/>
    <p:sldId id="5358" r:id="rId61"/>
    <p:sldId id="5359" r:id="rId62"/>
    <p:sldId id="5392" r:id="rId63"/>
    <p:sldId id="5393" r:id="rId64"/>
    <p:sldId id="5336" r:id="rId65"/>
    <p:sldId id="5264" r:id="rId66"/>
    <p:sldId id="5394" r:id="rId67"/>
    <p:sldId id="5267" r:id="rId68"/>
    <p:sldId id="5268" r:id="rId69"/>
    <p:sldId id="5395" r:id="rId70"/>
    <p:sldId id="5396" r:id="rId71"/>
    <p:sldId id="5397" r:id="rId72"/>
    <p:sldId id="5398" r:id="rId73"/>
    <p:sldId id="5399" r:id="rId74"/>
    <p:sldId id="5377" r:id="rId75"/>
    <p:sldId id="5400" r:id="rId76"/>
    <p:sldId id="5401" r:id="rId77"/>
    <p:sldId id="5272" r:id="rId78"/>
    <p:sldId id="5106" r:id="rId79"/>
    <p:sldId id="5107" r:id="rId80"/>
    <p:sldId id="5109" r:id="rId81"/>
    <p:sldId id="5247" r:id="rId82"/>
    <p:sldId id="5402" r:id="rId83"/>
    <p:sldId id="5403" r:id="rId84"/>
    <p:sldId id="5404" r:id="rId85"/>
    <p:sldId id="5244" r:id="rId86"/>
    <p:sldId id="5406" r:id="rId87"/>
    <p:sldId id="5103" r:id="rId88"/>
    <p:sldId id="5303" r:id="rId89"/>
    <p:sldId id="5304" r:id="rId90"/>
    <p:sldId id="1664" r:id="rId91"/>
    <p:sldId id="1665" r:id="rId92"/>
    <p:sldId id="5284" r:id="rId93"/>
    <p:sldId id="5291" r:id="rId94"/>
    <p:sldId id="5293" r:id="rId95"/>
    <p:sldId id="5412" r:id="rId96"/>
    <p:sldId id="5182" r:id="rId97"/>
    <p:sldId id="5168" r:id="rId98"/>
    <p:sldId id="5292" r:id="rId99"/>
    <p:sldId id="5413" r:id="rId100"/>
    <p:sldId id="5327" r:id="rId101"/>
    <p:sldId id="5409" r:id="rId102"/>
    <p:sldId id="5410" r:id="rId103"/>
    <p:sldId id="5320" r:id="rId104"/>
    <p:sldId id="5317" r:id="rId105"/>
    <p:sldId id="4893" r:id="rId106"/>
    <p:sldId id="5414" r:id="rId107"/>
    <p:sldId id="4966" r:id="rId108"/>
    <p:sldId id="4997" r:id="rId109"/>
    <p:sldId id="5263" r:id="rId110"/>
    <p:sldId id="5379" r:id="rId111"/>
  </p:sldIdLst>
  <p:sldSz cx="12192000" cy="6858000"/>
  <p:notesSz cx="6858000" cy="9144000"/>
  <p:custDataLst>
    <p:tags r:id="rId113"/>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ůněk Vladimír" initials="BV" lastIdx="1" clrIdx="0">
    <p:extLst>
      <p:ext uri="{19B8F6BF-5375-455C-9EA6-DF929625EA0E}">
        <p15:presenceInfo xmlns:p15="http://schemas.microsoft.com/office/powerpoint/2012/main" userId="S::bartunekv@mzcr.cz::bc1bd724-2e62-4858-a399-05bb80415b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0AD47"/>
    <a:srgbClr val="FF6600"/>
    <a:srgbClr val="4472C4"/>
    <a:srgbClr val="2E5980"/>
    <a:srgbClr val="00FF00"/>
    <a:srgbClr val="D9E1F2"/>
    <a:srgbClr val="5B9BD5"/>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80" d="100"/>
          <a:sy n="80" d="100"/>
        </p:scale>
        <p:origin x="864" y="62"/>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theme" Target="theme/theme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notesMaster" Target="notesMasters/notesMaster1.xml"/><Relationship Id="rId16" Type="http://schemas.openxmlformats.org/officeDocument/2006/relationships/slideMaster" Target="slideMasters/slideMaster13.xml"/><Relationship Id="rId107" Type="http://schemas.openxmlformats.org/officeDocument/2006/relationships/slide" Target="slides/slide91.xml"/><Relationship Id="rId11" Type="http://schemas.openxmlformats.org/officeDocument/2006/relationships/slideMaster" Target="slideMasters/slideMaster8.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2.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tags" Target="tags/tag1.xml"/><Relationship Id="rId118" Type="http://schemas.openxmlformats.org/officeDocument/2006/relationships/tableStyles" Target="tableStyles.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9.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7.xml"/><Relationship Id="rId28" Type="http://schemas.openxmlformats.org/officeDocument/2006/relationships/slide" Target="slides/slide12.xml"/><Relationship Id="rId49" Type="http://schemas.openxmlformats.org/officeDocument/2006/relationships/slide" Target="slides/slide33.xml"/><Relationship Id="rId114"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4.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customXml" Target="../customXml/item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presProps" Target="presProp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1.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5.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customXml" Target="../customXml/item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116"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slide" Target="slides/slide95.xml"/><Relationship Id="rId15" Type="http://schemas.openxmlformats.org/officeDocument/2006/relationships/slideMaster" Target="slideMasters/slideMaster12.xml"/><Relationship Id="rId36" Type="http://schemas.openxmlformats.org/officeDocument/2006/relationships/slide" Target="slides/slide20.xml"/><Relationship Id="rId57" Type="http://schemas.openxmlformats.org/officeDocument/2006/relationships/slide" Target="slides/slide41.xml"/><Relationship Id="rId106" Type="http://schemas.openxmlformats.org/officeDocument/2006/relationships/slide" Target="slides/slide9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4.xml"/><Relationship Id="rId1" Type="http://schemas.microsoft.com/office/2011/relationships/chartStyle" Target="style14.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7.xml"/><Relationship Id="rId1" Type="http://schemas.microsoft.com/office/2011/relationships/chartStyle" Target="style17.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4.xml"/><Relationship Id="rId1" Type="http://schemas.microsoft.com/office/2011/relationships/chartStyle" Target="style2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5.xml"/><Relationship Id="rId1" Type="http://schemas.microsoft.com/office/2011/relationships/chartStyle" Target="style2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6.xml"/><Relationship Id="rId1" Type="http://schemas.microsoft.com/office/2011/relationships/chartStyle" Target="style26.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1.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8.xml"/><Relationship Id="rId1" Type="http://schemas.microsoft.com/office/2011/relationships/chartStyle" Target="style28.xml"/><Relationship Id="rId5" Type="http://schemas.openxmlformats.org/officeDocument/2006/relationships/chartUserShapes" Target="../drawings/drawing1.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24.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76367058987577"/>
          <c:y val="5.7794283588567176E-2"/>
          <c:w val="0.87396351575456055"/>
          <c:h val="0.76650943396226412"/>
        </c:manualLayout>
      </c:layout>
      <c:lineChart>
        <c:grouping val="standard"/>
        <c:varyColors val="0"/>
        <c:ser>
          <c:idx val="0"/>
          <c:order val="0"/>
          <c:tx>
            <c:strRef>
              <c:f>List3!$B$1</c:f>
              <c:strCache>
                <c:ptCount val="1"/>
                <c:pt idx="0">
                  <c:v>CR</c:v>
                </c:pt>
              </c:strCache>
            </c:strRef>
          </c:tx>
          <c:spPr>
            <a:ln w="38098">
              <a:solidFill>
                <a:schemeClr val="accent1"/>
              </a:solidFill>
              <a:prstDash val="solid"/>
            </a:ln>
          </c:spPr>
          <c:marker>
            <c:symbol val="none"/>
          </c:marker>
          <c:cat>
            <c:strRef>
              <c:f>List3!$A$2:$A$20</c:f>
              <c:strCache>
                <c:ptCount val="19"/>
                <c:pt idx="0">
                  <c:v>   0–4 let</c:v>
                </c:pt>
                <c:pt idx="1">
                  <c:v>   5–9 let</c:v>
                </c:pt>
                <c:pt idx="2">
                  <c:v> 10–14 let</c:v>
                </c:pt>
                <c:pt idx="3">
                  <c:v> 15–19 let</c:v>
                </c:pt>
                <c:pt idx="4">
                  <c:v> 20–24 let</c:v>
                </c:pt>
                <c:pt idx="5">
                  <c:v> 25–29 let</c:v>
                </c:pt>
                <c:pt idx="6">
                  <c:v> 30–34 let</c:v>
                </c:pt>
                <c:pt idx="7">
                  <c:v> 35–39 let</c:v>
                </c:pt>
                <c:pt idx="8">
                  <c:v> 40–44 let</c:v>
                </c:pt>
                <c:pt idx="9">
                  <c:v> 45–49 let</c:v>
                </c:pt>
                <c:pt idx="10">
                  <c:v> 50–54 let</c:v>
                </c:pt>
                <c:pt idx="11">
                  <c:v> 55–59 let</c:v>
                </c:pt>
                <c:pt idx="12">
                  <c:v> 60–64 let</c:v>
                </c:pt>
                <c:pt idx="13">
                  <c:v> 65–69 let</c:v>
                </c:pt>
                <c:pt idx="14">
                  <c:v> 70–74 let</c:v>
                </c:pt>
                <c:pt idx="15">
                  <c:v> 75–79 let</c:v>
                </c:pt>
                <c:pt idx="16">
                  <c:v> 80–84 let</c:v>
                </c:pt>
                <c:pt idx="17">
                  <c:v> 85–89 let</c:v>
                </c:pt>
                <c:pt idx="18">
                  <c:v> 90+ let</c:v>
                </c:pt>
              </c:strCache>
            </c:strRef>
          </c:cat>
          <c:val>
            <c:numRef>
              <c:f>List3!$B$2:$B$20</c:f>
              <c:numCache>
                <c:formatCode>General</c:formatCode>
                <c:ptCount val="19"/>
                <c:pt idx="0">
                  <c:v>5.306775210148956</c:v>
                </c:pt>
                <c:pt idx="1">
                  <c:v>5.2593078803089215</c:v>
                </c:pt>
                <c:pt idx="2">
                  <c:v>5.5359914467522957</c:v>
                </c:pt>
                <c:pt idx="3">
                  <c:v>4.7857661148114143</c:v>
                </c:pt>
                <c:pt idx="4">
                  <c:v>4.5356973432843573</c:v>
                </c:pt>
                <c:pt idx="5">
                  <c:v>5.4446035246584321</c:v>
                </c:pt>
                <c:pt idx="6">
                  <c:v>6.5230779939005625</c:v>
                </c:pt>
                <c:pt idx="7">
                  <c:v>6.7891974170241687</c:v>
                </c:pt>
                <c:pt idx="8">
                  <c:v>7.8967779553048301</c:v>
                </c:pt>
                <c:pt idx="9">
                  <c:v>8.5539798722166545</c:v>
                </c:pt>
                <c:pt idx="10">
                  <c:v>6.6435814937128139</c:v>
                </c:pt>
                <c:pt idx="11">
                  <c:v>6.3995602425740303</c:v>
                </c:pt>
                <c:pt idx="12">
                  <c:v>5.7003204520198194</c:v>
                </c:pt>
                <c:pt idx="13">
                  <c:v>6.2728380661361012</c:v>
                </c:pt>
                <c:pt idx="14">
                  <c:v>5.8495211476368034</c:v>
                </c:pt>
                <c:pt idx="15">
                  <c:v>4.2132294833354207</c:v>
                </c:pt>
                <c:pt idx="16">
                  <c:v>2.4025391217992476</c:v>
                </c:pt>
                <c:pt idx="17">
                  <c:v>1.2758271196487645</c:v>
                </c:pt>
                <c:pt idx="18">
                  <c:v>0.61140811472640622</c:v>
                </c:pt>
              </c:numCache>
            </c:numRef>
          </c:val>
          <c:smooth val="0"/>
          <c:extLst>
            <c:ext xmlns:c16="http://schemas.microsoft.com/office/drawing/2014/chart" uri="{C3380CC4-5D6E-409C-BE32-E72D297353CC}">
              <c16:uniqueId val="{00000000-4908-42DE-B7D2-E8B23BC5B0EE}"/>
            </c:ext>
          </c:extLst>
        </c:ser>
        <c:dLbls>
          <c:showLegendKey val="0"/>
          <c:showVal val="0"/>
          <c:showCatName val="0"/>
          <c:showSerName val="0"/>
          <c:showPercent val="0"/>
          <c:showBubbleSize val="0"/>
        </c:dLbls>
        <c:smooth val="0"/>
        <c:axId val="339629152"/>
        <c:axId val="339627584"/>
      </c:lineChart>
      <c:catAx>
        <c:axId val="339629152"/>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200" b="0" i="0" u="none" strike="noStrike" baseline="0">
                <a:solidFill>
                  <a:schemeClr val="tx1"/>
                </a:solidFill>
                <a:latin typeface="Arial"/>
                <a:ea typeface="Arial"/>
                <a:cs typeface="Arial"/>
              </a:defRPr>
            </a:pPr>
            <a:endParaRPr lang="en-US"/>
          </a:p>
        </c:txPr>
        <c:crossAx val="339627584"/>
        <c:crossesAt val="0"/>
        <c:auto val="1"/>
        <c:lblAlgn val="ctr"/>
        <c:lblOffset val="100"/>
        <c:tickLblSkip val="1"/>
        <c:tickMarkSkip val="1"/>
        <c:noMultiLvlLbl val="0"/>
      </c:catAx>
      <c:valAx>
        <c:axId val="339627584"/>
        <c:scaling>
          <c:orientation val="minMax"/>
        </c:scaling>
        <c:delete val="0"/>
        <c:axPos val="l"/>
        <c:numFmt formatCode="0" sourceLinked="0"/>
        <c:majorTickMark val="out"/>
        <c:minorTickMark val="none"/>
        <c:tickLblPos val="nextTo"/>
        <c:spPr>
          <a:ln w="3175">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339629152"/>
        <c:crosses val="autoZero"/>
        <c:crossBetween val="between"/>
      </c:valAx>
      <c:spPr>
        <a:noFill/>
        <a:ln w="25399">
          <a:noFill/>
        </a:ln>
      </c:spPr>
    </c:plotArea>
    <c:plotVisOnly val="1"/>
    <c:dispBlanksAs val="gap"/>
    <c:showDLblsOverMax val="0"/>
  </c:chart>
  <c:spPr>
    <a:noFill/>
    <a:ln>
      <a:noFill/>
    </a:ln>
  </c:spPr>
  <c:txPr>
    <a:bodyPr/>
    <a:lstStyle/>
    <a:p>
      <a:pPr>
        <a:defRPr sz="1725" b="1" i="0" u="none" strike="noStrike" baseline="0">
          <a:solidFill>
            <a:schemeClr val="tx1"/>
          </a:solidFill>
          <a:latin typeface="Tahoma"/>
          <a:ea typeface="Tahoma"/>
          <a:cs typeface="Tahom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49FD-46B9-BC8C-F8C0FDB6EC1F}"/>
              </c:ext>
            </c:extLst>
          </c:dPt>
          <c:dPt>
            <c:idx val="1"/>
            <c:invertIfNegative val="0"/>
            <c:bubble3D val="0"/>
            <c:spPr>
              <a:solidFill>
                <a:srgbClr val="00B050"/>
              </a:solidFill>
              <a:ln>
                <a:noFill/>
              </a:ln>
              <a:effectLst/>
            </c:spPr>
            <c:extLst>
              <c:ext xmlns:c16="http://schemas.microsoft.com/office/drawing/2014/chart" uri="{C3380CC4-5D6E-409C-BE32-E72D297353CC}">
                <c16:uniqueId val="{00000003-49FD-46B9-BC8C-F8C0FDB6EC1F}"/>
              </c:ext>
            </c:extLst>
          </c:dPt>
          <c:dPt>
            <c:idx val="2"/>
            <c:invertIfNegative val="0"/>
            <c:bubble3D val="0"/>
            <c:spPr>
              <a:solidFill>
                <a:srgbClr val="00B050"/>
              </a:solidFill>
              <a:ln>
                <a:noFill/>
              </a:ln>
              <a:effectLst/>
            </c:spPr>
            <c:extLst>
              <c:ext xmlns:c16="http://schemas.microsoft.com/office/drawing/2014/chart" uri="{C3380CC4-5D6E-409C-BE32-E72D297353CC}">
                <c16:uniqueId val="{00000005-49FD-46B9-BC8C-F8C0FDB6EC1F}"/>
              </c:ext>
            </c:extLst>
          </c:dPt>
          <c:dPt>
            <c:idx val="4"/>
            <c:invertIfNegative val="0"/>
            <c:bubble3D val="0"/>
            <c:spPr>
              <a:solidFill>
                <a:srgbClr val="FF0000"/>
              </a:solidFill>
              <a:ln>
                <a:noFill/>
              </a:ln>
              <a:effectLst/>
            </c:spPr>
            <c:extLst>
              <c:ext xmlns:c16="http://schemas.microsoft.com/office/drawing/2014/chart" uri="{C3380CC4-5D6E-409C-BE32-E72D297353CC}">
                <c16:uniqueId val="{00000007-49FD-46B9-BC8C-F8C0FDB6EC1F}"/>
              </c:ext>
            </c:extLst>
          </c:dPt>
          <c:dPt>
            <c:idx val="5"/>
            <c:invertIfNegative val="0"/>
            <c:bubble3D val="0"/>
            <c:spPr>
              <a:solidFill>
                <a:srgbClr val="FF0000"/>
              </a:solidFill>
              <a:ln>
                <a:noFill/>
              </a:ln>
              <a:effectLst/>
            </c:spPr>
            <c:extLst>
              <c:ext xmlns:c16="http://schemas.microsoft.com/office/drawing/2014/chart" uri="{C3380CC4-5D6E-409C-BE32-E72D297353CC}">
                <c16:uniqueId val="{00000009-49FD-46B9-BC8C-F8C0FDB6EC1F}"/>
              </c:ext>
            </c:extLst>
          </c:dPt>
          <c:dPt>
            <c:idx val="6"/>
            <c:invertIfNegative val="0"/>
            <c:bubble3D val="0"/>
            <c:spPr>
              <a:solidFill>
                <a:srgbClr val="FF0000"/>
              </a:solidFill>
              <a:ln>
                <a:noFill/>
              </a:ln>
              <a:effectLst/>
            </c:spPr>
            <c:extLst>
              <c:ext xmlns:c16="http://schemas.microsoft.com/office/drawing/2014/chart" uri="{C3380CC4-5D6E-409C-BE32-E72D297353CC}">
                <c16:uniqueId val="{0000000B-49FD-46B9-BC8C-F8C0FDB6EC1F}"/>
              </c:ext>
            </c:extLst>
          </c:dPt>
          <c:dPt>
            <c:idx val="7"/>
            <c:invertIfNegative val="0"/>
            <c:bubble3D val="0"/>
            <c:spPr>
              <a:solidFill>
                <a:srgbClr val="FF0000"/>
              </a:solidFill>
              <a:ln>
                <a:noFill/>
              </a:ln>
              <a:effectLst/>
            </c:spPr>
            <c:extLst>
              <c:ext xmlns:c16="http://schemas.microsoft.com/office/drawing/2014/chart" uri="{C3380CC4-5D6E-409C-BE32-E72D297353CC}">
                <c16:uniqueId val="{0000000D-49FD-46B9-BC8C-F8C0FDB6EC1F}"/>
              </c:ext>
            </c:extLst>
          </c:dPt>
          <c:dPt>
            <c:idx val="8"/>
            <c:invertIfNegative val="0"/>
            <c:bubble3D val="0"/>
            <c:spPr>
              <a:solidFill>
                <a:srgbClr val="FF0000"/>
              </a:solidFill>
              <a:ln>
                <a:noFill/>
              </a:ln>
              <a:effectLst/>
            </c:spPr>
            <c:extLst>
              <c:ext xmlns:c16="http://schemas.microsoft.com/office/drawing/2014/chart" uri="{C3380CC4-5D6E-409C-BE32-E72D297353CC}">
                <c16:uniqueId val="{0000000F-49FD-46B9-BC8C-F8C0FDB6EC1F}"/>
              </c:ext>
            </c:extLst>
          </c:dPt>
          <c:dPt>
            <c:idx val="9"/>
            <c:invertIfNegative val="0"/>
            <c:bubble3D val="0"/>
            <c:spPr>
              <a:solidFill>
                <a:srgbClr val="FF0000"/>
              </a:solidFill>
              <a:ln>
                <a:noFill/>
              </a:ln>
              <a:effectLst/>
            </c:spPr>
            <c:extLst>
              <c:ext xmlns:c16="http://schemas.microsoft.com/office/drawing/2014/chart" uri="{C3380CC4-5D6E-409C-BE32-E72D297353CC}">
                <c16:uniqueId val="{00000011-49FD-46B9-BC8C-F8C0FDB6EC1F}"/>
              </c:ext>
            </c:extLst>
          </c:dPt>
          <c:dPt>
            <c:idx val="10"/>
            <c:invertIfNegative val="0"/>
            <c:bubble3D val="0"/>
            <c:spPr>
              <a:solidFill>
                <a:srgbClr val="FF0000"/>
              </a:solidFill>
              <a:ln>
                <a:noFill/>
              </a:ln>
              <a:effectLst/>
            </c:spPr>
            <c:extLst>
              <c:ext xmlns:c16="http://schemas.microsoft.com/office/drawing/2014/chart" uri="{C3380CC4-5D6E-409C-BE32-E72D297353CC}">
                <c16:uniqueId val="{00000013-49FD-46B9-BC8C-F8C0FDB6EC1F}"/>
              </c:ext>
            </c:extLst>
          </c:dPt>
          <c:dPt>
            <c:idx val="11"/>
            <c:invertIfNegative val="0"/>
            <c:bubble3D val="0"/>
            <c:spPr>
              <a:solidFill>
                <a:srgbClr val="FF0000"/>
              </a:solidFill>
              <a:ln>
                <a:noFill/>
              </a:ln>
              <a:effectLst/>
            </c:spPr>
            <c:extLst>
              <c:ext xmlns:c16="http://schemas.microsoft.com/office/drawing/2014/chart" uri="{C3380CC4-5D6E-409C-BE32-E72D297353CC}">
                <c16:uniqueId val="{00000015-49FD-46B9-BC8C-F8C0FDB6EC1F}"/>
              </c:ext>
            </c:extLst>
          </c:dPt>
          <c:dPt>
            <c:idx val="12"/>
            <c:invertIfNegative val="0"/>
            <c:bubble3D val="0"/>
            <c:spPr>
              <a:solidFill>
                <a:srgbClr val="FF0000"/>
              </a:solidFill>
              <a:ln>
                <a:noFill/>
              </a:ln>
              <a:effectLst/>
            </c:spPr>
            <c:extLst>
              <c:ext xmlns:c16="http://schemas.microsoft.com/office/drawing/2014/chart" uri="{C3380CC4-5D6E-409C-BE32-E72D297353CC}">
                <c16:uniqueId val="{00000017-49FD-46B9-BC8C-F8C0FDB6EC1F}"/>
              </c:ext>
            </c:extLst>
          </c:dPt>
          <c:dPt>
            <c:idx val="13"/>
            <c:invertIfNegative val="0"/>
            <c:bubble3D val="0"/>
            <c:spPr>
              <a:solidFill>
                <a:srgbClr val="FF0000"/>
              </a:solidFill>
              <a:ln>
                <a:noFill/>
              </a:ln>
              <a:effectLst/>
            </c:spPr>
            <c:extLst>
              <c:ext xmlns:c16="http://schemas.microsoft.com/office/drawing/2014/chart" uri="{C3380CC4-5D6E-409C-BE32-E72D297353CC}">
                <c16:uniqueId val="{00000019-49FD-46B9-BC8C-F8C0FDB6EC1F}"/>
              </c:ext>
            </c:extLst>
          </c:dPt>
          <c:dPt>
            <c:idx val="15"/>
            <c:invertIfNegative val="0"/>
            <c:bubble3D val="0"/>
            <c:spPr>
              <a:solidFill>
                <a:srgbClr val="FF0000"/>
              </a:solidFill>
              <a:ln>
                <a:noFill/>
              </a:ln>
              <a:effectLst/>
            </c:spPr>
            <c:extLst>
              <c:ext xmlns:c16="http://schemas.microsoft.com/office/drawing/2014/chart" uri="{C3380CC4-5D6E-409C-BE32-E72D297353CC}">
                <c16:uniqueId val="{0000001B-49FD-46B9-BC8C-F8C0FDB6EC1F}"/>
              </c:ext>
            </c:extLst>
          </c:dPt>
          <c:dPt>
            <c:idx val="16"/>
            <c:invertIfNegative val="0"/>
            <c:bubble3D val="0"/>
            <c:spPr>
              <a:solidFill>
                <a:srgbClr val="FF0000"/>
              </a:solidFill>
              <a:ln>
                <a:noFill/>
              </a:ln>
              <a:effectLst/>
            </c:spPr>
            <c:extLst>
              <c:ext xmlns:c16="http://schemas.microsoft.com/office/drawing/2014/chart" uri="{C3380CC4-5D6E-409C-BE32-E72D297353CC}">
                <c16:uniqueId val="{0000001D-49FD-46B9-BC8C-F8C0FDB6EC1F}"/>
              </c:ext>
            </c:extLst>
          </c:dPt>
          <c:dPt>
            <c:idx val="17"/>
            <c:invertIfNegative val="0"/>
            <c:bubble3D val="0"/>
            <c:spPr>
              <a:solidFill>
                <a:srgbClr val="00B050"/>
              </a:solidFill>
              <a:ln>
                <a:noFill/>
              </a:ln>
              <a:effectLst/>
            </c:spPr>
            <c:extLst>
              <c:ext xmlns:c16="http://schemas.microsoft.com/office/drawing/2014/chart" uri="{C3380CC4-5D6E-409C-BE32-E72D297353CC}">
                <c16:uniqueId val="{0000001F-49FD-46B9-BC8C-F8C0FDB6EC1F}"/>
              </c:ext>
            </c:extLst>
          </c:dPt>
          <c:dPt>
            <c:idx val="18"/>
            <c:invertIfNegative val="0"/>
            <c:bubble3D val="0"/>
            <c:spPr>
              <a:solidFill>
                <a:srgbClr val="FF0000"/>
              </a:solidFill>
              <a:ln>
                <a:noFill/>
              </a:ln>
              <a:effectLst/>
            </c:spPr>
            <c:extLst>
              <c:ext xmlns:c16="http://schemas.microsoft.com/office/drawing/2014/chart" uri="{C3380CC4-5D6E-409C-BE32-E72D297353CC}">
                <c16:uniqueId val="{00000021-49FD-46B9-BC8C-F8C0FDB6EC1F}"/>
              </c:ext>
            </c:extLst>
          </c:dPt>
          <c:dPt>
            <c:idx val="19"/>
            <c:invertIfNegative val="0"/>
            <c:bubble3D val="0"/>
            <c:spPr>
              <a:solidFill>
                <a:srgbClr val="FF0000"/>
              </a:solidFill>
              <a:ln>
                <a:noFill/>
              </a:ln>
              <a:effectLst/>
            </c:spPr>
            <c:extLst>
              <c:ext xmlns:c16="http://schemas.microsoft.com/office/drawing/2014/chart" uri="{C3380CC4-5D6E-409C-BE32-E72D297353CC}">
                <c16:uniqueId val="{00000023-49FD-46B9-BC8C-F8C0FDB6EC1F}"/>
              </c:ext>
            </c:extLst>
          </c:dPt>
          <c:dPt>
            <c:idx val="20"/>
            <c:invertIfNegative val="0"/>
            <c:bubble3D val="0"/>
            <c:spPr>
              <a:solidFill>
                <a:srgbClr val="FF0000"/>
              </a:solidFill>
              <a:ln>
                <a:noFill/>
              </a:ln>
              <a:effectLst/>
            </c:spPr>
            <c:extLst>
              <c:ext xmlns:c16="http://schemas.microsoft.com/office/drawing/2014/chart" uri="{C3380CC4-5D6E-409C-BE32-E72D297353CC}">
                <c16:uniqueId val="{00000025-49FD-46B9-BC8C-F8C0FDB6EC1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Hlavní město Praha</c:v>
                </c:pt>
                <c:pt idx="1">
                  <c:v>Liberecký kraj</c:v>
                </c:pt>
                <c:pt idx="2">
                  <c:v>Středočeský kraj</c:v>
                </c:pt>
                <c:pt idx="3">
                  <c:v>Jihočeský kraj</c:v>
                </c:pt>
                <c:pt idx="4">
                  <c:v>Pardubický kraj</c:v>
                </c:pt>
                <c:pt idx="5">
                  <c:v>Karlovarský kraj</c:v>
                </c:pt>
                <c:pt idx="6">
                  <c:v>Olomoucký kraj</c:v>
                </c:pt>
                <c:pt idx="7">
                  <c:v>Plzeňský kraj</c:v>
                </c:pt>
                <c:pt idx="8">
                  <c:v>Královéhradecký kraj</c:v>
                </c:pt>
                <c:pt idx="9">
                  <c:v>Ústecký kraj</c:v>
                </c:pt>
                <c:pt idx="10">
                  <c:v>Zlínský kraj</c:v>
                </c:pt>
                <c:pt idx="11">
                  <c:v>Kraj Vysočina</c:v>
                </c:pt>
                <c:pt idx="12">
                  <c:v>Jihomoravský kraj</c:v>
                </c:pt>
                <c:pt idx="13">
                  <c:v>Moravskoslezský kraj</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10</c:v>
                </c:pt>
                <c:pt idx="1">
                  <c:v>7</c:v>
                </c:pt>
                <c:pt idx="2">
                  <c:v>2</c:v>
                </c:pt>
                <c:pt idx="3">
                  <c:v>0</c:v>
                </c:pt>
                <c:pt idx="4">
                  <c:v>0</c:v>
                </c:pt>
                <c:pt idx="5">
                  <c:v>-1</c:v>
                </c:pt>
                <c:pt idx="6">
                  <c:v>-2</c:v>
                </c:pt>
                <c:pt idx="7">
                  <c:v>-2</c:v>
                </c:pt>
                <c:pt idx="8">
                  <c:v>-3</c:v>
                </c:pt>
                <c:pt idx="9">
                  <c:v>-3</c:v>
                </c:pt>
                <c:pt idx="10">
                  <c:v>-3</c:v>
                </c:pt>
                <c:pt idx="11">
                  <c:v>-4</c:v>
                </c:pt>
                <c:pt idx="12">
                  <c:v>-9</c:v>
                </c:pt>
                <c:pt idx="13">
                  <c:v>-18</c:v>
                </c:pt>
                <c:pt idx="15">
                  <c:v>-19</c:v>
                </c:pt>
                <c:pt idx="16">
                  <c:v>-3</c:v>
                </c:pt>
                <c:pt idx="17">
                  <c:v>3</c:v>
                </c:pt>
                <c:pt idx="18">
                  <c:v>-2</c:v>
                </c:pt>
                <c:pt idx="19">
                  <c:v>-4</c:v>
                </c:pt>
                <c:pt idx="20">
                  <c:v>-1</c:v>
                </c:pt>
              </c:numCache>
            </c:numRef>
          </c:val>
          <c:extLst>
            <c:ext xmlns:c16="http://schemas.microsoft.com/office/drawing/2014/chart" uri="{C3380CC4-5D6E-409C-BE32-E72D297353CC}">
              <c16:uniqueId val="{00000026-49FD-46B9-BC8C-F8C0FDB6EC1F}"/>
            </c:ext>
          </c:extLst>
        </c:ser>
        <c:ser>
          <c:idx val="1"/>
          <c:order val="1"/>
          <c:tx>
            <c:strRef>
              <c:f>Sheet1!$C$1</c:f>
              <c:strCache>
                <c:ptCount val="1"/>
                <c:pt idx="0">
                  <c:v>Sloupec1</c:v>
                </c:pt>
              </c:strCache>
            </c:strRef>
          </c:tx>
          <c:spPr>
            <a:solidFill>
              <a:srgbClr val="00B050"/>
            </a:solidFill>
            <a:ln>
              <a:noFill/>
            </a:ln>
            <a:effectLst/>
          </c:spPr>
          <c:invertIfNegative val="0"/>
          <c:dLbls>
            <c:delete val="1"/>
          </c:dLbls>
          <c:cat>
            <c:strRef>
              <c:f>Sheet1!$A$2:$A$22</c:f>
              <c:strCache>
                <c:ptCount val="21"/>
                <c:pt idx="0">
                  <c:v>Hlavní město Praha</c:v>
                </c:pt>
                <c:pt idx="1">
                  <c:v>Liberecký kraj</c:v>
                </c:pt>
                <c:pt idx="2">
                  <c:v>Středočeský kraj</c:v>
                </c:pt>
                <c:pt idx="3">
                  <c:v>Jihočeský kraj</c:v>
                </c:pt>
                <c:pt idx="4">
                  <c:v>Pardubický kraj</c:v>
                </c:pt>
                <c:pt idx="5">
                  <c:v>Karlovarský kraj</c:v>
                </c:pt>
                <c:pt idx="6">
                  <c:v>Olomoucký kraj</c:v>
                </c:pt>
                <c:pt idx="7">
                  <c:v>Plzeňský kraj</c:v>
                </c:pt>
                <c:pt idx="8">
                  <c:v>Královéhradecký kraj</c:v>
                </c:pt>
                <c:pt idx="9">
                  <c:v>Ústecký kraj</c:v>
                </c:pt>
                <c:pt idx="10">
                  <c:v>Zlínský kraj</c:v>
                </c:pt>
                <c:pt idx="11">
                  <c:v>Kraj Vysočina</c:v>
                </c:pt>
                <c:pt idx="12">
                  <c:v>Jihomoravský kraj</c:v>
                </c:pt>
                <c:pt idx="13">
                  <c:v>Moravskoslezský kraj</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7-49FD-46B9-BC8C-F8C0FDB6EC1F}"/>
            </c:ext>
          </c:extLst>
        </c:ser>
        <c:ser>
          <c:idx val="2"/>
          <c:order val="2"/>
          <c:tx>
            <c:strRef>
              <c:f>Sheet1!$D$1</c:f>
              <c:strCache>
                <c:ptCount val="1"/>
                <c:pt idx="0">
                  <c:v>Sloupec2</c:v>
                </c:pt>
              </c:strCache>
            </c:strRef>
          </c:tx>
          <c:spPr>
            <a:solidFill>
              <a:srgbClr val="FF0000"/>
            </a:solidFill>
            <a:ln>
              <a:noFill/>
            </a:ln>
            <a:effectLst/>
          </c:spPr>
          <c:invertIfNegative val="0"/>
          <c:dLbls>
            <c:delete val="1"/>
          </c:dLbls>
          <c:cat>
            <c:strRef>
              <c:f>Sheet1!$A$2:$A$22</c:f>
              <c:strCache>
                <c:ptCount val="21"/>
                <c:pt idx="0">
                  <c:v>Hlavní město Praha</c:v>
                </c:pt>
                <c:pt idx="1">
                  <c:v>Liberecký kraj</c:v>
                </c:pt>
                <c:pt idx="2">
                  <c:v>Středočeský kraj</c:v>
                </c:pt>
                <c:pt idx="3">
                  <c:v>Jihočeský kraj</c:v>
                </c:pt>
                <c:pt idx="4">
                  <c:v>Pardubický kraj</c:v>
                </c:pt>
                <c:pt idx="5">
                  <c:v>Karlovarský kraj</c:v>
                </c:pt>
                <c:pt idx="6">
                  <c:v>Olomoucký kraj</c:v>
                </c:pt>
                <c:pt idx="7">
                  <c:v>Plzeňský kraj</c:v>
                </c:pt>
                <c:pt idx="8">
                  <c:v>Královéhradecký kraj</c:v>
                </c:pt>
                <c:pt idx="9">
                  <c:v>Ústecký kraj</c:v>
                </c:pt>
                <c:pt idx="10">
                  <c:v>Zlínský kraj</c:v>
                </c:pt>
                <c:pt idx="11">
                  <c:v>Kraj Vysočina</c:v>
                </c:pt>
                <c:pt idx="12">
                  <c:v>Jihomoravský kraj</c:v>
                </c:pt>
                <c:pt idx="13">
                  <c:v>Moravskoslezský kraj</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8-49FD-46B9-BC8C-F8C0FDB6EC1F}"/>
            </c:ext>
          </c:extLst>
        </c:ser>
        <c:dLbls>
          <c:showLegendKey val="0"/>
          <c:showVal val="1"/>
          <c:showCatName val="0"/>
          <c:showSerName val="0"/>
          <c:showPercent val="0"/>
          <c:showBubbleSize val="0"/>
        </c:dLbls>
        <c:gapWidth val="50"/>
        <c:overlap val="100"/>
        <c:axId val="411669192"/>
        <c:axId val="411666448"/>
      </c:barChart>
      <c:catAx>
        <c:axId val="41166919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666448"/>
        <c:crosses val="autoZero"/>
        <c:auto val="1"/>
        <c:lblAlgn val="ctr"/>
        <c:lblOffset val="100"/>
        <c:noMultiLvlLbl val="0"/>
      </c:catAx>
      <c:valAx>
        <c:axId val="411666448"/>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669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60AD-45D5-9A8C-1478DB24B283}"/>
              </c:ext>
            </c:extLst>
          </c:dPt>
          <c:dPt>
            <c:idx val="1"/>
            <c:invertIfNegative val="0"/>
            <c:bubble3D val="0"/>
            <c:spPr>
              <a:solidFill>
                <a:srgbClr val="00B050"/>
              </a:solidFill>
              <a:ln>
                <a:noFill/>
              </a:ln>
              <a:effectLst/>
            </c:spPr>
            <c:extLst>
              <c:ext xmlns:c16="http://schemas.microsoft.com/office/drawing/2014/chart" uri="{C3380CC4-5D6E-409C-BE32-E72D297353CC}">
                <c16:uniqueId val="{00000003-60AD-45D5-9A8C-1478DB24B283}"/>
              </c:ext>
            </c:extLst>
          </c:dPt>
          <c:dPt>
            <c:idx val="2"/>
            <c:invertIfNegative val="0"/>
            <c:bubble3D val="0"/>
            <c:spPr>
              <a:solidFill>
                <a:srgbClr val="00B050"/>
              </a:solidFill>
              <a:ln>
                <a:noFill/>
              </a:ln>
              <a:effectLst/>
            </c:spPr>
            <c:extLst>
              <c:ext xmlns:c16="http://schemas.microsoft.com/office/drawing/2014/chart" uri="{C3380CC4-5D6E-409C-BE32-E72D297353CC}">
                <c16:uniqueId val="{00000005-60AD-45D5-9A8C-1478DB24B283}"/>
              </c:ext>
            </c:extLst>
          </c:dPt>
          <c:dPt>
            <c:idx val="3"/>
            <c:invertIfNegative val="0"/>
            <c:bubble3D val="0"/>
            <c:spPr>
              <a:solidFill>
                <a:srgbClr val="FF0000"/>
              </a:solidFill>
              <a:ln>
                <a:noFill/>
              </a:ln>
              <a:effectLst/>
            </c:spPr>
            <c:extLst>
              <c:ext xmlns:c16="http://schemas.microsoft.com/office/drawing/2014/chart" uri="{C3380CC4-5D6E-409C-BE32-E72D297353CC}">
                <c16:uniqueId val="{00000007-60AD-45D5-9A8C-1478DB24B283}"/>
              </c:ext>
            </c:extLst>
          </c:dPt>
          <c:dPt>
            <c:idx val="4"/>
            <c:invertIfNegative val="0"/>
            <c:bubble3D val="0"/>
            <c:spPr>
              <a:solidFill>
                <a:srgbClr val="FF0000"/>
              </a:solidFill>
              <a:ln>
                <a:noFill/>
              </a:ln>
              <a:effectLst/>
            </c:spPr>
            <c:extLst>
              <c:ext xmlns:c16="http://schemas.microsoft.com/office/drawing/2014/chart" uri="{C3380CC4-5D6E-409C-BE32-E72D297353CC}">
                <c16:uniqueId val="{00000009-60AD-45D5-9A8C-1478DB24B283}"/>
              </c:ext>
            </c:extLst>
          </c:dPt>
          <c:dPt>
            <c:idx val="5"/>
            <c:invertIfNegative val="0"/>
            <c:bubble3D val="0"/>
            <c:spPr>
              <a:solidFill>
                <a:srgbClr val="FF0000"/>
              </a:solidFill>
              <a:ln>
                <a:noFill/>
              </a:ln>
              <a:effectLst/>
            </c:spPr>
            <c:extLst>
              <c:ext xmlns:c16="http://schemas.microsoft.com/office/drawing/2014/chart" uri="{C3380CC4-5D6E-409C-BE32-E72D297353CC}">
                <c16:uniqueId val="{0000000B-60AD-45D5-9A8C-1478DB24B283}"/>
              </c:ext>
            </c:extLst>
          </c:dPt>
          <c:dPt>
            <c:idx val="6"/>
            <c:invertIfNegative val="0"/>
            <c:bubble3D val="0"/>
            <c:spPr>
              <a:solidFill>
                <a:srgbClr val="FF0000"/>
              </a:solidFill>
              <a:ln>
                <a:noFill/>
              </a:ln>
              <a:effectLst/>
            </c:spPr>
            <c:extLst>
              <c:ext xmlns:c16="http://schemas.microsoft.com/office/drawing/2014/chart" uri="{C3380CC4-5D6E-409C-BE32-E72D297353CC}">
                <c16:uniqueId val="{0000000D-60AD-45D5-9A8C-1478DB24B283}"/>
              </c:ext>
            </c:extLst>
          </c:dPt>
          <c:dPt>
            <c:idx val="7"/>
            <c:invertIfNegative val="0"/>
            <c:bubble3D val="0"/>
            <c:spPr>
              <a:solidFill>
                <a:srgbClr val="FF0000"/>
              </a:solidFill>
              <a:ln>
                <a:noFill/>
              </a:ln>
              <a:effectLst/>
            </c:spPr>
            <c:extLst>
              <c:ext xmlns:c16="http://schemas.microsoft.com/office/drawing/2014/chart" uri="{C3380CC4-5D6E-409C-BE32-E72D297353CC}">
                <c16:uniqueId val="{0000000F-60AD-45D5-9A8C-1478DB24B283}"/>
              </c:ext>
            </c:extLst>
          </c:dPt>
          <c:dPt>
            <c:idx val="8"/>
            <c:invertIfNegative val="0"/>
            <c:bubble3D val="0"/>
            <c:spPr>
              <a:solidFill>
                <a:srgbClr val="FF0000"/>
              </a:solidFill>
              <a:ln>
                <a:noFill/>
              </a:ln>
              <a:effectLst/>
            </c:spPr>
            <c:extLst>
              <c:ext xmlns:c16="http://schemas.microsoft.com/office/drawing/2014/chart" uri="{C3380CC4-5D6E-409C-BE32-E72D297353CC}">
                <c16:uniqueId val="{00000011-60AD-45D5-9A8C-1478DB24B283}"/>
              </c:ext>
            </c:extLst>
          </c:dPt>
          <c:dPt>
            <c:idx val="9"/>
            <c:invertIfNegative val="0"/>
            <c:bubble3D val="0"/>
            <c:spPr>
              <a:solidFill>
                <a:srgbClr val="FF0000"/>
              </a:solidFill>
              <a:ln>
                <a:noFill/>
              </a:ln>
              <a:effectLst/>
            </c:spPr>
            <c:extLst>
              <c:ext xmlns:c16="http://schemas.microsoft.com/office/drawing/2014/chart" uri="{C3380CC4-5D6E-409C-BE32-E72D297353CC}">
                <c16:uniqueId val="{00000013-60AD-45D5-9A8C-1478DB24B283}"/>
              </c:ext>
            </c:extLst>
          </c:dPt>
          <c:dPt>
            <c:idx val="10"/>
            <c:invertIfNegative val="0"/>
            <c:bubble3D val="0"/>
            <c:spPr>
              <a:solidFill>
                <a:srgbClr val="FF0000"/>
              </a:solidFill>
              <a:ln>
                <a:noFill/>
              </a:ln>
              <a:effectLst/>
            </c:spPr>
            <c:extLst>
              <c:ext xmlns:c16="http://schemas.microsoft.com/office/drawing/2014/chart" uri="{C3380CC4-5D6E-409C-BE32-E72D297353CC}">
                <c16:uniqueId val="{00000015-60AD-45D5-9A8C-1478DB24B283}"/>
              </c:ext>
            </c:extLst>
          </c:dPt>
          <c:dPt>
            <c:idx val="11"/>
            <c:invertIfNegative val="0"/>
            <c:bubble3D val="0"/>
            <c:spPr>
              <a:solidFill>
                <a:srgbClr val="FF0000"/>
              </a:solidFill>
              <a:ln>
                <a:noFill/>
              </a:ln>
              <a:effectLst/>
            </c:spPr>
            <c:extLst>
              <c:ext xmlns:c16="http://schemas.microsoft.com/office/drawing/2014/chart" uri="{C3380CC4-5D6E-409C-BE32-E72D297353CC}">
                <c16:uniqueId val="{00000017-60AD-45D5-9A8C-1478DB24B283}"/>
              </c:ext>
            </c:extLst>
          </c:dPt>
          <c:dPt>
            <c:idx val="12"/>
            <c:invertIfNegative val="0"/>
            <c:bubble3D val="0"/>
            <c:spPr>
              <a:solidFill>
                <a:srgbClr val="FF0000"/>
              </a:solidFill>
              <a:ln>
                <a:noFill/>
              </a:ln>
              <a:effectLst/>
            </c:spPr>
            <c:extLst>
              <c:ext xmlns:c16="http://schemas.microsoft.com/office/drawing/2014/chart" uri="{C3380CC4-5D6E-409C-BE32-E72D297353CC}">
                <c16:uniqueId val="{00000019-60AD-45D5-9A8C-1478DB24B283}"/>
              </c:ext>
            </c:extLst>
          </c:dPt>
          <c:dPt>
            <c:idx val="13"/>
            <c:invertIfNegative val="0"/>
            <c:bubble3D val="0"/>
            <c:spPr>
              <a:solidFill>
                <a:srgbClr val="FF0000"/>
              </a:solidFill>
              <a:ln>
                <a:noFill/>
              </a:ln>
              <a:effectLst/>
            </c:spPr>
            <c:extLst>
              <c:ext xmlns:c16="http://schemas.microsoft.com/office/drawing/2014/chart" uri="{C3380CC4-5D6E-409C-BE32-E72D297353CC}">
                <c16:uniqueId val="{0000001B-60AD-45D5-9A8C-1478DB24B283}"/>
              </c:ext>
            </c:extLst>
          </c:dPt>
          <c:dPt>
            <c:idx val="15"/>
            <c:invertIfNegative val="0"/>
            <c:bubble3D val="0"/>
            <c:spPr>
              <a:solidFill>
                <a:srgbClr val="FF0000"/>
              </a:solidFill>
              <a:ln>
                <a:noFill/>
              </a:ln>
              <a:effectLst/>
            </c:spPr>
            <c:extLst>
              <c:ext xmlns:c16="http://schemas.microsoft.com/office/drawing/2014/chart" uri="{C3380CC4-5D6E-409C-BE32-E72D297353CC}">
                <c16:uniqueId val="{0000001D-60AD-45D5-9A8C-1478DB24B283}"/>
              </c:ext>
            </c:extLst>
          </c:dPt>
          <c:dPt>
            <c:idx val="16"/>
            <c:invertIfNegative val="0"/>
            <c:bubble3D val="0"/>
            <c:spPr>
              <a:solidFill>
                <a:srgbClr val="FF0000"/>
              </a:solidFill>
              <a:ln>
                <a:noFill/>
              </a:ln>
              <a:effectLst/>
            </c:spPr>
            <c:extLst>
              <c:ext xmlns:c16="http://schemas.microsoft.com/office/drawing/2014/chart" uri="{C3380CC4-5D6E-409C-BE32-E72D297353CC}">
                <c16:uniqueId val="{0000001F-60AD-45D5-9A8C-1478DB24B283}"/>
              </c:ext>
            </c:extLst>
          </c:dPt>
          <c:dPt>
            <c:idx val="17"/>
            <c:invertIfNegative val="0"/>
            <c:bubble3D val="0"/>
            <c:spPr>
              <a:solidFill>
                <a:srgbClr val="FF0000"/>
              </a:solidFill>
              <a:ln>
                <a:noFill/>
              </a:ln>
              <a:effectLst/>
            </c:spPr>
            <c:extLst>
              <c:ext xmlns:c16="http://schemas.microsoft.com/office/drawing/2014/chart" uri="{C3380CC4-5D6E-409C-BE32-E72D297353CC}">
                <c16:uniqueId val="{00000021-60AD-45D5-9A8C-1478DB24B283}"/>
              </c:ext>
            </c:extLst>
          </c:dPt>
          <c:dPt>
            <c:idx val="18"/>
            <c:invertIfNegative val="0"/>
            <c:bubble3D val="0"/>
            <c:spPr>
              <a:solidFill>
                <a:srgbClr val="FF0000"/>
              </a:solidFill>
              <a:ln>
                <a:noFill/>
              </a:ln>
              <a:effectLst/>
            </c:spPr>
            <c:extLst>
              <c:ext xmlns:c16="http://schemas.microsoft.com/office/drawing/2014/chart" uri="{C3380CC4-5D6E-409C-BE32-E72D297353CC}">
                <c16:uniqueId val="{00000023-60AD-45D5-9A8C-1478DB24B283}"/>
              </c:ext>
            </c:extLst>
          </c:dPt>
          <c:dPt>
            <c:idx val="19"/>
            <c:invertIfNegative val="0"/>
            <c:bubble3D val="0"/>
            <c:spPr>
              <a:solidFill>
                <a:srgbClr val="FF0000"/>
              </a:solidFill>
              <a:ln>
                <a:noFill/>
              </a:ln>
              <a:effectLst/>
            </c:spPr>
            <c:extLst>
              <c:ext xmlns:c16="http://schemas.microsoft.com/office/drawing/2014/chart" uri="{C3380CC4-5D6E-409C-BE32-E72D297353CC}">
                <c16:uniqueId val="{00000025-60AD-45D5-9A8C-1478DB24B283}"/>
              </c:ext>
            </c:extLst>
          </c:dPt>
          <c:dPt>
            <c:idx val="20"/>
            <c:invertIfNegative val="0"/>
            <c:bubble3D val="0"/>
            <c:spPr>
              <a:solidFill>
                <a:srgbClr val="00B050"/>
              </a:solidFill>
              <a:ln>
                <a:noFill/>
              </a:ln>
              <a:effectLst/>
            </c:spPr>
            <c:extLst>
              <c:ext xmlns:c16="http://schemas.microsoft.com/office/drawing/2014/chart" uri="{C3380CC4-5D6E-409C-BE32-E72D297353CC}">
                <c16:uniqueId val="{00000027-60AD-45D5-9A8C-1478DB24B28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Hlavní město Praha</c:v>
                </c:pt>
                <c:pt idx="1">
                  <c:v>Olomoucký kraj</c:v>
                </c:pt>
                <c:pt idx="2">
                  <c:v>Pardubický kraj</c:v>
                </c:pt>
                <c:pt idx="3">
                  <c:v>Jihočeský kraj</c:v>
                </c:pt>
                <c:pt idx="4">
                  <c:v>Karlovarský kraj</c:v>
                </c:pt>
                <c:pt idx="5">
                  <c:v>Liberecký kraj</c:v>
                </c:pt>
                <c:pt idx="6">
                  <c:v>Královéhradecký kraj</c:v>
                </c:pt>
                <c:pt idx="7">
                  <c:v>Plzeňský kraj</c:v>
                </c:pt>
                <c:pt idx="8">
                  <c:v>Středočeský kraj</c:v>
                </c:pt>
                <c:pt idx="9">
                  <c:v>Moravskoslezský kraj</c:v>
                </c:pt>
                <c:pt idx="10">
                  <c:v>Jihomoravský kraj</c:v>
                </c:pt>
                <c:pt idx="11">
                  <c:v>Kraj Vysočina</c:v>
                </c:pt>
                <c:pt idx="12">
                  <c:v>Zlínský kraj</c:v>
                </c:pt>
                <c:pt idx="13">
                  <c:v>Ústecký kraj</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5</c:v>
                </c:pt>
                <c:pt idx="1">
                  <c:v>2</c:v>
                </c:pt>
                <c:pt idx="2">
                  <c:v>1</c:v>
                </c:pt>
                <c:pt idx="3">
                  <c:v>-1</c:v>
                </c:pt>
                <c:pt idx="4">
                  <c:v>-1</c:v>
                </c:pt>
                <c:pt idx="5">
                  <c:v>-1</c:v>
                </c:pt>
                <c:pt idx="6">
                  <c:v>-5</c:v>
                </c:pt>
                <c:pt idx="7">
                  <c:v>-5</c:v>
                </c:pt>
                <c:pt idx="8">
                  <c:v>-8</c:v>
                </c:pt>
                <c:pt idx="9">
                  <c:v>-9</c:v>
                </c:pt>
                <c:pt idx="10">
                  <c:v>-12</c:v>
                </c:pt>
                <c:pt idx="11">
                  <c:v>-12</c:v>
                </c:pt>
                <c:pt idx="12">
                  <c:v>-12</c:v>
                </c:pt>
                <c:pt idx="13">
                  <c:v>-13</c:v>
                </c:pt>
                <c:pt idx="15">
                  <c:v>-39</c:v>
                </c:pt>
                <c:pt idx="16">
                  <c:v>-13</c:v>
                </c:pt>
                <c:pt idx="17">
                  <c:v>-7</c:v>
                </c:pt>
                <c:pt idx="18">
                  <c:v>-9</c:v>
                </c:pt>
                <c:pt idx="19">
                  <c:v>-8</c:v>
                </c:pt>
                <c:pt idx="20">
                  <c:v>6</c:v>
                </c:pt>
              </c:numCache>
            </c:numRef>
          </c:val>
          <c:extLst>
            <c:ext xmlns:c16="http://schemas.microsoft.com/office/drawing/2014/chart" uri="{C3380CC4-5D6E-409C-BE32-E72D297353CC}">
              <c16:uniqueId val="{00000028-60AD-45D5-9A8C-1478DB24B283}"/>
            </c:ext>
          </c:extLst>
        </c:ser>
        <c:ser>
          <c:idx val="1"/>
          <c:order val="1"/>
          <c:tx>
            <c:strRef>
              <c:f>Sheet1!$C$1</c:f>
              <c:strCache>
                <c:ptCount val="1"/>
                <c:pt idx="0">
                  <c:v>Sloupec1</c:v>
                </c:pt>
              </c:strCache>
            </c:strRef>
          </c:tx>
          <c:spPr>
            <a:solidFill>
              <a:srgbClr val="00B050"/>
            </a:solidFill>
            <a:ln>
              <a:noFill/>
            </a:ln>
            <a:effectLst/>
          </c:spPr>
          <c:invertIfNegative val="0"/>
          <c:dLbls>
            <c:delete val="1"/>
          </c:dLbls>
          <c:cat>
            <c:strRef>
              <c:f>Sheet1!$A$2:$A$22</c:f>
              <c:strCache>
                <c:ptCount val="21"/>
                <c:pt idx="0">
                  <c:v>Hlavní město Praha</c:v>
                </c:pt>
                <c:pt idx="1">
                  <c:v>Olomoucký kraj</c:v>
                </c:pt>
                <c:pt idx="2">
                  <c:v>Pardubický kraj</c:v>
                </c:pt>
                <c:pt idx="3">
                  <c:v>Jihočeský kraj</c:v>
                </c:pt>
                <c:pt idx="4">
                  <c:v>Karlovarský kraj</c:v>
                </c:pt>
                <c:pt idx="5">
                  <c:v>Liberecký kraj</c:v>
                </c:pt>
                <c:pt idx="6">
                  <c:v>Královéhradecký kraj</c:v>
                </c:pt>
                <c:pt idx="7">
                  <c:v>Plzeňský kraj</c:v>
                </c:pt>
                <c:pt idx="8">
                  <c:v>Středočeský kraj</c:v>
                </c:pt>
                <c:pt idx="9">
                  <c:v>Moravskoslezský kraj</c:v>
                </c:pt>
                <c:pt idx="10">
                  <c:v>Jihomoravský kraj</c:v>
                </c:pt>
                <c:pt idx="11">
                  <c:v>Kraj Vysočina</c:v>
                </c:pt>
                <c:pt idx="12">
                  <c:v>Zlínský kraj</c:v>
                </c:pt>
                <c:pt idx="13">
                  <c:v>Ústecký kraj</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9-60AD-45D5-9A8C-1478DB24B283}"/>
            </c:ext>
          </c:extLst>
        </c:ser>
        <c:ser>
          <c:idx val="2"/>
          <c:order val="2"/>
          <c:tx>
            <c:strRef>
              <c:f>Sheet1!$D$1</c:f>
              <c:strCache>
                <c:ptCount val="1"/>
                <c:pt idx="0">
                  <c:v>Sloupec2</c:v>
                </c:pt>
              </c:strCache>
            </c:strRef>
          </c:tx>
          <c:spPr>
            <a:solidFill>
              <a:srgbClr val="FF0000"/>
            </a:solidFill>
            <a:ln>
              <a:noFill/>
            </a:ln>
            <a:effectLst/>
          </c:spPr>
          <c:invertIfNegative val="0"/>
          <c:dLbls>
            <c:delete val="1"/>
          </c:dLbls>
          <c:cat>
            <c:strRef>
              <c:f>Sheet1!$A$2:$A$22</c:f>
              <c:strCache>
                <c:ptCount val="21"/>
                <c:pt idx="0">
                  <c:v>Hlavní město Praha</c:v>
                </c:pt>
                <c:pt idx="1">
                  <c:v>Olomoucký kraj</c:v>
                </c:pt>
                <c:pt idx="2">
                  <c:v>Pardubický kraj</c:v>
                </c:pt>
                <c:pt idx="3">
                  <c:v>Jihočeský kraj</c:v>
                </c:pt>
                <c:pt idx="4">
                  <c:v>Karlovarský kraj</c:v>
                </c:pt>
                <c:pt idx="5">
                  <c:v>Liberecký kraj</c:v>
                </c:pt>
                <c:pt idx="6">
                  <c:v>Královéhradecký kraj</c:v>
                </c:pt>
                <c:pt idx="7">
                  <c:v>Plzeňský kraj</c:v>
                </c:pt>
                <c:pt idx="8">
                  <c:v>Středočeský kraj</c:v>
                </c:pt>
                <c:pt idx="9">
                  <c:v>Moravskoslezský kraj</c:v>
                </c:pt>
                <c:pt idx="10">
                  <c:v>Jihomoravský kraj</c:v>
                </c:pt>
                <c:pt idx="11">
                  <c:v>Kraj Vysočina</c:v>
                </c:pt>
                <c:pt idx="12">
                  <c:v>Zlínský kraj</c:v>
                </c:pt>
                <c:pt idx="13">
                  <c:v>Ústecký kraj</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A-60AD-45D5-9A8C-1478DB24B283}"/>
            </c:ext>
          </c:extLst>
        </c:ser>
        <c:dLbls>
          <c:showLegendKey val="0"/>
          <c:showVal val="1"/>
          <c:showCatName val="0"/>
          <c:showSerName val="0"/>
          <c:showPercent val="0"/>
          <c:showBubbleSize val="0"/>
        </c:dLbls>
        <c:gapWidth val="50"/>
        <c:overlap val="100"/>
        <c:axId val="411669192"/>
        <c:axId val="411666448"/>
      </c:barChart>
      <c:catAx>
        <c:axId val="41166919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666448"/>
        <c:crosses val="autoZero"/>
        <c:auto val="1"/>
        <c:lblAlgn val="ctr"/>
        <c:lblOffset val="100"/>
        <c:noMultiLvlLbl val="0"/>
      </c:catAx>
      <c:valAx>
        <c:axId val="411666448"/>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669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List1!$B$1</c:f>
              <c:strCache>
                <c:ptCount val="1"/>
                <c:pt idx="0">
                  <c:v>Roční příspěvek</c:v>
                </c:pt>
              </c:strCache>
            </c:strRef>
          </c:tx>
          <c:spPr>
            <a:ln w="19050" cap="rnd">
              <a:noFill/>
              <a:round/>
            </a:ln>
            <a:effectLst/>
          </c:spPr>
          <c:marker>
            <c:symbol val="circle"/>
            <c:size val="5"/>
            <c:spPr>
              <a:solidFill>
                <a:schemeClr val="accent6">
                  <a:lumMod val="75000"/>
                </a:schemeClr>
              </a:solidFill>
              <a:ln w="9525">
                <a:noFill/>
              </a:ln>
              <a:effectLst/>
            </c:spPr>
          </c:marker>
          <c:trendline>
            <c:trendlineType val="linear"/>
            <c:intercept val="0"/>
            <c:dispRSqr val="1"/>
            <c:dispEq val="1"/>
            <c:trendlineLbl>
              <c:layout>
                <c:manualLayout>
                  <c:x val="-0.25683234908136482"/>
                  <c:y val="0.18240600393700787"/>
                </c:manualLayout>
              </c:layout>
              <c:numFmt formatCode="General" sourceLinked="0"/>
              <c:txPr>
                <a:bodyPr/>
                <a:lstStyle/>
                <a:p>
                  <a:pPr>
                    <a:defRPr sz="1200" b="1"/>
                  </a:pPr>
                  <a:endParaRPr lang="en-US"/>
                </a:p>
              </c:txPr>
            </c:trendlineLbl>
          </c:trendline>
          <c:xVal>
            <c:numRef>
              <c:f>List1!$A$2:$A$81</c:f>
              <c:numCache>
                <c:formatCode>0</c:formatCode>
                <c:ptCount val="80"/>
                <c:pt idx="0">
                  <c:v>2002.0688</c:v>
                </c:pt>
                <c:pt idx="1">
                  <c:v>2049.6341600000001</c:v>
                </c:pt>
                <c:pt idx="2">
                  <c:v>2094.6960800000002</c:v>
                </c:pt>
                <c:pt idx="3">
                  <c:v>2147.2683200000001</c:v>
                </c:pt>
                <c:pt idx="4">
                  <c:v>2192.3302400000002</c:v>
                </c:pt>
                <c:pt idx="5">
                  <c:v>2229.88184</c:v>
                </c:pt>
                <c:pt idx="6">
                  <c:v>2229.88184</c:v>
                </c:pt>
                <c:pt idx="7">
                  <c:v>2229.88184</c:v>
                </c:pt>
                <c:pt idx="8">
                  <c:v>2229.88184</c:v>
                </c:pt>
                <c:pt idx="9">
                  <c:v>2229.88184</c:v>
                </c:pt>
                <c:pt idx="10">
                  <c:v>2172.3267000000001</c:v>
                </c:pt>
                <c:pt idx="11">
                  <c:v>2223.9370650000001</c:v>
                </c:pt>
                <c:pt idx="12">
                  <c:v>2272.831095</c:v>
                </c:pt>
                <c:pt idx="13">
                  <c:v>2329.8741300000002</c:v>
                </c:pt>
                <c:pt idx="14">
                  <c:v>2378.7681600000001</c:v>
                </c:pt>
                <c:pt idx="15">
                  <c:v>2419.5131849999998</c:v>
                </c:pt>
                <c:pt idx="16">
                  <c:v>2419.5131849999998</c:v>
                </c:pt>
                <c:pt idx="17">
                  <c:v>2419.5131849999998</c:v>
                </c:pt>
                <c:pt idx="18">
                  <c:v>2419.5131849999998</c:v>
                </c:pt>
                <c:pt idx="19">
                  <c:v>2419.5131849999998</c:v>
                </c:pt>
                <c:pt idx="20">
                  <c:v>991.80354999999997</c:v>
                </c:pt>
                <c:pt idx="21">
                  <c:v>1015.3669225</c:v>
                </c:pt>
                <c:pt idx="22">
                  <c:v>1037.6901175</c:v>
                </c:pt>
                <c:pt idx="23">
                  <c:v>1063.733845</c:v>
                </c:pt>
                <c:pt idx="24">
                  <c:v>1086.0570399999999</c:v>
                </c:pt>
                <c:pt idx="25">
                  <c:v>1104.6597025000001</c:v>
                </c:pt>
                <c:pt idx="26">
                  <c:v>1104.6597025000001</c:v>
                </c:pt>
                <c:pt idx="27">
                  <c:v>1104.6597025000001</c:v>
                </c:pt>
                <c:pt idx="28">
                  <c:v>1104.6597025000001</c:v>
                </c:pt>
                <c:pt idx="29">
                  <c:v>1104.6597025000001</c:v>
                </c:pt>
                <c:pt idx="30">
                  <c:v>1023.5987</c:v>
                </c:pt>
                <c:pt idx="31">
                  <c:v>1047.917465</c:v>
                </c:pt>
                <c:pt idx="32">
                  <c:v>1070.956295</c:v>
                </c:pt>
                <c:pt idx="33">
                  <c:v>1097.83493</c:v>
                </c:pt>
                <c:pt idx="34">
                  <c:v>1120.8737599999999</c:v>
                </c:pt>
                <c:pt idx="35">
                  <c:v>1140.0727849999998</c:v>
                </c:pt>
                <c:pt idx="36">
                  <c:v>1140.0727849999998</c:v>
                </c:pt>
                <c:pt idx="37">
                  <c:v>1140.0727849999998</c:v>
                </c:pt>
                <c:pt idx="38">
                  <c:v>1140.0727849999998</c:v>
                </c:pt>
                <c:pt idx="39">
                  <c:v>1140.0727849999998</c:v>
                </c:pt>
                <c:pt idx="40">
                  <c:v>942.57235000000003</c:v>
                </c:pt>
                <c:pt idx="41">
                  <c:v>964.96608249999997</c:v>
                </c:pt>
                <c:pt idx="42">
                  <c:v>986.18119749999983</c:v>
                </c:pt>
                <c:pt idx="43">
                  <c:v>1010.9321649999999</c:v>
                </c:pt>
                <c:pt idx="44">
                  <c:v>1032.1472799999999</c:v>
                </c:pt>
                <c:pt idx="45">
                  <c:v>1049.8265424999997</c:v>
                </c:pt>
                <c:pt idx="46">
                  <c:v>1049.8265424999997</c:v>
                </c:pt>
                <c:pt idx="47">
                  <c:v>1049.8265424999997</c:v>
                </c:pt>
                <c:pt idx="48">
                  <c:v>1049.8265424999997</c:v>
                </c:pt>
                <c:pt idx="49">
                  <c:v>1049.8265424999997</c:v>
                </c:pt>
                <c:pt idx="50">
                  <c:v>1267.7033999999999</c:v>
                </c:pt>
                <c:pt idx="51">
                  <c:v>1297.8216299999999</c:v>
                </c:pt>
                <c:pt idx="52">
                  <c:v>1326.3546900000001</c:v>
                </c:pt>
                <c:pt idx="53">
                  <c:v>1359.6432599999998</c:v>
                </c:pt>
                <c:pt idx="54">
                  <c:v>1388.17632</c:v>
                </c:pt>
                <c:pt idx="55">
                  <c:v>1411.9538700000003</c:v>
                </c:pt>
                <c:pt idx="56">
                  <c:v>1411.9538700000003</c:v>
                </c:pt>
                <c:pt idx="57">
                  <c:v>1411.9538700000003</c:v>
                </c:pt>
                <c:pt idx="58">
                  <c:v>1411.9538700000003</c:v>
                </c:pt>
                <c:pt idx="59">
                  <c:v>1411.9538700000003</c:v>
                </c:pt>
                <c:pt idx="60">
                  <c:v>521.03020000000004</c:v>
                </c:pt>
                <c:pt idx="61">
                  <c:v>533.40889000000004</c:v>
                </c:pt>
                <c:pt idx="62">
                  <c:v>545.13607000000002</c:v>
                </c:pt>
                <c:pt idx="63">
                  <c:v>558.81778000000008</c:v>
                </c:pt>
                <c:pt idx="64">
                  <c:v>570.54496000000006</c:v>
                </c:pt>
                <c:pt idx="65">
                  <c:v>580.31761000000006</c:v>
                </c:pt>
                <c:pt idx="66">
                  <c:v>580.31761000000006</c:v>
                </c:pt>
                <c:pt idx="67">
                  <c:v>580.31761000000006</c:v>
                </c:pt>
                <c:pt idx="68">
                  <c:v>580.31761000000006</c:v>
                </c:pt>
                <c:pt idx="69">
                  <c:v>580.31761000000006</c:v>
                </c:pt>
                <c:pt idx="70">
                  <c:v>1130.2663</c:v>
                </c:pt>
                <c:pt idx="71">
                  <c:v>1157.119285</c:v>
                </c:pt>
                <c:pt idx="72">
                  <c:v>1182.558955</c:v>
                </c:pt>
                <c:pt idx="73">
                  <c:v>1212.23857</c:v>
                </c:pt>
                <c:pt idx="74">
                  <c:v>1237.67824</c:v>
                </c:pt>
                <c:pt idx="75">
                  <c:v>1258.8779649999999</c:v>
                </c:pt>
                <c:pt idx="76">
                  <c:v>1258.8779649999999</c:v>
                </c:pt>
                <c:pt idx="77">
                  <c:v>1258.8779649999999</c:v>
                </c:pt>
                <c:pt idx="78">
                  <c:v>1258.8779649999999</c:v>
                </c:pt>
                <c:pt idx="79">
                  <c:v>1258.8779649999999</c:v>
                </c:pt>
              </c:numCache>
            </c:numRef>
          </c:xVal>
          <c:yVal>
            <c:numRef>
              <c:f>List1!$B$2:$B$81</c:f>
              <c:numCache>
                <c:formatCode>0</c:formatCode>
                <c:ptCount val="80"/>
                <c:pt idx="0">
                  <c:v>237755.68034399999</c:v>
                </c:pt>
                <c:pt idx="1">
                  <c:v>247055.369240862</c:v>
                </c:pt>
                <c:pt idx="2">
                  <c:v>256274.27198723258</c:v>
                </c:pt>
                <c:pt idx="3">
                  <c:v>266646.78240639408</c:v>
                </c:pt>
                <c:pt idx="4">
                  <c:v>276326.18895772711</c:v>
                </c:pt>
                <c:pt idx="5">
                  <c:v>285275.16544831434</c:v>
                </c:pt>
                <c:pt idx="6">
                  <c:v>289554.292930039</c:v>
                </c:pt>
                <c:pt idx="7">
                  <c:v>293897.60732398956</c:v>
                </c:pt>
                <c:pt idx="8">
                  <c:v>298306.07143384934</c:v>
                </c:pt>
                <c:pt idx="9">
                  <c:v>302780.66250535706</c:v>
                </c:pt>
                <c:pt idx="10">
                  <c:v>257974.6572585</c:v>
                </c:pt>
                <c:pt idx="11">
                  <c:v>268065.20084638614</c:v>
                </c:pt>
                <c:pt idx="12">
                  <c:v>278068.08815008122</c:v>
                </c:pt>
                <c:pt idx="13">
                  <c:v>289322.68705775752</c:v>
                </c:pt>
                <c:pt idx="14">
                  <c:v>299825.23986294365</c:v>
                </c:pt>
                <c:pt idx="15">
                  <c:v>309535.2461165624</c:v>
                </c:pt>
                <c:pt idx="16">
                  <c:v>314178.27480831073</c:v>
                </c:pt>
                <c:pt idx="17">
                  <c:v>318890.94893043535</c:v>
                </c:pt>
                <c:pt idx="18">
                  <c:v>323674.31316439185</c:v>
                </c:pt>
                <c:pt idx="19">
                  <c:v>328529.42786185769</c:v>
                </c:pt>
                <c:pt idx="20">
                  <c:v>117781.63058025</c:v>
                </c:pt>
                <c:pt idx="21">
                  <c:v>122388.5973647098</c:v>
                </c:pt>
                <c:pt idx="22">
                  <c:v>126955.54355105219</c:v>
                </c:pt>
                <c:pt idx="23">
                  <c:v>132093.97468595442</c:v>
                </c:pt>
                <c:pt idx="24">
                  <c:v>136889.04955026746</c:v>
                </c:pt>
                <c:pt idx="25">
                  <c:v>141322.27714575821</c:v>
                </c:pt>
                <c:pt idx="26">
                  <c:v>143442.11130294454</c:v>
                </c:pt>
                <c:pt idx="27">
                  <c:v>145593.74297248869</c:v>
                </c:pt>
                <c:pt idx="28">
                  <c:v>147777.64911707601</c:v>
                </c:pt>
                <c:pt idx="29">
                  <c:v>149994.31385383214</c:v>
                </c:pt>
                <c:pt idx="30">
                  <c:v>121557.4636185</c:v>
                </c:pt>
                <c:pt idx="31">
                  <c:v>126312.12013441611</c:v>
                </c:pt>
                <c:pt idx="32">
                  <c:v>131025.47307543959</c:v>
                </c:pt>
                <c:pt idx="33">
                  <c:v>136328.63157867893</c:v>
                </c:pt>
                <c:pt idx="34">
                  <c:v>141277.42652654284</c:v>
                </c:pt>
                <c:pt idx="35">
                  <c:v>145852.77413802137</c:v>
                </c:pt>
                <c:pt idx="36">
                  <c:v>148040.56575009166</c:v>
                </c:pt>
                <c:pt idx="37">
                  <c:v>150261.17423634301</c:v>
                </c:pt>
                <c:pt idx="38">
                  <c:v>152515.09184988812</c:v>
                </c:pt>
                <c:pt idx="39">
                  <c:v>154802.81822763645</c:v>
                </c:pt>
                <c:pt idx="40">
                  <c:v>111935.17942425</c:v>
                </c:pt>
                <c:pt idx="41">
                  <c:v>116313.46533419679</c:v>
                </c:pt>
                <c:pt idx="42">
                  <c:v>120653.71719071039</c:v>
                </c:pt>
                <c:pt idx="43">
                  <c:v>125537.08659399391</c:v>
                </c:pt>
                <c:pt idx="44">
                  <c:v>130094.1432644217</c:v>
                </c:pt>
                <c:pt idx="45">
                  <c:v>134307.31406096354</c:v>
                </c:pt>
                <c:pt idx="46">
                  <c:v>136321.92377187798</c:v>
                </c:pt>
                <c:pt idx="47">
                  <c:v>138366.7526284561</c:v>
                </c:pt>
                <c:pt idx="48">
                  <c:v>140442.25391788295</c:v>
                </c:pt>
                <c:pt idx="49">
                  <c:v>142548.88772665118</c:v>
                </c:pt>
                <c:pt idx="50">
                  <c:v>150546.11726699997</c:v>
                </c:pt>
                <c:pt idx="51">
                  <c:v>156434.64978570974</c:v>
                </c:pt>
                <c:pt idx="52">
                  <c:v>162272.02877880094</c:v>
                </c:pt>
                <c:pt idx="53">
                  <c:v>168839.86836798309</c:v>
                </c:pt>
                <c:pt idx="54">
                  <c:v>174968.83686052801</c:v>
                </c:pt>
                <c:pt idx="55">
                  <c:v>180635.29943346139</c:v>
                </c:pt>
                <c:pt idx="56">
                  <c:v>183344.82892496328</c:v>
                </c:pt>
                <c:pt idx="57">
                  <c:v>186095.00135883768</c:v>
                </c:pt>
                <c:pt idx="58">
                  <c:v>188886.42637922024</c:v>
                </c:pt>
                <c:pt idx="59">
                  <c:v>191719.72277490853</c:v>
                </c:pt>
                <c:pt idx="60">
                  <c:v>61874.941401000004</c:v>
                </c:pt>
                <c:pt idx="61">
                  <c:v>64295.147322929253</c:v>
                </c:pt>
                <c:pt idx="62">
                  <c:v>66694.328980283884</c:v>
                </c:pt>
                <c:pt idx="63">
                  <c:v>69393.732306582067</c:v>
                </c:pt>
                <c:pt idx="64">
                  <c:v>71912.758191867499</c:v>
                </c:pt>
                <c:pt idx="65">
                  <c:v>74241.692647409684</c:v>
                </c:pt>
                <c:pt idx="66">
                  <c:v>75355.318037120815</c:v>
                </c:pt>
                <c:pt idx="67">
                  <c:v>76485.647807677611</c:v>
                </c:pt>
                <c:pt idx="68">
                  <c:v>77632.932524792777</c:v>
                </c:pt>
                <c:pt idx="69">
                  <c:v>78797.426512664664</c:v>
                </c:pt>
                <c:pt idx="70">
                  <c:v>134224.77445649999</c:v>
                </c:pt>
                <c:pt idx="71">
                  <c:v>139474.90620052762</c:v>
                </c:pt>
                <c:pt idx="72">
                  <c:v>144679.43018951346</c:v>
                </c:pt>
                <c:pt idx="73">
                  <c:v>150535.22244459335</c:v>
                </c:pt>
                <c:pt idx="74">
                  <c:v>155999.72347920862</c:v>
                </c:pt>
                <c:pt idx="75">
                  <c:v>161051.86082174303</c:v>
                </c:pt>
                <c:pt idx="76">
                  <c:v>163467.63873406916</c:v>
                </c:pt>
                <c:pt idx="77">
                  <c:v>165919.65331508016</c:v>
                </c:pt>
                <c:pt idx="78">
                  <c:v>168408.44811480635</c:v>
                </c:pt>
                <c:pt idx="79">
                  <c:v>170934.57483652842</c:v>
                </c:pt>
              </c:numCache>
            </c:numRef>
          </c:yVal>
          <c:smooth val="0"/>
          <c:extLst>
            <c:ext xmlns:c16="http://schemas.microsoft.com/office/drawing/2014/chart" uri="{C3380CC4-5D6E-409C-BE32-E72D297353CC}">
              <c16:uniqueId val="{00000001-A5C0-4142-A6EA-B46C6EA59034}"/>
            </c:ext>
          </c:extLst>
        </c:ser>
        <c:dLbls>
          <c:showLegendKey val="0"/>
          <c:showVal val="0"/>
          <c:showCatName val="0"/>
          <c:showSerName val="0"/>
          <c:showPercent val="0"/>
          <c:showBubbleSize val="0"/>
        </c:dLbls>
        <c:axId val="33169792"/>
        <c:axId val="90159744"/>
      </c:scatterChart>
      <c:valAx>
        <c:axId val="33169792"/>
        <c:scaling>
          <c:orientation val="minMax"/>
          <c:max val="25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159744"/>
        <c:crosses val="autoZero"/>
        <c:crossBetween val="midCat"/>
      </c:valAx>
      <c:valAx>
        <c:axId val="90159744"/>
        <c:scaling>
          <c:orientation val="minMax"/>
          <c:max val="3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697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List1!$A$2</c:f>
              <c:strCache>
                <c:ptCount val="1"/>
                <c:pt idx="0">
                  <c:v>Poprvé zapsaní celkem</c:v>
                </c:pt>
              </c:strCache>
            </c:strRef>
          </c:tx>
          <c:spPr>
            <a:ln>
              <a:solidFill>
                <a:schemeClr val="tx1">
                  <a:lumMod val="90000"/>
                  <a:lumOff val="10000"/>
                </a:schemeClr>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List1!$B$2:$P$2</c:f>
              <c:numCache>
                <c:formatCode>General</c:formatCode>
                <c:ptCount val="15"/>
                <c:pt idx="0">
                  <c:v>1658</c:v>
                </c:pt>
                <c:pt idx="1">
                  <c:v>1735</c:v>
                </c:pt>
                <c:pt idx="2">
                  <c:v>1907</c:v>
                </c:pt>
                <c:pt idx="3">
                  <c:v>2095</c:v>
                </c:pt>
                <c:pt idx="4">
                  <c:v>1863</c:v>
                </c:pt>
                <c:pt idx="5">
                  <c:v>1907</c:v>
                </c:pt>
                <c:pt idx="6">
                  <c:v>1813</c:v>
                </c:pt>
                <c:pt idx="7">
                  <c:v>1865</c:v>
                </c:pt>
                <c:pt idx="8">
                  <c:v>1920</c:v>
                </c:pt>
                <c:pt idx="9">
                  <c:v>1870</c:v>
                </c:pt>
                <c:pt idx="10">
                  <c:v>1835</c:v>
                </c:pt>
                <c:pt idx="11">
                  <c:v>2165</c:v>
                </c:pt>
                <c:pt idx="12">
                  <c:v>2155</c:v>
                </c:pt>
                <c:pt idx="13">
                  <c:v>2094</c:v>
                </c:pt>
                <c:pt idx="14">
                  <c:v>1990</c:v>
                </c:pt>
              </c:numCache>
            </c:numRef>
          </c:val>
          <c:smooth val="0"/>
          <c:extLst>
            <c:ext xmlns:c16="http://schemas.microsoft.com/office/drawing/2014/chart" uri="{C3380CC4-5D6E-409C-BE32-E72D297353CC}">
              <c16:uniqueId val="{00000000-5F11-4C8F-BDA2-1CF6D5BDD8C4}"/>
            </c:ext>
          </c:extLst>
        </c:ser>
        <c:ser>
          <c:idx val="1"/>
          <c:order val="1"/>
          <c:tx>
            <c:strRef>
              <c:f>List1!$A$3</c:f>
              <c:strCache>
                <c:ptCount val="1"/>
                <c:pt idx="0">
                  <c:v>Poprvé zapsaní v ČJ</c:v>
                </c:pt>
              </c:strCache>
            </c:strRef>
          </c:tx>
          <c:spPr>
            <a:ln>
              <a:solidFill>
                <a:srgbClr val="0070C0"/>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List1!$B$3:$P$3</c:f>
              <c:numCache>
                <c:formatCode>General</c:formatCode>
                <c:ptCount val="15"/>
                <c:pt idx="0">
                  <c:v>1458</c:v>
                </c:pt>
                <c:pt idx="1">
                  <c:v>1517</c:v>
                </c:pt>
                <c:pt idx="2">
                  <c:v>1698</c:v>
                </c:pt>
                <c:pt idx="3">
                  <c:v>1824</c:v>
                </c:pt>
                <c:pt idx="4">
                  <c:v>1597</c:v>
                </c:pt>
                <c:pt idx="5">
                  <c:v>1621</c:v>
                </c:pt>
                <c:pt idx="6">
                  <c:v>1562</c:v>
                </c:pt>
                <c:pt idx="7">
                  <c:v>1522</c:v>
                </c:pt>
                <c:pt idx="8">
                  <c:v>1556</c:v>
                </c:pt>
                <c:pt idx="9">
                  <c:v>1521</c:v>
                </c:pt>
                <c:pt idx="10">
                  <c:v>1495</c:v>
                </c:pt>
                <c:pt idx="11">
                  <c:v>1836</c:v>
                </c:pt>
                <c:pt idx="12">
                  <c:v>1875</c:v>
                </c:pt>
                <c:pt idx="13">
                  <c:v>2070</c:v>
                </c:pt>
                <c:pt idx="14">
                  <c:v>1957</c:v>
                </c:pt>
              </c:numCache>
            </c:numRef>
          </c:val>
          <c:smooth val="0"/>
          <c:extLst>
            <c:ext xmlns:c16="http://schemas.microsoft.com/office/drawing/2014/chart" uri="{C3380CC4-5D6E-409C-BE32-E72D297353CC}">
              <c16:uniqueId val="{00000001-5F11-4C8F-BDA2-1CF6D5BDD8C4}"/>
            </c:ext>
          </c:extLst>
        </c:ser>
        <c:ser>
          <c:idx val="2"/>
          <c:order val="2"/>
          <c:tx>
            <c:strRef>
              <c:f>List1!$A$4</c:f>
              <c:strCache>
                <c:ptCount val="1"/>
                <c:pt idx="0">
                  <c:v>Poprvé zapsaní v ČJ - občané ČR</c:v>
                </c:pt>
              </c:strCache>
            </c:strRef>
          </c:tx>
          <c:spPr>
            <a:ln>
              <a:solidFill>
                <a:srgbClr val="00B050"/>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List1!$B$4:$P$4</c:f>
              <c:numCache>
                <c:formatCode>General</c:formatCode>
                <c:ptCount val="15"/>
                <c:pt idx="0">
                  <c:v>1252</c:v>
                </c:pt>
                <c:pt idx="1">
                  <c:v>1303</c:v>
                </c:pt>
                <c:pt idx="2">
                  <c:v>1429</c:v>
                </c:pt>
                <c:pt idx="3">
                  <c:v>1481</c:v>
                </c:pt>
                <c:pt idx="4">
                  <c:v>1311</c:v>
                </c:pt>
                <c:pt idx="5">
                  <c:v>1294</c:v>
                </c:pt>
                <c:pt idx="6">
                  <c:v>1227</c:v>
                </c:pt>
                <c:pt idx="7">
                  <c:v>1173</c:v>
                </c:pt>
                <c:pt idx="8">
                  <c:v>1215</c:v>
                </c:pt>
                <c:pt idx="9">
                  <c:v>1269</c:v>
                </c:pt>
                <c:pt idx="10">
                  <c:v>1218</c:v>
                </c:pt>
                <c:pt idx="11">
                  <c:v>1489</c:v>
                </c:pt>
                <c:pt idx="12">
                  <c:v>1515</c:v>
                </c:pt>
                <c:pt idx="13">
                  <c:v>1735</c:v>
                </c:pt>
                <c:pt idx="14">
                  <c:v>1601</c:v>
                </c:pt>
              </c:numCache>
            </c:numRef>
          </c:val>
          <c:smooth val="0"/>
          <c:extLst>
            <c:ext xmlns:c16="http://schemas.microsoft.com/office/drawing/2014/chart" uri="{C3380CC4-5D6E-409C-BE32-E72D297353CC}">
              <c16:uniqueId val="{00000002-5F11-4C8F-BDA2-1CF6D5BDD8C4}"/>
            </c:ext>
          </c:extLst>
        </c:ser>
        <c:ser>
          <c:idx val="3"/>
          <c:order val="3"/>
          <c:tx>
            <c:strRef>
              <c:f>List1!$A$5</c:f>
              <c:strCache>
                <c:ptCount val="1"/>
                <c:pt idx="0">
                  <c:v>Poprvé zapsaní v ČJ - cizinci</c:v>
                </c:pt>
              </c:strCache>
            </c:strRef>
          </c:tx>
          <c:spPr>
            <a:ln>
              <a:solidFill>
                <a:srgbClr val="FFC000"/>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List1!$B$5:$P$5</c:f>
              <c:numCache>
                <c:formatCode>General</c:formatCode>
                <c:ptCount val="15"/>
                <c:pt idx="0">
                  <c:v>302</c:v>
                </c:pt>
                <c:pt idx="1">
                  <c:v>325</c:v>
                </c:pt>
                <c:pt idx="2">
                  <c:v>396</c:v>
                </c:pt>
                <c:pt idx="3">
                  <c:v>500</c:v>
                </c:pt>
                <c:pt idx="4">
                  <c:v>435</c:v>
                </c:pt>
                <c:pt idx="5">
                  <c:v>492</c:v>
                </c:pt>
                <c:pt idx="6">
                  <c:v>506</c:v>
                </c:pt>
                <c:pt idx="7">
                  <c:v>532</c:v>
                </c:pt>
                <c:pt idx="8">
                  <c:v>540</c:v>
                </c:pt>
                <c:pt idx="9">
                  <c:v>357</c:v>
                </c:pt>
                <c:pt idx="10">
                  <c:v>417</c:v>
                </c:pt>
                <c:pt idx="11">
                  <c:v>520</c:v>
                </c:pt>
                <c:pt idx="12">
                  <c:v>562</c:v>
                </c:pt>
                <c:pt idx="13">
                  <c:v>511</c:v>
                </c:pt>
                <c:pt idx="14">
                  <c:v>552</c:v>
                </c:pt>
              </c:numCache>
            </c:numRef>
          </c:val>
          <c:smooth val="0"/>
          <c:extLst>
            <c:ext xmlns:c16="http://schemas.microsoft.com/office/drawing/2014/chart" uri="{C3380CC4-5D6E-409C-BE32-E72D297353CC}">
              <c16:uniqueId val="{00000003-5F11-4C8F-BDA2-1CF6D5BDD8C4}"/>
            </c:ext>
          </c:extLst>
        </c:ser>
        <c:dLbls>
          <c:showLegendKey val="0"/>
          <c:showVal val="0"/>
          <c:showCatName val="0"/>
          <c:showSerName val="0"/>
          <c:showPercent val="0"/>
          <c:showBubbleSize val="0"/>
        </c:dLbls>
        <c:smooth val="0"/>
        <c:axId val="2809216"/>
        <c:axId val="7353472"/>
      </c:lineChart>
      <c:catAx>
        <c:axId val="2809216"/>
        <c:scaling>
          <c:orientation val="minMax"/>
        </c:scaling>
        <c:delete val="0"/>
        <c:axPos val="b"/>
        <c:numFmt formatCode="General" sourceLinked="0"/>
        <c:majorTickMark val="out"/>
        <c:minorTickMark val="none"/>
        <c:tickLblPos val="nextTo"/>
        <c:txPr>
          <a:bodyPr/>
          <a:lstStyle/>
          <a:p>
            <a:pPr>
              <a:defRPr b="1"/>
            </a:pPr>
            <a:endParaRPr lang="en-US"/>
          </a:p>
        </c:txPr>
        <c:crossAx val="7353472"/>
        <c:crosses val="autoZero"/>
        <c:auto val="1"/>
        <c:lblAlgn val="ctr"/>
        <c:lblOffset val="100"/>
        <c:noMultiLvlLbl val="0"/>
      </c:catAx>
      <c:valAx>
        <c:axId val="735347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b="1"/>
            </a:pPr>
            <a:endParaRPr lang="en-US"/>
          </a:p>
        </c:txPr>
        <c:crossAx val="2809216"/>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List1!$A$2</c:f>
              <c:strCache>
                <c:ptCount val="1"/>
                <c:pt idx="0">
                  <c:v>Absolventi celkem</c:v>
                </c:pt>
              </c:strCache>
            </c:strRef>
          </c:tx>
          <c:spPr>
            <a:ln>
              <a:solidFill>
                <a:schemeClr val="tx1">
                  <a:lumMod val="90000"/>
                  <a:lumOff val="10000"/>
                </a:schemeClr>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List1!$B$2:$P$2</c:f>
              <c:numCache>
                <c:formatCode>General</c:formatCode>
                <c:ptCount val="15"/>
                <c:pt idx="0">
                  <c:v>1162</c:v>
                </c:pt>
                <c:pt idx="1">
                  <c:v>1321</c:v>
                </c:pt>
                <c:pt idx="2">
                  <c:v>1462</c:v>
                </c:pt>
                <c:pt idx="3">
                  <c:v>1460</c:v>
                </c:pt>
                <c:pt idx="4">
                  <c:v>1591</c:v>
                </c:pt>
                <c:pt idx="5">
                  <c:v>1338</c:v>
                </c:pt>
                <c:pt idx="6">
                  <c:v>1473</c:v>
                </c:pt>
                <c:pt idx="7">
                  <c:v>1430</c:v>
                </c:pt>
                <c:pt idx="8">
                  <c:v>1596</c:v>
                </c:pt>
                <c:pt idx="9">
                  <c:v>1815</c:v>
                </c:pt>
                <c:pt idx="10">
                  <c:v>1700</c:v>
                </c:pt>
                <c:pt idx="11">
                  <c:v>1718</c:v>
                </c:pt>
                <c:pt idx="12">
                  <c:v>1771</c:v>
                </c:pt>
                <c:pt idx="13">
                  <c:v>1790</c:v>
                </c:pt>
                <c:pt idx="14">
                  <c:v>1766</c:v>
                </c:pt>
              </c:numCache>
            </c:numRef>
          </c:val>
          <c:smooth val="0"/>
          <c:extLst>
            <c:ext xmlns:c16="http://schemas.microsoft.com/office/drawing/2014/chart" uri="{C3380CC4-5D6E-409C-BE32-E72D297353CC}">
              <c16:uniqueId val="{00000000-B2F8-43ED-9931-4FC1C59D5481}"/>
            </c:ext>
          </c:extLst>
        </c:ser>
        <c:ser>
          <c:idx val="1"/>
          <c:order val="1"/>
          <c:tx>
            <c:strRef>
              <c:f>List1!$A$3</c:f>
              <c:strCache>
                <c:ptCount val="1"/>
                <c:pt idx="0">
                  <c:v>Absolventi studia v ČJ</c:v>
                </c:pt>
              </c:strCache>
            </c:strRef>
          </c:tx>
          <c:spPr>
            <a:ln>
              <a:solidFill>
                <a:srgbClr val="0070C0"/>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List1!$B$3:$P$3</c:f>
              <c:numCache>
                <c:formatCode>General</c:formatCode>
                <c:ptCount val="15"/>
                <c:pt idx="0">
                  <c:v>1079</c:v>
                </c:pt>
                <c:pt idx="1">
                  <c:v>1224</c:v>
                </c:pt>
                <c:pt idx="2">
                  <c:v>1280</c:v>
                </c:pt>
                <c:pt idx="3">
                  <c:v>1252</c:v>
                </c:pt>
                <c:pt idx="4">
                  <c:v>1326</c:v>
                </c:pt>
                <c:pt idx="5">
                  <c:v>1100</c:v>
                </c:pt>
                <c:pt idx="6">
                  <c:v>1218</c:v>
                </c:pt>
                <c:pt idx="7">
                  <c:v>1194</c:v>
                </c:pt>
                <c:pt idx="8">
                  <c:v>1338</c:v>
                </c:pt>
                <c:pt idx="9">
                  <c:v>1504</c:v>
                </c:pt>
                <c:pt idx="10">
                  <c:v>1420</c:v>
                </c:pt>
                <c:pt idx="11">
                  <c:v>1394</c:v>
                </c:pt>
                <c:pt idx="12">
                  <c:v>1423</c:v>
                </c:pt>
                <c:pt idx="13">
                  <c:v>1411</c:v>
                </c:pt>
                <c:pt idx="14">
                  <c:v>1391</c:v>
                </c:pt>
              </c:numCache>
            </c:numRef>
          </c:val>
          <c:smooth val="0"/>
          <c:extLst>
            <c:ext xmlns:c16="http://schemas.microsoft.com/office/drawing/2014/chart" uri="{C3380CC4-5D6E-409C-BE32-E72D297353CC}">
              <c16:uniqueId val="{00000001-B2F8-43ED-9931-4FC1C59D5481}"/>
            </c:ext>
          </c:extLst>
        </c:ser>
        <c:ser>
          <c:idx val="2"/>
          <c:order val="2"/>
          <c:tx>
            <c:strRef>
              <c:f>List1!$A$4</c:f>
              <c:strCache>
                <c:ptCount val="1"/>
                <c:pt idx="0">
                  <c:v>Absolventi studia v ČJ - občané ČR</c:v>
                </c:pt>
              </c:strCache>
            </c:strRef>
          </c:tx>
          <c:spPr>
            <a:ln>
              <a:solidFill>
                <a:srgbClr val="00B050"/>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List1!$B$4:$P$4</c:f>
              <c:numCache>
                <c:formatCode>General</c:formatCode>
                <c:ptCount val="15"/>
                <c:pt idx="0">
                  <c:v>786</c:v>
                </c:pt>
                <c:pt idx="1">
                  <c:v>1035</c:v>
                </c:pt>
                <c:pt idx="2">
                  <c:v>1020</c:v>
                </c:pt>
                <c:pt idx="3">
                  <c:v>951</c:v>
                </c:pt>
                <c:pt idx="4">
                  <c:v>1061</c:v>
                </c:pt>
                <c:pt idx="5">
                  <c:v>883</c:v>
                </c:pt>
                <c:pt idx="6">
                  <c:v>981</c:v>
                </c:pt>
                <c:pt idx="7">
                  <c:v>972</c:v>
                </c:pt>
                <c:pt idx="8">
                  <c:v>1098</c:v>
                </c:pt>
                <c:pt idx="9">
                  <c:v>1167</c:v>
                </c:pt>
                <c:pt idx="10">
                  <c:v>1113</c:v>
                </c:pt>
                <c:pt idx="11">
                  <c:v>1057</c:v>
                </c:pt>
                <c:pt idx="12">
                  <c:v>1051</c:v>
                </c:pt>
                <c:pt idx="13">
                  <c:v>1029</c:v>
                </c:pt>
                <c:pt idx="14">
                  <c:v>984</c:v>
                </c:pt>
              </c:numCache>
            </c:numRef>
          </c:val>
          <c:smooth val="0"/>
          <c:extLst>
            <c:ext xmlns:c16="http://schemas.microsoft.com/office/drawing/2014/chart" uri="{C3380CC4-5D6E-409C-BE32-E72D297353CC}">
              <c16:uniqueId val="{00000002-B2F8-43ED-9931-4FC1C59D5481}"/>
            </c:ext>
          </c:extLst>
        </c:ser>
        <c:ser>
          <c:idx val="3"/>
          <c:order val="3"/>
          <c:tx>
            <c:strRef>
              <c:f>List1!$A$5</c:f>
              <c:strCache>
                <c:ptCount val="1"/>
                <c:pt idx="0">
                  <c:v>Absolventi studia v ČJ - cizinci</c:v>
                </c:pt>
              </c:strCache>
            </c:strRef>
          </c:tx>
          <c:spPr>
            <a:ln>
              <a:solidFill>
                <a:srgbClr val="FFC000"/>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List1!$B$5:$P$5</c:f>
              <c:numCache>
                <c:formatCode>General</c:formatCode>
                <c:ptCount val="15"/>
                <c:pt idx="0">
                  <c:v>293</c:v>
                </c:pt>
                <c:pt idx="1">
                  <c:v>189</c:v>
                </c:pt>
                <c:pt idx="2">
                  <c:v>260</c:v>
                </c:pt>
                <c:pt idx="3">
                  <c:v>301</c:v>
                </c:pt>
                <c:pt idx="4">
                  <c:v>265</c:v>
                </c:pt>
                <c:pt idx="5">
                  <c:v>217</c:v>
                </c:pt>
                <c:pt idx="6">
                  <c:v>237</c:v>
                </c:pt>
                <c:pt idx="7">
                  <c:v>222</c:v>
                </c:pt>
                <c:pt idx="8">
                  <c:v>240</c:v>
                </c:pt>
                <c:pt idx="9">
                  <c:v>337</c:v>
                </c:pt>
                <c:pt idx="10">
                  <c:v>307</c:v>
                </c:pt>
                <c:pt idx="11">
                  <c:v>337</c:v>
                </c:pt>
                <c:pt idx="12">
                  <c:v>372</c:v>
                </c:pt>
                <c:pt idx="13">
                  <c:v>382</c:v>
                </c:pt>
                <c:pt idx="14">
                  <c:v>407</c:v>
                </c:pt>
              </c:numCache>
            </c:numRef>
          </c:val>
          <c:smooth val="0"/>
          <c:extLst>
            <c:ext xmlns:c16="http://schemas.microsoft.com/office/drawing/2014/chart" uri="{C3380CC4-5D6E-409C-BE32-E72D297353CC}">
              <c16:uniqueId val="{00000003-B2F8-43ED-9931-4FC1C59D5481}"/>
            </c:ext>
          </c:extLst>
        </c:ser>
        <c:ser>
          <c:idx val="4"/>
          <c:order val="4"/>
          <c:tx>
            <c:strRef>
              <c:f>List1!$A$6</c:f>
              <c:strCache>
                <c:ptCount val="1"/>
                <c:pt idx="0">
                  <c:v>Absolventi studia v AJ</c:v>
                </c:pt>
              </c:strCache>
            </c:strRef>
          </c:tx>
          <c:spPr>
            <a:ln>
              <a:solidFill>
                <a:sysClr val="window" lastClr="FFFFFF">
                  <a:lumMod val="75000"/>
                </a:sysClr>
              </a:solidFill>
            </a:ln>
          </c:spPr>
          <c:marker>
            <c:symbol val="none"/>
          </c:marker>
          <c:cat>
            <c:strRef>
              <c:f>List1!$B$1:$P$1</c:f>
              <c:strCach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strCache>
            </c:strRef>
          </c:cat>
          <c:val>
            <c:numRef>
              <c:f>List1!$B$6:$P$6</c:f>
              <c:numCache>
                <c:formatCode>General</c:formatCode>
                <c:ptCount val="15"/>
                <c:pt idx="0">
                  <c:v>83</c:v>
                </c:pt>
                <c:pt idx="1">
                  <c:v>97</c:v>
                </c:pt>
                <c:pt idx="2">
                  <c:v>182</c:v>
                </c:pt>
                <c:pt idx="3">
                  <c:v>208</c:v>
                </c:pt>
                <c:pt idx="4">
                  <c:v>265</c:v>
                </c:pt>
                <c:pt idx="5">
                  <c:v>238</c:v>
                </c:pt>
                <c:pt idx="6">
                  <c:v>255</c:v>
                </c:pt>
                <c:pt idx="7">
                  <c:v>236</c:v>
                </c:pt>
                <c:pt idx="8">
                  <c:v>258</c:v>
                </c:pt>
                <c:pt idx="9">
                  <c:v>311</c:v>
                </c:pt>
                <c:pt idx="10">
                  <c:v>280</c:v>
                </c:pt>
                <c:pt idx="11">
                  <c:v>324</c:v>
                </c:pt>
                <c:pt idx="12">
                  <c:v>348</c:v>
                </c:pt>
                <c:pt idx="13">
                  <c:v>379</c:v>
                </c:pt>
                <c:pt idx="14">
                  <c:v>375</c:v>
                </c:pt>
              </c:numCache>
            </c:numRef>
          </c:val>
          <c:smooth val="0"/>
          <c:extLst>
            <c:ext xmlns:c16="http://schemas.microsoft.com/office/drawing/2014/chart" uri="{C3380CC4-5D6E-409C-BE32-E72D297353CC}">
              <c16:uniqueId val="{00000004-B2F8-43ED-9931-4FC1C59D5481}"/>
            </c:ext>
          </c:extLst>
        </c:ser>
        <c:dLbls>
          <c:showLegendKey val="0"/>
          <c:showVal val="0"/>
          <c:showCatName val="0"/>
          <c:showSerName val="0"/>
          <c:showPercent val="0"/>
          <c:showBubbleSize val="0"/>
        </c:dLbls>
        <c:smooth val="0"/>
        <c:axId val="2809216"/>
        <c:axId val="7353472"/>
      </c:lineChart>
      <c:catAx>
        <c:axId val="2809216"/>
        <c:scaling>
          <c:orientation val="minMax"/>
        </c:scaling>
        <c:delete val="0"/>
        <c:axPos val="b"/>
        <c:numFmt formatCode="General" sourceLinked="0"/>
        <c:majorTickMark val="out"/>
        <c:minorTickMark val="none"/>
        <c:tickLblPos val="nextTo"/>
        <c:txPr>
          <a:bodyPr/>
          <a:lstStyle/>
          <a:p>
            <a:pPr>
              <a:defRPr b="1"/>
            </a:pPr>
            <a:endParaRPr lang="en-US"/>
          </a:p>
        </c:txPr>
        <c:crossAx val="7353472"/>
        <c:crosses val="autoZero"/>
        <c:auto val="1"/>
        <c:lblAlgn val="ctr"/>
        <c:lblOffset val="100"/>
        <c:noMultiLvlLbl val="0"/>
      </c:catAx>
      <c:valAx>
        <c:axId val="7353472"/>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b="1"/>
            </a:pPr>
            <a:endParaRPr lang="en-US"/>
          </a:p>
        </c:txPr>
        <c:crossAx val="2809216"/>
        <c:crosses val="autoZero"/>
        <c:crossBetween val="between"/>
      </c:valAx>
    </c:plotArea>
    <c:plotVisOnly val="1"/>
    <c:dispBlanksAs val="gap"/>
    <c:showDLblsOverMax val="0"/>
  </c:chart>
  <c:txPr>
    <a:bodyPr/>
    <a:lstStyle/>
    <a:p>
      <a:pPr>
        <a:defRPr sz="11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List1!$A$2</c:f>
              <c:strCache>
                <c:ptCount val="1"/>
                <c:pt idx="0">
                  <c:v>muži</c:v>
                </c:pt>
              </c:strCache>
            </c:strRef>
          </c:tx>
          <c:spPr>
            <a:solidFill>
              <a:srgbClr val="00B0F0"/>
            </a:solidFill>
            <a:ln>
              <a:noFill/>
            </a:ln>
          </c:spPr>
          <c:invertIfNegative val="0"/>
          <c:dLbls>
            <c:numFmt formatCode="0.0" sourceLinked="0"/>
            <c:spPr>
              <a:noFill/>
              <a:ln>
                <a:noFill/>
              </a:ln>
              <a:effectLst/>
            </c:spPr>
            <c:txPr>
              <a:bodyPr rot="-5400000" vert="horz"/>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List1!$B$1:$P$1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List1!$B$2:$P$2</c:f>
              <c:numCache>
                <c:formatCode>General</c:formatCode>
                <c:ptCount val="15"/>
                <c:pt idx="0">
                  <c:v>33.461359999999999</c:v>
                </c:pt>
                <c:pt idx="1">
                  <c:v>33.83652</c:v>
                </c:pt>
                <c:pt idx="2">
                  <c:v>34.050060000000002</c:v>
                </c:pt>
                <c:pt idx="3">
                  <c:v>33.713250000000002</c:v>
                </c:pt>
                <c:pt idx="4">
                  <c:v>33.929139999999997</c:v>
                </c:pt>
                <c:pt idx="5">
                  <c:v>33.938330000000001</c:v>
                </c:pt>
                <c:pt idx="6">
                  <c:v>34.352939999999997</c:v>
                </c:pt>
                <c:pt idx="7">
                  <c:v>34.655160000000002</c:v>
                </c:pt>
                <c:pt idx="8">
                  <c:v>34.56691</c:v>
                </c:pt>
                <c:pt idx="9">
                  <c:v>34.803669999999997</c:v>
                </c:pt>
                <c:pt idx="10">
                  <c:v>35.236809999999998</c:v>
                </c:pt>
                <c:pt idx="11">
                  <c:v>35.320039999999999</c:v>
                </c:pt>
                <c:pt idx="12">
                  <c:v>35.271880000000003</c:v>
                </c:pt>
                <c:pt idx="13">
                  <c:v>34.927390000000003</c:v>
                </c:pt>
                <c:pt idx="14">
                  <c:v>34.786909999999999</c:v>
                </c:pt>
              </c:numCache>
            </c:numRef>
          </c:val>
          <c:extLst>
            <c:ext xmlns:c16="http://schemas.microsoft.com/office/drawing/2014/chart" uri="{C3380CC4-5D6E-409C-BE32-E72D297353CC}">
              <c16:uniqueId val="{00000000-A17F-4D2F-93E9-E53EC63F6664}"/>
            </c:ext>
          </c:extLst>
        </c:ser>
        <c:ser>
          <c:idx val="1"/>
          <c:order val="1"/>
          <c:tx>
            <c:strRef>
              <c:f>List1!$A$3</c:f>
              <c:strCache>
                <c:ptCount val="1"/>
                <c:pt idx="0">
                  <c:v>ženy</c:v>
                </c:pt>
              </c:strCache>
            </c:strRef>
          </c:tx>
          <c:spPr>
            <a:solidFill>
              <a:srgbClr val="FF99FF"/>
            </a:solidFill>
            <a:ln>
              <a:noFill/>
            </a:ln>
          </c:spPr>
          <c:invertIfNegative val="0"/>
          <c:dLbls>
            <c:numFmt formatCode="0.0" sourceLinked="0"/>
            <c:spPr>
              <a:noFill/>
              <a:ln>
                <a:noFill/>
              </a:ln>
              <a:effectLst/>
            </c:spPr>
            <c:txPr>
              <a:bodyPr rot="-5400000"/>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List1!$B$1:$P$1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List1!$B$3:$P$3</c:f>
              <c:numCache>
                <c:formatCode>General</c:formatCode>
                <c:ptCount val="15"/>
                <c:pt idx="0">
                  <c:v>66.538640000000001</c:v>
                </c:pt>
                <c:pt idx="1">
                  <c:v>66.163480000000007</c:v>
                </c:pt>
                <c:pt idx="2">
                  <c:v>65.949939999999998</c:v>
                </c:pt>
                <c:pt idx="3">
                  <c:v>66.286749999999998</c:v>
                </c:pt>
                <c:pt idx="4">
                  <c:v>66.070859999999996</c:v>
                </c:pt>
                <c:pt idx="5">
                  <c:v>66.061670000000007</c:v>
                </c:pt>
                <c:pt idx="6">
                  <c:v>65.647059999999996</c:v>
                </c:pt>
                <c:pt idx="7">
                  <c:v>65.344840000000005</c:v>
                </c:pt>
                <c:pt idx="8">
                  <c:v>65.433090000000007</c:v>
                </c:pt>
                <c:pt idx="9">
                  <c:v>65.196330000000003</c:v>
                </c:pt>
                <c:pt idx="10">
                  <c:v>64.763189999999994</c:v>
                </c:pt>
                <c:pt idx="11">
                  <c:v>64.679959999999994</c:v>
                </c:pt>
                <c:pt idx="12">
                  <c:v>64.728120000000004</c:v>
                </c:pt>
                <c:pt idx="13">
                  <c:v>65.072609999999997</c:v>
                </c:pt>
                <c:pt idx="14">
                  <c:v>65.213089999999994</c:v>
                </c:pt>
              </c:numCache>
            </c:numRef>
          </c:val>
          <c:extLst>
            <c:ext xmlns:c16="http://schemas.microsoft.com/office/drawing/2014/chart" uri="{C3380CC4-5D6E-409C-BE32-E72D297353CC}">
              <c16:uniqueId val="{00000001-A17F-4D2F-93E9-E53EC63F6664}"/>
            </c:ext>
          </c:extLst>
        </c:ser>
        <c:dLbls>
          <c:showLegendKey val="0"/>
          <c:showVal val="0"/>
          <c:showCatName val="0"/>
          <c:showSerName val="0"/>
          <c:showPercent val="0"/>
          <c:showBubbleSize val="0"/>
        </c:dLbls>
        <c:gapWidth val="20"/>
        <c:overlap val="100"/>
        <c:axId val="44916096"/>
        <c:axId val="46122112"/>
      </c:barChart>
      <c:catAx>
        <c:axId val="44916096"/>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a:pPr>
            <a:endParaRPr lang="en-US"/>
          </a:p>
        </c:txPr>
        <c:crossAx val="46122112"/>
        <c:crosses val="autoZero"/>
        <c:auto val="1"/>
        <c:lblAlgn val="ctr"/>
        <c:lblOffset val="100"/>
        <c:tickLblSkip val="1"/>
        <c:noMultiLvlLbl val="0"/>
      </c:catAx>
      <c:valAx>
        <c:axId val="46122112"/>
        <c:scaling>
          <c:orientation val="minMax"/>
          <c:max val="100"/>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tx1"/>
            </a:solidFill>
          </a:ln>
        </c:spPr>
        <c:crossAx val="4491609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List1!$A$2</c:f>
              <c:strCache>
                <c:ptCount val="1"/>
                <c:pt idx="0">
                  <c:v>muži</c:v>
                </c:pt>
              </c:strCache>
            </c:strRef>
          </c:tx>
          <c:spPr>
            <a:ln>
              <a:solidFill>
                <a:srgbClr val="00B0F0"/>
              </a:solidFill>
            </a:ln>
          </c:spPr>
          <c:marker>
            <c:symbol val="diamond"/>
            <c:size val="6"/>
            <c:spPr>
              <a:solidFill>
                <a:srgbClr val="00B0F0"/>
              </a:solidFill>
              <a:ln>
                <a:noFill/>
              </a:ln>
            </c:spPr>
          </c:marker>
          <c:dPt>
            <c:idx val="8"/>
            <c:bubble3D val="0"/>
            <c:extLst>
              <c:ext xmlns:c16="http://schemas.microsoft.com/office/drawing/2014/chart" uri="{C3380CC4-5D6E-409C-BE32-E72D297353CC}">
                <c16:uniqueId val="{00000000-7E38-47B4-88B8-69A9CB6C8532}"/>
              </c:ext>
            </c:extLst>
          </c:dPt>
          <c:dPt>
            <c:idx val="9"/>
            <c:bubble3D val="0"/>
            <c:extLst>
              <c:ext xmlns:c16="http://schemas.microsoft.com/office/drawing/2014/chart" uri="{C3380CC4-5D6E-409C-BE32-E72D297353CC}">
                <c16:uniqueId val="{00000001-7E38-47B4-88B8-69A9CB6C8532}"/>
              </c:ext>
            </c:extLst>
          </c:dPt>
          <c:dPt>
            <c:idx val="10"/>
            <c:bubble3D val="0"/>
            <c:extLst>
              <c:ext xmlns:c16="http://schemas.microsoft.com/office/drawing/2014/chart" uri="{C3380CC4-5D6E-409C-BE32-E72D297353CC}">
                <c16:uniqueId val="{00000002-7E38-47B4-88B8-69A9CB6C8532}"/>
              </c:ext>
            </c:extLst>
          </c:dPt>
          <c:dPt>
            <c:idx val="11"/>
            <c:bubble3D val="0"/>
            <c:extLst>
              <c:ext xmlns:c16="http://schemas.microsoft.com/office/drawing/2014/chart" uri="{C3380CC4-5D6E-409C-BE32-E72D297353CC}">
                <c16:uniqueId val="{00000003-7E38-47B4-88B8-69A9CB6C8532}"/>
              </c:ext>
            </c:extLst>
          </c:dPt>
          <c:dPt>
            <c:idx val="12"/>
            <c:bubble3D val="0"/>
            <c:extLst>
              <c:ext xmlns:c16="http://schemas.microsoft.com/office/drawing/2014/chart" uri="{C3380CC4-5D6E-409C-BE32-E72D297353CC}">
                <c16:uniqueId val="{00000004-7E38-47B4-88B8-69A9CB6C8532}"/>
              </c:ext>
            </c:extLst>
          </c:dPt>
          <c:dPt>
            <c:idx val="13"/>
            <c:bubble3D val="0"/>
            <c:extLst>
              <c:ext xmlns:c16="http://schemas.microsoft.com/office/drawing/2014/chart" uri="{C3380CC4-5D6E-409C-BE32-E72D297353CC}">
                <c16:uniqueId val="{00000005-7E38-47B4-88B8-69A9CB6C8532}"/>
              </c:ext>
            </c:extLst>
          </c:dPt>
          <c:dPt>
            <c:idx val="14"/>
            <c:bubble3D val="0"/>
            <c:extLst>
              <c:ext xmlns:c16="http://schemas.microsoft.com/office/drawing/2014/chart" uri="{C3380CC4-5D6E-409C-BE32-E72D297353CC}">
                <c16:uniqueId val="{00000006-7E38-47B4-88B8-69A9CB6C8532}"/>
              </c:ext>
            </c:extLst>
          </c:dPt>
          <c:dLbls>
            <c:spPr>
              <a:noFill/>
              <a:ln>
                <a:noFill/>
              </a:ln>
              <a:effectLst/>
            </c:spPr>
            <c:txPr>
              <a:bodyPr rot="-5400000" vert="horz"/>
              <a:lstStyle/>
              <a:p>
                <a:pPr>
                  <a:defRPr sz="800">
                    <a:solidFill>
                      <a:srgbClr val="00B0F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List1!$B$1:$P$1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List1!$B$2:$P$2</c:f>
              <c:numCache>
                <c:formatCode>General</c:formatCode>
                <c:ptCount val="15"/>
                <c:pt idx="0">
                  <c:v>2962</c:v>
                </c:pt>
                <c:pt idx="1">
                  <c:v>3026</c:v>
                </c:pt>
                <c:pt idx="2">
                  <c:v>3088</c:v>
                </c:pt>
                <c:pt idx="3">
                  <c:v>3165</c:v>
                </c:pt>
                <c:pt idx="4">
                  <c:v>3170</c:v>
                </c:pt>
                <c:pt idx="5">
                  <c:v>3291</c:v>
                </c:pt>
                <c:pt idx="6">
                  <c:v>3358</c:v>
                </c:pt>
                <c:pt idx="7">
                  <c:v>3452</c:v>
                </c:pt>
                <c:pt idx="8">
                  <c:v>3456</c:v>
                </c:pt>
                <c:pt idx="9">
                  <c:v>3377</c:v>
                </c:pt>
                <c:pt idx="10">
                  <c:v>3400</c:v>
                </c:pt>
                <c:pt idx="11">
                  <c:v>3526</c:v>
                </c:pt>
                <c:pt idx="12">
                  <c:v>3639</c:v>
                </c:pt>
                <c:pt idx="13">
                  <c:v>3776</c:v>
                </c:pt>
                <c:pt idx="14">
                  <c:v>3869</c:v>
                </c:pt>
              </c:numCache>
            </c:numRef>
          </c:val>
          <c:smooth val="0"/>
          <c:extLst>
            <c:ext xmlns:c16="http://schemas.microsoft.com/office/drawing/2014/chart" uri="{C3380CC4-5D6E-409C-BE32-E72D297353CC}">
              <c16:uniqueId val="{00000007-7E38-47B4-88B8-69A9CB6C8532}"/>
            </c:ext>
          </c:extLst>
        </c:ser>
        <c:ser>
          <c:idx val="1"/>
          <c:order val="1"/>
          <c:tx>
            <c:strRef>
              <c:f>List1!$A$3</c:f>
              <c:strCache>
                <c:ptCount val="1"/>
                <c:pt idx="0">
                  <c:v>ženy</c:v>
                </c:pt>
              </c:strCache>
            </c:strRef>
          </c:tx>
          <c:spPr>
            <a:ln>
              <a:solidFill>
                <a:srgbClr val="FF99FF"/>
              </a:solidFill>
            </a:ln>
          </c:spPr>
          <c:marker>
            <c:symbol val="diamond"/>
            <c:size val="6"/>
            <c:spPr>
              <a:solidFill>
                <a:srgbClr val="FF99FF"/>
              </a:solidFill>
              <a:ln>
                <a:noFill/>
              </a:ln>
            </c:spPr>
          </c:marker>
          <c:dLbls>
            <c:spPr>
              <a:noFill/>
              <a:ln>
                <a:noFill/>
              </a:ln>
              <a:effectLst/>
            </c:spPr>
            <c:txPr>
              <a:bodyPr rot="-5400000" vert="horz"/>
              <a:lstStyle/>
              <a:p>
                <a:pPr>
                  <a:defRPr sz="800">
                    <a:solidFill>
                      <a:srgbClr val="FF99FF"/>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List1!$B$1:$P$1</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List1!$B$3:$P$3</c:f>
              <c:numCache>
                <c:formatCode>General</c:formatCode>
                <c:ptCount val="15"/>
                <c:pt idx="0">
                  <c:v>5890</c:v>
                </c:pt>
                <c:pt idx="1">
                  <c:v>5917</c:v>
                </c:pt>
                <c:pt idx="2">
                  <c:v>5981</c:v>
                </c:pt>
                <c:pt idx="3">
                  <c:v>6223</c:v>
                </c:pt>
                <c:pt idx="4">
                  <c:v>6173</c:v>
                </c:pt>
                <c:pt idx="5">
                  <c:v>6406</c:v>
                </c:pt>
                <c:pt idx="6">
                  <c:v>6417</c:v>
                </c:pt>
                <c:pt idx="7">
                  <c:v>6509</c:v>
                </c:pt>
                <c:pt idx="8">
                  <c:v>6542</c:v>
                </c:pt>
                <c:pt idx="9">
                  <c:v>6326</c:v>
                </c:pt>
                <c:pt idx="10">
                  <c:v>6249</c:v>
                </c:pt>
                <c:pt idx="11">
                  <c:v>6457</c:v>
                </c:pt>
                <c:pt idx="12">
                  <c:v>6678</c:v>
                </c:pt>
                <c:pt idx="13">
                  <c:v>7035</c:v>
                </c:pt>
                <c:pt idx="14">
                  <c:v>7253</c:v>
                </c:pt>
              </c:numCache>
            </c:numRef>
          </c:val>
          <c:smooth val="0"/>
          <c:extLst>
            <c:ext xmlns:c16="http://schemas.microsoft.com/office/drawing/2014/chart" uri="{C3380CC4-5D6E-409C-BE32-E72D297353CC}">
              <c16:uniqueId val="{00000008-7E38-47B4-88B8-69A9CB6C8532}"/>
            </c:ext>
          </c:extLst>
        </c:ser>
        <c:dLbls>
          <c:showLegendKey val="0"/>
          <c:showVal val="0"/>
          <c:showCatName val="0"/>
          <c:showSerName val="0"/>
          <c:showPercent val="0"/>
          <c:showBubbleSize val="0"/>
        </c:dLbls>
        <c:marker val="1"/>
        <c:smooth val="0"/>
        <c:axId val="59871232"/>
        <c:axId val="59879808"/>
      </c:lineChart>
      <c:catAx>
        <c:axId val="59871232"/>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a:pPr>
            <a:endParaRPr lang="en-US"/>
          </a:p>
        </c:txPr>
        <c:crossAx val="59879808"/>
        <c:crosses val="autoZero"/>
        <c:auto val="1"/>
        <c:lblAlgn val="ctr"/>
        <c:lblOffset val="100"/>
        <c:tickLblSkip val="1"/>
        <c:noMultiLvlLbl val="0"/>
      </c:catAx>
      <c:valAx>
        <c:axId val="59879808"/>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tx1"/>
            </a:solidFill>
          </a:ln>
        </c:spPr>
        <c:crossAx val="598712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List1!$A$2</c:f>
              <c:strCache>
                <c:ptCount val="1"/>
                <c:pt idx="0">
                  <c:v>Plat</c:v>
                </c:pt>
              </c:strCache>
            </c:strRef>
          </c:tx>
          <c:spPr>
            <a:ln w="28575" cap="rnd">
              <a:solidFill>
                <a:srgbClr val="FF0000"/>
              </a:solidFill>
              <a:round/>
            </a:ln>
            <a:effectLst/>
          </c:spPr>
          <c:marker>
            <c:symbol val="none"/>
          </c:marker>
          <c:dLbls>
            <c:numFmt formatCode="#,##0_ ;[Red]\-#,##0\ "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List1!$B$1:$N$1</c:f>
              <c:strCache>
                <c:ptCount val="13"/>
                <c:pt idx="0">
                  <c:v>2010</c:v>
                </c:pt>
                <c:pt idx="1">
                  <c:v>2011</c:v>
                </c:pt>
                <c:pt idx="2">
                  <c:v>2012 </c:v>
                </c:pt>
                <c:pt idx="3">
                  <c:v>2013 </c:v>
                </c:pt>
                <c:pt idx="4">
                  <c:v>2014 </c:v>
                </c:pt>
                <c:pt idx="5">
                  <c:v>2015 </c:v>
                </c:pt>
                <c:pt idx="6">
                  <c:v>2016 </c:v>
                </c:pt>
                <c:pt idx="7">
                  <c:v>2017</c:v>
                </c:pt>
                <c:pt idx="8">
                  <c:v>2018</c:v>
                </c:pt>
                <c:pt idx="9">
                  <c:v>2019</c:v>
                </c:pt>
                <c:pt idx="10">
                  <c:v>2020</c:v>
                </c:pt>
                <c:pt idx="11">
                  <c:v>2021</c:v>
                </c:pt>
                <c:pt idx="12">
                  <c:v>2022</c:v>
                </c:pt>
              </c:strCache>
            </c:strRef>
          </c:cat>
          <c:val>
            <c:numRef>
              <c:f>List1!$B$2:$N$2</c:f>
              <c:numCache>
                <c:formatCode>#\ ##0_ ;[Red]\-#\ ##0\ </c:formatCode>
                <c:ptCount val="13"/>
                <c:pt idx="0">
                  <c:v>50235.403917449243</c:v>
                </c:pt>
                <c:pt idx="1">
                  <c:v>57686.668209593037</c:v>
                </c:pt>
                <c:pt idx="2">
                  <c:v>61077.76650063751</c:v>
                </c:pt>
                <c:pt idx="3">
                  <c:v>60635.295665934369</c:v>
                </c:pt>
                <c:pt idx="4">
                  <c:v>61393.381413752031</c:v>
                </c:pt>
                <c:pt idx="5">
                  <c:v>66372.806298009076</c:v>
                </c:pt>
                <c:pt idx="6">
                  <c:v>69311</c:v>
                </c:pt>
                <c:pt idx="7">
                  <c:v>74495.638739156348</c:v>
                </c:pt>
                <c:pt idx="8" formatCode="General">
                  <c:v>80669.073295958908</c:v>
                </c:pt>
                <c:pt idx="9">
                  <c:v>84819.268627391619</c:v>
                </c:pt>
                <c:pt idx="10" formatCode="General">
                  <c:v>93658.167467013511</c:v>
                </c:pt>
                <c:pt idx="11" formatCode="General">
                  <c:v>103738.55040036212</c:v>
                </c:pt>
                <c:pt idx="12">
                  <c:v>102493.51811140882</c:v>
                </c:pt>
              </c:numCache>
            </c:numRef>
          </c:val>
          <c:smooth val="0"/>
          <c:extLst>
            <c:ext xmlns:c16="http://schemas.microsoft.com/office/drawing/2014/chart" uri="{C3380CC4-5D6E-409C-BE32-E72D297353CC}">
              <c16:uniqueId val="{00000000-D67C-4EE0-B91B-2AE7AE771A67}"/>
            </c:ext>
          </c:extLst>
        </c:ser>
        <c:ser>
          <c:idx val="1"/>
          <c:order val="1"/>
          <c:tx>
            <c:strRef>
              <c:f>List1!$A$3</c:f>
              <c:strCache>
                <c:ptCount val="1"/>
                <c:pt idx="0">
                  <c:v>Mzda</c:v>
                </c:pt>
              </c:strCache>
            </c:strRef>
          </c:tx>
          <c:spPr>
            <a:ln w="28575" cap="rnd">
              <a:solidFill>
                <a:srgbClr val="00B050"/>
              </a:solidFill>
              <a:round/>
            </a:ln>
            <a:effectLst/>
          </c:spPr>
          <c:marker>
            <c:symbol val="none"/>
          </c:marker>
          <c:dLbls>
            <c:numFmt formatCode="#,##0_ ;[Red]\-#,##0\ "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List1!$B$1:$N$1</c:f>
              <c:strCache>
                <c:ptCount val="13"/>
                <c:pt idx="0">
                  <c:v>2010</c:v>
                </c:pt>
                <c:pt idx="1">
                  <c:v>2011</c:v>
                </c:pt>
                <c:pt idx="2">
                  <c:v>2012 </c:v>
                </c:pt>
                <c:pt idx="3">
                  <c:v>2013 </c:v>
                </c:pt>
                <c:pt idx="4">
                  <c:v>2014 </c:v>
                </c:pt>
                <c:pt idx="5">
                  <c:v>2015 </c:v>
                </c:pt>
                <c:pt idx="6">
                  <c:v>2016 </c:v>
                </c:pt>
                <c:pt idx="7">
                  <c:v>2017</c:v>
                </c:pt>
                <c:pt idx="8">
                  <c:v>2018</c:v>
                </c:pt>
                <c:pt idx="9">
                  <c:v>2019</c:v>
                </c:pt>
                <c:pt idx="10">
                  <c:v>2020</c:v>
                </c:pt>
                <c:pt idx="11">
                  <c:v>2021</c:v>
                </c:pt>
                <c:pt idx="12">
                  <c:v>2022</c:v>
                </c:pt>
              </c:strCache>
            </c:strRef>
          </c:cat>
          <c:val>
            <c:numRef>
              <c:f>List1!$B$3:$N$3</c:f>
              <c:numCache>
                <c:formatCode>#\ ##0_ ;[Red]\-#\ ##0\ </c:formatCode>
                <c:ptCount val="13"/>
                <c:pt idx="0">
                  <c:v>49222.711352530103</c:v>
                </c:pt>
                <c:pt idx="1">
                  <c:v>55513.806974501465</c:v>
                </c:pt>
                <c:pt idx="2">
                  <c:v>55957.097027657561</c:v>
                </c:pt>
                <c:pt idx="3">
                  <c:v>54862.659814170336</c:v>
                </c:pt>
                <c:pt idx="4">
                  <c:v>55067.554556914147</c:v>
                </c:pt>
                <c:pt idx="5">
                  <c:v>58828.288538384317</c:v>
                </c:pt>
                <c:pt idx="6">
                  <c:v>61426</c:v>
                </c:pt>
                <c:pt idx="7">
                  <c:v>66009.485803216769</c:v>
                </c:pt>
                <c:pt idx="8" formatCode="General">
                  <c:v>71395.959216887612</c:v>
                </c:pt>
                <c:pt idx="9">
                  <c:v>76724.960187026678</c:v>
                </c:pt>
                <c:pt idx="10" formatCode="General">
                  <c:v>85891.017383765095</c:v>
                </c:pt>
                <c:pt idx="11" formatCode="General">
                  <c:v>95100.225185808828</c:v>
                </c:pt>
                <c:pt idx="12">
                  <c:v>95109.08560550242</c:v>
                </c:pt>
              </c:numCache>
            </c:numRef>
          </c:val>
          <c:smooth val="0"/>
          <c:extLst>
            <c:ext xmlns:c16="http://schemas.microsoft.com/office/drawing/2014/chart" uri="{C3380CC4-5D6E-409C-BE32-E72D297353CC}">
              <c16:uniqueId val="{00000001-D67C-4EE0-B91B-2AE7AE771A67}"/>
            </c:ext>
          </c:extLst>
        </c:ser>
        <c:ser>
          <c:idx val="2"/>
          <c:order val="2"/>
          <c:tx>
            <c:strRef>
              <c:f>List1!$A$4</c:f>
              <c:strCache>
                <c:ptCount val="1"/>
                <c:pt idx="0">
                  <c:v>Průměr</c:v>
                </c:pt>
              </c:strCache>
            </c:strRef>
          </c:tx>
          <c:spPr>
            <a:ln w="28575" cap="rnd">
              <a:solidFill>
                <a:schemeClr val="bg2"/>
              </a:solidFill>
              <a:round/>
            </a:ln>
            <a:effectLst/>
          </c:spPr>
          <c:marker>
            <c:symbol val="none"/>
          </c:marker>
          <c:cat>
            <c:strRef>
              <c:f>List1!$B$1:$N$1</c:f>
              <c:strCache>
                <c:ptCount val="13"/>
                <c:pt idx="0">
                  <c:v>2010</c:v>
                </c:pt>
                <c:pt idx="1">
                  <c:v>2011</c:v>
                </c:pt>
                <c:pt idx="2">
                  <c:v>2012 </c:v>
                </c:pt>
                <c:pt idx="3">
                  <c:v>2013 </c:v>
                </c:pt>
                <c:pt idx="4">
                  <c:v>2014 </c:v>
                </c:pt>
                <c:pt idx="5">
                  <c:v>2015 </c:v>
                </c:pt>
                <c:pt idx="6">
                  <c:v>2016 </c:v>
                </c:pt>
                <c:pt idx="7">
                  <c:v>2017</c:v>
                </c:pt>
                <c:pt idx="8">
                  <c:v>2018</c:v>
                </c:pt>
                <c:pt idx="9">
                  <c:v>2019</c:v>
                </c:pt>
                <c:pt idx="10">
                  <c:v>2020</c:v>
                </c:pt>
                <c:pt idx="11">
                  <c:v>2021</c:v>
                </c:pt>
                <c:pt idx="12">
                  <c:v>2022</c:v>
                </c:pt>
              </c:strCache>
            </c:strRef>
          </c:cat>
          <c:val>
            <c:numRef>
              <c:f>List1!$B$4:$N$4</c:f>
              <c:numCache>
                <c:formatCode>#\ ##0_ ;[Red]\-#\ ##0\ </c:formatCode>
                <c:ptCount val="13"/>
                <c:pt idx="0">
                  <c:v>49847.975354427101</c:v>
                </c:pt>
                <c:pt idx="1">
                  <c:v>56842.136514155158</c:v>
                </c:pt>
                <c:pt idx="2">
                  <c:v>58919.887565980636</c:v>
                </c:pt>
                <c:pt idx="3">
                  <c:v>58184.429928445861</c:v>
                </c:pt>
                <c:pt idx="4">
                  <c:v>58732.285582382603</c:v>
                </c:pt>
                <c:pt idx="5">
                  <c:v>63125.422185058451</c:v>
                </c:pt>
                <c:pt idx="6">
                  <c:v>65885</c:v>
                </c:pt>
                <c:pt idx="7">
                  <c:v>70671.737171324974</c:v>
                </c:pt>
                <c:pt idx="8" formatCode="General">
                  <c:v>76598.689479910143</c:v>
                </c:pt>
                <c:pt idx="9">
                  <c:v>81265.882881084384</c:v>
                </c:pt>
                <c:pt idx="10" formatCode="General">
                  <c:v>90228.191554513018</c:v>
                </c:pt>
                <c:pt idx="11" formatCode="General">
                  <c:v>99932.758030321434</c:v>
                </c:pt>
                <c:pt idx="12">
                  <c:v>99202.818562138578</c:v>
                </c:pt>
              </c:numCache>
            </c:numRef>
          </c:val>
          <c:smooth val="0"/>
          <c:extLst>
            <c:ext xmlns:c16="http://schemas.microsoft.com/office/drawing/2014/chart" uri="{C3380CC4-5D6E-409C-BE32-E72D297353CC}">
              <c16:uniqueId val="{00000002-D67C-4EE0-B91B-2AE7AE771A67}"/>
            </c:ext>
          </c:extLst>
        </c:ser>
        <c:dLbls>
          <c:showLegendKey val="0"/>
          <c:showVal val="0"/>
          <c:showCatName val="0"/>
          <c:showSerName val="0"/>
          <c:showPercent val="0"/>
          <c:showBubbleSize val="0"/>
        </c:dLbls>
        <c:smooth val="0"/>
        <c:axId val="1406538208"/>
        <c:axId val="1406534944"/>
      </c:lineChart>
      <c:catAx>
        <c:axId val="1406538208"/>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06534944"/>
        <c:crosses val="autoZero"/>
        <c:auto val="1"/>
        <c:lblAlgn val="ctr"/>
        <c:lblOffset val="100"/>
        <c:noMultiLvlLbl val="0"/>
      </c:catAx>
      <c:valAx>
        <c:axId val="1406534944"/>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 ##0_ ;[Red]\-#\ ##0\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06538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List1!$A$2</c:f>
              <c:strCache>
                <c:ptCount val="1"/>
                <c:pt idx="0">
                  <c:v>Průměrné odměňování lékařů a zubních lékařů</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List1!$B$1:$N$1</c:f>
              <c:strCache>
                <c:ptCount val="13"/>
                <c:pt idx="0">
                  <c:v>2010 </c:v>
                </c:pt>
                <c:pt idx="1">
                  <c:v>2011 </c:v>
                </c:pt>
                <c:pt idx="2">
                  <c:v>2012 </c:v>
                </c:pt>
                <c:pt idx="3">
                  <c:v>2013 </c:v>
                </c:pt>
                <c:pt idx="4">
                  <c:v>2014 </c:v>
                </c:pt>
                <c:pt idx="5">
                  <c:v>2015 </c:v>
                </c:pt>
                <c:pt idx="6">
                  <c:v>2016 </c:v>
                </c:pt>
                <c:pt idx="7">
                  <c:v>2017</c:v>
                </c:pt>
                <c:pt idx="8">
                  <c:v>2018</c:v>
                </c:pt>
                <c:pt idx="9">
                  <c:v>2019</c:v>
                </c:pt>
                <c:pt idx="10">
                  <c:v>2020</c:v>
                </c:pt>
                <c:pt idx="11">
                  <c:v>2021</c:v>
                </c:pt>
                <c:pt idx="12">
                  <c:v>2022</c:v>
                </c:pt>
              </c:strCache>
            </c:strRef>
          </c:cat>
          <c:val>
            <c:numRef>
              <c:f>List1!$B$2:$N$2</c:f>
              <c:numCache>
                <c:formatCode>#,##0</c:formatCode>
                <c:ptCount val="13"/>
                <c:pt idx="0">
                  <c:v>49500.353871426167</c:v>
                </c:pt>
                <c:pt idx="1">
                  <c:v>56659.480301927804</c:v>
                </c:pt>
                <c:pt idx="2">
                  <c:v>59577.012847610109</c:v>
                </c:pt>
                <c:pt idx="3">
                  <c:v>58547.454064908205</c:v>
                </c:pt>
                <c:pt idx="4">
                  <c:v>59026.089023634886</c:v>
                </c:pt>
                <c:pt idx="5">
                  <c:v>63755.118551775879</c:v>
                </c:pt>
                <c:pt idx="6" formatCode="#\ ##0_ ;[Red]\-#\ ##0\ ">
                  <c:v>66763.505275904943</c:v>
                </c:pt>
                <c:pt idx="7" formatCode="#\ ##0_ ;[Red]\-#\ ##0\ ">
                  <c:v>71851.35246467877</c:v>
                </c:pt>
                <c:pt idx="8" formatCode="#\ ##0_ ;[Red]\-#\ ##0\ ">
                  <c:v>77595.705437605546</c:v>
                </c:pt>
                <c:pt idx="9" formatCode="#\ ##0_ ;[Red]\-#\ ##0\ ">
                  <c:v>82332.769913725773</c:v>
                </c:pt>
                <c:pt idx="10" formatCode="#\ ##0_ ;[Red]\-#\ ##0\ ">
                  <c:v>92098.531347185475</c:v>
                </c:pt>
                <c:pt idx="11" formatCode="#\ ##0_ ;[Red]\-#\ ##0\ ">
                  <c:v>101965.06760500862</c:v>
                </c:pt>
                <c:pt idx="12" formatCode="#\ ##0_ ;[Red]\-#\ ##0\ ">
                  <c:v>100654.34602744272</c:v>
                </c:pt>
              </c:numCache>
            </c:numRef>
          </c:val>
          <c:smooth val="0"/>
          <c:extLst>
            <c:ext xmlns:c16="http://schemas.microsoft.com/office/drawing/2014/chart" uri="{C3380CC4-5D6E-409C-BE32-E72D297353CC}">
              <c16:uniqueId val="{00000000-CE4B-4784-8E91-682AE85749C1}"/>
            </c:ext>
          </c:extLst>
        </c:ser>
        <c:ser>
          <c:idx val="1"/>
          <c:order val="1"/>
          <c:tx>
            <c:strRef>
              <c:f>List1!$A$3</c:f>
              <c:strCache>
                <c:ptCount val="1"/>
                <c:pt idx="0">
                  <c:v>Průměrná mzda v ČR</c:v>
                </c:pt>
              </c:strCache>
            </c:strRef>
          </c:tx>
          <c:spPr>
            <a:ln w="28575" cap="rnd">
              <a:solidFill>
                <a:srgbClr val="0070C0"/>
              </a:solidFill>
              <a:round/>
            </a:ln>
            <a:effectLst/>
          </c:spPr>
          <c:marker>
            <c:symbol val="none"/>
          </c:marker>
          <c:dLbls>
            <c:numFmt formatCode="#,##0_ ;\-#,##0\ "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List1!$B$1:$N$1</c:f>
              <c:strCache>
                <c:ptCount val="13"/>
                <c:pt idx="0">
                  <c:v>2010 </c:v>
                </c:pt>
                <c:pt idx="1">
                  <c:v>2011 </c:v>
                </c:pt>
                <c:pt idx="2">
                  <c:v>2012 </c:v>
                </c:pt>
                <c:pt idx="3">
                  <c:v>2013 </c:v>
                </c:pt>
                <c:pt idx="4">
                  <c:v>2014 </c:v>
                </c:pt>
                <c:pt idx="5">
                  <c:v>2015 </c:v>
                </c:pt>
                <c:pt idx="6">
                  <c:v>2016 </c:v>
                </c:pt>
                <c:pt idx="7">
                  <c:v>2017</c:v>
                </c:pt>
                <c:pt idx="8">
                  <c:v>2018</c:v>
                </c:pt>
                <c:pt idx="9">
                  <c:v>2019</c:v>
                </c:pt>
                <c:pt idx="10">
                  <c:v>2020</c:v>
                </c:pt>
                <c:pt idx="11">
                  <c:v>2021</c:v>
                </c:pt>
                <c:pt idx="12">
                  <c:v>2022</c:v>
                </c:pt>
              </c:strCache>
            </c:strRef>
          </c:cat>
          <c:val>
            <c:numRef>
              <c:f>List1!$B$3:$N$3</c:f>
              <c:numCache>
                <c:formatCode>#,##0</c:formatCode>
                <c:ptCount val="13"/>
                <c:pt idx="0" formatCode="#\ ##0_ ;[Red]\-#\ ##0\ ">
                  <c:v>23864</c:v>
                </c:pt>
                <c:pt idx="1">
                  <c:v>24455</c:v>
                </c:pt>
                <c:pt idx="2">
                  <c:v>25067</c:v>
                </c:pt>
                <c:pt idx="3">
                  <c:v>25035</c:v>
                </c:pt>
                <c:pt idx="4">
                  <c:v>25768</c:v>
                </c:pt>
                <c:pt idx="5">
                  <c:v>26591</c:v>
                </c:pt>
                <c:pt idx="6" formatCode="#\ ##0_ ;[Red]\-#\ ##0\ ">
                  <c:v>27764</c:v>
                </c:pt>
                <c:pt idx="7">
                  <c:v>29638</c:v>
                </c:pt>
                <c:pt idx="8" formatCode="General">
                  <c:v>32051</c:v>
                </c:pt>
                <c:pt idx="9" formatCode="General">
                  <c:v>34578</c:v>
                </c:pt>
                <c:pt idx="10" formatCode="General">
                  <c:v>36176</c:v>
                </c:pt>
                <c:pt idx="11" formatCode="General">
                  <c:v>37903</c:v>
                </c:pt>
                <c:pt idx="12" formatCode="General">
                  <c:v>40353</c:v>
                </c:pt>
              </c:numCache>
            </c:numRef>
          </c:val>
          <c:smooth val="0"/>
          <c:extLst>
            <c:ext xmlns:c16="http://schemas.microsoft.com/office/drawing/2014/chart" uri="{C3380CC4-5D6E-409C-BE32-E72D297353CC}">
              <c16:uniqueId val="{00000001-CE4B-4784-8E91-682AE85749C1}"/>
            </c:ext>
          </c:extLst>
        </c:ser>
        <c:dLbls>
          <c:dLblPos val="t"/>
          <c:showLegendKey val="0"/>
          <c:showVal val="1"/>
          <c:showCatName val="0"/>
          <c:showSerName val="0"/>
          <c:showPercent val="0"/>
          <c:showBubbleSize val="0"/>
        </c:dLbls>
        <c:smooth val="0"/>
        <c:axId val="-668438176"/>
        <c:axId val="-668436544"/>
      </c:lineChart>
      <c:catAx>
        <c:axId val="-6684381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68436544"/>
        <c:crosses val="autoZero"/>
        <c:auto val="1"/>
        <c:lblAlgn val="ctr"/>
        <c:lblOffset val="100"/>
        <c:noMultiLvlLbl val="0"/>
      </c:catAx>
      <c:valAx>
        <c:axId val="-6684365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66843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List1!$A$2</c:f>
              <c:strCache>
                <c:ptCount val="1"/>
                <c:pt idx="0">
                  <c:v>Plat</c:v>
                </c:pt>
              </c:strCache>
            </c:strRef>
          </c:tx>
          <c:spPr>
            <a:solidFill>
              <a:schemeClr val="accent2">
                <a:shade val="76000"/>
              </a:schemeClr>
            </a:solidFill>
            <a:ln>
              <a:solidFill>
                <a:srgbClr val="FF0000"/>
              </a:solidFill>
            </a:ln>
            <a:effectLst/>
          </c:spPr>
          <c:invertIfNegative val="0"/>
          <c:cat>
            <c:strRef>
              <c:f>List1!$B$1:$X$1</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List1!$B$2:$X$2</c:f>
              <c:numCache>
                <c:formatCode>#,##0</c:formatCode>
                <c:ptCount val="23"/>
                <c:pt idx="0">
                  <c:v>24936</c:v>
                </c:pt>
                <c:pt idx="1">
                  <c:v>28814</c:v>
                </c:pt>
                <c:pt idx="2">
                  <c:v>33240</c:v>
                </c:pt>
                <c:pt idx="3">
                  <c:v>35814</c:v>
                </c:pt>
                <c:pt idx="4">
                  <c:v>37077</c:v>
                </c:pt>
                <c:pt idx="5">
                  <c:v>38667.74</c:v>
                </c:pt>
                <c:pt idx="6">
                  <c:v>42287</c:v>
                </c:pt>
                <c:pt idx="7">
                  <c:v>43352.54</c:v>
                </c:pt>
                <c:pt idx="8">
                  <c:v>45781.02</c:v>
                </c:pt>
                <c:pt idx="9">
                  <c:v>48723.47</c:v>
                </c:pt>
                <c:pt idx="10" formatCode="#\ ##0_ ;[Red]\-#\ ##0\ ">
                  <c:v>50066</c:v>
                </c:pt>
                <c:pt idx="11" formatCode="#\ ##0_ ;[Red]\-#\ ##0\ ">
                  <c:v>57884</c:v>
                </c:pt>
                <c:pt idx="12" formatCode="#\ ##0_ ;[Red]\-#\ ##0\ ">
                  <c:v>61255</c:v>
                </c:pt>
                <c:pt idx="13" formatCode="#\ ##0_ ;[Red]\-#\ ##0\ ">
                  <c:v>60701</c:v>
                </c:pt>
                <c:pt idx="14" formatCode="#\ ##0_ ;[Red]\-#\ ##0\ ">
                  <c:v>61393</c:v>
                </c:pt>
                <c:pt idx="15" formatCode="#\ ##0_ ;[Red]\-#\ ##0\ ">
                  <c:v>66542</c:v>
                </c:pt>
                <c:pt idx="16" formatCode="#\ ##0_ ;[Red]\-#\ ##0\ ">
                  <c:v>69586</c:v>
                </c:pt>
                <c:pt idx="17" formatCode="#\ ##0_ ;[Red]\-#\ ##0\ ">
                  <c:v>74758</c:v>
                </c:pt>
                <c:pt idx="18" formatCode="#\ ##0_ ;[Red]\-#\ ##0\ ">
                  <c:v>80877</c:v>
                </c:pt>
                <c:pt idx="19" formatCode="#\ ##0_ ;[Red]\-#\ ##0\ ">
                  <c:v>85238</c:v>
                </c:pt>
                <c:pt idx="20" formatCode="#\ ##0_ ;[Red]\-#\ ##0\ ">
                  <c:v>93774.066829999996</c:v>
                </c:pt>
                <c:pt idx="21" formatCode="#\ ##0_ ;[Red]\-#\ ##0\ ">
                  <c:v>103636.4454</c:v>
                </c:pt>
                <c:pt idx="22" formatCode="#\ ##0_ ;[Red]\-#\ ##0\ ">
                  <c:v>102121</c:v>
                </c:pt>
              </c:numCache>
            </c:numRef>
          </c:val>
          <c:extLst>
            <c:ext xmlns:c16="http://schemas.microsoft.com/office/drawing/2014/chart" uri="{C3380CC4-5D6E-409C-BE32-E72D297353CC}">
              <c16:uniqueId val="{00000000-253F-470D-A39D-298149B63EF3}"/>
            </c:ext>
          </c:extLst>
        </c:ser>
        <c:ser>
          <c:idx val="1"/>
          <c:order val="1"/>
          <c:tx>
            <c:strRef>
              <c:f>List1!$A$3</c:f>
              <c:strCache>
                <c:ptCount val="1"/>
                <c:pt idx="0">
                  <c:v>Mzda</c:v>
                </c:pt>
              </c:strCache>
            </c:strRef>
          </c:tx>
          <c:spPr>
            <a:solidFill>
              <a:schemeClr val="accent2">
                <a:tint val="77000"/>
              </a:schemeClr>
            </a:solidFill>
            <a:ln>
              <a:solidFill>
                <a:srgbClr val="00B050"/>
              </a:solidFill>
            </a:ln>
            <a:effectLst/>
          </c:spPr>
          <c:invertIfNegative val="0"/>
          <c:cat>
            <c:strRef>
              <c:f>List1!$B$1:$X$1</c:f>
              <c:strCach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strCache>
            </c:strRef>
          </c:cat>
          <c:val>
            <c:numRef>
              <c:f>List1!$B$3:$X$3</c:f>
              <c:numCache>
                <c:formatCode>#,##0</c:formatCode>
                <c:ptCount val="23"/>
                <c:pt idx="0">
                  <c:v>25288</c:v>
                </c:pt>
                <c:pt idx="1">
                  <c:v>27593</c:v>
                </c:pt>
                <c:pt idx="2">
                  <c:v>30361</c:v>
                </c:pt>
                <c:pt idx="3">
                  <c:v>32546</c:v>
                </c:pt>
                <c:pt idx="4">
                  <c:v>35136</c:v>
                </c:pt>
                <c:pt idx="5">
                  <c:v>37659</c:v>
                </c:pt>
                <c:pt idx="6">
                  <c:v>39962</c:v>
                </c:pt>
                <c:pt idx="7">
                  <c:v>40549</c:v>
                </c:pt>
                <c:pt idx="8">
                  <c:v>43767.34</c:v>
                </c:pt>
                <c:pt idx="9">
                  <c:v>47266</c:v>
                </c:pt>
                <c:pt idx="10" formatCode="#\ ##0_ ;[Red]\-#\ ##0\ ">
                  <c:v>49629</c:v>
                </c:pt>
                <c:pt idx="11" formatCode="#\ ##0_ ;[Red]\-#\ ##0\ ">
                  <c:v>56221</c:v>
                </c:pt>
                <c:pt idx="12" formatCode="#\ ##0_ ;[Red]\-#\ ##0\ ">
                  <c:v>58463</c:v>
                </c:pt>
                <c:pt idx="13" formatCode="#\ ##0_ ;[Red]\-#\ ##0\ ">
                  <c:v>56612</c:v>
                </c:pt>
                <c:pt idx="14" formatCode="#\ ##0_ ;[Red]\-#\ ##0\ ">
                  <c:v>56436</c:v>
                </c:pt>
                <c:pt idx="15" formatCode="#\ ##0_ ;[Red]\-#\ ##0\ ">
                  <c:v>60641</c:v>
                </c:pt>
                <c:pt idx="16" formatCode="#\ ##0_ ;[Red]\-#\ ##0\ ">
                  <c:v>63389</c:v>
                </c:pt>
                <c:pt idx="17" formatCode="#\ ##0_ ;[Red]\-#\ ##0\ ">
                  <c:v>68829</c:v>
                </c:pt>
                <c:pt idx="18" formatCode="#\ ##0_ ;[Red]\-#\ ##0\ ">
                  <c:v>73719</c:v>
                </c:pt>
                <c:pt idx="19" formatCode="#\ ##0_ ;[Red]\-#\ ##0\ ">
                  <c:v>79143</c:v>
                </c:pt>
                <c:pt idx="20" formatCode="#\ ##0_ ;[Red]\-#\ ##0\ ">
                  <c:v>90571.251980000001</c:v>
                </c:pt>
                <c:pt idx="21" formatCode="#\ ##0_ ;[Red]\-#\ ##0\ ">
                  <c:v>99965.954840000006</c:v>
                </c:pt>
                <c:pt idx="22" formatCode="#\ ##0_ ;[Red]\-#\ ##0\ ">
                  <c:v>98641</c:v>
                </c:pt>
              </c:numCache>
            </c:numRef>
          </c:val>
          <c:extLst>
            <c:ext xmlns:c16="http://schemas.microsoft.com/office/drawing/2014/chart" uri="{C3380CC4-5D6E-409C-BE32-E72D297353CC}">
              <c16:uniqueId val="{00000001-253F-470D-A39D-298149B63EF3}"/>
            </c:ext>
          </c:extLst>
        </c:ser>
        <c:dLbls>
          <c:showLegendKey val="0"/>
          <c:showVal val="0"/>
          <c:showCatName val="0"/>
          <c:showSerName val="0"/>
          <c:showPercent val="0"/>
          <c:showBubbleSize val="0"/>
        </c:dLbls>
        <c:gapWidth val="150"/>
        <c:axId val="506641936"/>
        <c:axId val="506642480"/>
      </c:barChart>
      <c:catAx>
        <c:axId val="506641936"/>
        <c:scaling>
          <c:orientation val="minMax"/>
        </c:scaling>
        <c:delete val="0"/>
        <c:axPos val="b"/>
        <c:numFmt formatCode="General" sourceLinked="1"/>
        <c:majorTickMark val="out"/>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6642480"/>
        <c:crosses val="autoZero"/>
        <c:auto val="1"/>
        <c:lblAlgn val="ctr"/>
        <c:lblOffset val="100"/>
        <c:noMultiLvlLbl val="0"/>
      </c:catAx>
      <c:valAx>
        <c:axId val="506642480"/>
        <c:scaling>
          <c:orientation val="minMax"/>
          <c:max val="11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0664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02269730376348"/>
          <c:y val="2.7832328679253865E-2"/>
          <c:w val="0.74097388996170899"/>
          <c:h val="0.8785643039710741"/>
        </c:manualLayout>
      </c:layout>
      <c:barChart>
        <c:barDir val="col"/>
        <c:grouping val="clustered"/>
        <c:varyColors val="0"/>
        <c:ser>
          <c:idx val="0"/>
          <c:order val="0"/>
          <c:tx>
            <c:strRef>
              <c:f>Sheet1!$B$1</c:f>
              <c:strCache>
                <c:ptCount val="1"/>
                <c:pt idx="0">
                  <c:v>N</c:v>
                </c:pt>
              </c:strCache>
            </c:strRef>
          </c:tx>
          <c:spPr>
            <a:solidFill>
              <a:srgbClr val="D71440"/>
            </a:solidFill>
            <a:ln>
              <a:solidFill>
                <a:srgbClr val="DA2128"/>
              </a:solidFill>
            </a:ln>
          </c:spPr>
          <c:invertIfNegative val="0"/>
          <c:dLbls>
            <c:numFmt formatCode="#,##0" sourceLinked="0"/>
            <c:spPr>
              <a:noFill/>
              <a:ln>
                <a:noFill/>
              </a:ln>
              <a:effectLst/>
            </c:spPr>
            <c:txPr>
              <a:bodyPr rot="-5400000" vert="horz"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#,##0</c:formatCode>
                <c:ptCount val="13"/>
                <c:pt idx="0">
                  <c:v>199085</c:v>
                </c:pt>
                <c:pt idx="1">
                  <c:v>202116</c:v>
                </c:pt>
                <c:pt idx="2">
                  <c:v>215617</c:v>
                </c:pt>
                <c:pt idx="3">
                  <c:v>230236</c:v>
                </c:pt>
                <c:pt idx="4">
                  <c:v>241104</c:v>
                </c:pt>
                <c:pt idx="5">
                  <c:v>259955</c:v>
                </c:pt>
                <c:pt idx="6">
                  <c:v>265444</c:v>
                </c:pt>
                <c:pt idx="7">
                  <c:v>273822</c:v>
                </c:pt>
                <c:pt idx="8">
                  <c:v>291128</c:v>
                </c:pt>
                <c:pt idx="9">
                  <c:v>299602</c:v>
                </c:pt>
                <c:pt idx="10">
                  <c:v>302862</c:v>
                </c:pt>
                <c:pt idx="11">
                  <c:v>317137</c:v>
                </c:pt>
                <c:pt idx="12">
                  <c:v>342406.11194937059</c:v>
                </c:pt>
              </c:numCache>
            </c:numRef>
          </c:val>
          <c:extLst>
            <c:ext xmlns:c16="http://schemas.microsoft.com/office/drawing/2014/chart" uri="{C3380CC4-5D6E-409C-BE32-E72D297353CC}">
              <c16:uniqueId val="{00000000-61C8-48BB-8015-5E05270AD890}"/>
            </c:ext>
          </c:extLst>
        </c:ser>
        <c:dLbls>
          <c:showLegendKey val="0"/>
          <c:showVal val="0"/>
          <c:showCatName val="0"/>
          <c:showSerName val="0"/>
          <c:showPercent val="0"/>
          <c:showBubbleSize val="0"/>
        </c:dLbls>
        <c:gapWidth val="50"/>
        <c:axId val="461714104"/>
        <c:axId val="461714496"/>
      </c:barChart>
      <c:catAx>
        <c:axId val="461714104"/>
        <c:scaling>
          <c:orientation val="minMax"/>
        </c:scaling>
        <c:delete val="0"/>
        <c:axPos val="b"/>
        <c:numFmt formatCode="General" sourceLinked="1"/>
        <c:majorTickMark val="out"/>
        <c:minorTickMark val="none"/>
        <c:tickLblPos val="nextTo"/>
        <c:spPr>
          <a:ln w="4001">
            <a:solidFill>
              <a:schemeClr val="tx1"/>
            </a:solidFill>
            <a:prstDash val="solid"/>
          </a:ln>
        </c:spPr>
        <c:txPr>
          <a:bodyPr rot="-2700000" vert="horz"/>
          <a:lstStyle/>
          <a:p>
            <a:pPr>
              <a:defRPr/>
            </a:pPr>
            <a:endParaRPr lang="en-US"/>
          </a:p>
        </c:txPr>
        <c:crossAx val="461714496"/>
        <c:crosses val="autoZero"/>
        <c:auto val="1"/>
        <c:lblAlgn val="ctr"/>
        <c:lblOffset val="0"/>
        <c:noMultiLvlLbl val="0"/>
      </c:catAx>
      <c:valAx>
        <c:axId val="461714496"/>
        <c:scaling>
          <c:orientation val="minMax"/>
          <c:min val="0"/>
        </c:scaling>
        <c:delete val="0"/>
        <c:axPos val="l"/>
        <c:title>
          <c:tx>
            <c:rich>
              <a:bodyPr/>
              <a:lstStyle/>
              <a:p>
                <a:pPr>
                  <a:defRPr b="1"/>
                </a:pPr>
                <a:r>
                  <a:rPr lang="cs-CZ" b="1" dirty="0"/>
                  <a:t>Počet ošetřených osob</a:t>
                </a:r>
              </a:p>
            </c:rich>
          </c:tx>
          <c:layout>
            <c:manualLayout>
              <c:xMode val="edge"/>
              <c:yMode val="edge"/>
              <c:x val="0"/>
              <c:y val="9.6179748216822597E-2"/>
            </c:manualLayout>
          </c:layout>
          <c:overlay val="0"/>
        </c:title>
        <c:numFmt formatCode="#,##0" sourceLinked="0"/>
        <c:majorTickMark val="out"/>
        <c:minorTickMark val="none"/>
        <c:tickLblPos val="nextTo"/>
        <c:spPr>
          <a:ln w="4001">
            <a:solidFill>
              <a:schemeClr val="tx1"/>
            </a:solidFill>
            <a:prstDash val="solid"/>
          </a:ln>
        </c:spPr>
        <c:txPr>
          <a:bodyPr rot="0" vert="horz"/>
          <a:lstStyle/>
          <a:p>
            <a:pPr>
              <a:defRPr/>
            </a:pPr>
            <a:endParaRPr lang="en-US"/>
          </a:p>
        </c:txPr>
        <c:crossAx val="461714104"/>
        <c:crosses val="autoZero"/>
        <c:crossBetween val="between"/>
      </c:valAx>
      <c:spPr>
        <a:noFill/>
        <a:ln w="32008">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cs-CZ"/>
              <a:t>Průměrné výdělky za rok 2022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List1!$A$2</c:f>
              <c:strCache>
                <c:ptCount val="1"/>
                <c:pt idx="0">
                  <c:v>ISPV, atestovaní lékaři specialisté, vážený průměr akutní péče</c:v>
                </c:pt>
              </c:strCache>
            </c:strRef>
          </c:tx>
          <c:spPr>
            <a:solidFill>
              <a:srgbClr val="C00000"/>
            </a:solidFill>
            <a:ln>
              <a:solidFill>
                <a:schemeClr val="tx1"/>
              </a:solidFill>
            </a:ln>
            <a:effectLst/>
          </c:spPr>
          <c:invertIfNegative val="0"/>
          <c:dLbls>
            <c:numFmt formatCode="#,##0\ &quot;Kč&quot;"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List1!$B$1:$C$1</c:f>
              <c:strCache>
                <c:ptCount val="2"/>
                <c:pt idx="0">
                  <c:v>Plat</c:v>
                </c:pt>
                <c:pt idx="1">
                  <c:v>Mzda</c:v>
                </c:pt>
              </c:strCache>
            </c:strRef>
          </c:cat>
          <c:val>
            <c:numRef>
              <c:f>List1!$B$2:$C$2</c:f>
              <c:numCache>
                <c:formatCode>#,##0</c:formatCode>
                <c:ptCount val="2"/>
                <c:pt idx="0">
                  <c:v>105125</c:v>
                </c:pt>
                <c:pt idx="1">
                  <c:v>93458</c:v>
                </c:pt>
              </c:numCache>
            </c:numRef>
          </c:val>
          <c:extLst>
            <c:ext xmlns:c16="http://schemas.microsoft.com/office/drawing/2014/chart" uri="{C3380CC4-5D6E-409C-BE32-E72D297353CC}">
              <c16:uniqueId val="{00000000-8C95-47A8-8945-C6421421EA8E}"/>
            </c:ext>
          </c:extLst>
        </c:ser>
        <c:ser>
          <c:idx val="2"/>
          <c:order val="1"/>
          <c:tx>
            <c:strRef>
              <c:f>List1!$A$4</c:f>
              <c:strCache>
                <c:ptCount val="1"/>
                <c:pt idx="0">
                  <c:v>ÚZIS - lékaři a zubní lékaři (akutní lůžková)</c:v>
                </c:pt>
              </c:strCache>
            </c:strRef>
          </c:tx>
          <c:spPr>
            <a:solidFill>
              <a:srgbClr val="0070C0"/>
            </a:solidFill>
            <a:ln>
              <a:solidFill>
                <a:schemeClr val="tx1"/>
              </a:solidFill>
            </a:ln>
            <a:effectLst/>
          </c:spPr>
          <c:invertIfNegative val="0"/>
          <c:dLbls>
            <c:numFmt formatCode="#,##0\ &quot;Kč&quot;"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List1!$B$1:$C$1</c:f>
              <c:strCache>
                <c:ptCount val="2"/>
                <c:pt idx="0">
                  <c:v>Plat</c:v>
                </c:pt>
                <c:pt idx="1">
                  <c:v>Mzda</c:v>
                </c:pt>
              </c:strCache>
            </c:strRef>
          </c:cat>
          <c:val>
            <c:numRef>
              <c:f>List1!$B$4:$C$4</c:f>
              <c:numCache>
                <c:formatCode>#\ ##0_ ;[Red]\-#\ ##0\ </c:formatCode>
                <c:ptCount val="2"/>
                <c:pt idx="0">
                  <c:v>102121.14774585159</c:v>
                </c:pt>
                <c:pt idx="1">
                  <c:v>98640.59310636083</c:v>
                </c:pt>
              </c:numCache>
            </c:numRef>
          </c:val>
          <c:extLst>
            <c:ext xmlns:c16="http://schemas.microsoft.com/office/drawing/2014/chart" uri="{C3380CC4-5D6E-409C-BE32-E72D297353CC}">
              <c16:uniqueId val="{00000002-8C95-47A8-8945-C6421421EA8E}"/>
            </c:ext>
          </c:extLst>
        </c:ser>
        <c:ser>
          <c:idx val="3"/>
          <c:order val="2"/>
          <c:tx>
            <c:strRef>
              <c:f>List1!$A$5</c:f>
              <c:strCache>
                <c:ptCount val="1"/>
                <c:pt idx="0">
                  <c:v>ÚZIS - lékaři a zubní lékaři (ostatní lůžková)</c:v>
                </c:pt>
              </c:strCache>
            </c:strRef>
          </c:tx>
          <c:spPr>
            <a:solidFill>
              <a:srgbClr val="00B0F0"/>
            </a:solidFill>
            <a:ln>
              <a:solidFill>
                <a:schemeClr val="tx1"/>
              </a:solidFill>
            </a:ln>
            <a:effectLst/>
          </c:spPr>
          <c:invertIfNegative val="0"/>
          <c:dLbls>
            <c:numFmt formatCode="#,##0\ &quot;Kč&quot;"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List1!$B$1:$C$1</c:f>
              <c:strCache>
                <c:ptCount val="2"/>
                <c:pt idx="0">
                  <c:v>Plat</c:v>
                </c:pt>
                <c:pt idx="1">
                  <c:v>Mzda</c:v>
                </c:pt>
              </c:strCache>
            </c:strRef>
          </c:cat>
          <c:val>
            <c:numRef>
              <c:f>List1!$B$5:$C$5</c:f>
              <c:numCache>
                <c:formatCode>#\ ##0_ ;[Red]\-#\ ##0\ </c:formatCode>
                <c:ptCount val="2"/>
                <c:pt idx="0">
                  <c:v>103459.74686762008</c:v>
                </c:pt>
                <c:pt idx="1">
                  <c:v>94237.979324360378</c:v>
                </c:pt>
              </c:numCache>
            </c:numRef>
          </c:val>
          <c:extLst>
            <c:ext xmlns:c16="http://schemas.microsoft.com/office/drawing/2014/chart" uri="{C3380CC4-5D6E-409C-BE32-E72D297353CC}">
              <c16:uniqueId val="{00000003-8C95-47A8-8945-C6421421EA8E}"/>
            </c:ext>
          </c:extLst>
        </c:ser>
        <c:dLbls>
          <c:showLegendKey val="0"/>
          <c:showVal val="0"/>
          <c:showCatName val="0"/>
          <c:showSerName val="0"/>
          <c:showPercent val="0"/>
          <c:showBubbleSize val="0"/>
        </c:dLbls>
        <c:gapWidth val="219"/>
        <c:overlap val="-27"/>
        <c:axId val="756354096"/>
        <c:axId val="756351920"/>
      </c:barChart>
      <c:catAx>
        <c:axId val="75635409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56351920"/>
        <c:crosses val="autoZero"/>
        <c:auto val="1"/>
        <c:lblAlgn val="ctr"/>
        <c:lblOffset val="100"/>
        <c:noMultiLvlLbl val="0"/>
      </c:catAx>
      <c:valAx>
        <c:axId val="7563519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quot;Kč&quot;"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5635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List1!$B$1</c:f>
              <c:strCache>
                <c:ptCount val="1"/>
                <c:pt idx="0">
                  <c:v>Hodnoty osy Y</c:v>
                </c:pt>
              </c:strCache>
            </c:strRef>
          </c:tx>
          <c:spPr>
            <a:ln w="19050" cap="rnd">
              <a:noFill/>
              <a:round/>
            </a:ln>
            <a:effectLst/>
          </c:spPr>
          <c:marker>
            <c:symbol val="circle"/>
            <c:size val="6"/>
            <c:spPr>
              <a:solidFill>
                <a:schemeClr val="accent1">
                  <a:lumMod val="75000"/>
                </a:schemeClr>
              </a:solidFill>
              <a:ln w="9525">
                <a:solidFill>
                  <a:schemeClr val="accent1">
                    <a:lumMod val="75000"/>
                  </a:schemeClr>
                </a:solidFill>
              </a:ln>
              <a:effectLst/>
            </c:spPr>
          </c:marker>
          <c:xVal>
            <c:numRef>
              <c:f>List1!$A$2:$A$26</c:f>
              <c:numCache>
                <c:formatCode>0%</c:formatCode>
                <c:ptCount val="25"/>
                <c:pt idx="0">
                  <c:v>0.11273307265723584</c:v>
                </c:pt>
                <c:pt idx="1">
                  <c:v>0.11545251522471225</c:v>
                </c:pt>
                <c:pt idx="2">
                  <c:v>0.11781202205141067</c:v>
                </c:pt>
                <c:pt idx="3">
                  <c:v>0.19057010837114566</c:v>
                </c:pt>
                <c:pt idx="4">
                  <c:v>0.11861161662117077</c:v>
                </c:pt>
                <c:pt idx="5">
                  <c:v>7.816320142572114E-2</c:v>
                </c:pt>
                <c:pt idx="6">
                  <c:v>9.7144125775148235E-2</c:v>
                </c:pt>
                <c:pt idx="7">
                  <c:v>0.1207185593922683</c:v>
                </c:pt>
                <c:pt idx="8">
                  <c:v>8.2019471099964894E-2</c:v>
                </c:pt>
                <c:pt idx="9">
                  <c:v>0.21917479166109013</c:v>
                </c:pt>
                <c:pt idx="10">
                  <c:v>0.11723513326967899</c:v>
                </c:pt>
                <c:pt idx="11">
                  <c:v>4.1203247630578262E-2</c:v>
                </c:pt>
                <c:pt idx="12">
                  <c:v>0.21560370899801795</c:v>
                </c:pt>
                <c:pt idx="13">
                  <c:v>0.10935799387012284</c:v>
                </c:pt>
                <c:pt idx="14">
                  <c:v>0.10262704199679114</c:v>
                </c:pt>
                <c:pt idx="15">
                  <c:v>0.18861623207285405</c:v>
                </c:pt>
                <c:pt idx="16">
                  <c:v>8.5370241427555421E-2</c:v>
                </c:pt>
                <c:pt idx="17">
                  <c:v>0.18966035787698807</c:v>
                </c:pt>
                <c:pt idx="18">
                  <c:v>0.227307929697835</c:v>
                </c:pt>
                <c:pt idx="19">
                  <c:v>0.1547635024536422</c:v>
                </c:pt>
                <c:pt idx="20">
                  <c:v>6.6314342144299016E-2</c:v>
                </c:pt>
                <c:pt idx="21">
                  <c:v>0.19822442474665897</c:v>
                </c:pt>
                <c:pt idx="22">
                  <c:v>8.0691511945302941E-2</c:v>
                </c:pt>
                <c:pt idx="23">
                  <c:v>5.5978800034506566E-2</c:v>
                </c:pt>
                <c:pt idx="24">
                  <c:v>2.5773295577631297E-3</c:v>
                </c:pt>
              </c:numCache>
            </c:numRef>
          </c:xVal>
          <c:yVal>
            <c:numRef>
              <c:f>List1!$B$2:$B$26</c:f>
              <c:numCache>
                <c:formatCode>#\ ##0_ ;[Red]\-#\ ##0\ </c:formatCode>
                <c:ptCount val="25"/>
                <c:pt idx="0">
                  <c:v>133286.59489772198</c:v>
                </c:pt>
                <c:pt idx="1">
                  <c:v>122654.92876113336</c:v>
                </c:pt>
                <c:pt idx="2">
                  <c:v>120390.02461358394</c:v>
                </c:pt>
                <c:pt idx="3">
                  <c:v>114613.92248831301</c:v>
                </c:pt>
                <c:pt idx="4">
                  <c:v>114387.38641188959</c:v>
                </c:pt>
                <c:pt idx="5">
                  <c:v>112418.03971527946</c:v>
                </c:pt>
                <c:pt idx="6">
                  <c:v>112154.72830489649</c:v>
                </c:pt>
                <c:pt idx="7">
                  <c:v>111136.45824441599</c:v>
                </c:pt>
                <c:pt idx="8">
                  <c:v>109812.75521280478</c:v>
                </c:pt>
                <c:pt idx="9">
                  <c:v>109741.73575979013</c:v>
                </c:pt>
                <c:pt idx="10">
                  <c:v>108027.07073192675</c:v>
                </c:pt>
                <c:pt idx="11">
                  <c:v>107014.6628415013</c:v>
                </c:pt>
                <c:pt idx="12">
                  <c:v>102467.7923702314</c:v>
                </c:pt>
                <c:pt idx="13">
                  <c:v>102163.63612385927</c:v>
                </c:pt>
                <c:pt idx="14">
                  <c:v>101933.08338444265</c:v>
                </c:pt>
                <c:pt idx="15">
                  <c:v>101337.10295537098</c:v>
                </c:pt>
                <c:pt idx="16">
                  <c:v>99144.775823595046</c:v>
                </c:pt>
                <c:pt idx="17">
                  <c:v>98776.940079128253</c:v>
                </c:pt>
                <c:pt idx="18">
                  <c:v>98690.264490252172</c:v>
                </c:pt>
                <c:pt idx="19">
                  <c:v>98324.103416627695</c:v>
                </c:pt>
                <c:pt idx="20">
                  <c:v>97170.198013331581</c:v>
                </c:pt>
                <c:pt idx="21">
                  <c:v>96542.319243011429</c:v>
                </c:pt>
                <c:pt idx="22">
                  <c:v>92677.398183497658</c:v>
                </c:pt>
                <c:pt idx="23">
                  <c:v>89295.160778985519</c:v>
                </c:pt>
                <c:pt idx="24">
                  <c:v>74388.489152972485</c:v>
                </c:pt>
              </c:numCache>
            </c:numRef>
          </c:yVal>
          <c:smooth val="0"/>
          <c:extLst>
            <c:ext xmlns:c16="http://schemas.microsoft.com/office/drawing/2014/chart" uri="{C3380CC4-5D6E-409C-BE32-E72D297353CC}">
              <c16:uniqueId val="{00000000-8E55-41F1-AE9D-0009294CDC1E}"/>
            </c:ext>
          </c:extLst>
        </c:ser>
        <c:dLbls>
          <c:showLegendKey val="0"/>
          <c:showVal val="0"/>
          <c:showCatName val="0"/>
          <c:showSerName val="0"/>
          <c:showPercent val="0"/>
          <c:showBubbleSize val="0"/>
        </c:dLbls>
        <c:axId val="2108011344"/>
        <c:axId val="989063264"/>
      </c:scatterChart>
      <c:valAx>
        <c:axId val="2108011344"/>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9063264"/>
        <c:crosses val="autoZero"/>
        <c:crossBetween val="midCat"/>
      </c:valAx>
      <c:valAx>
        <c:axId val="989063264"/>
        <c:scaling>
          <c:orientation val="minMax"/>
          <c:max val="200000"/>
        </c:scaling>
        <c:delete val="1"/>
        <c:axPos val="l"/>
        <c:majorGridlines>
          <c:spPr>
            <a:ln w="9525" cap="flat" cmpd="sng" algn="ctr">
              <a:solidFill>
                <a:schemeClr val="tx1">
                  <a:lumMod val="15000"/>
                  <a:lumOff val="85000"/>
                </a:schemeClr>
              </a:solidFill>
              <a:round/>
            </a:ln>
            <a:effectLst/>
          </c:spPr>
        </c:majorGridlines>
        <c:numFmt formatCode="#\ ##0_ ;[Red]\-#\ ##0\ " sourceLinked="1"/>
        <c:majorTickMark val="out"/>
        <c:minorTickMark val="none"/>
        <c:tickLblPos val="nextTo"/>
        <c:crossAx val="2108011344"/>
        <c:crosses val="autoZero"/>
        <c:crossBetween val="midCat"/>
      </c:valAx>
      <c:spPr>
        <a:solidFill>
          <a:schemeClr val="accent1">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List1!$B$1</c:f>
              <c:strCache>
                <c:ptCount val="1"/>
                <c:pt idx="0">
                  <c:v>Hodnoty osy Y</c:v>
                </c:pt>
              </c:strCache>
            </c:strRef>
          </c:tx>
          <c:spPr>
            <a:ln w="19050" cap="rnd">
              <a:no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xVal>
            <c:numRef>
              <c:f>List1!$A$2:$A$103</c:f>
              <c:numCache>
                <c:formatCode>0%</c:formatCode>
                <c:ptCount val="102"/>
                <c:pt idx="0">
                  <c:v>0.32008478522901601</c:v>
                </c:pt>
                <c:pt idx="1">
                  <c:v>0.10158847114897739</c:v>
                </c:pt>
                <c:pt idx="3">
                  <c:v>8.1789099853522368E-2</c:v>
                </c:pt>
                <c:pt idx="4">
                  <c:v>0.27372204726914146</c:v>
                </c:pt>
                <c:pt idx="5">
                  <c:v>7.2720964987190426E-2</c:v>
                </c:pt>
                <c:pt idx="6">
                  <c:v>3.7874345140354992E-4</c:v>
                </c:pt>
                <c:pt idx="7">
                  <c:v>0.30933201891167883</c:v>
                </c:pt>
                <c:pt idx="8">
                  <c:v>0.13376106318301897</c:v>
                </c:pt>
                <c:pt idx="9">
                  <c:v>0.30497010081886322</c:v>
                </c:pt>
                <c:pt idx="10">
                  <c:v>0.35653314464290076</c:v>
                </c:pt>
                <c:pt idx="11">
                  <c:v>4.1169702530134855E-2</c:v>
                </c:pt>
                <c:pt idx="12">
                  <c:v>0.36176719825590936</c:v>
                </c:pt>
                <c:pt idx="13">
                  <c:v>7.2576039595583564E-2</c:v>
                </c:pt>
                <c:pt idx="14">
                  <c:v>0.10052315470522494</c:v>
                </c:pt>
                <c:pt idx="15">
                  <c:v>3.4823397385415025E-2</c:v>
                </c:pt>
                <c:pt idx="16">
                  <c:v>0.1078411060642484</c:v>
                </c:pt>
                <c:pt idx="17">
                  <c:v>5.7533485831374E-2</c:v>
                </c:pt>
                <c:pt idx="18">
                  <c:v>0.11357686755316986</c:v>
                </c:pt>
                <c:pt idx="19">
                  <c:v>0.27771168101211285</c:v>
                </c:pt>
                <c:pt idx="20">
                  <c:v>0.2474603673934071</c:v>
                </c:pt>
                <c:pt idx="21">
                  <c:v>1.4147837181545048E-3</c:v>
                </c:pt>
                <c:pt idx="22">
                  <c:v>5.4211119784890278E-3</c:v>
                </c:pt>
                <c:pt idx="23">
                  <c:v>3.0466633664727797E-2</c:v>
                </c:pt>
                <c:pt idx="24">
                  <c:v>0.32693936799028939</c:v>
                </c:pt>
                <c:pt idx="25">
                  <c:v>0.1329233243685071</c:v>
                </c:pt>
                <c:pt idx="26">
                  <c:v>0.12006832739765332</c:v>
                </c:pt>
                <c:pt idx="27">
                  <c:v>0.15336339882976324</c:v>
                </c:pt>
                <c:pt idx="29">
                  <c:v>9.1245658316236544E-2</c:v>
                </c:pt>
                <c:pt idx="30">
                  <c:v>9.7501890006193762E-2</c:v>
                </c:pt>
                <c:pt idx="31">
                  <c:v>1.2445831249240542E-2</c:v>
                </c:pt>
                <c:pt idx="32">
                  <c:v>0.22469768529901923</c:v>
                </c:pt>
                <c:pt idx="33">
                  <c:v>0.1078470389188108</c:v>
                </c:pt>
                <c:pt idx="34">
                  <c:v>0.21199345986150298</c:v>
                </c:pt>
                <c:pt idx="36">
                  <c:v>9.0696910632764263E-2</c:v>
                </c:pt>
                <c:pt idx="37">
                  <c:v>0.15133640452518005</c:v>
                </c:pt>
                <c:pt idx="38">
                  <c:v>5.6824509384255058E-4</c:v>
                </c:pt>
                <c:pt idx="39">
                  <c:v>0.2422815211956495</c:v>
                </c:pt>
                <c:pt idx="40">
                  <c:v>7.7947845804988655E-4</c:v>
                </c:pt>
                <c:pt idx="41">
                  <c:v>7.3177419115794456E-3</c:v>
                </c:pt>
                <c:pt idx="42">
                  <c:v>7.450874821484485E-2</c:v>
                </c:pt>
                <c:pt idx="43">
                  <c:v>0.1677286356821589</c:v>
                </c:pt>
                <c:pt idx="44">
                  <c:v>5.6115860033208289E-3</c:v>
                </c:pt>
                <c:pt idx="45">
                  <c:v>9.6915193800473417E-3</c:v>
                </c:pt>
                <c:pt idx="46">
                  <c:v>7.5249518839151291E-2</c:v>
                </c:pt>
                <c:pt idx="47">
                  <c:v>0.11521547692127802</c:v>
                </c:pt>
                <c:pt idx="48">
                  <c:v>1.0011740489819643E-2</c:v>
                </c:pt>
                <c:pt idx="49">
                  <c:v>4.7874425578427506E-2</c:v>
                </c:pt>
                <c:pt idx="50">
                  <c:v>2.8237024418827751E-3</c:v>
                </c:pt>
                <c:pt idx="51">
                  <c:v>0.1181199921119276</c:v>
                </c:pt>
                <c:pt idx="52">
                  <c:v>6.3174686568236521E-2</c:v>
                </c:pt>
                <c:pt idx="53">
                  <c:v>0.17356549200509963</c:v>
                </c:pt>
                <c:pt idx="54">
                  <c:v>0.24004398210693803</c:v>
                </c:pt>
                <c:pt idx="55">
                  <c:v>0.10795570006096321</c:v>
                </c:pt>
                <c:pt idx="56">
                  <c:v>1.1020811558342754E-2</c:v>
                </c:pt>
                <c:pt idx="57">
                  <c:v>8.8851073103041606E-2</c:v>
                </c:pt>
                <c:pt idx="58">
                  <c:v>0.21876224036172523</c:v>
                </c:pt>
                <c:pt idx="59">
                  <c:v>5.3807841942588048E-3</c:v>
                </c:pt>
                <c:pt idx="60">
                  <c:v>7.213479967693337E-2</c:v>
                </c:pt>
                <c:pt idx="61">
                  <c:v>1.1016776502267573E-3</c:v>
                </c:pt>
                <c:pt idx="62">
                  <c:v>0.11712062265845845</c:v>
                </c:pt>
                <c:pt idx="64">
                  <c:v>6.5012724087414861E-2</c:v>
                </c:pt>
                <c:pt idx="65">
                  <c:v>2.295684113865932E-3</c:v>
                </c:pt>
                <c:pt idx="67">
                  <c:v>1.9049307243751687E-2</c:v>
                </c:pt>
                <c:pt idx="68">
                  <c:v>6.8320678439726069E-3</c:v>
                </c:pt>
                <c:pt idx="69">
                  <c:v>1.0866233647663393E-2</c:v>
                </c:pt>
                <c:pt idx="71">
                  <c:v>7.3608652044790807E-2</c:v>
                </c:pt>
                <c:pt idx="73">
                  <c:v>3.1136994747164985E-3</c:v>
                </c:pt>
                <c:pt idx="74">
                  <c:v>0.17544113114501464</c:v>
                </c:pt>
                <c:pt idx="75">
                  <c:v>2.5312825094801837E-2</c:v>
                </c:pt>
                <c:pt idx="77">
                  <c:v>2.5155966995371302E-3</c:v>
                </c:pt>
                <c:pt idx="78">
                  <c:v>5.7206580929208665E-4</c:v>
                </c:pt>
                <c:pt idx="79">
                  <c:v>1.6826620719760869E-2</c:v>
                </c:pt>
                <c:pt idx="80">
                  <c:v>4.7830959318986687E-3</c:v>
                </c:pt>
                <c:pt idx="81">
                  <c:v>2.7162344194241989E-2</c:v>
                </c:pt>
                <c:pt idx="82">
                  <c:v>2.1146858496256084E-3</c:v>
                </c:pt>
                <c:pt idx="83">
                  <c:v>7.5217380354230812E-2</c:v>
                </c:pt>
                <c:pt idx="84">
                  <c:v>4.1145909024851039E-2</c:v>
                </c:pt>
                <c:pt idx="85">
                  <c:v>1.654479706713816E-2</c:v>
                </c:pt>
                <c:pt idx="86">
                  <c:v>8.900532445530586E-4</c:v>
                </c:pt>
                <c:pt idx="87">
                  <c:v>2.6246461338576079E-2</c:v>
                </c:pt>
                <c:pt idx="88">
                  <c:v>6.3611224510699066E-3</c:v>
                </c:pt>
                <c:pt idx="89">
                  <c:v>4.493842530932113E-3</c:v>
                </c:pt>
                <c:pt idx="90">
                  <c:v>1.1289735342453629E-3</c:v>
                </c:pt>
                <c:pt idx="91">
                  <c:v>4.3861328025315166E-4</c:v>
                </c:pt>
                <c:pt idx="92">
                  <c:v>1.1948400678151764E-2</c:v>
                </c:pt>
                <c:pt idx="93">
                  <c:v>3.8213810198734821E-2</c:v>
                </c:pt>
                <c:pt idx="94">
                  <c:v>1.0836706291745388E-2</c:v>
                </c:pt>
                <c:pt idx="95">
                  <c:v>2.3870965599240117E-4</c:v>
                </c:pt>
                <c:pt idx="97">
                  <c:v>2.6325409881664801E-3</c:v>
                </c:pt>
                <c:pt idx="98">
                  <c:v>7.8634384469394533E-5</c:v>
                </c:pt>
                <c:pt idx="99">
                  <c:v>5.539348727401151E-3</c:v>
                </c:pt>
                <c:pt idx="100">
                  <c:v>1.4476345377652687E-3</c:v>
                </c:pt>
              </c:numCache>
            </c:numRef>
          </c:xVal>
          <c:yVal>
            <c:numRef>
              <c:f>List1!$B$2:$B$103</c:f>
              <c:numCache>
                <c:formatCode>#\ ##0_ ;[Red]\-#\ ##0\ </c:formatCode>
                <c:ptCount val="102"/>
                <c:pt idx="0">
                  <c:v>174729.73783694938</c:v>
                </c:pt>
                <c:pt idx="1">
                  <c:v>143468.64308830327</c:v>
                </c:pt>
                <c:pt idx="2">
                  <c:v>142739.5891891892</c:v>
                </c:pt>
                <c:pt idx="3">
                  <c:v>134601.23331398724</c:v>
                </c:pt>
                <c:pt idx="4">
                  <c:v>130641.6633266533</c:v>
                </c:pt>
                <c:pt idx="5">
                  <c:v>129601.09948761742</c:v>
                </c:pt>
                <c:pt idx="6">
                  <c:v>128647.46715927751</c:v>
                </c:pt>
                <c:pt idx="7">
                  <c:v>127977.98331234256</c:v>
                </c:pt>
                <c:pt idx="8">
                  <c:v>127393.85289480438</c:v>
                </c:pt>
                <c:pt idx="9">
                  <c:v>124560.04839862273</c:v>
                </c:pt>
                <c:pt idx="10">
                  <c:v>122661.06289216045</c:v>
                </c:pt>
                <c:pt idx="11">
                  <c:v>119327.75062656641</c:v>
                </c:pt>
                <c:pt idx="12">
                  <c:v>119188.67535725482</c:v>
                </c:pt>
                <c:pt idx="13">
                  <c:v>118719.11459875629</c:v>
                </c:pt>
                <c:pt idx="14">
                  <c:v>117874.08278720663</c:v>
                </c:pt>
                <c:pt idx="15">
                  <c:v>117601.03592429253</c:v>
                </c:pt>
                <c:pt idx="16">
                  <c:v>115156.15608301597</c:v>
                </c:pt>
                <c:pt idx="17">
                  <c:v>114801.57768193538</c:v>
                </c:pt>
                <c:pt idx="18">
                  <c:v>114730.72397760698</c:v>
                </c:pt>
                <c:pt idx="19">
                  <c:v>114385.02467612585</c:v>
                </c:pt>
                <c:pt idx="20">
                  <c:v>112498.8405536581</c:v>
                </c:pt>
                <c:pt idx="21">
                  <c:v>112083.24690290983</c:v>
                </c:pt>
                <c:pt idx="22">
                  <c:v>111700.32382108887</c:v>
                </c:pt>
                <c:pt idx="23">
                  <c:v>111697.71994417171</c:v>
                </c:pt>
                <c:pt idx="24">
                  <c:v>110832.4037805276</c:v>
                </c:pt>
                <c:pt idx="25">
                  <c:v>110248.60557401256</c:v>
                </c:pt>
                <c:pt idx="26">
                  <c:v>110195.9167011637</c:v>
                </c:pt>
                <c:pt idx="27">
                  <c:v>109584.39895993065</c:v>
                </c:pt>
                <c:pt idx="28">
                  <c:v>108917.7777777778</c:v>
                </c:pt>
                <c:pt idx="29">
                  <c:v>108908.36640211639</c:v>
                </c:pt>
                <c:pt idx="30">
                  <c:v>106417.04603417497</c:v>
                </c:pt>
                <c:pt idx="31">
                  <c:v>105586.92807548512</c:v>
                </c:pt>
                <c:pt idx="32">
                  <c:v>105077.09857286287</c:v>
                </c:pt>
                <c:pt idx="33">
                  <c:v>105056.93687920539</c:v>
                </c:pt>
                <c:pt idx="34">
                  <c:v>104029.20637112738</c:v>
                </c:pt>
                <c:pt idx="35">
                  <c:v>103680.36875580647</c:v>
                </c:pt>
                <c:pt idx="36">
                  <c:v>103085.39112546941</c:v>
                </c:pt>
                <c:pt idx="37">
                  <c:v>103003.44409558695</c:v>
                </c:pt>
                <c:pt idx="38">
                  <c:v>102867.37283490463</c:v>
                </c:pt>
                <c:pt idx="39">
                  <c:v>102508.29001628722</c:v>
                </c:pt>
                <c:pt idx="40">
                  <c:v>102197.92857142858</c:v>
                </c:pt>
                <c:pt idx="41">
                  <c:v>101152.17475879239</c:v>
                </c:pt>
                <c:pt idx="42">
                  <c:v>98361.137077004139</c:v>
                </c:pt>
                <c:pt idx="43">
                  <c:v>97730.164917541217</c:v>
                </c:pt>
                <c:pt idx="44">
                  <c:v>97681.874730951342</c:v>
                </c:pt>
                <c:pt idx="45">
                  <c:v>97382.863898026335</c:v>
                </c:pt>
                <c:pt idx="46">
                  <c:v>97121.937124364311</c:v>
                </c:pt>
                <c:pt idx="47">
                  <c:v>96770.127378759978</c:v>
                </c:pt>
                <c:pt idx="48">
                  <c:v>96682.961825694671</c:v>
                </c:pt>
                <c:pt idx="49">
                  <c:v>96588.070344109277</c:v>
                </c:pt>
                <c:pt idx="50">
                  <c:v>96405.463900686053</c:v>
                </c:pt>
                <c:pt idx="51">
                  <c:v>96019.039787588175</c:v>
                </c:pt>
                <c:pt idx="52">
                  <c:v>95529.048119409417</c:v>
                </c:pt>
                <c:pt idx="53">
                  <c:v>95503.972000817492</c:v>
                </c:pt>
                <c:pt idx="54">
                  <c:v>95340.99567684409</c:v>
                </c:pt>
                <c:pt idx="55">
                  <c:v>95230.246858700804</c:v>
                </c:pt>
                <c:pt idx="56">
                  <c:v>94595.230477165591</c:v>
                </c:pt>
                <c:pt idx="57">
                  <c:v>94337.462144155055</c:v>
                </c:pt>
                <c:pt idx="58">
                  <c:v>93909.609088005105</c:v>
                </c:pt>
                <c:pt idx="59">
                  <c:v>92739.837398373988</c:v>
                </c:pt>
                <c:pt idx="60">
                  <c:v>91526.876192780153</c:v>
                </c:pt>
                <c:pt idx="61">
                  <c:v>91181.667596726198</c:v>
                </c:pt>
                <c:pt idx="62">
                  <c:v>90750.261407307698</c:v>
                </c:pt>
                <c:pt idx="63">
                  <c:v>89356.382783882786</c:v>
                </c:pt>
                <c:pt idx="64">
                  <c:v>89274.355111533994</c:v>
                </c:pt>
                <c:pt idx="65">
                  <c:v>88798.193296602403</c:v>
                </c:pt>
                <c:pt idx="66">
                  <c:v>88313.116425658154</c:v>
                </c:pt>
                <c:pt idx="67">
                  <c:v>86994.810643977296</c:v>
                </c:pt>
                <c:pt idx="68">
                  <c:v>86211.031660138804</c:v>
                </c:pt>
                <c:pt idx="69">
                  <c:v>85744.524787729388</c:v>
                </c:pt>
                <c:pt idx="70">
                  <c:v>85473.298645523624</c:v>
                </c:pt>
                <c:pt idx="71">
                  <c:v>85040.638180183916</c:v>
                </c:pt>
                <c:pt idx="72">
                  <c:v>84559.237237471403</c:v>
                </c:pt>
                <c:pt idx="73">
                  <c:v>84486.297453041829</c:v>
                </c:pt>
                <c:pt idx="74">
                  <c:v>84251.7387466902</c:v>
                </c:pt>
                <c:pt idx="75">
                  <c:v>83460.766825229031</c:v>
                </c:pt>
                <c:pt idx="76">
                  <c:v>81168.864265927972</c:v>
                </c:pt>
                <c:pt idx="77">
                  <c:v>80700.628899174888</c:v>
                </c:pt>
                <c:pt idx="78">
                  <c:v>80547.683698296838</c:v>
                </c:pt>
                <c:pt idx="79">
                  <c:v>80002.848560182305</c:v>
                </c:pt>
                <c:pt idx="80">
                  <c:v>79675.595464335478</c:v>
                </c:pt>
                <c:pt idx="81">
                  <c:v>78868.023239416754</c:v>
                </c:pt>
                <c:pt idx="82">
                  <c:v>78231.000926784051</c:v>
                </c:pt>
                <c:pt idx="83">
                  <c:v>78136.209176252814</c:v>
                </c:pt>
                <c:pt idx="84">
                  <c:v>77181.302136317405</c:v>
                </c:pt>
                <c:pt idx="85">
                  <c:v>76500.06293266204</c:v>
                </c:pt>
                <c:pt idx="86">
                  <c:v>75943.969257468692</c:v>
                </c:pt>
                <c:pt idx="87">
                  <c:v>75934.948591774693</c:v>
                </c:pt>
                <c:pt idx="88">
                  <c:v>75628.525227384453</c:v>
                </c:pt>
                <c:pt idx="89">
                  <c:v>74831.065058775843</c:v>
                </c:pt>
                <c:pt idx="90">
                  <c:v>74465.803869387062</c:v>
                </c:pt>
                <c:pt idx="91">
                  <c:v>73244.721329046093</c:v>
                </c:pt>
                <c:pt idx="92">
                  <c:v>73147.007111813509</c:v>
                </c:pt>
                <c:pt idx="93">
                  <c:v>73090.297642056437</c:v>
                </c:pt>
                <c:pt idx="94">
                  <c:v>72819.405830678632</c:v>
                </c:pt>
                <c:pt idx="95">
                  <c:v>71931.839633607669</c:v>
                </c:pt>
                <c:pt idx="96">
                  <c:v>70748.857843137259</c:v>
                </c:pt>
                <c:pt idx="97">
                  <c:v>69269.947309443771</c:v>
                </c:pt>
                <c:pt idx="98">
                  <c:v>67671.883828221864</c:v>
                </c:pt>
                <c:pt idx="99">
                  <c:v>66362.363100680697</c:v>
                </c:pt>
                <c:pt idx="100">
                  <c:v>65144.282820843306</c:v>
                </c:pt>
                <c:pt idx="101">
                  <c:v>48015.285433070872</c:v>
                </c:pt>
              </c:numCache>
            </c:numRef>
          </c:yVal>
          <c:smooth val="0"/>
          <c:extLst>
            <c:ext xmlns:c16="http://schemas.microsoft.com/office/drawing/2014/chart" uri="{C3380CC4-5D6E-409C-BE32-E72D297353CC}">
              <c16:uniqueId val="{00000000-3926-4AC0-B5C1-9A19380A0103}"/>
            </c:ext>
          </c:extLst>
        </c:ser>
        <c:dLbls>
          <c:showLegendKey val="0"/>
          <c:showVal val="0"/>
          <c:showCatName val="0"/>
          <c:showSerName val="0"/>
          <c:showPercent val="0"/>
          <c:showBubbleSize val="0"/>
        </c:dLbls>
        <c:axId val="2108011344"/>
        <c:axId val="989063264"/>
      </c:scatterChart>
      <c:valAx>
        <c:axId val="2108011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9063264"/>
        <c:crosses val="autoZero"/>
        <c:crossBetween val="midCat"/>
      </c:valAx>
      <c:valAx>
        <c:axId val="989063264"/>
        <c:scaling>
          <c:orientation val="minMax"/>
        </c:scaling>
        <c:delete val="1"/>
        <c:axPos val="l"/>
        <c:majorGridlines>
          <c:spPr>
            <a:ln w="9525" cap="flat" cmpd="sng" algn="ctr">
              <a:solidFill>
                <a:schemeClr val="tx1">
                  <a:lumMod val="15000"/>
                  <a:lumOff val="85000"/>
                </a:schemeClr>
              </a:solidFill>
              <a:round/>
            </a:ln>
            <a:effectLst/>
          </c:spPr>
        </c:majorGridlines>
        <c:numFmt formatCode="#\ ##0_ ;[Red]\-#\ ##0\ " sourceLinked="1"/>
        <c:majorTickMark val="out"/>
        <c:minorTickMark val="none"/>
        <c:tickLblPos val="nextTo"/>
        <c:crossAx val="2108011344"/>
        <c:crosses val="autoZero"/>
        <c:crossBetween val="midCat"/>
      </c:valAx>
      <c:spPr>
        <a:solidFill>
          <a:schemeClr val="bg2">
            <a:lumMod val="9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09004629629628"/>
          <c:y val="6.025726495726496E-2"/>
          <c:w val="0.7771668981481481"/>
          <c:h val="0.78394102564102564"/>
        </c:manualLayout>
      </c:layout>
      <c:scatterChart>
        <c:scatterStyle val="lineMarker"/>
        <c:varyColors val="0"/>
        <c:ser>
          <c:idx val="0"/>
          <c:order val="0"/>
          <c:tx>
            <c:strRef>
              <c:f>List1!$B$1</c:f>
              <c:strCache>
                <c:ptCount val="1"/>
                <c:pt idx="0">
                  <c:v>Hodnoty osy Y</c:v>
                </c:pt>
              </c:strCache>
            </c:strRef>
          </c:tx>
          <c:spPr>
            <a:ln w="19050" cap="rnd">
              <a:noFill/>
              <a:round/>
            </a:ln>
            <a:effectLst/>
          </c:spPr>
          <c:marker>
            <c:symbol val="circle"/>
            <c:size val="8"/>
            <c:spPr>
              <a:solidFill>
                <a:schemeClr val="tx1">
                  <a:lumMod val="65000"/>
                  <a:lumOff val="35000"/>
                </a:schemeClr>
              </a:solidFill>
              <a:ln w="9525">
                <a:solidFill>
                  <a:schemeClr val="tx1"/>
                </a:solidFill>
              </a:ln>
              <a:effectLst/>
            </c:spPr>
          </c:marker>
          <c:xVal>
            <c:numRef>
              <c:f>List1!$A$2:$A$128</c:f>
              <c:numCache>
                <c:formatCode>0%</c:formatCode>
                <c:ptCount val="127"/>
                <c:pt idx="0">
                  <c:v>0.32008478522901601</c:v>
                </c:pt>
                <c:pt idx="1">
                  <c:v>0.10158847114897739</c:v>
                </c:pt>
                <c:pt idx="3">
                  <c:v>8.1789099853522368E-2</c:v>
                </c:pt>
                <c:pt idx="4">
                  <c:v>0.11273307265723584</c:v>
                </c:pt>
                <c:pt idx="5">
                  <c:v>0.27372204726914146</c:v>
                </c:pt>
                <c:pt idx="6">
                  <c:v>7.2720964987190426E-2</c:v>
                </c:pt>
                <c:pt idx="7">
                  <c:v>3.7874345140354992E-4</c:v>
                </c:pt>
                <c:pt idx="8">
                  <c:v>0.30933201891167883</c:v>
                </c:pt>
                <c:pt idx="9">
                  <c:v>0.13376106318301897</c:v>
                </c:pt>
                <c:pt idx="10">
                  <c:v>0.30497010081886322</c:v>
                </c:pt>
                <c:pt idx="11">
                  <c:v>0.35653314464290076</c:v>
                </c:pt>
                <c:pt idx="12">
                  <c:v>0.11545251522471225</c:v>
                </c:pt>
                <c:pt idx="13">
                  <c:v>0.11781202205141067</c:v>
                </c:pt>
                <c:pt idx="14">
                  <c:v>4.1169702530134855E-2</c:v>
                </c:pt>
                <c:pt idx="15">
                  <c:v>0.36176719825590936</c:v>
                </c:pt>
                <c:pt idx="16">
                  <c:v>7.2576039595583564E-2</c:v>
                </c:pt>
                <c:pt idx="17">
                  <c:v>0.10052315470522494</c:v>
                </c:pt>
                <c:pt idx="18">
                  <c:v>3.4823397385415025E-2</c:v>
                </c:pt>
                <c:pt idx="19">
                  <c:v>0.1078411060642484</c:v>
                </c:pt>
                <c:pt idx="20">
                  <c:v>5.7533485831374E-2</c:v>
                </c:pt>
                <c:pt idx="21">
                  <c:v>0.11357686755316986</c:v>
                </c:pt>
                <c:pt idx="22">
                  <c:v>0.19057010837114566</c:v>
                </c:pt>
                <c:pt idx="23">
                  <c:v>0.11861161662117077</c:v>
                </c:pt>
                <c:pt idx="24">
                  <c:v>0.27771168101211285</c:v>
                </c:pt>
                <c:pt idx="25">
                  <c:v>0.2474603673934071</c:v>
                </c:pt>
                <c:pt idx="26">
                  <c:v>7.816320142572114E-2</c:v>
                </c:pt>
                <c:pt idx="27">
                  <c:v>9.7144125775148235E-2</c:v>
                </c:pt>
                <c:pt idx="28">
                  <c:v>1.4147837181545048E-3</c:v>
                </c:pt>
                <c:pt idx="29">
                  <c:v>5.4211119784890278E-3</c:v>
                </c:pt>
                <c:pt idx="30">
                  <c:v>3.0466633664727797E-2</c:v>
                </c:pt>
                <c:pt idx="31">
                  <c:v>0.1207185593922683</c:v>
                </c:pt>
                <c:pt idx="32">
                  <c:v>0.32693936799028939</c:v>
                </c:pt>
                <c:pt idx="33">
                  <c:v>0.1329233243685071</c:v>
                </c:pt>
                <c:pt idx="34">
                  <c:v>0.12006832739765332</c:v>
                </c:pt>
                <c:pt idx="35">
                  <c:v>8.2019471099964894E-2</c:v>
                </c:pt>
                <c:pt idx="36">
                  <c:v>0.21917479166109013</c:v>
                </c:pt>
                <c:pt idx="37">
                  <c:v>0.15336339882976324</c:v>
                </c:pt>
                <c:pt idx="39">
                  <c:v>9.1245658316236544E-2</c:v>
                </c:pt>
                <c:pt idx="40">
                  <c:v>0.11723513326967899</c:v>
                </c:pt>
                <c:pt idx="41">
                  <c:v>4.1203247630578262E-2</c:v>
                </c:pt>
                <c:pt idx="42">
                  <c:v>9.7501890006193762E-2</c:v>
                </c:pt>
                <c:pt idx="43">
                  <c:v>1.2445831249240542E-2</c:v>
                </c:pt>
                <c:pt idx="44">
                  <c:v>0.22469768529901923</c:v>
                </c:pt>
                <c:pt idx="45">
                  <c:v>0.1078470389188108</c:v>
                </c:pt>
                <c:pt idx="46">
                  <c:v>0.21199345986150298</c:v>
                </c:pt>
                <c:pt idx="48">
                  <c:v>9.0696910632764263E-2</c:v>
                </c:pt>
                <c:pt idx="49">
                  <c:v>0.15133640452518005</c:v>
                </c:pt>
                <c:pt idx="50">
                  <c:v>5.6824509384255058E-4</c:v>
                </c:pt>
                <c:pt idx="51">
                  <c:v>0.2422815211956495</c:v>
                </c:pt>
                <c:pt idx="52">
                  <c:v>0.21560370899801795</c:v>
                </c:pt>
                <c:pt idx="53">
                  <c:v>7.7947845804988655E-4</c:v>
                </c:pt>
                <c:pt idx="54">
                  <c:v>0.10935799387012284</c:v>
                </c:pt>
                <c:pt idx="55">
                  <c:v>0.10262704199679114</c:v>
                </c:pt>
                <c:pt idx="56">
                  <c:v>0.18861623207285405</c:v>
                </c:pt>
                <c:pt idx="57">
                  <c:v>7.3177419115794456E-3</c:v>
                </c:pt>
                <c:pt idx="58">
                  <c:v>8.5370241427555421E-2</c:v>
                </c:pt>
                <c:pt idx="59">
                  <c:v>0.18966035787698807</c:v>
                </c:pt>
                <c:pt idx="60">
                  <c:v>0.227307929697835</c:v>
                </c:pt>
                <c:pt idx="61">
                  <c:v>7.450874821484485E-2</c:v>
                </c:pt>
                <c:pt idx="62">
                  <c:v>0.1547635024536422</c:v>
                </c:pt>
                <c:pt idx="63">
                  <c:v>0.1677286356821589</c:v>
                </c:pt>
                <c:pt idx="64">
                  <c:v>5.6115860033208289E-3</c:v>
                </c:pt>
                <c:pt idx="65">
                  <c:v>9.6915193800473417E-3</c:v>
                </c:pt>
                <c:pt idx="66">
                  <c:v>6.6314342144299016E-2</c:v>
                </c:pt>
                <c:pt idx="67">
                  <c:v>7.5249518839151291E-2</c:v>
                </c:pt>
                <c:pt idx="68">
                  <c:v>0.11521547692127802</c:v>
                </c:pt>
                <c:pt idx="69">
                  <c:v>1.0011740489819643E-2</c:v>
                </c:pt>
                <c:pt idx="70">
                  <c:v>4.7874425578427506E-2</c:v>
                </c:pt>
                <c:pt idx="71">
                  <c:v>0.19822442474665897</c:v>
                </c:pt>
                <c:pt idx="72">
                  <c:v>2.8237024418827751E-3</c:v>
                </c:pt>
                <c:pt idx="73">
                  <c:v>0.1181199921119276</c:v>
                </c:pt>
                <c:pt idx="74">
                  <c:v>6.3174686568236521E-2</c:v>
                </c:pt>
                <c:pt idx="75">
                  <c:v>0.17356549200509963</c:v>
                </c:pt>
                <c:pt idx="76">
                  <c:v>0.24004398210693803</c:v>
                </c:pt>
                <c:pt idx="77">
                  <c:v>0.10795570006096321</c:v>
                </c:pt>
                <c:pt idx="78">
                  <c:v>1.1020811558342754E-2</c:v>
                </c:pt>
                <c:pt idx="79">
                  <c:v>8.8851073103041606E-2</c:v>
                </c:pt>
                <c:pt idx="80">
                  <c:v>0.21876224036172523</c:v>
                </c:pt>
                <c:pt idx="81">
                  <c:v>5.3807841942588048E-3</c:v>
                </c:pt>
                <c:pt idx="82">
                  <c:v>8.0691511945302941E-2</c:v>
                </c:pt>
                <c:pt idx="83">
                  <c:v>7.213479967693337E-2</c:v>
                </c:pt>
                <c:pt idx="84">
                  <c:v>1.1016776502267573E-3</c:v>
                </c:pt>
                <c:pt idx="85">
                  <c:v>0.11712062265845845</c:v>
                </c:pt>
                <c:pt idx="87">
                  <c:v>5.5978800034506566E-2</c:v>
                </c:pt>
                <c:pt idx="88">
                  <c:v>6.5012724087414861E-2</c:v>
                </c:pt>
                <c:pt idx="89">
                  <c:v>2.295684113865932E-3</c:v>
                </c:pt>
                <c:pt idx="91">
                  <c:v>1.9049307243751687E-2</c:v>
                </c:pt>
                <c:pt idx="92">
                  <c:v>6.8320678439726069E-3</c:v>
                </c:pt>
                <c:pt idx="93">
                  <c:v>1.0866233647663393E-2</c:v>
                </c:pt>
                <c:pt idx="95">
                  <c:v>7.3608652044790807E-2</c:v>
                </c:pt>
                <c:pt idx="97">
                  <c:v>3.1136994747164985E-3</c:v>
                </c:pt>
                <c:pt idx="98">
                  <c:v>0.17544113114501464</c:v>
                </c:pt>
                <c:pt idx="99">
                  <c:v>2.5312825094801837E-2</c:v>
                </c:pt>
                <c:pt idx="101">
                  <c:v>2.5155966995371302E-3</c:v>
                </c:pt>
                <c:pt idx="102">
                  <c:v>5.7206580929208665E-4</c:v>
                </c:pt>
                <c:pt idx="103">
                  <c:v>1.6826620719760869E-2</c:v>
                </c:pt>
                <c:pt idx="104">
                  <c:v>4.7830959318986687E-3</c:v>
                </c:pt>
                <c:pt idx="105">
                  <c:v>2.7162344194241989E-2</c:v>
                </c:pt>
                <c:pt idx="106">
                  <c:v>2.1146858496256084E-3</c:v>
                </c:pt>
                <c:pt idx="107">
                  <c:v>7.5217380354230812E-2</c:v>
                </c:pt>
                <c:pt idx="108">
                  <c:v>4.1145909024851039E-2</c:v>
                </c:pt>
                <c:pt idx="109">
                  <c:v>1.654479706713816E-2</c:v>
                </c:pt>
                <c:pt idx="110">
                  <c:v>8.900532445530586E-4</c:v>
                </c:pt>
                <c:pt idx="111">
                  <c:v>2.6246461338576079E-2</c:v>
                </c:pt>
                <c:pt idx="112">
                  <c:v>6.3611224510699066E-3</c:v>
                </c:pt>
                <c:pt idx="113">
                  <c:v>4.493842530932113E-3</c:v>
                </c:pt>
                <c:pt idx="114">
                  <c:v>1.1289735342453629E-3</c:v>
                </c:pt>
                <c:pt idx="115">
                  <c:v>2.5773295577631297E-3</c:v>
                </c:pt>
                <c:pt idx="116">
                  <c:v>4.3861328025315166E-4</c:v>
                </c:pt>
                <c:pt idx="117">
                  <c:v>1.1948400678151764E-2</c:v>
                </c:pt>
                <c:pt idx="118">
                  <c:v>3.8213810198734821E-2</c:v>
                </c:pt>
                <c:pt idx="119">
                  <c:v>1.0836706291745388E-2</c:v>
                </c:pt>
                <c:pt idx="120">
                  <c:v>2.3870965599240117E-4</c:v>
                </c:pt>
                <c:pt idx="122">
                  <c:v>2.6325409881664801E-3</c:v>
                </c:pt>
                <c:pt idx="123">
                  <c:v>7.8634384469394533E-5</c:v>
                </c:pt>
                <c:pt idx="124">
                  <c:v>5.539348727401151E-3</c:v>
                </c:pt>
                <c:pt idx="125">
                  <c:v>1.4476345377652687E-3</c:v>
                </c:pt>
              </c:numCache>
            </c:numRef>
          </c:xVal>
          <c:yVal>
            <c:numRef>
              <c:f>List1!$B$2:$B$128</c:f>
              <c:numCache>
                <c:formatCode>#\ ##0_ ;[Red]\-#\ ##0\ </c:formatCode>
                <c:ptCount val="127"/>
                <c:pt idx="0">
                  <c:v>174729.73783694938</c:v>
                </c:pt>
                <c:pt idx="1">
                  <c:v>143468.64308830327</c:v>
                </c:pt>
                <c:pt idx="2">
                  <c:v>142739.5891891892</c:v>
                </c:pt>
                <c:pt idx="3">
                  <c:v>134601.23331398724</c:v>
                </c:pt>
                <c:pt idx="4">
                  <c:v>133286.59489772198</c:v>
                </c:pt>
                <c:pt idx="5">
                  <c:v>130641.6633266533</c:v>
                </c:pt>
                <c:pt idx="6">
                  <c:v>129601.09948761742</c:v>
                </c:pt>
                <c:pt idx="7">
                  <c:v>128647.46715927751</c:v>
                </c:pt>
                <c:pt idx="8">
                  <c:v>127977.98331234256</c:v>
                </c:pt>
                <c:pt idx="9">
                  <c:v>127393.85289480438</c:v>
                </c:pt>
                <c:pt idx="10">
                  <c:v>124560.04839862273</c:v>
                </c:pt>
                <c:pt idx="11">
                  <c:v>122661.06289216045</c:v>
                </c:pt>
                <c:pt idx="12">
                  <c:v>122654.92876113336</c:v>
                </c:pt>
                <c:pt idx="13">
                  <c:v>120390.02461358394</c:v>
                </c:pt>
                <c:pt idx="14">
                  <c:v>119327.75062656641</c:v>
                </c:pt>
                <c:pt idx="15">
                  <c:v>119188.67535725482</c:v>
                </c:pt>
                <c:pt idx="16">
                  <c:v>118719.11459875629</c:v>
                </c:pt>
                <c:pt idx="17">
                  <c:v>117874.08278720663</c:v>
                </c:pt>
                <c:pt idx="18">
                  <c:v>117601.03592429253</c:v>
                </c:pt>
                <c:pt idx="19">
                  <c:v>115156.15608301597</c:v>
                </c:pt>
                <c:pt idx="20">
                  <c:v>114801.57768193538</c:v>
                </c:pt>
                <c:pt idx="21">
                  <c:v>114730.72397760698</c:v>
                </c:pt>
                <c:pt idx="22">
                  <c:v>114613.92248831301</c:v>
                </c:pt>
                <c:pt idx="23">
                  <c:v>114387.38641188959</c:v>
                </c:pt>
                <c:pt idx="24">
                  <c:v>114385.02467612585</c:v>
                </c:pt>
                <c:pt idx="25">
                  <c:v>112498.8405536581</c:v>
                </c:pt>
                <c:pt idx="26">
                  <c:v>112418.03971527946</c:v>
                </c:pt>
                <c:pt idx="27">
                  <c:v>112154.72830489649</c:v>
                </c:pt>
                <c:pt idx="28">
                  <c:v>112083.24690290983</c:v>
                </c:pt>
                <c:pt idx="29">
                  <c:v>111700.32382108887</c:v>
                </c:pt>
                <c:pt idx="30">
                  <c:v>111697.71994417171</c:v>
                </c:pt>
                <c:pt idx="31">
                  <c:v>111136.45824441599</c:v>
                </c:pt>
                <c:pt idx="32">
                  <c:v>110832.4037805276</c:v>
                </c:pt>
                <c:pt idx="33">
                  <c:v>110248.60557401256</c:v>
                </c:pt>
                <c:pt idx="34">
                  <c:v>110195.9167011637</c:v>
                </c:pt>
                <c:pt idx="35">
                  <c:v>109812.75521280478</c:v>
                </c:pt>
                <c:pt idx="36">
                  <c:v>109741.73575979013</c:v>
                </c:pt>
                <c:pt idx="37">
                  <c:v>109584.39895993065</c:v>
                </c:pt>
                <c:pt idx="38">
                  <c:v>108917.7777777778</c:v>
                </c:pt>
                <c:pt idx="39">
                  <c:v>108908.36640211639</c:v>
                </c:pt>
                <c:pt idx="40">
                  <c:v>108027.07073192675</c:v>
                </c:pt>
                <c:pt idx="41">
                  <c:v>107014.6628415013</c:v>
                </c:pt>
                <c:pt idx="42">
                  <c:v>106417.04603417497</c:v>
                </c:pt>
                <c:pt idx="43">
                  <c:v>105586.92807548512</c:v>
                </c:pt>
                <c:pt idx="44">
                  <c:v>105077.09857286287</c:v>
                </c:pt>
                <c:pt idx="45">
                  <c:v>105056.93687920539</c:v>
                </c:pt>
                <c:pt idx="46">
                  <c:v>104029.20637112738</c:v>
                </c:pt>
                <c:pt idx="47">
                  <c:v>103680.36875580647</c:v>
                </c:pt>
                <c:pt idx="48">
                  <c:v>103085.39112546941</c:v>
                </c:pt>
                <c:pt idx="49">
                  <c:v>103003.44409558695</c:v>
                </c:pt>
                <c:pt idx="50">
                  <c:v>102867.37283490463</c:v>
                </c:pt>
                <c:pt idx="51">
                  <c:v>102508.29001628722</c:v>
                </c:pt>
                <c:pt idx="52">
                  <c:v>102467.7923702314</c:v>
                </c:pt>
                <c:pt idx="53">
                  <c:v>102197.92857142858</c:v>
                </c:pt>
                <c:pt idx="54">
                  <c:v>102163.63612385927</c:v>
                </c:pt>
                <c:pt idx="55">
                  <c:v>101933.08338444265</c:v>
                </c:pt>
                <c:pt idx="56">
                  <c:v>101337.10295537098</c:v>
                </c:pt>
                <c:pt idx="57">
                  <c:v>101152.17475879239</c:v>
                </c:pt>
                <c:pt idx="58">
                  <c:v>99144.775823595046</c:v>
                </c:pt>
                <c:pt idx="59">
                  <c:v>98776.940079128253</c:v>
                </c:pt>
                <c:pt idx="60">
                  <c:v>98690.264490252172</c:v>
                </c:pt>
                <c:pt idx="61">
                  <c:v>98361.137077004139</c:v>
                </c:pt>
                <c:pt idx="62">
                  <c:v>98324.103416627695</c:v>
                </c:pt>
                <c:pt idx="63">
                  <c:v>97730.164917541217</c:v>
                </c:pt>
                <c:pt idx="64">
                  <c:v>97681.874730951342</c:v>
                </c:pt>
                <c:pt idx="65">
                  <c:v>97382.863898026335</c:v>
                </c:pt>
                <c:pt idx="66">
                  <c:v>97170.198013331581</c:v>
                </c:pt>
                <c:pt idx="67">
                  <c:v>97121.937124364311</c:v>
                </c:pt>
                <c:pt idx="68">
                  <c:v>96770.127378759978</c:v>
                </c:pt>
                <c:pt idx="69">
                  <c:v>96682.961825694671</c:v>
                </c:pt>
                <c:pt idx="70">
                  <c:v>96588.070344109277</c:v>
                </c:pt>
                <c:pt idx="71">
                  <c:v>96542.319243011429</c:v>
                </c:pt>
                <c:pt idx="72">
                  <c:v>96405.463900686053</c:v>
                </c:pt>
                <c:pt idx="73">
                  <c:v>96019.039787588175</c:v>
                </c:pt>
                <c:pt idx="74">
                  <c:v>95529.048119409417</c:v>
                </c:pt>
                <c:pt idx="75">
                  <c:v>95503.972000817492</c:v>
                </c:pt>
                <c:pt idx="76">
                  <c:v>95340.99567684409</c:v>
                </c:pt>
                <c:pt idx="77">
                  <c:v>95230.246858700804</c:v>
                </c:pt>
                <c:pt idx="78">
                  <c:v>94595.230477165591</c:v>
                </c:pt>
                <c:pt idx="79">
                  <c:v>94337.462144155055</c:v>
                </c:pt>
                <c:pt idx="80">
                  <c:v>93909.609088005105</c:v>
                </c:pt>
                <c:pt idx="81">
                  <c:v>92739.837398373988</c:v>
                </c:pt>
                <c:pt idx="82">
                  <c:v>92677.398183497658</c:v>
                </c:pt>
                <c:pt idx="83">
                  <c:v>91526.876192780153</c:v>
                </c:pt>
                <c:pt idx="84">
                  <c:v>91181.667596726198</c:v>
                </c:pt>
                <c:pt idx="85">
                  <c:v>90750.261407307698</c:v>
                </c:pt>
                <c:pt idx="86">
                  <c:v>89356.382783882786</c:v>
                </c:pt>
                <c:pt idx="87">
                  <c:v>89295.160778985519</c:v>
                </c:pt>
                <c:pt idx="88">
                  <c:v>89274.355111533994</c:v>
                </c:pt>
                <c:pt idx="89">
                  <c:v>88798.193296602403</c:v>
                </c:pt>
                <c:pt idx="90">
                  <c:v>88313.116425658154</c:v>
                </c:pt>
                <c:pt idx="91">
                  <c:v>86994.810643977296</c:v>
                </c:pt>
                <c:pt idx="92">
                  <c:v>86211.031660138804</c:v>
                </c:pt>
                <c:pt idx="93">
                  <c:v>85744.524787729388</c:v>
                </c:pt>
                <c:pt idx="94">
                  <c:v>85473.298645523624</c:v>
                </c:pt>
                <c:pt idx="95">
                  <c:v>85040.638180183916</c:v>
                </c:pt>
                <c:pt idx="96">
                  <c:v>84559.237237471403</c:v>
                </c:pt>
                <c:pt idx="97">
                  <c:v>84486.297453041829</c:v>
                </c:pt>
                <c:pt idx="98">
                  <c:v>84251.7387466902</c:v>
                </c:pt>
                <c:pt idx="99">
                  <c:v>83460.766825229031</c:v>
                </c:pt>
                <c:pt idx="100">
                  <c:v>81168.864265927972</c:v>
                </c:pt>
                <c:pt idx="101">
                  <c:v>80700.628899174888</c:v>
                </c:pt>
                <c:pt idx="102">
                  <c:v>80547.683698296838</c:v>
                </c:pt>
                <c:pt idx="103">
                  <c:v>80002.848560182305</c:v>
                </c:pt>
                <c:pt idx="104">
                  <c:v>79675.595464335478</c:v>
                </c:pt>
                <c:pt idx="105">
                  <c:v>78868.023239416754</c:v>
                </c:pt>
                <c:pt idx="106">
                  <c:v>78231.000926784051</c:v>
                </c:pt>
                <c:pt idx="107">
                  <c:v>78136.209176252814</c:v>
                </c:pt>
                <c:pt idx="108">
                  <c:v>77181.302136317405</c:v>
                </c:pt>
                <c:pt idx="109">
                  <c:v>76500.06293266204</c:v>
                </c:pt>
                <c:pt idx="110">
                  <c:v>75943.969257468692</c:v>
                </c:pt>
                <c:pt idx="111">
                  <c:v>75934.948591774693</c:v>
                </c:pt>
                <c:pt idx="112">
                  <c:v>75628.525227384453</c:v>
                </c:pt>
                <c:pt idx="113">
                  <c:v>74831.065058775843</c:v>
                </c:pt>
                <c:pt idx="114">
                  <c:v>74465.803869387062</c:v>
                </c:pt>
                <c:pt idx="115">
                  <c:v>74388.489152972485</c:v>
                </c:pt>
                <c:pt idx="116">
                  <c:v>73244.721329046093</c:v>
                </c:pt>
                <c:pt idx="117">
                  <c:v>73147.007111813509</c:v>
                </c:pt>
                <c:pt idx="118">
                  <c:v>73090.297642056437</c:v>
                </c:pt>
                <c:pt idx="119">
                  <c:v>72819.405830678632</c:v>
                </c:pt>
                <c:pt idx="120">
                  <c:v>71931.839633607669</c:v>
                </c:pt>
                <c:pt idx="121">
                  <c:v>70748.857843137259</c:v>
                </c:pt>
                <c:pt idx="122">
                  <c:v>69269.947309443771</c:v>
                </c:pt>
                <c:pt idx="123">
                  <c:v>67671.883828221864</c:v>
                </c:pt>
                <c:pt idx="124">
                  <c:v>66362.363100680697</c:v>
                </c:pt>
                <c:pt idx="125">
                  <c:v>65144.282820843306</c:v>
                </c:pt>
                <c:pt idx="126">
                  <c:v>48015.285433070872</c:v>
                </c:pt>
              </c:numCache>
            </c:numRef>
          </c:yVal>
          <c:smooth val="0"/>
          <c:extLst>
            <c:ext xmlns:c16="http://schemas.microsoft.com/office/drawing/2014/chart" uri="{C3380CC4-5D6E-409C-BE32-E72D297353CC}">
              <c16:uniqueId val="{00000000-708F-43DF-8B7D-C2C3F2D910E9}"/>
            </c:ext>
          </c:extLst>
        </c:ser>
        <c:dLbls>
          <c:showLegendKey val="0"/>
          <c:showVal val="0"/>
          <c:showCatName val="0"/>
          <c:showSerName val="0"/>
          <c:showPercent val="0"/>
          <c:showBubbleSize val="0"/>
        </c:dLbls>
        <c:axId val="2108011344"/>
        <c:axId val="989063264"/>
      </c:scatterChart>
      <c:valAx>
        <c:axId val="21080113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9063264"/>
        <c:crosses val="autoZero"/>
        <c:crossBetween val="midCat"/>
      </c:valAx>
      <c:valAx>
        <c:axId val="989063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08011344"/>
        <c:crosses val="autoZero"/>
        <c:crossBetween val="midCat"/>
        <c:majorUnit val="5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97098862904152E-2"/>
          <c:y val="1.8271093967224799E-2"/>
          <c:w val="0.90870663175196065"/>
          <c:h val="0.86952742429445407"/>
        </c:manualLayout>
      </c:layout>
      <c:barChart>
        <c:barDir val="col"/>
        <c:grouping val="stacked"/>
        <c:varyColors val="0"/>
        <c:ser>
          <c:idx val="0"/>
          <c:order val="0"/>
          <c:tx>
            <c:strRef>
              <c:f>List1!$B$1</c:f>
              <c:strCache>
                <c:ptCount val="1"/>
                <c:pt idx="0">
                  <c:v>2021 (dospělí)</c:v>
                </c:pt>
              </c:strCache>
            </c:strRef>
          </c:tx>
          <c:spPr>
            <a:solidFill>
              <a:schemeClr val="accent1"/>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1-046B-4F73-8ADD-5EC402AA6BBE}"/>
              </c:ext>
            </c:extLst>
          </c:dPt>
          <c:dLbls>
            <c:delete val="1"/>
          </c:dLbls>
          <c:cat>
            <c:strRef>
              <c:f>List1!$A$2:$A$19</c:f>
              <c:strCache>
                <c:ptCount val="18"/>
                <c:pt idx="0">
                  <c:v>Česká republika</c:v>
                </c:pt>
                <c:pt idx="1">
                  <c:v>Estonsko</c:v>
                </c:pt>
                <c:pt idx="2">
                  <c:v>Německo</c:v>
                </c:pt>
                <c:pt idx="3">
                  <c:v>Francie</c:v>
                </c:pt>
                <c:pt idx="4">
                  <c:v>Rakousko</c:v>
                </c:pt>
                <c:pt idx="5">
                  <c:v>Řecko</c:v>
                </c:pt>
                <c:pt idx="6">
                  <c:v>Litva</c:v>
                </c:pt>
                <c:pt idx="7">
                  <c:v>Lotyšsko</c:v>
                </c:pt>
                <c:pt idx="8">
                  <c:v>Maďarsko</c:v>
                </c:pt>
                <c:pt idx="9">
                  <c:v>Lucembursko</c:v>
                </c:pt>
                <c:pt idx="10">
                  <c:v>Španělsko</c:v>
                </c:pt>
                <c:pt idx="11">
                  <c:v>Belgie</c:v>
                </c:pt>
                <c:pt idx="12">
                  <c:v>Itálie</c:v>
                </c:pt>
                <c:pt idx="13">
                  <c:v>Portugalsko</c:v>
                </c:pt>
                <c:pt idx="14">
                  <c:v>Nizozemí</c:v>
                </c:pt>
                <c:pt idx="15">
                  <c:v>Irsko</c:v>
                </c:pt>
                <c:pt idx="16">
                  <c:v>Švédsko</c:v>
                </c:pt>
                <c:pt idx="17">
                  <c:v>Finsko</c:v>
                </c:pt>
              </c:strCache>
            </c:strRef>
          </c:cat>
          <c:val>
            <c:numRef>
              <c:f>List1!$B$2:$B$19</c:f>
              <c:numCache>
                <c:formatCode>General</c:formatCode>
                <c:ptCount val="18"/>
                <c:pt idx="0">
                  <c:v>45.5</c:v>
                </c:pt>
                <c:pt idx="1">
                  <c:v>41.08</c:v>
                </c:pt>
                <c:pt idx="2">
                  <c:v>29.26</c:v>
                </c:pt>
                <c:pt idx="3">
                  <c:v>27.79</c:v>
                </c:pt>
                <c:pt idx="4">
                  <c:v>22.35</c:v>
                </c:pt>
                <c:pt idx="5">
                  <c:v>20.63</c:v>
                </c:pt>
                <c:pt idx="6">
                  <c:v>23.03</c:v>
                </c:pt>
                <c:pt idx="7">
                  <c:v>22.61</c:v>
                </c:pt>
                <c:pt idx="8">
                  <c:v>16.899999999999999</c:v>
                </c:pt>
                <c:pt idx="9">
                  <c:v>20.62</c:v>
                </c:pt>
                <c:pt idx="10">
                  <c:v>19.16</c:v>
                </c:pt>
                <c:pt idx="11">
                  <c:v>17.190000000000001</c:v>
                </c:pt>
                <c:pt idx="12">
                  <c:v>11.58</c:v>
                </c:pt>
                <c:pt idx="13">
                  <c:v>10.220000000000001</c:v>
                </c:pt>
                <c:pt idx="14">
                  <c:v>6.56</c:v>
                </c:pt>
                <c:pt idx="15">
                  <c:v>6</c:v>
                </c:pt>
                <c:pt idx="16">
                  <c:v>4.92</c:v>
                </c:pt>
              </c:numCache>
            </c:numRef>
          </c:val>
          <c:extLst>
            <c:ext xmlns:c16="http://schemas.microsoft.com/office/drawing/2014/chart" uri="{C3380CC4-5D6E-409C-BE32-E72D297353CC}">
              <c16:uniqueId val="{00000002-046B-4F73-8ADD-5EC402AA6BBE}"/>
            </c:ext>
          </c:extLst>
        </c:ser>
        <c:ser>
          <c:idx val="1"/>
          <c:order val="1"/>
          <c:tx>
            <c:strRef>
              <c:f>List1!$C$1</c:f>
              <c:strCache>
                <c:ptCount val="1"/>
                <c:pt idx="0">
                  <c:v>2021 (děti)</c:v>
                </c:pt>
              </c:strCache>
            </c:strRef>
          </c:tx>
          <c:spPr>
            <a:solidFill>
              <a:schemeClr val="accent2">
                <a:lumMod val="75000"/>
              </a:schemeClr>
            </a:solidFill>
            <a:ln>
              <a:noFill/>
            </a:ln>
            <a:effectLst/>
          </c:spPr>
          <c:invertIfNegative val="0"/>
          <c:dLbls>
            <c:delete val="1"/>
          </c:dLbls>
          <c:cat>
            <c:strRef>
              <c:f>List1!$A$2:$A$19</c:f>
              <c:strCache>
                <c:ptCount val="18"/>
                <c:pt idx="0">
                  <c:v>Česká republika</c:v>
                </c:pt>
                <c:pt idx="1">
                  <c:v>Estonsko</c:v>
                </c:pt>
                <c:pt idx="2">
                  <c:v>Německo</c:v>
                </c:pt>
                <c:pt idx="3">
                  <c:v>Francie</c:v>
                </c:pt>
                <c:pt idx="4">
                  <c:v>Rakousko</c:v>
                </c:pt>
                <c:pt idx="5">
                  <c:v>Řecko</c:v>
                </c:pt>
                <c:pt idx="6">
                  <c:v>Litva</c:v>
                </c:pt>
                <c:pt idx="7">
                  <c:v>Lotyšsko</c:v>
                </c:pt>
                <c:pt idx="8">
                  <c:v>Maďarsko</c:v>
                </c:pt>
                <c:pt idx="9">
                  <c:v>Lucembursko</c:v>
                </c:pt>
                <c:pt idx="10">
                  <c:v>Španělsko</c:v>
                </c:pt>
                <c:pt idx="11">
                  <c:v>Belgie</c:v>
                </c:pt>
                <c:pt idx="12">
                  <c:v>Itálie</c:v>
                </c:pt>
                <c:pt idx="13">
                  <c:v>Portugalsko</c:v>
                </c:pt>
                <c:pt idx="14">
                  <c:v>Nizozemí</c:v>
                </c:pt>
                <c:pt idx="15">
                  <c:v>Irsko</c:v>
                </c:pt>
                <c:pt idx="16">
                  <c:v>Švédsko</c:v>
                </c:pt>
                <c:pt idx="17">
                  <c:v>Finsko</c:v>
                </c:pt>
              </c:strCache>
            </c:strRef>
          </c:cat>
          <c:val>
            <c:numRef>
              <c:f>List1!$C$2:$C$19</c:f>
              <c:numCache>
                <c:formatCode>General</c:formatCode>
                <c:ptCount val="18"/>
                <c:pt idx="0">
                  <c:v>3.66</c:v>
                </c:pt>
                <c:pt idx="2">
                  <c:v>1.23</c:v>
                </c:pt>
                <c:pt idx="3">
                  <c:v>1.84</c:v>
                </c:pt>
                <c:pt idx="4">
                  <c:v>2.4700000000000002</c:v>
                </c:pt>
                <c:pt idx="5">
                  <c:v>0.67</c:v>
                </c:pt>
                <c:pt idx="6">
                  <c:v>1.36</c:v>
                </c:pt>
                <c:pt idx="7">
                  <c:v>1.22</c:v>
                </c:pt>
                <c:pt idx="8">
                  <c:v>2.04</c:v>
                </c:pt>
                <c:pt idx="9">
                  <c:v>0.78</c:v>
                </c:pt>
                <c:pt idx="10">
                  <c:v>0.53</c:v>
                </c:pt>
                <c:pt idx="13">
                  <c:v>0.69</c:v>
                </c:pt>
                <c:pt idx="14">
                  <c:v>0.56999999999999995</c:v>
                </c:pt>
                <c:pt idx="15">
                  <c:v>0.64</c:v>
                </c:pt>
                <c:pt idx="16">
                  <c:v>0.23</c:v>
                </c:pt>
                <c:pt idx="17">
                  <c:v>0.57999999999999996</c:v>
                </c:pt>
              </c:numCache>
            </c:numRef>
          </c:val>
          <c:extLst>
            <c:ext xmlns:c16="http://schemas.microsoft.com/office/drawing/2014/chart" uri="{C3380CC4-5D6E-409C-BE32-E72D297353CC}">
              <c16:uniqueId val="{00000003-046B-4F73-8ADD-5EC402AA6BBE}"/>
            </c:ext>
          </c:extLst>
        </c:ser>
        <c:ser>
          <c:idx val="2"/>
          <c:order val="2"/>
          <c:tx>
            <c:strRef>
              <c:f>List1!$D$1</c:f>
              <c:strCache>
                <c:ptCount val="1"/>
                <c:pt idx="0">
                  <c:v>2021 (novorozenci)</c:v>
                </c:pt>
              </c:strCache>
            </c:strRef>
          </c:tx>
          <c:spPr>
            <a:solidFill>
              <a:schemeClr val="accent2">
                <a:lumMod val="60000"/>
                <a:lumOff val="40000"/>
              </a:schemeClr>
            </a:solidFill>
            <a:ln>
              <a:noFill/>
            </a:ln>
            <a:effectLst/>
          </c:spPr>
          <c:invertIfNegative val="0"/>
          <c:dLbls>
            <c:delete val="1"/>
          </c:dLbls>
          <c:cat>
            <c:strRef>
              <c:f>List1!$A$2:$A$19</c:f>
              <c:strCache>
                <c:ptCount val="18"/>
                <c:pt idx="0">
                  <c:v>Česká republika</c:v>
                </c:pt>
                <c:pt idx="1">
                  <c:v>Estonsko</c:v>
                </c:pt>
                <c:pt idx="2">
                  <c:v>Německo</c:v>
                </c:pt>
                <c:pt idx="3">
                  <c:v>Francie</c:v>
                </c:pt>
                <c:pt idx="4">
                  <c:v>Rakousko</c:v>
                </c:pt>
                <c:pt idx="5">
                  <c:v>Řecko</c:v>
                </c:pt>
                <c:pt idx="6">
                  <c:v>Litva</c:v>
                </c:pt>
                <c:pt idx="7">
                  <c:v>Lotyšsko</c:v>
                </c:pt>
                <c:pt idx="8">
                  <c:v>Maďarsko</c:v>
                </c:pt>
                <c:pt idx="9">
                  <c:v>Lucembursko</c:v>
                </c:pt>
                <c:pt idx="10">
                  <c:v>Španělsko</c:v>
                </c:pt>
                <c:pt idx="11">
                  <c:v>Belgie</c:v>
                </c:pt>
                <c:pt idx="12">
                  <c:v>Itálie</c:v>
                </c:pt>
                <c:pt idx="13">
                  <c:v>Portugalsko</c:v>
                </c:pt>
                <c:pt idx="14">
                  <c:v>Nizozemí</c:v>
                </c:pt>
                <c:pt idx="15">
                  <c:v>Irsko</c:v>
                </c:pt>
                <c:pt idx="16">
                  <c:v>Švédsko</c:v>
                </c:pt>
                <c:pt idx="17">
                  <c:v>Finsko</c:v>
                </c:pt>
              </c:strCache>
            </c:strRef>
          </c:cat>
          <c:val>
            <c:numRef>
              <c:f>List1!$D$2:$D$19</c:f>
              <c:numCache>
                <c:formatCode>General</c:formatCode>
                <c:ptCount val="18"/>
                <c:pt idx="0">
                  <c:v>4.7300000000000004</c:v>
                </c:pt>
                <c:pt idx="2">
                  <c:v>2.33</c:v>
                </c:pt>
                <c:pt idx="3">
                  <c:v>2.87</c:v>
                </c:pt>
                <c:pt idx="4">
                  <c:v>3.62</c:v>
                </c:pt>
                <c:pt idx="5">
                  <c:v>6.59</c:v>
                </c:pt>
                <c:pt idx="6">
                  <c:v>1.96</c:v>
                </c:pt>
                <c:pt idx="7">
                  <c:v>1.1100000000000001</c:v>
                </c:pt>
                <c:pt idx="8">
                  <c:v>5.51</c:v>
                </c:pt>
                <c:pt idx="9">
                  <c:v>2.5</c:v>
                </c:pt>
                <c:pt idx="10">
                  <c:v>1.42</c:v>
                </c:pt>
                <c:pt idx="11">
                  <c:v>3.28</c:v>
                </c:pt>
                <c:pt idx="12">
                  <c:v>1.87</c:v>
                </c:pt>
                <c:pt idx="13">
                  <c:v>2.5299999999999998</c:v>
                </c:pt>
                <c:pt idx="14">
                  <c:v>0</c:v>
                </c:pt>
                <c:pt idx="16">
                  <c:v>1.1100000000000001</c:v>
                </c:pt>
              </c:numCache>
            </c:numRef>
          </c:val>
          <c:extLst>
            <c:ext xmlns:c16="http://schemas.microsoft.com/office/drawing/2014/chart" uri="{C3380CC4-5D6E-409C-BE32-E72D297353CC}">
              <c16:uniqueId val="{00000004-046B-4F73-8ADD-5EC402AA6BBE}"/>
            </c:ext>
          </c:extLst>
        </c:ser>
        <c:dLbls>
          <c:dLblPos val="ctr"/>
          <c:showLegendKey val="0"/>
          <c:showVal val="1"/>
          <c:showCatName val="0"/>
          <c:showSerName val="0"/>
          <c:showPercent val="0"/>
          <c:showBubbleSize val="0"/>
        </c:dLbls>
        <c:gapWidth val="219"/>
        <c:overlap val="100"/>
        <c:axId val="1143280591"/>
        <c:axId val="1143279343"/>
      </c:barChart>
      <c:catAx>
        <c:axId val="114328059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270000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143279343"/>
        <c:crosses val="autoZero"/>
        <c:auto val="1"/>
        <c:lblAlgn val="ctr"/>
        <c:lblOffset val="100"/>
        <c:noMultiLvlLbl val="0"/>
      </c:catAx>
      <c:valAx>
        <c:axId val="1143279343"/>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cs-CZ" sz="1100" dirty="0">
                    <a:solidFill>
                      <a:schemeClr val="tx1"/>
                    </a:solidFill>
                  </a:rPr>
                  <a:t>Počet lůžek na</a:t>
                </a:r>
                <a:r>
                  <a:rPr lang="cs-CZ" sz="1100" baseline="0" dirty="0">
                    <a:solidFill>
                      <a:schemeClr val="tx1"/>
                    </a:solidFill>
                  </a:rPr>
                  <a:t> jednotkách intenzivní péče (průměr) na 100 tisíc obyvatel</a:t>
                </a:r>
                <a:endParaRPr lang="cs-CZ" sz="1100" dirty="0">
                  <a:solidFill>
                    <a:schemeClr val="tx1"/>
                  </a:solidFill>
                </a:endParaRPr>
              </a:p>
            </c:rich>
          </c:tx>
          <c:layout>
            <c:manualLayout>
              <c:xMode val="edge"/>
              <c:yMode val="edge"/>
              <c:x val="3.0474395923167114E-2"/>
              <c:y val="2.2778809359103258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43280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Typ I - FN</c:v>
                </c:pt>
              </c:strCache>
            </c:strRef>
          </c:tx>
          <c:spPr>
            <a:solidFill>
              <a:schemeClr val="accent2">
                <a:lumMod val="60000"/>
                <a:lumOff val="40000"/>
              </a:schemeClr>
            </a:solidFill>
            <a:ln>
              <a:solidFill>
                <a:schemeClr val="bg2"/>
              </a:solidFill>
            </a:ln>
            <a:effectLst/>
          </c:spPr>
          <c:invertIfNegative val="0"/>
          <c:dPt>
            <c:idx val="0"/>
            <c:invertIfNegative val="0"/>
            <c:bubble3D val="0"/>
            <c:spPr>
              <a:solidFill>
                <a:schemeClr val="accent2">
                  <a:lumMod val="60000"/>
                  <a:lumOff val="40000"/>
                </a:schemeClr>
              </a:solidFill>
              <a:ln>
                <a:solidFill>
                  <a:schemeClr val="bg2"/>
                </a:solidFill>
              </a:ln>
              <a:effectLst/>
            </c:spPr>
            <c:extLst>
              <c:ext xmlns:c16="http://schemas.microsoft.com/office/drawing/2014/chart" uri="{C3380CC4-5D6E-409C-BE32-E72D297353CC}">
                <c16:uniqueId val="{00000002-D849-4919-B740-AD0F557CE731}"/>
              </c:ext>
            </c:extLst>
          </c:dPt>
          <c:cat>
            <c:numRef>
              <c:f>List1!$A$2:$A$99</c:f>
              <c:numCache>
                <c:formatCode>General</c:formatCode>
                <c:ptCount val="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numCache>
            </c:numRef>
          </c:cat>
          <c:val>
            <c:numRef>
              <c:f>List1!$B$2:$B$99</c:f>
              <c:numCache>
                <c:formatCode>0.00</c:formatCode>
                <c:ptCount val="98"/>
                <c:pt idx="0">
                  <c:v>0</c:v>
                </c:pt>
                <c:pt idx="1">
                  <c:v>457</c:v>
                </c:pt>
                <c:pt idx="2">
                  <c:v>349.33333333333331</c:v>
                </c:pt>
                <c:pt idx="3">
                  <c:v>0</c:v>
                </c:pt>
                <c:pt idx="4">
                  <c:v>324</c:v>
                </c:pt>
                <c:pt idx="5">
                  <c:v>294.33333333333331</c:v>
                </c:pt>
                <c:pt idx="6">
                  <c:v>0</c:v>
                </c:pt>
                <c:pt idx="7">
                  <c:v>0</c:v>
                </c:pt>
                <c:pt idx="8">
                  <c:v>0</c:v>
                </c:pt>
                <c:pt idx="9">
                  <c:v>183.66666666666666</c:v>
                </c:pt>
                <c:pt idx="10">
                  <c:v>177</c:v>
                </c:pt>
                <c:pt idx="11">
                  <c:v>173.33333333333334</c:v>
                </c:pt>
                <c:pt idx="12">
                  <c:v>0</c:v>
                </c:pt>
                <c:pt idx="13">
                  <c:v>0</c:v>
                </c:pt>
                <c:pt idx="14">
                  <c:v>0</c:v>
                </c:pt>
                <c:pt idx="15">
                  <c:v>0</c:v>
                </c:pt>
                <c:pt idx="16">
                  <c:v>108.66666666666667</c:v>
                </c:pt>
                <c:pt idx="17">
                  <c:v>108</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70.333333333333329</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4.333333333333333</c:v>
                </c:pt>
                <c:pt idx="72">
                  <c:v>0</c:v>
                </c:pt>
                <c:pt idx="73">
                  <c:v>0</c:v>
                </c:pt>
                <c:pt idx="74">
                  <c:v>0</c:v>
                </c:pt>
                <c:pt idx="75">
                  <c:v>0</c:v>
                </c:pt>
                <c:pt idx="76">
                  <c:v>0</c:v>
                </c:pt>
                <c:pt idx="77">
                  <c:v>0</c:v>
                </c:pt>
                <c:pt idx="78">
                  <c:v>0</c:v>
                </c:pt>
                <c:pt idx="79">
                  <c:v>0</c:v>
                </c:pt>
                <c:pt idx="80">
                  <c:v>0</c:v>
                </c:pt>
                <c:pt idx="81">
                  <c:v>0</c:v>
                </c:pt>
                <c:pt idx="82">
                  <c:v>0</c:v>
                </c:pt>
                <c:pt idx="83">
                  <c:v>0.66666666666666663</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numCache>
            </c:numRef>
          </c:val>
          <c:extLst>
            <c:ext xmlns:c16="http://schemas.microsoft.com/office/drawing/2014/chart" uri="{C3380CC4-5D6E-409C-BE32-E72D297353CC}">
              <c16:uniqueId val="{00000000-D849-4919-B740-AD0F557CE731}"/>
            </c:ext>
          </c:extLst>
        </c:ser>
        <c:ser>
          <c:idx val="1"/>
          <c:order val="1"/>
          <c:tx>
            <c:strRef>
              <c:f>List1!$C$1</c:f>
              <c:strCache>
                <c:ptCount val="1"/>
                <c:pt idx="0">
                  <c:v>Typ I - Spec ZZ</c:v>
                </c:pt>
              </c:strCache>
            </c:strRef>
          </c:tx>
          <c:spPr>
            <a:solidFill>
              <a:schemeClr val="accent2">
                <a:lumMod val="75000"/>
              </a:schemeClr>
            </a:solidFill>
            <a:ln>
              <a:solidFill>
                <a:schemeClr val="bg2"/>
              </a:solidFill>
            </a:ln>
            <a:effectLst/>
          </c:spPr>
          <c:invertIfNegative val="0"/>
          <c:cat>
            <c:numRef>
              <c:f>List1!$A$2:$A$99</c:f>
              <c:numCache>
                <c:formatCode>General</c:formatCode>
                <c:ptCount val="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numCache>
            </c:numRef>
          </c:cat>
          <c:val>
            <c:numRef>
              <c:f>List1!$C$2:$C$99</c:f>
              <c:numCache>
                <c:formatCode>0.00</c:formatCode>
                <c:ptCount val="98"/>
                <c:pt idx="0">
                  <c:v>908.66666666666663</c:v>
                </c:pt>
                <c:pt idx="1">
                  <c:v>0</c:v>
                </c:pt>
                <c:pt idx="2">
                  <c:v>0</c:v>
                </c:pt>
                <c:pt idx="3">
                  <c:v>347.66666666666669</c:v>
                </c:pt>
                <c:pt idx="4">
                  <c:v>0</c:v>
                </c:pt>
                <c:pt idx="5">
                  <c:v>0</c:v>
                </c:pt>
                <c:pt idx="6">
                  <c:v>0</c:v>
                </c:pt>
                <c:pt idx="7">
                  <c:v>0</c:v>
                </c:pt>
                <c:pt idx="8">
                  <c:v>0</c:v>
                </c:pt>
                <c:pt idx="9">
                  <c:v>0</c:v>
                </c:pt>
                <c:pt idx="10">
                  <c:v>0</c:v>
                </c:pt>
                <c:pt idx="11">
                  <c:v>0</c:v>
                </c:pt>
                <c:pt idx="12">
                  <c:v>0</c:v>
                </c:pt>
                <c:pt idx="13">
                  <c:v>0</c:v>
                </c:pt>
                <c:pt idx="14">
                  <c:v>0</c:v>
                </c:pt>
                <c:pt idx="15">
                  <c:v>116</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numCache>
            </c:numRef>
          </c:val>
          <c:extLst>
            <c:ext xmlns:c16="http://schemas.microsoft.com/office/drawing/2014/chart" uri="{C3380CC4-5D6E-409C-BE32-E72D297353CC}">
              <c16:uniqueId val="{00000000-FB9A-4F32-9FDB-E70E031897A7}"/>
            </c:ext>
          </c:extLst>
        </c:ser>
        <c:ser>
          <c:idx val="2"/>
          <c:order val="2"/>
          <c:tx>
            <c:strRef>
              <c:f>List1!$D$1</c:f>
              <c:strCache>
                <c:ptCount val="1"/>
                <c:pt idx="0">
                  <c:v>Typ I - VK</c:v>
                </c:pt>
              </c:strCache>
            </c:strRef>
          </c:tx>
          <c:spPr>
            <a:solidFill>
              <a:schemeClr val="accent4"/>
            </a:solidFill>
            <a:ln>
              <a:solidFill>
                <a:schemeClr val="bg2"/>
              </a:solidFill>
            </a:ln>
            <a:effectLst/>
          </c:spPr>
          <c:invertIfNegative val="0"/>
          <c:cat>
            <c:numRef>
              <c:f>List1!$A$2:$A$99</c:f>
              <c:numCache>
                <c:formatCode>General</c:formatCode>
                <c:ptCount val="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numCache>
            </c:numRef>
          </c:cat>
          <c:val>
            <c:numRef>
              <c:f>List1!$D$2:$D$99</c:f>
              <c:numCache>
                <c:formatCode>0.00</c:formatCode>
                <c:ptCount val="98"/>
                <c:pt idx="0">
                  <c:v>0</c:v>
                </c:pt>
                <c:pt idx="1">
                  <c:v>0</c:v>
                </c:pt>
                <c:pt idx="2">
                  <c:v>0</c:v>
                </c:pt>
                <c:pt idx="3">
                  <c:v>0</c:v>
                </c:pt>
                <c:pt idx="4">
                  <c:v>0</c:v>
                </c:pt>
                <c:pt idx="5">
                  <c:v>0</c:v>
                </c:pt>
                <c:pt idx="6">
                  <c:v>0</c:v>
                </c:pt>
                <c:pt idx="7">
                  <c:v>231</c:v>
                </c:pt>
                <c:pt idx="8">
                  <c:v>221.33333333333334</c:v>
                </c:pt>
                <c:pt idx="9">
                  <c:v>0</c:v>
                </c:pt>
                <c:pt idx="10">
                  <c:v>0</c:v>
                </c:pt>
                <c:pt idx="11">
                  <c:v>0</c:v>
                </c:pt>
                <c:pt idx="12">
                  <c:v>0</c:v>
                </c:pt>
                <c:pt idx="13">
                  <c:v>154</c:v>
                </c:pt>
                <c:pt idx="14">
                  <c:v>0</c:v>
                </c:pt>
                <c:pt idx="15">
                  <c:v>0</c:v>
                </c:pt>
                <c:pt idx="16">
                  <c:v>0</c:v>
                </c:pt>
                <c:pt idx="17">
                  <c:v>0</c:v>
                </c:pt>
                <c:pt idx="18">
                  <c:v>0</c:v>
                </c:pt>
                <c:pt idx="19">
                  <c:v>0</c:v>
                </c:pt>
                <c:pt idx="20">
                  <c:v>105.33333333333333</c:v>
                </c:pt>
                <c:pt idx="21">
                  <c:v>0</c:v>
                </c:pt>
                <c:pt idx="22">
                  <c:v>0</c:v>
                </c:pt>
                <c:pt idx="23">
                  <c:v>98</c:v>
                </c:pt>
                <c:pt idx="24">
                  <c:v>0</c:v>
                </c:pt>
                <c:pt idx="25">
                  <c:v>96</c:v>
                </c:pt>
                <c:pt idx="26">
                  <c:v>93.666666666666671</c:v>
                </c:pt>
                <c:pt idx="27">
                  <c:v>0</c:v>
                </c:pt>
                <c:pt idx="28">
                  <c:v>0</c:v>
                </c:pt>
                <c:pt idx="29">
                  <c:v>0</c:v>
                </c:pt>
                <c:pt idx="30">
                  <c:v>0</c:v>
                </c:pt>
                <c:pt idx="31">
                  <c:v>0</c:v>
                </c:pt>
                <c:pt idx="32">
                  <c:v>0</c:v>
                </c:pt>
                <c:pt idx="33">
                  <c:v>0</c:v>
                </c:pt>
                <c:pt idx="34">
                  <c:v>0</c:v>
                </c:pt>
                <c:pt idx="35">
                  <c:v>0</c:v>
                </c:pt>
                <c:pt idx="36">
                  <c:v>0</c:v>
                </c:pt>
                <c:pt idx="37">
                  <c:v>0</c:v>
                </c:pt>
                <c:pt idx="38">
                  <c:v>54</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0.33333333333333331</c:v>
                </c:pt>
                <c:pt idx="89">
                  <c:v>0</c:v>
                </c:pt>
                <c:pt idx="90">
                  <c:v>0</c:v>
                </c:pt>
                <c:pt idx="91">
                  <c:v>0</c:v>
                </c:pt>
                <c:pt idx="92">
                  <c:v>0</c:v>
                </c:pt>
                <c:pt idx="93">
                  <c:v>0</c:v>
                </c:pt>
                <c:pt idx="94">
                  <c:v>0</c:v>
                </c:pt>
                <c:pt idx="95">
                  <c:v>0</c:v>
                </c:pt>
                <c:pt idx="96">
                  <c:v>0</c:v>
                </c:pt>
                <c:pt idx="97">
                  <c:v>0</c:v>
                </c:pt>
              </c:numCache>
            </c:numRef>
          </c:val>
          <c:extLst>
            <c:ext xmlns:c16="http://schemas.microsoft.com/office/drawing/2014/chart" uri="{C3380CC4-5D6E-409C-BE32-E72D297353CC}">
              <c16:uniqueId val="{00000002-FB9A-4F32-9FDB-E70E031897A7}"/>
            </c:ext>
          </c:extLst>
        </c:ser>
        <c:ser>
          <c:idx val="3"/>
          <c:order val="3"/>
          <c:tx>
            <c:strRef>
              <c:f>List1!$E$1</c:f>
              <c:strCache>
                <c:ptCount val="1"/>
                <c:pt idx="0">
                  <c:v>Typ II</c:v>
                </c:pt>
              </c:strCache>
            </c:strRef>
          </c:tx>
          <c:spPr>
            <a:solidFill>
              <a:srgbClr val="A6A6A6"/>
            </a:solidFill>
            <a:ln>
              <a:solidFill>
                <a:schemeClr val="bg2"/>
              </a:solidFill>
            </a:ln>
            <a:effectLst/>
          </c:spPr>
          <c:invertIfNegative val="0"/>
          <c:cat>
            <c:numRef>
              <c:f>List1!$A$2:$A$99</c:f>
              <c:numCache>
                <c:formatCode>General</c:formatCode>
                <c:ptCount val="9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numCache>
            </c:numRef>
          </c:cat>
          <c:val>
            <c:numRef>
              <c:f>List1!$E$2:$E$99</c:f>
              <c:numCache>
                <c:formatCode>0.00</c:formatCode>
                <c:ptCount val="98"/>
                <c:pt idx="0">
                  <c:v>0</c:v>
                </c:pt>
                <c:pt idx="1">
                  <c:v>0</c:v>
                </c:pt>
                <c:pt idx="2">
                  <c:v>0</c:v>
                </c:pt>
                <c:pt idx="3">
                  <c:v>0</c:v>
                </c:pt>
                <c:pt idx="4">
                  <c:v>0</c:v>
                </c:pt>
                <c:pt idx="5">
                  <c:v>0</c:v>
                </c:pt>
                <c:pt idx="6">
                  <c:v>262.33333333333331</c:v>
                </c:pt>
                <c:pt idx="7">
                  <c:v>0</c:v>
                </c:pt>
                <c:pt idx="8">
                  <c:v>0</c:v>
                </c:pt>
                <c:pt idx="9">
                  <c:v>0</c:v>
                </c:pt>
                <c:pt idx="10">
                  <c:v>0</c:v>
                </c:pt>
                <c:pt idx="11">
                  <c:v>0</c:v>
                </c:pt>
                <c:pt idx="12">
                  <c:v>166.33333333333334</c:v>
                </c:pt>
                <c:pt idx="13">
                  <c:v>0</c:v>
                </c:pt>
                <c:pt idx="14">
                  <c:v>152.66666666666666</c:v>
                </c:pt>
                <c:pt idx="15">
                  <c:v>0</c:v>
                </c:pt>
                <c:pt idx="16">
                  <c:v>0</c:v>
                </c:pt>
                <c:pt idx="17">
                  <c:v>0</c:v>
                </c:pt>
                <c:pt idx="18">
                  <c:v>105.66666666666667</c:v>
                </c:pt>
                <c:pt idx="19">
                  <c:v>105.33333333333333</c:v>
                </c:pt>
                <c:pt idx="20">
                  <c:v>0</c:v>
                </c:pt>
                <c:pt idx="21">
                  <c:v>103.66666666666667</c:v>
                </c:pt>
                <c:pt idx="22">
                  <c:v>102</c:v>
                </c:pt>
                <c:pt idx="23">
                  <c:v>0</c:v>
                </c:pt>
                <c:pt idx="24">
                  <c:v>97.666666666666671</c:v>
                </c:pt>
                <c:pt idx="25">
                  <c:v>0</c:v>
                </c:pt>
                <c:pt idx="26">
                  <c:v>0</c:v>
                </c:pt>
                <c:pt idx="27">
                  <c:v>88.666666666666671</c:v>
                </c:pt>
                <c:pt idx="28">
                  <c:v>78</c:v>
                </c:pt>
                <c:pt idx="29">
                  <c:v>72.333333333333329</c:v>
                </c:pt>
                <c:pt idx="30">
                  <c:v>72.333333333333329</c:v>
                </c:pt>
                <c:pt idx="31">
                  <c:v>72</c:v>
                </c:pt>
                <c:pt idx="32">
                  <c:v>0</c:v>
                </c:pt>
                <c:pt idx="33">
                  <c:v>70.333333333333329</c:v>
                </c:pt>
                <c:pt idx="34">
                  <c:v>65.333333333333329</c:v>
                </c:pt>
                <c:pt idx="35">
                  <c:v>58</c:v>
                </c:pt>
                <c:pt idx="36">
                  <c:v>58</c:v>
                </c:pt>
                <c:pt idx="37">
                  <c:v>57</c:v>
                </c:pt>
                <c:pt idx="38">
                  <c:v>0</c:v>
                </c:pt>
                <c:pt idx="39">
                  <c:v>53.333333333333336</c:v>
                </c:pt>
                <c:pt idx="40">
                  <c:v>52.666666666666664</c:v>
                </c:pt>
                <c:pt idx="41">
                  <c:v>52.333333333333336</c:v>
                </c:pt>
                <c:pt idx="42">
                  <c:v>51</c:v>
                </c:pt>
                <c:pt idx="43">
                  <c:v>50</c:v>
                </c:pt>
                <c:pt idx="44">
                  <c:v>49</c:v>
                </c:pt>
                <c:pt idx="45">
                  <c:v>48</c:v>
                </c:pt>
                <c:pt idx="46">
                  <c:v>46</c:v>
                </c:pt>
                <c:pt idx="47">
                  <c:v>46</c:v>
                </c:pt>
                <c:pt idx="48">
                  <c:v>44</c:v>
                </c:pt>
                <c:pt idx="49">
                  <c:v>43.666666666666664</c:v>
                </c:pt>
                <c:pt idx="50">
                  <c:v>37.666666666666664</c:v>
                </c:pt>
                <c:pt idx="51">
                  <c:v>31</c:v>
                </c:pt>
                <c:pt idx="52">
                  <c:v>27.666666666666668</c:v>
                </c:pt>
                <c:pt idx="53">
                  <c:v>25.333333333333332</c:v>
                </c:pt>
                <c:pt idx="54">
                  <c:v>23.666666666666668</c:v>
                </c:pt>
                <c:pt idx="55">
                  <c:v>19</c:v>
                </c:pt>
                <c:pt idx="56">
                  <c:v>18</c:v>
                </c:pt>
                <c:pt idx="57">
                  <c:v>16</c:v>
                </c:pt>
                <c:pt idx="58">
                  <c:v>14</c:v>
                </c:pt>
                <c:pt idx="59">
                  <c:v>13.333333333333334</c:v>
                </c:pt>
                <c:pt idx="60">
                  <c:v>10.333333333333334</c:v>
                </c:pt>
                <c:pt idx="61">
                  <c:v>9</c:v>
                </c:pt>
                <c:pt idx="62">
                  <c:v>8.3333333333333339</c:v>
                </c:pt>
                <c:pt idx="63">
                  <c:v>8.3333333333333339</c:v>
                </c:pt>
                <c:pt idx="64">
                  <c:v>8</c:v>
                </c:pt>
                <c:pt idx="65">
                  <c:v>7.666666666666667</c:v>
                </c:pt>
                <c:pt idx="66">
                  <c:v>7.666666666666667</c:v>
                </c:pt>
                <c:pt idx="67">
                  <c:v>7.666666666666667</c:v>
                </c:pt>
                <c:pt idx="68">
                  <c:v>5.333333333333333</c:v>
                </c:pt>
                <c:pt idx="69">
                  <c:v>5.333333333333333</c:v>
                </c:pt>
                <c:pt idx="70">
                  <c:v>5</c:v>
                </c:pt>
                <c:pt idx="71">
                  <c:v>0</c:v>
                </c:pt>
                <c:pt idx="72">
                  <c:v>3.3333333333333335</c:v>
                </c:pt>
                <c:pt idx="73">
                  <c:v>3</c:v>
                </c:pt>
                <c:pt idx="74">
                  <c:v>3</c:v>
                </c:pt>
                <c:pt idx="75">
                  <c:v>2.6666666666666665</c:v>
                </c:pt>
                <c:pt idx="76">
                  <c:v>2.6666666666666665</c:v>
                </c:pt>
                <c:pt idx="77">
                  <c:v>2.6666666666666665</c:v>
                </c:pt>
                <c:pt idx="78">
                  <c:v>2.3333333333333335</c:v>
                </c:pt>
                <c:pt idx="79">
                  <c:v>2.3333333333333335</c:v>
                </c:pt>
                <c:pt idx="80">
                  <c:v>2</c:v>
                </c:pt>
                <c:pt idx="81">
                  <c:v>0.66666666666666663</c:v>
                </c:pt>
                <c:pt idx="82">
                  <c:v>0.66666666666666663</c:v>
                </c:pt>
                <c:pt idx="83">
                  <c:v>0</c:v>
                </c:pt>
                <c:pt idx="84">
                  <c:v>0.66666666666666663</c:v>
                </c:pt>
                <c:pt idx="85">
                  <c:v>0.33333333333333331</c:v>
                </c:pt>
                <c:pt idx="86">
                  <c:v>0.33333333333333331</c:v>
                </c:pt>
                <c:pt idx="87">
                  <c:v>0.33333333333333331</c:v>
                </c:pt>
                <c:pt idx="88">
                  <c:v>0</c:v>
                </c:pt>
                <c:pt idx="89">
                  <c:v>0.33333333333333331</c:v>
                </c:pt>
                <c:pt idx="90">
                  <c:v>0.33333333333333331</c:v>
                </c:pt>
                <c:pt idx="91">
                  <c:v>0.33333333333333331</c:v>
                </c:pt>
                <c:pt idx="92">
                  <c:v>0.33333333333333331</c:v>
                </c:pt>
                <c:pt idx="93">
                  <c:v>0.33333333333333331</c:v>
                </c:pt>
                <c:pt idx="94">
                  <c:v>0.33333333333333331</c:v>
                </c:pt>
                <c:pt idx="95">
                  <c:v>0.33333333333333331</c:v>
                </c:pt>
                <c:pt idx="96">
                  <c:v>0.33333333333333331</c:v>
                </c:pt>
                <c:pt idx="97">
                  <c:v>0.33333333333333331</c:v>
                </c:pt>
              </c:numCache>
            </c:numRef>
          </c:val>
          <c:extLst>
            <c:ext xmlns:c16="http://schemas.microsoft.com/office/drawing/2014/chart" uri="{C3380CC4-5D6E-409C-BE32-E72D297353CC}">
              <c16:uniqueId val="{00000000-500D-43DF-AA18-A90B574B20B9}"/>
            </c:ext>
          </c:extLst>
        </c:ser>
        <c:dLbls>
          <c:showLegendKey val="0"/>
          <c:showVal val="0"/>
          <c:showCatName val="0"/>
          <c:showSerName val="0"/>
          <c:showPercent val="0"/>
          <c:showBubbleSize val="0"/>
        </c:dLbls>
        <c:gapWidth val="0"/>
        <c:overlap val="100"/>
        <c:axId val="1190600031"/>
        <c:axId val="1416453231"/>
      </c:barChart>
      <c:catAx>
        <c:axId val="119060003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1416453231"/>
        <c:crosses val="autoZero"/>
        <c:auto val="1"/>
        <c:lblAlgn val="ctr"/>
        <c:lblOffset val="100"/>
        <c:tickLblSkip val="1"/>
        <c:noMultiLvlLbl val="0"/>
      </c:catAx>
      <c:valAx>
        <c:axId val="1416453231"/>
        <c:scaling>
          <c:orientation val="minMax"/>
          <c:max val="1000"/>
        </c:scaling>
        <c:delete val="0"/>
        <c:axPos val="l"/>
        <c:majorGridlines>
          <c:spPr>
            <a:ln w="9525" cap="flat" cmpd="sng" algn="ctr">
              <a:solidFill>
                <a:schemeClr val="bg1">
                  <a:lumMod val="85000"/>
                </a:schemeClr>
              </a:solidFill>
              <a:prstDash val="dash"/>
              <a:round/>
            </a:ln>
            <a:effectLst/>
          </c:spPr>
        </c:majorGridlines>
        <c:title>
          <c:tx>
            <c:rich>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r>
                  <a:rPr lang="cs-CZ" sz="1300" dirty="0">
                    <a:solidFill>
                      <a:schemeClr val="tx1"/>
                    </a:solidFill>
                  </a:rPr>
                  <a:t>Průměrný počet HP za 1 rok</a:t>
                </a:r>
              </a:p>
            </c:rich>
          </c:tx>
          <c:layout>
            <c:manualLayout>
              <c:xMode val="edge"/>
              <c:yMode val="edge"/>
              <c:x val="1.5289657085879612E-2"/>
              <c:y val="0.15073657937472212"/>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0600031"/>
        <c:crosses val="autoZero"/>
        <c:crossBetween val="between"/>
        <c:majorUnit val="1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Typ I - FN</c:v>
                </c:pt>
              </c:strCache>
            </c:strRef>
          </c:tx>
          <c:spPr>
            <a:solidFill>
              <a:schemeClr val="accent2">
                <a:lumMod val="60000"/>
                <a:lumOff val="40000"/>
              </a:schemeClr>
            </a:solidFill>
            <a:ln>
              <a:solidFill>
                <a:schemeClr val="bg2"/>
              </a:solidFill>
            </a:ln>
            <a:effectLst/>
          </c:spPr>
          <c:invertIfNegative val="0"/>
          <c:dPt>
            <c:idx val="0"/>
            <c:invertIfNegative val="0"/>
            <c:bubble3D val="0"/>
            <c:spPr>
              <a:solidFill>
                <a:schemeClr val="accent2">
                  <a:lumMod val="60000"/>
                  <a:lumOff val="40000"/>
                </a:schemeClr>
              </a:solidFill>
              <a:ln>
                <a:solidFill>
                  <a:schemeClr val="bg2"/>
                </a:solidFill>
              </a:ln>
              <a:effectLst/>
            </c:spPr>
            <c:extLst>
              <c:ext xmlns:c16="http://schemas.microsoft.com/office/drawing/2014/chart" uri="{C3380CC4-5D6E-409C-BE32-E72D297353CC}">
                <c16:uniqueId val="{00000002-D849-4919-B740-AD0F557CE731}"/>
              </c:ext>
            </c:extLst>
          </c:dPt>
          <c:cat>
            <c:numRef>
              <c:f>List1!$A$2:$A$80</c:f>
              <c:numCache>
                <c:formatCode>General</c:formatCode>
                <c:ptCount val="7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numCache>
            </c:numRef>
          </c:cat>
          <c:val>
            <c:numRef>
              <c:f>List1!$B$2:$B$80</c:f>
              <c:numCache>
                <c:formatCode>#,##0</c:formatCode>
                <c:ptCount val="79"/>
                <c:pt idx="0">
                  <c:v>0</c:v>
                </c:pt>
                <c:pt idx="1">
                  <c:v>462</c:v>
                </c:pt>
                <c:pt idx="2">
                  <c:v>0</c:v>
                </c:pt>
                <c:pt idx="3">
                  <c:v>338</c:v>
                </c:pt>
                <c:pt idx="4">
                  <c:v>329</c:v>
                </c:pt>
                <c:pt idx="5">
                  <c:v>318</c:v>
                </c:pt>
                <c:pt idx="6">
                  <c:v>0</c:v>
                </c:pt>
                <c:pt idx="7">
                  <c:v>265</c:v>
                </c:pt>
                <c:pt idx="8">
                  <c:v>0</c:v>
                </c:pt>
                <c:pt idx="9">
                  <c:v>0</c:v>
                </c:pt>
                <c:pt idx="10">
                  <c:v>0</c:v>
                </c:pt>
                <c:pt idx="11">
                  <c:v>0</c:v>
                </c:pt>
                <c:pt idx="12">
                  <c:v>0</c:v>
                </c:pt>
                <c:pt idx="13">
                  <c:v>159</c:v>
                </c:pt>
                <c:pt idx="14">
                  <c:v>0</c:v>
                </c:pt>
                <c:pt idx="15">
                  <c:v>151</c:v>
                </c:pt>
                <c:pt idx="16">
                  <c:v>140</c:v>
                </c:pt>
                <c:pt idx="17">
                  <c:v>0</c:v>
                </c:pt>
                <c:pt idx="18">
                  <c:v>0</c:v>
                </c:pt>
                <c:pt idx="19">
                  <c:v>0</c:v>
                </c:pt>
                <c:pt idx="20">
                  <c:v>109</c:v>
                </c:pt>
                <c:pt idx="21">
                  <c:v>0</c:v>
                </c:pt>
                <c:pt idx="22">
                  <c:v>0</c:v>
                </c:pt>
                <c:pt idx="23">
                  <c:v>0</c:v>
                </c:pt>
                <c:pt idx="24">
                  <c:v>0</c:v>
                </c:pt>
                <c:pt idx="25">
                  <c:v>0</c:v>
                </c:pt>
                <c:pt idx="26">
                  <c:v>0</c:v>
                </c:pt>
                <c:pt idx="27">
                  <c:v>0</c:v>
                </c:pt>
                <c:pt idx="28">
                  <c:v>0</c:v>
                </c:pt>
                <c:pt idx="29">
                  <c:v>87</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10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numCache>
            </c:numRef>
          </c:val>
          <c:extLst>
            <c:ext xmlns:c16="http://schemas.microsoft.com/office/drawing/2014/chart" uri="{C3380CC4-5D6E-409C-BE32-E72D297353CC}">
              <c16:uniqueId val="{00000000-D849-4919-B740-AD0F557CE731}"/>
            </c:ext>
          </c:extLst>
        </c:ser>
        <c:ser>
          <c:idx val="1"/>
          <c:order val="1"/>
          <c:tx>
            <c:strRef>
              <c:f>List1!$C$1</c:f>
              <c:strCache>
                <c:ptCount val="1"/>
                <c:pt idx="0">
                  <c:v>Typ I - Spec ZZ</c:v>
                </c:pt>
              </c:strCache>
            </c:strRef>
          </c:tx>
          <c:spPr>
            <a:solidFill>
              <a:schemeClr val="accent2">
                <a:lumMod val="75000"/>
              </a:schemeClr>
            </a:solidFill>
            <a:ln>
              <a:solidFill>
                <a:schemeClr val="bg2"/>
              </a:solidFill>
            </a:ln>
            <a:effectLst/>
          </c:spPr>
          <c:invertIfNegative val="0"/>
          <c:cat>
            <c:numRef>
              <c:f>List1!$A$2:$A$80</c:f>
              <c:numCache>
                <c:formatCode>General</c:formatCode>
                <c:ptCount val="7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numCache>
            </c:numRef>
          </c:cat>
          <c:val>
            <c:numRef>
              <c:f>List1!$C$2:$C$80</c:f>
              <c:numCache>
                <c:formatCode>#,##0</c:formatCode>
                <c:ptCount val="79"/>
                <c:pt idx="0">
                  <c:v>1006</c:v>
                </c:pt>
                <c:pt idx="1">
                  <c:v>0</c:v>
                </c:pt>
                <c:pt idx="2">
                  <c:v>359</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137</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numCache>
            </c:numRef>
          </c:val>
          <c:extLst>
            <c:ext xmlns:c16="http://schemas.microsoft.com/office/drawing/2014/chart" uri="{C3380CC4-5D6E-409C-BE32-E72D297353CC}">
              <c16:uniqueId val="{00000000-FB9A-4F32-9FDB-E70E031897A7}"/>
            </c:ext>
          </c:extLst>
        </c:ser>
        <c:ser>
          <c:idx val="2"/>
          <c:order val="2"/>
          <c:tx>
            <c:strRef>
              <c:f>List1!$D$1</c:f>
              <c:strCache>
                <c:ptCount val="1"/>
                <c:pt idx="0">
                  <c:v>Typ I - VK</c:v>
                </c:pt>
              </c:strCache>
            </c:strRef>
          </c:tx>
          <c:spPr>
            <a:solidFill>
              <a:schemeClr val="accent4"/>
            </a:solidFill>
            <a:ln>
              <a:solidFill>
                <a:schemeClr val="bg2"/>
              </a:solidFill>
            </a:ln>
            <a:effectLst/>
          </c:spPr>
          <c:invertIfNegative val="0"/>
          <c:cat>
            <c:numRef>
              <c:f>List1!$A$2:$A$80</c:f>
              <c:numCache>
                <c:formatCode>General</c:formatCode>
                <c:ptCount val="7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numCache>
            </c:numRef>
          </c:cat>
          <c:val>
            <c:numRef>
              <c:f>List1!$D$2:$D$80</c:f>
              <c:numCache>
                <c:formatCode>#,##0</c:formatCode>
                <c:ptCount val="79"/>
                <c:pt idx="0">
                  <c:v>0</c:v>
                </c:pt>
                <c:pt idx="1">
                  <c:v>0</c:v>
                </c:pt>
                <c:pt idx="2">
                  <c:v>0</c:v>
                </c:pt>
                <c:pt idx="3">
                  <c:v>0</c:v>
                </c:pt>
                <c:pt idx="4">
                  <c:v>0</c:v>
                </c:pt>
                <c:pt idx="5">
                  <c:v>0</c:v>
                </c:pt>
                <c:pt idx="6">
                  <c:v>268</c:v>
                </c:pt>
                <c:pt idx="7">
                  <c:v>0</c:v>
                </c:pt>
                <c:pt idx="8">
                  <c:v>0</c:v>
                </c:pt>
                <c:pt idx="9">
                  <c:v>221</c:v>
                </c:pt>
                <c:pt idx="10">
                  <c:v>0</c:v>
                </c:pt>
                <c:pt idx="11">
                  <c:v>0</c:v>
                </c:pt>
                <c:pt idx="12">
                  <c:v>0</c:v>
                </c:pt>
                <c:pt idx="13">
                  <c:v>0</c:v>
                </c:pt>
                <c:pt idx="14">
                  <c:v>0</c:v>
                </c:pt>
                <c:pt idx="15">
                  <c:v>0</c:v>
                </c:pt>
                <c:pt idx="16">
                  <c:v>0</c:v>
                </c:pt>
                <c:pt idx="17">
                  <c:v>0</c:v>
                </c:pt>
                <c:pt idx="18">
                  <c:v>114</c:v>
                </c:pt>
                <c:pt idx="19">
                  <c:v>0</c:v>
                </c:pt>
                <c:pt idx="20">
                  <c:v>0</c:v>
                </c:pt>
                <c:pt idx="21">
                  <c:v>105</c:v>
                </c:pt>
                <c:pt idx="22">
                  <c:v>0</c:v>
                </c:pt>
                <c:pt idx="23">
                  <c:v>100</c:v>
                </c:pt>
                <c:pt idx="24">
                  <c:v>98</c:v>
                </c:pt>
                <c:pt idx="25">
                  <c:v>97</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23</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2</c:v>
                </c:pt>
                <c:pt idx="76">
                  <c:v>0</c:v>
                </c:pt>
                <c:pt idx="77">
                  <c:v>0</c:v>
                </c:pt>
                <c:pt idx="78">
                  <c:v>0</c:v>
                </c:pt>
              </c:numCache>
            </c:numRef>
          </c:val>
          <c:extLst>
            <c:ext xmlns:c16="http://schemas.microsoft.com/office/drawing/2014/chart" uri="{C3380CC4-5D6E-409C-BE32-E72D297353CC}">
              <c16:uniqueId val="{00000002-FB9A-4F32-9FDB-E70E031897A7}"/>
            </c:ext>
          </c:extLst>
        </c:ser>
        <c:ser>
          <c:idx val="3"/>
          <c:order val="3"/>
          <c:tx>
            <c:strRef>
              <c:f>List1!$E$1</c:f>
              <c:strCache>
                <c:ptCount val="1"/>
                <c:pt idx="0">
                  <c:v>Typ II</c:v>
                </c:pt>
              </c:strCache>
            </c:strRef>
          </c:tx>
          <c:spPr>
            <a:solidFill>
              <a:srgbClr val="A6A6A6"/>
            </a:solidFill>
            <a:ln>
              <a:solidFill>
                <a:schemeClr val="bg2"/>
              </a:solidFill>
            </a:ln>
            <a:effectLst/>
          </c:spPr>
          <c:invertIfNegative val="0"/>
          <c:cat>
            <c:numRef>
              <c:f>List1!$A$2:$A$80</c:f>
              <c:numCache>
                <c:formatCode>General</c:formatCode>
                <c:ptCount val="7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numCache>
            </c:numRef>
          </c:cat>
          <c:val>
            <c:numRef>
              <c:f>List1!$E$2:$E$80</c:f>
              <c:numCache>
                <c:formatCode>#,##0</c:formatCode>
                <c:ptCount val="79"/>
                <c:pt idx="0">
                  <c:v>0</c:v>
                </c:pt>
                <c:pt idx="1">
                  <c:v>0</c:v>
                </c:pt>
                <c:pt idx="2">
                  <c:v>0</c:v>
                </c:pt>
                <c:pt idx="3">
                  <c:v>0</c:v>
                </c:pt>
                <c:pt idx="4">
                  <c:v>0</c:v>
                </c:pt>
                <c:pt idx="5">
                  <c:v>0</c:v>
                </c:pt>
                <c:pt idx="6">
                  <c:v>0</c:v>
                </c:pt>
                <c:pt idx="7">
                  <c:v>0</c:v>
                </c:pt>
                <c:pt idx="8">
                  <c:v>250</c:v>
                </c:pt>
                <c:pt idx="9">
                  <c:v>0</c:v>
                </c:pt>
                <c:pt idx="10">
                  <c:v>214</c:v>
                </c:pt>
                <c:pt idx="11">
                  <c:v>206</c:v>
                </c:pt>
                <c:pt idx="12">
                  <c:v>189</c:v>
                </c:pt>
                <c:pt idx="13">
                  <c:v>0</c:v>
                </c:pt>
                <c:pt idx="14">
                  <c:v>155</c:v>
                </c:pt>
                <c:pt idx="15">
                  <c:v>0</c:v>
                </c:pt>
                <c:pt idx="16">
                  <c:v>0</c:v>
                </c:pt>
                <c:pt idx="17">
                  <c:v>0</c:v>
                </c:pt>
                <c:pt idx="18">
                  <c:v>0</c:v>
                </c:pt>
                <c:pt idx="19">
                  <c:v>111</c:v>
                </c:pt>
                <c:pt idx="20">
                  <c:v>0</c:v>
                </c:pt>
                <c:pt idx="21">
                  <c:v>0</c:v>
                </c:pt>
                <c:pt idx="22">
                  <c:v>102</c:v>
                </c:pt>
                <c:pt idx="23">
                  <c:v>0</c:v>
                </c:pt>
                <c:pt idx="24">
                  <c:v>0</c:v>
                </c:pt>
                <c:pt idx="25">
                  <c:v>0</c:v>
                </c:pt>
                <c:pt idx="26">
                  <c:v>96</c:v>
                </c:pt>
                <c:pt idx="27">
                  <c:v>94</c:v>
                </c:pt>
                <c:pt idx="28">
                  <c:v>93</c:v>
                </c:pt>
                <c:pt idx="29">
                  <c:v>0</c:v>
                </c:pt>
                <c:pt idx="30">
                  <c:v>79</c:v>
                </c:pt>
                <c:pt idx="31">
                  <c:v>78</c:v>
                </c:pt>
                <c:pt idx="32">
                  <c:v>73</c:v>
                </c:pt>
                <c:pt idx="33">
                  <c:v>71</c:v>
                </c:pt>
                <c:pt idx="34">
                  <c:v>68</c:v>
                </c:pt>
                <c:pt idx="35">
                  <c:v>67</c:v>
                </c:pt>
                <c:pt idx="36">
                  <c:v>65</c:v>
                </c:pt>
                <c:pt idx="37">
                  <c:v>64</c:v>
                </c:pt>
                <c:pt idx="38">
                  <c:v>63</c:v>
                </c:pt>
                <c:pt idx="39">
                  <c:v>61</c:v>
                </c:pt>
                <c:pt idx="40">
                  <c:v>61</c:v>
                </c:pt>
                <c:pt idx="41">
                  <c:v>60</c:v>
                </c:pt>
                <c:pt idx="42">
                  <c:v>59</c:v>
                </c:pt>
                <c:pt idx="43">
                  <c:v>58</c:v>
                </c:pt>
                <c:pt idx="44">
                  <c:v>50</c:v>
                </c:pt>
                <c:pt idx="45">
                  <c:v>49</c:v>
                </c:pt>
                <c:pt idx="46">
                  <c:v>48</c:v>
                </c:pt>
                <c:pt idx="47">
                  <c:v>47</c:v>
                </c:pt>
                <c:pt idx="48">
                  <c:v>45</c:v>
                </c:pt>
                <c:pt idx="49">
                  <c:v>43</c:v>
                </c:pt>
                <c:pt idx="50">
                  <c:v>34</c:v>
                </c:pt>
                <c:pt idx="51">
                  <c:v>29</c:v>
                </c:pt>
                <c:pt idx="52">
                  <c:v>28</c:v>
                </c:pt>
                <c:pt idx="53">
                  <c:v>26</c:v>
                </c:pt>
                <c:pt idx="54">
                  <c:v>0</c:v>
                </c:pt>
                <c:pt idx="55">
                  <c:v>22</c:v>
                </c:pt>
                <c:pt idx="56">
                  <c:v>18</c:v>
                </c:pt>
                <c:pt idx="57">
                  <c:v>17</c:v>
                </c:pt>
                <c:pt idx="58">
                  <c:v>16</c:v>
                </c:pt>
                <c:pt idx="59">
                  <c:v>15</c:v>
                </c:pt>
                <c:pt idx="60">
                  <c:v>15</c:v>
                </c:pt>
                <c:pt idx="61">
                  <c:v>11</c:v>
                </c:pt>
                <c:pt idx="62">
                  <c:v>10</c:v>
                </c:pt>
                <c:pt idx="63">
                  <c:v>0</c:v>
                </c:pt>
                <c:pt idx="64">
                  <c:v>10</c:v>
                </c:pt>
                <c:pt idx="65">
                  <c:v>8</c:v>
                </c:pt>
                <c:pt idx="66">
                  <c:v>7</c:v>
                </c:pt>
                <c:pt idx="67">
                  <c:v>7</c:v>
                </c:pt>
                <c:pt idx="68">
                  <c:v>7</c:v>
                </c:pt>
                <c:pt idx="69">
                  <c:v>6</c:v>
                </c:pt>
                <c:pt idx="70">
                  <c:v>6</c:v>
                </c:pt>
                <c:pt idx="71">
                  <c:v>5</c:v>
                </c:pt>
                <c:pt idx="72">
                  <c:v>3</c:v>
                </c:pt>
                <c:pt idx="73">
                  <c:v>3</c:v>
                </c:pt>
                <c:pt idx="74">
                  <c:v>2</c:v>
                </c:pt>
                <c:pt idx="75">
                  <c:v>0</c:v>
                </c:pt>
                <c:pt idx="76">
                  <c:v>1</c:v>
                </c:pt>
                <c:pt idx="77">
                  <c:v>1</c:v>
                </c:pt>
                <c:pt idx="78">
                  <c:v>1</c:v>
                </c:pt>
              </c:numCache>
            </c:numRef>
          </c:val>
          <c:extLst>
            <c:ext xmlns:c16="http://schemas.microsoft.com/office/drawing/2014/chart" uri="{C3380CC4-5D6E-409C-BE32-E72D297353CC}">
              <c16:uniqueId val="{00000000-500D-43DF-AA18-A90B574B20B9}"/>
            </c:ext>
          </c:extLst>
        </c:ser>
        <c:dLbls>
          <c:showLegendKey val="0"/>
          <c:showVal val="0"/>
          <c:showCatName val="0"/>
          <c:showSerName val="0"/>
          <c:showPercent val="0"/>
          <c:showBubbleSize val="0"/>
        </c:dLbls>
        <c:gapWidth val="0"/>
        <c:overlap val="100"/>
        <c:axId val="1190600031"/>
        <c:axId val="1416453231"/>
      </c:barChart>
      <c:catAx>
        <c:axId val="119060003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1416453231"/>
        <c:crosses val="autoZero"/>
        <c:auto val="1"/>
        <c:lblAlgn val="ctr"/>
        <c:lblOffset val="100"/>
        <c:tickLblSkip val="1"/>
        <c:noMultiLvlLbl val="0"/>
      </c:catAx>
      <c:valAx>
        <c:axId val="1416453231"/>
        <c:scaling>
          <c:orientation val="minMax"/>
          <c:max val="1100"/>
        </c:scaling>
        <c:delete val="0"/>
        <c:axPos val="l"/>
        <c:majorGridlines>
          <c:spPr>
            <a:ln w="9525" cap="flat" cmpd="sng" algn="ctr">
              <a:solidFill>
                <a:schemeClr val="bg1">
                  <a:lumMod val="85000"/>
                </a:schemeClr>
              </a:solidFill>
              <a:prstDash val="dash"/>
              <a:round/>
            </a:ln>
            <a:effectLst/>
          </c:spPr>
        </c:majorGridlines>
        <c:title>
          <c:tx>
            <c:rich>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r>
                  <a:rPr lang="pl-PL" sz="1300" dirty="0">
                    <a:solidFill>
                      <a:schemeClr val="tx1"/>
                    </a:solidFill>
                  </a:rPr>
                  <a:t>Počet HP za rok 2022</a:t>
                </a:r>
              </a:p>
            </c:rich>
          </c:tx>
          <c:layout>
            <c:manualLayout>
              <c:xMode val="edge"/>
              <c:yMode val="edge"/>
              <c:x val="1.5289657085879612E-2"/>
              <c:y val="0.15073657937472212"/>
            </c:manualLayout>
          </c:layout>
          <c:overlay val="0"/>
          <c:spPr>
            <a:noFill/>
            <a:ln>
              <a:noFill/>
            </a:ln>
            <a:effectLst/>
          </c:spPr>
          <c:txPr>
            <a:bodyPr rot="-54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title>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90600031"/>
        <c:crosses val="autoZero"/>
        <c:crossBetween val="between"/>
        <c:majorUnit val="1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List1!$B$1</c:f>
              <c:strCache>
                <c:ptCount val="1"/>
                <c:pt idx="0">
                  <c:v>celkem</c:v>
                </c:pt>
              </c:strCache>
            </c:strRef>
          </c:tx>
          <c:spPr>
            <a:solidFill>
              <a:schemeClr val="bg1">
                <a:lumMod val="50000"/>
              </a:schemeClr>
            </a:solidFill>
            <a:ln>
              <a:noFill/>
            </a:ln>
          </c:spPr>
          <c:invertIfNegative val="0"/>
          <c:dPt>
            <c:idx val="6"/>
            <c:invertIfNegative val="0"/>
            <c:bubble3D val="0"/>
            <c:spPr>
              <a:solidFill>
                <a:srgbClr val="FF9933"/>
              </a:solidFill>
              <a:ln>
                <a:noFill/>
              </a:ln>
            </c:spPr>
            <c:extLst>
              <c:ext xmlns:c16="http://schemas.microsoft.com/office/drawing/2014/chart" uri="{C3380CC4-5D6E-409C-BE32-E72D297353CC}">
                <c16:uniqueId val="{00000001-0D1E-451A-A9DD-77E26A1D775F}"/>
              </c:ext>
            </c:extLst>
          </c:dPt>
          <c:dPt>
            <c:idx val="7"/>
            <c:invertIfNegative val="0"/>
            <c:bubble3D val="0"/>
            <c:spPr>
              <a:solidFill>
                <a:srgbClr val="FF6600"/>
              </a:solidFill>
              <a:ln>
                <a:noFill/>
              </a:ln>
            </c:spPr>
            <c:extLst>
              <c:ext xmlns:c16="http://schemas.microsoft.com/office/drawing/2014/chart" uri="{C3380CC4-5D6E-409C-BE32-E72D297353CC}">
                <c16:uniqueId val="{00000003-0D1E-451A-A9DD-77E26A1D775F}"/>
              </c:ext>
            </c:extLst>
          </c:dPt>
          <c:dPt>
            <c:idx val="8"/>
            <c:invertIfNegative val="0"/>
            <c:bubble3D val="0"/>
            <c:spPr>
              <a:solidFill>
                <a:srgbClr val="FF0000"/>
              </a:solidFill>
              <a:ln>
                <a:noFill/>
              </a:ln>
            </c:spPr>
            <c:extLst>
              <c:ext xmlns:c16="http://schemas.microsoft.com/office/drawing/2014/chart" uri="{C3380CC4-5D6E-409C-BE32-E72D297353CC}">
                <c16:uniqueId val="{00000005-0D1E-451A-A9DD-77E26A1D775F}"/>
              </c:ext>
            </c:extLst>
          </c:dPt>
          <c:dPt>
            <c:idx val="10"/>
            <c:invertIfNegative val="0"/>
            <c:bubble3D val="0"/>
            <c:spPr>
              <a:solidFill>
                <a:srgbClr val="FF0000"/>
              </a:solidFill>
              <a:ln>
                <a:noFill/>
              </a:ln>
            </c:spPr>
            <c:extLst>
              <c:ext xmlns:c16="http://schemas.microsoft.com/office/drawing/2014/chart" uri="{C3380CC4-5D6E-409C-BE32-E72D297353CC}">
                <c16:uniqueId val="{00000007-0D1E-451A-A9DD-77E26A1D775F}"/>
              </c:ext>
            </c:extLst>
          </c:dPt>
          <c:dPt>
            <c:idx val="11"/>
            <c:invertIfNegative val="0"/>
            <c:bubble3D val="0"/>
            <c:spPr>
              <a:solidFill>
                <a:srgbClr val="FF0000"/>
              </a:solidFill>
              <a:ln>
                <a:noFill/>
              </a:ln>
            </c:spPr>
            <c:extLst>
              <c:ext xmlns:c16="http://schemas.microsoft.com/office/drawing/2014/chart" uri="{C3380CC4-5D6E-409C-BE32-E72D297353CC}">
                <c16:uniqueId val="{00000009-0D1E-451A-A9DD-77E26A1D775F}"/>
              </c:ext>
            </c:extLst>
          </c:dPt>
          <c:dPt>
            <c:idx val="12"/>
            <c:invertIfNegative val="0"/>
            <c:bubble3D val="0"/>
            <c:spPr>
              <a:solidFill>
                <a:srgbClr val="FF0000"/>
              </a:solidFill>
              <a:ln>
                <a:noFill/>
              </a:ln>
            </c:spPr>
            <c:extLst>
              <c:ext xmlns:c16="http://schemas.microsoft.com/office/drawing/2014/chart" uri="{C3380CC4-5D6E-409C-BE32-E72D297353CC}">
                <c16:uniqueId val="{0000000B-0D1E-451A-A9DD-77E26A1D775F}"/>
              </c:ext>
            </c:extLst>
          </c:dPt>
          <c:dPt>
            <c:idx val="13"/>
            <c:invertIfNegative val="0"/>
            <c:bubble3D val="0"/>
            <c:spPr>
              <a:solidFill>
                <a:srgbClr val="FF0000"/>
              </a:solidFill>
              <a:ln>
                <a:noFill/>
              </a:ln>
            </c:spPr>
            <c:extLst>
              <c:ext xmlns:c16="http://schemas.microsoft.com/office/drawing/2014/chart" uri="{C3380CC4-5D6E-409C-BE32-E72D297353CC}">
                <c16:uniqueId val="{0000000D-0D1E-451A-A9DD-77E26A1D775F}"/>
              </c:ext>
            </c:extLst>
          </c:dPt>
          <c:dPt>
            <c:idx val="14"/>
            <c:invertIfNegative val="0"/>
            <c:bubble3D val="0"/>
            <c:spPr>
              <a:solidFill>
                <a:srgbClr val="FF0000"/>
              </a:solidFill>
              <a:ln>
                <a:noFill/>
              </a:ln>
            </c:spPr>
            <c:extLst>
              <c:ext xmlns:c16="http://schemas.microsoft.com/office/drawing/2014/chart" uri="{C3380CC4-5D6E-409C-BE32-E72D297353CC}">
                <c16:uniqueId val="{0000000F-0D1E-451A-A9DD-77E26A1D775F}"/>
              </c:ext>
            </c:extLst>
          </c:dPt>
          <c:cat>
            <c:strRef>
              <c:f>List1!$A$2:$A$10</c:f>
              <c:strCache>
                <c:ptCount val="9"/>
                <c:pt idx="0">
                  <c:v>do 34</c:v>
                </c:pt>
                <c:pt idx="1">
                  <c:v>35-39</c:v>
                </c:pt>
                <c:pt idx="2">
                  <c:v>40-44</c:v>
                </c:pt>
                <c:pt idx="3">
                  <c:v>45-49</c:v>
                </c:pt>
                <c:pt idx="4">
                  <c:v>50-54</c:v>
                </c:pt>
                <c:pt idx="5">
                  <c:v>55-59</c:v>
                </c:pt>
                <c:pt idx="6">
                  <c:v>60-64</c:v>
                </c:pt>
                <c:pt idx="7">
                  <c:v>65-69</c:v>
                </c:pt>
                <c:pt idx="8">
                  <c:v>70 a více</c:v>
                </c:pt>
              </c:strCache>
            </c:strRef>
          </c:cat>
          <c:val>
            <c:numRef>
              <c:f>List1!$B$2:$B$10</c:f>
              <c:numCache>
                <c:formatCode>General</c:formatCode>
                <c:ptCount val="9"/>
                <c:pt idx="0">
                  <c:v>125</c:v>
                </c:pt>
                <c:pt idx="1">
                  <c:v>171</c:v>
                </c:pt>
                <c:pt idx="2">
                  <c:v>187</c:v>
                </c:pt>
                <c:pt idx="3">
                  <c:v>154</c:v>
                </c:pt>
                <c:pt idx="4">
                  <c:v>219</c:v>
                </c:pt>
                <c:pt idx="5">
                  <c:v>205</c:v>
                </c:pt>
                <c:pt idx="6">
                  <c:v>292</c:v>
                </c:pt>
                <c:pt idx="7">
                  <c:v>335</c:v>
                </c:pt>
                <c:pt idx="8">
                  <c:v>317</c:v>
                </c:pt>
              </c:numCache>
            </c:numRef>
          </c:val>
          <c:extLst>
            <c:ext xmlns:c16="http://schemas.microsoft.com/office/drawing/2014/chart" uri="{C3380CC4-5D6E-409C-BE32-E72D297353CC}">
              <c16:uniqueId val="{00000010-0D1E-451A-A9DD-77E26A1D775F}"/>
            </c:ext>
          </c:extLst>
        </c:ser>
        <c:dLbls>
          <c:showLegendKey val="0"/>
          <c:showVal val="0"/>
          <c:showCatName val="0"/>
          <c:showSerName val="0"/>
          <c:showPercent val="0"/>
          <c:showBubbleSize val="0"/>
        </c:dLbls>
        <c:gapWidth val="20"/>
        <c:axId val="46452096"/>
        <c:axId val="46471040"/>
      </c:barChart>
      <c:catAx>
        <c:axId val="46452096"/>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a:pPr>
            <a:endParaRPr lang="en-US"/>
          </a:p>
        </c:txPr>
        <c:crossAx val="46471040"/>
        <c:crosses val="autoZero"/>
        <c:auto val="1"/>
        <c:lblAlgn val="ctr"/>
        <c:lblOffset val="100"/>
        <c:tickLblSkip val="1"/>
        <c:noMultiLvlLbl val="0"/>
      </c:catAx>
      <c:valAx>
        <c:axId val="4647104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tx1"/>
            </a:solidFill>
          </a:ln>
        </c:spPr>
        <c:crossAx val="46452096"/>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List1!$B$1</c:f>
              <c:strCache>
                <c:ptCount val="1"/>
                <c:pt idx="0">
                  <c:v>m</c:v>
                </c:pt>
              </c:strCache>
            </c:strRef>
          </c:tx>
          <c:spPr>
            <a:solidFill>
              <a:srgbClr val="00B0F0"/>
            </a:solidFill>
            <a:ln>
              <a:noFill/>
            </a:ln>
          </c:spPr>
          <c:invertIfNegative val="0"/>
          <c:dPt>
            <c:idx val="6"/>
            <c:invertIfNegative val="0"/>
            <c:bubble3D val="0"/>
            <c:extLst>
              <c:ext xmlns:c16="http://schemas.microsoft.com/office/drawing/2014/chart" uri="{C3380CC4-5D6E-409C-BE32-E72D297353CC}">
                <c16:uniqueId val="{00000000-5F7E-4C0C-AB11-3ED69E9616FF}"/>
              </c:ext>
            </c:extLst>
          </c:dPt>
          <c:dPt>
            <c:idx val="7"/>
            <c:invertIfNegative val="0"/>
            <c:bubble3D val="0"/>
            <c:extLst>
              <c:ext xmlns:c16="http://schemas.microsoft.com/office/drawing/2014/chart" uri="{C3380CC4-5D6E-409C-BE32-E72D297353CC}">
                <c16:uniqueId val="{00000001-5F7E-4C0C-AB11-3ED69E9616FF}"/>
              </c:ext>
            </c:extLst>
          </c:dPt>
          <c:dPt>
            <c:idx val="8"/>
            <c:invertIfNegative val="0"/>
            <c:bubble3D val="0"/>
            <c:extLst>
              <c:ext xmlns:c16="http://schemas.microsoft.com/office/drawing/2014/chart" uri="{C3380CC4-5D6E-409C-BE32-E72D297353CC}">
                <c16:uniqueId val="{00000002-5F7E-4C0C-AB11-3ED69E9616FF}"/>
              </c:ext>
            </c:extLst>
          </c:dPt>
          <c:dPt>
            <c:idx val="10"/>
            <c:invertIfNegative val="0"/>
            <c:bubble3D val="0"/>
            <c:extLst>
              <c:ext xmlns:c16="http://schemas.microsoft.com/office/drawing/2014/chart" uri="{C3380CC4-5D6E-409C-BE32-E72D297353CC}">
                <c16:uniqueId val="{00000003-5F7E-4C0C-AB11-3ED69E9616FF}"/>
              </c:ext>
            </c:extLst>
          </c:dPt>
          <c:dPt>
            <c:idx val="11"/>
            <c:invertIfNegative val="0"/>
            <c:bubble3D val="0"/>
            <c:extLst>
              <c:ext xmlns:c16="http://schemas.microsoft.com/office/drawing/2014/chart" uri="{C3380CC4-5D6E-409C-BE32-E72D297353CC}">
                <c16:uniqueId val="{00000004-5F7E-4C0C-AB11-3ED69E9616FF}"/>
              </c:ext>
            </c:extLst>
          </c:dPt>
          <c:dPt>
            <c:idx val="12"/>
            <c:invertIfNegative val="0"/>
            <c:bubble3D val="0"/>
            <c:extLst>
              <c:ext xmlns:c16="http://schemas.microsoft.com/office/drawing/2014/chart" uri="{C3380CC4-5D6E-409C-BE32-E72D297353CC}">
                <c16:uniqueId val="{00000005-5F7E-4C0C-AB11-3ED69E9616FF}"/>
              </c:ext>
            </c:extLst>
          </c:dPt>
          <c:dPt>
            <c:idx val="13"/>
            <c:invertIfNegative val="0"/>
            <c:bubble3D val="0"/>
            <c:extLst>
              <c:ext xmlns:c16="http://schemas.microsoft.com/office/drawing/2014/chart" uri="{C3380CC4-5D6E-409C-BE32-E72D297353CC}">
                <c16:uniqueId val="{00000006-5F7E-4C0C-AB11-3ED69E9616FF}"/>
              </c:ext>
            </c:extLst>
          </c:dPt>
          <c:dPt>
            <c:idx val="14"/>
            <c:invertIfNegative val="0"/>
            <c:bubble3D val="0"/>
            <c:extLst>
              <c:ext xmlns:c16="http://schemas.microsoft.com/office/drawing/2014/chart" uri="{C3380CC4-5D6E-409C-BE32-E72D297353CC}">
                <c16:uniqueId val="{00000007-5F7E-4C0C-AB11-3ED69E9616FF}"/>
              </c:ext>
            </c:extLst>
          </c:dPt>
          <c:dLbls>
            <c:spPr>
              <a:noFill/>
              <a:ln>
                <a:noFill/>
              </a:ln>
              <a:effectLst/>
            </c:spPr>
            <c:txPr>
              <a:bodyPr/>
              <a:lstStyle/>
              <a:p>
                <a:pPr>
                  <a:defRPr sz="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do 34</c:v>
                </c:pt>
                <c:pt idx="1">
                  <c:v>35-39</c:v>
                </c:pt>
                <c:pt idx="2">
                  <c:v>40-44</c:v>
                </c:pt>
                <c:pt idx="3">
                  <c:v>45-49</c:v>
                </c:pt>
                <c:pt idx="4">
                  <c:v>50-54</c:v>
                </c:pt>
                <c:pt idx="5">
                  <c:v>55-59</c:v>
                </c:pt>
                <c:pt idx="6">
                  <c:v>60-64</c:v>
                </c:pt>
                <c:pt idx="7">
                  <c:v>65-69</c:v>
                </c:pt>
                <c:pt idx="8">
                  <c:v>70 a více</c:v>
                </c:pt>
              </c:strCache>
            </c:strRef>
          </c:cat>
          <c:val>
            <c:numRef>
              <c:f>List1!$B$2:$B$10</c:f>
              <c:numCache>
                <c:formatCode>General</c:formatCode>
                <c:ptCount val="9"/>
                <c:pt idx="0">
                  <c:v>16</c:v>
                </c:pt>
                <c:pt idx="1">
                  <c:v>17</c:v>
                </c:pt>
                <c:pt idx="2">
                  <c:v>24</c:v>
                </c:pt>
                <c:pt idx="3">
                  <c:v>21</c:v>
                </c:pt>
                <c:pt idx="4">
                  <c:v>35</c:v>
                </c:pt>
                <c:pt idx="5">
                  <c:v>31</c:v>
                </c:pt>
                <c:pt idx="6">
                  <c:v>49</c:v>
                </c:pt>
                <c:pt idx="7">
                  <c:v>51</c:v>
                </c:pt>
                <c:pt idx="8">
                  <c:v>58</c:v>
                </c:pt>
              </c:numCache>
            </c:numRef>
          </c:val>
          <c:extLst>
            <c:ext xmlns:c16="http://schemas.microsoft.com/office/drawing/2014/chart" uri="{C3380CC4-5D6E-409C-BE32-E72D297353CC}">
              <c16:uniqueId val="{00000008-5F7E-4C0C-AB11-3ED69E9616FF}"/>
            </c:ext>
          </c:extLst>
        </c:ser>
        <c:ser>
          <c:idx val="1"/>
          <c:order val="1"/>
          <c:tx>
            <c:strRef>
              <c:f>List1!$C$1</c:f>
              <c:strCache>
                <c:ptCount val="1"/>
                <c:pt idx="0">
                  <c:v>ž</c:v>
                </c:pt>
              </c:strCache>
            </c:strRef>
          </c:tx>
          <c:spPr>
            <a:solidFill>
              <a:srgbClr val="FF99FF"/>
            </a:solidFill>
          </c:spPr>
          <c:invertIfNegative val="0"/>
          <c:dLbls>
            <c:spPr>
              <a:noFill/>
              <a:ln>
                <a:noFill/>
              </a:ln>
              <a:effectLst/>
            </c:spPr>
            <c:txPr>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List1!$A$2:$A$10</c:f>
              <c:strCache>
                <c:ptCount val="9"/>
                <c:pt idx="0">
                  <c:v>do 34</c:v>
                </c:pt>
                <c:pt idx="1">
                  <c:v>35-39</c:v>
                </c:pt>
                <c:pt idx="2">
                  <c:v>40-44</c:v>
                </c:pt>
                <c:pt idx="3">
                  <c:v>45-49</c:v>
                </c:pt>
                <c:pt idx="4">
                  <c:v>50-54</c:v>
                </c:pt>
                <c:pt idx="5">
                  <c:v>55-59</c:v>
                </c:pt>
                <c:pt idx="6">
                  <c:v>60-64</c:v>
                </c:pt>
                <c:pt idx="7">
                  <c:v>65-69</c:v>
                </c:pt>
                <c:pt idx="8">
                  <c:v>70 a více</c:v>
                </c:pt>
              </c:strCache>
            </c:strRef>
          </c:cat>
          <c:val>
            <c:numRef>
              <c:f>List1!$C$2:$C$10</c:f>
              <c:numCache>
                <c:formatCode>General</c:formatCode>
                <c:ptCount val="9"/>
                <c:pt idx="0">
                  <c:v>109</c:v>
                </c:pt>
                <c:pt idx="1">
                  <c:v>154</c:v>
                </c:pt>
                <c:pt idx="2">
                  <c:v>163</c:v>
                </c:pt>
                <c:pt idx="3">
                  <c:v>133</c:v>
                </c:pt>
                <c:pt idx="4">
                  <c:v>184</c:v>
                </c:pt>
                <c:pt idx="5">
                  <c:v>174</c:v>
                </c:pt>
                <c:pt idx="6">
                  <c:v>243</c:v>
                </c:pt>
                <c:pt idx="7">
                  <c:v>284</c:v>
                </c:pt>
                <c:pt idx="8">
                  <c:v>259</c:v>
                </c:pt>
              </c:numCache>
            </c:numRef>
          </c:val>
          <c:extLst>
            <c:ext xmlns:c16="http://schemas.microsoft.com/office/drawing/2014/chart" uri="{C3380CC4-5D6E-409C-BE32-E72D297353CC}">
              <c16:uniqueId val="{00000009-5F7E-4C0C-AB11-3ED69E9616FF}"/>
            </c:ext>
          </c:extLst>
        </c:ser>
        <c:dLbls>
          <c:showLegendKey val="0"/>
          <c:showVal val="0"/>
          <c:showCatName val="0"/>
          <c:showSerName val="0"/>
          <c:showPercent val="0"/>
          <c:showBubbleSize val="0"/>
        </c:dLbls>
        <c:gapWidth val="20"/>
        <c:overlap val="100"/>
        <c:axId val="71256704"/>
        <c:axId val="71561984"/>
      </c:barChart>
      <c:catAx>
        <c:axId val="71256704"/>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a:pPr>
            <a:endParaRPr lang="en-US"/>
          </a:p>
        </c:txPr>
        <c:crossAx val="71561984"/>
        <c:crosses val="autoZero"/>
        <c:auto val="1"/>
        <c:lblAlgn val="ctr"/>
        <c:lblOffset val="100"/>
        <c:noMultiLvlLbl val="0"/>
      </c:catAx>
      <c:valAx>
        <c:axId val="7156198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tx1"/>
            </a:solidFill>
          </a:ln>
        </c:spPr>
        <c:crossAx val="712567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A53A-44C3-B3C6-23E7B9C629EA}"/>
              </c:ext>
            </c:extLst>
          </c:dPt>
          <c:dPt>
            <c:idx val="1"/>
            <c:invertIfNegative val="0"/>
            <c:bubble3D val="0"/>
            <c:spPr>
              <a:solidFill>
                <a:srgbClr val="00B050"/>
              </a:solidFill>
              <a:ln>
                <a:noFill/>
              </a:ln>
              <a:effectLst/>
            </c:spPr>
            <c:extLst>
              <c:ext xmlns:c16="http://schemas.microsoft.com/office/drawing/2014/chart" uri="{C3380CC4-5D6E-409C-BE32-E72D297353CC}">
                <c16:uniqueId val="{00000003-A53A-44C3-B3C6-23E7B9C629EA}"/>
              </c:ext>
            </c:extLst>
          </c:dPt>
          <c:dPt>
            <c:idx val="2"/>
            <c:invertIfNegative val="0"/>
            <c:bubble3D val="0"/>
            <c:spPr>
              <a:solidFill>
                <a:srgbClr val="00B050"/>
              </a:solidFill>
              <a:ln>
                <a:noFill/>
              </a:ln>
              <a:effectLst/>
            </c:spPr>
            <c:extLst>
              <c:ext xmlns:c16="http://schemas.microsoft.com/office/drawing/2014/chart" uri="{C3380CC4-5D6E-409C-BE32-E72D297353CC}">
                <c16:uniqueId val="{00000005-A53A-44C3-B3C6-23E7B9C629EA}"/>
              </c:ext>
            </c:extLst>
          </c:dPt>
          <c:dPt>
            <c:idx val="3"/>
            <c:invertIfNegative val="0"/>
            <c:bubble3D val="0"/>
            <c:spPr>
              <a:solidFill>
                <a:srgbClr val="FF0000"/>
              </a:solidFill>
              <a:ln>
                <a:noFill/>
              </a:ln>
              <a:effectLst/>
            </c:spPr>
            <c:extLst>
              <c:ext xmlns:c16="http://schemas.microsoft.com/office/drawing/2014/chart" uri="{C3380CC4-5D6E-409C-BE32-E72D297353CC}">
                <c16:uniqueId val="{00000007-A53A-44C3-B3C6-23E7B9C629EA}"/>
              </c:ext>
            </c:extLst>
          </c:dPt>
          <c:dPt>
            <c:idx val="4"/>
            <c:invertIfNegative val="0"/>
            <c:bubble3D val="0"/>
            <c:spPr>
              <a:solidFill>
                <a:srgbClr val="FF0000"/>
              </a:solidFill>
              <a:ln>
                <a:noFill/>
              </a:ln>
              <a:effectLst/>
            </c:spPr>
            <c:extLst>
              <c:ext xmlns:c16="http://schemas.microsoft.com/office/drawing/2014/chart" uri="{C3380CC4-5D6E-409C-BE32-E72D297353CC}">
                <c16:uniqueId val="{00000009-A53A-44C3-B3C6-23E7B9C629EA}"/>
              </c:ext>
            </c:extLst>
          </c:dPt>
          <c:dPt>
            <c:idx val="5"/>
            <c:invertIfNegative val="0"/>
            <c:bubble3D val="0"/>
            <c:spPr>
              <a:solidFill>
                <a:srgbClr val="FF0000"/>
              </a:solidFill>
              <a:ln>
                <a:noFill/>
              </a:ln>
              <a:effectLst/>
            </c:spPr>
            <c:extLst>
              <c:ext xmlns:c16="http://schemas.microsoft.com/office/drawing/2014/chart" uri="{C3380CC4-5D6E-409C-BE32-E72D297353CC}">
                <c16:uniqueId val="{0000000B-A53A-44C3-B3C6-23E7B9C629EA}"/>
              </c:ext>
            </c:extLst>
          </c:dPt>
          <c:dPt>
            <c:idx val="6"/>
            <c:invertIfNegative val="0"/>
            <c:bubble3D val="0"/>
            <c:spPr>
              <a:solidFill>
                <a:srgbClr val="FF0000"/>
              </a:solidFill>
              <a:ln>
                <a:noFill/>
              </a:ln>
              <a:effectLst/>
            </c:spPr>
            <c:extLst>
              <c:ext xmlns:c16="http://schemas.microsoft.com/office/drawing/2014/chart" uri="{C3380CC4-5D6E-409C-BE32-E72D297353CC}">
                <c16:uniqueId val="{0000000D-A53A-44C3-B3C6-23E7B9C629EA}"/>
              </c:ext>
            </c:extLst>
          </c:dPt>
          <c:dPt>
            <c:idx val="7"/>
            <c:invertIfNegative val="0"/>
            <c:bubble3D val="0"/>
            <c:spPr>
              <a:solidFill>
                <a:srgbClr val="FF0000"/>
              </a:solidFill>
              <a:ln>
                <a:noFill/>
              </a:ln>
              <a:effectLst/>
            </c:spPr>
            <c:extLst>
              <c:ext xmlns:c16="http://schemas.microsoft.com/office/drawing/2014/chart" uri="{C3380CC4-5D6E-409C-BE32-E72D297353CC}">
                <c16:uniqueId val="{0000000F-A53A-44C3-B3C6-23E7B9C629EA}"/>
              </c:ext>
            </c:extLst>
          </c:dPt>
          <c:dPt>
            <c:idx val="8"/>
            <c:invertIfNegative val="0"/>
            <c:bubble3D val="0"/>
            <c:spPr>
              <a:solidFill>
                <a:srgbClr val="FF0000"/>
              </a:solidFill>
              <a:ln>
                <a:noFill/>
              </a:ln>
              <a:effectLst/>
            </c:spPr>
            <c:extLst>
              <c:ext xmlns:c16="http://schemas.microsoft.com/office/drawing/2014/chart" uri="{C3380CC4-5D6E-409C-BE32-E72D297353CC}">
                <c16:uniqueId val="{00000011-A53A-44C3-B3C6-23E7B9C629EA}"/>
              </c:ext>
            </c:extLst>
          </c:dPt>
          <c:dPt>
            <c:idx val="9"/>
            <c:invertIfNegative val="0"/>
            <c:bubble3D val="0"/>
            <c:spPr>
              <a:solidFill>
                <a:srgbClr val="FF0000"/>
              </a:solidFill>
              <a:ln>
                <a:noFill/>
              </a:ln>
              <a:effectLst/>
            </c:spPr>
            <c:extLst>
              <c:ext xmlns:c16="http://schemas.microsoft.com/office/drawing/2014/chart" uri="{C3380CC4-5D6E-409C-BE32-E72D297353CC}">
                <c16:uniqueId val="{00000013-A53A-44C3-B3C6-23E7B9C629EA}"/>
              </c:ext>
            </c:extLst>
          </c:dPt>
          <c:dPt>
            <c:idx val="10"/>
            <c:invertIfNegative val="0"/>
            <c:bubble3D val="0"/>
            <c:spPr>
              <a:solidFill>
                <a:srgbClr val="FF0000"/>
              </a:solidFill>
              <a:ln>
                <a:noFill/>
              </a:ln>
              <a:effectLst/>
            </c:spPr>
            <c:extLst>
              <c:ext xmlns:c16="http://schemas.microsoft.com/office/drawing/2014/chart" uri="{C3380CC4-5D6E-409C-BE32-E72D297353CC}">
                <c16:uniqueId val="{00000015-A53A-44C3-B3C6-23E7B9C629EA}"/>
              </c:ext>
            </c:extLst>
          </c:dPt>
          <c:dPt>
            <c:idx val="11"/>
            <c:invertIfNegative val="0"/>
            <c:bubble3D val="0"/>
            <c:spPr>
              <a:solidFill>
                <a:srgbClr val="FF0000"/>
              </a:solidFill>
              <a:ln>
                <a:noFill/>
              </a:ln>
              <a:effectLst/>
            </c:spPr>
            <c:extLst>
              <c:ext xmlns:c16="http://schemas.microsoft.com/office/drawing/2014/chart" uri="{C3380CC4-5D6E-409C-BE32-E72D297353CC}">
                <c16:uniqueId val="{00000017-A53A-44C3-B3C6-23E7B9C629EA}"/>
              </c:ext>
            </c:extLst>
          </c:dPt>
          <c:dPt>
            <c:idx val="12"/>
            <c:invertIfNegative val="0"/>
            <c:bubble3D val="0"/>
            <c:spPr>
              <a:solidFill>
                <a:srgbClr val="FF0000"/>
              </a:solidFill>
              <a:ln>
                <a:noFill/>
              </a:ln>
              <a:effectLst/>
            </c:spPr>
            <c:extLst>
              <c:ext xmlns:c16="http://schemas.microsoft.com/office/drawing/2014/chart" uri="{C3380CC4-5D6E-409C-BE32-E72D297353CC}">
                <c16:uniqueId val="{00000019-A53A-44C3-B3C6-23E7B9C629EA}"/>
              </c:ext>
            </c:extLst>
          </c:dPt>
          <c:dPt>
            <c:idx val="13"/>
            <c:invertIfNegative val="0"/>
            <c:bubble3D val="0"/>
            <c:spPr>
              <a:solidFill>
                <a:srgbClr val="FF0000"/>
              </a:solidFill>
              <a:ln>
                <a:noFill/>
              </a:ln>
              <a:effectLst/>
            </c:spPr>
            <c:extLst>
              <c:ext xmlns:c16="http://schemas.microsoft.com/office/drawing/2014/chart" uri="{C3380CC4-5D6E-409C-BE32-E72D297353CC}">
                <c16:uniqueId val="{0000001B-A53A-44C3-B3C6-23E7B9C629EA}"/>
              </c:ext>
            </c:extLst>
          </c:dPt>
          <c:dPt>
            <c:idx val="15"/>
            <c:invertIfNegative val="0"/>
            <c:bubble3D val="0"/>
            <c:spPr>
              <a:solidFill>
                <a:srgbClr val="FF0000"/>
              </a:solidFill>
              <a:ln>
                <a:noFill/>
              </a:ln>
              <a:effectLst/>
            </c:spPr>
            <c:extLst>
              <c:ext xmlns:c16="http://schemas.microsoft.com/office/drawing/2014/chart" uri="{C3380CC4-5D6E-409C-BE32-E72D297353CC}">
                <c16:uniqueId val="{0000001D-A53A-44C3-B3C6-23E7B9C629EA}"/>
              </c:ext>
            </c:extLst>
          </c:dPt>
          <c:dPt>
            <c:idx val="16"/>
            <c:invertIfNegative val="0"/>
            <c:bubble3D val="0"/>
            <c:spPr>
              <a:solidFill>
                <a:srgbClr val="FF0000"/>
              </a:solidFill>
              <a:ln>
                <a:noFill/>
              </a:ln>
              <a:effectLst/>
            </c:spPr>
            <c:extLst>
              <c:ext xmlns:c16="http://schemas.microsoft.com/office/drawing/2014/chart" uri="{C3380CC4-5D6E-409C-BE32-E72D297353CC}">
                <c16:uniqueId val="{0000001F-A53A-44C3-B3C6-23E7B9C629EA}"/>
              </c:ext>
            </c:extLst>
          </c:dPt>
          <c:dPt>
            <c:idx val="17"/>
            <c:invertIfNegative val="0"/>
            <c:bubble3D val="0"/>
            <c:spPr>
              <a:solidFill>
                <a:srgbClr val="FF0000"/>
              </a:solidFill>
              <a:ln>
                <a:noFill/>
              </a:ln>
              <a:effectLst/>
            </c:spPr>
            <c:extLst>
              <c:ext xmlns:c16="http://schemas.microsoft.com/office/drawing/2014/chart" uri="{C3380CC4-5D6E-409C-BE32-E72D297353CC}">
                <c16:uniqueId val="{00000021-A53A-44C3-B3C6-23E7B9C629EA}"/>
              </c:ext>
            </c:extLst>
          </c:dPt>
          <c:dPt>
            <c:idx val="18"/>
            <c:invertIfNegative val="0"/>
            <c:bubble3D val="0"/>
            <c:spPr>
              <a:solidFill>
                <a:srgbClr val="FF0000"/>
              </a:solidFill>
              <a:ln>
                <a:noFill/>
              </a:ln>
              <a:effectLst/>
            </c:spPr>
            <c:extLst>
              <c:ext xmlns:c16="http://schemas.microsoft.com/office/drawing/2014/chart" uri="{C3380CC4-5D6E-409C-BE32-E72D297353CC}">
                <c16:uniqueId val="{00000023-A53A-44C3-B3C6-23E7B9C629EA}"/>
              </c:ext>
            </c:extLst>
          </c:dPt>
          <c:dPt>
            <c:idx val="19"/>
            <c:invertIfNegative val="0"/>
            <c:bubble3D val="0"/>
            <c:spPr>
              <a:solidFill>
                <a:srgbClr val="00B050"/>
              </a:solidFill>
              <a:ln>
                <a:noFill/>
              </a:ln>
              <a:effectLst/>
            </c:spPr>
            <c:extLst>
              <c:ext xmlns:c16="http://schemas.microsoft.com/office/drawing/2014/chart" uri="{C3380CC4-5D6E-409C-BE32-E72D297353CC}">
                <c16:uniqueId val="{00000025-A53A-44C3-B3C6-23E7B9C629EA}"/>
              </c:ext>
            </c:extLst>
          </c:dPt>
          <c:dPt>
            <c:idx val="20"/>
            <c:invertIfNegative val="0"/>
            <c:bubble3D val="0"/>
            <c:spPr>
              <a:solidFill>
                <a:srgbClr val="FF0000"/>
              </a:solidFill>
              <a:ln>
                <a:noFill/>
              </a:ln>
              <a:effectLst/>
            </c:spPr>
            <c:extLst>
              <c:ext xmlns:c16="http://schemas.microsoft.com/office/drawing/2014/chart" uri="{C3380CC4-5D6E-409C-BE32-E72D297353CC}">
                <c16:uniqueId val="{00000027-A53A-44C3-B3C6-23E7B9C629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Kraj Vysočina       </c:v>
                </c:pt>
                <c:pt idx="1">
                  <c:v>Královéhradecký kraj</c:v>
                </c:pt>
                <c:pt idx="2">
                  <c:v>Liberecký kraj      </c:v>
                </c:pt>
                <c:pt idx="3">
                  <c:v>Jihočeský kraj      </c:v>
                </c:pt>
                <c:pt idx="4">
                  <c:v>Karlovarský kraj    </c:v>
                </c:pt>
                <c:pt idx="5">
                  <c:v>Ústecký kraj        </c:v>
                </c:pt>
                <c:pt idx="6">
                  <c:v>Zlínský kraj        </c:v>
                </c:pt>
                <c:pt idx="7">
                  <c:v>Plzeňský kraj       </c:v>
                </c:pt>
                <c:pt idx="8">
                  <c:v>Hlavní město Praha  </c:v>
                </c:pt>
                <c:pt idx="9">
                  <c:v>Pardubický kraj     </c:v>
                </c:pt>
                <c:pt idx="10">
                  <c:v>Moravskoslezský kraj</c:v>
                </c:pt>
                <c:pt idx="11">
                  <c:v>Jihomoravský kraj   </c:v>
                </c:pt>
                <c:pt idx="12">
                  <c:v>Olomoucký kraj      </c:v>
                </c:pt>
                <c:pt idx="13">
                  <c:v>Středočeský kraj    </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1</c:v>
                </c:pt>
                <c:pt idx="1">
                  <c:v>0</c:v>
                </c:pt>
                <c:pt idx="2">
                  <c:v>0</c:v>
                </c:pt>
                <c:pt idx="3">
                  <c:v>-2</c:v>
                </c:pt>
                <c:pt idx="4">
                  <c:v>-2</c:v>
                </c:pt>
                <c:pt idx="5">
                  <c:v>-2</c:v>
                </c:pt>
                <c:pt idx="6">
                  <c:v>-2</c:v>
                </c:pt>
                <c:pt idx="7">
                  <c:v>-3</c:v>
                </c:pt>
                <c:pt idx="8">
                  <c:v>-5</c:v>
                </c:pt>
                <c:pt idx="9">
                  <c:v>-5</c:v>
                </c:pt>
                <c:pt idx="10">
                  <c:v>-7</c:v>
                </c:pt>
                <c:pt idx="11">
                  <c:v>-9</c:v>
                </c:pt>
                <c:pt idx="12">
                  <c:v>-11</c:v>
                </c:pt>
                <c:pt idx="13">
                  <c:v>-13</c:v>
                </c:pt>
                <c:pt idx="15">
                  <c:v>-26</c:v>
                </c:pt>
                <c:pt idx="16">
                  <c:v>-8</c:v>
                </c:pt>
                <c:pt idx="17">
                  <c:v>-5</c:v>
                </c:pt>
                <c:pt idx="18">
                  <c:v>-14</c:v>
                </c:pt>
                <c:pt idx="19">
                  <c:v>2</c:v>
                </c:pt>
                <c:pt idx="20">
                  <c:v>-9</c:v>
                </c:pt>
              </c:numCache>
            </c:numRef>
          </c:val>
          <c:extLst>
            <c:ext xmlns:c16="http://schemas.microsoft.com/office/drawing/2014/chart" uri="{C3380CC4-5D6E-409C-BE32-E72D297353CC}">
              <c16:uniqueId val="{00000028-A53A-44C3-B3C6-23E7B9C629EA}"/>
            </c:ext>
          </c:extLst>
        </c:ser>
        <c:ser>
          <c:idx val="1"/>
          <c:order val="1"/>
          <c:tx>
            <c:strRef>
              <c:f>Sheet1!$C$1</c:f>
              <c:strCache>
                <c:ptCount val="1"/>
                <c:pt idx="0">
                  <c:v>2017</c:v>
                </c:pt>
              </c:strCache>
            </c:strRef>
          </c:tx>
          <c:spPr>
            <a:solidFill>
              <a:srgbClr val="00B050"/>
            </a:solidFill>
            <a:ln>
              <a:noFill/>
            </a:ln>
            <a:effectLst/>
          </c:spPr>
          <c:invertIfNegative val="0"/>
          <c:dLbls>
            <c:delete val="1"/>
          </c:dLbls>
          <c:cat>
            <c:strRef>
              <c:f>Sheet1!$A$2:$A$22</c:f>
              <c:strCache>
                <c:ptCount val="21"/>
                <c:pt idx="0">
                  <c:v>Kraj Vysočina       </c:v>
                </c:pt>
                <c:pt idx="1">
                  <c:v>Královéhradecký kraj</c:v>
                </c:pt>
                <c:pt idx="2">
                  <c:v>Liberecký kraj      </c:v>
                </c:pt>
                <c:pt idx="3">
                  <c:v>Jihočeský kraj      </c:v>
                </c:pt>
                <c:pt idx="4">
                  <c:v>Karlovarský kraj    </c:v>
                </c:pt>
                <c:pt idx="5">
                  <c:v>Ústecký kraj        </c:v>
                </c:pt>
                <c:pt idx="6">
                  <c:v>Zlínský kraj        </c:v>
                </c:pt>
                <c:pt idx="7">
                  <c:v>Plzeňský kraj       </c:v>
                </c:pt>
                <c:pt idx="8">
                  <c:v>Hlavní město Praha  </c:v>
                </c:pt>
                <c:pt idx="9">
                  <c:v>Pardubický kraj     </c:v>
                </c:pt>
                <c:pt idx="10">
                  <c:v>Moravskoslezský kraj</c:v>
                </c:pt>
                <c:pt idx="11">
                  <c:v>Jihomoravský kraj   </c:v>
                </c:pt>
                <c:pt idx="12">
                  <c:v>Olomoucký kraj      </c:v>
                </c:pt>
                <c:pt idx="13">
                  <c:v>Středočeský kraj    </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9-A53A-44C3-B3C6-23E7B9C629EA}"/>
            </c:ext>
          </c:extLst>
        </c:ser>
        <c:ser>
          <c:idx val="2"/>
          <c:order val="2"/>
          <c:tx>
            <c:strRef>
              <c:f>Sheet1!$D$1</c:f>
              <c:strCache>
                <c:ptCount val="1"/>
                <c:pt idx="0">
                  <c:v>2018</c:v>
                </c:pt>
              </c:strCache>
            </c:strRef>
          </c:tx>
          <c:spPr>
            <a:solidFill>
              <a:srgbClr val="FF0000"/>
            </a:solidFill>
            <a:ln>
              <a:noFill/>
            </a:ln>
            <a:effectLst/>
          </c:spPr>
          <c:invertIfNegative val="0"/>
          <c:dLbls>
            <c:delete val="1"/>
          </c:dLbls>
          <c:cat>
            <c:strRef>
              <c:f>Sheet1!$A$2:$A$22</c:f>
              <c:strCache>
                <c:ptCount val="21"/>
                <c:pt idx="0">
                  <c:v>Kraj Vysočina       </c:v>
                </c:pt>
                <c:pt idx="1">
                  <c:v>Královéhradecký kraj</c:v>
                </c:pt>
                <c:pt idx="2">
                  <c:v>Liberecký kraj      </c:v>
                </c:pt>
                <c:pt idx="3">
                  <c:v>Jihočeský kraj      </c:v>
                </c:pt>
                <c:pt idx="4">
                  <c:v>Karlovarský kraj    </c:v>
                </c:pt>
                <c:pt idx="5">
                  <c:v>Ústecký kraj        </c:v>
                </c:pt>
                <c:pt idx="6">
                  <c:v>Zlínský kraj        </c:v>
                </c:pt>
                <c:pt idx="7">
                  <c:v>Plzeňský kraj       </c:v>
                </c:pt>
                <c:pt idx="8">
                  <c:v>Hlavní město Praha  </c:v>
                </c:pt>
                <c:pt idx="9">
                  <c:v>Pardubický kraj     </c:v>
                </c:pt>
                <c:pt idx="10">
                  <c:v>Moravskoslezský kraj</c:v>
                </c:pt>
                <c:pt idx="11">
                  <c:v>Jihomoravský kraj   </c:v>
                </c:pt>
                <c:pt idx="12">
                  <c:v>Olomoucký kraj      </c:v>
                </c:pt>
                <c:pt idx="13">
                  <c:v>Středočeský kraj    </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A-A53A-44C3-B3C6-23E7B9C629EA}"/>
            </c:ext>
          </c:extLst>
        </c:ser>
        <c:dLbls>
          <c:showLegendKey val="0"/>
          <c:showVal val="1"/>
          <c:showCatName val="0"/>
          <c:showSerName val="0"/>
          <c:showPercent val="0"/>
          <c:showBubbleSize val="0"/>
        </c:dLbls>
        <c:gapWidth val="50"/>
        <c:overlap val="100"/>
        <c:axId val="411765344"/>
        <c:axId val="411764952"/>
      </c:barChart>
      <c:catAx>
        <c:axId val="411765344"/>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4952"/>
        <c:crosses val="autoZero"/>
        <c:auto val="1"/>
        <c:lblAlgn val="ctr"/>
        <c:lblOffset val="100"/>
        <c:noMultiLvlLbl val="0"/>
      </c:catAx>
      <c:valAx>
        <c:axId val="411764952"/>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3321616871705"/>
          <c:y val="6.4837905236907731E-2"/>
          <c:w val="0.87873462214411246"/>
          <c:h val="0.80049875311720697"/>
        </c:manualLayout>
      </c:layout>
      <c:areaChart>
        <c:grouping val="stacked"/>
        <c:varyColors val="0"/>
        <c:ser>
          <c:idx val="5"/>
          <c:order val="0"/>
          <c:tx>
            <c:strRef>
              <c:f>Sheet1!$A$2</c:f>
              <c:strCache>
                <c:ptCount val="1"/>
                <c:pt idx="0">
                  <c:v>min</c:v>
                </c:pt>
              </c:strCache>
            </c:strRef>
          </c:tx>
          <c:spPr>
            <a:noFill/>
            <a:ln w="25401">
              <a:noFill/>
            </a:ln>
          </c:spPr>
          <c:cat>
            <c:numRef>
              <c:f>Sheet1!$B$1:$AG$1</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Sheet1!$B$2:$AG$2</c:f>
              <c:numCache>
                <c:formatCode>General</c:formatCode>
                <c:ptCount val="32"/>
                <c:pt idx="0">
                  <c:v>934.19580199999996</c:v>
                </c:pt>
                <c:pt idx="1">
                  <c:v>1004.1730700000001</c:v>
                </c:pt>
                <c:pt idx="2">
                  <c:v>1071.6091699999999</c:v>
                </c:pt>
                <c:pt idx="3">
                  <c:v>1152.3796400000001</c:v>
                </c:pt>
                <c:pt idx="4">
                  <c:v>1242.9060099999999</c:v>
                </c:pt>
                <c:pt idx="5">
                  <c:v>1326.22163</c:v>
                </c:pt>
                <c:pt idx="6">
                  <c:v>1429.8475900000001</c:v>
                </c:pt>
                <c:pt idx="7">
                  <c:v>1517.9401399999999</c:v>
                </c:pt>
                <c:pt idx="8">
                  <c:v>1609.0528400000001</c:v>
                </c:pt>
                <c:pt idx="9">
                  <c:v>1712.2086099999999</c:v>
                </c:pt>
                <c:pt idx="10">
                  <c:v>1806.63166</c:v>
                </c:pt>
                <c:pt idx="11">
                  <c:v>1926.52863</c:v>
                </c:pt>
                <c:pt idx="12">
                  <c:v>2027.5736099999999</c:v>
                </c:pt>
                <c:pt idx="13">
                  <c:v>2138.0514800000001</c:v>
                </c:pt>
                <c:pt idx="14">
                  <c:v>2234.5897300000001</c:v>
                </c:pt>
                <c:pt idx="15">
                  <c:v>2326.3497600000001</c:v>
                </c:pt>
                <c:pt idx="16">
                  <c:v>2418.1830500000001</c:v>
                </c:pt>
                <c:pt idx="17">
                  <c:v>2503.7235700000001</c:v>
                </c:pt>
                <c:pt idx="18">
                  <c:v>2576.9823799999999</c:v>
                </c:pt>
                <c:pt idx="19">
                  <c:v>2639.2443800000001</c:v>
                </c:pt>
                <c:pt idx="20">
                  <c:v>2734.9796500000002</c:v>
                </c:pt>
                <c:pt idx="21">
                  <c:v>2833.8834400000001</c:v>
                </c:pt>
                <c:pt idx="22">
                  <c:v>2932.3960200000001</c:v>
                </c:pt>
                <c:pt idx="23">
                  <c:v>3047.1574000000001</c:v>
                </c:pt>
                <c:pt idx="24">
                  <c:v>3158.7936800000002</c:v>
                </c:pt>
                <c:pt idx="25">
                  <c:v>3272.0763900000002</c:v>
                </c:pt>
                <c:pt idx="26">
                  <c:v>3365.7628800000002</c:v>
                </c:pt>
                <c:pt idx="27">
                  <c:v>3453.50299</c:v>
                </c:pt>
                <c:pt idx="28">
                  <c:v>3508.08745</c:v>
                </c:pt>
                <c:pt idx="29">
                  <c:v>3647.46407</c:v>
                </c:pt>
                <c:pt idx="30">
                  <c:v>3743.8766099999998</c:v>
                </c:pt>
                <c:pt idx="31">
                  <c:v>3889.3309159999999</c:v>
                </c:pt>
              </c:numCache>
            </c:numRef>
          </c:val>
          <c:extLst>
            <c:ext xmlns:c16="http://schemas.microsoft.com/office/drawing/2014/chart" uri="{C3380CC4-5D6E-409C-BE32-E72D297353CC}">
              <c16:uniqueId val="{00000000-1E91-4BB2-9484-022719ED72F0}"/>
            </c:ext>
          </c:extLst>
        </c:ser>
        <c:ser>
          <c:idx val="1"/>
          <c:order val="1"/>
          <c:tx>
            <c:strRef>
              <c:f>Sheet1!$A$3</c:f>
              <c:strCache>
                <c:ptCount val="1"/>
                <c:pt idx="0">
                  <c:v>max</c:v>
                </c:pt>
              </c:strCache>
            </c:strRef>
          </c:tx>
          <c:spPr>
            <a:solidFill>
              <a:srgbClr val="CCFFCC"/>
            </a:solidFill>
            <a:ln w="25401">
              <a:noFill/>
            </a:ln>
          </c:spPr>
          <c:cat>
            <c:numRef>
              <c:f>Sheet1!$B$1:$AG$1</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Sheet1!$B$3:$AG$3</c:f>
              <c:numCache>
                <c:formatCode>General</c:formatCode>
                <c:ptCount val="32"/>
                <c:pt idx="0">
                  <c:v>393.57192300000003</c:v>
                </c:pt>
                <c:pt idx="1">
                  <c:v>392.82880799999998</c:v>
                </c:pt>
                <c:pt idx="2">
                  <c:v>396.14791200000002</c:v>
                </c:pt>
                <c:pt idx="3">
                  <c:v>383.95717400000001</c:v>
                </c:pt>
                <c:pt idx="4">
                  <c:v>364.320222</c:v>
                </c:pt>
                <c:pt idx="5">
                  <c:v>360.65550999999999</c:v>
                </c:pt>
                <c:pt idx="6">
                  <c:v>347.09415899999999</c:v>
                </c:pt>
                <c:pt idx="7">
                  <c:v>354.74395099999998</c:v>
                </c:pt>
                <c:pt idx="8">
                  <c:v>368.56022400000001</c:v>
                </c:pt>
                <c:pt idx="9">
                  <c:v>380.261775</c:v>
                </c:pt>
                <c:pt idx="10">
                  <c:v>405.63288899999998</c:v>
                </c:pt>
                <c:pt idx="11">
                  <c:v>448.71199300000001</c:v>
                </c:pt>
                <c:pt idx="12">
                  <c:v>475.87823600000002</c:v>
                </c:pt>
                <c:pt idx="13">
                  <c:v>485.52073100000001</c:v>
                </c:pt>
                <c:pt idx="14">
                  <c:v>501.30035700000002</c:v>
                </c:pt>
                <c:pt idx="15">
                  <c:v>518.267605</c:v>
                </c:pt>
                <c:pt idx="16">
                  <c:v>544.95577700000001</c:v>
                </c:pt>
                <c:pt idx="17">
                  <c:v>560.49786800000004</c:v>
                </c:pt>
                <c:pt idx="18">
                  <c:v>549.32089599999995</c:v>
                </c:pt>
                <c:pt idx="19">
                  <c:v>585.88989500000002</c:v>
                </c:pt>
                <c:pt idx="20">
                  <c:v>623.74263099999996</c:v>
                </c:pt>
                <c:pt idx="21">
                  <c:v>707.71742900000004</c:v>
                </c:pt>
                <c:pt idx="22">
                  <c:v>723.96667300000001</c:v>
                </c:pt>
                <c:pt idx="23">
                  <c:v>749.87368200000003</c:v>
                </c:pt>
                <c:pt idx="24">
                  <c:v>754.96049100000005</c:v>
                </c:pt>
                <c:pt idx="25">
                  <c:v>733.28754200000003</c:v>
                </c:pt>
                <c:pt idx="26">
                  <c:v>727.71476800000005</c:v>
                </c:pt>
                <c:pt idx="27">
                  <c:v>757.45901600000002</c:v>
                </c:pt>
                <c:pt idx="28">
                  <c:v>829.14619300000004</c:v>
                </c:pt>
                <c:pt idx="29">
                  <c:v>853.37771299999997</c:v>
                </c:pt>
                <c:pt idx="30">
                  <c:v>858.32967799999994</c:v>
                </c:pt>
                <c:pt idx="31">
                  <c:v>889.70432489999996</c:v>
                </c:pt>
              </c:numCache>
            </c:numRef>
          </c:val>
          <c:extLst>
            <c:ext xmlns:c16="http://schemas.microsoft.com/office/drawing/2014/chart" uri="{C3380CC4-5D6E-409C-BE32-E72D297353CC}">
              <c16:uniqueId val="{00000001-1E91-4BB2-9484-022719ED72F0}"/>
            </c:ext>
          </c:extLst>
        </c:ser>
        <c:dLbls>
          <c:showLegendKey val="0"/>
          <c:showVal val="0"/>
          <c:showCatName val="0"/>
          <c:showSerName val="0"/>
          <c:showPercent val="0"/>
          <c:showBubbleSize val="0"/>
        </c:dLbls>
        <c:axId val="167724760"/>
        <c:axId val="1"/>
      </c:areaChart>
      <c:lineChart>
        <c:grouping val="standard"/>
        <c:varyColors val="0"/>
        <c:ser>
          <c:idx val="2"/>
          <c:order val="2"/>
          <c:tx>
            <c:strRef>
              <c:f>Sheet1!$A$4</c:f>
              <c:strCache>
                <c:ptCount val="1"/>
                <c:pt idx="0">
                  <c:v>Česká republika</c:v>
                </c:pt>
              </c:strCache>
            </c:strRef>
          </c:tx>
          <c:spPr>
            <a:ln w="25401">
              <a:solidFill>
                <a:srgbClr val="339966"/>
              </a:solidFill>
              <a:prstDash val="solid"/>
            </a:ln>
          </c:spPr>
          <c:marker>
            <c:symbol val="none"/>
          </c:marker>
          <c:cat>
            <c:numRef>
              <c:f>Sheet1!$B$1:$AG$1</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Sheet1!$B$4:$AG$4</c:f>
              <c:numCache>
                <c:formatCode>General</c:formatCode>
                <c:ptCount val="32"/>
                <c:pt idx="0">
                  <c:v>1077.2923000000001</c:v>
                </c:pt>
                <c:pt idx="1">
                  <c:v>1150.31194</c:v>
                </c:pt>
                <c:pt idx="2">
                  <c:v>1222.566</c:v>
                </c:pt>
                <c:pt idx="3">
                  <c:v>1300.88193</c:v>
                </c:pt>
                <c:pt idx="4">
                  <c:v>1388.0393899999999</c:v>
                </c:pt>
                <c:pt idx="5">
                  <c:v>1472.72819</c:v>
                </c:pt>
                <c:pt idx="6">
                  <c:v>1571.9384500000001</c:v>
                </c:pt>
                <c:pt idx="7">
                  <c:v>1666.37195</c:v>
                </c:pt>
                <c:pt idx="8">
                  <c:v>1762.1272899999999</c:v>
                </c:pt>
                <c:pt idx="9">
                  <c:v>1860.99407</c:v>
                </c:pt>
                <c:pt idx="10">
                  <c:v>1957.6241500000001</c:v>
                </c:pt>
                <c:pt idx="11">
                  <c:v>2067.4787799999999</c:v>
                </c:pt>
                <c:pt idx="12">
                  <c:v>2175.6976500000001</c:v>
                </c:pt>
                <c:pt idx="13">
                  <c:v>2287.52189</c:v>
                </c:pt>
                <c:pt idx="14">
                  <c:v>2404.7305900000001</c:v>
                </c:pt>
                <c:pt idx="15">
                  <c:v>2520.3994600000001</c:v>
                </c:pt>
                <c:pt idx="16">
                  <c:v>2631.4338699999998</c:v>
                </c:pt>
                <c:pt idx="17">
                  <c:v>2748.5280200000002</c:v>
                </c:pt>
                <c:pt idx="18">
                  <c:v>2848.94319</c:v>
                </c:pt>
                <c:pt idx="19">
                  <c:v>2960.0461</c:v>
                </c:pt>
                <c:pt idx="20">
                  <c:v>3091.96884</c:v>
                </c:pt>
                <c:pt idx="21">
                  <c:v>3230.59537</c:v>
                </c:pt>
                <c:pt idx="22">
                  <c:v>3358.6296900000002</c:v>
                </c:pt>
                <c:pt idx="23">
                  <c:v>3493.5478699999999</c:v>
                </c:pt>
                <c:pt idx="24">
                  <c:v>3626.34555</c:v>
                </c:pt>
                <c:pt idx="25">
                  <c:v>3756.4751900000001</c:v>
                </c:pt>
                <c:pt idx="26">
                  <c:v>3883.8899200000001</c:v>
                </c:pt>
                <c:pt idx="27">
                  <c:v>3999.98</c:v>
                </c:pt>
                <c:pt idx="28">
                  <c:v>4095.92</c:v>
                </c:pt>
                <c:pt idx="29">
                  <c:v>4224.97</c:v>
                </c:pt>
                <c:pt idx="30">
                  <c:v>4301.17</c:v>
                </c:pt>
                <c:pt idx="31">
                  <c:v>4469.38</c:v>
                </c:pt>
              </c:numCache>
            </c:numRef>
          </c:val>
          <c:smooth val="0"/>
          <c:extLst>
            <c:ext xmlns:c16="http://schemas.microsoft.com/office/drawing/2014/chart" uri="{C3380CC4-5D6E-409C-BE32-E72D297353CC}">
              <c16:uniqueId val="{00000002-1E91-4BB2-9484-022719ED72F0}"/>
            </c:ext>
          </c:extLst>
        </c:ser>
        <c:dLbls>
          <c:showLegendKey val="0"/>
          <c:showVal val="0"/>
          <c:showCatName val="0"/>
          <c:showSerName val="0"/>
          <c:showPercent val="0"/>
          <c:showBubbleSize val="0"/>
        </c:dLbls>
        <c:marker val="1"/>
        <c:smooth val="0"/>
        <c:axId val="167724760"/>
        <c:axId val="1"/>
      </c:lineChart>
      <c:catAx>
        <c:axId val="167724760"/>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200" b="0" i="0" u="none" strike="noStrike" baseline="0">
                <a:solidFill>
                  <a:schemeClr val="tx1"/>
                </a:solidFill>
                <a:latin typeface="Calibri"/>
                <a:ea typeface="Calibri"/>
                <a:cs typeface="Calibri"/>
              </a:defRPr>
            </a:pPr>
            <a:endParaRPr lang="en-US"/>
          </a:p>
        </c:txPr>
        <c:crossAx val="1"/>
        <c:crosses val="autoZero"/>
        <c:auto val="1"/>
        <c:lblAlgn val="ctr"/>
        <c:lblOffset val="100"/>
        <c:tickLblSkip val="1"/>
        <c:tickMarkSkip val="1"/>
        <c:noMultiLvlLbl val="0"/>
      </c:catAx>
      <c:valAx>
        <c:axId val="1"/>
        <c:scaling>
          <c:orientation val="minMax"/>
          <c:max val="5000"/>
        </c:scaling>
        <c:delete val="0"/>
        <c:axPos val="l"/>
        <c:majorGridlines>
          <c:spPr>
            <a:ln w="12700">
              <a:solidFill>
                <a:srgbClr val="EAEAEA"/>
              </a:solidFill>
              <a:prstDash val="solid"/>
            </a:ln>
          </c:spPr>
        </c:majorGridlines>
        <c:numFmt formatCode="General" sourceLinked="0"/>
        <c:majorTickMark val="out"/>
        <c:minorTickMark val="none"/>
        <c:tickLblPos val="nextTo"/>
        <c:spPr>
          <a:ln w="3175">
            <a:solidFill>
              <a:schemeClr val="tx1"/>
            </a:solidFill>
            <a:prstDash val="solid"/>
          </a:ln>
        </c:spPr>
        <c:txPr>
          <a:bodyPr rot="0" vert="horz"/>
          <a:lstStyle/>
          <a:p>
            <a:pPr>
              <a:defRPr sz="1200" b="0" i="0" u="none" strike="noStrike" baseline="0">
                <a:solidFill>
                  <a:schemeClr val="tx1"/>
                </a:solidFill>
                <a:latin typeface="Calibri"/>
                <a:ea typeface="Calibri"/>
                <a:cs typeface="Calibri"/>
              </a:defRPr>
            </a:pPr>
            <a:endParaRPr lang="en-US"/>
          </a:p>
        </c:txPr>
        <c:crossAx val="167724760"/>
        <c:crosses val="autoZero"/>
        <c:crossBetween val="midCat"/>
      </c:valAx>
      <c:spPr>
        <a:noFill/>
        <a:ln w="25401">
          <a:noFill/>
        </a:ln>
      </c:spPr>
    </c:plotArea>
    <c:plotVisOnly val="1"/>
    <c:dispBlanksAs val="gap"/>
    <c:showDLblsOverMax val="0"/>
  </c:chart>
  <c:spPr>
    <a:noFill/>
    <a:ln>
      <a:noFill/>
    </a:ln>
  </c:spPr>
  <c:txPr>
    <a:bodyPr/>
    <a:lstStyle/>
    <a:p>
      <a:pPr>
        <a:defRPr sz="800" b="0" i="0" u="none" strike="noStrike" baseline="0">
          <a:solidFill>
            <a:schemeClr val="tx1"/>
          </a:solidFill>
          <a:latin typeface="Arial"/>
          <a:ea typeface="Arial"/>
          <a:cs typeface="Aria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Jihočeský kraj</c:v>
                </c:pt>
                <c:pt idx="1">
                  <c:v>Hlavní město Praha</c:v>
                </c:pt>
                <c:pt idx="2">
                  <c:v>Pardubický kraj</c:v>
                </c:pt>
                <c:pt idx="3">
                  <c:v>Karlovarský kraj</c:v>
                </c:pt>
                <c:pt idx="4">
                  <c:v>Královéhradecký kraj</c:v>
                </c:pt>
                <c:pt idx="5">
                  <c:v>Olomoucký kraj</c:v>
                </c:pt>
                <c:pt idx="6">
                  <c:v>Liberecký kraj</c:v>
                </c:pt>
                <c:pt idx="7">
                  <c:v>Zlínský kraj</c:v>
                </c:pt>
                <c:pt idx="8">
                  <c:v>Ústecký kraj</c:v>
                </c:pt>
                <c:pt idx="9">
                  <c:v>Plzeňský kraj</c:v>
                </c:pt>
                <c:pt idx="10">
                  <c:v>Kraj Vysočina</c:v>
                </c:pt>
                <c:pt idx="11">
                  <c:v>Středočeský kraj</c:v>
                </c:pt>
                <c:pt idx="12">
                  <c:v>Jihomoravský kraj</c:v>
                </c:pt>
                <c:pt idx="13">
                  <c:v>Moravskoslezský kraj</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2.0000000000000151</c:v>
                </c:pt>
                <c:pt idx="1">
                  <c:v>2.0000000000000071</c:v>
                </c:pt>
                <c:pt idx="2">
                  <c:v>0.99999999999999378</c:v>
                </c:pt>
                <c:pt idx="3">
                  <c:v>0</c:v>
                </c:pt>
                <c:pt idx="4">
                  <c:v>-1.9999999999999991</c:v>
                </c:pt>
                <c:pt idx="5">
                  <c:v>-2</c:v>
                </c:pt>
                <c:pt idx="6">
                  <c:v>-2.0000000000000004</c:v>
                </c:pt>
                <c:pt idx="7">
                  <c:v>-2.0000000000000062</c:v>
                </c:pt>
                <c:pt idx="8">
                  <c:v>-4.0000000000000009</c:v>
                </c:pt>
                <c:pt idx="9">
                  <c:v>-5.9999999999999982</c:v>
                </c:pt>
                <c:pt idx="10">
                  <c:v>-7.9999999999999973</c:v>
                </c:pt>
                <c:pt idx="11">
                  <c:v>-8.0000000000000036</c:v>
                </c:pt>
                <c:pt idx="12">
                  <c:v>-13.000000000000034</c:v>
                </c:pt>
                <c:pt idx="13">
                  <c:v>-19.999999999999979</c:v>
                </c:pt>
                <c:pt idx="15">
                  <c:v>-29.000000000000075</c:v>
                </c:pt>
                <c:pt idx="16">
                  <c:v>-9.9999999999999982</c:v>
                </c:pt>
                <c:pt idx="17">
                  <c:v>-5.0000000000000053</c:v>
                </c:pt>
                <c:pt idx="18">
                  <c:v>-11.000000000000025</c:v>
                </c:pt>
                <c:pt idx="19">
                  <c:v>-4.0000000000000266</c:v>
                </c:pt>
                <c:pt idx="20">
                  <c:v>-2.9999999999999787</c:v>
                </c:pt>
              </c:numCache>
            </c:numRef>
          </c:val>
          <c:extLst>
            <c:ext xmlns:c16="http://schemas.microsoft.com/office/drawing/2014/chart" uri="{C3380CC4-5D6E-409C-BE32-E72D297353CC}">
              <c16:uniqueId val="{00000000-0DE1-4739-8BA1-2A91E8BFF3FF}"/>
            </c:ext>
          </c:extLst>
        </c:ser>
        <c:ser>
          <c:idx val="1"/>
          <c:order val="1"/>
          <c:tx>
            <c:strRef>
              <c:f>Sheet1!$C$1</c:f>
              <c:strCache>
                <c:ptCount val="1"/>
                <c:pt idx="0">
                  <c:v>2017</c:v>
                </c:pt>
              </c:strCache>
            </c:strRef>
          </c:tx>
          <c:spPr>
            <a:solidFill>
              <a:srgbClr val="00B050"/>
            </a:solidFill>
            <a:ln>
              <a:noFill/>
            </a:ln>
            <a:effectLst/>
          </c:spPr>
          <c:invertIfNegative val="0"/>
          <c:dLbls>
            <c:delete val="1"/>
          </c:dLbls>
          <c:cat>
            <c:strRef>
              <c:f>Sheet1!$A$2:$A$22</c:f>
              <c:strCache>
                <c:ptCount val="21"/>
                <c:pt idx="0">
                  <c:v>Jihočeský kraj</c:v>
                </c:pt>
                <c:pt idx="1">
                  <c:v>Hlavní město Praha</c:v>
                </c:pt>
                <c:pt idx="2">
                  <c:v>Pardubický kraj</c:v>
                </c:pt>
                <c:pt idx="3">
                  <c:v>Karlovarský kraj</c:v>
                </c:pt>
                <c:pt idx="4">
                  <c:v>Královéhradecký kraj</c:v>
                </c:pt>
                <c:pt idx="5">
                  <c:v>Olomoucký kraj</c:v>
                </c:pt>
                <c:pt idx="6">
                  <c:v>Liberecký kraj</c:v>
                </c:pt>
                <c:pt idx="7">
                  <c:v>Zlínský kraj</c:v>
                </c:pt>
                <c:pt idx="8">
                  <c:v>Ústecký kraj</c:v>
                </c:pt>
                <c:pt idx="9">
                  <c:v>Plzeňský kraj</c:v>
                </c:pt>
                <c:pt idx="10">
                  <c:v>Kraj Vysočina</c:v>
                </c:pt>
                <c:pt idx="11">
                  <c:v>Středočeský kraj</c:v>
                </c:pt>
                <c:pt idx="12">
                  <c:v>Jihomoravský kraj</c:v>
                </c:pt>
                <c:pt idx="13">
                  <c:v>Moravskoslezský kraj</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pt idx="0">
                  <c:v>2.0000000000000151</c:v>
                </c:pt>
                <c:pt idx="1">
                  <c:v>2.0000000000000071</c:v>
                </c:pt>
                <c:pt idx="2">
                  <c:v>0.99999999999999378</c:v>
                </c:pt>
                <c:pt idx="3">
                  <c:v>0</c:v>
                </c:pt>
                <c:pt idx="4">
                  <c:v>0</c:v>
                </c:pt>
                <c:pt idx="5">
                  <c:v>0</c:v>
                </c:pt>
                <c:pt idx="6">
                  <c:v>0</c:v>
                </c:pt>
                <c:pt idx="7">
                  <c:v>0</c:v>
                </c:pt>
                <c:pt idx="8">
                  <c:v>0</c:v>
                </c:pt>
                <c:pt idx="9">
                  <c:v>0</c:v>
                </c:pt>
                <c:pt idx="10">
                  <c:v>0</c:v>
                </c:pt>
                <c:pt idx="11">
                  <c:v>0</c:v>
                </c:pt>
                <c:pt idx="12">
                  <c:v>0</c:v>
                </c:pt>
                <c:pt idx="13">
                  <c:v>0</c:v>
                </c:pt>
                <c:pt idx="15">
                  <c:v>0</c:v>
                </c:pt>
                <c:pt idx="16">
                  <c:v>0</c:v>
                </c:pt>
                <c:pt idx="17">
                  <c:v>0</c:v>
                </c:pt>
                <c:pt idx="18">
                  <c:v>0</c:v>
                </c:pt>
                <c:pt idx="20">
                  <c:v>0</c:v>
                </c:pt>
              </c:numCache>
            </c:numRef>
          </c:val>
          <c:extLst>
            <c:ext xmlns:c16="http://schemas.microsoft.com/office/drawing/2014/chart" uri="{C3380CC4-5D6E-409C-BE32-E72D297353CC}">
              <c16:uniqueId val="{00000001-0DE1-4739-8BA1-2A91E8BFF3FF}"/>
            </c:ext>
          </c:extLst>
        </c:ser>
        <c:ser>
          <c:idx val="2"/>
          <c:order val="2"/>
          <c:tx>
            <c:strRef>
              <c:f>Sheet1!$D$1</c:f>
              <c:strCache>
                <c:ptCount val="1"/>
                <c:pt idx="0">
                  <c:v>2018</c:v>
                </c:pt>
              </c:strCache>
            </c:strRef>
          </c:tx>
          <c:spPr>
            <a:solidFill>
              <a:srgbClr val="FF0000"/>
            </a:solidFill>
            <a:ln>
              <a:noFill/>
            </a:ln>
            <a:effectLst/>
          </c:spPr>
          <c:invertIfNegative val="0"/>
          <c:dLbls>
            <c:delete val="1"/>
          </c:dLbls>
          <c:cat>
            <c:strRef>
              <c:f>Sheet1!$A$2:$A$22</c:f>
              <c:strCache>
                <c:ptCount val="21"/>
                <c:pt idx="0">
                  <c:v>Jihočeský kraj</c:v>
                </c:pt>
                <c:pt idx="1">
                  <c:v>Hlavní město Praha</c:v>
                </c:pt>
                <c:pt idx="2">
                  <c:v>Pardubický kraj</c:v>
                </c:pt>
                <c:pt idx="3">
                  <c:v>Karlovarský kraj</c:v>
                </c:pt>
                <c:pt idx="4">
                  <c:v>Královéhradecký kraj</c:v>
                </c:pt>
                <c:pt idx="5">
                  <c:v>Olomoucký kraj</c:v>
                </c:pt>
                <c:pt idx="6">
                  <c:v>Liberecký kraj</c:v>
                </c:pt>
                <c:pt idx="7">
                  <c:v>Zlínský kraj</c:v>
                </c:pt>
                <c:pt idx="8">
                  <c:v>Ústecký kraj</c:v>
                </c:pt>
                <c:pt idx="9">
                  <c:v>Plzeňský kraj</c:v>
                </c:pt>
                <c:pt idx="10">
                  <c:v>Kraj Vysočina</c:v>
                </c:pt>
                <c:pt idx="11">
                  <c:v>Středočeský kraj</c:v>
                </c:pt>
                <c:pt idx="12">
                  <c:v>Jihomoravský kraj</c:v>
                </c:pt>
                <c:pt idx="13">
                  <c:v>Moravskoslezský kraj</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pt idx="0">
                  <c:v>0</c:v>
                </c:pt>
                <c:pt idx="4">
                  <c:v>-1.9999999999999991</c:v>
                </c:pt>
                <c:pt idx="5">
                  <c:v>-2</c:v>
                </c:pt>
                <c:pt idx="6">
                  <c:v>-2.0000000000000004</c:v>
                </c:pt>
                <c:pt idx="7">
                  <c:v>-2.0000000000000062</c:v>
                </c:pt>
                <c:pt idx="8">
                  <c:v>-4.0000000000000009</c:v>
                </c:pt>
                <c:pt idx="9">
                  <c:v>-5.9999999999999982</c:v>
                </c:pt>
                <c:pt idx="10">
                  <c:v>-7.9999999999999973</c:v>
                </c:pt>
                <c:pt idx="11">
                  <c:v>-8.0000000000000036</c:v>
                </c:pt>
                <c:pt idx="12">
                  <c:v>-13.000000000000034</c:v>
                </c:pt>
                <c:pt idx="13">
                  <c:v>-19.999999999999979</c:v>
                </c:pt>
                <c:pt idx="14">
                  <c:v>0</c:v>
                </c:pt>
                <c:pt idx="15">
                  <c:v>-29.000000000000075</c:v>
                </c:pt>
                <c:pt idx="16">
                  <c:v>-9.9999999999999982</c:v>
                </c:pt>
                <c:pt idx="17">
                  <c:v>-5.0000000000000053</c:v>
                </c:pt>
                <c:pt idx="18">
                  <c:v>-11.000000000000025</c:v>
                </c:pt>
                <c:pt idx="19">
                  <c:v>-4.0000000000000266</c:v>
                </c:pt>
                <c:pt idx="20">
                  <c:v>-2.9999999999999787</c:v>
                </c:pt>
              </c:numCache>
            </c:numRef>
          </c:val>
          <c:extLst>
            <c:ext xmlns:c16="http://schemas.microsoft.com/office/drawing/2014/chart" uri="{C3380CC4-5D6E-409C-BE32-E72D297353CC}">
              <c16:uniqueId val="{00000002-0DE1-4739-8BA1-2A91E8BFF3FF}"/>
            </c:ext>
          </c:extLst>
        </c:ser>
        <c:dLbls>
          <c:showLegendKey val="0"/>
          <c:showVal val="1"/>
          <c:showCatName val="0"/>
          <c:showSerName val="0"/>
          <c:showPercent val="0"/>
          <c:showBubbleSize val="0"/>
        </c:dLbls>
        <c:gapWidth val="50"/>
        <c:overlap val="100"/>
        <c:axId val="411765344"/>
        <c:axId val="411764952"/>
      </c:barChart>
      <c:catAx>
        <c:axId val="411765344"/>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4952"/>
        <c:crosses val="autoZero"/>
        <c:auto val="1"/>
        <c:lblAlgn val="ctr"/>
        <c:lblOffset val="100"/>
        <c:noMultiLvlLbl val="0"/>
      </c:catAx>
      <c:valAx>
        <c:axId val="411764952"/>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FACB-4528-89B4-150914C95DEA}"/>
              </c:ext>
            </c:extLst>
          </c:dPt>
          <c:dPt>
            <c:idx val="1"/>
            <c:invertIfNegative val="0"/>
            <c:bubble3D val="0"/>
            <c:spPr>
              <a:solidFill>
                <a:srgbClr val="FF0000"/>
              </a:solidFill>
              <a:ln>
                <a:noFill/>
              </a:ln>
              <a:effectLst/>
            </c:spPr>
            <c:extLst>
              <c:ext xmlns:c16="http://schemas.microsoft.com/office/drawing/2014/chart" uri="{C3380CC4-5D6E-409C-BE32-E72D297353CC}">
                <c16:uniqueId val="{00000003-FACB-4528-89B4-150914C95DEA}"/>
              </c:ext>
            </c:extLst>
          </c:dPt>
          <c:dPt>
            <c:idx val="2"/>
            <c:invertIfNegative val="0"/>
            <c:bubble3D val="0"/>
            <c:spPr>
              <a:solidFill>
                <a:srgbClr val="FF0000"/>
              </a:solidFill>
              <a:ln>
                <a:noFill/>
              </a:ln>
              <a:effectLst/>
            </c:spPr>
            <c:extLst>
              <c:ext xmlns:c16="http://schemas.microsoft.com/office/drawing/2014/chart" uri="{C3380CC4-5D6E-409C-BE32-E72D297353CC}">
                <c16:uniqueId val="{00000005-FACB-4528-89B4-150914C95DEA}"/>
              </c:ext>
            </c:extLst>
          </c:dPt>
          <c:dPt>
            <c:idx val="3"/>
            <c:invertIfNegative val="0"/>
            <c:bubble3D val="0"/>
            <c:spPr>
              <a:solidFill>
                <a:srgbClr val="FF0000"/>
              </a:solidFill>
              <a:ln>
                <a:noFill/>
              </a:ln>
              <a:effectLst/>
            </c:spPr>
            <c:extLst>
              <c:ext xmlns:c16="http://schemas.microsoft.com/office/drawing/2014/chart" uri="{C3380CC4-5D6E-409C-BE32-E72D297353CC}">
                <c16:uniqueId val="{00000007-FACB-4528-89B4-150914C95DEA}"/>
              </c:ext>
            </c:extLst>
          </c:dPt>
          <c:dPt>
            <c:idx val="4"/>
            <c:invertIfNegative val="0"/>
            <c:bubble3D val="0"/>
            <c:spPr>
              <a:solidFill>
                <a:srgbClr val="FF0000"/>
              </a:solidFill>
              <a:ln>
                <a:noFill/>
              </a:ln>
              <a:effectLst/>
            </c:spPr>
            <c:extLst>
              <c:ext xmlns:c16="http://schemas.microsoft.com/office/drawing/2014/chart" uri="{C3380CC4-5D6E-409C-BE32-E72D297353CC}">
                <c16:uniqueId val="{00000009-FACB-4528-89B4-150914C95DEA}"/>
              </c:ext>
            </c:extLst>
          </c:dPt>
          <c:dPt>
            <c:idx val="5"/>
            <c:invertIfNegative val="0"/>
            <c:bubble3D val="0"/>
            <c:spPr>
              <a:solidFill>
                <a:srgbClr val="FF0000"/>
              </a:solidFill>
              <a:ln>
                <a:noFill/>
              </a:ln>
              <a:effectLst/>
            </c:spPr>
            <c:extLst>
              <c:ext xmlns:c16="http://schemas.microsoft.com/office/drawing/2014/chart" uri="{C3380CC4-5D6E-409C-BE32-E72D297353CC}">
                <c16:uniqueId val="{0000000B-FACB-4528-89B4-150914C95DEA}"/>
              </c:ext>
            </c:extLst>
          </c:dPt>
          <c:dPt>
            <c:idx val="6"/>
            <c:invertIfNegative val="0"/>
            <c:bubble3D val="0"/>
            <c:spPr>
              <a:solidFill>
                <a:srgbClr val="FF0000"/>
              </a:solidFill>
              <a:ln>
                <a:noFill/>
              </a:ln>
              <a:effectLst/>
            </c:spPr>
            <c:extLst>
              <c:ext xmlns:c16="http://schemas.microsoft.com/office/drawing/2014/chart" uri="{C3380CC4-5D6E-409C-BE32-E72D297353CC}">
                <c16:uniqueId val="{0000000D-FACB-4528-89B4-150914C95DEA}"/>
              </c:ext>
            </c:extLst>
          </c:dPt>
          <c:dPt>
            <c:idx val="7"/>
            <c:invertIfNegative val="0"/>
            <c:bubble3D val="0"/>
            <c:spPr>
              <a:solidFill>
                <a:srgbClr val="FF0000"/>
              </a:solidFill>
              <a:ln>
                <a:noFill/>
              </a:ln>
              <a:effectLst/>
            </c:spPr>
            <c:extLst>
              <c:ext xmlns:c16="http://schemas.microsoft.com/office/drawing/2014/chart" uri="{C3380CC4-5D6E-409C-BE32-E72D297353CC}">
                <c16:uniqueId val="{0000000F-FACB-4528-89B4-150914C95DEA}"/>
              </c:ext>
            </c:extLst>
          </c:dPt>
          <c:dPt>
            <c:idx val="8"/>
            <c:invertIfNegative val="0"/>
            <c:bubble3D val="0"/>
            <c:spPr>
              <a:solidFill>
                <a:srgbClr val="FF0000"/>
              </a:solidFill>
              <a:ln>
                <a:noFill/>
              </a:ln>
              <a:effectLst/>
            </c:spPr>
            <c:extLst>
              <c:ext xmlns:c16="http://schemas.microsoft.com/office/drawing/2014/chart" uri="{C3380CC4-5D6E-409C-BE32-E72D297353CC}">
                <c16:uniqueId val="{00000011-FACB-4528-89B4-150914C95DEA}"/>
              </c:ext>
            </c:extLst>
          </c:dPt>
          <c:dPt>
            <c:idx val="9"/>
            <c:invertIfNegative val="0"/>
            <c:bubble3D val="0"/>
            <c:spPr>
              <a:solidFill>
                <a:srgbClr val="FF0000"/>
              </a:solidFill>
              <a:ln>
                <a:noFill/>
              </a:ln>
              <a:effectLst/>
            </c:spPr>
            <c:extLst>
              <c:ext xmlns:c16="http://schemas.microsoft.com/office/drawing/2014/chart" uri="{C3380CC4-5D6E-409C-BE32-E72D297353CC}">
                <c16:uniqueId val="{00000013-FACB-4528-89B4-150914C95DEA}"/>
              </c:ext>
            </c:extLst>
          </c:dPt>
          <c:dPt>
            <c:idx val="10"/>
            <c:invertIfNegative val="0"/>
            <c:bubble3D val="0"/>
            <c:spPr>
              <a:solidFill>
                <a:srgbClr val="FF0000"/>
              </a:solidFill>
              <a:ln>
                <a:noFill/>
              </a:ln>
              <a:effectLst/>
            </c:spPr>
            <c:extLst>
              <c:ext xmlns:c16="http://schemas.microsoft.com/office/drawing/2014/chart" uri="{C3380CC4-5D6E-409C-BE32-E72D297353CC}">
                <c16:uniqueId val="{00000015-FACB-4528-89B4-150914C95DEA}"/>
              </c:ext>
            </c:extLst>
          </c:dPt>
          <c:dPt>
            <c:idx val="11"/>
            <c:invertIfNegative val="0"/>
            <c:bubble3D val="0"/>
            <c:spPr>
              <a:solidFill>
                <a:srgbClr val="FF0000"/>
              </a:solidFill>
              <a:ln>
                <a:noFill/>
              </a:ln>
              <a:effectLst/>
            </c:spPr>
            <c:extLst>
              <c:ext xmlns:c16="http://schemas.microsoft.com/office/drawing/2014/chart" uri="{C3380CC4-5D6E-409C-BE32-E72D297353CC}">
                <c16:uniqueId val="{00000017-FACB-4528-89B4-150914C95DEA}"/>
              </c:ext>
            </c:extLst>
          </c:dPt>
          <c:dPt>
            <c:idx val="12"/>
            <c:invertIfNegative val="0"/>
            <c:bubble3D val="0"/>
            <c:spPr>
              <a:solidFill>
                <a:srgbClr val="FF0000"/>
              </a:solidFill>
              <a:ln>
                <a:noFill/>
              </a:ln>
              <a:effectLst/>
            </c:spPr>
            <c:extLst>
              <c:ext xmlns:c16="http://schemas.microsoft.com/office/drawing/2014/chart" uri="{C3380CC4-5D6E-409C-BE32-E72D297353CC}">
                <c16:uniqueId val="{00000019-FACB-4528-89B4-150914C95DEA}"/>
              </c:ext>
            </c:extLst>
          </c:dPt>
          <c:dPt>
            <c:idx val="13"/>
            <c:invertIfNegative val="0"/>
            <c:bubble3D val="0"/>
            <c:spPr>
              <a:solidFill>
                <a:srgbClr val="FF0000"/>
              </a:solidFill>
              <a:ln>
                <a:noFill/>
              </a:ln>
              <a:effectLst/>
            </c:spPr>
            <c:extLst>
              <c:ext xmlns:c16="http://schemas.microsoft.com/office/drawing/2014/chart" uri="{C3380CC4-5D6E-409C-BE32-E72D297353CC}">
                <c16:uniqueId val="{0000001B-FACB-4528-89B4-150914C95DEA}"/>
              </c:ext>
            </c:extLst>
          </c:dPt>
          <c:dPt>
            <c:idx val="15"/>
            <c:invertIfNegative val="0"/>
            <c:bubble3D val="0"/>
            <c:spPr>
              <a:solidFill>
                <a:srgbClr val="FF0000"/>
              </a:solidFill>
              <a:ln>
                <a:noFill/>
              </a:ln>
              <a:effectLst/>
            </c:spPr>
            <c:extLst>
              <c:ext xmlns:c16="http://schemas.microsoft.com/office/drawing/2014/chart" uri="{C3380CC4-5D6E-409C-BE32-E72D297353CC}">
                <c16:uniqueId val="{0000001D-FACB-4528-89B4-150914C95DEA}"/>
              </c:ext>
            </c:extLst>
          </c:dPt>
          <c:dPt>
            <c:idx val="16"/>
            <c:invertIfNegative val="0"/>
            <c:bubble3D val="0"/>
            <c:spPr>
              <a:solidFill>
                <a:srgbClr val="FF0000"/>
              </a:solidFill>
              <a:ln>
                <a:noFill/>
              </a:ln>
              <a:effectLst/>
            </c:spPr>
            <c:extLst>
              <c:ext xmlns:c16="http://schemas.microsoft.com/office/drawing/2014/chart" uri="{C3380CC4-5D6E-409C-BE32-E72D297353CC}">
                <c16:uniqueId val="{0000001F-FACB-4528-89B4-150914C95DEA}"/>
              </c:ext>
            </c:extLst>
          </c:dPt>
          <c:dPt>
            <c:idx val="17"/>
            <c:invertIfNegative val="0"/>
            <c:bubble3D val="0"/>
            <c:spPr>
              <a:solidFill>
                <a:srgbClr val="00B050"/>
              </a:solidFill>
              <a:ln>
                <a:noFill/>
              </a:ln>
              <a:effectLst/>
            </c:spPr>
            <c:extLst>
              <c:ext xmlns:c16="http://schemas.microsoft.com/office/drawing/2014/chart" uri="{C3380CC4-5D6E-409C-BE32-E72D297353CC}">
                <c16:uniqueId val="{00000021-FACB-4528-89B4-150914C95DEA}"/>
              </c:ext>
            </c:extLst>
          </c:dPt>
          <c:dPt>
            <c:idx val="18"/>
            <c:invertIfNegative val="0"/>
            <c:bubble3D val="0"/>
            <c:spPr>
              <a:solidFill>
                <a:srgbClr val="FF0000"/>
              </a:solidFill>
              <a:ln>
                <a:noFill/>
              </a:ln>
              <a:effectLst/>
            </c:spPr>
            <c:extLst>
              <c:ext xmlns:c16="http://schemas.microsoft.com/office/drawing/2014/chart" uri="{C3380CC4-5D6E-409C-BE32-E72D297353CC}">
                <c16:uniqueId val="{00000023-FACB-4528-89B4-150914C95DEA}"/>
              </c:ext>
            </c:extLst>
          </c:dPt>
          <c:dPt>
            <c:idx val="19"/>
            <c:invertIfNegative val="0"/>
            <c:bubble3D val="0"/>
            <c:spPr>
              <a:solidFill>
                <a:srgbClr val="FF0000"/>
              </a:solidFill>
              <a:ln>
                <a:noFill/>
              </a:ln>
              <a:effectLst/>
            </c:spPr>
            <c:extLst>
              <c:ext xmlns:c16="http://schemas.microsoft.com/office/drawing/2014/chart" uri="{C3380CC4-5D6E-409C-BE32-E72D297353CC}">
                <c16:uniqueId val="{00000025-FACB-4528-89B4-150914C95DEA}"/>
              </c:ext>
            </c:extLst>
          </c:dPt>
          <c:dPt>
            <c:idx val="20"/>
            <c:invertIfNegative val="0"/>
            <c:bubble3D val="0"/>
            <c:spPr>
              <a:solidFill>
                <a:srgbClr val="FF0000"/>
              </a:solidFill>
              <a:ln>
                <a:noFill/>
              </a:ln>
              <a:effectLst/>
            </c:spPr>
            <c:extLst>
              <c:ext xmlns:c16="http://schemas.microsoft.com/office/drawing/2014/chart" uri="{C3380CC4-5D6E-409C-BE32-E72D297353CC}">
                <c16:uniqueId val="{00000027-FACB-4528-89B4-150914C95D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Jihomoravský kraj   </c:v>
                </c:pt>
                <c:pt idx="1">
                  <c:v>Karlovarský kraj    </c:v>
                </c:pt>
                <c:pt idx="2">
                  <c:v>Pardubický kraj     </c:v>
                </c:pt>
                <c:pt idx="3">
                  <c:v>Hlavní město Praha  </c:v>
                </c:pt>
                <c:pt idx="4">
                  <c:v>Královéhradecký kraj</c:v>
                </c:pt>
                <c:pt idx="5">
                  <c:v>Zlínský kraj        </c:v>
                </c:pt>
                <c:pt idx="6">
                  <c:v>Jihočeský kraj      </c:v>
                </c:pt>
                <c:pt idx="7">
                  <c:v>Olomoucký kraj      </c:v>
                </c:pt>
                <c:pt idx="8">
                  <c:v>Plzeňský kraj       </c:v>
                </c:pt>
                <c:pt idx="9">
                  <c:v>Ústecký kraj        </c:v>
                </c:pt>
                <c:pt idx="10">
                  <c:v>Liberecký kraj      </c:v>
                </c:pt>
                <c:pt idx="11">
                  <c:v>Kraj Vysočina       </c:v>
                </c:pt>
                <c:pt idx="12">
                  <c:v>Středočeský kraj    </c:v>
                </c:pt>
                <c:pt idx="13">
                  <c:v>Moravskoslezský kraj</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-1</c:v>
                </c:pt>
                <c:pt idx="1">
                  <c:v>-1</c:v>
                </c:pt>
                <c:pt idx="2">
                  <c:v>-3</c:v>
                </c:pt>
                <c:pt idx="3">
                  <c:v>-4</c:v>
                </c:pt>
                <c:pt idx="4">
                  <c:v>-4</c:v>
                </c:pt>
                <c:pt idx="5">
                  <c:v>-4</c:v>
                </c:pt>
                <c:pt idx="6">
                  <c:v>-5</c:v>
                </c:pt>
                <c:pt idx="7">
                  <c:v>-5</c:v>
                </c:pt>
                <c:pt idx="8">
                  <c:v>-6</c:v>
                </c:pt>
                <c:pt idx="9">
                  <c:v>-6</c:v>
                </c:pt>
                <c:pt idx="10">
                  <c:v>-7</c:v>
                </c:pt>
                <c:pt idx="11">
                  <c:v>-10</c:v>
                </c:pt>
                <c:pt idx="12">
                  <c:v>-10</c:v>
                </c:pt>
                <c:pt idx="13">
                  <c:v>-13</c:v>
                </c:pt>
                <c:pt idx="15">
                  <c:v>-49</c:v>
                </c:pt>
                <c:pt idx="16">
                  <c:v>-18</c:v>
                </c:pt>
                <c:pt idx="17">
                  <c:v>3</c:v>
                </c:pt>
                <c:pt idx="18">
                  <c:v>-7</c:v>
                </c:pt>
                <c:pt idx="19">
                  <c:v>-2</c:v>
                </c:pt>
                <c:pt idx="20">
                  <c:v>-6</c:v>
                </c:pt>
              </c:numCache>
            </c:numRef>
          </c:val>
          <c:extLst>
            <c:ext xmlns:c16="http://schemas.microsoft.com/office/drawing/2014/chart" uri="{C3380CC4-5D6E-409C-BE32-E72D297353CC}">
              <c16:uniqueId val="{00000028-FACB-4528-89B4-150914C95DEA}"/>
            </c:ext>
          </c:extLst>
        </c:ser>
        <c:ser>
          <c:idx val="1"/>
          <c:order val="1"/>
          <c:tx>
            <c:strRef>
              <c:f>Sheet1!$C$1</c:f>
              <c:strCache>
                <c:ptCount val="1"/>
                <c:pt idx="0">
                  <c:v>2017</c:v>
                </c:pt>
              </c:strCache>
            </c:strRef>
          </c:tx>
          <c:spPr>
            <a:solidFill>
              <a:srgbClr val="00B050"/>
            </a:solidFill>
            <a:ln>
              <a:noFill/>
            </a:ln>
            <a:effectLst/>
          </c:spPr>
          <c:invertIfNegative val="0"/>
          <c:dLbls>
            <c:delete val="1"/>
          </c:dLbls>
          <c:cat>
            <c:strRef>
              <c:f>Sheet1!$A$2:$A$22</c:f>
              <c:strCache>
                <c:ptCount val="21"/>
                <c:pt idx="0">
                  <c:v>Jihomoravský kraj   </c:v>
                </c:pt>
                <c:pt idx="1">
                  <c:v>Karlovarský kraj    </c:v>
                </c:pt>
                <c:pt idx="2">
                  <c:v>Pardubický kraj     </c:v>
                </c:pt>
                <c:pt idx="3">
                  <c:v>Hlavní město Praha  </c:v>
                </c:pt>
                <c:pt idx="4">
                  <c:v>Královéhradecký kraj</c:v>
                </c:pt>
                <c:pt idx="5">
                  <c:v>Zlínský kraj        </c:v>
                </c:pt>
                <c:pt idx="6">
                  <c:v>Jihočeský kraj      </c:v>
                </c:pt>
                <c:pt idx="7">
                  <c:v>Olomoucký kraj      </c:v>
                </c:pt>
                <c:pt idx="8">
                  <c:v>Plzeňský kraj       </c:v>
                </c:pt>
                <c:pt idx="9">
                  <c:v>Ústecký kraj        </c:v>
                </c:pt>
                <c:pt idx="10">
                  <c:v>Liberecký kraj      </c:v>
                </c:pt>
                <c:pt idx="11">
                  <c:v>Kraj Vysočina       </c:v>
                </c:pt>
                <c:pt idx="12">
                  <c:v>Středočeský kraj    </c:v>
                </c:pt>
                <c:pt idx="13">
                  <c:v>Moravskoslezský kraj</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9-FACB-4528-89B4-150914C95DEA}"/>
            </c:ext>
          </c:extLst>
        </c:ser>
        <c:ser>
          <c:idx val="2"/>
          <c:order val="2"/>
          <c:tx>
            <c:strRef>
              <c:f>Sheet1!$D$1</c:f>
              <c:strCache>
                <c:ptCount val="1"/>
                <c:pt idx="0">
                  <c:v>2018</c:v>
                </c:pt>
              </c:strCache>
            </c:strRef>
          </c:tx>
          <c:spPr>
            <a:solidFill>
              <a:srgbClr val="FF0000"/>
            </a:solidFill>
            <a:ln>
              <a:noFill/>
            </a:ln>
            <a:effectLst/>
          </c:spPr>
          <c:invertIfNegative val="0"/>
          <c:dLbls>
            <c:delete val="1"/>
          </c:dLbls>
          <c:cat>
            <c:strRef>
              <c:f>Sheet1!$A$2:$A$22</c:f>
              <c:strCache>
                <c:ptCount val="21"/>
                <c:pt idx="0">
                  <c:v>Jihomoravský kraj   </c:v>
                </c:pt>
                <c:pt idx="1">
                  <c:v>Karlovarský kraj    </c:v>
                </c:pt>
                <c:pt idx="2">
                  <c:v>Pardubický kraj     </c:v>
                </c:pt>
                <c:pt idx="3">
                  <c:v>Hlavní město Praha  </c:v>
                </c:pt>
                <c:pt idx="4">
                  <c:v>Královéhradecký kraj</c:v>
                </c:pt>
                <c:pt idx="5">
                  <c:v>Zlínský kraj        </c:v>
                </c:pt>
                <c:pt idx="6">
                  <c:v>Jihočeský kraj      </c:v>
                </c:pt>
                <c:pt idx="7">
                  <c:v>Olomoucký kraj      </c:v>
                </c:pt>
                <c:pt idx="8">
                  <c:v>Plzeňský kraj       </c:v>
                </c:pt>
                <c:pt idx="9">
                  <c:v>Ústecký kraj        </c:v>
                </c:pt>
                <c:pt idx="10">
                  <c:v>Liberecký kraj      </c:v>
                </c:pt>
                <c:pt idx="11">
                  <c:v>Kraj Vysočina       </c:v>
                </c:pt>
                <c:pt idx="12">
                  <c:v>Středočeský kraj    </c:v>
                </c:pt>
                <c:pt idx="13">
                  <c:v>Moravskoslezský kraj</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A-FACB-4528-89B4-150914C95DEA}"/>
            </c:ext>
          </c:extLst>
        </c:ser>
        <c:dLbls>
          <c:showLegendKey val="0"/>
          <c:showVal val="1"/>
          <c:showCatName val="0"/>
          <c:showSerName val="0"/>
          <c:showPercent val="0"/>
          <c:showBubbleSize val="0"/>
        </c:dLbls>
        <c:gapWidth val="50"/>
        <c:overlap val="100"/>
        <c:axId val="411765344"/>
        <c:axId val="411764952"/>
      </c:barChart>
      <c:catAx>
        <c:axId val="411765344"/>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4952"/>
        <c:crosses val="autoZero"/>
        <c:auto val="1"/>
        <c:lblAlgn val="ctr"/>
        <c:lblOffset val="100"/>
        <c:noMultiLvlLbl val="0"/>
      </c:catAx>
      <c:valAx>
        <c:axId val="411764952"/>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3E6F-4A87-B32F-5BE755BDC38D}"/>
              </c:ext>
            </c:extLst>
          </c:dPt>
          <c:dPt>
            <c:idx val="1"/>
            <c:invertIfNegative val="0"/>
            <c:bubble3D val="0"/>
            <c:spPr>
              <a:solidFill>
                <a:srgbClr val="FF0000"/>
              </a:solidFill>
              <a:ln>
                <a:noFill/>
              </a:ln>
              <a:effectLst/>
            </c:spPr>
            <c:extLst>
              <c:ext xmlns:c16="http://schemas.microsoft.com/office/drawing/2014/chart" uri="{C3380CC4-5D6E-409C-BE32-E72D297353CC}">
                <c16:uniqueId val="{00000003-3E6F-4A87-B32F-5BE755BDC38D}"/>
              </c:ext>
            </c:extLst>
          </c:dPt>
          <c:dPt>
            <c:idx val="2"/>
            <c:invertIfNegative val="0"/>
            <c:bubble3D val="0"/>
            <c:spPr>
              <a:solidFill>
                <a:srgbClr val="FF0000"/>
              </a:solidFill>
              <a:ln>
                <a:noFill/>
              </a:ln>
              <a:effectLst/>
            </c:spPr>
            <c:extLst>
              <c:ext xmlns:c16="http://schemas.microsoft.com/office/drawing/2014/chart" uri="{C3380CC4-5D6E-409C-BE32-E72D297353CC}">
                <c16:uniqueId val="{00000005-3E6F-4A87-B32F-5BE755BDC38D}"/>
              </c:ext>
            </c:extLst>
          </c:dPt>
          <c:dPt>
            <c:idx val="3"/>
            <c:invertIfNegative val="0"/>
            <c:bubble3D val="0"/>
            <c:spPr>
              <a:solidFill>
                <a:srgbClr val="FF0000"/>
              </a:solidFill>
              <a:ln>
                <a:noFill/>
              </a:ln>
              <a:effectLst/>
            </c:spPr>
            <c:extLst>
              <c:ext xmlns:c16="http://schemas.microsoft.com/office/drawing/2014/chart" uri="{C3380CC4-5D6E-409C-BE32-E72D297353CC}">
                <c16:uniqueId val="{00000007-3E6F-4A87-B32F-5BE755BDC38D}"/>
              </c:ext>
            </c:extLst>
          </c:dPt>
          <c:dPt>
            <c:idx val="4"/>
            <c:invertIfNegative val="0"/>
            <c:bubble3D val="0"/>
            <c:spPr>
              <a:solidFill>
                <a:srgbClr val="FF0000"/>
              </a:solidFill>
              <a:ln>
                <a:noFill/>
              </a:ln>
              <a:effectLst/>
            </c:spPr>
            <c:extLst>
              <c:ext xmlns:c16="http://schemas.microsoft.com/office/drawing/2014/chart" uri="{C3380CC4-5D6E-409C-BE32-E72D297353CC}">
                <c16:uniqueId val="{00000009-3E6F-4A87-B32F-5BE755BDC38D}"/>
              </c:ext>
            </c:extLst>
          </c:dPt>
          <c:dPt>
            <c:idx val="5"/>
            <c:invertIfNegative val="0"/>
            <c:bubble3D val="0"/>
            <c:spPr>
              <a:solidFill>
                <a:srgbClr val="FF0000"/>
              </a:solidFill>
              <a:ln>
                <a:noFill/>
              </a:ln>
              <a:effectLst/>
            </c:spPr>
            <c:extLst>
              <c:ext xmlns:c16="http://schemas.microsoft.com/office/drawing/2014/chart" uri="{C3380CC4-5D6E-409C-BE32-E72D297353CC}">
                <c16:uniqueId val="{0000000B-3E6F-4A87-B32F-5BE755BDC38D}"/>
              </c:ext>
            </c:extLst>
          </c:dPt>
          <c:dPt>
            <c:idx val="6"/>
            <c:invertIfNegative val="0"/>
            <c:bubble3D val="0"/>
            <c:spPr>
              <a:solidFill>
                <a:srgbClr val="FF0000"/>
              </a:solidFill>
              <a:ln>
                <a:noFill/>
              </a:ln>
              <a:effectLst/>
            </c:spPr>
            <c:extLst>
              <c:ext xmlns:c16="http://schemas.microsoft.com/office/drawing/2014/chart" uri="{C3380CC4-5D6E-409C-BE32-E72D297353CC}">
                <c16:uniqueId val="{0000000D-3E6F-4A87-B32F-5BE755BDC38D}"/>
              </c:ext>
            </c:extLst>
          </c:dPt>
          <c:dPt>
            <c:idx val="7"/>
            <c:invertIfNegative val="0"/>
            <c:bubble3D val="0"/>
            <c:spPr>
              <a:solidFill>
                <a:srgbClr val="FF0000"/>
              </a:solidFill>
              <a:ln>
                <a:noFill/>
              </a:ln>
              <a:effectLst/>
            </c:spPr>
            <c:extLst>
              <c:ext xmlns:c16="http://schemas.microsoft.com/office/drawing/2014/chart" uri="{C3380CC4-5D6E-409C-BE32-E72D297353CC}">
                <c16:uniqueId val="{0000000F-3E6F-4A87-B32F-5BE755BDC38D}"/>
              </c:ext>
            </c:extLst>
          </c:dPt>
          <c:dPt>
            <c:idx val="8"/>
            <c:invertIfNegative val="0"/>
            <c:bubble3D val="0"/>
            <c:spPr>
              <a:solidFill>
                <a:srgbClr val="FF0000"/>
              </a:solidFill>
              <a:ln>
                <a:noFill/>
              </a:ln>
              <a:effectLst/>
            </c:spPr>
            <c:extLst>
              <c:ext xmlns:c16="http://schemas.microsoft.com/office/drawing/2014/chart" uri="{C3380CC4-5D6E-409C-BE32-E72D297353CC}">
                <c16:uniqueId val="{00000011-3E6F-4A87-B32F-5BE755BDC38D}"/>
              </c:ext>
            </c:extLst>
          </c:dPt>
          <c:dPt>
            <c:idx val="9"/>
            <c:invertIfNegative val="0"/>
            <c:bubble3D val="0"/>
            <c:spPr>
              <a:solidFill>
                <a:srgbClr val="FF0000"/>
              </a:solidFill>
              <a:ln>
                <a:noFill/>
              </a:ln>
              <a:effectLst/>
            </c:spPr>
            <c:extLst>
              <c:ext xmlns:c16="http://schemas.microsoft.com/office/drawing/2014/chart" uri="{C3380CC4-5D6E-409C-BE32-E72D297353CC}">
                <c16:uniqueId val="{00000013-3E6F-4A87-B32F-5BE755BDC38D}"/>
              </c:ext>
            </c:extLst>
          </c:dPt>
          <c:dPt>
            <c:idx val="10"/>
            <c:invertIfNegative val="0"/>
            <c:bubble3D val="0"/>
            <c:spPr>
              <a:solidFill>
                <a:srgbClr val="FF0000"/>
              </a:solidFill>
              <a:ln>
                <a:noFill/>
              </a:ln>
              <a:effectLst/>
            </c:spPr>
            <c:extLst>
              <c:ext xmlns:c16="http://schemas.microsoft.com/office/drawing/2014/chart" uri="{C3380CC4-5D6E-409C-BE32-E72D297353CC}">
                <c16:uniqueId val="{00000015-3E6F-4A87-B32F-5BE755BDC38D}"/>
              </c:ext>
            </c:extLst>
          </c:dPt>
          <c:dPt>
            <c:idx val="11"/>
            <c:invertIfNegative val="0"/>
            <c:bubble3D val="0"/>
            <c:spPr>
              <a:solidFill>
                <a:srgbClr val="FF0000"/>
              </a:solidFill>
              <a:ln>
                <a:noFill/>
              </a:ln>
              <a:effectLst/>
            </c:spPr>
            <c:extLst>
              <c:ext xmlns:c16="http://schemas.microsoft.com/office/drawing/2014/chart" uri="{C3380CC4-5D6E-409C-BE32-E72D297353CC}">
                <c16:uniqueId val="{00000017-3E6F-4A87-B32F-5BE755BDC38D}"/>
              </c:ext>
            </c:extLst>
          </c:dPt>
          <c:dPt>
            <c:idx val="12"/>
            <c:invertIfNegative val="0"/>
            <c:bubble3D val="0"/>
            <c:spPr>
              <a:solidFill>
                <a:srgbClr val="FF0000"/>
              </a:solidFill>
              <a:ln>
                <a:noFill/>
              </a:ln>
              <a:effectLst/>
            </c:spPr>
            <c:extLst>
              <c:ext xmlns:c16="http://schemas.microsoft.com/office/drawing/2014/chart" uri="{C3380CC4-5D6E-409C-BE32-E72D297353CC}">
                <c16:uniqueId val="{00000019-3E6F-4A87-B32F-5BE755BDC38D}"/>
              </c:ext>
            </c:extLst>
          </c:dPt>
          <c:dPt>
            <c:idx val="13"/>
            <c:invertIfNegative val="0"/>
            <c:bubble3D val="0"/>
            <c:spPr>
              <a:solidFill>
                <a:srgbClr val="FF0000"/>
              </a:solidFill>
              <a:ln>
                <a:noFill/>
              </a:ln>
              <a:effectLst/>
            </c:spPr>
            <c:extLst>
              <c:ext xmlns:c16="http://schemas.microsoft.com/office/drawing/2014/chart" uri="{C3380CC4-5D6E-409C-BE32-E72D297353CC}">
                <c16:uniqueId val="{0000001B-3E6F-4A87-B32F-5BE755BDC38D}"/>
              </c:ext>
            </c:extLst>
          </c:dPt>
          <c:dPt>
            <c:idx val="15"/>
            <c:invertIfNegative val="0"/>
            <c:bubble3D val="0"/>
            <c:spPr>
              <a:solidFill>
                <a:srgbClr val="FF0000"/>
              </a:solidFill>
              <a:ln>
                <a:noFill/>
              </a:ln>
              <a:effectLst/>
            </c:spPr>
            <c:extLst>
              <c:ext xmlns:c16="http://schemas.microsoft.com/office/drawing/2014/chart" uri="{C3380CC4-5D6E-409C-BE32-E72D297353CC}">
                <c16:uniqueId val="{0000001D-3E6F-4A87-B32F-5BE755BDC38D}"/>
              </c:ext>
            </c:extLst>
          </c:dPt>
          <c:dPt>
            <c:idx val="16"/>
            <c:invertIfNegative val="0"/>
            <c:bubble3D val="0"/>
            <c:spPr>
              <a:solidFill>
                <a:srgbClr val="FF0000"/>
              </a:solidFill>
              <a:ln>
                <a:noFill/>
              </a:ln>
              <a:effectLst/>
            </c:spPr>
            <c:extLst>
              <c:ext xmlns:c16="http://schemas.microsoft.com/office/drawing/2014/chart" uri="{C3380CC4-5D6E-409C-BE32-E72D297353CC}">
                <c16:uniqueId val="{0000001F-3E6F-4A87-B32F-5BE755BDC38D}"/>
              </c:ext>
            </c:extLst>
          </c:dPt>
          <c:dPt>
            <c:idx val="17"/>
            <c:invertIfNegative val="0"/>
            <c:bubble3D val="0"/>
            <c:spPr>
              <a:solidFill>
                <a:srgbClr val="FF0000"/>
              </a:solidFill>
              <a:ln>
                <a:noFill/>
              </a:ln>
              <a:effectLst/>
            </c:spPr>
            <c:extLst>
              <c:ext xmlns:c16="http://schemas.microsoft.com/office/drawing/2014/chart" uri="{C3380CC4-5D6E-409C-BE32-E72D297353CC}">
                <c16:uniqueId val="{00000021-3E6F-4A87-B32F-5BE755BDC38D}"/>
              </c:ext>
            </c:extLst>
          </c:dPt>
          <c:dPt>
            <c:idx val="18"/>
            <c:invertIfNegative val="0"/>
            <c:bubble3D val="0"/>
            <c:spPr>
              <a:solidFill>
                <a:srgbClr val="FF0000"/>
              </a:solidFill>
              <a:ln>
                <a:noFill/>
              </a:ln>
              <a:effectLst/>
            </c:spPr>
            <c:extLst>
              <c:ext xmlns:c16="http://schemas.microsoft.com/office/drawing/2014/chart" uri="{C3380CC4-5D6E-409C-BE32-E72D297353CC}">
                <c16:uniqueId val="{00000023-3E6F-4A87-B32F-5BE755BDC38D}"/>
              </c:ext>
            </c:extLst>
          </c:dPt>
          <c:dPt>
            <c:idx val="19"/>
            <c:invertIfNegative val="0"/>
            <c:bubble3D val="0"/>
            <c:spPr>
              <a:solidFill>
                <a:srgbClr val="FF0000"/>
              </a:solidFill>
              <a:ln>
                <a:noFill/>
              </a:ln>
              <a:effectLst/>
            </c:spPr>
            <c:extLst>
              <c:ext xmlns:c16="http://schemas.microsoft.com/office/drawing/2014/chart" uri="{C3380CC4-5D6E-409C-BE32-E72D297353CC}">
                <c16:uniqueId val="{00000025-3E6F-4A87-B32F-5BE755BDC38D}"/>
              </c:ext>
            </c:extLst>
          </c:dPt>
          <c:dPt>
            <c:idx val="20"/>
            <c:invertIfNegative val="0"/>
            <c:bubble3D val="0"/>
            <c:spPr>
              <a:solidFill>
                <a:srgbClr val="FF0000"/>
              </a:solidFill>
              <a:ln>
                <a:noFill/>
              </a:ln>
              <a:effectLst/>
            </c:spPr>
            <c:extLst>
              <c:ext xmlns:c16="http://schemas.microsoft.com/office/drawing/2014/chart" uri="{C3380CC4-5D6E-409C-BE32-E72D297353CC}">
                <c16:uniqueId val="{00000027-3E6F-4A87-B32F-5BE755BDC38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Plzeňský kraj</c:v>
                </c:pt>
                <c:pt idx="1">
                  <c:v>Liberecký kraj</c:v>
                </c:pt>
                <c:pt idx="2">
                  <c:v>Hlavní město Praha</c:v>
                </c:pt>
                <c:pt idx="3">
                  <c:v>Moravskoslezský kraj</c:v>
                </c:pt>
                <c:pt idx="4">
                  <c:v>Pardubický kraj</c:v>
                </c:pt>
                <c:pt idx="5">
                  <c:v>Ústecký kraj</c:v>
                </c:pt>
                <c:pt idx="6">
                  <c:v>Královéhradecký kraj</c:v>
                </c:pt>
                <c:pt idx="7">
                  <c:v>Zlínský kraj</c:v>
                </c:pt>
                <c:pt idx="8">
                  <c:v>Jihočeský kraj</c:v>
                </c:pt>
                <c:pt idx="9">
                  <c:v>Jihomoravský kraj</c:v>
                </c:pt>
                <c:pt idx="10">
                  <c:v>Olomoucký kraj</c:v>
                </c:pt>
                <c:pt idx="11">
                  <c:v>Karlovarský kraj</c:v>
                </c:pt>
                <c:pt idx="12">
                  <c:v>Kraj Vysočina</c:v>
                </c:pt>
                <c:pt idx="13">
                  <c:v>Středočeský kraj</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3</c:v>
                </c:pt>
                <c:pt idx="1">
                  <c:v>0</c:v>
                </c:pt>
                <c:pt idx="2">
                  <c:v>-1</c:v>
                </c:pt>
                <c:pt idx="3">
                  <c:v>-2</c:v>
                </c:pt>
                <c:pt idx="4">
                  <c:v>-2</c:v>
                </c:pt>
                <c:pt idx="5">
                  <c:v>-2</c:v>
                </c:pt>
                <c:pt idx="6">
                  <c:v>-3</c:v>
                </c:pt>
                <c:pt idx="7">
                  <c:v>-4</c:v>
                </c:pt>
                <c:pt idx="8">
                  <c:v>-5</c:v>
                </c:pt>
                <c:pt idx="9">
                  <c:v>-6</c:v>
                </c:pt>
                <c:pt idx="10">
                  <c:v>-6</c:v>
                </c:pt>
                <c:pt idx="11">
                  <c:v>-7</c:v>
                </c:pt>
                <c:pt idx="12">
                  <c:v>-7</c:v>
                </c:pt>
                <c:pt idx="13">
                  <c:v>-7</c:v>
                </c:pt>
                <c:pt idx="15">
                  <c:v>-29</c:v>
                </c:pt>
                <c:pt idx="16">
                  <c:v>-5</c:v>
                </c:pt>
                <c:pt idx="17">
                  <c:v>-1</c:v>
                </c:pt>
                <c:pt idx="18">
                  <c:v>-8</c:v>
                </c:pt>
                <c:pt idx="19">
                  <c:v>-4</c:v>
                </c:pt>
                <c:pt idx="20">
                  <c:v>-2</c:v>
                </c:pt>
              </c:numCache>
            </c:numRef>
          </c:val>
          <c:extLst>
            <c:ext xmlns:c16="http://schemas.microsoft.com/office/drawing/2014/chart" uri="{C3380CC4-5D6E-409C-BE32-E72D297353CC}">
              <c16:uniqueId val="{00000028-3E6F-4A87-B32F-5BE755BDC38D}"/>
            </c:ext>
          </c:extLst>
        </c:ser>
        <c:ser>
          <c:idx val="1"/>
          <c:order val="1"/>
          <c:tx>
            <c:strRef>
              <c:f>Sheet1!$C$1</c:f>
              <c:strCache>
                <c:ptCount val="1"/>
                <c:pt idx="0">
                  <c:v>2017</c:v>
                </c:pt>
              </c:strCache>
            </c:strRef>
          </c:tx>
          <c:spPr>
            <a:solidFill>
              <a:srgbClr val="00B050"/>
            </a:solidFill>
            <a:ln>
              <a:noFill/>
            </a:ln>
            <a:effectLst/>
          </c:spPr>
          <c:invertIfNegative val="0"/>
          <c:dLbls>
            <c:delete val="1"/>
          </c:dLbls>
          <c:cat>
            <c:strRef>
              <c:f>Sheet1!$A$2:$A$22</c:f>
              <c:strCache>
                <c:ptCount val="21"/>
                <c:pt idx="0">
                  <c:v>Plzeňský kraj</c:v>
                </c:pt>
                <c:pt idx="1">
                  <c:v>Liberecký kraj</c:v>
                </c:pt>
                <c:pt idx="2">
                  <c:v>Hlavní město Praha</c:v>
                </c:pt>
                <c:pt idx="3">
                  <c:v>Moravskoslezský kraj</c:v>
                </c:pt>
                <c:pt idx="4">
                  <c:v>Pardubický kraj</c:v>
                </c:pt>
                <c:pt idx="5">
                  <c:v>Ústecký kraj</c:v>
                </c:pt>
                <c:pt idx="6">
                  <c:v>Královéhradecký kraj</c:v>
                </c:pt>
                <c:pt idx="7">
                  <c:v>Zlínský kraj</c:v>
                </c:pt>
                <c:pt idx="8">
                  <c:v>Jihočeský kraj</c:v>
                </c:pt>
                <c:pt idx="9">
                  <c:v>Jihomoravský kraj</c:v>
                </c:pt>
                <c:pt idx="10">
                  <c:v>Olomoucký kraj</c:v>
                </c:pt>
                <c:pt idx="11">
                  <c:v>Karlovarský kraj</c:v>
                </c:pt>
                <c:pt idx="12">
                  <c:v>Kraj Vysočina</c:v>
                </c:pt>
                <c:pt idx="13">
                  <c:v>Středočeský kraj</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9-3E6F-4A87-B32F-5BE755BDC38D}"/>
            </c:ext>
          </c:extLst>
        </c:ser>
        <c:ser>
          <c:idx val="2"/>
          <c:order val="2"/>
          <c:tx>
            <c:strRef>
              <c:f>Sheet1!$D$1</c:f>
              <c:strCache>
                <c:ptCount val="1"/>
                <c:pt idx="0">
                  <c:v>2018</c:v>
                </c:pt>
              </c:strCache>
            </c:strRef>
          </c:tx>
          <c:spPr>
            <a:solidFill>
              <a:srgbClr val="FF0000"/>
            </a:solidFill>
            <a:ln>
              <a:noFill/>
            </a:ln>
            <a:effectLst/>
          </c:spPr>
          <c:invertIfNegative val="0"/>
          <c:dLbls>
            <c:delete val="1"/>
          </c:dLbls>
          <c:cat>
            <c:strRef>
              <c:f>Sheet1!$A$2:$A$22</c:f>
              <c:strCache>
                <c:ptCount val="21"/>
                <c:pt idx="0">
                  <c:v>Plzeňský kraj</c:v>
                </c:pt>
                <c:pt idx="1">
                  <c:v>Liberecký kraj</c:v>
                </c:pt>
                <c:pt idx="2">
                  <c:v>Hlavní město Praha</c:v>
                </c:pt>
                <c:pt idx="3">
                  <c:v>Moravskoslezský kraj</c:v>
                </c:pt>
                <c:pt idx="4">
                  <c:v>Pardubický kraj</c:v>
                </c:pt>
                <c:pt idx="5">
                  <c:v>Ústecký kraj</c:v>
                </c:pt>
                <c:pt idx="6">
                  <c:v>Královéhradecký kraj</c:v>
                </c:pt>
                <c:pt idx="7">
                  <c:v>Zlínský kraj</c:v>
                </c:pt>
                <c:pt idx="8">
                  <c:v>Jihočeský kraj</c:v>
                </c:pt>
                <c:pt idx="9">
                  <c:v>Jihomoravský kraj</c:v>
                </c:pt>
                <c:pt idx="10">
                  <c:v>Olomoucký kraj</c:v>
                </c:pt>
                <c:pt idx="11">
                  <c:v>Karlovarský kraj</c:v>
                </c:pt>
                <c:pt idx="12">
                  <c:v>Kraj Vysočina</c:v>
                </c:pt>
                <c:pt idx="13">
                  <c:v>Středočeský kraj</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A-3E6F-4A87-B32F-5BE755BDC38D}"/>
            </c:ext>
          </c:extLst>
        </c:ser>
        <c:dLbls>
          <c:showLegendKey val="0"/>
          <c:showVal val="1"/>
          <c:showCatName val="0"/>
          <c:showSerName val="0"/>
          <c:showPercent val="0"/>
          <c:showBubbleSize val="0"/>
        </c:dLbls>
        <c:gapWidth val="50"/>
        <c:overlap val="100"/>
        <c:axId val="411765344"/>
        <c:axId val="411764952"/>
      </c:barChart>
      <c:catAx>
        <c:axId val="411765344"/>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4952"/>
        <c:crosses val="autoZero"/>
        <c:auto val="1"/>
        <c:lblAlgn val="ctr"/>
        <c:lblOffset val="100"/>
        <c:noMultiLvlLbl val="0"/>
      </c:catAx>
      <c:valAx>
        <c:axId val="411764952"/>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AE3-48AD-9AD5-1CAAED47B7BD}"/>
              </c:ext>
            </c:extLst>
          </c:dPt>
          <c:dPt>
            <c:idx val="1"/>
            <c:invertIfNegative val="0"/>
            <c:bubble3D val="0"/>
            <c:spPr>
              <a:solidFill>
                <a:srgbClr val="FF0000"/>
              </a:solidFill>
              <a:ln>
                <a:noFill/>
              </a:ln>
              <a:effectLst/>
            </c:spPr>
            <c:extLst>
              <c:ext xmlns:c16="http://schemas.microsoft.com/office/drawing/2014/chart" uri="{C3380CC4-5D6E-409C-BE32-E72D297353CC}">
                <c16:uniqueId val="{00000003-0AE3-48AD-9AD5-1CAAED47B7BD}"/>
              </c:ext>
            </c:extLst>
          </c:dPt>
          <c:dPt>
            <c:idx val="2"/>
            <c:invertIfNegative val="0"/>
            <c:bubble3D val="0"/>
            <c:spPr>
              <a:solidFill>
                <a:srgbClr val="FF0000"/>
              </a:solidFill>
              <a:ln>
                <a:noFill/>
              </a:ln>
              <a:effectLst/>
            </c:spPr>
            <c:extLst>
              <c:ext xmlns:c16="http://schemas.microsoft.com/office/drawing/2014/chart" uri="{C3380CC4-5D6E-409C-BE32-E72D297353CC}">
                <c16:uniqueId val="{00000005-0AE3-48AD-9AD5-1CAAED47B7BD}"/>
              </c:ext>
            </c:extLst>
          </c:dPt>
          <c:dPt>
            <c:idx val="3"/>
            <c:invertIfNegative val="0"/>
            <c:bubble3D val="0"/>
            <c:spPr>
              <a:solidFill>
                <a:srgbClr val="FF0000"/>
              </a:solidFill>
              <a:ln>
                <a:noFill/>
              </a:ln>
              <a:effectLst/>
            </c:spPr>
            <c:extLst>
              <c:ext xmlns:c16="http://schemas.microsoft.com/office/drawing/2014/chart" uri="{C3380CC4-5D6E-409C-BE32-E72D297353CC}">
                <c16:uniqueId val="{00000007-0AE3-48AD-9AD5-1CAAED47B7BD}"/>
              </c:ext>
            </c:extLst>
          </c:dPt>
          <c:dPt>
            <c:idx val="4"/>
            <c:invertIfNegative val="0"/>
            <c:bubble3D val="0"/>
            <c:spPr>
              <a:solidFill>
                <a:srgbClr val="FF0000"/>
              </a:solidFill>
              <a:ln>
                <a:noFill/>
              </a:ln>
              <a:effectLst/>
            </c:spPr>
            <c:extLst>
              <c:ext xmlns:c16="http://schemas.microsoft.com/office/drawing/2014/chart" uri="{C3380CC4-5D6E-409C-BE32-E72D297353CC}">
                <c16:uniqueId val="{00000009-0AE3-48AD-9AD5-1CAAED47B7BD}"/>
              </c:ext>
            </c:extLst>
          </c:dPt>
          <c:dPt>
            <c:idx val="5"/>
            <c:invertIfNegative val="0"/>
            <c:bubble3D val="0"/>
            <c:spPr>
              <a:solidFill>
                <a:srgbClr val="FF0000"/>
              </a:solidFill>
              <a:ln>
                <a:noFill/>
              </a:ln>
              <a:effectLst/>
            </c:spPr>
            <c:extLst>
              <c:ext xmlns:c16="http://schemas.microsoft.com/office/drawing/2014/chart" uri="{C3380CC4-5D6E-409C-BE32-E72D297353CC}">
                <c16:uniqueId val="{0000000B-0AE3-48AD-9AD5-1CAAED47B7BD}"/>
              </c:ext>
            </c:extLst>
          </c:dPt>
          <c:dPt>
            <c:idx val="6"/>
            <c:invertIfNegative val="0"/>
            <c:bubble3D val="0"/>
            <c:spPr>
              <a:solidFill>
                <a:srgbClr val="FF0000"/>
              </a:solidFill>
              <a:ln>
                <a:noFill/>
              </a:ln>
              <a:effectLst/>
            </c:spPr>
            <c:extLst>
              <c:ext xmlns:c16="http://schemas.microsoft.com/office/drawing/2014/chart" uri="{C3380CC4-5D6E-409C-BE32-E72D297353CC}">
                <c16:uniqueId val="{0000000D-0AE3-48AD-9AD5-1CAAED47B7BD}"/>
              </c:ext>
            </c:extLst>
          </c:dPt>
          <c:dPt>
            <c:idx val="7"/>
            <c:invertIfNegative val="0"/>
            <c:bubble3D val="0"/>
            <c:spPr>
              <a:solidFill>
                <a:srgbClr val="FF0000"/>
              </a:solidFill>
              <a:ln>
                <a:noFill/>
              </a:ln>
              <a:effectLst/>
            </c:spPr>
            <c:extLst>
              <c:ext xmlns:c16="http://schemas.microsoft.com/office/drawing/2014/chart" uri="{C3380CC4-5D6E-409C-BE32-E72D297353CC}">
                <c16:uniqueId val="{0000000F-0AE3-48AD-9AD5-1CAAED47B7BD}"/>
              </c:ext>
            </c:extLst>
          </c:dPt>
          <c:dPt>
            <c:idx val="8"/>
            <c:invertIfNegative val="0"/>
            <c:bubble3D val="0"/>
            <c:spPr>
              <a:solidFill>
                <a:srgbClr val="FF0000"/>
              </a:solidFill>
              <a:ln>
                <a:noFill/>
              </a:ln>
              <a:effectLst/>
            </c:spPr>
            <c:extLst>
              <c:ext xmlns:c16="http://schemas.microsoft.com/office/drawing/2014/chart" uri="{C3380CC4-5D6E-409C-BE32-E72D297353CC}">
                <c16:uniqueId val="{00000011-0AE3-48AD-9AD5-1CAAED47B7BD}"/>
              </c:ext>
            </c:extLst>
          </c:dPt>
          <c:dPt>
            <c:idx val="9"/>
            <c:invertIfNegative val="0"/>
            <c:bubble3D val="0"/>
            <c:spPr>
              <a:solidFill>
                <a:srgbClr val="FF0000"/>
              </a:solidFill>
              <a:ln>
                <a:noFill/>
              </a:ln>
              <a:effectLst/>
            </c:spPr>
            <c:extLst>
              <c:ext xmlns:c16="http://schemas.microsoft.com/office/drawing/2014/chart" uri="{C3380CC4-5D6E-409C-BE32-E72D297353CC}">
                <c16:uniqueId val="{00000013-0AE3-48AD-9AD5-1CAAED47B7BD}"/>
              </c:ext>
            </c:extLst>
          </c:dPt>
          <c:dPt>
            <c:idx val="10"/>
            <c:invertIfNegative val="0"/>
            <c:bubble3D val="0"/>
            <c:spPr>
              <a:solidFill>
                <a:srgbClr val="FF0000"/>
              </a:solidFill>
              <a:ln>
                <a:noFill/>
              </a:ln>
              <a:effectLst/>
            </c:spPr>
            <c:extLst>
              <c:ext xmlns:c16="http://schemas.microsoft.com/office/drawing/2014/chart" uri="{C3380CC4-5D6E-409C-BE32-E72D297353CC}">
                <c16:uniqueId val="{00000015-0AE3-48AD-9AD5-1CAAED47B7BD}"/>
              </c:ext>
            </c:extLst>
          </c:dPt>
          <c:dPt>
            <c:idx val="11"/>
            <c:invertIfNegative val="0"/>
            <c:bubble3D val="0"/>
            <c:spPr>
              <a:solidFill>
                <a:srgbClr val="FF0000"/>
              </a:solidFill>
              <a:ln>
                <a:noFill/>
              </a:ln>
              <a:effectLst/>
            </c:spPr>
            <c:extLst>
              <c:ext xmlns:c16="http://schemas.microsoft.com/office/drawing/2014/chart" uri="{C3380CC4-5D6E-409C-BE32-E72D297353CC}">
                <c16:uniqueId val="{00000017-0AE3-48AD-9AD5-1CAAED47B7BD}"/>
              </c:ext>
            </c:extLst>
          </c:dPt>
          <c:dPt>
            <c:idx val="12"/>
            <c:invertIfNegative val="0"/>
            <c:bubble3D val="0"/>
            <c:spPr>
              <a:solidFill>
                <a:srgbClr val="FF0000"/>
              </a:solidFill>
              <a:ln>
                <a:noFill/>
              </a:ln>
              <a:effectLst/>
            </c:spPr>
            <c:extLst>
              <c:ext xmlns:c16="http://schemas.microsoft.com/office/drawing/2014/chart" uri="{C3380CC4-5D6E-409C-BE32-E72D297353CC}">
                <c16:uniqueId val="{00000019-0AE3-48AD-9AD5-1CAAED47B7BD}"/>
              </c:ext>
            </c:extLst>
          </c:dPt>
          <c:dPt>
            <c:idx val="13"/>
            <c:invertIfNegative val="0"/>
            <c:bubble3D val="0"/>
            <c:spPr>
              <a:solidFill>
                <a:srgbClr val="FF0000"/>
              </a:solidFill>
              <a:ln>
                <a:noFill/>
              </a:ln>
              <a:effectLst/>
            </c:spPr>
            <c:extLst>
              <c:ext xmlns:c16="http://schemas.microsoft.com/office/drawing/2014/chart" uri="{C3380CC4-5D6E-409C-BE32-E72D297353CC}">
                <c16:uniqueId val="{0000001B-0AE3-48AD-9AD5-1CAAED47B7BD}"/>
              </c:ext>
            </c:extLst>
          </c:dPt>
          <c:dPt>
            <c:idx val="15"/>
            <c:invertIfNegative val="0"/>
            <c:bubble3D val="0"/>
            <c:spPr>
              <a:solidFill>
                <a:srgbClr val="FF0000"/>
              </a:solidFill>
              <a:ln>
                <a:noFill/>
              </a:ln>
              <a:effectLst/>
            </c:spPr>
            <c:extLst>
              <c:ext xmlns:c16="http://schemas.microsoft.com/office/drawing/2014/chart" uri="{C3380CC4-5D6E-409C-BE32-E72D297353CC}">
                <c16:uniqueId val="{0000001D-0AE3-48AD-9AD5-1CAAED47B7BD}"/>
              </c:ext>
            </c:extLst>
          </c:dPt>
          <c:dPt>
            <c:idx val="16"/>
            <c:invertIfNegative val="0"/>
            <c:bubble3D val="0"/>
            <c:spPr>
              <a:solidFill>
                <a:srgbClr val="FF0000"/>
              </a:solidFill>
              <a:ln>
                <a:noFill/>
              </a:ln>
              <a:effectLst/>
            </c:spPr>
            <c:extLst>
              <c:ext xmlns:c16="http://schemas.microsoft.com/office/drawing/2014/chart" uri="{C3380CC4-5D6E-409C-BE32-E72D297353CC}">
                <c16:uniqueId val="{0000001F-0AE3-48AD-9AD5-1CAAED47B7BD}"/>
              </c:ext>
            </c:extLst>
          </c:dPt>
          <c:dPt>
            <c:idx val="17"/>
            <c:invertIfNegative val="0"/>
            <c:bubble3D val="0"/>
            <c:spPr>
              <a:solidFill>
                <a:srgbClr val="FF0000"/>
              </a:solidFill>
              <a:ln>
                <a:noFill/>
              </a:ln>
              <a:effectLst/>
            </c:spPr>
            <c:extLst>
              <c:ext xmlns:c16="http://schemas.microsoft.com/office/drawing/2014/chart" uri="{C3380CC4-5D6E-409C-BE32-E72D297353CC}">
                <c16:uniqueId val="{00000021-0AE3-48AD-9AD5-1CAAED47B7BD}"/>
              </c:ext>
            </c:extLst>
          </c:dPt>
          <c:dPt>
            <c:idx val="18"/>
            <c:invertIfNegative val="0"/>
            <c:bubble3D val="0"/>
            <c:spPr>
              <a:solidFill>
                <a:srgbClr val="FF0000"/>
              </a:solidFill>
              <a:ln>
                <a:noFill/>
              </a:ln>
              <a:effectLst/>
            </c:spPr>
            <c:extLst>
              <c:ext xmlns:c16="http://schemas.microsoft.com/office/drawing/2014/chart" uri="{C3380CC4-5D6E-409C-BE32-E72D297353CC}">
                <c16:uniqueId val="{00000023-0AE3-48AD-9AD5-1CAAED47B7BD}"/>
              </c:ext>
            </c:extLst>
          </c:dPt>
          <c:dPt>
            <c:idx val="19"/>
            <c:invertIfNegative val="0"/>
            <c:bubble3D val="0"/>
            <c:spPr>
              <a:solidFill>
                <a:srgbClr val="FF0000"/>
              </a:solidFill>
              <a:ln>
                <a:noFill/>
              </a:ln>
              <a:effectLst/>
            </c:spPr>
            <c:extLst>
              <c:ext xmlns:c16="http://schemas.microsoft.com/office/drawing/2014/chart" uri="{C3380CC4-5D6E-409C-BE32-E72D297353CC}">
                <c16:uniqueId val="{00000025-0AE3-48AD-9AD5-1CAAED47B7BD}"/>
              </c:ext>
            </c:extLst>
          </c:dPt>
          <c:dPt>
            <c:idx val="20"/>
            <c:invertIfNegative val="0"/>
            <c:bubble3D val="0"/>
            <c:spPr>
              <a:solidFill>
                <a:srgbClr val="FF0000"/>
              </a:solidFill>
              <a:ln>
                <a:noFill/>
              </a:ln>
              <a:effectLst/>
            </c:spPr>
            <c:extLst>
              <c:ext xmlns:c16="http://schemas.microsoft.com/office/drawing/2014/chart" uri="{C3380CC4-5D6E-409C-BE32-E72D297353CC}">
                <c16:uniqueId val="{00000027-0AE3-48AD-9AD5-1CAAED47B7B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Liberecký kraj</c:v>
                </c:pt>
                <c:pt idx="1">
                  <c:v>Karlovarský kraj</c:v>
                </c:pt>
                <c:pt idx="2">
                  <c:v>Pardubický kraj</c:v>
                </c:pt>
                <c:pt idx="3">
                  <c:v>Zlínský kraj</c:v>
                </c:pt>
                <c:pt idx="4">
                  <c:v>Královéhradecký kraj</c:v>
                </c:pt>
                <c:pt idx="5">
                  <c:v>Moravskoslezský kraj</c:v>
                </c:pt>
                <c:pt idx="6">
                  <c:v>Ústecký kraj</c:v>
                </c:pt>
                <c:pt idx="7">
                  <c:v>Olomoucký kraj</c:v>
                </c:pt>
                <c:pt idx="8">
                  <c:v>Plzeňský kraj</c:v>
                </c:pt>
                <c:pt idx="9">
                  <c:v>Hlavní město Praha</c:v>
                </c:pt>
                <c:pt idx="10">
                  <c:v>Kraj Vysočina</c:v>
                </c:pt>
                <c:pt idx="11">
                  <c:v>Středočeský kraj</c:v>
                </c:pt>
                <c:pt idx="12">
                  <c:v>Jihomoravský kraj</c:v>
                </c:pt>
                <c:pt idx="13">
                  <c:v>Jihočeský kraj</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2</c:v>
                </c:pt>
                <c:pt idx="1">
                  <c:v>0</c:v>
                </c:pt>
                <c:pt idx="2">
                  <c:v>-2</c:v>
                </c:pt>
                <c:pt idx="3">
                  <c:v>-2</c:v>
                </c:pt>
                <c:pt idx="4">
                  <c:v>-3</c:v>
                </c:pt>
                <c:pt idx="5">
                  <c:v>-4</c:v>
                </c:pt>
                <c:pt idx="6">
                  <c:v>-4</c:v>
                </c:pt>
                <c:pt idx="7">
                  <c:v>-5</c:v>
                </c:pt>
                <c:pt idx="8">
                  <c:v>-5</c:v>
                </c:pt>
                <c:pt idx="9">
                  <c:v>-8</c:v>
                </c:pt>
                <c:pt idx="10">
                  <c:v>-11</c:v>
                </c:pt>
                <c:pt idx="11">
                  <c:v>-12</c:v>
                </c:pt>
                <c:pt idx="12">
                  <c:v>-14</c:v>
                </c:pt>
                <c:pt idx="13">
                  <c:v>-18</c:v>
                </c:pt>
                <c:pt idx="15">
                  <c:v>-30</c:v>
                </c:pt>
                <c:pt idx="16">
                  <c:v>-14</c:v>
                </c:pt>
                <c:pt idx="17">
                  <c:v>-7</c:v>
                </c:pt>
                <c:pt idx="18">
                  <c:v>-15</c:v>
                </c:pt>
                <c:pt idx="19">
                  <c:v>-7</c:v>
                </c:pt>
                <c:pt idx="20">
                  <c:v>-13</c:v>
                </c:pt>
              </c:numCache>
            </c:numRef>
          </c:val>
          <c:extLst>
            <c:ext xmlns:c16="http://schemas.microsoft.com/office/drawing/2014/chart" uri="{C3380CC4-5D6E-409C-BE32-E72D297353CC}">
              <c16:uniqueId val="{00000028-0AE3-48AD-9AD5-1CAAED47B7BD}"/>
            </c:ext>
          </c:extLst>
        </c:ser>
        <c:ser>
          <c:idx val="1"/>
          <c:order val="1"/>
          <c:tx>
            <c:strRef>
              <c:f>Sheet1!$C$1</c:f>
              <c:strCache>
                <c:ptCount val="1"/>
                <c:pt idx="0">
                  <c:v>2017</c:v>
                </c:pt>
              </c:strCache>
            </c:strRef>
          </c:tx>
          <c:spPr>
            <a:solidFill>
              <a:srgbClr val="00B050"/>
            </a:solidFill>
            <a:ln>
              <a:noFill/>
            </a:ln>
            <a:effectLst/>
          </c:spPr>
          <c:invertIfNegative val="0"/>
          <c:dLbls>
            <c:delete val="1"/>
          </c:dLbls>
          <c:cat>
            <c:strRef>
              <c:f>Sheet1!$A$2:$A$22</c:f>
              <c:strCache>
                <c:ptCount val="21"/>
                <c:pt idx="0">
                  <c:v>Liberecký kraj</c:v>
                </c:pt>
                <c:pt idx="1">
                  <c:v>Karlovarský kraj</c:v>
                </c:pt>
                <c:pt idx="2">
                  <c:v>Pardubický kraj</c:v>
                </c:pt>
                <c:pt idx="3">
                  <c:v>Zlínský kraj</c:v>
                </c:pt>
                <c:pt idx="4">
                  <c:v>Královéhradecký kraj</c:v>
                </c:pt>
                <c:pt idx="5">
                  <c:v>Moravskoslezský kraj</c:v>
                </c:pt>
                <c:pt idx="6">
                  <c:v>Ústecký kraj</c:v>
                </c:pt>
                <c:pt idx="7">
                  <c:v>Olomoucký kraj</c:v>
                </c:pt>
                <c:pt idx="8">
                  <c:v>Plzeňský kraj</c:v>
                </c:pt>
                <c:pt idx="9">
                  <c:v>Hlavní město Praha</c:v>
                </c:pt>
                <c:pt idx="10">
                  <c:v>Kraj Vysočina</c:v>
                </c:pt>
                <c:pt idx="11">
                  <c:v>Středočeský kraj</c:v>
                </c:pt>
                <c:pt idx="12">
                  <c:v>Jihomoravský kraj</c:v>
                </c:pt>
                <c:pt idx="13">
                  <c:v>Jihočeský kraj</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9-0AE3-48AD-9AD5-1CAAED47B7BD}"/>
            </c:ext>
          </c:extLst>
        </c:ser>
        <c:ser>
          <c:idx val="2"/>
          <c:order val="2"/>
          <c:tx>
            <c:strRef>
              <c:f>Sheet1!$D$1</c:f>
              <c:strCache>
                <c:ptCount val="1"/>
                <c:pt idx="0">
                  <c:v>2018</c:v>
                </c:pt>
              </c:strCache>
            </c:strRef>
          </c:tx>
          <c:spPr>
            <a:solidFill>
              <a:srgbClr val="FF0000"/>
            </a:solidFill>
            <a:ln>
              <a:noFill/>
            </a:ln>
            <a:effectLst/>
          </c:spPr>
          <c:invertIfNegative val="0"/>
          <c:dLbls>
            <c:delete val="1"/>
          </c:dLbls>
          <c:cat>
            <c:strRef>
              <c:f>Sheet1!$A$2:$A$22</c:f>
              <c:strCache>
                <c:ptCount val="21"/>
                <c:pt idx="0">
                  <c:v>Liberecký kraj</c:v>
                </c:pt>
                <c:pt idx="1">
                  <c:v>Karlovarský kraj</c:v>
                </c:pt>
                <c:pt idx="2">
                  <c:v>Pardubický kraj</c:v>
                </c:pt>
                <c:pt idx="3">
                  <c:v>Zlínský kraj</c:v>
                </c:pt>
                <c:pt idx="4">
                  <c:v>Královéhradecký kraj</c:v>
                </c:pt>
                <c:pt idx="5">
                  <c:v>Moravskoslezský kraj</c:v>
                </c:pt>
                <c:pt idx="6">
                  <c:v>Ústecký kraj</c:v>
                </c:pt>
                <c:pt idx="7">
                  <c:v>Olomoucký kraj</c:v>
                </c:pt>
                <c:pt idx="8">
                  <c:v>Plzeňský kraj</c:v>
                </c:pt>
                <c:pt idx="9">
                  <c:v>Hlavní město Praha</c:v>
                </c:pt>
                <c:pt idx="10">
                  <c:v>Kraj Vysočina</c:v>
                </c:pt>
                <c:pt idx="11">
                  <c:v>Středočeský kraj</c:v>
                </c:pt>
                <c:pt idx="12">
                  <c:v>Jihomoravský kraj</c:v>
                </c:pt>
                <c:pt idx="13">
                  <c:v>Jihočeský kraj</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A-0AE3-48AD-9AD5-1CAAED47B7BD}"/>
            </c:ext>
          </c:extLst>
        </c:ser>
        <c:dLbls>
          <c:showLegendKey val="0"/>
          <c:showVal val="1"/>
          <c:showCatName val="0"/>
          <c:showSerName val="0"/>
          <c:showPercent val="0"/>
          <c:showBubbleSize val="0"/>
        </c:dLbls>
        <c:gapWidth val="50"/>
        <c:overlap val="100"/>
        <c:axId val="411765344"/>
        <c:axId val="411764952"/>
      </c:barChart>
      <c:catAx>
        <c:axId val="411765344"/>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4952"/>
        <c:crosses val="autoZero"/>
        <c:auto val="1"/>
        <c:lblAlgn val="ctr"/>
        <c:lblOffset val="100"/>
        <c:noMultiLvlLbl val="0"/>
      </c:catAx>
      <c:valAx>
        <c:axId val="411764952"/>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C705-4929-94EB-941930D0F9A5}"/>
              </c:ext>
            </c:extLst>
          </c:dPt>
          <c:dPt>
            <c:idx val="1"/>
            <c:invertIfNegative val="0"/>
            <c:bubble3D val="0"/>
            <c:spPr>
              <a:solidFill>
                <a:srgbClr val="FF0000"/>
              </a:solidFill>
              <a:ln>
                <a:noFill/>
              </a:ln>
              <a:effectLst/>
            </c:spPr>
            <c:extLst>
              <c:ext xmlns:c16="http://schemas.microsoft.com/office/drawing/2014/chart" uri="{C3380CC4-5D6E-409C-BE32-E72D297353CC}">
                <c16:uniqueId val="{00000003-C705-4929-94EB-941930D0F9A5}"/>
              </c:ext>
            </c:extLst>
          </c:dPt>
          <c:dPt>
            <c:idx val="2"/>
            <c:invertIfNegative val="0"/>
            <c:bubble3D val="0"/>
            <c:spPr>
              <a:solidFill>
                <a:srgbClr val="FF0000"/>
              </a:solidFill>
              <a:ln>
                <a:noFill/>
              </a:ln>
              <a:effectLst/>
            </c:spPr>
            <c:extLst>
              <c:ext xmlns:c16="http://schemas.microsoft.com/office/drawing/2014/chart" uri="{C3380CC4-5D6E-409C-BE32-E72D297353CC}">
                <c16:uniqueId val="{00000005-C705-4929-94EB-941930D0F9A5}"/>
              </c:ext>
            </c:extLst>
          </c:dPt>
          <c:dPt>
            <c:idx val="3"/>
            <c:invertIfNegative val="0"/>
            <c:bubble3D val="0"/>
            <c:spPr>
              <a:solidFill>
                <a:srgbClr val="FF0000"/>
              </a:solidFill>
              <a:ln>
                <a:noFill/>
              </a:ln>
              <a:effectLst/>
            </c:spPr>
            <c:extLst>
              <c:ext xmlns:c16="http://schemas.microsoft.com/office/drawing/2014/chart" uri="{C3380CC4-5D6E-409C-BE32-E72D297353CC}">
                <c16:uniqueId val="{00000007-C705-4929-94EB-941930D0F9A5}"/>
              </c:ext>
            </c:extLst>
          </c:dPt>
          <c:dPt>
            <c:idx val="4"/>
            <c:invertIfNegative val="0"/>
            <c:bubble3D val="0"/>
            <c:spPr>
              <a:solidFill>
                <a:srgbClr val="FF0000"/>
              </a:solidFill>
              <a:ln>
                <a:noFill/>
              </a:ln>
              <a:effectLst/>
            </c:spPr>
            <c:extLst>
              <c:ext xmlns:c16="http://schemas.microsoft.com/office/drawing/2014/chart" uri="{C3380CC4-5D6E-409C-BE32-E72D297353CC}">
                <c16:uniqueId val="{00000009-C705-4929-94EB-941930D0F9A5}"/>
              </c:ext>
            </c:extLst>
          </c:dPt>
          <c:dPt>
            <c:idx val="5"/>
            <c:invertIfNegative val="0"/>
            <c:bubble3D val="0"/>
            <c:spPr>
              <a:solidFill>
                <a:srgbClr val="FF0000"/>
              </a:solidFill>
              <a:ln>
                <a:noFill/>
              </a:ln>
              <a:effectLst/>
            </c:spPr>
            <c:extLst>
              <c:ext xmlns:c16="http://schemas.microsoft.com/office/drawing/2014/chart" uri="{C3380CC4-5D6E-409C-BE32-E72D297353CC}">
                <c16:uniqueId val="{0000000B-C705-4929-94EB-941930D0F9A5}"/>
              </c:ext>
            </c:extLst>
          </c:dPt>
          <c:dPt>
            <c:idx val="6"/>
            <c:invertIfNegative val="0"/>
            <c:bubble3D val="0"/>
            <c:spPr>
              <a:solidFill>
                <a:srgbClr val="FF0000"/>
              </a:solidFill>
              <a:ln>
                <a:noFill/>
              </a:ln>
              <a:effectLst/>
            </c:spPr>
            <c:extLst>
              <c:ext xmlns:c16="http://schemas.microsoft.com/office/drawing/2014/chart" uri="{C3380CC4-5D6E-409C-BE32-E72D297353CC}">
                <c16:uniqueId val="{0000000D-C705-4929-94EB-941930D0F9A5}"/>
              </c:ext>
            </c:extLst>
          </c:dPt>
          <c:dPt>
            <c:idx val="7"/>
            <c:invertIfNegative val="0"/>
            <c:bubble3D val="0"/>
            <c:spPr>
              <a:solidFill>
                <a:srgbClr val="FF0000"/>
              </a:solidFill>
              <a:ln>
                <a:noFill/>
              </a:ln>
              <a:effectLst/>
            </c:spPr>
            <c:extLst>
              <c:ext xmlns:c16="http://schemas.microsoft.com/office/drawing/2014/chart" uri="{C3380CC4-5D6E-409C-BE32-E72D297353CC}">
                <c16:uniqueId val="{0000000F-C705-4929-94EB-941930D0F9A5}"/>
              </c:ext>
            </c:extLst>
          </c:dPt>
          <c:dPt>
            <c:idx val="8"/>
            <c:invertIfNegative val="0"/>
            <c:bubble3D val="0"/>
            <c:spPr>
              <a:solidFill>
                <a:srgbClr val="FF0000"/>
              </a:solidFill>
              <a:ln>
                <a:noFill/>
              </a:ln>
              <a:effectLst/>
            </c:spPr>
            <c:extLst>
              <c:ext xmlns:c16="http://schemas.microsoft.com/office/drawing/2014/chart" uri="{C3380CC4-5D6E-409C-BE32-E72D297353CC}">
                <c16:uniqueId val="{00000011-C705-4929-94EB-941930D0F9A5}"/>
              </c:ext>
            </c:extLst>
          </c:dPt>
          <c:dPt>
            <c:idx val="9"/>
            <c:invertIfNegative val="0"/>
            <c:bubble3D val="0"/>
            <c:spPr>
              <a:solidFill>
                <a:srgbClr val="FF0000"/>
              </a:solidFill>
              <a:ln>
                <a:noFill/>
              </a:ln>
              <a:effectLst/>
            </c:spPr>
            <c:extLst>
              <c:ext xmlns:c16="http://schemas.microsoft.com/office/drawing/2014/chart" uri="{C3380CC4-5D6E-409C-BE32-E72D297353CC}">
                <c16:uniqueId val="{00000013-C705-4929-94EB-941930D0F9A5}"/>
              </c:ext>
            </c:extLst>
          </c:dPt>
          <c:dPt>
            <c:idx val="10"/>
            <c:invertIfNegative val="0"/>
            <c:bubble3D val="0"/>
            <c:spPr>
              <a:solidFill>
                <a:srgbClr val="FF0000"/>
              </a:solidFill>
              <a:ln>
                <a:noFill/>
              </a:ln>
              <a:effectLst/>
            </c:spPr>
            <c:extLst>
              <c:ext xmlns:c16="http://schemas.microsoft.com/office/drawing/2014/chart" uri="{C3380CC4-5D6E-409C-BE32-E72D297353CC}">
                <c16:uniqueId val="{00000015-C705-4929-94EB-941930D0F9A5}"/>
              </c:ext>
            </c:extLst>
          </c:dPt>
          <c:dPt>
            <c:idx val="11"/>
            <c:invertIfNegative val="0"/>
            <c:bubble3D val="0"/>
            <c:spPr>
              <a:solidFill>
                <a:srgbClr val="FF0000"/>
              </a:solidFill>
              <a:ln>
                <a:noFill/>
              </a:ln>
              <a:effectLst/>
            </c:spPr>
            <c:extLst>
              <c:ext xmlns:c16="http://schemas.microsoft.com/office/drawing/2014/chart" uri="{C3380CC4-5D6E-409C-BE32-E72D297353CC}">
                <c16:uniqueId val="{00000017-C705-4929-94EB-941930D0F9A5}"/>
              </c:ext>
            </c:extLst>
          </c:dPt>
          <c:dPt>
            <c:idx val="12"/>
            <c:invertIfNegative val="0"/>
            <c:bubble3D val="0"/>
            <c:spPr>
              <a:solidFill>
                <a:srgbClr val="FF0000"/>
              </a:solidFill>
              <a:ln>
                <a:noFill/>
              </a:ln>
              <a:effectLst/>
            </c:spPr>
            <c:extLst>
              <c:ext xmlns:c16="http://schemas.microsoft.com/office/drawing/2014/chart" uri="{C3380CC4-5D6E-409C-BE32-E72D297353CC}">
                <c16:uniqueId val="{00000019-C705-4929-94EB-941930D0F9A5}"/>
              </c:ext>
            </c:extLst>
          </c:dPt>
          <c:dPt>
            <c:idx val="13"/>
            <c:invertIfNegative val="0"/>
            <c:bubble3D val="0"/>
            <c:spPr>
              <a:solidFill>
                <a:srgbClr val="FF0000"/>
              </a:solidFill>
              <a:ln>
                <a:noFill/>
              </a:ln>
              <a:effectLst/>
            </c:spPr>
            <c:extLst>
              <c:ext xmlns:c16="http://schemas.microsoft.com/office/drawing/2014/chart" uri="{C3380CC4-5D6E-409C-BE32-E72D297353CC}">
                <c16:uniqueId val="{0000001B-C705-4929-94EB-941930D0F9A5}"/>
              </c:ext>
            </c:extLst>
          </c:dPt>
          <c:dPt>
            <c:idx val="15"/>
            <c:invertIfNegative val="0"/>
            <c:bubble3D val="0"/>
            <c:spPr>
              <a:solidFill>
                <a:srgbClr val="FF0000"/>
              </a:solidFill>
              <a:ln>
                <a:noFill/>
              </a:ln>
              <a:effectLst/>
            </c:spPr>
            <c:extLst>
              <c:ext xmlns:c16="http://schemas.microsoft.com/office/drawing/2014/chart" uri="{C3380CC4-5D6E-409C-BE32-E72D297353CC}">
                <c16:uniqueId val="{0000001D-C705-4929-94EB-941930D0F9A5}"/>
              </c:ext>
            </c:extLst>
          </c:dPt>
          <c:dPt>
            <c:idx val="16"/>
            <c:invertIfNegative val="0"/>
            <c:bubble3D val="0"/>
            <c:spPr>
              <a:solidFill>
                <a:srgbClr val="FF0000"/>
              </a:solidFill>
              <a:ln>
                <a:noFill/>
              </a:ln>
              <a:effectLst/>
            </c:spPr>
            <c:extLst>
              <c:ext xmlns:c16="http://schemas.microsoft.com/office/drawing/2014/chart" uri="{C3380CC4-5D6E-409C-BE32-E72D297353CC}">
                <c16:uniqueId val="{0000001F-C705-4929-94EB-941930D0F9A5}"/>
              </c:ext>
            </c:extLst>
          </c:dPt>
          <c:dPt>
            <c:idx val="17"/>
            <c:invertIfNegative val="0"/>
            <c:bubble3D val="0"/>
            <c:spPr>
              <a:solidFill>
                <a:srgbClr val="FF0000"/>
              </a:solidFill>
              <a:ln>
                <a:noFill/>
              </a:ln>
              <a:effectLst/>
            </c:spPr>
            <c:extLst>
              <c:ext xmlns:c16="http://schemas.microsoft.com/office/drawing/2014/chart" uri="{C3380CC4-5D6E-409C-BE32-E72D297353CC}">
                <c16:uniqueId val="{00000021-C705-4929-94EB-941930D0F9A5}"/>
              </c:ext>
            </c:extLst>
          </c:dPt>
          <c:dPt>
            <c:idx val="18"/>
            <c:invertIfNegative val="0"/>
            <c:bubble3D val="0"/>
            <c:spPr>
              <a:solidFill>
                <a:srgbClr val="FF0000"/>
              </a:solidFill>
              <a:ln>
                <a:noFill/>
              </a:ln>
              <a:effectLst/>
            </c:spPr>
            <c:extLst>
              <c:ext xmlns:c16="http://schemas.microsoft.com/office/drawing/2014/chart" uri="{C3380CC4-5D6E-409C-BE32-E72D297353CC}">
                <c16:uniqueId val="{00000023-C705-4929-94EB-941930D0F9A5}"/>
              </c:ext>
            </c:extLst>
          </c:dPt>
          <c:dPt>
            <c:idx val="19"/>
            <c:invertIfNegative val="0"/>
            <c:bubble3D val="0"/>
            <c:spPr>
              <a:solidFill>
                <a:srgbClr val="FF0000"/>
              </a:solidFill>
              <a:ln>
                <a:noFill/>
              </a:ln>
              <a:effectLst/>
            </c:spPr>
            <c:extLst>
              <c:ext xmlns:c16="http://schemas.microsoft.com/office/drawing/2014/chart" uri="{C3380CC4-5D6E-409C-BE32-E72D297353CC}">
                <c16:uniqueId val="{00000025-C705-4929-94EB-941930D0F9A5}"/>
              </c:ext>
            </c:extLst>
          </c:dPt>
          <c:dPt>
            <c:idx val="20"/>
            <c:invertIfNegative val="0"/>
            <c:bubble3D val="0"/>
            <c:spPr>
              <a:solidFill>
                <a:srgbClr val="FF0000"/>
              </a:solidFill>
              <a:ln>
                <a:noFill/>
              </a:ln>
              <a:effectLst/>
            </c:spPr>
            <c:extLst>
              <c:ext xmlns:c16="http://schemas.microsoft.com/office/drawing/2014/chart" uri="{C3380CC4-5D6E-409C-BE32-E72D297353CC}">
                <c16:uniqueId val="{00000027-C705-4929-94EB-941930D0F9A5}"/>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Liberecký kraj</c:v>
                </c:pt>
                <c:pt idx="1">
                  <c:v>Karlovarský kraj</c:v>
                </c:pt>
                <c:pt idx="2">
                  <c:v>Pardubický kraj</c:v>
                </c:pt>
                <c:pt idx="3">
                  <c:v>Královéhradecký kraj</c:v>
                </c:pt>
                <c:pt idx="4">
                  <c:v>Zlínský kraj</c:v>
                </c:pt>
                <c:pt idx="5">
                  <c:v>Hlavní město Praha</c:v>
                </c:pt>
                <c:pt idx="6">
                  <c:v>Plzeňský kraj</c:v>
                </c:pt>
                <c:pt idx="7">
                  <c:v>Ústecký kraj</c:v>
                </c:pt>
                <c:pt idx="8">
                  <c:v>Jihočeský kraj</c:v>
                </c:pt>
                <c:pt idx="9">
                  <c:v>Olomoucký kraj</c:v>
                </c:pt>
                <c:pt idx="10">
                  <c:v>Kraj Vysočina</c:v>
                </c:pt>
                <c:pt idx="11">
                  <c:v>Jihomoravský kraj</c:v>
                </c:pt>
                <c:pt idx="12">
                  <c:v>Moravskoslezský kraj</c:v>
                </c:pt>
                <c:pt idx="13">
                  <c:v>Středočeský kraj</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-7</c:v>
                </c:pt>
                <c:pt idx="1">
                  <c:v>-10</c:v>
                </c:pt>
                <c:pt idx="2">
                  <c:v>-11</c:v>
                </c:pt>
                <c:pt idx="3">
                  <c:v>-12</c:v>
                </c:pt>
                <c:pt idx="4">
                  <c:v>-14</c:v>
                </c:pt>
                <c:pt idx="5">
                  <c:v>-16</c:v>
                </c:pt>
                <c:pt idx="6">
                  <c:v>-17</c:v>
                </c:pt>
                <c:pt idx="7">
                  <c:v>-18</c:v>
                </c:pt>
                <c:pt idx="8">
                  <c:v>-28</c:v>
                </c:pt>
                <c:pt idx="9">
                  <c:v>-29</c:v>
                </c:pt>
                <c:pt idx="10">
                  <c:v>-35</c:v>
                </c:pt>
                <c:pt idx="11">
                  <c:v>-43</c:v>
                </c:pt>
                <c:pt idx="12">
                  <c:v>-46</c:v>
                </c:pt>
                <c:pt idx="13">
                  <c:v>-50</c:v>
                </c:pt>
                <c:pt idx="15">
                  <c:v>-163</c:v>
                </c:pt>
                <c:pt idx="16">
                  <c:v>-55</c:v>
                </c:pt>
                <c:pt idx="17">
                  <c:v>-15</c:v>
                </c:pt>
                <c:pt idx="18">
                  <c:v>-55</c:v>
                </c:pt>
                <c:pt idx="19">
                  <c:v>-15</c:v>
                </c:pt>
                <c:pt idx="20">
                  <c:v>-33</c:v>
                </c:pt>
              </c:numCache>
            </c:numRef>
          </c:val>
          <c:extLst>
            <c:ext xmlns:c16="http://schemas.microsoft.com/office/drawing/2014/chart" uri="{C3380CC4-5D6E-409C-BE32-E72D297353CC}">
              <c16:uniqueId val="{00000028-C705-4929-94EB-941930D0F9A5}"/>
            </c:ext>
          </c:extLst>
        </c:ser>
        <c:ser>
          <c:idx val="1"/>
          <c:order val="1"/>
          <c:tx>
            <c:strRef>
              <c:f>Sheet1!$C$1</c:f>
              <c:strCache>
                <c:ptCount val="1"/>
                <c:pt idx="0">
                  <c:v>2017</c:v>
                </c:pt>
              </c:strCache>
            </c:strRef>
          </c:tx>
          <c:spPr>
            <a:solidFill>
              <a:srgbClr val="00B050"/>
            </a:solidFill>
            <a:ln>
              <a:noFill/>
            </a:ln>
            <a:effectLst/>
          </c:spPr>
          <c:invertIfNegative val="0"/>
          <c:dLbls>
            <c:delete val="1"/>
          </c:dLbls>
          <c:cat>
            <c:strRef>
              <c:f>Sheet1!$A$2:$A$22</c:f>
              <c:strCache>
                <c:ptCount val="21"/>
                <c:pt idx="0">
                  <c:v>Liberecký kraj</c:v>
                </c:pt>
                <c:pt idx="1">
                  <c:v>Karlovarský kraj</c:v>
                </c:pt>
                <c:pt idx="2">
                  <c:v>Pardubický kraj</c:v>
                </c:pt>
                <c:pt idx="3">
                  <c:v>Královéhradecký kraj</c:v>
                </c:pt>
                <c:pt idx="4">
                  <c:v>Zlínský kraj</c:v>
                </c:pt>
                <c:pt idx="5">
                  <c:v>Hlavní město Praha</c:v>
                </c:pt>
                <c:pt idx="6">
                  <c:v>Plzeňský kraj</c:v>
                </c:pt>
                <c:pt idx="7">
                  <c:v>Ústecký kraj</c:v>
                </c:pt>
                <c:pt idx="8">
                  <c:v>Jihočeský kraj</c:v>
                </c:pt>
                <c:pt idx="9">
                  <c:v>Olomoucký kraj</c:v>
                </c:pt>
                <c:pt idx="10">
                  <c:v>Kraj Vysočina</c:v>
                </c:pt>
                <c:pt idx="11">
                  <c:v>Jihomoravský kraj</c:v>
                </c:pt>
                <c:pt idx="12">
                  <c:v>Moravskoslezský kraj</c:v>
                </c:pt>
                <c:pt idx="13">
                  <c:v>Středočeský kraj</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9-C705-4929-94EB-941930D0F9A5}"/>
            </c:ext>
          </c:extLst>
        </c:ser>
        <c:ser>
          <c:idx val="2"/>
          <c:order val="2"/>
          <c:tx>
            <c:strRef>
              <c:f>Sheet1!$D$1</c:f>
              <c:strCache>
                <c:ptCount val="1"/>
                <c:pt idx="0">
                  <c:v>2018</c:v>
                </c:pt>
              </c:strCache>
            </c:strRef>
          </c:tx>
          <c:spPr>
            <a:solidFill>
              <a:srgbClr val="FF0000"/>
            </a:solidFill>
            <a:ln>
              <a:noFill/>
            </a:ln>
            <a:effectLst/>
          </c:spPr>
          <c:invertIfNegative val="0"/>
          <c:dLbls>
            <c:delete val="1"/>
          </c:dLbls>
          <c:cat>
            <c:strRef>
              <c:f>Sheet1!$A$2:$A$22</c:f>
              <c:strCache>
                <c:ptCount val="21"/>
                <c:pt idx="0">
                  <c:v>Liberecký kraj</c:v>
                </c:pt>
                <c:pt idx="1">
                  <c:v>Karlovarský kraj</c:v>
                </c:pt>
                <c:pt idx="2">
                  <c:v>Pardubický kraj</c:v>
                </c:pt>
                <c:pt idx="3">
                  <c:v>Královéhradecký kraj</c:v>
                </c:pt>
                <c:pt idx="4">
                  <c:v>Zlínský kraj</c:v>
                </c:pt>
                <c:pt idx="5">
                  <c:v>Hlavní město Praha</c:v>
                </c:pt>
                <c:pt idx="6">
                  <c:v>Plzeňský kraj</c:v>
                </c:pt>
                <c:pt idx="7">
                  <c:v>Ústecký kraj</c:v>
                </c:pt>
                <c:pt idx="8">
                  <c:v>Jihočeský kraj</c:v>
                </c:pt>
                <c:pt idx="9">
                  <c:v>Olomoucký kraj</c:v>
                </c:pt>
                <c:pt idx="10">
                  <c:v>Kraj Vysočina</c:v>
                </c:pt>
                <c:pt idx="11">
                  <c:v>Jihomoravský kraj</c:v>
                </c:pt>
                <c:pt idx="12">
                  <c:v>Moravskoslezský kraj</c:v>
                </c:pt>
                <c:pt idx="13">
                  <c:v>Středočeský kraj</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A-C705-4929-94EB-941930D0F9A5}"/>
            </c:ext>
          </c:extLst>
        </c:ser>
        <c:dLbls>
          <c:showLegendKey val="0"/>
          <c:showVal val="1"/>
          <c:showCatName val="0"/>
          <c:showSerName val="0"/>
          <c:showPercent val="0"/>
          <c:showBubbleSize val="0"/>
        </c:dLbls>
        <c:gapWidth val="50"/>
        <c:overlap val="100"/>
        <c:axId val="411765344"/>
        <c:axId val="411764952"/>
      </c:barChart>
      <c:catAx>
        <c:axId val="411765344"/>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4952"/>
        <c:crosses val="autoZero"/>
        <c:auto val="1"/>
        <c:lblAlgn val="ctr"/>
        <c:lblOffset val="100"/>
        <c:noMultiLvlLbl val="0"/>
      </c:catAx>
      <c:valAx>
        <c:axId val="411764952"/>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76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a:t>
            </a:r>
            <a:r>
              <a:rPr lang="en-US" b="1" baseline="0" dirty="0">
                <a:solidFill>
                  <a:schemeClr val="tx1"/>
                </a:solidFill>
              </a:rPr>
              <a:t> </a:t>
            </a:r>
            <a:r>
              <a:rPr lang="en-US" b="1" baseline="0" dirty="0" err="1">
                <a:solidFill>
                  <a:schemeClr val="tx1"/>
                </a:solidFill>
              </a:rPr>
              <a:t>kapitac</a:t>
            </a:r>
            <a:r>
              <a:rPr lang="cs-CZ" b="1" baseline="0" dirty="0">
                <a:solidFill>
                  <a:schemeClr val="tx1"/>
                </a:solidFill>
              </a:rPr>
              <a:t>í v roce 2022</a:t>
            </a:r>
            <a:endParaRPr lang="cs-CZ" b="1" dirty="0">
              <a:solidFill>
                <a:schemeClr val="tx1"/>
              </a:solidFill>
            </a:endParaRPr>
          </a:p>
        </c:rich>
      </c:tx>
      <c:overlay val="0"/>
      <c:spPr>
        <a:noFill/>
        <a:ln>
          <a:noFill/>
        </a:ln>
        <a:effectLst/>
      </c:spPr>
    </c:title>
    <c:autoTitleDeleted val="0"/>
    <c:plotArea>
      <c:layout>
        <c:manualLayout>
          <c:layoutTarget val="inner"/>
          <c:xMode val="edge"/>
          <c:yMode val="edge"/>
          <c:x val="9.4662039703136414E-2"/>
          <c:y val="0.11003869302653602"/>
          <c:w val="0.87399782363191703"/>
          <c:h val="0.56871023380061558"/>
        </c:manualLayout>
      </c:layout>
      <c:pieChart>
        <c:varyColors val="1"/>
        <c:ser>
          <c:idx val="0"/>
          <c:order val="0"/>
          <c:tx>
            <c:strRef>
              <c:f>List1!$B$1</c:f>
              <c:strCache>
                <c:ptCount val="1"/>
                <c:pt idx="0">
                  <c:v>Celkem</c:v>
                </c:pt>
              </c:strCache>
            </c:strRef>
          </c:tx>
          <c:explosion val="47"/>
          <c:dPt>
            <c:idx val="0"/>
            <c:bubble3D val="0"/>
            <c:explosion val="0"/>
            <c:spPr>
              <a:solidFill>
                <a:srgbClr val="92D050"/>
              </a:solidFill>
              <a:ln w="19050">
                <a:solidFill>
                  <a:schemeClr val="lt1"/>
                </a:solidFill>
              </a:ln>
              <a:effectLst/>
            </c:spPr>
            <c:extLst>
              <c:ext xmlns:c16="http://schemas.microsoft.com/office/drawing/2014/chart" uri="{C3380CC4-5D6E-409C-BE32-E72D297353CC}">
                <c16:uniqueId val="{00000001-AA70-47FF-8D71-9697057F7844}"/>
              </c:ext>
            </c:extLst>
          </c:dPt>
          <c:dPt>
            <c:idx val="1"/>
            <c:bubble3D val="0"/>
            <c:explosion val="0"/>
            <c:spPr>
              <a:solidFill>
                <a:srgbClr val="FFC000"/>
              </a:solidFill>
              <a:ln w="19050">
                <a:solidFill>
                  <a:schemeClr val="lt1"/>
                </a:solidFill>
              </a:ln>
              <a:effectLst/>
            </c:spPr>
            <c:extLst>
              <c:ext xmlns:c16="http://schemas.microsoft.com/office/drawing/2014/chart" uri="{C3380CC4-5D6E-409C-BE32-E72D297353CC}">
                <c16:uniqueId val="{00000003-AA70-47FF-8D71-9697057F7844}"/>
              </c:ext>
            </c:extLst>
          </c:dPt>
          <c:dPt>
            <c:idx val="2"/>
            <c:bubble3D val="0"/>
            <c:explosion val="0"/>
            <c:spPr>
              <a:solidFill>
                <a:srgbClr val="FF0000"/>
              </a:solidFill>
              <a:ln w="19050">
                <a:solidFill>
                  <a:schemeClr val="lt1"/>
                </a:solidFill>
              </a:ln>
              <a:effectLst/>
            </c:spPr>
            <c:extLst>
              <c:ext xmlns:c16="http://schemas.microsoft.com/office/drawing/2014/chart" uri="{C3380CC4-5D6E-409C-BE32-E72D297353CC}">
                <c16:uniqueId val="{00000005-AA70-47FF-8D71-9697057F7844}"/>
              </c:ext>
            </c:extLst>
          </c:dPt>
          <c:dPt>
            <c:idx val="3"/>
            <c:bubble3D val="0"/>
            <c:explosion val="0"/>
            <c:spPr>
              <a:solidFill>
                <a:schemeClr val="tx1">
                  <a:lumMod val="95000"/>
                  <a:lumOff val="5000"/>
                </a:schemeClr>
              </a:solidFill>
              <a:ln w="19050">
                <a:solidFill>
                  <a:schemeClr val="lt1"/>
                </a:solidFill>
              </a:ln>
              <a:effectLst/>
            </c:spPr>
            <c:extLst>
              <c:ext xmlns:c16="http://schemas.microsoft.com/office/drawing/2014/chart" uri="{C3380CC4-5D6E-409C-BE32-E72D297353CC}">
                <c16:uniqueId val="{00000007-AA70-47FF-8D71-9697057F7844}"/>
              </c:ext>
            </c:extLst>
          </c:dPt>
          <c:dLbls>
            <c:dLbl>
              <c:idx val="0"/>
              <c:tx>
                <c:rich>
                  <a:bodyPr/>
                  <a:lstStyle/>
                  <a:p>
                    <a:fld id="{5081D845-8033-4A64-B027-0B038D983600}" type="CELLRANGE">
                      <a:rPr lang="en-US"/>
                      <a:pPr/>
                      <a:t>[OBLAST BUNĚK]</a:t>
                    </a:fld>
                    <a:endParaRPr lang="cs-CZ"/>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A70-47FF-8D71-9697057F7844}"/>
                </c:ext>
              </c:extLst>
            </c:dLbl>
            <c:dLbl>
              <c:idx val="1"/>
              <c:tx>
                <c:rich>
                  <a:bodyPr/>
                  <a:lstStyle/>
                  <a:p>
                    <a:fld id="{4FEC9F0B-2B99-4A0F-A715-7E87BFFF1651}" type="CELLRANGE">
                      <a:rPr lang="en-US"/>
                      <a:pPr/>
                      <a:t>[OBLAST BUNĚK]</a:t>
                    </a:fld>
                    <a:endParaRPr lang="cs-CZ"/>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A70-47FF-8D71-9697057F7844}"/>
                </c:ext>
              </c:extLst>
            </c:dLbl>
            <c:dLbl>
              <c:idx val="2"/>
              <c:tx>
                <c:rich>
                  <a:bodyPr/>
                  <a:lstStyle/>
                  <a:p>
                    <a:fld id="{E224A806-753B-4233-B1E9-03D33F77B4E1}" type="CELLRANGE">
                      <a:rPr lang="en-US"/>
                      <a:pPr/>
                      <a:t>[OBLAST BUNĚK]</a:t>
                    </a:fld>
                    <a:endParaRPr lang="cs-CZ"/>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A70-47FF-8D71-9697057F7844}"/>
                </c:ext>
              </c:extLst>
            </c:dLbl>
            <c:dLbl>
              <c:idx val="3"/>
              <c:layout>
                <c:manualLayout>
                  <c:x val="-1.9071266706055688E-4"/>
                  <c:y val="1.3797956788149409E-2"/>
                </c:manualLayout>
              </c:layout>
              <c:tx>
                <c:rich>
                  <a:bodyPr/>
                  <a:lstStyle/>
                  <a:p>
                    <a:fld id="{840F8D3C-579D-4AB5-A862-756E371198F6}" type="CELLRANGE">
                      <a:rPr lang="en-US"/>
                      <a:pPr/>
                      <a:t>[OBLAST BUNĚK]</a:t>
                    </a:fld>
                    <a:endParaRPr lang="cs-CZ"/>
                  </a:p>
                </c:rich>
              </c:tx>
              <c:dLblPos val="bestFit"/>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A70-47FF-8D71-9697057F784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0"/>
            <c:showBubbleSize val="0"/>
            <c:showLeaderLines val="0"/>
            <c:extLst>
              <c:ext xmlns:c15="http://schemas.microsoft.com/office/drawing/2012/chart" uri="{CE6537A1-D6FC-4f65-9D91-7224C49458BB}">
                <c15:showDataLabelsRange val="1"/>
              </c:ext>
            </c:extLst>
          </c:dLbls>
          <c:cat>
            <c:strRef>
              <c:f>List1!$A$2:$A$5</c:f>
              <c:strCache>
                <c:ptCount val="4"/>
                <c:pt idx="0">
                  <c:v>Praktik by mohl mít volnou kapacitu</c:v>
                </c:pt>
                <c:pt idx="1">
                  <c:v>Praktik má průměrně zaplněnou kapacitu</c:v>
                </c:pt>
                <c:pt idx="2">
                  <c:v>Praktik zřejmě nebude mít volnou kapacitu</c:v>
                </c:pt>
                <c:pt idx="3">
                  <c:v>Kapitace PLDD nebyla vykázána</c:v>
                </c:pt>
              </c:strCache>
            </c:strRef>
          </c:cat>
          <c:val>
            <c:numRef>
              <c:f>List1!$B$2:$B$5</c:f>
              <c:numCache>
                <c:formatCode>General</c:formatCode>
                <c:ptCount val="4"/>
                <c:pt idx="0">
                  <c:v>94396</c:v>
                </c:pt>
                <c:pt idx="1">
                  <c:v>1293708</c:v>
                </c:pt>
                <c:pt idx="2">
                  <c:v>646004</c:v>
                </c:pt>
                <c:pt idx="3">
                  <c:v>273389</c:v>
                </c:pt>
              </c:numCache>
            </c:numRef>
          </c:val>
          <c:extLst>
            <c:ext xmlns:c15="http://schemas.microsoft.com/office/drawing/2012/chart" uri="{02D57815-91ED-43cb-92C2-25804820EDAC}">
              <c15:datalabelsRange>
                <c15:f>List1!$C$2:$C$5</c15:f>
                <c15:dlblRangeCache>
                  <c:ptCount val="4"/>
                  <c:pt idx="0">
                    <c:v>4,09%</c:v>
                  </c:pt>
                  <c:pt idx="1">
                    <c:v>56,07%</c:v>
                  </c:pt>
                  <c:pt idx="2">
                    <c:v>28,00%</c:v>
                  </c:pt>
                  <c:pt idx="3">
                    <c:v>11,85%</c:v>
                  </c:pt>
                </c15:dlblRangeCache>
              </c15:datalabelsRange>
            </c:ext>
            <c:ext xmlns:c16="http://schemas.microsoft.com/office/drawing/2014/chart" uri="{C3380CC4-5D6E-409C-BE32-E72D297353CC}">
              <c16:uniqueId val="{00000008-AA70-47FF-8D71-9697057F7844}"/>
            </c:ext>
          </c:extLst>
        </c:ser>
        <c:ser>
          <c:idx val="1"/>
          <c:order val="1"/>
          <c:tx>
            <c:strRef>
              <c:f>List1!$C$1</c:f>
              <c:strCache>
                <c:ptCount val="1"/>
                <c:pt idx="0">
                  <c:v>Sloupec2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AA70-47FF-8D71-9697057F78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AA70-47FF-8D71-9697057F78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AA70-47FF-8D71-9697057F784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AA70-47FF-8D71-9697057F7844}"/>
              </c:ext>
            </c:extLst>
          </c:dPt>
          <c:cat>
            <c:strRef>
              <c:f>List1!$A$2:$A$5</c:f>
              <c:strCache>
                <c:ptCount val="4"/>
                <c:pt idx="0">
                  <c:v>Praktik by mohl mít volnou kapacitu</c:v>
                </c:pt>
                <c:pt idx="1">
                  <c:v>Praktik má průměrně zaplněnou kapacitu</c:v>
                </c:pt>
                <c:pt idx="2">
                  <c:v>Praktik zřejmě nebude mít volnou kapacitu</c:v>
                </c:pt>
                <c:pt idx="3">
                  <c:v>Kapitace PLDD nebyla vykázána</c:v>
                </c:pt>
              </c:strCache>
            </c:strRef>
          </c:cat>
          <c:val>
            <c:numRef>
              <c:f>List1!$C$2:$C$5</c:f>
              <c:numCache>
                <c:formatCode>0.00%</c:formatCode>
                <c:ptCount val="4"/>
                <c:pt idx="0">
                  <c:v>4.0908395547209812E-2</c:v>
                </c:pt>
                <c:pt idx="1">
                  <c:v>0.56065425003802827</c:v>
                </c:pt>
                <c:pt idx="2">
                  <c:v>0.27995876050976448</c:v>
                </c:pt>
                <c:pt idx="3">
                  <c:v>0.11847859390499749</c:v>
                </c:pt>
              </c:numCache>
            </c:numRef>
          </c:val>
          <c:extLst>
            <c:ext xmlns:c16="http://schemas.microsoft.com/office/drawing/2014/chart" uri="{C3380CC4-5D6E-409C-BE32-E72D297353CC}">
              <c16:uniqueId val="{00000011-AA70-47FF-8D71-9697057F7844}"/>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0892466725002306"/>
          <c:y val="0.61866398612323958"/>
          <c:w val="0.87713274100222627"/>
          <c:h val="0.3673712867249874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cs-CZ" b="1" dirty="0">
                <a:solidFill>
                  <a:schemeClr val="tx1"/>
                </a:solidFill>
              </a:rPr>
              <a:t>Množství výkonů v ambulancích na pracovištích s odborností 301 PALP</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List1!$B$1</c:f>
              <c:strCache>
                <c:ptCount val="1"/>
                <c:pt idx="0">
                  <c:v>Součet z hodnota</c:v>
                </c:pt>
              </c:strCache>
            </c:strRef>
          </c:tx>
          <c:spPr>
            <a:solidFill>
              <a:schemeClr val="accent2">
                <a:lumMod val="20000"/>
                <a:lumOff val="80000"/>
              </a:schemeClr>
            </a:solidFill>
            <a:ln>
              <a:solidFill>
                <a:schemeClr val="tx1"/>
              </a:solidFill>
            </a:ln>
            <a:effectLst/>
          </c:spPr>
          <c:invertIfNegative val="0"/>
          <c:dPt>
            <c:idx val="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4-EF86-4EB1-90F5-F12DD74CC64C}"/>
              </c:ext>
            </c:extLst>
          </c:dPt>
          <c:dPt>
            <c:idx val="3"/>
            <c:invertIfNegative val="0"/>
            <c:bubble3D val="0"/>
            <c:spPr>
              <a:solidFill>
                <a:schemeClr val="accent2"/>
              </a:solidFill>
              <a:ln>
                <a:solidFill>
                  <a:schemeClr val="tx1"/>
                </a:solidFill>
              </a:ln>
              <a:effectLst/>
            </c:spPr>
            <c:extLst>
              <c:ext xmlns:c16="http://schemas.microsoft.com/office/drawing/2014/chart" uri="{C3380CC4-5D6E-409C-BE32-E72D297353CC}">
                <c16:uniqueId val="{00000005-EF86-4EB1-90F5-F12DD74CC64C}"/>
              </c:ext>
            </c:extLst>
          </c:dPt>
          <c:dPt>
            <c:idx val="5"/>
            <c:invertIfNegative val="0"/>
            <c:bubble3D val="0"/>
            <c:spPr>
              <a:solidFill>
                <a:schemeClr val="accent2"/>
              </a:solidFill>
              <a:ln>
                <a:solidFill>
                  <a:schemeClr val="tx1"/>
                </a:solidFill>
              </a:ln>
              <a:effectLst/>
            </c:spPr>
            <c:extLst>
              <c:ext xmlns:c16="http://schemas.microsoft.com/office/drawing/2014/chart" uri="{C3380CC4-5D6E-409C-BE32-E72D297353CC}">
                <c16:uniqueId val="{00000006-EF86-4EB1-90F5-F12DD74CC64C}"/>
              </c:ext>
            </c:extLst>
          </c:dPt>
          <c:dPt>
            <c:idx val="7"/>
            <c:invertIfNegative val="0"/>
            <c:bubble3D val="0"/>
            <c:spPr>
              <a:solidFill>
                <a:schemeClr val="accent2"/>
              </a:solidFill>
              <a:ln>
                <a:solidFill>
                  <a:schemeClr val="tx1"/>
                </a:solidFill>
              </a:ln>
              <a:effectLst/>
            </c:spPr>
            <c:extLst>
              <c:ext xmlns:c16="http://schemas.microsoft.com/office/drawing/2014/chart" uri="{C3380CC4-5D6E-409C-BE32-E72D297353CC}">
                <c16:uniqueId val="{00000007-EF86-4EB1-90F5-F12DD74CC64C}"/>
              </c:ext>
            </c:extLst>
          </c:dPt>
          <c:dPt>
            <c:idx val="9"/>
            <c:invertIfNegative val="0"/>
            <c:bubble3D val="0"/>
            <c:spPr>
              <a:solidFill>
                <a:schemeClr val="accent2"/>
              </a:solidFill>
              <a:ln>
                <a:solidFill>
                  <a:schemeClr val="tx1"/>
                </a:solidFill>
              </a:ln>
              <a:effectLst/>
            </c:spPr>
            <c:extLst>
              <c:ext xmlns:c16="http://schemas.microsoft.com/office/drawing/2014/chart" uri="{C3380CC4-5D6E-409C-BE32-E72D297353CC}">
                <c16:uniqueId val="{00000008-EF86-4EB1-90F5-F12DD74CC64C}"/>
              </c:ext>
            </c:extLst>
          </c:dPt>
          <c:dPt>
            <c:idx val="1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9-EF86-4EB1-90F5-F12DD74CC64C}"/>
              </c:ext>
            </c:extLst>
          </c:dPt>
          <c:dPt>
            <c:idx val="13"/>
            <c:invertIfNegative val="0"/>
            <c:bubble3D val="0"/>
            <c:spPr>
              <a:solidFill>
                <a:schemeClr val="accent2"/>
              </a:solidFill>
              <a:ln>
                <a:solidFill>
                  <a:schemeClr val="tx1"/>
                </a:solidFill>
              </a:ln>
              <a:effectLst/>
            </c:spPr>
            <c:extLst>
              <c:ext xmlns:c16="http://schemas.microsoft.com/office/drawing/2014/chart" uri="{C3380CC4-5D6E-409C-BE32-E72D297353CC}">
                <c16:uniqueId val="{0000000A-EF86-4EB1-90F5-F12DD74CC64C}"/>
              </c:ext>
            </c:extLst>
          </c:dPt>
          <c:dPt>
            <c:idx val="15"/>
            <c:invertIfNegative val="0"/>
            <c:bubble3D val="0"/>
            <c:spPr>
              <a:solidFill>
                <a:schemeClr val="accent2"/>
              </a:solidFill>
              <a:ln>
                <a:solidFill>
                  <a:schemeClr val="tx1"/>
                </a:solidFill>
              </a:ln>
              <a:effectLst/>
            </c:spPr>
            <c:extLst>
              <c:ext xmlns:c16="http://schemas.microsoft.com/office/drawing/2014/chart" uri="{C3380CC4-5D6E-409C-BE32-E72D297353CC}">
                <c16:uniqueId val="{0000000B-EF86-4EB1-90F5-F12DD74CC64C}"/>
              </c:ext>
            </c:extLst>
          </c:dPt>
          <c:dPt>
            <c:idx val="17"/>
            <c:invertIfNegative val="0"/>
            <c:bubble3D val="0"/>
            <c:spPr>
              <a:solidFill>
                <a:schemeClr val="accent2"/>
              </a:solidFill>
              <a:ln>
                <a:solidFill>
                  <a:schemeClr val="tx1"/>
                </a:solidFill>
              </a:ln>
              <a:effectLst/>
            </c:spPr>
            <c:extLst>
              <c:ext xmlns:c16="http://schemas.microsoft.com/office/drawing/2014/chart" uri="{C3380CC4-5D6E-409C-BE32-E72D297353CC}">
                <c16:uniqueId val="{0000000C-EF86-4EB1-90F5-F12DD74CC64C}"/>
              </c:ext>
            </c:extLst>
          </c:dPt>
          <c:dPt>
            <c:idx val="19"/>
            <c:invertIfNegative val="0"/>
            <c:bubble3D val="0"/>
            <c:spPr>
              <a:solidFill>
                <a:schemeClr val="accent2"/>
              </a:solidFill>
              <a:ln>
                <a:solidFill>
                  <a:schemeClr val="tx1"/>
                </a:solidFill>
              </a:ln>
              <a:effectLst/>
            </c:spPr>
            <c:extLst>
              <c:ext xmlns:c16="http://schemas.microsoft.com/office/drawing/2014/chart" uri="{C3380CC4-5D6E-409C-BE32-E72D297353CC}">
                <c16:uniqueId val="{00000016-6FEC-4E3D-943A-E2F79E84C77F}"/>
              </c:ext>
            </c:extLst>
          </c:dPt>
          <c:dPt>
            <c:idx val="2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E-EF86-4EB1-90F5-F12DD74CC64C}"/>
              </c:ext>
            </c:extLst>
          </c:dPt>
          <c:dPt>
            <c:idx val="23"/>
            <c:invertIfNegative val="0"/>
            <c:bubble3D val="0"/>
            <c:spPr>
              <a:solidFill>
                <a:schemeClr val="accent2"/>
              </a:solidFill>
              <a:ln>
                <a:solidFill>
                  <a:schemeClr val="tx1"/>
                </a:solidFill>
              </a:ln>
              <a:effectLst/>
            </c:spPr>
            <c:extLst>
              <c:ext xmlns:c16="http://schemas.microsoft.com/office/drawing/2014/chart" uri="{C3380CC4-5D6E-409C-BE32-E72D297353CC}">
                <c16:uniqueId val="{0000000F-EF86-4EB1-90F5-F12DD74CC64C}"/>
              </c:ext>
            </c:extLst>
          </c:dPt>
          <c:dLbls>
            <c:numFmt formatCode="#,##0_ ;[Red]\-#,##0\ " sourceLinked="0"/>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List1!$A$2:$A$25</c:f>
              <c:strCache>
                <c:ptCount val="24"/>
                <c:pt idx="0">
                  <c:v>1_2021</c:v>
                </c:pt>
                <c:pt idx="1">
                  <c:v>1_2022</c:v>
                </c:pt>
                <c:pt idx="2">
                  <c:v>2_2021</c:v>
                </c:pt>
                <c:pt idx="3">
                  <c:v>2_2022</c:v>
                </c:pt>
                <c:pt idx="4">
                  <c:v>3_2021</c:v>
                </c:pt>
                <c:pt idx="5">
                  <c:v>3_2022</c:v>
                </c:pt>
                <c:pt idx="6">
                  <c:v>4_2021</c:v>
                </c:pt>
                <c:pt idx="7">
                  <c:v>4_2022</c:v>
                </c:pt>
                <c:pt idx="8">
                  <c:v>5_2021</c:v>
                </c:pt>
                <c:pt idx="9">
                  <c:v>5_2022</c:v>
                </c:pt>
                <c:pt idx="10">
                  <c:v>6_2021</c:v>
                </c:pt>
                <c:pt idx="11">
                  <c:v>6_2022</c:v>
                </c:pt>
                <c:pt idx="12">
                  <c:v>7_2021</c:v>
                </c:pt>
                <c:pt idx="13">
                  <c:v>7_2022</c:v>
                </c:pt>
                <c:pt idx="14">
                  <c:v>8_2021</c:v>
                </c:pt>
                <c:pt idx="15">
                  <c:v>8_2022</c:v>
                </c:pt>
                <c:pt idx="16">
                  <c:v>9_2021</c:v>
                </c:pt>
                <c:pt idx="17">
                  <c:v>9_2022</c:v>
                </c:pt>
                <c:pt idx="18">
                  <c:v>10_2021</c:v>
                </c:pt>
                <c:pt idx="19">
                  <c:v>10_2022</c:v>
                </c:pt>
                <c:pt idx="20">
                  <c:v>11_2021</c:v>
                </c:pt>
                <c:pt idx="21">
                  <c:v>11_2022</c:v>
                </c:pt>
                <c:pt idx="22">
                  <c:v>12_2021</c:v>
                </c:pt>
                <c:pt idx="23">
                  <c:v>12_2022</c:v>
                </c:pt>
              </c:strCache>
            </c:strRef>
          </c:cat>
          <c:val>
            <c:numRef>
              <c:f>List1!$B$2:$B$25</c:f>
              <c:numCache>
                <c:formatCode>General</c:formatCode>
                <c:ptCount val="24"/>
                <c:pt idx="0">
                  <c:v>63282</c:v>
                </c:pt>
                <c:pt idx="1">
                  <c:v>85453</c:v>
                </c:pt>
                <c:pt idx="2">
                  <c:v>58970</c:v>
                </c:pt>
                <c:pt idx="3">
                  <c:v>81648</c:v>
                </c:pt>
                <c:pt idx="4">
                  <c:v>64440</c:v>
                </c:pt>
                <c:pt idx="5">
                  <c:v>107839</c:v>
                </c:pt>
                <c:pt idx="6">
                  <c:v>63380</c:v>
                </c:pt>
                <c:pt idx="7">
                  <c:v>102501</c:v>
                </c:pt>
                <c:pt idx="8">
                  <c:v>72706</c:v>
                </c:pt>
                <c:pt idx="9">
                  <c:v>99686</c:v>
                </c:pt>
                <c:pt idx="10">
                  <c:v>84469</c:v>
                </c:pt>
                <c:pt idx="11">
                  <c:v>104004</c:v>
                </c:pt>
                <c:pt idx="12">
                  <c:v>69890</c:v>
                </c:pt>
                <c:pt idx="13" formatCode="#\ ##0_ ;[Red]\-#\ ##0\ ">
                  <c:v>89936</c:v>
                </c:pt>
                <c:pt idx="14">
                  <c:v>72242</c:v>
                </c:pt>
                <c:pt idx="15" formatCode="#\ ##0_ ;[Red]\-#\ ##0\ ">
                  <c:v>78459</c:v>
                </c:pt>
                <c:pt idx="16">
                  <c:v>93421</c:v>
                </c:pt>
                <c:pt idx="17" formatCode="#\ ##0_ ;[Red]\-#\ ##0\ ">
                  <c:v>87302</c:v>
                </c:pt>
                <c:pt idx="18">
                  <c:v>103145</c:v>
                </c:pt>
                <c:pt idx="19" formatCode="#\ ##0_ ;[Red]\-#\ ##0\ ">
                  <c:v>94346</c:v>
                </c:pt>
                <c:pt idx="20">
                  <c:v>94772</c:v>
                </c:pt>
                <c:pt idx="21" formatCode="#\ ##0_ ;[Red]\-#\ ##0\ ">
                  <c:v>99666</c:v>
                </c:pt>
                <c:pt idx="22">
                  <c:v>78341</c:v>
                </c:pt>
                <c:pt idx="23" formatCode="#\ ##0_ ;[Red]\-#\ ##0\ ">
                  <c:v>116116</c:v>
                </c:pt>
              </c:numCache>
            </c:numRef>
          </c:val>
          <c:extLst>
            <c:ext xmlns:c16="http://schemas.microsoft.com/office/drawing/2014/chart" uri="{C3380CC4-5D6E-409C-BE32-E72D297353CC}">
              <c16:uniqueId val="{00000000-EF86-4EB1-90F5-F12DD74CC64C}"/>
            </c:ext>
          </c:extLst>
        </c:ser>
        <c:dLbls>
          <c:showLegendKey val="0"/>
          <c:showVal val="0"/>
          <c:showCatName val="0"/>
          <c:showSerName val="0"/>
          <c:showPercent val="0"/>
          <c:showBubbleSize val="0"/>
        </c:dLbls>
        <c:gapWidth val="75"/>
        <c:overlap val="-27"/>
        <c:axId val="1666038767"/>
        <c:axId val="1666051663"/>
      </c:barChart>
      <c:catAx>
        <c:axId val="16660387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6051663"/>
        <c:crosses val="autoZero"/>
        <c:auto val="1"/>
        <c:lblAlgn val="ctr"/>
        <c:lblOffset val="100"/>
        <c:noMultiLvlLbl val="0"/>
      </c:catAx>
      <c:valAx>
        <c:axId val="1666051663"/>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6038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cs-CZ" b="1" dirty="0" err="1">
                <a:solidFill>
                  <a:schemeClr val="tx1"/>
                </a:solidFill>
              </a:rPr>
              <a:t>Obložnost</a:t>
            </a:r>
            <a:r>
              <a:rPr lang="cs-CZ" b="1" dirty="0">
                <a:solidFill>
                  <a:schemeClr val="tx1"/>
                </a:solidFill>
              </a:rPr>
              <a:t> dětských lůžek s odborností 3_1 PALP</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List1!$B$1</c:f>
              <c:strCache>
                <c:ptCount val="1"/>
                <c:pt idx="0">
                  <c:v>Součet z hodnota</c:v>
                </c:pt>
              </c:strCache>
            </c:strRef>
          </c:tx>
          <c:spPr>
            <a:solidFill>
              <a:schemeClr val="accent2">
                <a:lumMod val="20000"/>
                <a:lumOff val="80000"/>
              </a:schemeClr>
            </a:solidFill>
            <a:ln>
              <a:solidFill>
                <a:schemeClr val="tx1"/>
              </a:solidFill>
            </a:ln>
            <a:effectLst/>
          </c:spPr>
          <c:invertIfNegative val="0"/>
          <c:dPt>
            <c:idx val="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4-EF86-4EB1-90F5-F12DD74CC64C}"/>
              </c:ext>
            </c:extLst>
          </c:dPt>
          <c:dPt>
            <c:idx val="3"/>
            <c:invertIfNegative val="0"/>
            <c:bubble3D val="0"/>
            <c:spPr>
              <a:solidFill>
                <a:schemeClr val="accent2"/>
              </a:solidFill>
              <a:ln>
                <a:solidFill>
                  <a:schemeClr val="tx1"/>
                </a:solidFill>
              </a:ln>
              <a:effectLst/>
            </c:spPr>
            <c:extLst>
              <c:ext xmlns:c16="http://schemas.microsoft.com/office/drawing/2014/chart" uri="{C3380CC4-5D6E-409C-BE32-E72D297353CC}">
                <c16:uniqueId val="{00000005-EF86-4EB1-90F5-F12DD74CC64C}"/>
              </c:ext>
            </c:extLst>
          </c:dPt>
          <c:dPt>
            <c:idx val="5"/>
            <c:invertIfNegative val="0"/>
            <c:bubble3D val="0"/>
            <c:spPr>
              <a:solidFill>
                <a:schemeClr val="accent2"/>
              </a:solidFill>
              <a:ln>
                <a:solidFill>
                  <a:schemeClr val="tx1"/>
                </a:solidFill>
              </a:ln>
              <a:effectLst/>
            </c:spPr>
            <c:extLst>
              <c:ext xmlns:c16="http://schemas.microsoft.com/office/drawing/2014/chart" uri="{C3380CC4-5D6E-409C-BE32-E72D297353CC}">
                <c16:uniqueId val="{00000006-EF86-4EB1-90F5-F12DD74CC64C}"/>
              </c:ext>
            </c:extLst>
          </c:dPt>
          <c:dPt>
            <c:idx val="7"/>
            <c:invertIfNegative val="0"/>
            <c:bubble3D val="0"/>
            <c:spPr>
              <a:solidFill>
                <a:schemeClr val="accent2"/>
              </a:solidFill>
              <a:ln>
                <a:solidFill>
                  <a:schemeClr val="tx1"/>
                </a:solidFill>
              </a:ln>
              <a:effectLst/>
            </c:spPr>
            <c:extLst>
              <c:ext xmlns:c16="http://schemas.microsoft.com/office/drawing/2014/chart" uri="{C3380CC4-5D6E-409C-BE32-E72D297353CC}">
                <c16:uniqueId val="{00000007-EF86-4EB1-90F5-F12DD74CC64C}"/>
              </c:ext>
            </c:extLst>
          </c:dPt>
          <c:dPt>
            <c:idx val="9"/>
            <c:invertIfNegative val="0"/>
            <c:bubble3D val="0"/>
            <c:spPr>
              <a:solidFill>
                <a:schemeClr val="accent2"/>
              </a:solidFill>
              <a:ln>
                <a:solidFill>
                  <a:schemeClr val="tx1"/>
                </a:solidFill>
              </a:ln>
              <a:effectLst/>
            </c:spPr>
            <c:extLst>
              <c:ext xmlns:c16="http://schemas.microsoft.com/office/drawing/2014/chart" uri="{C3380CC4-5D6E-409C-BE32-E72D297353CC}">
                <c16:uniqueId val="{00000008-EF86-4EB1-90F5-F12DD74CC64C}"/>
              </c:ext>
            </c:extLst>
          </c:dPt>
          <c:dPt>
            <c:idx val="1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9-EF86-4EB1-90F5-F12DD74CC64C}"/>
              </c:ext>
            </c:extLst>
          </c:dPt>
          <c:dPt>
            <c:idx val="13"/>
            <c:invertIfNegative val="0"/>
            <c:bubble3D val="0"/>
            <c:spPr>
              <a:solidFill>
                <a:schemeClr val="accent2"/>
              </a:solidFill>
              <a:ln>
                <a:solidFill>
                  <a:schemeClr val="tx1"/>
                </a:solidFill>
              </a:ln>
              <a:effectLst/>
            </c:spPr>
            <c:extLst>
              <c:ext xmlns:c16="http://schemas.microsoft.com/office/drawing/2014/chart" uri="{C3380CC4-5D6E-409C-BE32-E72D297353CC}">
                <c16:uniqueId val="{0000000A-EF86-4EB1-90F5-F12DD74CC64C}"/>
              </c:ext>
            </c:extLst>
          </c:dPt>
          <c:dPt>
            <c:idx val="15"/>
            <c:invertIfNegative val="0"/>
            <c:bubble3D val="0"/>
            <c:spPr>
              <a:solidFill>
                <a:schemeClr val="accent2"/>
              </a:solidFill>
              <a:ln>
                <a:solidFill>
                  <a:schemeClr val="tx1"/>
                </a:solidFill>
              </a:ln>
              <a:effectLst/>
            </c:spPr>
            <c:extLst>
              <c:ext xmlns:c16="http://schemas.microsoft.com/office/drawing/2014/chart" uri="{C3380CC4-5D6E-409C-BE32-E72D297353CC}">
                <c16:uniqueId val="{0000000B-EF86-4EB1-90F5-F12DD74CC64C}"/>
              </c:ext>
            </c:extLst>
          </c:dPt>
          <c:dPt>
            <c:idx val="17"/>
            <c:invertIfNegative val="0"/>
            <c:bubble3D val="0"/>
            <c:spPr>
              <a:solidFill>
                <a:schemeClr val="accent2"/>
              </a:solidFill>
              <a:ln>
                <a:solidFill>
                  <a:schemeClr val="tx1"/>
                </a:solidFill>
              </a:ln>
              <a:effectLst/>
            </c:spPr>
            <c:extLst>
              <c:ext xmlns:c16="http://schemas.microsoft.com/office/drawing/2014/chart" uri="{C3380CC4-5D6E-409C-BE32-E72D297353CC}">
                <c16:uniqueId val="{0000000C-EF86-4EB1-90F5-F12DD74CC64C}"/>
              </c:ext>
            </c:extLst>
          </c:dPt>
          <c:dPt>
            <c:idx val="19"/>
            <c:invertIfNegative val="0"/>
            <c:bubble3D val="0"/>
            <c:spPr>
              <a:solidFill>
                <a:schemeClr val="accent2"/>
              </a:solidFill>
              <a:ln>
                <a:solidFill>
                  <a:schemeClr val="tx1"/>
                </a:solidFill>
              </a:ln>
              <a:effectLst/>
            </c:spPr>
            <c:extLst>
              <c:ext xmlns:c16="http://schemas.microsoft.com/office/drawing/2014/chart" uri="{C3380CC4-5D6E-409C-BE32-E72D297353CC}">
                <c16:uniqueId val="{00000016-D336-4A1C-9503-14438AFF9B2C}"/>
              </c:ext>
            </c:extLst>
          </c:dPt>
          <c:dPt>
            <c:idx val="21"/>
            <c:invertIfNegative val="0"/>
            <c:bubble3D val="0"/>
            <c:spPr>
              <a:solidFill>
                <a:schemeClr val="accent2"/>
              </a:solidFill>
              <a:ln>
                <a:solidFill>
                  <a:schemeClr val="tx1"/>
                </a:solidFill>
              </a:ln>
              <a:effectLst/>
            </c:spPr>
            <c:extLst>
              <c:ext xmlns:c16="http://schemas.microsoft.com/office/drawing/2014/chart" uri="{C3380CC4-5D6E-409C-BE32-E72D297353CC}">
                <c16:uniqueId val="{0000000E-EF86-4EB1-90F5-F12DD74CC64C}"/>
              </c:ext>
            </c:extLst>
          </c:dPt>
          <c:dPt>
            <c:idx val="23"/>
            <c:invertIfNegative val="0"/>
            <c:bubble3D val="0"/>
            <c:spPr>
              <a:solidFill>
                <a:schemeClr val="accent2"/>
              </a:solidFill>
              <a:ln>
                <a:solidFill>
                  <a:schemeClr val="tx1"/>
                </a:solidFill>
              </a:ln>
              <a:effectLst/>
            </c:spPr>
            <c:extLst>
              <c:ext xmlns:c16="http://schemas.microsoft.com/office/drawing/2014/chart" uri="{C3380CC4-5D6E-409C-BE32-E72D297353CC}">
                <c16:uniqueId val="{0000000F-EF86-4EB1-90F5-F12DD74CC64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List1!$A$2:$A$25</c:f>
              <c:strCache>
                <c:ptCount val="24"/>
                <c:pt idx="0">
                  <c:v>1_2021</c:v>
                </c:pt>
                <c:pt idx="1">
                  <c:v>1_2022</c:v>
                </c:pt>
                <c:pt idx="2">
                  <c:v>2_2021</c:v>
                </c:pt>
                <c:pt idx="3">
                  <c:v>2_2022</c:v>
                </c:pt>
                <c:pt idx="4">
                  <c:v>3_2021</c:v>
                </c:pt>
                <c:pt idx="5">
                  <c:v>3_2022</c:v>
                </c:pt>
                <c:pt idx="6">
                  <c:v>4_2021</c:v>
                </c:pt>
                <c:pt idx="7">
                  <c:v>4_2022</c:v>
                </c:pt>
                <c:pt idx="8">
                  <c:v>5_2021</c:v>
                </c:pt>
                <c:pt idx="9">
                  <c:v>5_2022</c:v>
                </c:pt>
                <c:pt idx="10">
                  <c:v>6_2021</c:v>
                </c:pt>
                <c:pt idx="11">
                  <c:v>6_2022</c:v>
                </c:pt>
                <c:pt idx="12">
                  <c:v>7_2021</c:v>
                </c:pt>
                <c:pt idx="13">
                  <c:v>7_2022</c:v>
                </c:pt>
                <c:pt idx="14">
                  <c:v>8_2021</c:v>
                </c:pt>
                <c:pt idx="15">
                  <c:v>8_2022</c:v>
                </c:pt>
                <c:pt idx="16">
                  <c:v>9_2021</c:v>
                </c:pt>
                <c:pt idx="17">
                  <c:v>9_2022</c:v>
                </c:pt>
                <c:pt idx="18">
                  <c:v>10_2021</c:v>
                </c:pt>
                <c:pt idx="19">
                  <c:v>10_2022</c:v>
                </c:pt>
                <c:pt idx="20">
                  <c:v>11_2021</c:v>
                </c:pt>
                <c:pt idx="21">
                  <c:v>11_2022</c:v>
                </c:pt>
                <c:pt idx="22">
                  <c:v>12_2021</c:v>
                </c:pt>
                <c:pt idx="23">
                  <c:v>12_2022</c:v>
                </c:pt>
              </c:strCache>
            </c:strRef>
          </c:cat>
          <c:val>
            <c:numRef>
              <c:f>List1!$B$2:$B$25</c:f>
              <c:numCache>
                <c:formatCode>#\ ##0.0000_ ;[Red]\-#\ ##0.0000\ </c:formatCode>
                <c:ptCount val="24"/>
                <c:pt idx="0" formatCode="General">
                  <c:v>0.25351883751814336</c:v>
                </c:pt>
                <c:pt idx="1">
                  <c:v>0.37137241493027712</c:v>
                </c:pt>
                <c:pt idx="2" formatCode="General">
                  <c:v>0.2463509844361349</c:v>
                </c:pt>
                <c:pt idx="3">
                  <c:v>0.37753872448700654</c:v>
                </c:pt>
                <c:pt idx="4" formatCode="General">
                  <c:v>0.2673572814548128</c:v>
                </c:pt>
                <c:pt idx="5">
                  <c:v>0.42559093138070553</c:v>
                </c:pt>
                <c:pt idx="6" formatCode="General">
                  <c:v>0.27151730447871958</c:v>
                </c:pt>
                <c:pt idx="7">
                  <c:v>0.42189698966308065</c:v>
                </c:pt>
                <c:pt idx="8" formatCode="General">
                  <c:v>0.33453619553475333</c:v>
                </c:pt>
                <c:pt idx="9">
                  <c:v>0.41850833238492885</c:v>
                </c:pt>
                <c:pt idx="10" formatCode="General">
                  <c:v>0.36855620889352442</c:v>
                </c:pt>
                <c:pt idx="11">
                  <c:v>0.40376431509613442</c:v>
                </c:pt>
                <c:pt idx="12" formatCode="General">
                  <c:v>0.32280808397755845</c:v>
                </c:pt>
                <c:pt idx="13">
                  <c:v>0.31723937812290109</c:v>
                </c:pt>
                <c:pt idx="14" formatCode="General">
                  <c:v>0.32980614020144822</c:v>
                </c:pt>
                <c:pt idx="15">
                  <c:v>0.30638346345523648</c:v>
                </c:pt>
                <c:pt idx="16" formatCode="General">
                  <c:v>0.40237004035315144</c:v>
                </c:pt>
                <c:pt idx="17">
                  <c:v>0.36642639996489301</c:v>
                </c:pt>
                <c:pt idx="18" formatCode="General">
                  <c:v>0.49091910186202409</c:v>
                </c:pt>
                <c:pt idx="19">
                  <c:v>0.38601385664740856</c:v>
                </c:pt>
                <c:pt idx="20" formatCode="General">
                  <c:v>0.42560795322138867</c:v>
                </c:pt>
                <c:pt idx="21">
                  <c:v>0.38594710111664376</c:v>
                </c:pt>
                <c:pt idx="22" formatCode="General">
                  <c:v>0.32819307004932113</c:v>
                </c:pt>
                <c:pt idx="23">
                  <c:v>0.29705397098493752</c:v>
                </c:pt>
              </c:numCache>
            </c:numRef>
          </c:val>
          <c:extLst>
            <c:ext xmlns:c16="http://schemas.microsoft.com/office/drawing/2014/chart" uri="{C3380CC4-5D6E-409C-BE32-E72D297353CC}">
              <c16:uniqueId val="{00000000-EF86-4EB1-90F5-F12DD74CC64C}"/>
            </c:ext>
          </c:extLst>
        </c:ser>
        <c:dLbls>
          <c:showLegendKey val="0"/>
          <c:showVal val="0"/>
          <c:showCatName val="0"/>
          <c:showSerName val="0"/>
          <c:showPercent val="0"/>
          <c:showBubbleSize val="0"/>
        </c:dLbls>
        <c:gapWidth val="75"/>
        <c:overlap val="-27"/>
        <c:axId val="1666038767"/>
        <c:axId val="1666051663"/>
      </c:barChart>
      <c:catAx>
        <c:axId val="166603876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6051663"/>
        <c:crosses val="autoZero"/>
        <c:auto val="1"/>
        <c:lblAlgn val="ctr"/>
        <c:lblOffset val="100"/>
        <c:noMultiLvlLbl val="0"/>
      </c:catAx>
      <c:valAx>
        <c:axId val="16660516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6038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cs-CZ" b="1" dirty="0">
                <a:solidFill>
                  <a:schemeClr val="tx1"/>
                </a:solidFill>
              </a:rPr>
              <a:t>Využití akutních lůžek dětských odd. (</a:t>
            </a:r>
            <a:r>
              <a:rPr lang="cs-CZ" b="1" dirty="0" err="1">
                <a:solidFill>
                  <a:schemeClr val="tx1"/>
                </a:solidFill>
              </a:rPr>
              <a:t>odb</a:t>
            </a:r>
            <a:r>
              <a:rPr lang="cs-CZ" b="1" dirty="0">
                <a:solidFill>
                  <a:schemeClr val="tx1"/>
                </a:solidFill>
              </a:rPr>
              <a:t> 3_1)</a:t>
            </a:r>
          </a:p>
          <a:p>
            <a:pPr>
              <a:defRPr b="1">
                <a:solidFill>
                  <a:schemeClr val="tx1"/>
                </a:solidFill>
              </a:defRPr>
            </a:pPr>
            <a:r>
              <a:rPr lang="cs-CZ" b="1" dirty="0">
                <a:solidFill>
                  <a:schemeClr val="tx1"/>
                </a:solidFill>
              </a:rPr>
              <a:t>Počet ošetřovacích dnů/(počet lůžek*počet kalendářních dnů v roce)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List1!$B$1</c:f>
              <c:strCache>
                <c:ptCount val="1"/>
                <c:pt idx="0">
                  <c:v>Fakultní nemocnice</c:v>
                </c:pt>
              </c:strCache>
            </c:strRef>
          </c:tx>
          <c:spPr>
            <a:solidFill>
              <a:srgbClr val="C00000"/>
            </a:solidFill>
            <a:ln>
              <a:solidFill>
                <a:srgbClr val="C00000"/>
              </a:solidFill>
            </a:ln>
            <a:effectLst/>
          </c:spPr>
          <c:invertIfNegative val="0"/>
          <c:cat>
            <c:numRef>
              <c:f>List1!$A$2:$A$409</c:f>
              <c:numCache>
                <c:formatCode>General</c:formatCode>
                <c:ptCount val="40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pt idx="163">
                  <c:v>81</c:v>
                </c:pt>
                <c:pt idx="164">
                  <c:v>82</c:v>
                </c:pt>
                <c:pt idx="165">
                  <c:v>83</c:v>
                </c:pt>
                <c:pt idx="166">
                  <c:v>1</c:v>
                </c:pt>
                <c:pt idx="167">
                  <c:v>2</c:v>
                </c:pt>
                <c:pt idx="168">
                  <c:v>3</c:v>
                </c:pt>
                <c:pt idx="169">
                  <c:v>4</c:v>
                </c:pt>
                <c:pt idx="170">
                  <c:v>5</c:v>
                </c:pt>
                <c:pt idx="171">
                  <c:v>6</c:v>
                </c:pt>
                <c:pt idx="172">
                  <c:v>7</c:v>
                </c:pt>
                <c:pt idx="173">
                  <c:v>8</c:v>
                </c:pt>
                <c:pt idx="174">
                  <c:v>9</c:v>
                </c:pt>
                <c:pt idx="175">
                  <c:v>10</c:v>
                </c:pt>
                <c:pt idx="176">
                  <c:v>11</c:v>
                </c:pt>
                <c:pt idx="177">
                  <c:v>12</c:v>
                </c:pt>
                <c:pt idx="178">
                  <c:v>13</c:v>
                </c:pt>
                <c:pt idx="179">
                  <c:v>14</c:v>
                </c:pt>
                <c:pt idx="180">
                  <c:v>15</c:v>
                </c:pt>
                <c:pt idx="181">
                  <c:v>16</c:v>
                </c:pt>
                <c:pt idx="182">
                  <c:v>17</c:v>
                </c:pt>
                <c:pt idx="183">
                  <c:v>18</c:v>
                </c:pt>
                <c:pt idx="184">
                  <c:v>19</c:v>
                </c:pt>
                <c:pt idx="185">
                  <c:v>20</c:v>
                </c:pt>
                <c:pt idx="186">
                  <c:v>21</c:v>
                </c:pt>
                <c:pt idx="187">
                  <c:v>22</c:v>
                </c:pt>
                <c:pt idx="188">
                  <c:v>23</c:v>
                </c:pt>
                <c:pt idx="189">
                  <c:v>24</c:v>
                </c:pt>
                <c:pt idx="190">
                  <c:v>25</c:v>
                </c:pt>
                <c:pt idx="191">
                  <c:v>26</c:v>
                </c:pt>
                <c:pt idx="192">
                  <c:v>27</c:v>
                </c:pt>
                <c:pt idx="193">
                  <c:v>28</c:v>
                </c:pt>
                <c:pt idx="194">
                  <c:v>29</c:v>
                </c:pt>
                <c:pt idx="195">
                  <c:v>30</c:v>
                </c:pt>
                <c:pt idx="196">
                  <c:v>31</c:v>
                </c:pt>
                <c:pt idx="197">
                  <c:v>32</c:v>
                </c:pt>
                <c:pt idx="198">
                  <c:v>33</c:v>
                </c:pt>
                <c:pt idx="199">
                  <c:v>34</c:v>
                </c:pt>
                <c:pt idx="200">
                  <c:v>35</c:v>
                </c:pt>
                <c:pt idx="201">
                  <c:v>36</c:v>
                </c:pt>
                <c:pt idx="202">
                  <c:v>37</c:v>
                </c:pt>
                <c:pt idx="203">
                  <c:v>38</c:v>
                </c:pt>
                <c:pt idx="204">
                  <c:v>39</c:v>
                </c:pt>
                <c:pt idx="205">
                  <c:v>40</c:v>
                </c:pt>
                <c:pt idx="206">
                  <c:v>41</c:v>
                </c:pt>
                <c:pt idx="207">
                  <c:v>42</c:v>
                </c:pt>
                <c:pt idx="208">
                  <c:v>43</c:v>
                </c:pt>
                <c:pt idx="209">
                  <c:v>44</c:v>
                </c:pt>
                <c:pt idx="210">
                  <c:v>45</c:v>
                </c:pt>
                <c:pt idx="211">
                  <c:v>46</c:v>
                </c:pt>
                <c:pt idx="212">
                  <c:v>47</c:v>
                </c:pt>
                <c:pt idx="213">
                  <c:v>48</c:v>
                </c:pt>
                <c:pt idx="214">
                  <c:v>49</c:v>
                </c:pt>
                <c:pt idx="215">
                  <c:v>50</c:v>
                </c:pt>
                <c:pt idx="216">
                  <c:v>51</c:v>
                </c:pt>
                <c:pt idx="217">
                  <c:v>52</c:v>
                </c:pt>
                <c:pt idx="218">
                  <c:v>53</c:v>
                </c:pt>
                <c:pt idx="219">
                  <c:v>54</c:v>
                </c:pt>
                <c:pt idx="220">
                  <c:v>55</c:v>
                </c:pt>
                <c:pt idx="221">
                  <c:v>56</c:v>
                </c:pt>
                <c:pt idx="222">
                  <c:v>57</c:v>
                </c:pt>
                <c:pt idx="223">
                  <c:v>58</c:v>
                </c:pt>
                <c:pt idx="224">
                  <c:v>59</c:v>
                </c:pt>
                <c:pt idx="225">
                  <c:v>60</c:v>
                </c:pt>
                <c:pt idx="226">
                  <c:v>61</c:v>
                </c:pt>
                <c:pt idx="227">
                  <c:v>62</c:v>
                </c:pt>
                <c:pt idx="228">
                  <c:v>63</c:v>
                </c:pt>
                <c:pt idx="229">
                  <c:v>64</c:v>
                </c:pt>
                <c:pt idx="230">
                  <c:v>65</c:v>
                </c:pt>
                <c:pt idx="231">
                  <c:v>66</c:v>
                </c:pt>
                <c:pt idx="232">
                  <c:v>67</c:v>
                </c:pt>
                <c:pt idx="233">
                  <c:v>68</c:v>
                </c:pt>
                <c:pt idx="234">
                  <c:v>69</c:v>
                </c:pt>
                <c:pt idx="235">
                  <c:v>70</c:v>
                </c:pt>
                <c:pt idx="236">
                  <c:v>71</c:v>
                </c:pt>
                <c:pt idx="237">
                  <c:v>72</c:v>
                </c:pt>
                <c:pt idx="238">
                  <c:v>73</c:v>
                </c:pt>
                <c:pt idx="239">
                  <c:v>74</c:v>
                </c:pt>
                <c:pt idx="240">
                  <c:v>75</c:v>
                </c:pt>
                <c:pt idx="241">
                  <c:v>76</c:v>
                </c:pt>
                <c:pt idx="242">
                  <c:v>77</c:v>
                </c:pt>
                <c:pt idx="243">
                  <c:v>78</c:v>
                </c:pt>
                <c:pt idx="244">
                  <c:v>79</c:v>
                </c:pt>
                <c:pt idx="245">
                  <c:v>80</c:v>
                </c:pt>
                <c:pt idx="246">
                  <c:v>81</c:v>
                </c:pt>
                <c:pt idx="247">
                  <c:v>82</c:v>
                </c:pt>
                <c:pt idx="248">
                  <c:v>1</c:v>
                </c:pt>
                <c:pt idx="249">
                  <c:v>2</c:v>
                </c:pt>
                <c:pt idx="250">
                  <c:v>3</c:v>
                </c:pt>
                <c:pt idx="251">
                  <c:v>4</c:v>
                </c:pt>
                <c:pt idx="252">
                  <c:v>5</c:v>
                </c:pt>
                <c:pt idx="253">
                  <c:v>6</c:v>
                </c:pt>
                <c:pt idx="254">
                  <c:v>7</c:v>
                </c:pt>
                <c:pt idx="255">
                  <c:v>8</c:v>
                </c:pt>
                <c:pt idx="256">
                  <c:v>9</c:v>
                </c:pt>
                <c:pt idx="257">
                  <c:v>10</c:v>
                </c:pt>
                <c:pt idx="258">
                  <c:v>11</c:v>
                </c:pt>
                <c:pt idx="259">
                  <c:v>12</c:v>
                </c:pt>
                <c:pt idx="260">
                  <c:v>13</c:v>
                </c:pt>
                <c:pt idx="261">
                  <c:v>14</c:v>
                </c:pt>
                <c:pt idx="262">
                  <c:v>15</c:v>
                </c:pt>
                <c:pt idx="263">
                  <c:v>16</c:v>
                </c:pt>
                <c:pt idx="264">
                  <c:v>17</c:v>
                </c:pt>
                <c:pt idx="265">
                  <c:v>18</c:v>
                </c:pt>
                <c:pt idx="266">
                  <c:v>19</c:v>
                </c:pt>
                <c:pt idx="267">
                  <c:v>20</c:v>
                </c:pt>
                <c:pt idx="268">
                  <c:v>21</c:v>
                </c:pt>
                <c:pt idx="269">
                  <c:v>22</c:v>
                </c:pt>
                <c:pt idx="270">
                  <c:v>23</c:v>
                </c:pt>
                <c:pt idx="271">
                  <c:v>24</c:v>
                </c:pt>
                <c:pt idx="272">
                  <c:v>25</c:v>
                </c:pt>
                <c:pt idx="273">
                  <c:v>26</c:v>
                </c:pt>
                <c:pt idx="274">
                  <c:v>27</c:v>
                </c:pt>
                <c:pt idx="275">
                  <c:v>28</c:v>
                </c:pt>
                <c:pt idx="276">
                  <c:v>29</c:v>
                </c:pt>
                <c:pt idx="277">
                  <c:v>30</c:v>
                </c:pt>
                <c:pt idx="278">
                  <c:v>31</c:v>
                </c:pt>
                <c:pt idx="279">
                  <c:v>32</c:v>
                </c:pt>
                <c:pt idx="280">
                  <c:v>33</c:v>
                </c:pt>
                <c:pt idx="281">
                  <c:v>34</c:v>
                </c:pt>
                <c:pt idx="282">
                  <c:v>35</c:v>
                </c:pt>
                <c:pt idx="283">
                  <c:v>36</c:v>
                </c:pt>
                <c:pt idx="284">
                  <c:v>37</c:v>
                </c:pt>
                <c:pt idx="285">
                  <c:v>38</c:v>
                </c:pt>
                <c:pt idx="286">
                  <c:v>39</c:v>
                </c:pt>
                <c:pt idx="287">
                  <c:v>40</c:v>
                </c:pt>
                <c:pt idx="288">
                  <c:v>41</c:v>
                </c:pt>
                <c:pt idx="289">
                  <c:v>42</c:v>
                </c:pt>
                <c:pt idx="290">
                  <c:v>43</c:v>
                </c:pt>
                <c:pt idx="291">
                  <c:v>44</c:v>
                </c:pt>
                <c:pt idx="292">
                  <c:v>45</c:v>
                </c:pt>
                <c:pt idx="293">
                  <c:v>46</c:v>
                </c:pt>
                <c:pt idx="294">
                  <c:v>47</c:v>
                </c:pt>
                <c:pt idx="295">
                  <c:v>48</c:v>
                </c:pt>
                <c:pt idx="296">
                  <c:v>49</c:v>
                </c:pt>
                <c:pt idx="297">
                  <c:v>50</c:v>
                </c:pt>
                <c:pt idx="298">
                  <c:v>51</c:v>
                </c:pt>
                <c:pt idx="299">
                  <c:v>52</c:v>
                </c:pt>
                <c:pt idx="300">
                  <c:v>53</c:v>
                </c:pt>
                <c:pt idx="301">
                  <c:v>54</c:v>
                </c:pt>
                <c:pt idx="302">
                  <c:v>55</c:v>
                </c:pt>
                <c:pt idx="303">
                  <c:v>56</c:v>
                </c:pt>
                <c:pt idx="304">
                  <c:v>57</c:v>
                </c:pt>
                <c:pt idx="305">
                  <c:v>58</c:v>
                </c:pt>
                <c:pt idx="306">
                  <c:v>59</c:v>
                </c:pt>
                <c:pt idx="307">
                  <c:v>60</c:v>
                </c:pt>
                <c:pt idx="308">
                  <c:v>61</c:v>
                </c:pt>
                <c:pt idx="309">
                  <c:v>62</c:v>
                </c:pt>
                <c:pt idx="310">
                  <c:v>63</c:v>
                </c:pt>
                <c:pt idx="311">
                  <c:v>64</c:v>
                </c:pt>
                <c:pt idx="312">
                  <c:v>65</c:v>
                </c:pt>
                <c:pt idx="313">
                  <c:v>66</c:v>
                </c:pt>
                <c:pt idx="314">
                  <c:v>67</c:v>
                </c:pt>
                <c:pt idx="315">
                  <c:v>68</c:v>
                </c:pt>
                <c:pt idx="316">
                  <c:v>69</c:v>
                </c:pt>
                <c:pt idx="317">
                  <c:v>70</c:v>
                </c:pt>
                <c:pt idx="318">
                  <c:v>71</c:v>
                </c:pt>
                <c:pt idx="319">
                  <c:v>72</c:v>
                </c:pt>
                <c:pt idx="320">
                  <c:v>73</c:v>
                </c:pt>
                <c:pt idx="321">
                  <c:v>74</c:v>
                </c:pt>
                <c:pt idx="322">
                  <c:v>75</c:v>
                </c:pt>
                <c:pt idx="323">
                  <c:v>76</c:v>
                </c:pt>
                <c:pt idx="324">
                  <c:v>77</c:v>
                </c:pt>
                <c:pt idx="325">
                  <c:v>78</c:v>
                </c:pt>
                <c:pt idx="326">
                  <c:v>79</c:v>
                </c:pt>
                <c:pt idx="327">
                  <c:v>80</c:v>
                </c:pt>
                <c:pt idx="328">
                  <c:v>1</c:v>
                </c:pt>
                <c:pt idx="329">
                  <c:v>2</c:v>
                </c:pt>
                <c:pt idx="330">
                  <c:v>3</c:v>
                </c:pt>
                <c:pt idx="331">
                  <c:v>4</c:v>
                </c:pt>
                <c:pt idx="332">
                  <c:v>5</c:v>
                </c:pt>
                <c:pt idx="333">
                  <c:v>6</c:v>
                </c:pt>
                <c:pt idx="334">
                  <c:v>7</c:v>
                </c:pt>
                <c:pt idx="335">
                  <c:v>8</c:v>
                </c:pt>
                <c:pt idx="336">
                  <c:v>9</c:v>
                </c:pt>
                <c:pt idx="337">
                  <c:v>10</c:v>
                </c:pt>
                <c:pt idx="338">
                  <c:v>11</c:v>
                </c:pt>
                <c:pt idx="339">
                  <c:v>12</c:v>
                </c:pt>
                <c:pt idx="340">
                  <c:v>13</c:v>
                </c:pt>
                <c:pt idx="341">
                  <c:v>14</c:v>
                </c:pt>
                <c:pt idx="342">
                  <c:v>15</c:v>
                </c:pt>
                <c:pt idx="343">
                  <c:v>16</c:v>
                </c:pt>
                <c:pt idx="344">
                  <c:v>17</c:v>
                </c:pt>
                <c:pt idx="345">
                  <c:v>18</c:v>
                </c:pt>
                <c:pt idx="346">
                  <c:v>19</c:v>
                </c:pt>
                <c:pt idx="347">
                  <c:v>20</c:v>
                </c:pt>
                <c:pt idx="348">
                  <c:v>21</c:v>
                </c:pt>
                <c:pt idx="349">
                  <c:v>22</c:v>
                </c:pt>
                <c:pt idx="350">
                  <c:v>23</c:v>
                </c:pt>
                <c:pt idx="351">
                  <c:v>24</c:v>
                </c:pt>
                <c:pt idx="352">
                  <c:v>25</c:v>
                </c:pt>
                <c:pt idx="353">
                  <c:v>26</c:v>
                </c:pt>
                <c:pt idx="354">
                  <c:v>27</c:v>
                </c:pt>
                <c:pt idx="355">
                  <c:v>28</c:v>
                </c:pt>
                <c:pt idx="356">
                  <c:v>29</c:v>
                </c:pt>
                <c:pt idx="357">
                  <c:v>30</c:v>
                </c:pt>
                <c:pt idx="358">
                  <c:v>31</c:v>
                </c:pt>
                <c:pt idx="359">
                  <c:v>32</c:v>
                </c:pt>
                <c:pt idx="360">
                  <c:v>33</c:v>
                </c:pt>
                <c:pt idx="361">
                  <c:v>34</c:v>
                </c:pt>
                <c:pt idx="362">
                  <c:v>35</c:v>
                </c:pt>
                <c:pt idx="363">
                  <c:v>36</c:v>
                </c:pt>
                <c:pt idx="364">
                  <c:v>37</c:v>
                </c:pt>
                <c:pt idx="365">
                  <c:v>38</c:v>
                </c:pt>
                <c:pt idx="366">
                  <c:v>39</c:v>
                </c:pt>
                <c:pt idx="367">
                  <c:v>40</c:v>
                </c:pt>
                <c:pt idx="368">
                  <c:v>41</c:v>
                </c:pt>
                <c:pt idx="369">
                  <c:v>42</c:v>
                </c:pt>
                <c:pt idx="370">
                  <c:v>43</c:v>
                </c:pt>
                <c:pt idx="371">
                  <c:v>44</c:v>
                </c:pt>
                <c:pt idx="372">
                  <c:v>45</c:v>
                </c:pt>
                <c:pt idx="373">
                  <c:v>46</c:v>
                </c:pt>
                <c:pt idx="374">
                  <c:v>47</c:v>
                </c:pt>
                <c:pt idx="375">
                  <c:v>48</c:v>
                </c:pt>
                <c:pt idx="376">
                  <c:v>49</c:v>
                </c:pt>
                <c:pt idx="377">
                  <c:v>50</c:v>
                </c:pt>
                <c:pt idx="378">
                  <c:v>51</c:v>
                </c:pt>
                <c:pt idx="379">
                  <c:v>52</c:v>
                </c:pt>
                <c:pt idx="380">
                  <c:v>53</c:v>
                </c:pt>
                <c:pt idx="381">
                  <c:v>54</c:v>
                </c:pt>
                <c:pt idx="382">
                  <c:v>55</c:v>
                </c:pt>
                <c:pt idx="383">
                  <c:v>56</c:v>
                </c:pt>
                <c:pt idx="384">
                  <c:v>57</c:v>
                </c:pt>
                <c:pt idx="385">
                  <c:v>58</c:v>
                </c:pt>
                <c:pt idx="386">
                  <c:v>59</c:v>
                </c:pt>
                <c:pt idx="387">
                  <c:v>60</c:v>
                </c:pt>
                <c:pt idx="388">
                  <c:v>61</c:v>
                </c:pt>
                <c:pt idx="389">
                  <c:v>62</c:v>
                </c:pt>
                <c:pt idx="390">
                  <c:v>63</c:v>
                </c:pt>
                <c:pt idx="391">
                  <c:v>64</c:v>
                </c:pt>
                <c:pt idx="392">
                  <c:v>65</c:v>
                </c:pt>
                <c:pt idx="393">
                  <c:v>66</c:v>
                </c:pt>
                <c:pt idx="394">
                  <c:v>67</c:v>
                </c:pt>
                <c:pt idx="395">
                  <c:v>68</c:v>
                </c:pt>
                <c:pt idx="396">
                  <c:v>69</c:v>
                </c:pt>
                <c:pt idx="397">
                  <c:v>70</c:v>
                </c:pt>
                <c:pt idx="398">
                  <c:v>71</c:v>
                </c:pt>
                <c:pt idx="399">
                  <c:v>72</c:v>
                </c:pt>
                <c:pt idx="400">
                  <c:v>73</c:v>
                </c:pt>
                <c:pt idx="401">
                  <c:v>74</c:v>
                </c:pt>
                <c:pt idx="402">
                  <c:v>75</c:v>
                </c:pt>
                <c:pt idx="403">
                  <c:v>76</c:v>
                </c:pt>
                <c:pt idx="404">
                  <c:v>77</c:v>
                </c:pt>
                <c:pt idx="405">
                  <c:v>78</c:v>
                </c:pt>
                <c:pt idx="406">
                  <c:v>79</c:v>
                </c:pt>
                <c:pt idx="407">
                  <c:v>80</c:v>
                </c:pt>
              </c:numCache>
            </c:numRef>
          </c:cat>
          <c:val>
            <c:numRef>
              <c:f>List1!$B$2:$B$409</c:f>
              <c:numCache>
                <c:formatCode>General</c:formatCode>
                <c:ptCount val="408"/>
                <c:pt idx="2" formatCode="#\ ##0.00_ ;[Red]\-#\ ##0.00\ ">
                  <c:v>0.65898797875314508</c:v>
                </c:pt>
                <c:pt idx="12" formatCode="#\ ##0.00_ ;[Red]\-#\ ##0.00\ ">
                  <c:v>0.5352856318933048</c:v>
                </c:pt>
                <c:pt idx="13" formatCode="#\ ##0.00_ ;[Red]\-#\ ##0.00\ ">
                  <c:v>0.52452323395111466</c:v>
                </c:pt>
                <c:pt idx="15" formatCode="#\ ##0.00_ ;[Red]\-#\ ##0.00\ ">
                  <c:v>0.52122992164994197</c:v>
                </c:pt>
                <c:pt idx="16" formatCode="#\ ##0.00_ ;[Red]\-#\ ##0.00\ ">
                  <c:v>0.51968276856524875</c:v>
                </c:pt>
                <c:pt idx="35" formatCode="#\ ##0.00_ ;[Red]\-#\ ##0.00\ ">
                  <c:v>0.45758959457589593</c:v>
                </c:pt>
                <c:pt idx="47" formatCode="#\ ##0.00_ ;[Red]\-#\ ##0.00\ ">
                  <c:v>0.42237442922374424</c:v>
                </c:pt>
                <c:pt idx="49" formatCode="#\ ##0.00_ ;[Red]\-#\ ##0.00\ ">
                  <c:v>0.41316940091567461</c:v>
                </c:pt>
                <c:pt idx="63" formatCode="#\ ##0.00_ ;[Red]\-#\ ##0.00\ ">
                  <c:v>0.34892676082592117</c:v>
                </c:pt>
                <c:pt idx="67" formatCode="#\ ##0.00_ ;[Red]\-#\ ##0.00\ ">
                  <c:v>0.32757990867579906</c:v>
                </c:pt>
                <c:pt idx="84" formatCode="#\ ##0.00_ ;[Red]\-#\ ##0.00\ ">
                  <c:v>0.66502655856863291</c:v>
                </c:pt>
                <c:pt idx="93" formatCode="#\ ##0.00_ ;[Red]\-#\ ##0.00\ ">
                  <c:v>0.55263157894736847</c:v>
                </c:pt>
                <c:pt idx="94" formatCode="#\ ##0.00_ ;[Red]\-#\ ##0.00\ ">
                  <c:v>0.55186677410690299</c:v>
                </c:pt>
                <c:pt idx="95" formatCode="#\ ##0.00_ ;[Red]\-#\ ##0.00\ ">
                  <c:v>0.53636770195443373</c:v>
                </c:pt>
                <c:pt idx="97" formatCode="#\ ##0.00_ ;[Red]\-#\ ##0.00\ ">
                  <c:v>0.52094384675837091</c:v>
                </c:pt>
                <c:pt idx="113" formatCode="#\ ##0.00_ ;[Red]\-#\ ##0.00\ ">
                  <c:v>0.46362252663622527</c:v>
                </c:pt>
                <c:pt idx="129" formatCode="#\ ##0.00_ ;[Red]\-#\ ##0.00\ ">
                  <c:v>0.40909431186441075</c:v>
                </c:pt>
                <c:pt idx="133" formatCode="#\ ##0.00_ ;[Red]\-#\ ##0.00\ ">
                  <c:v>0.39881278538812781</c:v>
                </c:pt>
                <c:pt idx="146" formatCode="#\ ##0.00_ ;[Red]\-#\ ##0.00\ ">
                  <c:v>0.34650168073677856</c:v>
                </c:pt>
                <c:pt idx="153" formatCode="#\ ##0.00_ ;[Red]\-#\ ##0.00\ ">
                  <c:v>0.31899543378995426</c:v>
                </c:pt>
                <c:pt idx="166" formatCode="#\ ##0.00_ ;[Red]\-#\ ##0.00\ ">
                  <c:v>0.56657745065239207</c:v>
                </c:pt>
                <c:pt idx="167" formatCode="#\ ##0.00_ ;[Red]\-#\ ##0.00\ ">
                  <c:v>0.47769462146007774</c:v>
                </c:pt>
                <c:pt idx="168" formatCode="#\ ##0.00_ ;[Red]\-#\ ##0.00\ ">
                  <c:v>0.46989178184935176</c:v>
                </c:pt>
                <c:pt idx="173" formatCode="#\ ##0.00_ ;[Red]\-#\ ##0.00\ ">
                  <c:v>0.41435260727768525</c:v>
                </c:pt>
                <c:pt idx="180" formatCode="#\ ##0.00_ ;[Red]\-#\ ##0.00\ ">
                  <c:v>0.36831185759347385</c:v>
                </c:pt>
                <c:pt idx="182" formatCode="#\ ##0.00_ ;[Red]\-#\ ##0.00\ ">
                  <c:v>0.36432269197584122</c:v>
                </c:pt>
                <c:pt idx="186" formatCode="#\ ##0.00_ ;[Red]\-#\ ##0.00\ ">
                  <c:v>0.35607440525473311</c:v>
                </c:pt>
                <c:pt idx="210" formatCode="#\ ##0.00_ ;[Red]\-#\ ##0.00\ ">
                  <c:v>0.29125683060109286</c:v>
                </c:pt>
                <c:pt idx="222" formatCode="#\ ##0.00_ ;[Red]\-#\ ##0.00\ ">
                  <c:v>0.25901639344262289</c:v>
                </c:pt>
                <c:pt idx="227" formatCode="#\ ##0.00_ ;[Red]\-#\ ##0.00\ ">
                  <c:v>0.25149733613881692</c:v>
                </c:pt>
                <c:pt idx="249" formatCode="#\ ##0.00_ ;[Red]\-#\ ##0.00\ ">
                  <c:v>0.62818003913894327</c:v>
                </c:pt>
                <c:pt idx="250" formatCode="#\ ##0.00_ ;[Red]\-#\ ##0.00\ ">
                  <c:v>0.55174850825800925</c:v>
                </c:pt>
                <c:pt idx="251" formatCode="#\ ##0.00_ ;[Red]\-#\ ##0.00\ ">
                  <c:v>0.54941204091630758</c:v>
                </c:pt>
                <c:pt idx="255" formatCode="#\ ##0.00_ ;[Red]\-#\ ##0.00\ ">
                  <c:v>0.49127048079505775</c:v>
                </c:pt>
                <c:pt idx="256" formatCode="#\ ##0.00_ ;[Red]\-#\ ##0.00\ ">
                  <c:v>0.47390050468637346</c:v>
                </c:pt>
                <c:pt idx="272" formatCode="#\ ##0.00_ ;[Red]\-#\ ##0.00\ ">
                  <c:v>0.36258475162584752</c:v>
                </c:pt>
                <c:pt idx="274" formatCode="#\ ##0.00_ ;[Red]\-#\ ##0.00\ ">
                  <c:v>0.35607305936073053</c:v>
                </c:pt>
                <c:pt idx="277" formatCode="#\ ##0.00_ ;[Red]\-#\ ##0.00\ ">
                  <c:v>0.34842006673723702</c:v>
                </c:pt>
                <c:pt idx="296" formatCode="#\ ##0.00_ ;[Red]\-#\ ##0.00\ ">
                  <c:v>0.29680365296803646</c:v>
                </c:pt>
                <c:pt idx="308" formatCode="#\ ##0.00_ ;[Red]\-#\ ##0.00\ ">
                  <c:v>0.27628932467654943</c:v>
                </c:pt>
                <c:pt idx="331" formatCode="#\ ##0.00_ ;[Red]\-#\ ##0.00\ ">
                  <c:v>0.6177802627900475</c:v>
                </c:pt>
                <c:pt idx="333" formatCode="#\ ##0.00_ ;[Red]\-#\ ##0.00\ ">
                  <c:v>0.51897052718970527</c:v>
                </c:pt>
                <c:pt idx="334" formatCode="#\ ##0.00_ ;[Red]\-#\ ##0.00\ ">
                  <c:v>0.51605214368737606</c:v>
                </c:pt>
                <c:pt idx="335" formatCode="#\ ##0.00_ ;[Red]\-#\ ##0.00\ ">
                  <c:v>0.49501038585878554</c:v>
                </c:pt>
                <c:pt idx="350" formatCode="#\ ##0.00_ ;[Red]\-#\ ##0.00\ ">
                  <c:v>0.41837553618375534</c:v>
                </c:pt>
                <c:pt idx="366" formatCode="#\ ##0.00_ ;[Red]\-#\ ##0.00\ ">
                  <c:v>0.37190437818963201</c:v>
                </c:pt>
                <c:pt idx="368" formatCode="#\ ##0.00_ ;[Red]\-#\ ##0.00\ ">
                  <c:v>0.3686757990867579</c:v>
                </c:pt>
                <c:pt idx="386" formatCode="#\ ##0.00_ ;[Red]\-#\ ##0.00\ ">
                  <c:v>0.30648401826484012</c:v>
                </c:pt>
                <c:pt idx="391" formatCode="#\ ##0.00_ ;[Red]\-#\ ##0.00\ ">
                  <c:v>0.27933482679632732</c:v>
                </c:pt>
                <c:pt idx="395" formatCode="#\ ##0.00_ ;[Red]\-#\ ##0.00\ ">
                  <c:v>0.26497988141674711</c:v>
                </c:pt>
              </c:numCache>
            </c:numRef>
          </c:val>
          <c:extLst>
            <c:ext xmlns:c16="http://schemas.microsoft.com/office/drawing/2014/chart" uri="{C3380CC4-5D6E-409C-BE32-E72D297353CC}">
              <c16:uniqueId val="{00000000-8468-40D7-826D-807FEDD5D6BC}"/>
            </c:ext>
          </c:extLst>
        </c:ser>
        <c:ser>
          <c:idx val="1"/>
          <c:order val="1"/>
          <c:tx>
            <c:strRef>
              <c:f>List1!$C$1</c:f>
              <c:strCache>
                <c:ptCount val="1"/>
                <c:pt idx="0">
                  <c:v>Velké krajské nemocnice</c:v>
                </c:pt>
              </c:strCache>
            </c:strRef>
          </c:tx>
          <c:spPr>
            <a:solidFill>
              <a:srgbClr val="0070C0"/>
            </a:solidFill>
            <a:ln>
              <a:solidFill>
                <a:srgbClr val="0070C0"/>
              </a:solidFill>
            </a:ln>
            <a:effectLst/>
          </c:spPr>
          <c:invertIfNegative val="0"/>
          <c:cat>
            <c:numRef>
              <c:f>List1!$A$2:$A$409</c:f>
              <c:numCache>
                <c:formatCode>General</c:formatCode>
                <c:ptCount val="40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pt idx="163">
                  <c:v>81</c:v>
                </c:pt>
                <c:pt idx="164">
                  <c:v>82</c:v>
                </c:pt>
                <c:pt idx="165">
                  <c:v>83</c:v>
                </c:pt>
                <c:pt idx="166">
                  <c:v>1</c:v>
                </c:pt>
                <c:pt idx="167">
                  <c:v>2</c:v>
                </c:pt>
                <c:pt idx="168">
                  <c:v>3</c:v>
                </c:pt>
                <c:pt idx="169">
                  <c:v>4</c:v>
                </c:pt>
                <c:pt idx="170">
                  <c:v>5</c:v>
                </c:pt>
                <c:pt idx="171">
                  <c:v>6</c:v>
                </c:pt>
                <c:pt idx="172">
                  <c:v>7</c:v>
                </c:pt>
                <c:pt idx="173">
                  <c:v>8</c:v>
                </c:pt>
                <c:pt idx="174">
                  <c:v>9</c:v>
                </c:pt>
                <c:pt idx="175">
                  <c:v>10</c:v>
                </c:pt>
                <c:pt idx="176">
                  <c:v>11</c:v>
                </c:pt>
                <c:pt idx="177">
                  <c:v>12</c:v>
                </c:pt>
                <c:pt idx="178">
                  <c:v>13</c:v>
                </c:pt>
                <c:pt idx="179">
                  <c:v>14</c:v>
                </c:pt>
                <c:pt idx="180">
                  <c:v>15</c:v>
                </c:pt>
                <c:pt idx="181">
                  <c:v>16</c:v>
                </c:pt>
                <c:pt idx="182">
                  <c:v>17</c:v>
                </c:pt>
                <c:pt idx="183">
                  <c:v>18</c:v>
                </c:pt>
                <c:pt idx="184">
                  <c:v>19</c:v>
                </c:pt>
                <c:pt idx="185">
                  <c:v>20</c:v>
                </c:pt>
                <c:pt idx="186">
                  <c:v>21</c:v>
                </c:pt>
                <c:pt idx="187">
                  <c:v>22</c:v>
                </c:pt>
                <c:pt idx="188">
                  <c:v>23</c:v>
                </c:pt>
                <c:pt idx="189">
                  <c:v>24</c:v>
                </c:pt>
                <c:pt idx="190">
                  <c:v>25</c:v>
                </c:pt>
                <c:pt idx="191">
                  <c:v>26</c:v>
                </c:pt>
                <c:pt idx="192">
                  <c:v>27</c:v>
                </c:pt>
                <c:pt idx="193">
                  <c:v>28</c:v>
                </c:pt>
                <c:pt idx="194">
                  <c:v>29</c:v>
                </c:pt>
                <c:pt idx="195">
                  <c:v>30</c:v>
                </c:pt>
                <c:pt idx="196">
                  <c:v>31</c:v>
                </c:pt>
                <c:pt idx="197">
                  <c:v>32</c:v>
                </c:pt>
                <c:pt idx="198">
                  <c:v>33</c:v>
                </c:pt>
                <c:pt idx="199">
                  <c:v>34</c:v>
                </c:pt>
                <c:pt idx="200">
                  <c:v>35</c:v>
                </c:pt>
                <c:pt idx="201">
                  <c:v>36</c:v>
                </c:pt>
                <c:pt idx="202">
                  <c:v>37</c:v>
                </c:pt>
                <c:pt idx="203">
                  <c:v>38</c:v>
                </c:pt>
                <c:pt idx="204">
                  <c:v>39</c:v>
                </c:pt>
                <c:pt idx="205">
                  <c:v>40</c:v>
                </c:pt>
                <c:pt idx="206">
                  <c:v>41</c:v>
                </c:pt>
                <c:pt idx="207">
                  <c:v>42</c:v>
                </c:pt>
                <c:pt idx="208">
                  <c:v>43</c:v>
                </c:pt>
                <c:pt idx="209">
                  <c:v>44</c:v>
                </c:pt>
                <c:pt idx="210">
                  <c:v>45</c:v>
                </c:pt>
                <c:pt idx="211">
                  <c:v>46</c:v>
                </c:pt>
                <c:pt idx="212">
                  <c:v>47</c:v>
                </c:pt>
                <c:pt idx="213">
                  <c:v>48</c:v>
                </c:pt>
                <c:pt idx="214">
                  <c:v>49</c:v>
                </c:pt>
                <c:pt idx="215">
                  <c:v>50</c:v>
                </c:pt>
                <c:pt idx="216">
                  <c:v>51</c:v>
                </c:pt>
                <c:pt idx="217">
                  <c:v>52</c:v>
                </c:pt>
                <c:pt idx="218">
                  <c:v>53</c:v>
                </c:pt>
                <c:pt idx="219">
                  <c:v>54</c:v>
                </c:pt>
                <c:pt idx="220">
                  <c:v>55</c:v>
                </c:pt>
                <c:pt idx="221">
                  <c:v>56</c:v>
                </c:pt>
                <c:pt idx="222">
                  <c:v>57</c:v>
                </c:pt>
                <c:pt idx="223">
                  <c:v>58</c:v>
                </c:pt>
                <c:pt idx="224">
                  <c:v>59</c:v>
                </c:pt>
                <c:pt idx="225">
                  <c:v>60</c:v>
                </c:pt>
                <c:pt idx="226">
                  <c:v>61</c:v>
                </c:pt>
                <c:pt idx="227">
                  <c:v>62</c:v>
                </c:pt>
                <c:pt idx="228">
                  <c:v>63</c:v>
                </c:pt>
                <c:pt idx="229">
                  <c:v>64</c:v>
                </c:pt>
                <c:pt idx="230">
                  <c:v>65</c:v>
                </c:pt>
                <c:pt idx="231">
                  <c:v>66</c:v>
                </c:pt>
                <c:pt idx="232">
                  <c:v>67</c:v>
                </c:pt>
                <c:pt idx="233">
                  <c:v>68</c:v>
                </c:pt>
                <c:pt idx="234">
                  <c:v>69</c:v>
                </c:pt>
                <c:pt idx="235">
                  <c:v>70</c:v>
                </c:pt>
                <c:pt idx="236">
                  <c:v>71</c:v>
                </c:pt>
                <c:pt idx="237">
                  <c:v>72</c:v>
                </c:pt>
                <c:pt idx="238">
                  <c:v>73</c:v>
                </c:pt>
                <c:pt idx="239">
                  <c:v>74</c:v>
                </c:pt>
                <c:pt idx="240">
                  <c:v>75</c:v>
                </c:pt>
                <c:pt idx="241">
                  <c:v>76</c:v>
                </c:pt>
                <c:pt idx="242">
                  <c:v>77</c:v>
                </c:pt>
                <c:pt idx="243">
                  <c:v>78</c:v>
                </c:pt>
                <c:pt idx="244">
                  <c:v>79</c:v>
                </c:pt>
                <c:pt idx="245">
                  <c:v>80</c:v>
                </c:pt>
                <c:pt idx="246">
                  <c:v>81</c:v>
                </c:pt>
                <c:pt idx="247">
                  <c:v>82</c:v>
                </c:pt>
                <c:pt idx="248">
                  <c:v>1</c:v>
                </c:pt>
                <c:pt idx="249">
                  <c:v>2</c:v>
                </c:pt>
                <c:pt idx="250">
                  <c:v>3</c:v>
                </c:pt>
                <c:pt idx="251">
                  <c:v>4</c:v>
                </c:pt>
                <c:pt idx="252">
                  <c:v>5</c:v>
                </c:pt>
                <c:pt idx="253">
                  <c:v>6</c:v>
                </c:pt>
                <c:pt idx="254">
                  <c:v>7</c:v>
                </c:pt>
                <c:pt idx="255">
                  <c:v>8</c:v>
                </c:pt>
                <c:pt idx="256">
                  <c:v>9</c:v>
                </c:pt>
                <c:pt idx="257">
                  <c:v>10</c:v>
                </c:pt>
                <c:pt idx="258">
                  <c:v>11</c:v>
                </c:pt>
                <c:pt idx="259">
                  <c:v>12</c:v>
                </c:pt>
                <c:pt idx="260">
                  <c:v>13</c:v>
                </c:pt>
                <c:pt idx="261">
                  <c:v>14</c:v>
                </c:pt>
                <c:pt idx="262">
                  <c:v>15</c:v>
                </c:pt>
                <c:pt idx="263">
                  <c:v>16</c:v>
                </c:pt>
                <c:pt idx="264">
                  <c:v>17</c:v>
                </c:pt>
                <c:pt idx="265">
                  <c:v>18</c:v>
                </c:pt>
                <c:pt idx="266">
                  <c:v>19</c:v>
                </c:pt>
                <c:pt idx="267">
                  <c:v>20</c:v>
                </c:pt>
                <c:pt idx="268">
                  <c:v>21</c:v>
                </c:pt>
                <c:pt idx="269">
                  <c:v>22</c:v>
                </c:pt>
                <c:pt idx="270">
                  <c:v>23</c:v>
                </c:pt>
                <c:pt idx="271">
                  <c:v>24</c:v>
                </c:pt>
                <c:pt idx="272">
                  <c:v>25</c:v>
                </c:pt>
                <c:pt idx="273">
                  <c:v>26</c:v>
                </c:pt>
                <c:pt idx="274">
                  <c:v>27</c:v>
                </c:pt>
                <c:pt idx="275">
                  <c:v>28</c:v>
                </c:pt>
                <c:pt idx="276">
                  <c:v>29</c:v>
                </c:pt>
                <c:pt idx="277">
                  <c:v>30</c:v>
                </c:pt>
                <c:pt idx="278">
                  <c:v>31</c:v>
                </c:pt>
                <c:pt idx="279">
                  <c:v>32</c:v>
                </c:pt>
                <c:pt idx="280">
                  <c:v>33</c:v>
                </c:pt>
                <c:pt idx="281">
                  <c:v>34</c:v>
                </c:pt>
                <c:pt idx="282">
                  <c:v>35</c:v>
                </c:pt>
                <c:pt idx="283">
                  <c:v>36</c:v>
                </c:pt>
                <c:pt idx="284">
                  <c:v>37</c:v>
                </c:pt>
                <c:pt idx="285">
                  <c:v>38</c:v>
                </c:pt>
                <c:pt idx="286">
                  <c:v>39</c:v>
                </c:pt>
                <c:pt idx="287">
                  <c:v>40</c:v>
                </c:pt>
                <c:pt idx="288">
                  <c:v>41</c:v>
                </c:pt>
                <c:pt idx="289">
                  <c:v>42</c:v>
                </c:pt>
                <c:pt idx="290">
                  <c:v>43</c:v>
                </c:pt>
                <c:pt idx="291">
                  <c:v>44</c:v>
                </c:pt>
                <c:pt idx="292">
                  <c:v>45</c:v>
                </c:pt>
                <c:pt idx="293">
                  <c:v>46</c:v>
                </c:pt>
                <c:pt idx="294">
                  <c:v>47</c:v>
                </c:pt>
                <c:pt idx="295">
                  <c:v>48</c:v>
                </c:pt>
                <c:pt idx="296">
                  <c:v>49</c:v>
                </c:pt>
                <c:pt idx="297">
                  <c:v>50</c:v>
                </c:pt>
                <c:pt idx="298">
                  <c:v>51</c:v>
                </c:pt>
                <c:pt idx="299">
                  <c:v>52</c:v>
                </c:pt>
                <c:pt idx="300">
                  <c:v>53</c:v>
                </c:pt>
                <c:pt idx="301">
                  <c:v>54</c:v>
                </c:pt>
                <c:pt idx="302">
                  <c:v>55</c:v>
                </c:pt>
                <c:pt idx="303">
                  <c:v>56</c:v>
                </c:pt>
                <c:pt idx="304">
                  <c:v>57</c:v>
                </c:pt>
                <c:pt idx="305">
                  <c:v>58</c:v>
                </c:pt>
                <c:pt idx="306">
                  <c:v>59</c:v>
                </c:pt>
                <c:pt idx="307">
                  <c:v>60</c:v>
                </c:pt>
                <c:pt idx="308">
                  <c:v>61</c:v>
                </c:pt>
                <c:pt idx="309">
                  <c:v>62</c:v>
                </c:pt>
                <c:pt idx="310">
                  <c:v>63</c:v>
                </c:pt>
                <c:pt idx="311">
                  <c:v>64</c:v>
                </c:pt>
                <c:pt idx="312">
                  <c:v>65</c:v>
                </c:pt>
                <c:pt idx="313">
                  <c:v>66</c:v>
                </c:pt>
                <c:pt idx="314">
                  <c:v>67</c:v>
                </c:pt>
                <c:pt idx="315">
                  <c:v>68</c:v>
                </c:pt>
                <c:pt idx="316">
                  <c:v>69</c:v>
                </c:pt>
                <c:pt idx="317">
                  <c:v>70</c:v>
                </c:pt>
                <c:pt idx="318">
                  <c:v>71</c:v>
                </c:pt>
                <c:pt idx="319">
                  <c:v>72</c:v>
                </c:pt>
                <c:pt idx="320">
                  <c:v>73</c:v>
                </c:pt>
                <c:pt idx="321">
                  <c:v>74</c:v>
                </c:pt>
                <c:pt idx="322">
                  <c:v>75</c:v>
                </c:pt>
                <c:pt idx="323">
                  <c:v>76</c:v>
                </c:pt>
                <c:pt idx="324">
                  <c:v>77</c:v>
                </c:pt>
                <c:pt idx="325">
                  <c:v>78</c:v>
                </c:pt>
                <c:pt idx="326">
                  <c:v>79</c:v>
                </c:pt>
                <c:pt idx="327">
                  <c:v>80</c:v>
                </c:pt>
                <c:pt idx="328">
                  <c:v>1</c:v>
                </c:pt>
                <c:pt idx="329">
                  <c:v>2</c:v>
                </c:pt>
                <c:pt idx="330">
                  <c:v>3</c:v>
                </c:pt>
                <c:pt idx="331">
                  <c:v>4</c:v>
                </c:pt>
                <c:pt idx="332">
                  <c:v>5</c:v>
                </c:pt>
                <c:pt idx="333">
                  <c:v>6</c:v>
                </c:pt>
                <c:pt idx="334">
                  <c:v>7</c:v>
                </c:pt>
                <c:pt idx="335">
                  <c:v>8</c:v>
                </c:pt>
                <c:pt idx="336">
                  <c:v>9</c:v>
                </c:pt>
                <c:pt idx="337">
                  <c:v>10</c:v>
                </c:pt>
                <c:pt idx="338">
                  <c:v>11</c:v>
                </c:pt>
                <c:pt idx="339">
                  <c:v>12</c:v>
                </c:pt>
                <c:pt idx="340">
                  <c:v>13</c:v>
                </c:pt>
                <c:pt idx="341">
                  <c:v>14</c:v>
                </c:pt>
                <c:pt idx="342">
                  <c:v>15</c:v>
                </c:pt>
                <c:pt idx="343">
                  <c:v>16</c:v>
                </c:pt>
                <c:pt idx="344">
                  <c:v>17</c:v>
                </c:pt>
                <c:pt idx="345">
                  <c:v>18</c:v>
                </c:pt>
                <c:pt idx="346">
                  <c:v>19</c:v>
                </c:pt>
                <c:pt idx="347">
                  <c:v>20</c:v>
                </c:pt>
                <c:pt idx="348">
                  <c:v>21</c:v>
                </c:pt>
                <c:pt idx="349">
                  <c:v>22</c:v>
                </c:pt>
                <c:pt idx="350">
                  <c:v>23</c:v>
                </c:pt>
                <c:pt idx="351">
                  <c:v>24</c:v>
                </c:pt>
                <c:pt idx="352">
                  <c:v>25</c:v>
                </c:pt>
                <c:pt idx="353">
                  <c:v>26</c:v>
                </c:pt>
                <c:pt idx="354">
                  <c:v>27</c:v>
                </c:pt>
                <c:pt idx="355">
                  <c:v>28</c:v>
                </c:pt>
                <c:pt idx="356">
                  <c:v>29</c:v>
                </c:pt>
                <c:pt idx="357">
                  <c:v>30</c:v>
                </c:pt>
                <c:pt idx="358">
                  <c:v>31</c:v>
                </c:pt>
                <c:pt idx="359">
                  <c:v>32</c:v>
                </c:pt>
                <c:pt idx="360">
                  <c:v>33</c:v>
                </c:pt>
                <c:pt idx="361">
                  <c:v>34</c:v>
                </c:pt>
                <c:pt idx="362">
                  <c:v>35</c:v>
                </c:pt>
                <c:pt idx="363">
                  <c:v>36</c:v>
                </c:pt>
                <c:pt idx="364">
                  <c:v>37</c:v>
                </c:pt>
                <c:pt idx="365">
                  <c:v>38</c:v>
                </c:pt>
                <c:pt idx="366">
                  <c:v>39</c:v>
                </c:pt>
                <c:pt idx="367">
                  <c:v>40</c:v>
                </c:pt>
                <c:pt idx="368">
                  <c:v>41</c:v>
                </c:pt>
                <c:pt idx="369">
                  <c:v>42</c:v>
                </c:pt>
                <c:pt idx="370">
                  <c:v>43</c:v>
                </c:pt>
                <c:pt idx="371">
                  <c:v>44</c:v>
                </c:pt>
                <c:pt idx="372">
                  <c:v>45</c:v>
                </c:pt>
                <c:pt idx="373">
                  <c:v>46</c:v>
                </c:pt>
                <c:pt idx="374">
                  <c:v>47</c:v>
                </c:pt>
                <c:pt idx="375">
                  <c:v>48</c:v>
                </c:pt>
                <c:pt idx="376">
                  <c:v>49</c:v>
                </c:pt>
                <c:pt idx="377">
                  <c:v>50</c:v>
                </c:pt>
                <c:pt idx="378">
                  <c:v>51</c:v>
                </c:pt>
                <c:pt idx="379">
                  <c:v>52</c:v>
                </c:pt>
                <c:pt idx="380">
                  <c:v>53</c:v>
                </c:pt>
                <c:pt idx="381">
                  <c:v>54</c:v>
                </c:pt>
                <c:pt idx="382">
                  <c:v>55</c:v>
                </c:pt>
                <c:pt idx="383">
                  <c:v>56</c:v>
                </c:pt>
                <c:pt idx="384">
                  <c:v>57</c:v>
                </c:pt>
                <c:pt idx="385">
                  <c:v>58</c:v>
                </c:pt>
                <c:pt idx="386">
                  <c:v>59</c:v>
                </c:pt>
                <c:pt idx="387">
                  <c:v>60</c:v>
                </c:pt>
                <c:pt idx="388">
                  <c:v>61</c:v>
                </c:pt>
                <c:pt idx="389">
                  <c:v>62</c:v>
                </c:pt>
                <c:pt idx="390">
                  <c:v>63</c:v>
                </c:pt>
                <c:pt idx="391">
                  <c:v>64</c:v>
                </c:pt>
                <c:pt idx="392">
                  <c:v>65</c:v>
                </c:pt>
                <c:pt idx="393">
                  <c:v>66</c:v>
                </c:pt>
                <c:pt idx="394">
                  <c:v>67</c:v>
                </c:pt>
                <c:pt idx="395">
                  <c:v>68</c:v>
                </c:pt>
                <c:pt idx="396">
                  <c:v>69</c:v>
                </c:pt>
                <c:pt idx="397">
                  <c:v>70</c:v>
                </c:pt>
                <c:pt idx="398">
                  <c:v>71</c:v>
                </c:pt>
                <c:pt idx="399">
                  <c:v>72</c:v>
                </c:pt>
                <c:pt idx="400">
                  <c:v>73</c:v>
                </c:pt>
                <c:pt idx="401">
                  <c:v>74</c:v>
                </c:pt>
                <c:pt idx="402">
                  <c:v>75</c:v>
                </c:pt>
                <c:pt idx="403">
                  <c:v>76</c:v>
                </c:pt>
                <c:pt idx="404">
                  <c:v>77</c:v>
                </c:pt>
                <c:pt idx="405">
                  <c:v>78</c:v>
                </c:pt>
                <c:pt idx="406">
                  <c:v>79</c:v>
                </c:pt>
                <c:pt idx="407">
                  <c:v>80</c:v>
                </c:pt>
              </c:numCache>
            </c:numRef>
          </c:cat>
          <c:val>
            <c:numRef>
              <c:f>List1!$C$2:$C$409</c:f>
              <c:numCache>
                <c:formatCode>General</c:formatCode>
                <c:ptCount val="408"/>
                <c:pt idx="14" formatCode="#\ ##0.00_ ;[Red]\-#\ ##0.00\ ">
                  <c:v>0.52162723121627219</c:v>
                </c:pt>
                <c:pt idx="17" formatCode="#\ ##0.00_ ;[Red]\-#\ ##0.00\ ">
                  <c:v>0.51015103617843349</c:v>
                </c:pt>
                <c:pt idx="25" formatCode="#\ ##0.00_ ;[Red]\-#\ ##0.00\ ">
                  <c:v>0.48328767123287669</c:v>
                </c:pt>
                <c:pt idx="34" formatCode="#\ ##0.00_ ;[Red]\-#\ ##0.00\ ">
                  <c:v>0.46175490559052201</c:v>
                </c:pt>
                <c:pt idx="46" formatCode="#\ ##0.00_ ;[Red]\-#\ ##0.00\ ">
                  <c:v>0.42422318743735382</c:v>
                </c:pt>
                <c:pt idx="61" formatCode="#\ ##0.00_ ;[Red]\-#\ ##0.00\ ">
                  <c:v>0.3546319944276759</c:v>
                </c:pt>
                <c:pt idx="66" formatCode="#\ ##0.00_ ;[Red]\-#\ ##0.00\ ">
                  <c:v>0.33811442385173246</c:v>
                </c:pt>
                <c:pt idx="74" formatCode="#\ ##0.00_ ;[Red]\-#\ ##0.00\ ">
                  <c:v>0.30258751902587522</c:v>
                </c:pt>
                <c:pt idx="99" formatCode="#\ ##0.00_ ;[Red]\-#\ ##0.00\ ">
                  <c:v>0.51837021426062524</c:v>
                </c:pt>
                <c:pt idx="100" formatCode="#\ ##0.00_ ;[Red]\-#\ ##0.00\ ">
                  <c:v>0.51025321710253213</c:v>
                </c:pt>
                <c:pt idx="111" formatCode="#\ ##0.00_ ;[Red]\-#\ ##0.00\ ">
                  <c:v>0.4692846270928463</c:v>
                </c:pt>
                <c:pt idx="116" formatCode="#\ ##0.00_ ;[Red]\-#\ ##0.00\ ">
                  <c:v>0.45183265457238059</c:v>
                </c:pt>
                <c:pt idx="127" formatCode="#\ ##0.00_ ;[Red]\-#\ ##0.00\ ">
                  <c:v>0.41991313063815572</c:v>
                </c:pt>
                <c:pt idx="140" formatCode="#\ ##0.00_ ;[Red]\-#\ ##0.00\ ">
                  <c:v>0.36647318319015554</c:v>
                </c:pt>
                <c:pt idx="151" formatCode="#\ ##0.00_ ;[Red]\-#\ ##0.00\ ">
                  <c:v>0.3224012892828364</c:v>
                </c:pt>
                <c:pt idx="152" formatCode="#\ ##0.00_ ;[Red]\-#\ ##0.00\ ">
                  <c:v>0.32031963470319635</c:v>
                </c:pt>
                <c:pt idx="181" formatCode="#\ ##0.00_ ;[Red]\-#\ ##0.00\ ">
                  <c:v>0.36496108627256163</c:v>
                </c:pt>
                <c:pt idx="188" formatCode="#\ ##0.00_ ;[Red]\-#\ ##0.00\ ">
                  <c:v>0.33914810144318341</c:v>
                </c:pt>
                <c:pt idx="189" formatCode="#\ ##0.00_ ;[Red]\-#\ ##0.00\ ">
                  <c:v>0.33820705951853491</c:v>
                </c:pt>
                <c:pt idx="190" formatCode="#\ ##0.00_ ;[Red]\-#\ ##0.00\ ">
                  <c:v>0.33588342440801455</c:v>
                </c:pt>
                <c:pt idx="194" formatCode="#\ ##0.00_ ;[Red]\-#\ ##0.00\ ">
                  <c:v>0.32760229241636679</c:v>
                </c:pt>
                <c:pt idx="195" formatCode="#\ ##0.00_ ;[Red]\-#\ ##0.00\ ">
                  <c:v>0.32444197462258034</c:v>
                </c:pt>
                <c:pt idx="220" formatCode="#\ ##0.00_ ;[Red]\-#\ ##0.00\ ">
                  <c:v>0.26261652201864355</c:v>
                </c:pt>
                <c:pt idx="234" formatCode="#\ ##0.00_ ;[Red]\-#\ ##0.00\ ">
                  <c:v>0.23132969034608378</c:v>
                </c:pt>
                <c:pt idx="261" formatCode="#\ ##0.00_ ;[Red]\-#\ ##0.00\ ">
                  <c:v>0.41162308011623072</c:v>
                </c:pt>
                <c:pt idx="266" formatCode="#\ ##0.00_ ;[Red]\-#\ ##0.00\ ">
                  <c:v>0.3885065152021383</c:v>
                </c:pt>
                <c:pt idx="270" formatCode="#\ ##0.00_ ;[Red]\-#\ ##0.00\ ">
                  <c:v>0.37119775201966981</c:v>
                </c:pt>
                <c:pt idx="271" formatCode="#\ ##0.00_ ;[Red]\-#\ ##0.00\ ">
                  <c:v>0.36608663457978524</c:v>
                </c:pt>
                <c:pt idx="280" formatCode="#\ ##0.00_ ;[Red]\-#\ ##0.00\ ">
                  <c:v>0.34325722983257229</c:v>
                </c:pt>
                <c:pt idx="290" formatCode="#\ ##0.00_ ;[Red]\-#\ ##0.00\ ">
                  <c:v>0.30867579908675802</c:v>
                </c:pt>
                <c:pt idx="293" formatCode="#\ ##0.00_ ;[Red]\-#\ ##0.00\ ">
                  <c:v>0.304754230459307</c:v>
                </c:pt>
                <c:pt idx="316" formatCode="#\ ##0.00_ ;[Red]\-#\ ##0.00\ ">
                  <c:v>0.23759512937595129</c:v>
                </c:pt>
                <c:pt idx="339" formatCode="#\ ##0.00_ ;[Red]\-#\ ##0.00\ ">
                  <c:v>0.46708177667081768</c:v>
                </c:pt>
                <c:pt idx="344" formatCode="#\ ##0.00_ ;[Red]\-#\ ##0.00\ ">
                  <c:v>0.43912890762205831</c:v>
                </c:pt>
                <c:pt idx="349" formatCode="#\ ##0.00_ ;[Red]\-#\ ##0.00\ ">
                  <c:v>0.41972602739726028</c:v>
                </c:pt>
                <c:pt idx="351" formatCode="#\ ##0.00_ ;[Red]\-#\ ##0.00\ ">
                  <c:v>0.41757434012696293</c:v>
                </c:pt>
                <c:pt idx="352" formatCode="#\ ##0.00_ ;[Red]\-#\ ##0.00\ ">
                  <c:v>0.41731189199920588</c:v>
                </c:pt>
                <c:pt idx="357" formatCode="#\ ##0.00_ ;[Red]\-#\ ##0.00\ ">
                  <c:v>0.39481673454276195</c:v>
                </c:pt>
                <c:pt idx="363" formatCode="#\ ##0.00_ ;[Red]\-#\ ##0.00\ ">
                  <c:v>0.37421434327155517</c:v>
                </c:pt>
                <c:pt idx="403" formatCode="#\ ##0.00_ ;[Red]\-#\ ##0.00\ ">
                  <c:v>0.21879756468797565</c:v>
                </c:pt>
              </c:numCache>
            </c:numRef>
          </c:val>
          <c:extLst>
            <c:ext xmlns:c16="http://schemas.microsoft.com/office/drawing/2014/chart" uri="{C3380CC4-5D6E-409C-BE32-E72D297353CC}">
              <c16:uniqueId val="{00000001-8468-40D7-826D-807FEDD5D6BC}"/>
            </c:ext>
          </c:extLst>
        </c:ser>
        <c:ser>
          <c:idx val="2"/>
          <c:order val="2"/>
          <c:tx>
            <c:strRef>
              <c:f>List1!$D$1</c:f>
              <c:strCache>
                <c:ptCount val="1"/>
                <c:pt idx="0">
                  <c:v>Ostatní nemocnice</c:v>
                </c:pt>
              </c:strCache>
            </c:strRef>
          </c:tx>
          <c:spPr>
            <a:solidFill>
              <a:srgbClr val="00B050"/>
            </a:solidFill>
            <a:ln>
              <a:solidFill>
                <a:srgbClr val="00B050"/>
              </a:solidFill>
            </a:ln>
            <a:effectLst/>
          </c:spPr>
          <c:invertIfNegative val="0"/>
          <c:cat>
            <c:numRef>
              <c:f>List1!$A$2:$A$409</c:f>
              <c:numCache>
                <c:formatCode>General</c:formatCode>
                <c:ptCount val="40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pt idx="163">
                  <c:v>81</c:v>
                </c:pt>
                <c:pt idx="164">
                  <c:v>82</c:v>
                </c:pt>
                <c:pt idx="165">
                  <c:v>83</c:v>
                </c:pt>
                <c:pt idx="166">
                  <c:v>1</c:v>
                </c:pt>
                <c:pt idx="167">
                  <c:v>2</c:v>
                </c:pt>
                <c:pt idx="168">
                  <c:v>3</c:v>
                </c:pt>
                <c:pt idx="169">
                  <c:v>4</c:v>
                </c:pt>
                <c:pt idx="170">
                  <c:v>5</c:v>
                </c:pt>
                <c:pt idx="171">
                  <c:v>6</c:v>
                </c:pt>
                <c:pt idx="172">
                  <c:v>7</c:v>
                </c:pt>
                <c:pt idx="173">
                  <c:v>8</c:v>
                </c:pt>
                <c:pt idx="174">
                  <c:v>9</c:v>
                </c:pt>
                <c:pt idx="175">
                  <c:v>10</c:v>
                </c:pt>
                <c:pt idx="176">
                  <c:v>11</c:v>
                </c:pt>
                <c:pt idx="177">
                  <c:v>12</c:v>
                </c:pt>
                <c:pt idx="178">
                  <c:v>13</c:v>
                </c:pt>
                <c:pt idx="179">
                  <c:v>14</c:v>
                </c:pt>
                <c:pt idx="180">
                  <c:v>15</c:v>
                </c:pt>
                <c:pt idx="181">
                  <c:v>16</c:v>
                </c:pt>
                <c:pt idx="182">
                  <c:v>17</c:v>
                </c:pt>
                <c:pt idx="183">
                  <c:v>18</c:v>
                </c:pt>
                <c:pt idx="184">
                  <c:v>19</c:v>
                </c:pt>
                <c:pt idx="185">
                  <c:v>20</c:v>
                </c:pt>
                <c:pt idx="186">
                  <c:v>21</c:v>
                </c:pt>
                <c:pt idx="187">
                  <c:v>22</c:v>
                </c:pt>
                <c:pt idx="188">
                  <c:v>23</c:v>
                </c:pt>
                <c:pt idx="189">
                  <c:v>24</c:v>
                </c:pt>
                <c:pt idx="190">
                  <c:v>25</c:v>
                </c:pt>
                <c:pt idx="191">
                  <c:v>26</c:v>
                </c:pt>
                <c:pt idx="192">
                  <c:v>27</c:v>
                </c:pt>
                <c:pt idx="193">
                  <c:v>28</c:v>
                </c:pt>
                <c:pt idx="194">
                  <c:v>29</c:v>
                </c:pt>
                <c:pt idx="195">
                  <c:v>30</c:v>
                </c:pt>
                <c:pt idx="196">
                  <c:v>31</c:v>
                </c:pt>
                <c:pt idx="197">
                  <c:v>32</c:v>
                </c:pt>
                <c:pt idx="198">
                  <c:v>33</c:v>
                </c:pt>
                <c:pt idx="199">
                  <c:v>34</c:v>
                </c:pt>
                <c:pt idx="200">
                  <c:v>35</c:v>
                </c:pt>
                <c:pt idx="201">
                  <c:v>36</c:v>
                </c:pt>
                <c:pt idx="202">
                  <c:v>37</c:v>
                </c:pt>
                <c:pt idx="203">
                  <c:v>38</c:v>
                </c:pt>
                <c:pt idx="204">
                  <c:v>39</c:v>
                </c:pt>
                <c:pt idx="205">
                  <c:v>40</c:v>
                </c:pt>
                <c:pt idx="206">
                  <c:v>41</c:v>
                </c:pt>
                <c:pt idx="207">
                  <c:v>42</c:v>
                </c:pt>
                <c:pt idx="208">
                  <c:v>43</c:v>
                </c:pt>
                <c:pt idx="209">
                  <c:v>44</c:v>
                </c:pt>
                <c:pt idx="210">
                  <c:v>45</c:v>
                </c:pt>
                <c:pt idx="211">
                  <c:v>46</c:v>
                </c:pt>
                <c:pt idx="212">
                  <c:v>47</c:v>
                </c:pt>
                <c:pt idx="213">
                  <c:v>48</c:v>
                </c:pt>
                <c:pt idx="214">
                  <c:v>49</c:v>
                </c:pt>
                <c:pt idx="215">
                  <c:v>50</c:v>
                </c:pt>
                <c:pt idx="216">
                  <c:v>51</c:v>
                </c:pt>
                <c:pt idx="217">
                  <c:v>52</c:v>
                </c:pt>
                <c:pt idx="218">
                  <c:v>53</c:v>
                </c:pt>
                <c:pt idx="219">
                  <c:v>54</c:v>
                </c:pt>
                <c:pt idx="220">
                  <c:v>55</c:v>
                </c:pt>
                <c:pt idx="221">
                  <c:v>56</c:v>
                </c:pt>
                <c:pt idx="222">
                  <c:v>57</c:v>
                </c:pt>
                <c:pt idx="223">
                  <c:v>58</c:v>
                </c:pt>
                <c:pt idx="224">
                  <c:v>59</c:v>
                </c:pt>
                <c:pt idx="225">
                  <c:v>60</c:v>
                </c:pt>
                <c:pt idx="226">
                  <c:v>61</c:v>
                </c:pt>
                <c:pt idx="227">
                  <c:v>62</c:v>
                </c:pt>
                <c:pt idx="228">
                  <c:v>63</c:v>
                </c:pt>
                <c:pt idx="229">
                  <c:v>64</c:v>
                </c:pt>
                <c:pt idx="230">
                  <c:v>65</c:v>
                </c:pt>
                <c:pt idx="231">
                  <c:v>66</c:v>
                </c:pt>
                <c:pt idx="232">
                  <c:v>67</c:v>
                </c:pt>
                <c:pt idx="233">
                  <c:v>68</c:v>
                </c:pt>
                <c:pt idx="234">
                  <c:v>69</c:v>
                </c:pt>
                <c:pt idx="235">
                  <c:v>70</c:v>
                </c:pt>
                <c:pt idx="236">
                  <c:v>71</c:v>
                </c:pt>
                <c:pt idx="237">
                  <c:v>72</c:v>
                </c:pt>
                <c:pt idx="238">
                  <c:v>73</c:v>
                </c:pt>
                <c:pt idx="239">
                  <c:v>74</c:v>
                </c:pt>
                <c:pt idx="240">
                  <c:v>75</c:v>
                </c:pt>
                <c:pt idx="241">
                  <c:v>76</c:v>
                </c:pt>
                <c:pt idx="242">
                  <c:v>77</c:v>
                </c:pt>
                <c:pt idx="243">
                  <c:v>78</c:v>
                </c:pt>
                <c:pt idx="244">
                  <c:v>79</c:v>
                </c:pt>
                <c:pt idx="245">
                  <c:v>80</c:v>
                </c:pt>
                <c:pt idx="246">
                  <c:v>81</c:v>
                </c:pt>
                <c:pt idx="247">
                  <c:v>82</c:v>
                </c:pt>
                <c:pt idx="248">
                  <c:v>1</c:v>
                </c:pt>
                <c:pt idx="249">
                  <c:v>2</c:v>
                </c:pt>
                <c:pt idx="250">
                  <c:v>3</c:v>
                </c:pt>
                <c:pt idx="251">
                  <c:v>4</c:v>
                </c:pt>
                <c:pt idx="252">
                  <c:v>5</c:v>
                </c:pt>
                <c:pt idx="253">
                  <c:v>6</c:v>
                </c:pt>
                <c:pt idx="254">
                  <c:v>7</c:v>
                </c:pt>
                <c:pt idx="255">
                  <c:v>8</c:v>
                </c:pt>
                <c:pt idx="256">
                  <c:v>9</c:v>
                </c:pt>
                <c:pt idx="257">
                  <c:v>10</c:v>
                </c:pt>
                <c:pt idx="258">
                  <c:v>11</c:v>
                </c:pt>
                <c:pt idx="259">
                  <c:v>12</c:v>
                </c:pt>
                <c:pt idx="260">
                  <c:v>13</c:v>
                </c:pt>
                <c:pt idx="261">
                  <c:v>14</c:v>
                </c:pt>
                <c:pt idx="262">
                  <c:v>15</c:v>
                </c:pt>
                <c:pt idx="263">
                  <c:v>16</c:v>
                </c:pt>
                <c:pt idx="264">
                  <c:v>17</c:v>
                </c:pt>
                <c:pt idx="265">
                  <c:v>18</c:v>
                </c:pt>
                <c:pt idx="266">
                  <c:v>19</c:v>
                </c:pt>
                <c:pt idx="267">
                  <c:v>20</c:v>
                </c:pt>
                <c:pt idx="268">
                  <c:v>21</c:v>
                </c:pt>
                <c:pt idx="269">
                  <c:v>22</c:v>
                </c:pt>
                <c:pt idx="270">
                  <c:v>23</c:v>
                </c:pt>
                <c:pt idx="271">
                  <c:v>24</c:v>
                </c:pt>
                <c:pt idx="272">
                  <c:v>25</c:v>
                </c:pt>
                <c:pt idx="273">
                  <c:v>26</c:v>
                </c:pt>
                <c:pt idx="274">
                  <c:v>27</c:v>
                </c:pt>
                <c:pt idx="275">
                  <c:v>28</c:v>
                </c:pt>
                <c:pt idx="276">
                  <c:v>29</c:v>
                </c:pt>
                <c:pt idx="277">
                  <c:v>30</c:v>
                </c:pt>
                <c:pt idx="278">
                  <c:v>31</c:v>
                </c:pt>
                <c:pt idx="279">
                  <c:v>32</c:v>
                </c:pt>
                <c:pt idx="280">
                  <c:v>33</c:v>
                </c:pt>
                <c:pt idx="281">
                  <c:v>34</c:v>
                </c:pt>
                <c:pt idx="282">
                  <c:v>35</c:v>
                </c:pt>
                <c:pt idx="283">
                  <c:v>36</c:v>
                </c:pt>
                <c:pt idx="284">
                  <c:v>37</c:v>
                </c:pt>
                <c:pt idx="285">
                  <c:v>38</c:v>
                </c:pt>
                <c:pt idx="286">
                  <c:v>39</c:v>
                </c:pt>
                <c:pt idx="287">
                  <c:v>40</c:v>
                </c:pt>
                <c:pt idx="288">
                  <c:v>41</c:v>
                </c:pt>
                <c:pt idx="289">
                  <c:v>42</c:v>
                </c:pt>
                <c:pt idx="290">
                  <c:v>43</c:v>
                </c:pt>
                <c:pt idx="291">
                  <c:v>44</c:v>
                </c:pt>
                <c:pt idx="292">
                  <c:v>45</c:v>
                </c:pt>
                <c:pt idx="293">
                  <c:v>46</c:v>
                </c:pt>
                <c:pt idx="294">
                  <c:v>47</c:v>
                </c:pt>
                <c:pt idx="295">
                  <c:v>48</c:v>
                </c:pt>
                <c:pt idx="296">
                  <c:v>49</c:v>
                </c:pt>
                <c:pt idx="297">
                  <c:v>50</c:v>
                </c:pt>
                <c:pt idx="298">
                  <c:v>51</c:v>
                </c:pt>
                <c:pt idx="299">
                  <c:v>52</c:v>
                </c:pt>
                <c:pt idx="300">
                  <c:v>53</c:v>
                </c:pt>
                <c:pt idx="301">
                  <c:v>54</c:v>
                </c:pt>
                <c:pt idx="302">
                  <c:v>55</c:v>
                </c:pt>
                <c:pt idx="303">
                  <c:v>56</c:v>
                </c:pt>
                <c:pt idx="304">
                  <c:v>57</c:v>
                </c:pt>
                <c:pt idx="305">
                  <c:v>58</c:v>
                </c:pt>
                <c:pt idx="306">
                  <c:v>59</c:v>
                </c:pt>
                <c:pt idx="307">
                  <c:v>60</c:v>
                </c:pt>
                <c:pt idx="308">
                  <c:v>61</c:v>
                </c:pt>
                <c:pt idx="309">
                  <c:v>62</c:v>
                </c:pt>
                <c:pt idx="310">
                  <c:v>63</c:v>
                </c:pt>
                <c:pt idx="311">
                  <c:v>64</c:v>
                </c:pt>
                <c:pt idx="312">
                  <c:v>65</c:v>
                </c:pt>
                <c:pt idx="313">
                  <c:v>66</c:v>
                </c:pt>
                <c:pt idx="314">
                  <c:v>67</c:v>
                </c:pt>
                <c:pt idx="315">
                  <c:v>68</c:v>
                </c:pt>
                <c:pt idx="316">
                  <c:v>69</c:v>
                </c:pt>
                <c:pt idx="317">
                  <c:v>70</c:v>
                </c:pt>
                <c:pt idx="318">
                  <c:v>71</c:v>
                </c:pt>
                <c:pt idx="319">
                  <c:v>72</c:v>
                </c:pt>
                <c:pt idx="320">
                  <c:v>73</c:v>
                </c:pt>
                <c:pt idx="321">
                  <c:v>74</c:v>
                </c:pt>
                <c:pt idx="322">
                  <c:v>75</c:v>
                </c:pt>
                <c:pt idx="323">
                  <c:v>76</c:v>
                </c:pt>
                <c:pt idx="324">
                  <c:v>77</c:v>
                </c:pt>
                <c:pt idx="325">
                  <c:v>78</c:v>
                </c:pt>
                <c:pt idx="326">
                  <c:v>79</c:v>
                </c:pt>
                <c:pt idx="327">
                  <c:v>80</c:v>
                </c:pt>
                <c:pt idx="328">
                  <c:v>1</c:v>
                </c:pt>
                <c:pt idx="329">
                  <c:v>2</c:v>
                </c:pt>
                <c:pt idx="330">
                  <c:v>3</c:v>
                </c:pt>
                <c:pt idx="331">
                  <c:v>4</c:v>
                </c:pt>
                <c:pt idx="332">
                  <c:v>5</c:v>
                </c:pt>
                <c:pt idx="333">
                  <c:v>6</c:v>
                </c:pt>
                <c:pt idx="334">
                  <c:v>7</c:v>
                </c:pt>
                <c:pt idx="335">
                  <c:v>8</c:v>
                </c:pt>
                <c:pt idx="336">
                  <c:v>9</c:v>
                </c:pt>
                <c:pt idx="337">
                  <c:v>10</c:v>
                </c:pt>
                <c:pt idx="338">
                  <c:v>11</c:v>
                </c:pt>
                <c:pt idx="339">
                  <c:v>12</c:v>
                </c:pt>
                <c:pt idx="340">
                  <c:v>13</c:v>
                </c:pt>
                <c:pt idx="341">
                  <c:v>14</c:v>
                </c:pt>
                <c:pt idx="342">
                  <c:v>15</c:v>
                </c:pt>
                <c:pt idx="343">
                  <c:v>16</c:v>
                </c:pt>
                <c:pt idx="344">
                  <c:v>17</c:v>
                </c:pt>
                <c:pt idx="345">
                  <c:v>18</c:v>
                </c:pt>
                <c:pt idx="346">
                  <c:v>19</c:v>
                </c:pt>
                <c:pt idx="347">
                  <c:v>20</c:v>
                </c:pt>
                <c:pt idx="348">
                  <c:v>21</c:v>
                </c:pt>
                <c:pt idx="349">
                  <c:v>22</c:v>
                </c:pt>
                <c:pt idx="350">
                  <c:v>23</c:v>
                </c:pt>
                <c:pt idx="351">
                  <c:v>24</c:v>
                </c:pt>
                <c:pt idx="352">
                  <c:v>25</c:v>
                </c:pt>
                <c:pt idx="353">
                  <c:v>26</c:v>
                </c:pt>
                <c:pt idx="354">
                  <c:v>27</c:v>
                </c:pt>
                <c:pt idx="355">
                  <c:v>28</c:v>
                </c:pt>
                <c:pt idx="356">
                  <c:v>29</c:v>
                </c:pt>
                <c:pt idx="357">
                  <c:v>30</c:v>
                </c:pt>
                <c:pt idx="358">
                  <c:v>31</c:v>
                </c:pt>
                <c:pt idx="359">
                  <c:v>32</c:v>
                </c:pt>
                <c:pt idx="360">
                  <c:v>33</c:v>
                </c:pt>
                <c:pt idx="361">
                  <c:v>34</c:v>
                </c:pt>
                <c:pt idx="362">
                  <c:v>35</c:v>
                </c:pt>
                <c:pt idx="363">
                  <c:v>36</c:v>
                </c:pt>
                <c:pt idx="364">
                  <c:v>37</c:v>
                </c:pt>
                <c:pt idx="365">
                  <c:v>38</c:v>
                </c:pt>
                <c:pt idx="366">
                  <c:v>39</c:v>
                </c:pt>
                <c:pt idx="367">
                  <c:v>40</c:v>
                </c:pt>
                <c:pt idx="368">
                  <c:v>41</c:v>
                </c:pt>
                <c:pt idx="369">
                  <c:v>42</c:v>
                </c:pt>
                <c:pt idx="370">
                  <c:v>43</c:v>
                </c:pt>
                <c:pt idx="371">
                  <c:v>44</c:v>
                </c:pt>
                <c:pt idx="372">
                  <c:v>45</c:v>
                </c:pt>
                <c:pt idx="373">
                  <c:v>46</c:v>
                </c:pt>
                <c:pt idx="374">
                  <c:v>47</c:v>
                </c:pt>
                <c:pt idx="375">
                  <c:v>48</c:v>
                </c:pt>
                <c:pt idx="376">
                  <c:v>49</c:v>
                </c:pt>
                <c:pt idx="377">
                  <c:v>50</c:v>
                </c:pt>
                <c:pt idx="378">
                  <c:v>51</c:v>
                </c:pt>
                <c:pt idx="379">
                  <c:v>52</c:v>
                </c:pt>
                <c:pt idx="380">
                  <c:v>53</c:v>
                </c:pt>
                <c:pt idx="381">
                  <c:v>54</c:v>
                </c:pt>
                <c:pt idx="382">
                  <c:v>55</c:v>
                </c:pt>
                <c:pt idx="383">
                  <c:v>56</c:v>
                </c:pt>
                <c:pt idx="384">
                  <c:v>57</c:v>
                </c:pt>
                <c:pt idx="385">
                  <c:v>58</c:v>
                </c:pt>
                <c:pt idx="386">
                  <c:v>59</c:v>
                </c:pt>
                <c:pt idx="387">
                  <c:v>60</c:v>
                </c:pt>
                <c:pt idx="388">
                  <c:v>61</c:v>
                </c:pt>
                <c:pt idx="389">
                  <c:v>62</c:v>
                </c:pt>
                <c:pt idx="390">
                  <c:v>63</c:v>
                </c:pt>
                <c:pt idx="391">
                  <c:v>64</c:v>
                </c:pt>
                <c:pt idx="392">
                  <c:v>65</c:v>
                </c:pt>
                <c:pt idx="393">
                  <c:v>66</c:v>
                </c:pt>
                <c:pt idx="394">
                  <c:v>67</c:v>
                </c:pt>
                <c:pt idx="395">
                  <c:v>68</c:v>
                </c:pt>
                <c:pt idx="396">
                  <c:v>69</c:v>
                </c:pt>
                <c:pt idx="397">
                  <c:v>70</c:v>
                </c:pt>
                <c:pt idx="398">
                  <c:v>71</c:v>
                </c:pt>
                <c:pt idx="399">
                  <c:v>72</c:v>
                </c:pt>
                <c:pt idx="400">
                  <c:v>73</c:v>
                </c:pt>
                <c:pt idx="401">
                  <c:v>74</c:v>
                </c:pt>
                <c:pt idx="402">
                  <c:v>75</c:v>
                </c:pt>
                <c:pt idx="403">
                  <c:v>76</c:v>
                </c:pt>
                <c:pt idx="404">
                  <c:v>77</c:v>
                </c:pt>
                <c:pt idx="405">
                  <c:v>78</c:v>
                </c:pt>
                <c:pt idx="406">
                  <c:v>79</c:v>
                </c:pt>
                <c:pt idx="407">
                  <c:v>80</c:v>
                </c:pt>
              </c:numCache>
            </c:numRef>
          </c:cat>
          <c:val>
            <c:numRef>
              <c:f>List1!$D$2:$D$409</c:f>
              <c:numCache>
                <c:formatCode>#\ ##0.00_ ;[Red]\-#\ ##0.00\ </c:formatCode>
                <c:ptCount val="408"/>
                <c:pt idx="0">
                  <c:v>0.73055848261327716</c:v>
                </c:pt>
                <c:pt idx="1">
                  <c:v>0.66454794520547944</c:v>
                </c:pt>
                <c:pt idx="3">
                  <c:v>0.61792237442922371</c:v>
                </c:pt>
                <c:pt idx="4">
                  <c:v>0.61417510422870758</c:v>
                </c:pt>
                <c:pt idx="5">
                  <c:v>0.61138040042149622</c:v>
                </c:pt>
                <c:pt idx="6">
                  <c:v>0.60355149670218167</c:v>
                </c:pt>
                <c:pt idx="7">
                  <c:v>0.59086757990867578</c:v>
                </c:pt>
                <c:pt idx="8">
                  <c:v>0.58176369863013699</c:v>
                </c:pt>
                <c:pt idx="9">
                  <c:v>0.58054794520547948</c:v>
                </c:pt>
                <c:pt idx="10">
                  <c:v>0.56252054794520545</c:v>
                </c:pt>
                <c:pt idx="11">
                  <c:v>0.55684931506849311</c:v>
                </c:pt>
                <c:pt idx="18">
                  <c:v>0.5089315068493151</c:v>
                </c:pt>
                <c:pt idx="19">
                  <c:v>0.50650684931506851</c:v>
                </c:pt>
                <c:pt idx="20">
                  <c:v>0.50365296803652959</c:v>
                </c:pt>
                <c:pt idx="21">
                  <c:v>0.50231459612659413</c:v>
                </c:pt>
                <c:pt idx="22">
                  <c:v>0.49596868884540118</c:v>
                </c:pt>
                <c:pt idx="23">
                  <c:v>0.49556809024979853</c:v>
                </c:pt>
                <c:pt idx="24">
                  <c:v>0.49155251141552514</c:v>
                </c:pt>
                <c:pt idx="26">
                  <c:v>0.48235782482357825</c:v>
                </c:pt>
                <c:pt idx="27">
                  <c:v>0.48198103266596409</c:v>
                </c:pt>
                <c:pt idx="28">
                  <c:v>0.4773972602739725</c:v>
                </c:pt>
                <c:pt idx="29">
                  <c:v>0.47643835616438357</c:v>
                </c:pt>
                <c:pt idx="30">
                  <c:v>0.47463391591875287</c:v>
                </c:pt>
                <c:pt idx="31">
                  <c:v>0.47366818873668187</c:v>
                </c:pt>
                <c:pt idx="32">
                  <c:v>0.47328767123287674</c:v>
                </c:pt>
                <c:pt idx="33">
                  <c:v>0.46381278538812787</c:v>
                </c:pt>
                <c:pt idx="36">
                  <c:v>0.45724070450097837</c:v>
                </c:pt>
                <c:pt idx="37">
                  <c:v>0.45594808940158615</c:v>
                </c:pt>
                <c:pt idx="38">
                  <c:v>0.4527397260273972</c:v>
                </c:pt>
                <c:pt idx="39">
                  <c:v>0.45182648401826486</c:v>
                </c:pt>
                <c:pt idx="40">
                  <c:v>0.44438356164383563</c:v>
                </c:pt>
                <c:pt idx="41">
                  <c:v>0.44397260273972605</c:v>
                </c:pt>
                <c:pt idx="42">
                  <c:v>0.44184288418226647</c:v>
                </c:pt>
                <c:pt idx="43">
                  <c:v>0.43910336239103365</c:v>
                </c:pt>
                <c:pt idx="44">
                  <c:v>0.43342465753424658</c:v>
                </c:pt>
                <c:pt idx="45">
                  <c:v>0.42739726027397262</c:v>
                </c:pt>
                <c:pt idx="48">
                  <c:v>0.41950040290088636</c:v>
                </c:pt>
                <c:pt idx="50">
                  <c:v>0.4126027397260274</c:v>
                </c:pt>
                <c:pt idx="51">
                  <c:v>0.40607504466944611</c:v>
                </c:pt>
                <c:pt idx="52">
                  <c:v>0.40572298325722983</c:v>
                </c:pt>
                <c:pt idx="53">
                  <c:v>0.39452054794520547</c:v>
                </c:pt>
                <c:pt idx="54">
                  <c:v>0.38576864535768646</c:v>
                </c:pt>
                <c:pt idx="55">
                  <c:v>0.37542808219178081</c:v>
                </c:pt>
                <c:pt idx="56">
                  <c:v>0.36645911166459105</c:v>
                </c:pt>
                <c:pt idx="57">
                  <c:v>0.36493150684931502</c:v>
                </c:pt>
                <c:pt idx="58">
                  <c:v>0.36146118721461179</c:v>
                </c:pt>
                <c:pt idx="59">
                  <c:v>0.35948526359485261</c:v>
                </c:pt>
                <c:pt idx="60">
                  <c:v>0.35477582991739826</c:v>
                </c:pt>
                <c:pt idx="62">
                  <c:v>0.3495890410958904</c:v>
                </c:pt>
                <c:pt idx="64">
                  <c:v>0.34292237442922374</c:v>
                </c:pt>
                <c:pt idx="65">
                  <c:v>0.33945205479452051</c:v>
                </c:pt>
                <c:pt idx="68">
                  <c:v>0.3266849315068493</c:v>
                </c:pt>
                <c:pt idx="69">
                  <c:v>0.31424657534246575</c:v>
                </c:pt>
                <c:pt idx="70">
                  <c:v>0.31397260273972605</c:v>
                </c:pt>
                <c:pt idx="71">
                  <c:v>0.3134931506849315</c:v>
                </c:pt>
                <c:pt idx="72">
                  <c:v>0.30974295828844084</c:v>
                </c:pt>
                <c:pt idx="73">
                  <c:v>0.30285714285714288</c:v>
                </c:pt>
                <c:pt idx="75">
                  <c:v>0.30058708414872792</c:v>
                </c:pt>
                <c:pt idx="76">
                  <c:v>0.29468493150684932</c:v>
                </c:pt>
                <c:pt idx="77">
                  <c:v>0.2854296388542964</c:v>
                </c:pt>
                <c:pt idx="78">
                  <c:v>0.26506849315068493</c:v>
                </c:pt>
                <c:pt idx="79">
                  <c:v>0.25429638854296388</c:v>
                </c:pt>
                <c:pt idx="80">
                  <c:v>0.24266144814090015</c:v>
                </c:pt>
                <c:pt idx="81">
                  <c:v>0.22095084609186136</c:v>
                </c:pt>
                <c:pt idx="82">
                  <c:v>0.21958904109589042</c:v>
                </c:pt>
                <c:pt idx="83">
                  <c:v>0.67228661749209695</c:v>
                </c:pt>
                <c:pt idx="85">
                  <c:v>0.64136986301369858</c:v>
                </c:pt>
                <c:pt idx="86">
                  <c:v>0.61095890410958908</c:v>
                </c:pt>
                <c:pt idx="87">
                  <c:v>0.60598680872653476</c:v>
                </c:pt>
                <c:pt idx="88">
                  <c:v>0.5943378995433789</c:v>
                </c:pt>
                <c:pt idx="89">
                  <c:v>0.59309589041095889</c:v>
                </c:pt>
                <c:pt idx="90">
                  <c:v>0.58828530940009438</c:v>
                </c:pt>
                <c:pt idx="91">
                  <c:v>0.5759871071716357</c:v>
                </c:pt>
                <c:pt idx="92">
                  <c:v>0.57214611872146115</c:v>
                </c:pt>
                <c:pt idx="96">
                  <c:v>0.52968036529680351</c:v>
                </c:pt>
                <c:pt idx="98">
                  <c:v>0.51967123287671235</c:v>
                </c:pt>
                <c:pt idx="101">
                  <c:v>0.50890410958904109</c:v>
                </c:pt>
                <c:pt idx="102">
                  <c:v>0.50627853881278539</c:v>
                </c:pt>
                <c:pt idx="103">
                  <c:v>0.50570776255707761</c:v>
                </c:pt>
                <c:pt idx="104">
                  <c:v>0.50378726833199028</c:v>
                </c:pt>
                <c:pt idx="105">
                  <c:v>0.50342465753424659</c:v>
                </c:pt>
                <c:pt idx="106">
                  <c:v>0.50237923576063448</c:v>
                </c:pt>
                <c:pt idx="107">
                  <c:v>0.50016438356164383</c:v>
                </c:pt>
                <c:pt idx="108">
                  <c:v>0.48812785388127855</c:v>
                </c:pt>
                <c:pt idx="109">
                  <c:v>0.4829475673122342</c:v>
                </c:pt>
                <c:pt idx="110">
                  <c:v>0.47331128956069901</c:v>
                </c:pt>
                <c:pt idx="112">
                  <c:v>0.46727549467275492</c:v>
                </c:pt>
                <c:pt idx="114">
                  <c:v>0.46085512660855127</c:v>
                </c:pt>
                <c:pt idx="115">
                  <c:v>0.45780821917808218</c:v>
                </c:pt>
                <c:pt idx="117">
                  <c:v>0.45178082191780822</c:v>
                </c:pt>
                <c:pt idx="118">
                  <c:v>0.44931506849315067</c:v>
                </c:pt>
                <c:pt idx="119">
                  <c:v>0.44696673189823866</c:v>
                </c:pt>
                <c:pt idx="120">
                  <c:v>0.44634703196347031</c:v>
                </c:pt>
                <c:pt idx="121">
                  <c:v>0.44500978473581204</c:v>
                </c:pt>
                <c:pt idx="122">
                  <c:v>0.4419765166340508</c:v>
                </c:pt>
                <c:pt idx="123">
                  <c:v>0.44031311154598823</c:v>
                </c:pt>
                <c:pt idx="124">
                  <c:v>0.43980660757453666</c:v>
                </c:pt>
                <c:pt idx="125">
                  <c:v>0.43099949264332826</c:v>
                </c:pt>
                <c:pt idx="126">
                  <c:v>0.42727272727272725</c:v>
                </c:pt>
                <c:pt idx="128">
                  <c:v>0.41938883034773439</c:v>
                </c:pt>
                <c:pt idx="130">
                  <c:v>0.40342465753424656</c:v>
                </c:pt>
                <c:pt idx="131">
                  <c:v>0.40260273972602739</c:v>
                </c:pt>
                <c:pt idx="132">
                  <c:v>0.4</c:v>
                </c:pt>
                <c:pt idx="134">
                  <c:v>0.39534246575342463</c:v>
                </c:pt>
                <c:pt idx="135">
                  <c:v>0.39292237442922373</c:v>
                </c:pt>
                <c:pt idx="136">
                  <c:v>0.39001956947162419</c:v>
                </c:pt>
                <c:pt idx="137">
                  <c:v>0.3876407914764079</c:v>
                </c:pt>
                <c:pt idx="138">
                  <c:v>0.37896144112325036</c:v>
                </c:pt>
                <c:pt idx="139">
                  <c:v>0.37438356164383563</c:v>
                </c:pt>
                <c:pt idx="141">
                  <c:v>0.36538812785388119</c:v>
                </c:pt>
                <c:pt idx="142">
                  <c:v>0.35602739726027399</c:v>
                </c:pt>
                <c:pt idx="143">
                  <c:v>0.35552511415525107</c:v>
                </c:pt>
                <c:pt idx="144">
                  <c:v>0.35450394354503939</c:v>
                </c:pt>
                <c:pt idx="145">
                  <c:v>0.34767123287671226</c:v>
                </c:pt>
                <c:pt idx="147">
                  <c:v>0.34586301369863015</c:v>
                </c:pt>
                <c:pt idx="148">
                  <c:v>0.33946917808219179</c:v>
                </c:pt>
                <c:pt idx="149">
                  <c:v>0.33753424657534248</c:v>
                </c:pt>
                <c:pt idx="150">
                  <c:v>0.32924657534246576</c:v>
                </c:pt>
                <c:pt idx="154">
                  <c:v>0.31862698787592503</c:v>
                </c:pt>
                <c:pt idx="155">
                  <c:v>0.31232876712328766</c:v>
                </c:pt>
                <c:pt idx="156">
                  <c:v>0.30919765166340507</c:v>
                </c:pt>
                <c:pt idx="157">
                  <c:v>0.30536529680365299</c:v>
                </c:pt>
                <c:pt idx="158">
                  <c:v>0.29205479452054794</c:v>
                </c:pt>
                <c:pt idx="159">
                  <c:v>0.28567870485678704</c:v>
                </c:pt>
                <c:pt idx="160">
                  <c:v>0.2826027397260274</c:v>
                </c:pt>
                <c:pt idx="161">
                  <c:v>0.27669388357394037</c:v>
                </c:pt>
                <c:pt idx="162">
                  <c:v>0.27662930676629305</c:v>
                </c:pt>
                <c:pt idx="163">
                  <c:v>0.2706849315068493</c:v>
                </c:pt>
                <c:pt idx="164">
                  <c:v>0.21657534246575341</c:v>
                </c:pt>
                <c:pt idx="165">
                  <c:v>0.20176125244618393</c:v>
                </c:pt>
                <c:pt idx="169">
                  <c:v>0.46234259919220716</c:v>
                </c:pt>
                <c:pt idx="170">
                  <c:v>0.44239526411657559</c:v>
                </c:pt>
                <c:pt idx="171">
                  <c:v>0.43291878650838506</c:v>
                </c:pt>
                <c:pt idx="172">
                  <c:v>0.41475409836065574</c:v>
                </c:pt>
                <c:pt idx="174">
                  <c:v>0.40464480874316938</c:v>
                </c:pt>
                <c:pt idx="175">
                  <c:v>0.39585342333654766</c:v>
                </c:pt>
                <c:pt idx="176">
                  <c:v>0.39225865209471761</c:v>
                </c:pt>
                <c:pt idx="177">
                  <c:v>0.37988650693568726</c:v>
                </c:pt>
                <c:pt idx="178">
                  <c:v>0.37932604735883424</c:v>
                </c:pt>
                <c:pt idx="179">
                  <c:v>0.37727686703096541</c:v>
                </c:pt>
                <c:pt idx="183">
                  <c:v>0.36308439587128111</c:v>
                </c:pt>
                <c:pt idx="184">
                  <c:v>0.35872040072859745</c:v>
                </c:pt>
                <c:pt idx="185">
                  <c:v>0.35687881710061076</c:v>
                </c:pt>
                <c:pt idx="187">
                  <c:v>0.34369307832422585</c:v>
                </c:pt>
                <c:pt idx="191">
                  <c:v>0.33520276100086283</c:v>
                </c:pt>
                <c:pt idx="192">
                  <c:v>0.33196721311475408</c:v>
                </c:pt>
                <c:pt idx="193">
                  <c:v>0.32923497267759555</c:v>
                </c:pt>
                <c:pt idx="196">
                  <c:v>0.32382513661202184</c:v>
                </c:pt>
                <c:pt idx="197">
                  <c:v>0.31975492631230334</c:v>
                </c:pt>
                <c:pt idx="198">
                  <c:v>0.31362217017954719</c:v>
                </c:pt>
                <c:pt idx="199">
                  <c:v>0.30983606557377047</c:v>
                </c:pt>
                <c:pt idx="200">
                  <c:v>0.30641570532280915</c:v>
                </c:pt>
                <c:pt idx="201">
                  <c:v>0.30430327868852458</c:v>
                </c:pt>
                <c:pt idx="202">
                  <c:v>0.30079483358171882</c:v>
                </c:pt>
                <c:pt idx="203">
                  <c:v>0.30036429872495446</c:v>
                </c:pt>
                <c:pt idx="204">
                  <c:v>0.29957064793130361</c:v>
                </c:pt>
                <c:pt idx="205">
                  <c:v>0.29737704918032787</c:v>
                </c:pt>
                <c:pt idx="206">
                  <c:v>0.29316939890710381</c:v>
                </c:pt>
                <c:pt idx="207">
                  <c:v>0.29260994015092373</c:v>
                </c:pt>
                <c:pt idx="208">
                  <c:v>0.29200819672131145</c:v>
                </c:pt>
                <c:pt idx="209">
                  <c:v>0.29169022046353865</c:v>
                </c:pt>
                <c:pt idx="211">
                  <c:v>0.28893442622950821</c:v>
                </c:pt>
                <c:pt idx="212">
                  <c:v>0.28497267759562844</c:v>
                </c:pt>
                <c:pt idx="213">
                  <c:v>0.28360655737704921</c:v>
                </c:pt>
                <c:pt idx="214">
                  <c:v>0.27663934426229503</c:v>
                </c:pt>
                <c:pt idx="215">
                  <c:v>0.2756440281030445</c:v>
                </c:pt>
                <c:pt idx="216">
                  <c:v>0.27199924627850003</c:v>
                </c:pt>
                <c:pt idx="217">
                  <c:v>0.26855646630236796</c:v>
                </c:pt>
                <c:pt idx="218">
                  <c:v>0.26692801140413402</c:v>
                </c:pt>
                <c:pt idx="219">
                  <c:v>0.26329690346083784</c:v>
                </c:pt>
                <c:pt idx="221">
                  <c:v>0.26019335855401426</c:v>
                </c:pt>
                <c:pt idx="223">
                  <c:v>0.25751366120218577</c:v>
                </c:pt>
                <c:pt idx="224">
                  <c:v>0.25560109289617489</c:v>
                </c:pt>
                <c:pt idx="225">
                  <c:v>0.25437158469945353</c:v>
                </c:pt>
                <c:pt idx="226">
                  <c:v>0.25360655737704918</c:v>
                </c:pt>
                <c:pt idx="228">
                  <c:v>0.25136612021857918</c:v>
                </c:pt>
                <c:pt idx="229">
                  <c:v>0.25104468016714881</c:v>
                </c:pt>
                <c:pt idx="230">
                  <c:v>0.24908925318761385</c:v>
                </c:pt>
                <c:pt idx="231">
                  <c:v>0.24863387978142076</c:v>
                </c:pt>
                <c:pt idx="232">
                  <c:v>0.2444596235579842</c:v>
                </c:pt>
                <c:pt idx="233">
                  <c:v>0.23702185792349728</c:v>
                </c:pt>
                <c:pt idx="235">
                  <c:v>0.22387295081967212</c:v>
                </c:pt>
                <c:pt idx="236">
                  <c:v>0.21202185792349726</c:v>
                </c:pt>
                <c:pt idx="237">
                  <c:v>0.20821556434897306</c:v>
                </c:pt>
                <c:pt idx="238">
                  <c:v>0.19310109289617486</c:v>
                </c:pt>
                <c:pt idx="239">
                  <c:v>0.19081967213114753</c:v>
                </c:pt>
                <c:pt idx="240">
                  <c:v>0.18976651763537009</c:v>
                </c:pt>
                <c:pt idx="241">
                  <c:v>0.18893856598774628</c:v>
                </c:pt>
                <c:pt idx="242">
                  <c:v>0.18852459016395703</c:v>
                </c:pt>
                <c:pt idx="243">
                  <c:v>0.18633879781420765</c:v>
                </c:pt>
                <c:pt idx="244">
                  <c:v>0.18237704918032788</c:v>
                </c:pt>
                <c:pt idx="245">
                  <c:v>0.15671350507416079</c:v>
                </c:pt>
                <c:pt idx="246">
                  <c:v>0.14530551415797319</c:v>
                </c:pt>
                <c:pt idx="247">
                  <c:v>0.123224043715847</c:v>
                </c:pt>
                <c:pt idx="248">
                  <c:v>0.63645026801667659</c:v>
                </c:pt>
                <c:pt idx="252">
                  <c:v>0.51940639269406397</c:v>
                </c:pt>
                <c:pt idx="253">
                  <c:v>0.50769957487009909</c:v>
                </c:pt>
                <c:pt idx="254">
                  <c:v>0.49852476290832454</c:v>
                </c:pt>
                <c:pt idx="257">
                  <c:v>0.4605308219178082</c:v>
                </c:pt>
                <c:pt idx="258">
                  <c:v>0.42561643835616436</c:v>
                </c:pt>
                <c:pt idx="259">
                  <c:v>0.41883561643835615</c:v>
                </c:pt>
                <c:pt idx="260">
                  <c:v>0.41413698630136986</c:v>
                </c:pt>
                <c:pt idx="262">
                  <c:v>0.39520547945205481</c:v>
                </c:pt>
                <c:pt idx="263">
                  <c:v>0.3918721461187214</c:v>
                </c:pt>
                <c:pt idx="264">
                  <c:v>0.39121004566210044</c:v>
                </c:pt>
                <c:pt idx="265">
                  <c:v>0.39016921837228036</c:v>
                </c:pt>
                <c:pt idx="267">
                  <c:v>0.38242009132420091</c:v>
                </c:pt>
                <c:pt idx="268">
                  <c:v>0.38168709444844989</c:v>
                </c:pt>
                <c:pt idx="269">
                  <c:v>0.37564687975646882</c:v>
                </c:pt>
                <c:pt idx="273">
                  <c:v>0.35733855185909974</c:v>
                </c:pt>
                <c:pt idx="275">
                  <c:v>0.351818611242324</c:v>
                </c:pt>
                <c:pt idx="276">
                  <c:v>0.34952262349522623</c:v>
                </c:pt>
                <c:pt idx="278">
                  <c:v>0.34728767123287674</c:v>
                </c:pt>
                <c:pt idx="279">
                  <c:v>0.34343271555197419</c:v>
                </c:pt>
                <c:pt idx="281">
                  <c:v>0.33995433789954338</c:v>
                </c:pt>
                <c:pt idx="282">
                  <c:v>0.33876712328767122</c:v>
                </c:pt>
                <c:pt idx="283">
                  <c:v>0.3305147381798802</c:v>
                </c:pt>
                <c:pt idx="284">
                  <c:v>0.33047184170471844</c:v>
                </c:pt>
                <c:pt idx="285">
                  <c:v>0.3286656519533232</c:v>
                </c:pt>
                <c:pt idx="286">
                  <c:v>0.32367906066536195</c:v>
                </c:pt>
                <c:pt idx="287">
                  <c:v>0.31956164383561642</c:v>
                </c:pt>
                <c:pt idx="288">
                  <c:v>0.31488584474885839</c:v>
                </c:pt>
                <c:pt idx="289">
                  <c:v>0.31477495107632086</c:v>
                </c:pt>
                <c:pt idx="291">
                  <c:v>0.30706006322444673</c:v>
                </c:pt>
                <c:pt idx="292">
                  <c:v>0.30657534246575341</c:v>
                </c:pt>
                <c:pt idx="294">
                  <c:v>0.3032876712328767</c:v>
                </c:pt>
                <c:pt idx="295">
                  <c:v>0.29828767123287669</c:v>
                </c:pt>
                <c:pt idx="297">
                  <c:v>0.29674657534246573</c:v>
                </c:pt>
                <c:pt idx="298">
                  <c:v>0.29242009132420088</c:v>
                </c:pt>
                <c:pt idx="299">
                  <c:v>0.29132420091324202</c:v>
                </c:pt>
                <c:pt idx="300">
                  <c:v>0.28868884540117418</c:v>
                </c:pt>
                <c:pt idx="301">
                  <c:v>0.28855185909980424</c:v>
                </c:pt>
                <c:pt idx="302">
                  <c:v>0.28780821917808219</c:v>
                </c:pt>
                <c:pt idx="303">
                  <c:v>0.28205479452054794</c:v>
                </c:pt>
                <c:pt idx="304">
                  <c:v>0.28091324200913237</c:v>
                </c:pt>
                <c:pt idx="305">
                  <c:v>0.27842465753424656</c:v>
                </c:pt>
                <c:pt idx="306">
                  <c:v>0.27785388127853883</c:v>
                </c:pt>
                <c:pt idx="307">
                  <c:v>0.27698630136986302</c:v>
                </c:pt>
                <c:pt idx="309">
                  <c:v>0.25983561643835618</c:v>
                </c:pt>
                <c:pt idx="310">
                  <c:v>0.25784735812133075</c:v>
                </c:pt>
                <c:pt idx="311">
                  <c:v>0.25578082191780821</c:v>
                </c:pt>
                <c:pt idx="312">
                  <c:v>0.24931506849315069</c:v>
                </c:pt>
                <c:pt idx="313">
                  <c:v>0.24547945205479452</c:v>
                </c:pt>
                <c:pt idx="314">
                  <c:v>0.24355219650448745</c:v>
                </c:pt>
                <c:pt idx="315">
                  <c:v>0.24184931506849314</c:v>
                </c:pt>
                <c:pt idx="317">
                  <c:v>0.235865504358655</c:v>
                </c:pt>
                <c:pt idx="318">
                  <c:v>0.22648401826484019</c:v>
                </c:pt>
                <c:pt idx="319">
                  <c:v>0.22287671232876713</c:v>
                </c:pt>
                <c:pt idx="320">
                  <c:v>0.21898238747553811</c:v>
                </c:pt>
                <c:pt idx="321">
                  <c:v>0.21835616438356165</c:v>
                </c:pt>
                <c:pt idx="322">
                  <c:v>0.20709105560032232</c:v>
                </c:pt>
                <c:pt idx="323">
                  <c:v>0.19684516396845164</c:v>
                </c:pt>
                <c:pt idx="324">
                  <c:v>0.19027397260273973</c:v>
                </c:pt>
                <c:pt idx="325">
                  <c:v>0.17052718970527189</c:v>
                </c:pt>
                <c:pt idx="326">
                  <c:v>0.16836861768368619</c:v>
                </c:pt>
                <c:pt idx="327">
                  <c:v>0.14123287671232876</c:v>
                </c:pt>
                <c:pt idx="328">
                  <c:v>0.6401475237091675</c:v>
                </c:pt>
                <c:pt idx="329">
                  <c:v>0.62680166765932099</c:v>
                </c:pt>
                <c:pt idx="330">
                  <c:v>0.62409069437883791</c:v>
                </c:pt>
                <c:pt idx="332">
                  <c:v>0.53481735159817356</c:v>
                </c:pt>
                <c:pt idx="336">
                  <c:v>0.49372146118721461</c:v>
                </c:pt>
                <c:pt idx="337">
                  <c:v>0.47735697018533435</c:v>
                </c:pt>
                <c:pt idx="338">
                  <c:v>0.47035616438356165</c:v>
                </c:pt>
                <c:pt idx="340">
                  <c:v>0.46449771689497715</c:v>
                </c:pt>
                <c:pt idx="341">
                  <c:v>0.46152968036529679</c:v>
                </c:pt>
                <c:pt idx="342">
                  <c:v>0.45178082191780822</c:v>
                </c:pt>
                <c:pt idx="343">
                  <c:v>0.44794520547945205</c:v>
                </c:pt>
                <c:pt idx="345">
                  <c:v>0.43869863013698629</c:v>
                </c:pt>
                <c:pt idx="346">
                  <c:v>0.43604902667627976</c:v>
                </c:pt>
                <c:pt idx="347">
                  <c:v>0.43538812785388126</c:v>
                </c:pt>
                <c:pt idx="348">
                  <c:v>0.43114155251141545</c:v>
                </c:pt>
                <c:pt idx="353">
                  <c:v>0.41311747613117478</c:v>
                </c:pt>
                <c:pt idx="354">
                  <c:v>0.41205479452054794</c:v>
                </c:pt>
                <c:pt idx="355">
                  <c:v>0.40788220643176321</c:v>
                </c:pt>
                <c:pt idx="356">
                  <c:v>0.39888698630136987</c:v>
                </c:pt>
                <c:pt idx="358">
                  <c:v>0.39427880741337629</c:v>
                </c:pt>
                <c:pt idx="359">
                  <c:v>0.39409436834094369</c:v>
                </c:pt>
                <c:pt idx="360">
                  <c:v>0.39114857744994724</c:v>
                </c:pt>
                <c:pt idx="361">
                  <c:v>0.3832191780821918</c:v>
                </c:pt>
                <c:pt idx="362">
                  <c:v>0.37808219178082186</c:v>
                </c:pt>
                <c:pt idx="364">
                  <c:v>0.37348336594911929</c:v>
                </c:pt>
                <c:pt idx="365">
                  <c:v>0.37285641806189751</c:v>
                </c:pt>
                <c:pt idx="367">
                  <c:v>0.37054794520547946</c:v>
                </c:pt>
                <c:pt idx="369">
                  <c:v>0.36213307240704495</c:v>
                </c:pt>
                <c:pt idx="370">
                  <c:v>0.36</c:v>
                </c:pt>
                <c:pt idx="371">
                  <c:v>0.35106282475200751</c:v>
                </c:pt>
                <c:pt idx="372">
                  <c:v>0.35022831050228304</c:v>
                </c:pt>
                <c:pt idx="373">
                  <c:v>0.34509132420091326</c:v>
                </c:pt>
                <c:pt idx="374">
                  <c:v>0.34471624266144807</c:v>
                </c:pt>
                <c:pt idx="375">
                  <c:v>0.34369863013698632</c:v>
                </c:pt>
                <c:pt idx="376">
                  <c:v>0.33632876712328769</c:v>
                </c:pt>
                <c:pt idx="377">
                  <c:v>0.33245979749851101</c:v>
                </c:pt>
                <c:pt idx="378">
                  <c:v>0.33166340508806263</c:v>
                </c:pt>
                <c:pt idx="379">
                  <c:v>0.33097412480974125</c:v>
                </c:pt>
                <c:pt idx="380">
                  <c:v>0.32931506849315062</c:v>
                </c:pt>
                <c:pt idx="381">
                  <c:v>0.3263926940639269</c:v>
                </c:pt>
                <c:pt idx="382">
                  <c:v>0.32356164383561642</c:v>
                </c:pt>
                <c:pt idx="383">
                  <c:v>0.31780821917808222</c:v>
                </c:pt>
                <c:pt idx="384">
                  <c:v>0.31539081385979051</c:v>
                </c:pt>
                <c:pt idx="385">
                  <c:v>0.31013698630136988</c:v>
                </c:pt>
                <c:pt idx="387">
                  <c:v>0.30315664085765337</c:v>
                </c:pt>
                <c:pt idx="388">
                  <c:v>0.30133518293740241</c:v>
                </c:pt>
                <c:pt idx="389">
                  <c:v>0.2945677846008502</c:v>
                </c:pt>
                <c:pt idx="390">
                  <c:v>0.28578767123287674</c:v>
                </c:pt>
                <c:pt idx="392">
                  <c:v>0.27479452054794523</c:v>
                </c:pt>
                <c:pt idx="393">
                  <c:v>0.27467710371819959</c:v>
                </c:pt>
                <c:pt idx="394">
                  <c:v>0.26904109589041098</c:v>
                </c:pt>
                <c:pt idx="396">
                  <c:v>0.26294520547945205</c:v>
                </c:pt>
                <c:pt idx="397">
                  <c:v>0.26136986301369863</c:v>
                </c:pt>
                <c:pt idx="398">
                  <c:v>0.25726027397260276</c:v>
                </c:pt>
                <c:pt idx="399">
                  <c:v>0.25665753424657534</c:v>
                </c:pt>
                <c:pt idx="400">
                  <c:v>0.25097550850975503</c:v>
                </c:pt>
                <c:pt idx="401">
                  <c:v>0.24232876712328766</c:v>
                </c:pt>
                <c:pt idx="402">
                  <c:v>0.22021917808219177</c:v>
                </c:pt>
                <c:pt idx="404">
                  <c:v>0.18372768783727689</c:v>
                </c:pt>
                <c:pt idx="405">
                  <c:v>0.16673189823874751</c:v>
                </c:pt>
                <c:pt idx="406">
                  <c:v>0.1198837691988377</c:v>
                </c:pt>
                <c:pt idx="407">
                  <c:v>8.7534246575342464E-2</c:v>
                </c:pt>
              </c:numCache>
            </c:numRef>
          </c:val>
          <c:extLst>
            <c:ext xmlns:c16="http://schemas.microsoft.com/office/drawing/2014/chart" uri="{C3380CC4-5D6E-409C-BE32-E72D297353CC}">
              <c16:uniqueId val="{00000002-8468-40D7-826D-807FEDD5D6BC}"/>
            </c:ext>
          </c:extLst>
        </c:ser>
        <c:dLbls>
          <c:showLegendKey val="0"/>
          <c:showVal val="0"/>
          <c:showCatName val="0"/>
          <c:showSerName val="0"/>
          <c:showPercent val="0"/>
          <c:showBubbleSize val="0"/>
        </c:dLbls>
        <c:gapWidth val="0"/>
        <c:overlap val="100"/>
        <c:axId val="1541428992"/>
        <c:axId val="1541404864"/>
      </c:barChart>
      <c:lineChart>
        <c:grouping val="standard"/>
        <c:varyColors val="0"/>
        <c:ser>
          <c:idx val="3"/>
          <c:order val="3"/>
          <c:tx>
            <c:strRef>
              <c:f>List1!$E$1</c:f>
              <c:strCache>
                <c:ptCount val="1"/>
                <c:pt idx="0">
                  <c:v>Průměr</c:v>
                </c:pt>
              </c:strCache>
            </c:strRef>
          </c:tx>
          <c:spPr>
            <a:ln w="28575" cap="rnd">
              <a:solidFill>
                <a:schemeClr val="tx1"/>
              </a:solidFill>
              <a:round/>
            </a:ln>
            <a:effectLst/>
          </c:spPr>
          <c:marker>
            <c:symbol val="none"/>
          </c:marker>
          <c:cat>
            <c:numRef>
              <c:f>List1!$A$2:$A$409</c:f>
              <c:numCache>
                <c:formatCode>General</c:formatCode>
                <c:ptCount val="40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1</c:v>
                </c:pt>
                <c:pt idx="84">
                  <c:v>2</c:v>
                </c:pt>
                <c:pt idx="85">
                  <c:v>3</c:v>
                </c:pt>
                <c:pt idx="86">
                  <c:v>4</c:v>
                </c:pt>
                <c:pt idx="87">
                  <c:v>5</c:v>
                </c:pt>
                <c:pt idx="88">
                  <c:v>6</c:v>
                </c:pt>
                <c:pt idx="89">
                  <c:v>7</c:v>
                </c:pt>
                <c:pt idx="90">
                  <c:v>8</c:v>
                </c:pt>
                <c:pt idx="91">
                  <c:v>9</c:v>
                </c:pt>
                <c:pt idx="92">
                  <c:v>10</c:v>
                </c:pt>
                <c:pt idx="93">
                  <c:v>11</c:v>
                </c:pt>
                <c:pt idx="94">
                  <c:v>12</c:v>
                </c:pt>
                <c:pt idx="95">
                  <c:v>13</c:v>
                </c:pt>
                <c:pt idx="96">
                  <c:v>14</c:v>
                </c:pt>
                <c:pt idx="97">
                  <c:v>15</c:v>
                </c:pt>
                <c:pt idx="98">
                  <c:v>16</c:v>
                </c:pt>
                <c:pt idx="99">
                  <c:v>17</c:v>
                </c:pt>
                <c:pt idx="100">
                  <c:v>18</c:v>
                </c:pt>
                <c:pt idx="101">
                  <c:v>19</c:v>
                </c:pt>
                <c:pt idx="102">
                  <c:v>20</c:v>
                </c:pt>
                <c:pt idx="103">
                  <c:v>21</c:v>
                </c:pt>
                <c:pt idx="104">
                  <c:v>22</c:v>
                </c:pt>
                <c:pt idx="105">
                  <c:v>23</c:v>
                </c:pt>
                <c:pt idx="106">
                  <c:v>24</c:v>
                </c:pt>
                <c:pt idx="107">
                  <c:v>25</c:v>
                </c:pt>
                <c:pt idx="108">
                  <c:v>26</c:v>
                </c:pt>
                <c:pt idx="109">
                  <c:v>27</c:v>
                </c:pt>
                <c:pt idx="110">
                  <c:v>28</c:v>
                </c:pt>
                <c:pt idx="111">
                  <c:v>29</c:v>
                </c:pt>
                <c:pt idx="112">
                  <c:v>30</c:v>
                </c:pt>
                <c:pt idx="113">
                  <c:v>31</c:v>
                </c:pt>
                <c:pt idx="114">
                  <c:v>32</c:v>
                </c:pt>
                <c:pt idx="115">
                  <c:v>33</c:v>
                </c:pt>
                <c:pt idx="116">
                  <c:v>34</c:v>
                </c:pt>
                <c:pt idx="117">
                  <c:v>35</c:v>
                </c:pt>
                <c:pt idx="118">
                  <c:v>36</c:v>
                </c:pt>
                <c:pt idx="119">
                  <c:v>37</c:v>
                </c:pt>
                <c:pt idx="120">
                  <c:v>38</c:v>
                </c:pt>
                <c:pt idx="121">
                  <c:v>39</c:v>
                </c:pt>
                <c:pt idx="122">
                  <c:v>40</c:v>
                </c:pt>
                <c:pt idx="123">
                  <c:v>41</c:v>
                </c:pt>
                <c:pt idx="124">
                  <c:v>42</c:v>
                </c:pt>
                <c:pt idx="125">
                  <c:v>43</c:v>
                </c:pt>
                <c:pt idx="126">
                  <c:v>44</c:v>
                </c:pt>
                <c:pt idx="127">
                  <c:v>45</c:v>
                </c:pt>
                <c:pt idx="128">
                  <c:v>46</c:v>
                </c:pt>
                <c:pt idx="129">
                  <c:v>47</c:v>
                </c:pt>
                <c:pt idx="130">
                  <c:v>48</c:v>
                </c:pt>
                <c:pt idx="131">
                  <c:v>49</c:v>
                </c:pt>
                <c:pt idx="132">
                  <c:v>50</c:v>
                </c:pt>
                <c:pt idx="133">
                  <c:v>51</c:v>
                </c:pt>
                <c:pt idx="134">
                  <c:v>52</c:v>
                </c:pt>
                <c:pt idx="135">
                  <c:v>53</c:v>
                </c:pt>
                <c:pt idx="136">
                  <c:v>54</c:v>
                </c:pt>
                <c:pt idx="137">
                  <c:v>55</c:v>
                </c:pt>
                <c:pt idx="138">
                  <c:v>56</c:v>
                </c:pt>
                <c:pt idx="139">
                  <c:v>57</c:v>
                </c:pt>
                <c:pt idx="140">
                  <c:v>58</c:v>
                </c:pt>
                <c:pt idx="141">
                  <c:v>59</c:v>
                </c:pt>
                <c:pt idx="142">
                  <c:v>60</c:v>
                </c:pt>
                <c:pt idx="143">
                  <c:v>61</c:v>
                </c:pt>
                <c:pt idx="144">
                  <c:v>62</c:v>
                </c:pt>
                <c:pt idx="145">
                  <c:v>63</c:v>
                </c:pt>
                <c:pt idx="146">
                  <c:v>64</c:v>
                </c:pt>
                <c:pt idx="147">
                  <c:v>65</c:v>
                </c:pt>
                <c:pt idx="148">
                  <c:v>66</c:v>
                </c:pt>
                <c:pt idx="149">
                  <c:v>67</c:v>
                </c:pt>
                <c:pt idx="150">
                  <c:v>68</c:v>
                </c:pt>
                <c:pt idx="151">
                  <c:v>69</c:v>
                </c:pt>
                <c:pt idx="152">
                  <c:v>70</c:v>
                </c:pt>
                <c:pt idx="153">
                  <c:v>71</c:v>
                </c:pt>
                <c:pt idx="154">
                  <c:v>72</c:v>
                </c:pt>
                <c:pt idx="155">
                  <c:v>73</c:v>
                </c:pt>
                <c:pt idx="156">
                  <c:v>74</c:v>
                </c:pt>
                <c:pt idx="157">
                  <c:v>75</c:v>
                </c:pt>
                <c:pt idx="158">
                  <c:v>76</c:v>
                </c:pt>
                <c:pt idx="159">
                  <c:v>77</c:v>
                </c:pt>
                <c:pt idx="160">
                  <c:v>78</c:v>
                </c:pt>
                <c:pt idx="161">
                  <c:v>79</c:v>
                </c:pt>
                <c:pt idx="162">
                  <c:v>80</c:v>
                </c:pt>
                <c:pt idx="163">
                  <c:v>81</c:v>
                </c:pt>
                <c:pt idx="164">
                  <c:v>82</c:v>
                </c:pt>
                <c:pt idx="165">
                  <c:v>83</c:v>
                </c:pt>
                <c:pt idx="166">
                  <c:v>1</c:v>
                </c:pt>
                <c:pt idx="167">
                  <c:v>2</c:v>
                </c:pt>
                <c:pt idx="168">
                  <c:v>3</c:v>
                </c:pt>
                <c:pt idx="169">
                  <c:v>4</c:v>
                </c:pt>
                <c:pt idx="170">
                  <c:v>5</c:v>
                </c:pt>
                <c:pt idx="171">
                  <c:v>6</c:v>
                </c:pt>
                <c:pt idx="172">
                  <c:v>7</c:v>
                </c:pt>
                <c:pt idx="173">
                  <c:v>8</c:v>
                </c:pt>
                <c:pt idx="174">
                  <c:v>9</c:v>
                </c:pt>
                <c:pt idx="175">
                  <c:v>10</c:v>
                </c:pt>
                <c:pt idx="176">
                  <c:v>11</c:v>
                </c:pt>
                <c:pt idx="177">
                  <c:v>12</c:v>
                </c:pt>
                <c:pt idx="178">
                  <c:v>13</c:v>
                </c:pt>
                <c:pt idx="179">
                  <c:v>14</c:v>
                </c:pt>
                <c:pt idx="180">
                  <c:v>15</c:v>
                </c:pt>
                <c:pt idx="181">
                  <c:v>16</c:v>
                </c:pt>
                <c:pt idx="182">
                  <c:v>17</c:v>
                </c:pt>
                <c:pt idx="183">
                  <c:v>18</c:v>
                </c:pt>
                <c:pt idx="184">
                  <c:v>19</c:v>
                </c:pt>
                <c:pt idx="185">
                  <c:v>20</c:v>
                </c:pt>
                <c:pt idx="186">
                  <c:v>21</c:v>
                </c:pt>
                <c:pt idx="187">
                  <c:v>22</c:v>
                </c:pt>
                <c:pt idx="188">
                  <c:v>23</c:v>
                </c:pt>
                <c:pt idx="189">
                  <c:v>24</c:v>
                </c:pt>
                <c:pt idx="190">
                  <c:v>25</c:v>
                </c:pt>
                <c:pt idx="191">
                  <c:v>26</c:v>
                </c:pt>
                <c:pt idx="192">
                  <c:v>27</c:v>
                </c:pt>
                <c:pt idx="193">
                  <c:v>28</c:v>
                </c:pt>
                <c:pt idx="194">
                  <c:v>29</c:v>
                </c:pt>
                <c:pt idx="195">
                  <c:v>30</c:v>
                </c:pt>
                <c:pt idx="196">
                  <c:v>31</c:v>
                </c:pt>
                <c:pt idx="197">
                  <c:v>32</c:v>
                </c:pt>
                <c:pt idx="198">
                  <c:v>33</c:v>
                </c:pt>
                <c:pt idx="199">
                  <c:v>34</c:v>
                </c:pt>
                <c:pt idx="200">
                  <c:v>35</c:v>
                </c:pt>
                <c:pt idx="201">
                  <c:v>36</c:v>
                </c:pt>
                <c:pt idx="202">
                  <c:v>37</c:v>
                </c:pt>
                <c:pt idx="203">
                  <c:v>38</c:v>
                </c:pt>
                <c:pt idx="204">
                  <c:v>39</c:v>
                </c:pt>
                <c:pt idx="205">
                  <c:v>40</c:v>
                </c:pt>
                <c:pt idx="206">
                  <c:v>41</c:v>
                </c:pt>
                <c:pt idx="207">
                  <c:v>42</c:v>
                </c:pt>
                <c:pt idx="208">
                  <c:v>43</c:v>
                </c:pt>
                <c:pt idx="209">
                  <c:v>44</c:v>
                </c:pt>
                <c:pt idx="210">
                  <c:v>45</c:v>
                </c:pt>
                <c:pt idx="211">
                  <c:v>46</c:v>
                </c:pt>
                <c:pt idx="212">
                  <c:v>47</c:v>
                </c:pt>
                <c:pt idx="213">
                  <c:v>48</c:v>
                </c:pt>
                <c:pt idx="214">
                  <c:v>49</c:v>
                </c:pt>
                <c:pt idx="215">
                  <c:v>50</c:v>
                </c:pt>
                <c:pt idx="216">
                  <c:v>51</c:v>
                </c:pt>
                <c:pt idx="217">
                  <c:v>52</c:v>
                </c:pt>
                <c:pt idx="218">
                  <c:v>53</c:v>
                </c:pt>
                <c:pt idx="219">
                  <c:v>54</c:v>
                </c:pt>
                <c:pt idx="220">
                  <c:v>55</c:v>
                </c:pt>
                <c:pt idx="221">
                  <c:v>56</c:v>
                </c:pt>
                <c:pt idx="222">
                  <c:v>57</c:v>
                </c:pt>
                <c:pt idx="223">
                  <c:v>58</c:v>
                </c:pt>
                <c:pt idx="224">
                  <c:v>59</c:v>
                </c:pt>
                <c:pt idx="225">
                  <c:v>60</c:v>
                </c:pt>
                <c:pt idx="226">
                  <c:v>61</c:v>
                </c:pt>
                <c:pt idx="227">
                  <c:v>62</c:v>
                </c:pt>
                <c:pt idx="228">
                  <c:v>63</c:v>
                </c:pt>
                <c:pt idx="229">
                  <c:v>64</c:v>
                </c:pt>
                <c:pt idx="230">
                  <c:v>65</c:v>
                </c:pt>
                <c:pt idx="231">
                  <c:v>66</c:v>
                </c:pt>
                <c:pt idx="232">
                  <c:v>67</c:v>
                </c:pt>
                <c:pt idx="233">
                  <c:v>68</c:v>
                </c:pt>
                <c:pt idx="234">
                  <c:v>69</c:v>
                </c:pt>
                <c:pt idx="235">
                  <c:v>70</c:v>
                </c:pt>
                <c:pt idx="236">
                  <c:v>71</c:v>
                </c:pt>
                <c:pt idx="237">
                  <c:v>72</c:v>
                </c:pt>
                <c:pt idx="238">
                  <c:v>73</c:v>
                </c:pt>
                <c:pt idx="239">
                  <c:v>74</c:v>
                </c:pt>
                <c:pt idx="240">
                  <c:v>75</c:v>
                </c:pt>
                <c:pt idx="241">
                  <c:v>76</c:v>
                </c:pt>
                <c:pt idx="242">
                  <c:v>77</c:v>
                </c:pt>
                <c:pt idx="243">
                  <c:v>78</c:v>
                </c:pt>
                <c:pt idx="244">
                  <c:v>79</c:v>
                </c:pt>
                <c:pt idx="245">
                  <c:v>80</c:v>
                </c:pt>
                <c:pt idx="246">
                  <c:v>81</c:v>
                </c:pt>
                <c:pt idx="247">
                  <c:v>82</c:v>
                </c:pt>
                <c:pt idx="248">
                  <c:v>1</c:v>
                </c:pt>
                <c:pt idx="249">
                  <c:v>2</c:v>
                </c:pt>
                <c:pt idx="250">
                  <c:v>3</c:v>
                </c:pt>
                <c:pt idx="251">
                  <c:v>4</c:v>
                </c:pt>
                <c:pt idx="252">
                  <c:v>5</c:v>
                </c:pt>
                <c:pt idx="253">
                  <c:v>6</c:v>
                </c:pt>
                <c:pt idx="254">
                  <c:v>7</c:v>
                </c:pt>
                <c:pt idx="255">
                  <c:v>8</c:v>
                </c:pt>
                <c:pt idx="256">
                  <c:v>9</c:v>
                </c:pt>
                <c:pt idx="257">
                  <c:v>10</c:v>
                </c:pt>
                <c:pt idx="258">
                  <c:v>11</c:v>
                </c:pt>
                <c:pt idx="259">
                  <c:v>12</c:v>
                </c:pt>
                <c:pt idx="260">
                  <c:v>13</c:v>
                </c:pt>
                <c:pt idx="261">
                  <c:v>14</c:v>
                </c:pt>
                <c:pt idx="262">
                  <c:v>15</c:v>
                </c:pt>
                <c:pt idx="263">
                  <c:v>16</c:v>
                </c:pt>
                <c:pt idx="264">
                  <c:v>17</c:v>
                </c:pt>
                <c:pt idx="265">
                  <c:v>18</c:v>
                </c:pt>
                <c:pt idx="266">
                  <c:v>19</c:v>
                </c:pt>
                <c:pt idx="267">
                  <c:v>20</c:v>
                </c:pt>
                <c:pt idx="268">
                  <c:v>21</c:v>
                </c:pt>
                <c:pt idx="269">
                  <c:v>22</c:v>
                </c:pt>
                <c:pt idx="270">
                  <c:v>23</c:v>
                </c:pt>
                <c:pt idx="271">
                  <c:v>24</c:v>
                </c:pt>
                <c:pt idx="272">
                  <c:v>25</c:v>
                </c:pt>
                <c:pt idx="273">
                  <c:v>26</c:v>
                </c:pt>
                <c:pt idx="274">
                  <c:v>27</c:v>
                </c:pt>
                <c:pt idx="275">
                  <c:v>28</c:v>
                </c:pt>
                <c:pt idx="276">
                  <c:v>29</c:v>
                </c:pt>
                <c:pt idx="277">
                  <c:v>30</c:v>
                </c:pt>
                <c:pt idx="278">
                  <c:v>31</c:v>
                </c:pt>
                <c:pt idx="279">
                  <c:v>32</c:v>
                </c:pt>
                <c:pt idx="280">
                  <c:v>33</c:v>
                </c:pt>
                <c:pt idx="281">
                  <c:v>34</c:v>
                </c:pt>
                <c:pt idx="282">
                  <c:v>35</c:v>
                </c:pt>
                <c:pt idx="283">
                  <c:v>36</c:v>
                </c:pt>
                <c:pt idx="284">
                  <c:v>37</c:v>
                </c:pt>
                <c:pt idx="285">
                  <c:v>38</c:v>
                </c:pt>
                <c:pt idx="286">
                  <c:v>39</c:v>
                </c:pt>
                <c:pt idx="287">
                  <c:v>40</c:v>
                </c:pt>
                <c:pt idx="288">
                  <c:v>41</c:v>
                </c:pt>
                <c:pt idx="289">
                  <c:v>42</c:v>
                </c:pt>
                <c:pt idx="290">
                  <c:v>43</c:v>
                </c:pt>
                <c:pt idx="291">
                  <c:v>44</c:v>
                </c:pt>
                <c:pt idx="292">
                  <c:v>45</c:v>
                </c:pt>
                <c:pt idx="293">
                  <c:v>46</c:v>
                </c:pt>
                <c:pt idx="294">
                  <c:v>47</c:v>
                </c:pt>
                <c:pt idx="295">
                  <c:v>48</c:v>
                </c:pt>
                <c:pt idx="296">
                  <c:v>49</c:v>
                </c:pt>
                <c:pt idx="297">
                  <c:v>50</c:v>
                </c:pt>
                <c:pt idx="298">
                  <c:v>51</c:v>
                </c:pt>
                <c:pt idx="299">
                  <c:v>52</c:v>
                </c:pt>
                <c:pt idx="300">
                  <c:v>53</c:v>
                </c:pt>
                <c:pt idx="301">
                  <c:v>54</c:v>
                </c:pt>
                <c:pt idx="302">
                  <c:v>55</c:v>
                </c:pt>
                <c:pt idx="303">
                  <c:v>56</c:v>
                </c:pt>
                <c:pt idx="304">
                  <c:v>57</c:v>
                </c:pt>
                <c:pt idx="305">
                  <c:v>58</c:v>
                </c:pt>
                <c:pt idx="306">
                  <c:v>59</c:v>
                </c:pt>
                <c:pt idx="307">
                  <c:v>60</c:v>
                </c:pt>
                <c:pt idx="308">
                  <c:v>61</c:v>
                </c:pt>
                <c:pt idx="309">
                  <c:v>62</c:v>
                </c:pt>
                <c:pt idx="310">
                  <c:v>63</c:v>
                </c:pt>
                <c:pt idx="311">
                  <c:v>64</c:v>
                </c:pt>
                <c:pt idx="312">
                  <c:v>65</c:v>
                </c:pt>
                <c:pt idx="313">
                  <c:v>66</c:v>
                </c:pt>
                <c:pt idx="314">
                  <c:v>67</c:v>
                </c:pt>
                <c:pt idx="315">
                  <c:v>68</c:v>
                </c:pt>
                <c:pt idx="316">
                  <c:v>69</c:v>
                </c:pt>
                <c:pt idx="317">
                  <c:v>70</c:v>
                </c:pt>
                <c:pt idx="318">
                  <c:v>71</c:v>
                </c:pt>
                <c:pt idx="319">
                  <c:v>72</c:v>
                </c:pt>
                <c:pt idx="320">
                  <c:v>73</c:v>
                </c:pt>
                <c:pt idx="321">
                  <c:v>74</c:v>
                </c:pt>
                <c:pt idx="322">
                  <c:v>75</c:v>
                </c:pt>
                <c:pt idx="323">
                  <c:v>76</c:v>
                </c:pt>
                <c:pt idx="324">
                  <c:v>77</c:v>
                </c:pt>
                <c:pt idx="325">
                  <c:v>78</c:v>
                </c:pt>
                <c:pt idx="326">
                  <c:v>79</c:v>
                </c:pt>
                <c:pt idx="327">
                  <c:v>80</c:v>
                </c:pt>
                <c:pt idx="328">
                  <c:v>1</c:v>
                </c:pt>
                <c:pt idx="329">
                  <c:v>2</c:v>
                </c:pt>
                <c:pt idx="330">
                  <c:v>3</c:v>
                </c:pt>
                <c:pt idx="331">
                  <c:v>4</c:v>
                </c:pt>
                <c:pt idx="332">
                  <c:v>5</c:v>
                </c:pt>
                <c:pt idx="333">
                  <c:v>6</c:v>
                </c:pt>
                <c:pt idx="334">
                  <c:v>7</c:v>
                </c:pt>
                <c:pt idx="335">
                  <c:v>8</c:v>
                </c:pt>
                <c:pt idx="336">
                  <c:v>9</c:v>
                </c:pt>
                <c:pt idx="337">
                  <c:v>10</c:v>
                </c:pt>
                <c:pt idx="338">
                  <c:v>11</c:v>
                </c:pt>
                <c:pt idx="339">
                  <c:v>12</c:v>
                </c:pt>
                <c:pt idx="340">
                  <c:v>13</c:v>
                </c:pt>
                <c:pt idx="341">
                  <c:v>14</c:v>
                </c:pt>
                <c:pt idx="342">
                  <c:v>15</c:v>
                </c:pt>
                <c:pt idx="343">
                  <c:v>16</c:v>
                </c:pt>
                <c:pt idx="344">
                  <c:v>17</c:v>
                </c:pt>
                <c:pt idx="345">
                  <c:v>18</c:v>
                </c:pt>
                <c:pt idx="346">
                  <c:v>19</c:v>
                </c:pt>
                <c:pt idx="347">
                  <c:v>20</c:v>
                </c:pt>
                <c:pt idx="348">
                  <c:v>21</c:v>
                </c:pt>
                <c:pt idx="349">
                  <c:v>22</c:v>
                </c:pt>
                <c:pt idx="350">
                  <c:v>23</c:v>
                </c:pt>
                <c:pt idx="351">
                  <c:v>24</c:v>
                </c:pt>
                <c:pt idx="352">
                  <c:v>25</c:v>
                </c:pt>
                <c:pt idx="353">
                  <c:v>26</c:v>
                </c:pt>
                <c:pt idx="354">
                  <c:v>27</c:v>
                </c:pt>
                <c:pt idx="355">
                  <c:v>28</c:v>
                </c:pt>
                <c:pt idx="356">
                  <c:v>29</c:v>
                </c:pt>
                <c:pt idx="357">
                  <c:v>30</c:v>
                </c:pt>
                <c:pt idx="358">
                  <c:v>31</c:v>
                </c:pt>
                <c:pt idx="359">
                  <c:v>32</c:v>
                </c:pt>
                <c:pt idx="360">
                  <c:v>33</c:v>
                </c:pt>
                <c:pt idx="361">
                  <c:v>34</c:v>
                </c:pt>
                <c:pt idx="362">
                  <c:v>35</c:v>
                </c:pt>
                <c:pt idx="363">
                  <c:v>36</c:v>
                </c:pt>
                <c:pt idx="364">
                  <c:v>37</c:v>
                </c:pt>
                <c:pt idx="365">
                  <c:v>38</c:v>
                </c:pt>
                <c:pt idx="366">
                  <c:v>39</c:v>
                </c:pt>
                <c:pt idx="367">
                  <c:v>40</c:v>
                </c:pt>
                <c:pt idx="368">
                  <c:v>41</c:v>
                </c:pt>
                <c:pt idx="369">
                  <c:v>42</c:v>
                </c:pt>
                <c:pt idx="370">
                  <c:v>43</c:v>
                </c:pt>
                <c:pt idx="371">
                  <c:v>44</c:v>
                </c:pt>
                <c:pt idx="372">
                  <c:v>45</c:v>
                </c:pt>
                <c:pt idx="373">
                  <c:v>46</c:v>
                </c:pt>
                <c:pt idx="374">
                  <c:v>47</c:v>
                </c:pt>
                <c:pt idx="375">
                  <c:v>48</c:v>
                </c:pt>
                <c:pt idx="376">
                  <c:v>49</c:v>
                </c:pt>
                <c:pt idx="377">
                  <c:v>50</c:v>
                </c:pt>
                <c:pt idx="378">
                  <c:v>51</c:v>
                </c:pt>
                <c:pt idx="379">
                  <c:v>52</c:v>
                </c:pt>
                <c:pt idx="380">
                  <c:v>53</c:v>
                </c:pt>
                <c:pt idx="381">
                  <c:v>54</c:v>
                </c:pt>
                <c:pt idx="382">
                  <c:v>55</c:v>
                </c:pt>
                <c:pt idx="383">
                  <c:v>56</c:v>
                </c:pt>
                <c:pt idx="384">
                  <c:v>57</c:v>
                </c:pt>
                <c:pt idx="385">
                  <c:v>58</c:v>
                </c:pt>
                <c:pt idx="386">
                  <c:v>59</c:v>
                </c:pt>
                <c:pt idx="387">
                  <c:v>60</c:v>
                </c:pt>
                <c:pt idx="388">
                  <c:v>61</c:v>
                </c:pt>
                <c:pt idx="389">
                  <c:v>62</c:v>
                </c:pt>
                <c:pt idx="390">
                  <c:v>63</c:v>
                </c:pt>
                <c:pt idx="391">
                  <c:v>64</c:v>
                </c:pt>
                <c:pt idx="392">
                  <c:v>65</c:v>
                </c:pt>
                <c:pt idx="393">
                  <c:v>66</c:v>
                </c:pt>
                <c:pt idx="394">
                  <c:v>67</c:v>
                </c:pt>
                <c:pt idx="395">
                  <c:v>68</c:v>
                </c:pt>
                <c:pt idx="396">
                  <c:v>69</c:v>
                </c:pt>
                <c:pt idx="397">
                  <c:v>70</c:v>
                </c:pt>
                <c:pt idx="398">
                  <c:v>71</c:v>
                </c:pt>
                <c:pt idx="399">
                  <c:v>72</c:v>
                </c:pt>
                <c:pt idx="400">
                  <c:v>73</c:v>
                </c:pt>
                <c:pt idx="401">
                  <c:v>74</c:v>
                </c:pt>
                <c:pt idx="402">
                  <c:v>75</c:v>
                </c:pt>
                <c:pt idx="403">
                  <c:v>76</c:v>
                </c:pt>
                <c:pt idx="404">
                  <c:v>77</c:v>
                </c:pt>
                <c:pt idx="405">
                  <c:v>78</c:v>
                </c:pt>
                <c:pt idx="406">
                  <c:v>79</c:v>
                </c:pt>
                <c:pt idx="407">
                  <c:v>80</c:v>
                </c:pt>
              </c:numCache>
            </c:numRef>
          </c:cat>
          <c:val>
            <c:numRef>
              <c:f>List1!$E$2:$E$409</c:f>
              <c:numCache>
                <c:formatCode>General</c:formatCode>
                <c:ptCount val="408"/>
                <c:pt idx="0">
                  <c:v>0.44</c:v>
                </c:pt>
                <c:pt idx="1">
                  <c:v>0.44</c:v>
                </c:pt>
                <c:pt idx="2">
                  <c:v>0.44</c:v>
                </c:pt>
                <c:pt idx="3">
                  <c:v>0.44</c:v>
                </c:pt>
                <c:pt idx="4">
                  <c:v>0.44</c:v>
                </c:pt>
                <c:pt idx="5">
                  <c:v>0.44</c:v>
                </c:pt>
                <c:pt idx="6">
                  <c:v>0.44</c:v>
                </c:pt>
                <c:pt idx="7">
                  <c:v>0.44</c:v>
                </c:pt>
                <c:pt idx="8">
                  <c:v>0.44</c:v>
                </c:pt>
                <c:pt idx="9">
                  <c:v>0.44</c:v>
                </c:pt>
                <c:pt idx="10">
                  <c:v>0.44</c:v>
                </c:pt>
                <c:pt idx="11">
                  <c:v>0.44</c:v>
                </c:pt>
                <c:pt idx="12">
                  <c:v>0.44</c:v>
                </c:pt>
                <c:pt idx="13">
                  <c:v>0.44</c:v>
                </c:pt>
                <c:pt idx="14">
                  <c:v>0.44</c:v>
                </c:pt>
                <c:pt idx="15">
                  <c:v>0.44</c:v>
                </c:pt>
                <c:pt idx="16">
                  <c:v>0.44</c:v>
                </c:pt>
                <c:pt idx="17">
                  <c:v>0.44</c:v>
                </c:pt>
                <c:pt idx="18">
                  <c:v>0.44</c:v>
                </c:pt>
                <c:pt idx="19">
                  <c:v>0.44</c:v>
                </c:pt>
                <c:pt idx="20">
                  <c:v>0.44</c:v>
                </c:pt>
                <c:pt idx="21">
                  <c:v>0.44</c:v>
                </c:pt>
                <c:pt idx="22">
                  <c:v>0.44</c:v>
                </c:pt>
                <c:pt idx="23">
                  <c:v>0.44</c:v>
                </c:pt>
                <c:pt idx="24">
                  <c:v>0.44</c:v>
                </c:pt>
                <c:pt idx="25">
                  <c:v>0.44</c:v>
                </c:pt>
                <c:pt idx="26">
                  <c:v>0.44</c:v>
                </c:pt>
                <c:pt idx="27">
                  <c:v>0.44</c:v>
                </c:pt>
                <c:pt idx="28">
                  <c:v>0.44</c:v>
                </c:pt>
                <c:pt idx="29">
                  <c:v>0.44</c:v>
                </c:pt>
                <c:pt idx="30">
                  <c:v>0.44</c:v>
                </c:pt>
                <c:pt idx="31">
                  <c:v>0.44</c:v>
                </c:pt>
                <c:pt idx="32">
                  <c:v>0.44</c:v>
                </c:pt>
                <c:pt idx="33">
                  <c:v>0.44</c:v>
                </c:pt>
                <c:pt idx="34">
                  <c:v>0.44</c:v>
                </c:pt>
                <c:pt idx="35">
                  <c:v>0.44</c:v>
                </c:pt>
                <c:pt idx="36">
                  <c:v>0.44</c:v>
                </c:pt>
                <c:pt idx="37">
                  <c:v>0.44</c:v>
                </c:pt>
                <c:pt idx="38">
                  <c:v>0.44</c:v>
                </c:pt>
                <c:pt idx="39">
                  <c:v>0.44</c:v>
                </c:pt>
                <c:pt idx="40">
                  <c:v>0.44</c:v>
                </c:pt>
                <c:pt idx="41">
                  <c:v>0.44</c:v>
                </c:pt>
                <c:pt idx="42">
                  <c:v>0.44</c:v>
                </c:pt>
                <c:pt idx="43">
                  <c:v>0.44</c:v>
                </c:pt>
                <c:pt idx="44">
                  <c:v>0.44</c:v>
                </c:pt>
                <c:pt idx="45">
                  <c:v>0.44</c:v>
                </c:pt>
                <c:pt idx="46">
                  <c:v>0.44</c:v>
                </c:pt>
                <c:pt idx="47">
                  <c:v>0.44</c:v>
                </c:pt>
                <c:pt idx="48">
                  <c:v>0.44</c:v>
                </c:pt>
                <c:pt idx="49">
                  <c:v>0.44</c:v>
                </c:pt>
                <c:pt idx="50">
                  <c:v>0.44</c:v>
                </c:pt>
                <c:pt idx="51">
                  <c:v>0.44</c:v>
                </c:pt>
                <c:pt idx="52">
                  <c:v>0.44</c:v>
                </c:pt>
                <c:pt idx="53">
                  <c:v>0.44</c:v>
                </c:pt>
                <c:pt idx="54">
                  <c:v>0.44</c:v>
                </c:pt>
                <c:pt idx="55">
                  <c:v>0.44</c:v>
                </c:pt>
                <c:pt idx="56">
                  <c:v>0.44</c:v>
                </c:pt>
                <c:pt idx="57">
                  <c:v>0.44</c:v>
                </c:pt>
                <c:pt idx="58">
                  <c:v>0.44</c:v>
                </c:pt>
                <c:pt idx="59">
                  <c:v>0.44</c:v>
                </c:pt>
                <c:pt idx="60">
                  <c:v>0.44</c:v>
                </c:pt>
                <c:pt idx="61">
                  <c:v>0.44</c:v>
                </c:pt>
                <c:pt idx="62">
                  <c:v>0.44</c:v>
                </c:pt>
                <c:pt idx="63">
                  <c:v>0.44</c:v>
                </c:pt>
                <c:pt idx="64">
                  <c:v>0.44</c:v>
                </c:pt>
                <c:pt idx="65">
                  <c:v>0.44</c:v>
                </c:pt>
                <c:pt idx="66">
                  <c:v>0.44</c:v>
                </c:pt>
                <c:pt idx="67">
                  <c:v>0.44</c:v>
                </c:pt>
                <c:pt idx="68">
                  <c:v>0.44</c:v>
                </c:pt>
                <c:pt idx="69">
                  <c:v>0.44</c:v>
                </c:pt>
                <c:pt idx="70">
                  <c:v>0.44</c:v>
                </c:pt>
                <c:pt idx="71">
                  <c:v>0.44</c:v>
                </c:pt>
                <c:pt idx="72">
                  <c:v>0.44</c:v>
                </c:pt>
                <c:pt idx="73">
                  <c:v>0.44</c:v>
                </c:pt>
                <c:pt idx="74">
                  <c:v>0.44</c:v>
                </c:pt>
                <c:pt idx="75">
                  <c:v>0.44</c:v>
                </c:pt>
                <c:pt idx="76">
                  <c:v>0.44</c:v>
                </c:pt>
                <c:pt idx="77">
                  <c:v>0.44</c:v>
                </c:pt>
                <c:pt idx="78">
                  <c:v>0.44</c:v>
                </c:pt>
                <c:pt idx="79">
                  <c:v>0.44</c:v>
                </c:pt>
                <c:pt idx="80">
                  <c:v>0.44</c:v>
                </c:pt>
                <c:pt idx="81">
                  <c:v>0.44</c:v>
                </c:pt>
                <c:pt idx="82">
                  <c:v>0.44</c:v>
                </c:pt>
                <c:pt idx="83">
                  <c:v>0.43</c:v>
                </c:pt>
                <c:pt idx="84">
                  <c:v>0.43</c:v>
                </c:pt>
                <c:pt idx="85">
                  <c:v>0.43</c:v>
                </c:pt>
                <c:pt idx="86">
                  <c:v>0.43</c:v>
                </c:pt>
                <c:pt idx="87">
                  <c:v>0.43</c:v>
                </c:pt>
                <c:pt idx="88">
                  <c:v>0.43</c:v>
                </c:pt>
                <c:pt idx="89">
                  <c:v>0.43</c:v>
                </c:pt>
                <c:pt idx="90">
                  <c:v>0.43</c:v>
                </c:pt>
                <c:pt idx="91">
                  <c:v>0.43</c:v>
                </c:pt>
                <c:pt idx="92">
                  <c:v>0.43</c:v>
                </c:pt>
                <c:pt idx="93">
                  <c:v>0.43</c:v>
                </c:pt>
                <c:pt idx="94">
                  <c:v>0.43</c:v>
                </c:pt>
                <c:pt idx="95">
                  <c:v>0.43</c:v>
                </c:pt>
                <c:pt idx="96">
                  <c:v>0.43</c:v>
                </c:pt>
                <c:pt idx="97">
                  <c:v>0.43</c:v>
                </c:pt>
                <c:pt idx="98">
                  <c:v>0.43</c:v>
                </c:pt>
                <c:pt idx="99">
                  <c:v>0.43</c:v>
                </c:pt>
                <c:pt idx="100">
                  <c:v>0.43</c:v>
                </c:pt>
                <c:pt idx="101">
                  <c:v>0.43</c:v>
                </c:pt>
                <c:pt idx="102">
                  <c:v>0.43</c:v>
                </c:pt>
                <c:pt idx="103">
                  <c:v>0.43</c:v>
                </c:pt>
                <c:pt idx="104">
                  <c:v>0.43</c:v>
                </c:pt>
                <c:pt idx="105">
                  <c:v>0.43</c:v>
                </c:pt>
                <c:pt idx="106">
                  <c:v>0.43</c:v>
                </c:pt>
                <c:pt idx="107">
                  <c:v>0.43</c:v>
                </c:pt>
                <c:pt idx="108">
                  <c:v>0.43</c:v>
                </c:pt>
                <c:pt idx="109">
                  <c:v>0.43</c:v>
                </c:pt>
                <c:pt idx="110">
                  <c:v>0.43</c:v>
                </c:pt>
                <c:pt idx="111">
                  <c:v>0.43</c:v>
                </c:pt>
                <c:pt idx="112">
                  <c:v>0.43</c:v>
                </c:pt>
                <c:pt idx="113">
                  <c:v>0.43</c:v>
                </c:pt>
                <c:pt idx="114">
                  <c:v>0.43</c:v>
                </c:pt>
                <c:pt idx="115">
                  <c:v>0.43</c:v>
                </c:pt>
                <c:pt idx="116">
                  <c:v>0.43</c:v>
                </c:pt>
                <c:pt idx="117">
                  <c:v>0.43</c:v>
                </c:pt>
                <c:pt idx="118">
                  <c:v>0.43</c:v>
                </c:pt>
                <c:pt idx="119">
                  <c:v>0.43</c:v>
                </c:pt>
                <c:pt idx="120">
                  <c:v>0.43</c:v>
                </c:pt>
                <c:pt idx="121">
                  <c:v>0.43</c:v>
                </c:pt>
                <c:pt idx="122">
                  <c:v>0.43</c:v>
                </c:pt>
                <c:pt idx="123">
                  <c:v>0.43</c:v>
                </c:pt>
                <c:pt idx="124">
                  <c:v>0.43</c:v>
                </c:pt>
                <c:pt idx="125">
                  <c:v>0.43</c:v>
                </c:pt>
                <c:pt idx="126">
                  <c:v>0.43</c:v>
                </c:pt>
                <c:pt idx="127">
                  <c:v>0.43</c:v>
                </c:pt>
                <c:pt idx="128">
                  <c:v>0.43</c:v>
                </c:pt>
                <c:pt idx="129">
                  <c:v>0.43</c:v>
                </c:pt>
                <c:pt idx="130">
                  <c:v>0.43</c:v>
                </c:pt>
                <c:pt idx="131">
                  <c:v>0.43</c:v>
                </c:pt>
                <c:pt idx="132">
                  <c:v>0.43</c:v>
                </c:pt>
                <c:pt idx="133">
                  <c:v>0.43</c:v>
                </c:pt>
                <c:pt idx="134">
                  <c:v>0.43</c:v>
                </c:pt>
                <c:pt idx="135">
                  <c:v>0.43</c:v>
                </c:pt>
                <c:pt idx="136">
                  <c:v>0.43</c:v>
                </c:pt>
                <c:pt idx="137">
                  <c:v>0.43</c:v>
                </c:pt>
                <c:pt idx="138">
                  <c:v>0.43</c:v>
                </c:pt>
                <c:pt idx="139">
                  <c:v>0.43</c:v>
                </c:pt>
                <c:pt idx="140">
                  <c:v>0.43</c:v>
                </c:pt>
                <c:pt idx="141">
                  <c:v>0.43</c:v>
                </c:pt>
                <c:pt idx="142">
                  <c:v>0.43</c:v>
                </c:pt>
                <c:pt idx="143">
                  <c:v>0.43</c:v>
                </c:pt>
                <c:pt idx="144">
                  <c:v>0.43</c:v>
                </c:pt>
                <c:pt idx="145">
                  <c:v>0.43</c:v>
                </c:pt>
                <c:pt idx="146">
                  <c:v>0.43</c:v>
                </c:pt>
                <c:pt idx="147">
                  <c:v>0.43</c:v>
                </c:pt>
                <c:pt idx="148">
                  <c:v>0.43</c:v>
                </c:pt>
                <c:pt idx="149">
                  <c:v>0.43</c:v>
                </c:pt>
                <c:pt idx="150">
                  <c:v>0.43</c:v>
                </c:pt>
                <c:pt idx="151">
                  <c:v>0.43</c:v>
                </c:pt>
                <c:pt idx="152">
                  <c:v>0.43</c:v>
                </c:pt>
                <c:pt idx="153">
                  <c:v>0.43</c:v>
                </c:pt>
                <c:pt idx="154">
                  <c:v>0.43</c:v>
                </c:pt>
                <c:pt idx="155">
                  <c:v>0.43</c:v>
                </c:pt>
                <c:pt idx="156">
                  <c:v>0.43</c:v>
                </c:pt>
                <c:pt idx="157">
                  <c:v>0.43</c:v>
                </c:pt>
                <c:pt idx="158">
                  <c:v>0.43</c:v>
                </c:pt>
                <c:pt idx="159">
                  <c:v>0.43</c:v>
                </c:pt>
                <c:pt idx="160">
                  <c:v>0.43</c:v>
                </c:pt>
                <c:pt idx="161">
                  <c:v>0.43</c:v>
                </c:pt>
                <c:pt idx="162">
                  <c:v>0.43</c:v>
                </c:pt>
                <c:pt idx="163">
                  <c:v>0.43</c:v>
                </c:pt>
                <c:pt idx="164">
                  <c:v>0.43</c:v>
                </c:pt>
                <c:pt idx="165">
                  <c:v>0.43</c:v>
                </c:pt>
                <c:pt idx="166">
                  <c:v>0.3</c:v>
                </c:pt>
                <c:pt idx="167">
                  <c:v>0.3</c:v>
                </c:pt>
                <c:pt idx="168">
                  <c:v>0.3</c:v>
                </c:pt>
                <c:pt idx="169">
                  <c:v>0.3</c:v>
                </c:pt>
                <c:pt idx="170">
                  <c:v>0.3</c:v>
                </c:pt>
                <c:pt idx="171">
                  <c:v>0.3</c:v>
                </c:pt>
                <c:pt idx="172">
                  <c:v>0.3</c:v>
                </c:pt>
                <c:pt idx="173">
                  <c:v>0.3</c:v>
                </c:pt>
                <c:pt idx="174">
                  <c:v>0.3</c:v>
                </c:pt>
                <c:pt idx="175">
                  <c:v>0.3</c:v>
                </c:pt>
                <c:pt idx="176">
                  <c:v>0.3</c:v>
                </c:pt>
                <c:pt idx="177">
                  <c:v>0.3</c:v>
                </c:pt>
                <c:pt idx="178">
                  <c:v>0.3</c:v>
                </c:pt>
                <c:pt idx="179">
                  <c:v>0.3</c:v>
                </c:pt>
                <c:pt idx="180">
                  <c:v>0.3</c:v>
                </c:pt>
                <c:pt idx="181">
                  <c:v>0.3</c:v>
                </c:pt>
                <c:pt idx="182">
                  <c:v>0.3</c:v>
                </c:pt>
                <c:pt idx="183">
                  <c:v>0.3</c:v>
                </c:pt>
                <c:pt idx="184">
                  <c:v>0.3</c:v>
                </c:pt>
                <c:pt idx="185">
                  <c:v>0.3</c:v>
                </c:pt>
                <c:pt idx="186">
                  <c:v>0.3</c:v>
                </c:pt>
                <c:pt idx="187">
                  <c:v>0.3</c:v>
                </c:pt>
                <c:pt idx="188">
                  <c:v>0.3</c:v>
                </c:pt>
                <c:pt idx="189">
                  <c:v>0.3</c:v>
                </c:pt>
                <c:pt idx="190">
                  <c:v>0.3</c:v>
                </c:pt>
                <c:pt idx="191">
                  <c:v>0.3</c:v>
                </c:pt>
                <c:pt idx="192">
                  <c:v>0.3</c:v>
                </c:pt>
                <c:pt idx="193">
                  <c:v>0.3</c:v>
                </c:pt>
                <c:pt idx="194">
                  <c:v>0.3</c:v>
                </c:pt>
                <c:pt idx="195">
                  <c:v>0.3</c:v>
                </c:pt>
                <c:pt idx="196">
                  <c:v>0.3</c:v>
                </c:pt>
                <c:pt idx="197">
                  <c:v>0.3</c:v>
                </c:pt>
                <c:pt idx="198">
                  <c:v>0.3</c:v>
                </c:pt>
                <c:pt idx="199">
                  <c:v>0.3</c:v>
                </c:pt>
                <c:pt idx="200">
                  <c:v>0.3</c:v>
                </c:pt>
                <c:pt idx="201">
                  <c:v>0.3</c:v>
                </c:pt>
                <c:pt idx="202">
                  <c:v>0.3</c:v>
                </c:pt>
                <c:pt idx="203">
                  <c:v>0.3</c:v>
                </c:pt>
                <c:pt idx="204">
                  <c:v>0.3</c:v>
                </c:pt>
                <c:pt idx="205">
                  <c:v>0.3</c:v>
                </c:pt>
                <c:pt idx="206">
                  <c:v>0.3</c:v>
                </c:pt>
                <c:pt idx="207">
                  <c:v>0.3</c:v>
                </c:pt>
                <c:pt idx="208">
                  <c:v>0.3</c:v>
                </c:pt>
                <c:pt idx="209">
                  <c:v>0.3</c:v>
                </c:pt>
                <c:pt idx="210">
                  <c:v>0.3</c:v>
                </c:pt>
                <c:pt idx="211">
                  <c:v>0.3</c:v>
                </c:pt>
                <c:pt idx="212">
                  <c:v>0.3</c:v>
                </c:pt>
                <c:pt idx="213">
                  <c:v>0.3</c:v>
                </c:pt>
                <c:pt idx="214">
                  <c:v>0.3</c:v>
                </c:pt>
                <c:pt idx="215">
                  <c:v>0.3</c:v>
                </c:pt>
                <c:pt idx="216">
                  <c:v>0.3</c:v>
                </c:pt>
                <c:pt idx="217">
                  <c:v>0.3</c:v>
                </c:pt>
                <c:pt idx="218">
                  <c:v>0.3</c:v>
                </c:pt>
                <c:pt idx="219">
                  <c:v>0.3</c:v>
                </c:pt>
                <c:pt idx="220">
                  <c:v>0.3</c:v>
                </c:pt>
                <c:pt idx="221">
                  <c:v>0.3</c:v>
                </c:pt>
                <c:pt idx="222">
                  <c:v>0.3</c:v>
                </c:pt>
                <c:pt idx="223">
                  <c:v>0.3</c:v>
                </c:pt>
                <c:pt idx="224">
                  <c:v>0.3</c:v>
                </c:pt>
                <c:pt idx="225">
                  <c:v>0.3</c:v>
                </c:pt>
                <c:pt idx="226">
                  <c:v>0.3</c:v>
                </c:pt>
                <c:pt idx="227">
                  <c:v>0.3</c:v>
                </c:pt>
                <c:pt idx="228">
                  <c:v>0.3</c:v>
                </c:pt>
                <c:pt idx="229">
                  <c:v>0.3</c:v>
                </c:pt>
                <c:pt idx="230">
                  <c:v>0.3</c:v>
                </c:pt>
                <c:pt idx="231">
                  <c:v>0.3</c:v>
                </c:pt>
                <c:pt idx="232">
                  <c:v>0.3</c:v>
                </c:pt>
                <c:pt idx="233">
                  <c:v>0.3</c:v>
                </c:pt>
                <c:pt idx="234">
                  <c:v>0.3</c:v>
                </c:pt>
                <c:pt idx="235">
                  <c:v>0.3</c:v>
                </c:pt>
                <c:pt idx="236">
                  <c:v>0.3</c:v>
                </c:pt>
                <c:pt idx="237">
                  <c:v>0.3</c:v>
                </c:pt>
                <c:pt idx="238">
                  <c:v>0.3</c:v>
                </c:pt>
                <c:pt idx="239">
                  <c:v>0.3</c:v>
                </c:pt>
                <c:pt idx="240">
                  <c:v>0.3</c:v>
                </c:pt>
                <c:pt idx="241">
                  <c:v>0.3</c:v>
                </c:pt>
                <c:pt idx="242">
                  <c:v>0.3</c:v>
                </c:pt>
                <c:pt idx="243">
                  <c:v>0.3</c:v>
                </c:pt>
                <c:pt idx="244">
                  <c:v>0.3</c:v>
                </c:pt>
                <c:pt idx="245">
                  <c:v>0.3</c:v>
                </c:pt>
                <c:pt idx="246">
                  <c:v>0.3</c:v>
                </c:pt>
                <c:pt idx="247">
                  <c:v>0.3</c:v>
                </c:pt>
                <c:pt idx="248">
                  <c:v>0.33</c:v>
                </c:pt>
                <c:pt idx="249">
                  <c:v>0.33</c:v>
                </c:pt>
                <c:pt idx="250">
                  <c:v>0.33</c:v>
                </c:pt>
                <c:pt idx="251">
                  <c:v>0.33</c:v>
                </c:pt>
                <c:pt idx="252">
                  <c:v>0.33</c:v>
                </c:pt>
                <c:pt idx="253">
                  <c:v>0.33</c:v>
                </c:pt>
                <c:pt idx="254">
                  <c:v>0.33</c:v>
                </c:pt>
                <c:pt idx="255">
                  <c:v>0.33</c:v>
                </c:pt>
                <c:pt idx="256">
                  <c:v>0.33</c:v>
                </c:pt>
                <c:pt idx="257">
                  <c:v>0.33</c:v>
                </c:pt>
                <c:pt idx="258">
                  <c:v>0.33</c:v>
                </c:pt>
                <c:pt idx="259">
                  <c:v>0.33</c:v>
                </c:pt>
                <c:pt idx="260">
                  <c:v>0.33</c:v>
                </c:pt>
                <c:pt idx="261">
                  <c:v>0.33</c:v>
                </c:pt>
                <c:pt idx="262">
                  <c:v>0.33</c:v>
                </c:pt>
                <c:pt idx="263">
                  <c:v>0.33</c:v>
                </c:pt>
                <c:pt idx="264">
                  <c:v>0.33</c:v>
                </c:pt>
                <c:pt idx="265">
                  <c:v>0.33</c:v>
                </c:pt>
                <c:pt idx="266">
                  <c:v>0.33</c:v>
                </c:pt>
                <c:pt idx="267">
                  <c:v>0.33</c:v>
                </c:pt>
                <c:pt idx="268">
                  <c:v>0.33</c:v>
                </c:pt>
                <c:pt idx="269">
                  <c:v>0.33</c:v>
                </c:pt>
                <c:pt idx="270">
                  <c:v>0.33</c:v>
                </c:pt>
                <c:pt idx="271">
                  <c:v>0.33</c:v>
                </c:pt>
                <c:pt idx="272">
                  <c:v>0.33</c:v>
                </c:pt>
                <c:pt idx="273">
                  <c:v>0.33</c:v>
                </c:pt>
                <c:pt idx="274">
                  <c:v>0.33</c:v>
                </c:pt>
                <c:pt idx="275">
                  <c:v>0.33</c:v>
                </c:pt>
                <c:pt idx="276">
                  <c:v>0.33</c:v>
                </c:pt>
                <c:pt idx="277">
                  <c:v>0.33</c:v>
                </c:pt>
                <c:pt idx="278">
                  <c:v>0.33</c:v>
                </c:pt>
                <c:pt idx="279">
                  <c:v>0.33</c:v>
                </c:pt>
                <c:pt idx="280">
                  <c:v>0.33</c:v>
                </c:pt>
                <c:pt idx="281">
                  <c:v>0.33</c:v>
                </c:pt>
                <c:pt idx="282">
                  <c:v>0.33</c:v>
                </c:pt>
                <c:pt idx="283">
                  <c:v>0.33</c:v>
                </c:pt>
                <c:pt idx="284">
                  <c:v>0.33</c:v>
                </c:pt>
                <c:pt idx="285">
                  <c:v>0.33</c:v>
                </c:pt>
                <c:pt idx="286">
                  <c:v>0.33</c:v>
                </c:pt>
                <c:pt idx="287">
                  <c:v>0.33</c:v>
                </c:pt>
                <c:pt idx="288">
                  <c:v>0.33</c:v>
                </c:pt>
                <c:pt idx="289">
                  <c:v>0.33</c:v>
                </c:pt>
                <c:pt idx="290">
                  <c:v>0.33</c:v>
                </c:pt>
                <c:pt idx="291">
                  <c:v>0.33</c:v>
                </c:pt>
                <c:pt idx="292">
                  <c:v>0.33</c:v>
                </c:pt>
                <c:pt idx="293">
                  <c:v>0.33</c:v>
                </c:pt>
                <c:pt idx="294">
                  <c:v>0.33</c:v>
                </c:pt>
                <c:pt idx="295">
                  <c:v>0.33</c:v>
                </c:pt>
                <c:pt idx="296">
                  <c:v>0.33</c:v>
                </c:pt>
                <c:pt idx="297">
                  <c:v>0.33</c:v>
                </c:pt>
                <c:pt idx="298">
                  <c:v>0.33</c:v>
                </c:pt>
                <c:pt idx="299">
                  <c:v>0.33</c:v>
                </c:pt>
                <c:pt idx="300">
                  <c:v>0.33</c:v>
                </c:pt>
                <c:pt idx="301">
                  <c:v>0.33</c:v>
                </c:pt>
                <c:pt idx="302">
                  <c:v>0.33</c:v>
                </c:pt>
                <c:pt idx="303">
                  <c:v>0.33</c:v>
                </c:pt>
                <c:pt idx="304">
                  <c:v>0.33</c:v>
                </c:pt>
                <c:pt idx="305">
                  <c:v>0.33</c:v>
                </c:pt>
                <c:pt idx="306">
                  <c:v>0.33</c:v>
                </c:pt>
                <c:pt idx="307">
                  <c:v>0.33</c:v>
                </c:pt>
                <c:pt idx="308">
                  <c:v>0.33</c:v>
                </c:pt>
                <c:pt idx="309">
                  <c:v>0.33</c:v>
                </c:pt>
                <c:pt idx="310">
                  <c:v>0.33</c:v>
                </c:pt>
                <c:pt idx="311">
                  <c:v>0.33</c:v>
                </c:pt>
                <c:pt idx="312">
                  <c:v>0.33</c:v>
                </c:pt>
                <c:pt idx="313">
                  <c:v>0.33</c:v>
                </c:pt>
                <c:pt idx="314">
                  <c:v>0.33</c:v>
                </c:pt>
                <c:pt idx="315">
                  <c:v>0.33</c:v>
                </c:pt>
                <c:pt idx="316">
                  <c:v>0.33</c:v>
                </c:pt>
                <c:pt idx="317">
                  <c:v>0.33</c:v>
                </c:pt>
                <c:pt idx="318">
                  <c:v>0.33</c:v>
                </c:pt>
                <c:pt idx="319">
                  <c:v>0.33</c:v>
                </c:pt>
                <c:pt idx="320">
                  <c:v>0.33</c:v>
                </c:pt>
                <c:pt idx="321">
                  <c:v>0.33</c:v>
                </c:pt>
                <c:pt idx="322">
                  <c:v>0.33</c:v>
                </c:pt>
                <c:pt idx="323">
                  <c:v>0.33</c:v>
                </c:pt>
                <c:pt idx="324">
                  <c:v>0.33</c:v>
                </c:pt>
                <c:pt idx="325">
                  <c:v>0.33</c:v>
                </c:pt>
                <c:pt idx="326">
                  <c:v>0.33</c:v>
                </c:pt>
                <c:pt idx="327">
                  <c:v>0.33</c:v>
                </c:pt>
                <c:pt idx="328">
                  <c:v>0.37</c:v>
                </c:pt>
                <c:pt idx="329">
                  <c:v>0.37</c:v>
                </c:pt>
                <c:pt idx="330">
                  <c:v>0.37</c:v>
                </c:pt>
                <c:pt idx="331">
                  <c:v>0.37</c:v>
                </c:pt>
                <c:pt idx="332">
                  <c:v>0.37</c:v>
                </c:pt>
                <c:pt idx="333">
                  <c:v>0.37</c:v>
                </c:pt>
                <c:pt idx="334">
                  <c:v>0.37</c:v>
                </c:pt>
                <c:pt idx="335">
                  <c:v>0.37</c:v>
                </c:pt>
                <c:pt idx="336">
                  <c:v>0.37</c:v>
                </c:pt>
                <c:pt idx="337">
                  <c:v>0.37</c:v>
                </c:pt>
                <c:pt idx="338">
                  <c:v>0.37</c:v>
                </c:pt>
                <c:pt idx="339">
                  <c:v>0.37</c:v>
                </c:pt>
                <c:pt idx="340">
                  <c:v>0.37</c:v>
                </c:pt>
                <c:pt idx="341">
                  <c:v>0.37</c:v>
                </c:pt>
                <c:pt idx="342">
                  <c:v>0.37</c:v>
                </c:pt>
                <c:pt idx="343">
                  <c:v>0.37</c:v>
                </c:pt>
                <c:pt idx="344">
                  <c:v>0.37</c:v>
                </c:pt>
                <c:pt idx="345">
                  <c:v>0.37</c:v>
                </c:pt>
                <c:pt idx="346">
                  <c:v>0.37</c:v>
                </c:pt>
                <c:pt idx="347">
                  <c:v>0.37</c:v>
                </c:pt>
                <c:pt idx="348">
                  <c:v>0.37</c:v>
                </c:pt>
                <c:pt idx="349">
                  <c:v>0.37</c:v>
                </c:pt>
                <c:pt idx="350">
                  <c:v>0.37</c:v>
                </c:pt>
                <c:pt idx="351">
                  <c:v>0.37</c:v>
                </c:pt>
                <c:pt idx="352">
                  <c:v>0.37</c:v>
                </c:pt>
                <c:pt idx="353">
                  <c:v>0.37</c:v>
                </c:pt>
                <c:pt idx="354">
                  <c:v>0.37</c:v>
                </c:pt>
                <c:pt idx="355">
                  <c:v>0.37</c:v>
                </c:pt>
                <c:pt idx="356">
                  <c:v>0.37</c:v>
                </c:pt>
                <c:pt idx="357">
                  <c:v>0.37</c:v>
                </c:pt>
                <c:pt idx="358">
                  <c:v>0.37</c:v>
                </c:pt>
                <c:pt idx="359">
                  <c:v>0.37</c:v>
                </c:pt>
                <c:pt idx="360">
                  <c:v>0.37</c:v>
                </c:pt>
                <c:pt idx="361">
                  <c:v>0.37</c:v>
                </c:pt>
                <c:pt idx="362">
                  <c:v>0.37</c:v>
                </c:pt>
                <c:pt idx="363">
                  <c:v>0.37</c:v>
                </c:pt>
                <c:pt idx="364">
                  <c:v>0.37</c:v>
                </c:pt>
                <c:pt idx="365">
                  <c:v>0.37</c:v>
                </c:pt>
                <c:pt idx="366">
                  <c:v>0.37</c:v>
                </c:pt>
                <c:pt idx="367">
                  <c:v>0.37</c:v>
                </c:pt>
                <c:pt idx="368">
                  <c:v>0.37</c:v>
                </c:pt>
                <c:pt idx="369">
                  <c:v>0.37</c:v>
                </c:pt>
                <c:pt idx="370">
                  <c:v>0.37</c:v>
                </c:pt>
                <c:pt idx="371">
                  <c:v>0.37</c:v>
                </c:pt>
                <c:pt idx="372">
                  <c:v>0.37</c:v>
                </c:pt>
                <c:pt idx="373">
                  <c:v>0.37</c:v>
                </c:pt>
                <c:pt idx="374">
                  <c:v>0.37</c:v>
                </c:pt>
                <c:pt idx="375">
                  <c:v>0.37</c:v>
                </c:pt>
                <c:pt idx="376">
                  <c:v>0.37</c:v>
                </c:pt>
                <c:pt idx="377">
                  <c:v>0.37</c:v>
                </c:pt>
                <c:pt idx="378">
                  <c:v>0.37</c:v>
                </c:pt>
                <c:pt idx="379">
                  <c:v>0.37</c:v>
                </c:pt>
                <c:pt idx="380">
                  <c:v>0.37</c:v>
                </c:pt>
                <c:pt idx="381">
                  <c:v>0.37</c:v>
                </c:pt>
                <c:pt idx="382">
                  <c:v>0.37</c:v>
                </c:pt>
                <c:pt idx="383">
                  <c:v>0.37</c:v>
                </c:pt>
                <c:pt idx="384">
                  <c:v>0.37</c:v>
                </c:pt>
                <c:pt idx="385">
                  <c:v>0.37</c:v>
                </c:pt>
                <c:pt idx="386">
                  <c:v>0.37</c:v>
                </c:pt>
                <c:pt idx="387">
                  <c:v>0.37</c:v>
                </c:pt>
                <c:pt idx="388">
                  <c:v>0.37</c:v>
                </c:pt>
                <c:pt idx="389">
                  <c:v>0.37</c:v>
                </c:pt>
                <c:pt idx="390">
                  <c:v>0.37</c:v>
                </c:pt>
                <c:pt idx="391">
                  <c:v>0.37</c:v>
                </c:pt>
                <c:pt idx="392">
                  <c:v>0.37</c:v>
                </c:pt>
                <c:pt idx="393">
                  <c:v>0.37</c:v>
                </c:pt>
                <c:pt idx="394">
                  <c:v>0.37</c:v>
                </c:pt>
                <c:pt idx="395">
                  <c:v>0.37</c:v>
                </c:pt>
                <c:pt idx="396">
                  <c:v>0.37</c:v>
                </c:pt>
                <c:pt idx="397">
                  <c:v>0.37</c:v>
                </c:pt>
                <c:pt idx="398">
                  <c:v>0.37</c:v>
                </c:pt>
                <c:pt idx="399">
                  <c:v>0.37</c:v>
                </c:pt>
                <c:pt idx="400">
                  <c:v>0.37</c:v>
                </c:pt>
                <c:pt idx="401">
                  <c:v>0.37</c:v>
                </c:pt>
                <c:pt idx="402">
                  <c:v>0.37</c:v>
                </c:pt>
                <c:pt idx="403">
                  <c:v>0.37</c:v>
                </c:pt>
                <c:pt idx="404">
                  <c:v>0.37</c:v>
                </c:pt>
                <c:pt idx="405">
                  <c:v>0.37</c:v>
                </c:pt>
                <c:pt idx="406">
                  <c:v>0.37</c:v>
                </c:pt>
                <c:pt idx="407">
                  <c:v>0.37</c:v>
                </c:pt>
              </c:numCache>
            </c:numRef>
          </c:val>
          <c:smooth val="0"/>
          <c:extLst>
            <c:ext xmlns:c16="http://schemas.microsoft.com/office/drawing/2014/chart" uri="{C3380CC4-5D6E-409C-BE32-E72D297353CC}">
              <c16:uniqueId val="{00000003-8468-40D7-826D-807FEDD5D6BC}"/>
            </c:ext>
          </c:extLst>
        </c:ser>
        <c:dLbls>
          <c:showLegendKey val="0"/>
          <c:showVal val="0"/>
          <c:showCatName val="0"/>
          <c:showSerName val="0"/>
          <c:showPercent val="0"/>
          <c:showBubbleSize val="0"/>
        </c:dLbls>
        <c:marker val="1"/>
        <c:smooth val="0"/>
        <c:axId val="1541428992"/>
        <c:axId val="1541404864"/>
      </c:lineChart>
      <c:catAx>
        <c:axId val="1541428992"/>
        <c:scaling>
          <c:orientation val="minMax"/>
        </c:scaling>
        <c:delete val="1"/>
        <c:axPos val="b"/>
        <c:numFmt formatCode="General" sourceLinked="1"/>
        <c:majorTickMark val="none"/>
        <c:minorTickMark val="none"/>
        <c:tickLblPos val="nextTo"/>
        <c:crossAx val="1541404864"/>
        <c:crosses val="autoZero"/>
        <c:auto val="1"/>
        <c:lblAlgn val="ctr"/>
        <c:lblOffset val="100"/>
        <c:noMultiLvlLbl val="0"/>
      </c:catAx>
      <c:valAx>
        <c:axId val="1541404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4142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List1!$B$1</c:f>
              <c:strCache>
                <c:ptCount val="1"/>
                <c:pt idx="0">
                  <c:v>celkem</c:v>
                </c:pt>
              </c:strCache>
            </c:strRef>
          </c:tx>
          <c:spPr>
            <a:solidFill>
              <a:schemeClr val="bg1">
                <a:lumMod val="50000"/>
              </a:schemeClr>
            </a:solidFill>
            <a:ln>
              <a:noFill/>
            </a:ln>
          </c:spPr>
          <c:invertIfNegative val="0"/>
          <c:dPt>
            <c:idx val="4"/>
            <c:invertIfNegative val="0"/>
            <c:bubble3D val="0"/>
            <c:extLst>
              <c:ext xmlns:c16="http://schemas.microsoft.com/office/drawing/2014/chart" uri="{C3380CC4-5D6E-409C-BE32-E72D297353CC}">
                <c16:uniqueId val="{00000000-5DB3-4729-ACDA-7B8686E2F944}"/>
              </c:ext>
            </c:extLst>
          </c:dPt>
          <c:dPt>
            <c:idx val="5"/>
            <c:invertIfNegative val="0"/>
            <c:bubble3D val="0"/>
            <c:extLst>
              <c:ext xmlns:c16="http://schemas.microsoft.com/office/drawing/2014/chart" uri="{C3380CC4-5D6E-409C-BE32-E72D297353CC}">
                <c16:uniqueId val="{00000001-5DB3-4729-ACDA-7B8686E2F944}"/>
              </c:ext>
            </c:extLst>
          </c:dPt>
          <c:dPt>
            <c:idx val="6"/>
            <c:invertIfNegative val="0"/>
            <c:bubble3D val="0"/>
            <c:spPr>
              <a:solidFill>
                <a:srgbClr val="FF9900"/>
              </a:solidFill>
              <a:ln>
                <a:noFill/>
              </a:ln>
            </c:spPr>
            <c:extLst>
              <c:ext xmlns:c16="http://schemas.microsoft.com/office/drawing/2014/chart" uri="{C3380CC4-5D6E-409C-BE32-E72D297353CC}">
                <c16:uniqueId val="{00000003-5DB3-4729-ACDA-7B8686E2F944}"/>
              </c:ext>
            </c:extLst>
          </c:dPt>
          <c:dPt>
            <c:idx val="7"/>
            <c:invertIfNegative val="0"/>
            <c:bubble3D val="0"/>
            <c:spPr>
              <a:solidFill>
                <a:srgbClr val="FF0000"/>
              </a:solidFill>
              <a:ln>
                <a:noFill/>
              </a:ln>
            </c:spPr>
            <c:extLst>
              <c:ext xmlns:c16="http://schemas.microsoft.com/office/drawing/2014/chart" uri="{C3380CC4-5D6E-409C-BE32-E72D297353CC}">
                <c16:uniqueId val="{00000005-5DB3-4729-ACDA-7B8686E2F944}"/>
              </c:ext>
            </c:extLst>
          </c:dPt>
          <c:dPt>
            <c:idx val="8"/>
            <c:invertIfNegative val="0"/>
            <c:bubble3D val="0"/>
            <c:spPr>
              <a:solidFill>
                <a:srgbClr val="C00000"/>
              </a:solidFill>
              <a:ln>
                <a:noFill/>
              </a:ln>
            </c:spPr>
            <c:extLst>
              <c:ext xmlns:c16="http://schemas.microsoft.com/office/drawing/2014/chart" uri="{C3380CC4-5D6E-409C-BE32-E72D297353CC}">
                <c16:uniqueId val="{00000007-5DB3-4729-ACDA-7B8686E2F944}"/>
              </c:ext>
            </c:extLst>
          </c:dPt>
          <c:dPt>
            <c:idx val="11"/>
            <c:invertIfNegative val="0"/>
            <c:bubble3D val="0"/>
            <c:spPr>
              <a:solidFill>
                <a:srgbClr val="FF0000"/>
              </a:solidFill>
              <a:ln>
                <a:noFill/>
              </a:ln>
            </c:spPr>
            <c:extLst>
              <c:ext xmlns:c16="http://schemas.microsoft.com/office/drawing/2014/chart" uri="{C3380CC4-5D6E-409C-BE32-E72D297353CC}">
                <c16:uniqueId val="{00000009-5DB3-4729-ACDA-7B8686E2F944}"/>
              </c:ext>
            </c:extLst>
          </c:dPt>
          <c:dPt>
            <c:idx val="12"/>
            <c:invertIfNegative val="0"/>
            <c:bubble3D val="0"/>
            <c:spPr>
              <a:solidFill>
                <a:srgbClr val="FF0000"/>
              </a:solidFill>
              <a:ln>
                <a:noFill/>
              </a:ln>
            </c:spPr>
            <c:extLst>
              <c:ext xmlns:c16="http://schemas.microsoft.com/office/drawing/2014/chart" uri="{C3380CC4-5D6E-409C-BE32-E72D297353CC}">
                <c16:uniqueId val="{0000000B-5DB3-4729-ACDA-7B8686E2F944}"/>
              </c:ext>
            </c:extLst>
          </c:dPt>
          <c:dPt>
            <c:idx val="13"/>
            <c:invertIfNegative val="0"/>
            <c:bubble3D val="0"/>
            <c:spPr>
              <a:solidFill>
                <a:srgbClr val="FF0000"/>
              </a:solidFill>
              <a:ln>
                <a:noFill/>
              </a:ln>
            </c:spPr>
            <c:extLst>
              <c:ext xmlns:c16="http://schemas.microsoft.com/office/drawing/2014/chart" uri="{C3380CC4-5D6E-409C-BE32-E72D297353CC}">
                <c16:uniqueId val="{0000000D-5DB3-4729-ACDA-7B8686E2F944}"/>
              </c:ext>
            </c:extLst>
          </c:dPt>
          <c:dPt>
            <c:idx val="14"/>
            <c:invertIfNegative val="0"/>
            <c:bubble3D val="0"/>
            <c:spPr>
              <a:solidFill>
                <a:srgbClr val="FF0000"/>
              </a:solidFill>
              <a:ln>
                <a:noFill/>
              </a:ln>
            </c:spPr>
            <c:extLst>
              <c:ext xmlns:c16="http://schemas.microsoft.com/office/drawing/2014/chart" uri="{C3380CC4-5D6E-409C-BE32-E72D297353CC}">
                <c16:uniqueId val="{0000000F-5DB3-4729-ACDA-7B8686E2F944}"/>
              </c:ext>
            </c:extLst>
          </c:dPt>
          <c:cat>
            <c:strRef>
              <c:f>List1!$A$2:$A$10</c:f>
              <c:strCache>
                <c:ptCount val="9"/>
                <c:pt idx="0">
                  <c:v>Pod 34</c:v>
                </c:pt>
                <c:pt idx="1">
                  <c:v>35-39</c:v>
                </c:pt>
                <c:pt idx="2">
                  <c:v>40-44</c:v>
                </c:pt>
                <c:pt idx="3">
                  <c:v>45-49</c:v>
                </c:pt>
                <c:pt idx="4">
                  <c:v>50-54</c:v>
                </c:pt>
                <c:pt idx="5">
                  <c:v>55-59</c:v>
                </c:pt>
                <c:pt idx="6">
                  <c:v>60-64</c:v>
                </c:pt>
                <c:pt idx="7">
                  <c:v>65-69</c:v>
                </c:pt>
                <c:pt idx="8">
                  <c:v>70 a více</c:v>
                </c:pt>
              </c:strCache>
            </c:strRef>
          </c:cat>
          <c:val>
            <c:numRef>
              <c:f>List1!$B$2:$B$10</c:f>
              <c:numCache>
                <c:formatCode>General</c:formatCode>
                <c:ptCount val="9"/>
                <c:pt idx="0">
                  <c:v>4</c:v>
                </c:pt>
                <c:pt idx="1">
                  <c:v>9</c:v>
                </c:pt>
                <c:pt idx="2">
                  <c:v>20</c:v>
                </c:pt>
                <c:pt idx="3">
                  <c:v>15</c:v>
                </c:pt>
                <c:pt idx="4">
                  <c:v>25</c:v>
                </c:pt>
                <c:pt idx="5">
                  <c:v>27</c:v>
                </c:pt>
                <c:pt idx="6">
                  <c:v>17</c:v>
                </c:pt>
                <c:pt idx="7">
                  <c:v>16</c:v>
                </c:pt>
                <c:pt idx="8">
                  <c:v>24</c:v>
                </c:pt>
              </c:numCache>
            </c:numRef>
          </c:val>
          <c:extLst>
            <c:ext xmlns:c16="http://schemas.microsoft.com/office/drawing/2014/chart" uri="{C3380CC4-5D6E-409C-BE32-E72D297353CC}">
              <c16:uniqueId val="{00000010-5DB3-4729-ACDA-7B8686E2F944}"/>
            </c:ext>
          </c:extLst>
        </c:ser>
        <c:dLbls>
          <c:showLegendKey val="0"/>
          <c:showVal val="0"/>
          <c:showCatName val="0"/>
          <c:showSerName val="0"/>
          <c:showPercent val="0"/>
          <c:showBubbleSize val="0"/>
        </c:dLbls>
        <c:gapWidth val="20"/>
        <c:axId val="49080576"/>
        <c:axId val="49086464"/>
      </c:barChart>
      <c:catAx>
        <c:axId val="49080576"/>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b="1"/>
            </a:pPr>
            <a:endParaRPr lang="en-US"/>
          </a:p>
        </c:txPr>
        <c:crossAx val="49086464"/>
        <c:crosses val="autoZero"/>
        <c:auto val="1"/>
        <c:lblAlgn val="ctr"/>
        <c:lblOffset val="100"/>
        <c:tickLblSkip val="1"/>
        <c:noMultiLvlLbl val="0"/>
      </c:catAx>
      <c:valAx>
        <c:axId val="4908646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tx1"/>
            </a:solidFill>
          </a:ln>
        </c:spPr>
        <c:crossAx val="490805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List1!$A$2</c:f>
              <c:strCache>
                <c:ptCount val="1"/>
                <c:pt idx="0">
                  <c:v>Akutní péče</c:v>
                </c:pt>
              </c:strCache>
            </c:strRef>
          </c:tx>
          <c:spPr>
            <a:ln w="28575" cap="rnd">
              <a:solidFill>
                <a:srgbClr val="FF0000"/>
              </a:solidFill>
              <a:round/>
            </a:ln>
            <a:effectLst/>
          </c:spPr>
          <c:marker>
            <c:symbol val="none"/>
          </c:marker>
          <c:cat>
            <c:strRef>
              <c:f>List1!$B$1:$M$1</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List1!$B$2:$M$2</c:f>
              <c:numCache>
                <c:formatCode>#\ ##0_ ;[Red]\-#\ ##0\ </c:formatCode>
                <c:ptCount val="12"/>
                <c:pt idx="0">
                  <c:v>423.78000000000247</c:v>
                </c:pt>
                <c:pt idx="1">
                  <c:v>787.87000000000262</c:v>
                </c:pt>
                <c:pt idx="2">
                  <c:v>797.83000000000175</c:v>
                </c:pt>
                <c:pt idx="3">
                  <c:v>1176.6699999999983</c:v>
                </c:pt>
                <c:pt idx="4">
                  <c:v>1564.3000000000029</c:v>
                </c:pt>
                <c:pt idx="5">
                  <c:v>2207.6460992063512</c:v>
                </c:pt>
                <c:pt idx="6">
                  <c:v>2535.8311323015878</c:v>
                </c:pt>
                <c:pt idx="7">
                  <c:v>2830.7868481746045</c:v>
                </c:pt>
                <c:pt idx="8">
                  <c:v>3310.3595334534948</c:v>
                </c:pt>
                <c:pt idx="9">
                  <c:v>3524.7264193227165</c:v>
                </c:pt>
                <c:pt idx="10">
                  <c:v>4005.2159270853081</c:v>
                </c:pt>
                <c:pt idx="11">
                  <c:v>4495.3641666666663</c:v>
                </c:pt>
              </c:numCache>
            </c:numRef>
          </c:val>
          <c:smooth val="0"/>
          <c:extLst>
            <c:ext xmlns:c16="http://schemas.microsoft.com/office/drawing/2014/chart" uri="{C3380CC4-5D6E-409C-BE32-E72D297353CC}">
              <c16:uniqueId val="{00000000-6719-4777-9F0F-18A4E30E3A7C}"/>
            </c:ext>
          </c:extLst>
        </c:ser>
        <c:ser>
          <c:idx val="1"/>
          <c:order val="1"/>
          <c:tx>
            <c:strRef>
              <c:f>List1!$A$3</c:f>
              <c:strCache>
                <c:ptCount val="1"/>
                <c:pt idx="0">
                  <c:v>Ostatní lůžková péče</c:v>
                </c:pt>
              </c:strCache>
            </c:strRef>
          </c:tx>
          <c:spPr>
            <a:ln w="28575" cap="rnd">
              <a:solidFill>
                <a:srgbClr val="00B050"/>
              </a:solidFill>
              <a:round/>
            </a:ln>
            <a:effectLst/>
          </c:spPr>
          <c:marker>
            <c:symbol val="none"/>
          </c:marker>
          <c:cat>
            <c:strRef>
              <c:f>List1!$B$1:$M$1</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List1!$B$3:$M$3</c:f>
              <c:numCache>
                <c:formatCode>#\ ##0_ ;[Red]\-#\ ##0\ </c:formatCode>
                <c:ptCount val="12"/>
                <c:pt idx="0">
                  <c:v>57.479999999999791</c:v>
                </c:pt>
                <c:pt idx="1">
                  <c:v>3.9600000000000364</c:v>
                </c:pt>
                <c:pt idx="2">
                  <c:v>-35.540000000000191</c:v>
                </c:pt>
                <c:pt idx="3">
                  <c:v>-9.8800000000001091</c:v>
                </c:pt>
                <c:pt idx="4">
                  <c:v>-56.800000000000182</c:v>
                </c:pt>
                <c:pt idx="5">
                  <c:v>67.313928571428733</c:v>
                </c:pt>
                <c:pt idx="6">
                  <c:v>68.918249999999716</c:v>
                </c:pt>
                <c:pt idx="7">
                  <c:v>110.03212999999982</c:v>
                </c:pt>
                <c:pt idx="8">
                  <c:v>127.98459661354536</c:v>
                </c:pt>
                <c:pt idx="9">
                  <c:v>-50.854487051792603</c:v>
                </c:pt>
                <c:pt idx="10">
                  <c:v>-21.520637845444071</c:v>
                </c:pt>
                <c:pt idx="11">
                  <c:v>-30.992291113324654</c:v>
                </c:pt>
              </c:numCache>
            </c:numRef>
          </c:val>
          <c:smooth val="0"/>
          <c:extLst>
            <c:ext xmlns:c16="http://schemas.microsoft.com/office/drawing/2014/chart" uri="{C3380CC4-5D6E-409C-BE32-E72D297353CC}">
              <c16:uniqueId val="{00000001-6719-4777-9F0F-18A4E30E3A7C}"/>
            </c:ext>
          </c:extLst>
        </c:ser>
        <c:ser>
          <c:idx val="2"/>
          <c:order val="2"/>
          <c:tx>
            <c:strRef>
              <c:f>List1!$A$4</c:f>
              <c:strCache>
                <c:ptCount val="1"/>
                <c:pt idx="0">
                  <c:v>Nelůžková péče</c:v>
                </c:pt>
              </c:strCache>
            </c:strRef>
          </c:tx>
          <c:spPr>
            <a:ln w="28575" cap="rnd">
              <a:solidFill>
                <a:srgbClr val="0070C0"/>
              </a:solidFill>
              <a:round/>
            </a:ln>
            <a:effectLst/>
          </c:spPr>
          <c:marker>
            <c:symbol val="none"/>
          </c:marker>
          <c:cat>
            <c:strRef>
              <c:f>List1!$B$1:$M$1</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List1!$B$4:$M$4</c:f>
              <c:numCache>
                <c:formatCode>#\ ##0_ ;[Red]\-#\ ##0\ </c:formatCode>
                <c:ptCount val="12"/>
                <c:pt idx="0">
                  <c:v>103.72000000000116</c:v>
                </c:pt>
                <c:pt idx="1">
                  <c:v>275.55000000000291</c:v>
                </c:pt>
                <c:pt idx="2">
                  <c:v>630.36999999999898</c:v>
                </c:pt>
                <c:pt idx="3">
                  <c:v>912.55000000000291</c:v>
                </c:pt>
                <c:pt idx="4">
                  <c:v>1129.6300000000047</c:v>
                </c:pt>
                <c:pt idx="5">
                  <c:v>775.29650000001129</c:v>
                </c:pt>
                <c:pt idx="6">
                  <c:v>754.83984126984797</c:v>
                </c:pt>
                <c:pt idx="7">
                  <c:v>894.33385317461216</c:v>
                </c:pt>
                <c:pt idx="8">
                  <c:v>1073.4935742193447</c:v>
                </c:pt>
                <c:pt idx="9">
                  <c:v>1348.6952188357463</c:v>
                </c:pt>
                <c:pt idx="10">
                  <c:v>2081.007450196299</c:v>
                </c:pt>
                <c:pt idx="11">
                  <c:v>1485.178363229883</c:v>
                </c:pt>
              </c:numCache>
            </c:numRef>
          </c:val>
          <c:smooth val="0"/>
          <c:extLst>
            <c:ext xmlns:c16="http://schemas.microsoft.com/office/drawing/2014/chart" uri="{C3380CC4-5D6E-409C-BE32-E72D297353CC}">
              <c16:uniqueId val="{00000003-6719-4777-9F0F-18A4E30E3A7C}"/>
            </c:ext>
          </c:extLst>
        </c:ser>
        <c:dLbls>
          <c:showLegendKey val="0"/>
          <c:showVal val="0"/>
          <c:showCatName val="0"/>
          <c:showSerName val="0"/>
          <c:showPercent val="0"/>
          <c:showBubbleSize val="0"/>
        </c:dLbls>
        <c:smooth val="0"/>
        <c:axId val="1590457216"/>
        <c:axId val="1590452864"/>
      </c:lineChart>
      <c:catAx>
        <c:axId val="159045721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590452864"/>
        <c:crosses val="autoZero"/>
        <c:auto val="1"/>
        <c:lblAlgn val="ctr"/>
        <c:lblOffset val="100"/>
        <c:noMultiLvlLbl val="0"/>
      </c:catAx>
      <c:valAx>
        <c:axId val="1590452864"/>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 ##0_ ;[Red]\-#\ ##0\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5904572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legendEntry>
      <c:legendEntry>
        <c:idx val="1"/>
        <c:txPr>
          <a:bodyPr rot="0" spcFirstLastPara="1" vertOverflow="ellipsis" vert="horz" wrap="square" anchor="ctr" anchorCtr="1"/>
          <a:lstStyle/>
          <a:p>
            <a:pPr>
              <a:defRPr sz="1400" b="1" i="0" u="none" strike="noStrike" kern="1200" baseline="0">
                <a:solidFill>
                  <a:srgbClr val="70AD47"/>
                </a:solidFill>
                <a:latin typeface="+mn-lt"/>
                <a:ea typeface="+mn-ea"/>
                <a:cs typeface="+mn-cs"/>
              </a:defRPr>
            </a:pPr>
            <a:endParaRPr lang="en-US"/>
          </a:p>
        </c:txPr>
      </c:legendEntry>
      <c:legendEntry>
        <c:idx val="2"/>
        <c:txPr>
          <a:bodyPr rot="0" spcFirstLastPara="1" vertOverflow="ellipsis" vert="horz" wrap="square" anchor="ctr" anchorCtr="1"/>
          <a:lstStyle/>
          <a:p>
            <a:pPr>
              <a:defRPr sz="1400" b="1" i="0" u="none" strike="noStrike" kern="1200" baseline="0">
                <a:solidFill>
                  <a:srgbClr val="0000FF"/>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List1!$B$1</c:f>
              <c:strCache>
                <c:ptCount val="1"/>
                <c:pt idx="0">
                  <c:v>m</c:v>
                </c:pt>
              </c:strCache>
            </c:strRef>
          </c:tx>
          <c:spPr>
            <a:solidFill>
              <a:srgbClr val="00CCFF"/>
            </a:solidFill>
            <a:ln>
              <a:noFill/>
            </a:ln>
          </c:spPr>
          <c:invertIfNegative val="0"/>
          <c:dPt>
            <c:idx val="4"/>
            <c:invertIfNegative val="0"/>
            <c:bubble3D val="0"/>
            <c:extLst>
              <c:ext xmlns:c16="http://schemas.microsoft.com/office/drawing/2014/chart" uri="{C3380CC4-5D6E-409C-BE32-E72D297353CC}">
                <c16:uniqueId val="{00000000-24AD-499A-9DEF-CE5894196438}"/>
              </c:ext>
            </c:extLst>
          </c:dPt>
          <c:dPt>
            <c:idx val="5"/>
            <c:invertIfNegative val="0"/>
            <c:bubble3D val="0"/>
            <c:extLst>
              <c:ext xmlns:c16="http://schemas.microsoft.com/office/drawing/2014/chart" uri="{C3380CC4-5D6E-409C-BE32-E72D297353CC}">
                <c16:uniqueId val="{00000001-24AD-499A-9DEF-CE5894196438}"/>
              </c:ext>
            </c:extLst>
          </c:dPt>
          <c:dPt>
            <c:idx val="6"/>
            <c:invertIfNegative val="0"/>
            <c:bubble3D val="0"/>
            <c:extLst>
              <c:ext xmlns:c16="http://schemas.microsoft.com/office/drawing/2014/chart" uri="{C3380CC4-5D6E-409C-BE32-E72D297353CC}">
                <c16:uniqueId val="{00000002-24AD-499A-9DEF-CE5894196438}"/>
              </c:ext>
            </c:extLst>
          </c:dPt>
          <c:dPt>
            <c:idx val="7"/>
            <c:invertIfNegative val="0"/>
            <c:bubble3D val="0"/>
            <c:extLst>
              <c:ext xmlns:c16="http://schemas.microsoft.com/office/drawing/2014/chart" uri="{C3380CC4-5D6E-409C-BE32-E72D297353CC}">
                <c16:uniqueId val="{00000003-24AD-499A-9DEF-CE5894196438}"/>
              </c:ext>
            </c:extLst>
          </c:dPt>
          <c:dPt>
            <c:idx val="11"/>
            <c:invertIfNegative val="0"/>
            <c:bubble3D val="0"/>
            <c:extLst>
              <c:ext xmlns:c16="http://schemas.microsoft.com/office/drawing/2014/chart" uri="{C3380CC4-5D6E-409C-BE32-E72D297353CC}">
                <c16:uniqueId val="{00000004-24AD-499A-9DEF-CE5894196438}"/>
              </c:ext>
            </c:extLst>
          </c:dPt>
          <c:dPt>
            <c:idx val="12"/>
            <c:invertIfNegative val="0"/>
            <c:bubble3D val="0"/>
            <c:extLst>
              <c:ext xmlns:c16="http://schemas.microsoft.com/office/drawing/2014/chart" uri="{C3380CC4-5D6E-409C-BE32-E72D297353CC}">
                <c16:uniqueId val="{00000005-24AD-499A-9DEF-CE5894196438}"/>
              </c:ext>
            </c:extLst>
          </c:dPt>
          <c:dPt>
            <c:idx val="13"/>
            <c:invertIfNegative val="0"/>
            <c:bubble3D val="0"/>
            <c:extLst>
              <c:ext xmlns:c16="http://schemas.microsoft.com/office/drawing/2014/chart" uri="{C3380CC4-5D6E-409C-BE32-E72D297353CC}">
                <c16:uniqueId val="{00000006-24AD-499A-9DEF-CE5894196438}"/>
              </c:ext>
            </c:extLst>
          </c:dPt>
          <c:dPt>
            <c:idx val="14"/>
            <c:invertIfNegative val="0"/>
            <c:bubble3D val="0"/>
            <c:extLst>
              <c:ext xmlns:c16="http://schemas.microsoft.com/office/drawing/2014/chart" uri="{C3380CC4-5D6E-409C-BE32-E72D297353CC}">
                <c16:uniqueId val="{00000007-24AD-499A-9DEF-CE5894196438}"/>
              </c:ext>
            </c:extLst>
          </c:dPt>
          <c:cat>
            <c:strRef>
              <c:f>List1!$A$2:$A$10</c:f>
              <c:strCache>
                <c:ptCount val="9"/>
                <c:pt idx="0">
                  <c:v>Pod 34</c:v>
                </c:pt>
                <c:pt idx="1">
                  <c:v>35-39</c:v>
                </c:pt>
                <c:pt idx="2">
                  <c:v>40-44</c:v>
                </c:pt>
                <c:pt idx="3">
                  <c:v>45-49</c:v>
                </c:pt>
                <c:pt idx="4">
                  <c:v>50-54</c:v>
                </c:pt>
                <c:pt idx="5">
                  <c:v>55-59</c:v>
                </c:pt>
                <c:pt idx="6">
                  <c:v>60-64</c:v>
                </c:pt>
                <c:pt idx="7">
                  <c:v>65-69</c:v>
                </c:pt>
                <c:pt idx="8">
                  <c:v>70 a více</c:v>
                </c:pt>
              </c:strCache>
            </c:strRef>
          </c:cat>
          <c:val>
            <c:numRef>
              <c:f>List1!$B$2:$B$10</c:f>
              <c:numCache>
                <c:formatCode>General</c:formatCode>
                <c:ptCount val="9"/>
                <c:pt idx="0">
                  <c:v>0</c:v>
                </c:pt>
                <c:pt idx="1">
                  <c:v>3</c:v>
                </c:pt>
                <c:pt idx="2">
                  <c:v>5</c:v>
                </c:pt>
                <c:pt idx="3">
                  <c:v>4</c:v>
                </c:pt>
                <c:pt idx="4">
                  <c:v>6</c:v>
                </c:pt>
                <c:pt idx="5">
                  <c:v>5</c:v>
                </c:pt>
                <c:pt idx="6">
                  <c:v>2</c:v>
                </c:pt>
                <c:pt idx="7">
                  <c:v>3</c:v>
                </c:pt>
                <c:pt idx="8">
                  <c:v>9</c:v>
                </c:pt>
              </c:numCache>
            </c:numRef>
          </c:val>
          <c:extLst>
            <c:ext xmlns:c16="http://schemas.microsoft.com/office/drawing/2014/chart" uri="{C3380CC4-5D6E-409C-BE32-E72D297353CC}">
              <c16:uniqueId val="{00000008-24AD-499A-9DEF-CE5894196438}"/>
            </c:ext>
          </c:extLst>
        </c:ser>
        <c:ser>
          <c:idx val="1"/>
          <c:order val="1"/>
          <c:tx>
            <c:strRef>
              <c:f>List1!$C$1</c:f>
              <c:strCache>
                <c:ptCount val="1"/>
                <c:pt idx="0">
                  <c:v>ž</c:v>
                </c:pt>
              </c:strCache>
            </c:strRef>
          </c:tx>
          <c:spPr>
            <a:solidFill>
              <a:srgbClr val="FF99FF"/>
            </a:solidFill>
          </c:spPr>
          <c:invertIfNegative val="0"/>
          <c:cat>
            <c:strRef>
              <c:f>List1!$A$2:$A$10</c:f>
              <c:strCache>
                <c:ptCount val="9"/>
                <c:pt idx="0">
                  <c:v>Pod 34</c:v>
                </c:pt>
                <c:pt idx="1">
                  <c:v>35-39</c:v>
                </c:pt>
                <c:pt idx="2">
                  <c:v>40-44</c:v>
                </c:pt>
                <c:pt idx="3">
                  <c:v>45-49</c:v>
                </c:pt>
                <c:pt idx="4">
                  <c:v>50-54</c:v>
                </c:pt>
                <c:pt idx="5">
                  <c:v>55-59</c:v>
                </c:pt>
                <c:pt idx="6">
                  <c:v>60-64</c:v>
                </c:pt>
                <c:pt idx="7">
                  <c:v>65-69</c:v>
                </c:pt>
                <c:pt idx="8">
                  <c:v>70 a více</c:v>
                </c:pt>
              </c:strCache>
            </c:strRef>
          </c:cat>
          <c:val>
            <c:numRef>
              <c:f>List1!$C$2:$C$10</c:f>
              <c:numCache>
                <c:formatCode>General</c:formatCode>
                <c:ptCount val="9"/>
                <c:pt idx="0">
                  <c:v>4</c:v>
                </c:pt>
                <c:pt idx="1">
                  <c:v>6</c:v>
                </c:pt>
                <c:pt idx="2">
                  <c:v>15</c:v>
                </c:pt>
                <c:pt idx="3">
                  <c:v>11</c:v>
                </c:pt>
                <c:pt idx="4">
                  <c:v>19</c:v>
                </c:pt>
                <c:pt idx="5">
                  <c:v>22</c:v>
                </c:pt>
                <c:pt idx="6">
                  <c:v>15</c:v>
                </c:pt>
                <c:pt idx="7">
                  <c:v>13</c:v>
                </c:pt>
                <c:pt idx="8">
                  <c:v>15</c:v>
                </c:pt>
              </c:numCache>
            </c:numRef>
          </c:val>
          <c:extLst>
            <c:ext xmlns:c16="http://schemas.microsoft.com/office/drawing/2014/chart" uri="{C3380CC4-5D6E-409C-BE32-E72D297353CC}">
              <c16:uniqueId val="{00000009-24AD-499A-9DEF-CE5894196438}"/>
            </c:ext>
          </c:extLst>
        </c:ser>
        <c:dLbls>
          <c:showLegendKey val="0"/>
          <c:showVal val="0"/>
          <c:showCatName val="0"/>
          <c:showSerName val="0"/>
          <c:showPercent val="0"/>
          <c:showBubbleSize val="0"/>
        </c:dLbls>
        <c:gapWidth val="20"/>
        <c:overlap val="100"/>
        <c:axId val="49080576"/>
        <c:axId val="49086464"/>
      </c:barChart>
      <c:catAx>
        <c:axId val="49080576"/>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b="1"/>
            </a:pPr>
            <a:endParaRPr lang="en-US"/>
          </a:p>
        </c:txPr>
        <c:crossAx val="49086464"/>
        <c:crosses val="autoZero"/>
        <c:auto val="1"/>
        <c:lblAlgn val="ctr"/>
        <c:lblOffset val="100"/>
        <c:noMultiLvlLbl val="0"/>
      </c:catAx>
      <c:valAx>
        <c:axId val="4908646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solidFill>
              <a:schemeClr val="tx1"/>
            </a:solidFill>
          </a:ln>
        </c:spPr>
        <c:crossAx val="490805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List1!$B$1</c:f>
              <c:strCache>
                <c:ptCount val="1"/>
                <c:pt idx="0">
                  <c:v>celkem</c:v>
                </c:pt>
              </c:strCache>
            </c:strRef>
          </c:tx>
          <c:spPr>
            <a:solidFill>
              <a:schemeClr val="bg1">
                <a:lumMod val="50000"/>
              </a:schemeClr>
            </a:solidFill>
            <a:ln>
              <a:noFill/>
            </a:ln>
          </c:spPr>
          <c:invertIfNegative val="0"/>
          <c:dPt>
            <c:idx val="6"/>
            <c:invertIfNegative val="0"/>
            <c:bubble3D val="0"/>
            <c:spPr>
              <a:solidFill>
                <a:srgbClr val="FF9933"/>
              </a:solidFill>
              <a:ln>
                <a:noFill/>
              </a:ln>
            </c:spPr>
            <c:extLst>
              <c:ext xmlns:c16="http://schemas.microsoft.com/office/drawing/2014/chart" uri="{C3380CC4-5D6E-409C-BE32-E72D297353CC}">
                <c16:uniqueId val="{00000001-94C9-412D-8747-E5FFDC846797}"/>
              </c:ext>
            </c:extLst>
          </c:dPt>
          <c:dPt>
            <c:idx val="7"/>
            <c:invertIfNegative val="0"/>
            <c:bubble3D val="0"/>
            <c:spPr>
              <a:solidFill>
                <a:srgbClr val="FF6600"/>
              </a:solidFill>
              <a:ln>
                <a:noFill/>
              </a:ln>
            </c:spPr>
            <c:extLst>
              <c:ext xmlns:c16="http://schemas.microsoft.com/office/drawing/2014/chart" uri="{C3380CC4-5D6E-409C-BE32-E72D297353CC}">
                <c16:uniqueId val="{00000003-94C9-412D-8747-E5FFDC846797}"/>
              </c:ext>
            </c:extLst>
          </c:dPt>
          <c:dPt>
            <c:idx val="8"/>
            <c:invertIfNegative val="0"/>
            <c:bubble3D val="0"/>
            <c:spPr>
              <a:solidFill>
                <a:srgbClr val="FF0000"/>
              </a:solidFill>
              <a:ln>
                <a:noFill/>
              </a:ln>
            </c:spPr>
            <c:extLst>
              <c:ext xmlns:c16="http://schemas.microsoft.com/office/drawing/2014/chart" uri="{C3380CC4-5D6E-409C-BE32-E72D297353CC}">
                <c16:uniqueId val="{00000005-94C9-412D-8747-E5FFDC846797}"/>
              </c:ext>
            </c:extLst>
          </c:dPt>
          <c:dPt>
            <c:idx val="9"/>
            <c:invertIfNegative val="0"/>
            <c:bubble3D val="0"/>
            <c:spPr>
              <a:solidFill>
                <a:srgbClr val="C00000"/>
              </a:solidFill>
              <a:ln>
                <a:noFill/>
              </a:ln>
            </c:spPr>
            <c:extLst>
              <c:ext xmlns:c16="http://schemas.microsoft.com/office/drawing/2014/chart" uri="{C3380CC4-5D6E-409C-BE32-E72D297353CC}">
                <c16:uniqueId val="{00000007-94C9-412D-8747-E5FFDC846797}"/>
              </c:ext>
            </c:extLst>
          </c:dPt>
          <c:cat>
            <c:strRef>
              <c:f>List1!$A$2:$A$11</c:f>
              <c:strCache>
                <c:ptCount val="10"/>
                <c:pt idx="0">
                  <c:v>do 34</c:v>
                </c:pt>
                <c:pt idx="1">
                  <c:v>35-39</c:v>
                </c:pt>
                <c:pt idx="2">
                  <c:v>40-44</c:v>
                </c:pt>
                <c:pt idx="3">
                  <c:v>45-49</c:v>
                </c:pt>
                <c:pt idx="4">
                  <c:v>50-54</c:v>
                </c:pt>
                <c:pt idx="5">
                  <c:v>55-59</c:v>
                </c:pt>
                <c:pt idx="6">
                  <c:v>60-64</c:v>
                </c:pt>
                <c:pt idx="7">
                  <c:v>65-69</c:v>
                </c:pt>
                <c:pt idx="8">
                  <c:v>70 a více</c:v>
                </c:pt>
                <c:pt idx="9">
                  <c:v>75 a více</c:v>
                </c:pt>
              </c:strCache>
            </c:strRef>
          </c:cat>
          <c:val>
            <c:numRef>
              <c:f>List1!$B$2:$B$11</c:f>
              <c:numCache>
                <c:formatCode>0</c:formatCode>
                <c:ptCount val="10"/>
                <c:pt idx="0">
                  <c:v>60</c:v>
                </c:pt>
                <c:pt idx="1">
                  <c:v>94</c:v>
                </c:pt>
                <c:pt idx="2">
                  <c:v>106</c:v>
                </c:pt>
                <c:pt idx="3">
                  <c:v>119</c:v>
                </c:pt>
                <c:pt idx="4">
                  <c:v>133</c:v>
                </c:pt>
                <c:pt idx="5">
                  <c:v>100</c:v>
                </c:pt>
                <c:pt idx="6">
                  <c:v>98</c:v>
                </c:pt>
                <c:pt idx="7">
                  <c:v>77</c:v>
                </c:pt>
                <c:pt idx="8">
                  <c:v>68</c:v>
                </c:pt>
                <c:pt idx="9" formatCode="General">
                  <c:v>54</c:v>
                </c:pt>
              </c:numCache>
            </c:numRef>
          </c:val>
          <c:extLst>
            <c:ext xmlns:c16="http://schemas.microsoft.com/office/drawing/2014/chart" uri="{C3380CC4-5D6E-409C-BE32-E72D297353CC}">
              <c16:uniqueId val="{00000008-94C9-412D-8747-E5FFDC846797}"/>
            </c:ext>
          </c:extLst>
        </c:ser>
        <c:dLbls>
          <c:showLegendKey val="0"/>
          <c:showVal val="0"/>
          <c:showCatName val="0"/>
          <c:showSerName val="0"/>
          <c:showPercent val="0"/>
          <c:showBubbleSize val="0"/>
        </c:dLbls>
        <c:gapWidth val="20"/>
        <c:axId val="46452096"/>
        <c:axId val="46471040"/>
      </c:barChart>
      <c:catAx>
        <c:axId val="46452096"/>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a:pPr>
            <a:endParaRPr lang="en-US"/>
          </a:p>
        </c:txPr>
        <c:crossAx val="46471040"/>
        <c:crosses val="autoZero"/>
        <c:auto val="1"/>
        <c:lblAlgn val="ctr"/>
        <c:lblOffset val="100"/>
        <c:tickLblSkip val="1"/>
        <c:noMultiLvlLbl val="0"/>
      </c:catAx>
      <c:valAx>
        <c:axId val="46471040"/>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spPr>
          <a:ln>
            <a:solidFill>
              <a:schemeClr val="tx1"/>
            </a:solidFill>
          </a:ln>
        </c:spPr>
        <c:crossAx val="46452096"/>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List1!$B$1</c:f>
              <c:strCache>
                <c:ptCount val="1"/>
                <c:pt idx="0">
                  <c:v>m</c:v>
                </c:pt>
              </c:strCache>
            </c:strRef>
          </c:tx>
          <c:spPr>
            <a:solidFill>
              <a:srgbClr val="00B0F0"/>
            </a:solidFill>
            <a:ln>
              <a:noFill/>
            </a:ln>
          </c:spPr>
          <c:invertIfNegative val="0"/>
          <c:dPt>
            <c:idx val="6"/>
            <c:invertIfNegative val="0"/>
            <c:bubble3D val="0"/>
            <c:extLst>
              <c:ext xmlns:c16="http://schemas.microsoft.com/office/drawing/2014/chart" uri="{C3380CC4-5D6E-409C-BE32-E72D297353CC}">
                <c16:uniqueId val="{00000000-0AFD-43CC-9867-8DADED202AF2}"/>
              </c:ext>
            </c:extLst>
          </c:dPt>
          <c:dPt>
            <c:idx val="7"/>
            <c:invertIfNegative val="0"/>
            <c:bubble3D val="0"/>
            <c:extLst>
              <c:ext xmlns:c16="http://schemas.microsoft.com/office/drawing/2014/chart" uri="{C3380CC4-5D6E-409C-BE32-E72D297353CC}">
                <c16:uniqueId val="{00000001-0AFD-43CC-9867-8DADED202AF2}"/>
              </c:ext>
            </c:extLst>
          </c:dPt>
          <c:dPt>
            <c:idx val="8"/>
            <c:invertIfNegative val="0"/>
            <c:bubble3D val="0"/>
            <c:extLst>
              <c:ext xmlns:c16="http://schemas.microsoft.com/office/drawing/2014/chart" uri="{C3380CC4-5D6E-409C-BE32-E72D297353CC}">
                <c16:uniqueId val="{00000002-0AFD-43CC-9867-8DADED202AF2}"/>
              </c:ext>
            </c:extLst>
          </c:dPt>
          <c:dPt>
            <c:idx val="10"/>
            <c:invertIfNegative val="0"/>
            <c:bubble3D val="0"/>
            <c:extLst>
              <c:ext xmlns:c16="http://schemas.microsoft.com/office/drawing/2014/chart" uri="{C3380CC4-5D6E-409C-BE32-E72D297353CC}">
                <c16:uniqueId val="{00000003-0AFD-43CC-9867-8DADED202AF2}"/>
              </c:ext>
            </c:extLst>
          </c:dPt>
          <c:dPt>
            <c:idx val="11"/>
            <c:invertIfNegative val="0"/>
            <c:bubble3D val="0"/>
            <c:extLst>
              <c:ext xmlns:c16="http://schemas.microsoft.com/office/drawing/2014/chart" uri="{C3380CC4-5D6E-409C-BE32-E72D297353CC}">
                <c16:uniqueId val="{00000004-0AFD-43CC-9867-8DADED202AF2}"/>
              </c:ext>
            </c:extLst>
          </c:dPt>
          <c:dPt>
            <c:idx val="12"/>
            <c:invertIfNegative val="0"/>
            <c:bubble3D val="0"/>
            <c:extLst>
              <c:ext xmlns:c16="http://schemas.microsoft.com/office/drawing/2014/chart" uri="{C3380CC4-5D6E-409C-BE32-E72D297353CC}">
                <c16:uniqueId val="{00000005-0AFD-43CC-9867-8DADED202AF2}"/>
              </c:ext>
            </c:extLst>
          </c:dPt>
          <c:dPt>
            <c:idx val="13"/>
            <c:invertIfNegative val="0"/>
            <c:bubble3D val="0"/>
            <c:extLst>
              <c:ext xmlns:c16="http://schemas.microsoft.com/office/drawing/2014/chart" uri="{C3380CC4-5D6E-409C-BE32-E72D297353CC}">
                <c16:uniqueId val="{00000006-0AFD-43CC-9867-8DADED202AF2}"/>
              </c:ext>
            </c:extLst>
          </c:dPt>
          <c:dPt>
            <c:idx val="14"/>
            <c:invertIfNegative val="0"/>
            <c:bubble3D val="0"/>
            <c:extLst>
              <c:ext xmlns:c16="http://schemas.microsoft.com/office/drawing/2014/chart" uri="{C3380CC4-5D6E-409C-BE32-E72D297353CC}">
                <c16:uniqueId val="{00000007-0AFD-43CC-9867-8DADED202AF2}"/>
              </c:ext>
            </c:extLst>
          </c:dPt>
          <c:dLbls>
            <c:spPr>
              <a:noFill/>
              <a:ln>
                <a:noFill/>
              </a:ln>
              <a:effectLst/>
            </c:spPr>
            <c:txPr>
              <a:bodyPr/>
              <a:lstStyle/>
              <a:p>
                <a:pPr>
                  <a:defRPr sz="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do 34</c:v>
                </c:pt>
                <c:pt idx="1">
                  <c:v>35-39</c:v>
                </c:pt>
                <c:pt idx="2">
                  <c:v>40-44</c:v>
                </c:pt>
                <c:pt idx="3">
                  <c:v>45-49</c:v>
                </c:pt>
                <c:pt idx="4">
                  <c:v>50-54</c:v>
                </c:pt>
                <c:pt idx="5">
                  <c:v>55-59</c:v>
                </c:pt>
                <c:pt idx="6">
                  <c:v>60-64</c:v>
                </c:pt>
                <c:pt idx="7">
                  <c:v>65-69</c:v>
                </c:pt>
                <c:pt idx="8">
                  <c:v>70-74</c:v>
                </c:pt>
                <c:pt idx="9">
                  <c:v>75 a více</c:v>
                </c:pt>
              </c:strCache>
            </c:strRef>
          </c:cat>
          <c:val>
            <c:numRef>
              <c:f>List1!$B$2:$B$11</c:f>
              <c:numCache>
                <c:formatCode>0</c:formatCode>
                <c:ptCount val="10"/>
                <c:pt idx="0">
                  <c:v>16</c:v>
                </c:pt>
                <c:pt idx="1">
                  <c:v>28</c:v>
                </c:pt>
                <c:pt idx="2">
                  <c:v>26</c:v>
                </c:pt>
                <c:pt idx="3">
                  <c:v>29</c:v>
                </c:pt>
                <c:pt idx="4">
                  <c:v>42</c:v>
                </c:pt>
                <c:pt idx="5">
                  <c:v>23</c:v>
                </c:pt>
                <c:pt idx="6">
                  <c:v>26</c:v>
                </c:pt>
                <c:pt idx="7">
                  <c:v>28</c:v>
                </c:pt>
                <c:pt idx="8">
                  <c:v>25</c:v>
                </c:pt>
                <c:pt idx="9" formatCode="General">
                  <c:v>15</c:v>
                </c:pt>
              </c:numCache>
            </c:numRef>
          </c:val>
          <c:extLst>
            <c:ext xmlns:c16="http://schemas.microsoft.com/office/drawing/2014/chart" uri="{C3380CC4-5D6E-409C-BE32-E72D297353CC}">
              <c16:uniqueId val="{00000008-0AFD-43CC-9867-8DADED202AF2}"/>
            </c:ext>
          </c:extLst>
        </c:ser>
        <c:ser>
          <c:idx val="1"/>
          <c:order val="1"/>
          <c:tx>
            <c:strRef>
              <c:f>List1!$C$1</c:f>
              <c:strCache>
                <c:ptCount val="1"/>
                <c:pt idx="0">
                  <c:v>ž</c:v>
                </c:pt>
              </c:strCache>
            </c:strRef>
          </c:tx>
          <c:spPr>
            <a:solidFill>
              <a:srgbClr val="FF99FF"/>
            </a:solidFill>
          </c:spPr>
          <c:invertIfNegative val="0"/>
          <c:dLbls>
            <c:spPr>
              <a:noFill/>
              <a:ln>
                <a:noFill/>
              </a:ln>
              <a:effectLst/>
            </c:spPr>
            <c:txPr>
              <a:bodyPr/>
              <a:lstStyle/>
              <a:p>
                <a:pPr>
                  <a:defRPr sz="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List1!$A$2:$A$11</c:f>
              <c:strCache>
                <c:ptCount val="10"/>
                <c:pt idx="0">
                  <c:v>do 34</c:v>
                </c:pt>
                <c:pt idx="1">
                  <c:v>35-39</c:v>
                </c:pt>
                <c:pt idx="2">
                  <c:v>40-44</c:v>
                </c:pt>
                <c:pt idx="3">
                  <c:v>45-49</c:v>
                </c:pt>
                <c:pt idx="4">
                  <c:v>50-54</c:v>
                </c:pt>
                <c:pt idx="5">
                  <c:v>55-59</c:v>
                </c:pt>
                <c:pt idx="6">
                  <c:v>60-64</c:v>
                </c:pt>
                <c:pt idx="7">
                  <c:v>65-69</c:v>
                </c:pt>
                <c:pt idx="8">
                  <c:v>70-74</c:v>
                </c:pt>
                <c:pt idx="9">
                  <c:v>75 a více</c:v>
                </c:pt>
              </c:strCache>
            </c:strRef>
          </c:cat>
          <c:val>
            <c:numRef>
              <c:f>List1!$C$2:$C$11</c:f>
              <c:numCache>
                <c:formatCode>0</c:formatCode>
                <c:ptCount val="10"/>
                <c:pt idx="0">
                  <c:v>44</c:v>
                </c:pt>
                <c:pt idx="1">
                  <c:v>66</c:v>
                </c:pt>
                <c:pt idx="2">
                  <c:v>80</c:v>
                </c:pt>
                <c:pt idx="3">
                  <c:v>90</c:v>
                </c:pt>
                <c:pt idx="4">
                  <c:v>91</c:v>
                </c:pt>
                <c:pt idx="5">
                  <c:v>77</c:v>
                </c:pt>
                <c:pt idx="6">
                  <c:v>72</c:v>
                </c:pt>
                <c:pt idx="7">
                  <c:v>49</c:v>
                </c:pt>
                <c:pt idx="8">
                  <c:v>43</c:v>
                </c:pt>
                <c:pt idx="9" formatCode="General">
                  <c:v>39</c:v>
                </c:pt>
              </c:numCache>
            </c:numRef>
          </c:val>
          <c:extLst>
            <c:ext xmlns:c16="http://schemas.microsoft.com/office/drawing/2014/chart" uri="{C3380CC4-5D6E-409C-BE32-E72D297353CC}">
              <c16:uniqueId val="{00000009-0AFD-43CC-9867-8DADED202AF2}"/>
            </c:ext>
          </c:extLst>
        </c:ser>
        <c:dLbls>
          <c:showLegendKey val="0"/>
          <c:showVal val="0"/>
          <c:showCatName val="0"/>
          <c:showSerName val="0"/>
          <c:showPercent val="0"/>
          <c:showBubbleSize val="0"/>
        </c:dLbls>
        <c:gapWidth val="20"/>
        <c:overlap val="100"/>
        <c:axId val="71256704"/>
        <c:axId val="71561984"/>
      </c:barChart>
      <c:catAx>
        <c:axId val="71256704"/>
        <c:scaling>
          <c:orientation val="minMax"/>
        </c:scaling>
        <c:delete val="0"/>
        <c:axPos val="b"/>
        <c:numFmt formatCode="General" sourceLinked="0"/>
        <c:majorTickMark val="out"/>
        <c:minorTickMark val="none"/>
        <c:tickLblPos val="nextTo"/>
        <c:spPr>
          <a:ln>
            <a:solidFill>
              <a:schemeClr val="tx1"/>
            </a:solidFill>
          </a:ln>
        </c:spPr>
        <c:txPr>
          <a:bodyPr rot="-2700000"/>
          <a:lstStyle/>
          <a:p>
            <a:pPr>
              <a:defRPr/>
            </a:pPr>
            <a:endParaRPr lang="en-US"/>
          </a:p>
        </c:txPr>
        <c:crossAx val="71561984"/>
        <c:crosses val="autoZero"/>
        <c:auto val="1"/>
        <c:lblAlgn val="ctr"/>
        <c:lblOffset val="100"/>
        <c:noMultiLvlLbl val="0"/>
      </c:catAx>
      <c:valAx>
        <c:axId val="71561984"/>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spPr>
          <a:ln>
            <a:solidFill>
              <a:schemeClr val="tx1"/>
            </a:solidFill>
          </a:ln>
        </c:spPr>
        <c:crossAx val="7125670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C8E4-44E0-B4A3-F3B9C44E7925}"/>
              </c:ext>
            </c:extLst>
          </c:dPt>
          <c:dPt>
            <c:idx val="1"/>
            <c:invertIfNegative val="0"/>
            <c:bubble3D val="0"/>
            <c:spPr>
              <a:solidFill>
                <a:srgbClr val="00B050"/>
              </a:solidFill>
              <a:ln>
                <a:noFill/>
              </a:ln>
              <a:effectLst/>
            </c:spPr>
            <c:extLst>
              <c:ext xmlns:c16="http://schemas.microsoft.com/office/drawing/2014/chart" uri="{C3380CC4-5D6E-409C-BE32-E72D297353CC}">
                <c16:uniqueId val="{00000003-C8E4-44E0-B4A3-F3B9C44E7925}"/>
              </c:ext>
            </c:extLst>
          </c:dPt>
          <c:dPt>
            <c:idx val="2"/>
            <c:invertIfNegative val="0"/>
            <c:bubble3D val="0"/>
            <c:spPr>
              <a:solidFill>
                <a:srgbClr val="FF0000"/>
              </a:solidFill>
              <a:ln>
                <a:noFill/>
              </a:ln>
              <a:effectLst/>
            </c:spPr>
            <c:extLst>
              <c:ext xmlns:c16="http://schemas.microsoft.com/office/drawing/2014/chart" uri="{C3380CC4-5D6E-409C-BE32-E72D297353CC}">
                <c16:uniqueId val="{00000005-C8E4-44E0-B4A3-F3B9C44E7925}"/>
              </c:ext>
            </c:extLst>
          </c:dPt>
          <c:dPt>
            <c:idx val="3"/>
            <c:invertIfNegative val="0"/>
            <c:bubble3D val="0"/>
            <c:spPr>
              <a:solidFill>
                <a:srgbClr val="FF0000"/>
              </a:solidFill>
              <a:ln>
                <a:noFill/>
              </a:ln>
              <a:effectLst/>
            </c:spPr>
            <c:extLst>
              <c:ext xmlns:c16="http://schemas.microsoft.com/office/drawing/2014/chart" uri="{C3380CC4-5D6E-409C-BE32-E72D297353CC}">
                <c16:uniqueId val="{00000007-C8E4-44E0-B4A3-F3B9C44E7925}"/>
              </c:ext>
            </c:extLst>
          </c:dPt>
          <c:dPt>
            <c:idx val="4"/>
            <c:invertIfNegative val="0"/>
            <c:bubble3D val="0"/>
            <c:spPr>
              <a:solidFill>
                <a:srgbClr val="FF0000"/>
              </a:solidFill>
              <a:ln>
                <a:noFill/>
              </a:ln>
              <a:effectLst/>
            </c:spPr>
            <c:extLst>
              <c:ext xmlns:c16="http://schemas.microsoft.com/office/drawing/2014/chart" uri="{C3380CC4-5D6E-409C-BE32-E72D297353CC}">
                <c16:uniqueId val="{00000009-C8E4-44E0-B4A3-F3B9C44E7925}"/>
              </c:ext>
            </c:extLst>
          </c:dPt>
          <c:dPt>
            <c:idx val="5"/>
            <c:invertIfNegative val="0"/>
            <c:bubble3D val="0"/>
            <c:spPr>
              <a:solidFill>
                <a:srgbClr val="FF0000"/>
              </a:solidFill>
              <a:ln>
                <a:noFill/>
              </a:ln>
              <a:effectLst/>
            </c:spPr>
            <c:extLst>
              <c:ext xmlns:c16="http://schemas.microsoft.com/office/drawing/2014/chart" uri="{C3380CC4-5D6E-409C-BE32-E72D297353CC}">
                <c16:uniqueId val="{0000000B-C8E4-44E0-B4A3-F3B9C44E7925}"/>
              </c:ext>
            </c:extLst>
          </c:dPt>
          <c:dPt>
            <c:idx val="6"/>
            <c:invertIfNegative val="0"/>
            <c:bubble3D val="0"/>
            <c:spPr>
              <a:solidFill>
                <a:srgbClr val="FF0000"/>
              </a:solidFill>
              <a:ln>
                <a:noFill/>
              </a:ln>
              <a:effectLst/>
            </c:spPr>
            <c:extLst>
              <c:ext xmlns:c16="http://schemas.microsoft.com/office/drawing/2014/chart" uri="{C3380CC4-5D6E-409C-BE32-E72D297353CC}">
                <c16:uniqueId val="{0000000D-C8E4-44E0-B4A3-F3B9C44E7925}"/>
              </c:ext>
            </c:extLst>
          </c:dPt>
          <c:dPt>
            <c:idx val="7"/>
            <c:invertIfNegative val="0"/>
            <c:bubble3D val="0"/>
            <c:spPr>
              <a:solidFill>
                <a:srgbClr val="FF0000"/>
              </a:solidFill>
              <a:ln>
                <a:noFill/>
              </a:ln>
              <a:effectLst/>
            </c:spPr>
            <c:extLst>
              <c:ext xmlns:c16="http://schemas.microsoft.com/office/drawing/2014/chart" uri="{C3380CC4-5D6E-409C-BE32-E72D297353CC}">
                <c16:uniqueId val="{0000000F-C8E4-44E0-B4A3-F3B9C44E7925}"/>
              </c:ext>
            </c:extLst>
          </c:dPt>
          <c:dPt>
            <c:idx val="8"/>
            <c:invertIfNegative val="0"/>
            <c:bubble3D val="0"/>
            <c:spPr>
              <a:solidFill>
                <a:srgbClr val="FF0000"/>
              </a:solidFill>
              <a:ln>
                <a:noFill/>
              </a:ln>
              <a:effectLst/>
            </c:spPr>
            <c:extLst>
              <c:ext xmlns:c16="http://schemas.microsoft.com/office/drawing/2014/chart" uri="{C3380CC4-5D6E-409C-BE32-E72D297353CC}">
                <c16:uniqueId val="{00000011-C8E4-44E0-B4A3-F3B9C44E7925}"/>
              </c:ext>
            </c:extLst>
          </c:dPt>
          <c:dPt>
            <c:idx val="9"/>
            <c:invertIfNegative val="0"/>
            <c:bubble3D val="0"/>
            <c:spPr>
              <a:solidFill>
                <a:srgbClr val="FF0000"/>
              </a:solidFill>
              <a:ln>
                <a:noFill/>
              </a:ln>
              <a:effectLst/>
            </c:spPr>
            <c:extLst>
              <c:ext xmlns:c16="http://schemas.microsoft.com/office/drawing/2014/chart" uri="{C3380CC4-5D6E-409C-BE32-E72D297353CC}">
                <c16:uniqueId val="{00000013-C8E4-44E0-B4A3-F3B9C44E7925}"/>
              </c:ext>
            </c:extLst>
          </c:dPt>
          <c:dPt>
            <c:idx val="10"/>
            <c:invertIfNegative val="0"/>
            <c:bubble3D val="0"/>
            <c:spPr>
              <a:solidFill>
                <a:srgbClr val="FF0000"/>
              </a:solidFill>
              <a:ln>
                <a:noFill/>
              </a:ln>
              <a:effectLst/>
            </c:spPr>
            <c:extLst>
              <c:ext xmlns:c16="http://schemas.microsoft.com/office/drawing/2014/chart" uri="{C3380CC4-5D6E-409C-BE32-E72D297353CC}">
                <c16:uniqueId val="{00000015-C8E4-44E0-B4A3-F3B9C44E7925}"/>
              </c:ext>
            </c:extLst>
          </c:dPt>
          <c:dPt>
            <c:idx val="11"/>
            <c:invertIfNegative val="0"/>
            <c:bubble3D val="0"/>
            <c:spPr>
              <a:solidFill>
                <a:srgbClr val="FF0000"/>
              </a:solidFill>
              <a:ln>
                <a:noFill/>
              </a:ln>
              <a:effectLst/>
            </c:spPr>
            <c:extLst>
              <c:ext xmlns:c16="http://schemas.microsoft.com/office/drawing/2014/chart" uri="{C3380CC4-5D6E-409C-BE32-E72D297353CC}">
                <c16:uniqueId val="{00000017-C8E4-44E0-B4A3-F3B9C44E7925}"/>
              </c:ext>
            </c:extLst>
          </c:dPt>
          <c:dPt>
            <c:idx val="12"/>
            <c:invertIfNegative val="0"/>
            <c:bubble3D val="0"/>
            <c:spPr>
              <a:solidFill>
                <a:srgbClr val="FF0000"/>
              </a:solidFill>
              <a:ln>
                <a:noFill/>
              </a:ln>
              <a:effectLst/>
            </c:spPr>
            <c:extLst>
              <c:ext xmlns:c16="http://schemas.microsoft.com/office/drawing/2014/chart" uri="{C3380CC4-5D6E-409C-BE32-E72D297353CC}">
                <c16:uniqueId val="{00000019-C8E4-44E0-B4A3-F3B9C44E7925}"/>
              </c:ext>
            </c:extLst>
          </c:dPt>
          <c:dPt>
            <c:idx val="13"/>
            <c:invertIfNegative val="0"/>
            <c:bubble3D val="0"/>
            <c:spPr>
              <a:solidFill>
                <a:srgbClr val="FF0000"/>
              </a:solidFill>
              <a:ln>
                <a:noFill/>
              </a:ln>
              <a:effectLst/>
            </c:spPr>
            <c:extLst>
              <c:ext xmlns:c16="http://schemas.microsoft.com/office/drawing/2014/chart" uri="{C3380CC4-5D6E-409C-BE32-E72D297353CC}">
                <c16:uniqueId val="{0000001B-C8E4-44E0-B4A3-F3B9C44E7925}"/>
              </c:ext>
            </c:extLst>
          </c:dPt>
          <c:dPt>
            <c:idx val="15"/>
            <c:invertIfNegative val="0"/>
            <c:bubble3D val="0"/>
            <c:spPr>
              <a:solidFill>
                <a:srgbClr val="FF0000"/>
              </a:solidFill>
              <a:ln>
                <a:noFill/>
              </a:ln>
              <a:effectLst/>
            </c:spPr>
            <c:extLst>
              <c:ext xmlns:c16="http://schemas.microsoft.com/office/drawing/2014/chart" uri="{C3380CC4-5D6E-409C-BE32-E72D297353CC}">
                <c16:uniqueId val="{0000001D-C8E4-44E0-B4A3-F3B9C44E7925}"/>
              </c:ext>
            </c:extLst>
          </c:dPt>
          <c:dPt>
            <c:idx val="16"/>
            <c:invertIfNegative val="0"/>
            <c:bubble3D val="0"/>
            <c:spPr>
              <a:solidFill>
                <a:srgbClr val="00B050"/>
              </a:solidFill>
              <a:ln>
                <a:noFill/>
              </a:ln>
              <a:effectLst/>
            </c:spPr>
            <c:extLst>
              <c:ext xmlns:c16="http://schemas.microsoft.com/office/drawing/2014/chart" uri="{C3380CC4-5D6E-409C-BE32-E72D297353CC}">
                <c16:uniqueId val="{0000001F-C8E4-44E0-B4A3-F3B9C44E7925}"/>
              </c:ext>
            </c:extLst>
          </c:dPt>
          <c:dPt>
            <c:idx val="17"/>
            <c:invertIfNegative val="0"/>
            <c:bubble3D val="0"/>
            <c:spPr>
              <a:solidFill>
                <a:srgbClr val="FF0000"/>
              </a:solidFill>
              <a:ln>
                <a:noFill/>
              </a:ln>
              <a:effectLst/>
            </c:spPr>
            <c:extLst>
              <c:ext xmlns:c16="http://schemas.microsoft.com/office/drawing/2014/chart" uri="{C3380CC4-5D6E-409C-BE32-E72D297353CC}">
                <c16:uniqueId val="{00000021-C8E4-44E0-B4A3-F3B9C44E7925}"/>
              </c:ext>
            </c:extLst>
          </c:dPt>
          <c:dPt>
            <c:idx val="18"/>
            <c:invertIfNegative val="0"/>
            <c:bubble3D val="0"/>
            <c:spPr>
              <a:solidFill>
                <a:srgbClr val="FF0000"/>
              </a:solidFill>
              <a:ln>
                <a:noFill/>
              </a:ln>
              <a:effectLst/>
            </c:spPr>
            <c:extLst>
              <c:ext xmlns:c16="http://schemas.microsoft.com/office/drawing/2014/chart" uri="{C3380CC4-5D6E-409C-BE32-E72D297353CC}">
                <c16:uniqueId val="{00000023-C8E4-44E0-B4A3-F3B9C44E7925}"/>
              </c:ext>
            </c:extLst>
          </c:dPt>
          <c:dPt>
            <c:idx val="19"/>
            <c:invertIfNegative val="0"/>
            <c:bubble3D val="0"/>
            <c:spPr>
              <a:solidFill>
                <a:srgbClr val="FF0000"/>
              </a:solidFill>
              <a:ln>
                <a:noFill/>
              </a:ln>
              <a:effectLst/>
            </c:spPr>
            <c:extLst>
              <c:ext xmlns:c16="http://schemas.microsoft.com/office/drawing/2014/chart" uri="{C3380CC4-5D6E-409C-BE32-E72D297353CC}">
                <c16:uniqueId val="{00000025-C8E4-44E0-B4A3-F3B9C44E7925}"/>
              </c:ext>
            </c:extLst>
          </c:dPt>
          <c:dPt>
            <c:idx val="20"/>
            <c:invertIfNegative val="0"/>
            <c:bubble3D val="0"/>
            <c:spPr>
              <a:solidFill>
                <a:srgbClr val="FF0000"/>
              </a:solidFill>
              <a:ln>
                <a:noFill/>
              </a:ln>
              <a:effectLst/>
            </c:spPr>
            <c:extLst>
              <c:ext xmlns:c16="http://schemas.microsoft.com/office/drawing/2014/chart" uri="{C3380CC4-5D6E-409C-BE32-E72D297353CC}">
                <c16:uniqueId val="{00000027-C8E4-44E0-B4A3-F3B9C44E7925}"/>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Královéhradecký kraj</c:v>
                </c:pt>
                <c:pt idx="1">
                  <c:v>Jihočeský kraj</c:v>
                </c:pt>
                <c:pt idx="2">
                  <c:v>Kraj Vysočina</c:v>
                </c:pt>
                <c:pt idx="3">
                  <c:v>Ústecký kraj</c:v>
                </c:pt>
                <c:pt idx="4">
                  <c:v>Pardubický kraj</c:v>
                </c:pt>
                <c:pt idx="5">
                  <c:v>Hlavní město Praha</c:v>
                </c:pt>
                <c:pt idx="6">
                  <c:v>Liberecký kraj</c:v>
                </c:pt>
                <c:pt idx="7">
                  <c:v>Zlínský kraj</c:v>
                </c:pt>
                <c:pt idx="8">
                  <c:v>Jihomoravský kraj</c:v>
                </c:pt>
                <c:pt idx="9">
                  <c:v>Olomoucký kraj</c:v>
                </c:pt>
                <c:pt idx="10">
                  <c:v>Středočeský kraj</c:v>
                </c:pt>
                <c:pt idx="11">
                  <c:v>Moravskoslezský kraj</c:v>
                </c:pt>
                <c:pt idx="12">
                  <c:v>Karlovarský kraj</c:v>
                </c:pt>
                <c:pt idx="13">
                  <c:v>Plzeňský kraj</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2</c:v>
                </c:pt>
                <c:pt idx="1">
                  <c:v>1</c:v>
                </c:pt>
                <c:pt idx="2">
                  <c:v>1</c:v>
                </c:pt>
                <c:pt idx="3">
                  <c:v>1</c:v>
                </c:pt>
                <c:pt idx="4">
                  <c:v>-1</c:v>
                </c:pt>
                <c:pt idx="5">
                  <c:v>-2</c:v>
                </c:pt>
                <c:pt idx="6">
                  <c:v>-3</c:v>
                </c:pt>
                <c:pt idx="7">
                  <c:v>-4</c:v>
                </c:pt>
                <c:pt idx="8">
                  <c:v>-5</c:v>
                </c:pt>
                <c:pt idx="9">
                  <c:v>-5</c:v>
                </c:pt>
                <c:pt idx="10">
                  <c:v>-5</c:v>
                </c:pt>
                <c:pt idx="11">
                  <c:v>-8</c:v>
                </c:pt>
                <c:pt idx="12">
                  <c:v>-10</c:v>
                </c:pt>
                <c:pt idx="13">
                  <c:v>-12</c:v>
                </c:pt>
                <c:pt idx="15">
                  <c:v>-4</c:v>
                </c:pt>
                <c:pt idx="16">
                  <c:v>1</c:v>
                </c:pt>
                <c:pt idx="17">
                  <c:v>-7</c:v>
                </c:pt>
                <c:pt idx="18">
                  <c:v>-20</c:v>
                </c:pt>
                <c:pt idx="19">
                  <c:v>-6</c:v>
                </c:pt>
                <c:pt idx="20">
                  <c:v>-14</c:v>
                </c:pt>
              </c:numCache>
            </c:numRef>
          </c:val>
          <c:extLst>
            <c:ext xmlns:c16="http://schemas.microsoft.com/office/drawing/2014/chart" uri="{C3380CC4-5D6E-409C-BE32-E72D297353CC}">
              <c16:uniqueId val="{00000028-C8E4-44E0-B4A3-F3B9C44E7925}"/>
            </c:ext>
          </c:extLst>
        </c:ser>
        <c:ser>
          <c:idx val="1"/>
          <c:order val="1"/>
          <c:tx>
            <c:strRef>
              <c:f>Sheet1!$C$1</c:f>
              <c:strCache>
                <c:ptCount val="1"/>
                <c:pt idx="0">
                  <c:v>Sloupec1</c:v>
                </c:pt>
              </c:strCache>
            </c:strRef>
          </c:tx>
          <c:spPr>
            <a:solidFill>
              <a:srgbClr val="00B050"/>
            </a:solidFill>
            <a:ln>
              <a:noFill/>
            </a:ln>
            <a:effectLst/>
          </c:spPr>
          <c:invertIfNegative val="0"/>
          <c:dLbls>
            <c:delete val="1"/>
          </c:dLbls>
          <c:cat>
            <c:strRef>
              <c:f>Sheet1!$A$2:$A$22</c:f>
              <c:strCache>
                <c:ptCount val="21"/>
                <c:pt idx="0">
                  <c:v>Královéhradecký kraj</c:v>
                </c:pt>
                <c:pt idx="1">
                  <c:v>Jihočeský kraj</c:v>
                </c:pt>
                <c:pt idx="2">
                  <c:v>Kraj Vysočina</c:v>
                </c:pt>
                <c:pt idx="3">
                  <c:v>Ústecký kraj</c:v>
                </c:pt>
                <c:pt idx="4">
                  <c:v>Pardubický kraj</c:v>
                </c:pt>
                <c:pt idx="5">
                  <c:v>Hlavní město Praha</c:v>
                </c:pt>
                <c:pt idx="6">
                  <c:v>Liberecký kraj</c:v>
                </c:pt>
                <c:pt idx="7">
                  <c:v>Zlínský kraj</c:v>
                </c:pt>
                <c:pt idx="8">
                  <c:v>Jihomoravský kraj</c:v>
                </c:pt>
                <c:pt idx="9">
                  <c:v>Olomoucký kraj</c:v>
                </c:pt>
                <c:pt idx="10">
                  <c:v>Středočeský kraj</c:v>
                </c:pt>
                <c:pt idx="11">
                  <c:v>Moravskoslezský kraj</c:v>
                </c:pt>
                <c:pt idx="12">
                  <c:v>Karlovarský kraj</c:v>
                </c:pt>
                <c:pt idx="13">
                  <c:v>Plzeňský kraj</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9-C8E4-44E0-B4A3-F3B9C44E7925}"/>
            </c:ext>
          </c:extLst>
        </c:ser>
        <c:ser>
          <c:idx val="2"/>
          <c:order val="2"/>
          <c:tx>
            <c:strRef>
              <c:f>Sheet1!$D$1</c:f>
              <c:strCache>
                <c:ptCount val="1"/>
                <c:pt idx="0">
                  <c:v>Sloupec2</c:v>
                </c:pt>
              </c:strCache>
            </c:strRef>
          </c:tx>
          <c:spPr>
            <a:solidFill>
              <a:srgbClr val="FF0000"/>
            </a:solidFill>
            <a:ln>
              <a:noFill/>
            </a:ln>
            <a:effectLst/>
          </c:spPr>
          <c:invertIfNegative val="0"/>
          <c:dLbls>
            <c:delete val="1"/>
          </c:dLbls>
          <c:cat>
            <c:strRef>
              <c:f>Sheet1!$A$2:$A$22</c:f>
              <c:strCache>
                <c:ptCount val="21"/>
                <c:pt idx="0">
                  <c:v>Královéhradecký kraj</c:v>
                </c:pt>
                <c:pt idx="1">
                  <c:v>Jihočeský kraj</c:v>
                </c:pt>
                <c:pt idx="2">
                  <c:v>Kraj Vysočina</c:v>
                </c:pt>
                <c:pt idx="3">
                  <c:v>Ústecký kraj</c:v>
                </c:pt>
                <c:pt idx="4">
                  <c:v>Pardubický kraj</c:v>
                </c:pt>
                <c:pt idx="5">
                  <c:v>Hlavní město Praha</c:v>
                </c:pt>
                <c:pt idx="6">
                  <c:v>Liberecký kraj</c:v>
                </c:pt>
                <c:pt idx="7">
                  <c:v>Zlínský kraj</c:v>
                </c:pt>
                <c:pt idx="8">
                  <c:v>Jihomoravský kraj</c:v>
                </c:pt>
                <c:pt idx="9">
                  <c:v>Olomoucký kraj</c:v>
                </c:pt>
                <c:pt idx="10">
                  <c:v>Středočeský kraj</c:v>
                </c:pt>
                <c:pt idx="11">
                  <c:v>Moravskoslezský kraj</c:v>
                </c:pt>
                <c:pt idx="12">
                  <c:v>Karlovarský kraj</c:v>
                </c:pt>
                <c:pt idx="13">
                  <c:v>Plzeňský kraj</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A-C8E4-44E0-B4A3-F3B9C44E7925}"/>
            </c:ext>
          </c:extLst>
        </c:ser>
        <c:dLbls>
          <c:showLegendKey val="0"/>
          <c:showVal val="1"/>
          <c:showCatName val="0"/>
          <c:showSerName val="0"/>
          <c:showPercent val="0"/>
          <c:showBubbleSize val="0"/>
        </c:dLbls>
        <c:gapWidth val="50"/>
        <c:overlap val="100"/>
        <c:axId val="411669192"/>
        <c:axId val="411666448"/>
      </c:barChart>
      <c:catAx>
        <c:axId val="41166919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666448"/>
        <c:crosses val="autoZero"/>
        <c:auto val="1"/>
        <c:lblAlgn val="ctr"/>
        <c:lblOffset val="100"/>
        <c:noMultiLvlLbl val="0"/>
      </c:catAx>
      <c:valAx>
        <c:axId val="411666448"/>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669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obezita!$B$22</c:f>
              <c:strCache>
                <c:ptCount val="1"/>
                <c:pt idx="0">
                  <c:v>podváha</c:v>
                </c:pt>
              </c:strCache>
            </c:strRef>
          </c:tx>
          <c:spPr>
            <a:solidFill>
              <a:srgbClr val="00B050"/>
            </a:solidFill>
            <a:ln>
              <a:noFill/>
            </a:ln>
            <a:effectLst/>
          </c:spPr>
          <c:invertIfNegative val="0"/>
          <c:cat>
            <c:numRef>
              <c:f>obezita!$A$23:$A$37</c:f>
              <c:numCache>
                <c:formatCode>General</c:formatCode>
                <c:ptCount val="15"/>
                <c:pt idx="0">
                  <c:v>1993</c:v>
                </c:pt>
                <c:pt idx="1">
                  <c:v>1996</c:v>
                </c:pt>
                <c:pt idx="2">
                  <c:v>1999</c:v>
                </c:pt>
                <c:pt idx="3">
                  <c:v>2002</c:v>
                </c:pt>
                <c:pt idx="4">
                  <c:v>2008</c:v>
                </c:pt>
                <c:pt idx="5">
                  <c:v>2014</c:v>
                </c:pt>
                <c:pt idx="6">
                  <c:v>2019</c:v>
                </c:pt>
                <c:pt idx="8">
                  <c:v>1993</c:v>
                </c:pt>
                <c:pt idx="9">
                  <c:v>1996</c:v>
                </c:pt>
                <c:pt idx="10">
                  <c:v>1999</c:v>
                </c:pt>
                <c:pt idx="11">
                  <c:v>2002</c:v>
                </c:pt>
                <c:pt idx="12">
                  <c:v>2008</c:v>
                </c:pt>
                <c:pt idx="13">
                  <c:v>2014</c:v>
                </c:pt>
                <c:pt idx="14">
                  <c:v>2019</c:v>
                </c:pt>
              </c:numCache>
            </c:numRef>
          </c:cat>
          <c:val>
            <c:numRef>
              <c:f>obezita!$B$23:$B$37</c:f>
              <c:numCache>
                <c:formatCode>General</c:formatCode>
                <c:ptCount val="15"/>
                <c:pt idx="0">
                  <c:v>0.9</c:v>
                </c:pt>
                <c:pt idx="1">
                  <c:v>1.4</c:v>
                </c:pt>
                <c:pt idx="2">
                  <c:v>1.1000000000000001</c:v>
                </c:pt>
                <c:pt idx="3">
                  <c:v>1.3</c:v>
                </c:pt>
                <c:pt idx="4" formatCode="0.0">
                  <c:v>0.64655172413793105</c:v>
                </c:pt>
                <c:pt idx="5" formatCode="0.0">
                  <c:v>0.79437184223302604</c:v>
                </c:pt>
                <c:pt idx="6" formatCode="0.0">
                  <c:v>0.5</c:v>
                </c:pt>
                <c:pt idx="8" formatCode="#\ ##0.0">
                  <c:v>4</c:v>
                </c:pt>
                <c:pt idx="9">
                  <c:v>3.5</c:v>
                </c:pt>
                <c:pt idx="10">
                  <c:v>4.7</c:v>
                </c:pt>
                <c:pt idx="11">
                  <c:v>3.9</c:v>
                </c:pt>
                <c:pt idx="12" formatCode="0.0">
                  <c:v>5.3698074974670718</c:v>
                </c:pt>
                <c:pt idx="13" formatCode="0.0">
                  <c:v>1.7800438670100922</c:v>
                </c:pt>
                <c:pt idx="14" formatCode="0.0">
                  <c:v>2.6</c:v>
                </c:pt>
              </c:numCache>
            </c:numRef>
          </c:val>
          <c:extLst>
            <c:ext xmlns:c16="http://schemas.microsoft.com/office/drawing/2014/chart" uri="{C3380CC4-5D6E-409C-BE32-E72D297353CC}">
              <c16:uniqueId val="{00000000-C7E6-4D98-AFC0-1F2928A33ED6}"/>
            </c:ext>
          </c:extLst>
        </c:ser>
        <c:ser>
          <c:idx val="1"/>
          <c:order val="1"/>
          <c:tx>
            <c:strRef>
              <c:f>obezita!$C$22</c:f>
              <c:strCache>
                <c:ptCount val="1"/>
                <c:pt idx="0">
                  <c:v>normální váha</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obezita!$A$23:$A$37</c:f>
              <c:numCache>
                <c:formatCode>General</c:formatCode>
                <c:ptCount val="15"/>
                <c:pt idx="0">
                  <c:v>1993</c:v>
                </c:pt>
                <c:pt idx="1">
                  <c:v>1996</c:v>
                </c:pt>
                <c:pt idx="2">
                  <c:v>1999</c:v>
                </c:pt>
                <c:pt idx="3">
                  <c:v>2002</c:v>
                </c:pt>
                <c:pt idx="4">
                  <c:v>2008</c:v>
                </c:pt>
                <c:pt idx="5">
                  <c:v>2014</c:v>
                </c:pt>
                <c:pt idx="6">
                  <c:v>2019</c:v>
                </c:pt>
                <c:pt idx="8">
                  <c:v>1993</c:v>
                </c:pt>
                <c:pt idx="9">
                  <c:v>1996</c:v>
                </c:pt>
                <c:pt idx="10">
                  <c:v>1999</c:v>
                </c:pt>
                <c:pt idx="11">
                  <c:v>2002</c:v>
                </c:pt>
                <c:pt idx="12">
                  <c:v>2008</c:v>
                </c:pt>
                <c:pt idx="13">
                  <c:v>2014</c:v>
                </c:pt>
                <c:pt idx="14">
                  <c:v>2019</c:v>
                </c:pt>
              </c:numCache>
            </c:numRef>
          </c:cat>
          <c:val>
            <c:numRef>
              <c:f>obezita!$C$23:$C$37</c:f>
              <c:numCache>
                <c:formatCode>General</c:formatCode>
                <c:ptCount val="15"/>
                <c:pt idx="0">
                  <c:v>44.6</c:v>
                </c:pt>
                <c:pt idx="1">
                  <c:v>48.2</c:v>
                </c:pt>
                <c:pt idx="2" formatCode="#\ ##0.0">
                  <c:v>42</c:v>
                </c:pt>
                <c:pt idx="3">
                  <c:v>42.8</c:v>
                </c:pt>
                <c:pt idx="4" formatCode="0.0">
                  <c:v>36.853448275862071</c:v>
                </c:pt>
                <c:pt idx="5" formatCode="0.0">
                  <c:v>36.008606390457146</c:v>
                </c:pt>
                <c:pt idx="6" formatCode="0.0">
                  <c:v>31.4</c:v>
                </c:pt>
                <c:pt idx="8">
                  <c:v>55.8</c:v>
                </c:pt>
                <c:pt idx="9">
                  <c:v>55.3</c:v>
                </c:pt>
                <c:pt idx="10">
                  <c:v>51.7</c:v>
                </c:pt>
                <c:pt idx="11">
                  <c:v>49.5</c:v>
                </c:pt>
                <c:pt idx="12" formatCode="0.0">
                  <c:v>48.125633232016213</c:v>
                </c:pt>
                <c:pt idx="13" formatCode="0.0">
                  <c:v>50.024218661951714</c:v>
                </c:pt>
                <c:pt idx="14" formatCode="0.0">
                  <c:v>48.1</c:v>
                </c:pt>
              </c:numCache>
            </c:numRef>
          </c:val>
          <c:extLst>
            <c:ext xmlns:c16="http://schemas.microsoft.com/office/drawing/2014/chart" uri="{C3380CC4-5D6E-409C-BE32-E72D297353CC}">
              <c16:uniqueId val="{00000001-C7E6-4D98-AFC0-1F2928A33ED6}"/>
            </c:ext>
          </c:extLst>
        </c:ser>
        <c:ser>
          <c:idx val="2"/>
          <c:order val="2"/>
          <c:tx>
            <c:strRef>
              <c:f>obezita!$D$22</c:f>
              <c:strCache>
                <c:ptCount val="1"/>
                <c:pt idx="0">
                  <c:v>nadváha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obezita!$A$23:$A$37</c:f>
              <c:numCache>
                <c:formatCode>General</c:formatCode>
                <c:ptCount val="15"/>
                <c:pt idx="0">
                  <c:v>1993</c:v>
                </c:pt>
                <c:pt idx="1">
                  <c:v>1996</c:v>
                </c:pt>
                <c:pt idx="2">
                  <c:v>1999</c:v>
                </c:pt>
                <c:pt idx="3">
                  <c:v>2002</c:v>
                </c:pt>
                <c:pt idx="4">
                  <c:v>2008</c:v>
                </c:pt>
                <c:pt idx="5">
                  <c:v>2014</c:v>
                </c:pt>
                <c:pt idx="6">
                  <c:v>2019</c:v>
                </c:pt>
                <c:pt idx="8">
                  <c:v>1993</c:v>
                </c:pt>
                <c:pt idx="9">
                  <c:v>1996</c:v>
                </c:pt>
                <c:pt idx="10">
                  <c:v>1999</c:v>
                </c:pt>
                <c:pt idx="11">
                  <c:v>2002</c:v>
                </c:pt>
                <c:pt idx="12">
                  <c:v>2008</c:v>
                </c:pt>
                <c:pt idx="13">
                  <c:v>2014</c:v>
                </c:pt>
                <c:pt idx="14">
                  <c:v>2019</c:v>
                </c:pt>
              </c:numCache>
            </c:numRef>
          </c:cat>
          <c:val>
            <c:numRef>
              <c:f>obezita!$D$23:$D$37</c:f>
              <c:numCache>
                <c:formatCode>General</c:formatCode>
                <c:ptCount val="15"/>
                <c:pt idx="0">
                  <c:v>44.1</c:v>
                </c:pt>
                <c:pt idx="1">
                  <c:v>40.1</c:v>
                </c:pt>
                <c:pt idx="2">
                  <c:v>41.8</c:v>
                </c:pt>
                <c:pt idx="3">
                  <c:v>42.5</c:v>
                </c:pt>
                <c:pt idx="4" formatCode="0.0">
                  <c:v>45.150862068965516</c:v>
                </c:pt>
                <c:pt idx="5" formatCode="0.0">
                  <c:v>43.926046850125957</c:v>
                </c:pt>
                <c:pt idx="6" formatCode="0.0">
                  <c:v>46.9</c:v>
                </c:pt>
                <c:pt idx="8" formatCode="#\ ##0.0">
                  <c:v>28</c:v>
                </c:pt>
                <c:pt idx="9">
                  <c:v>29.1</c:v>
                </c:pt>
                <c:pt idx="10" formatCode="#\ ##0.0">
                  <c:v>30</c:v>
                </c:pt>
                <c:pt idx="11">
                  <c:v>30.4</c:v>
                </c:pt>
                <c:pt idx="12" formatCode="0.0">
                  <c:v>28.976697061803446</c:v>
                </c:pt>
                <c:pt idx="13" formatCode="0.0">
                  <c:v>29.991550699029052</c:v>
                </c:pt>
                <c:pt idx="14" formatCode="0.0">
                  <c:v>31.7</c:v>
                </c:pt>
              </c:numCache>
            </c:numRef>
          </c:val>
          <c:extLst>
            <c:ext xmlns:c16="http://schemas.microsoft.com/office/drawing/2014/chart" uri="{C3380CC4-5D6E-409C-BE32-E72D297353CC}">
              <c16:uniqueId val="{00000002-C7E6-4D98-AFC0-1F2928A33ED6}"/>
            </c:ext>
          </c:extLst>
        </c:ser>
        <c:ser>
          <c:idx val="3"/>
          <c:order val="3"/>
          <c:tx>
            <c:strRef>
              <c:f>obezita!$E$22</c:f>
              <c:strCache>
                <c:ptCount val="1"/>
                <c:pt idx="0">
                  <c:v>obezita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obezita!$A$23:$A$37</c:f>
              <c:numCache>
                <c:formatCode>General</c:formatCode>
                <c:ptCount val="15"/>
                <c:pt idx="0">
                  <c:v>1993</c:v>
                </c:pt>
                <c:pt idx="1">
                  <c:v>1996</c:v>
                </c:pt>
                <c:pt idx="2">
                  <c:v>1999</c:v>
                </c:pt>
                <c:pt idx="3">
                  <c:v>2002</c:v>
                </c:pt>
                <c:pt idx="4">
                  <c:v>2008</c:v>
                </c:pt>
                <c:pt idx="5">
                  <c:v>2014</c:v>
                </c:pt>
                <c:pt idx="6">
                  <c:v>2019</c:v>
                </c:pt>
                <c:pt idx="8">
                  <c:v>1993</c:v>
                </c:pt>
                <c:pt idx="9">
                  <c:v>1996</c:v>
                </c:pt>
                <c:pt idx="10">
                  <c:v>1999</c:v>
                </c:pt>
                <c:pt idx="11">
                  <c:v>2002</c:v>
                </c:pt>
                <c:pt idx="12">
                  <c:v>2008</c:v>
                </c:pt>
                <c:pt idx="13">
                  <c:v>2014</c:v>
                </c:pt>
                <c:pt idx="14">
                  <c:v>2019</c:v>
                </c:pt>
              </c:numCache>
            </c:numRef>
          </c:cat>
          <c:val>
            <c:numRef>
              <c:f>obezita!$E$23:$E$37</c:f>
              <c:numCache>
                <c:formatCode>General</c:formatCode>
                <c:ptCount val="15"/>
                <c:pt idx="0">
                  <c:v>10.4</c:v>
                </c:pt>
                <c:pt idx="1">
                  <c:v>10.4</c:v>
                </c:pt>
                <c:pt idx="2" formatCode="#\ ##0.0">
                  <c:v>15</c:v>
                </c:pt>
                <c:pt idx="3">
                  <c:v>13.4</c:v>
                </c:pt>
                <c:pt idx="4" formatCode="0.0">
                  <c:v>17.349137931034484</c:v>
                </c:pt>
                <c:pt idx="5" formatCode="0.0">
                  <c:v>19.270974917183882</c:v>
                </c:pt>
                <c:pt idx="6" formatCode="0.0">
                  <c:v>21.2</c:v>
                </c:pt>
                <c:pt idx="8">
                  <c:v>12.3</c:v>
                </c:pt>
                <c:pt idx="9">
                  <c:v>12.1</c:v>
                </c:pt>
                <c:pt idx="10">
                  <c:v>13.6</c:v>
                </c:pt>
                <c:pt idx="11">
                  <c:v>16.100000000000001</c:v>
                </c:pt>
                <c:pt idx="12" formatCode="0.0">
                  <c:v>17.527862208713273</c:v>
                </c:pt>
                <c:pt idx="13" formatCode="0.0">
                  <c:v>18.204186772009141</c:v>
                </c:pt>
                <c:pt idx="14" formatCode="0.0">
                  <c:v>17.5</c:v>
                </c:pt>
              </c:numCache>
            </c:numRef>
          </c:val>
          <c:extLst>
            <c:ext xmlns:c16="http://schemas.microsoft.com/office/drawing/2014/chart" uri="{C3380CC4-5D6E-409C-BE32-E72D297353CC}">
              <c16:uniqueId val="{00000003-C7E6-4D98-AFC0-1F2928A33ED6}"/>
            </c:ext>
          </c:extLst>
        </c:ser>
        <c:dLbls>
          <c:showLegendKey val="0"/>
          <c:showVal val="0"/>
          <c:showCatName val="0"/>
          <c:showSerName val="0"/>
          <c:showPercent val="0"/>
          <c:showBubbleSize val="0"/>
        </c:dLbls>
        <c:gapWidth val="50"/>
        <c:overlap val="100"/>
        <c:axId val="1431850736"/>
        <c:axId val="1431845744"/>
      </c:barChart>
      <c:catAx>
        <c:axId val="143185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31845744"/>
        <c:crosses val="autoZero"/>
        <c:auto val="1"/>
        <c:lblAlgn val="ctr"/>
        <c:lblOffset val="100"/>
        <c:noMultiLvlLbl val="0"/>
      </c:catAx>
      <c:valAx>
        <c:axId val="14318457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3185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userShapes r:id="rId5"/>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61748763986563"/>
          <c:y val="0.12924526168833791"/>
          <c:w val="0.85552784348406052"/>
          <c:h val="0.78845016624143538"/>
        </c:manualLayout>
      </c:layout>
      <c:barChart>
        <c:barDir val="col"/>
        <c:grouping val="clustered"/>
        <c:varyColors val="0"/>
        <c:ser>
          <c:idx val="0"/>
          <c:order val="0"/>
          <c:tx>
            <c:strRef>
              <c:f>Sheet1!$B$1</c:f>
              <c:strCache>
                <c:ptCount val="1"/>
                <c:pt idx="0">
                  <c:v>DM – celkový počet osob</c:v>
                </c:pt>
              </c:strCache>
            </c:strRef>
          </c:tx>
          <c:spPr>
            <a:solidFill>
              <a:srgbClr val="2E5980"/>
            </a:solidFill>
            <a:ln w="28575">
              <a:noFill/>
              <a:prstDash val="solid"/>
            </a:ln>
          </c:spPr>
          <c:invertIfNegative val="0"/>
          <c:dLbls>
            <c:numFmt formatCode="#,##0" sourceLinked="0"/>
            <c:spPr>
              <a:noFill/>
              <a:ln>
                <a:noFill/>
              </a:ln>
              <a:effectLst/>
            </c:spPr>
            <c:txPr>
              <a:bodyPr rot="-5400000" vert="horz"/>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Sheet1!$B$2:$B$14</c:f>
              <c:numCache>
                <c:formatCode>#,##0</c:formatCode>
                <c:ptCount val="13"/>
                <c:pt idx="0">
                  <c:v>846783</c:v>
                </c:pt>
                <c:pt idx="1">
                  <c:v>875202</c:v>
                </c:pt>
                <c:pt idx="2">
                  <c:v>895044</c:v>
                </c:pt>
                <c:pt idx="3">
                  <c:v>912687</c:v>
                </c:pt>
                <c:pt idx="4">
                  <c:v>935343</c:v>
                </c:pt>
                <c:pt idx="5">
                  <c:v>954840</c:v>
                </c:pt>
                <c:pt idx="6">
                  <c:v>976898</c:v>
                </c:pt>
                <c:pt idx="7">
                  <c:v>995779</c:v>
                </c:pt>
                <c:pt idx="8">
                  <c:v>1011550</c:v>
                </c:pt>
                <c:pt idx="9">
                  <c:v>1036036</c:v>
                </c:pt>
                <c:pt idx="10">
                  <c:v>1034417</c:v>
                </c:pt>
                <c:pt idx="11">
                  <c:v>1065198</c:v>
                </c:pt>
                <c:pt idx="12">
                  <c:v>1083346</c:v>
                </c:pt>
              </c:numCache>
            </c:numRef>
          </c:val>
          <c:extLst>
            <c:ext xmlns:c16="http://schemas.microsoft.com/office/drawing/2014/chart" uri="{C3380CC4-5D6E-409C-BE32-E72D297353CC}">
              <c16:uniqueId val="{00000000-BEB1-4F93-B19D-74FF44344A2A}"/>
            </c:ext>
          </c:extLst>
        </c:ser>
        <c:dLbls>
          <c:showLegendKey val="0"/>
          <c:showVal val="0"/>
          <c:showCatName val="0"/>
          <c:showSerName val="0"/>
          <c:showPercent val="0"/>
          <c:showBubbleSize val="0"/>
        </c:dLbls>
        <c:gapWidth val="100"/>
        <c:overlap val="-10"/>
        <c:axId val="84742912"/>
        <c:axId val="84744448"/>
      </c:barChart>
      <c:catAx>
        <c:axId val="84742912"/>
        <c:scaling>
          <c:orientation val="minMax"/>
        </c:scaling>
        <c:delete val="0"/>
        <c:axPos val="b"/>
        <c:numFmt formatCode="General" sourceLinked="1"/>
        <c:majorTickMark val="out"/>
        <c:minorTickMark val="none"/>
        <c:tickLblPos val="nextTo"/>
        <c:spPr>
          <a:ln w="4001">
            <a:solidFill>
              <a:schemeClr val="tx1"/>
            </a:solidFill>
            <a:prstDash val="solid"/>
          </a:ln>
        </c:spPr>
        <c:txPr>
          <a:bodyPr rot="0" vert="horz"/>
          <a:lstStyle/>
          <a:p>
            <a:pPr>
              <a:defRPr/>
            </a:pPr>
            <a:endParaRPr lang="en-US"/>
          </a:p>
        </c:txPr>
        <c:crossAx val="84744448"/>
        <c:crosses val="autoZero"/>
        <c:auto val="1"/>
        <c:lblAlgn val="ctr"/>
        <c:lblOffset val="100"/>
        <c:noMultiLvlLbl val="0"/>
      </c:catAx>
      <c:valAx>
        <c:axId val="84744448"/>
        <c:scaling>
          <c:orientation val="minMax"/>
          <c:min val="0"/>
        </c:scaling>
        <c:delete val="0"/>
        <c:axPos val="l"/>
        <c:title>
          <c:tx>
            <c:rich>
              <a:bodyPr/>
              <a:lstStyle/>
              <a:p>
                <a:pPr>
                  <a:defRPr/>
                </a:pPr>
                <a:r>
                  <a:rPr lang="cs-CZ"/>
                  <a:t>Počet osob</a:t>
                </a:r>
              </a:p>
            </c:rich>
          </c:tx>
          <c:layout>
            <c:manualLayout>
              <c:xMode val="edge"/>
              <c:yMode val="edge"/>
              <c:x val="5.4846979330803996E-3"/>
              <c:y val="0.3790779946673753"/>
            </c:manualLayout>
          </c:layout>
          <c:overlay val="0"/>
        </c:title>
        <c:numFmt formatCode="#,##0" sourceLinked="0"/>
        <c:majorTickMark val="out"/>
        <c:minorTickMark val="none"/>
        <c:tickLblPos val="nextTo"/>
        <c:spPr>
          <a:ln w="4001">
            <a:solidFill>
              <a:schemeClr val="tx1"/>
            </a:solidFill>
            <a:prstDash val="solid"/>
          </a:ln>
        </c:spPr>
        <c:txPr>
          <a:bodyPr rot="0" vert="horz"/>
          <a:lstStyle/>
          <a:p>
            <a:pPr>
              <a:defRPr/>
            </a:pPr>
            <a:endParaRPr lang="en-US"/>
          </a:p>
        </c:txPr>
        <c:crossAx val="84742912"/>
        <c:crosses val="autoZero"/>
        <c:crossBetween val="between"/>
      </c:valAx>
      <c:spPr>
        <a:noFill/>
        <a:ln w="32008">
          <a:noFill/>
        </a:ln>
      </c:spPr>
    </c:plotArea>
    <c:legend>
      <c:legendPos val="b"/>
      <c:layout>
        <c:manualLayout>
          <c:xMode val="edge"/>
          <c:yMode val="edge"/>
          <c:x val="0.21060887146808036"/>
          <c:y val="0.12166089656662275"/>
          <c:w val="0.61637416861864136"/>
          <c:h val="7.0572538267777096E-2"/>
        </c:manualLayout>
      </c:layout>
      <c:overlay val="0"/>
    </c:legend>
    <c:plotVisOnly val="1"/>
    <c:dispBlanksAs val="gap"/>
    <c:showDLblsOverMax val="0"/>
  </c:chart>
  <c:spPr>
    <a:noFill/>
    <a:ln>
      <a:noFill/>
    </a:ln>
  </c:spPr>
  <c:txPr>
    <a:bodyPr/>
    <a:lstStyle/>
    <a:p>
      <a:pPr>
        <a:defRPr sz="1400" b="0" i="0" u="none" strike="noStrike" baseline="0">
          <a:solidFill>
            <a:schemeClr val="tx1"/>
          </a:solidFill>
          <a:latin typeface="Calibri"/>
          <a:ea typeface="Calibri"/>
          <a:cs typeface="Calibri"/>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List1!$A$2</c:f>
              <c:strCache>
                <c:ptCount val="1"/>
                <c:pt idx="0">
                  <c:v>Akutní péče</c:v>
                </c:pt>
              </c:strCache>
            </c:strRef>
          </c:tx>
          <c:spPr>
            <a:ln w="28575" cap="rnd">
              <a:solidFill>
                <a:srgbClr val="FF0000"/>
              </a:solidFill>
              <a:round/>
            </a:ln>
            <a:effectLst/>
          </c:spPr>
          <c:marker>
            <c:symbol val="none"/>
          </c:marker>
          <c:cat>
            <c:strRef>
              <c:f>List1!$B$1:$M$1</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List1!$B$2:$M$2</c:f>
              <c:numCache>
                <c:formatCode>#\ ##0_ ;[Red]\-#\ ##0\ </c:formatCode>
                <c:ptCount val="12"/>
                <c:pt idx="0">
                  <c:v>-630.22000000001572</c:v>
                </c:pt>
                <c:pt idx="1">
                  <c:v>-569.94999999999709</c:v>
                </c:pt>
                <c:pt idx="2">
                  <c:v>-1145.7099999999991</c:v>
                </c:pt>
                <c:pt idx="3">
                  <c:v>-1420.8900000000067</c:v>
                </c:pt>
                <c:pt idx="4">
                  <c:v>-1562.5099999999948</c:v>
                </c:pt>
                <c:pt idx="5">
                  <c:v>-1781.1940724206288</c:v>
                </c:pt>
                <c:pt idx="6">
                  <c:v>-2023.7218295238054</c:v>
                </c:pt>
                <c:pt idx="7">
                  <c:v>-2157.331429523816</c:v>
                </c:pt>
                <c:pt idx="8">
                  <c:v>-1932.7748832289872</c:v>
                </c:pt>
                <c:pt idx="9">
                  <c:v>-1768.1463691899189</c:v>
                </c:pt>
                <c:pt idx="10">
                  <c:v>-1310.5232839857563</c:v>
                </c:pt>
                <c:pt idx="11">
                  <c:v>-1075.7620899470494</c:v>
                </c:pt>
              </c:numCache>
            </c:numRef>
          </c:val>
          <c:smooth val="0"/>
          <c:extLst>
            <c:ext xmlns:c16="http://schemas.microsoft.com/office/drawing/2014/chart" uri="{C3380CC4-5D6E-409C-BE32-E72D297353CC}">
              <c16:uniqueId val="{00000000-19F1-4209-9825-7B588F6B601D}"/>
            </c:ext>
          </c:extLst>
        </c:ser>
        <c:ser>
          <c:idx val="1"/>
          <c:order val="1"/>
          <c:tx>
            <c:strRef>
              <c:f>List1!$A$3</c:f>
              <c:strCache>
                <c:ptCount val="1"/>
                <c:pt idx="0">
                  <c:v>Ostatní lůžková péče</c:v>
                </c:pt>
              </c:strCache>
            </c:strRef>
          </c:tx>
          <c:spPr>
            <a:ln w="28575" cap="rnd">
              <a:solidFill>
                <a:srgbClr val="00B050"/>
              </a:solidFill>
              <a:round/>
            </a:ln>
            <a:effectLst/>
          </c:spPr>
          <c:marker>
            <c:symbol val="none"/>
          </c:marker>
          <c:cat>
            <c:strRef>
              <c:f>List1!$B$1:$M$1</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List1!$B$3:$M$3</c:f>
              <c:numCache>
                <c:formatCode>#\ ##0_ ;[Red]\-#\ ##0\ </c:formatCode>
                <c:ptCount val="12"/>
                <c:pt idx="0">
                  <c:v>110.80000000000109</c:v>
                </c:pt>
                <c:pt idx="1">
                  <c:v>-38.6299999999992</c:v>
                </c:pt>
                <c:pt idx="2">
                  <c:v>-252.96999999999935</c:v>
                </c:pt>
                <c:pt idx="3">
                  <c:v>-307.32999999999811</c:v>
                </c:pt>
                <c:pt idx="4">
                  <c:v>-415.21999999999844</c:v>
                </c:pt>
                <c:pt idx="5">
                  <c:v>-159.40288690476245</c:v>
                </c:pt>
                <c:pt idx="6">
                  <c:v>-250.60559999999896</c:v>
                </c:pt>
                <c:pt idx="7">
                  <c:v>-72.842133333331731</c:v>
                </c:pt>
                <c:pt idx="8">
                  <c:v>-79.360161487380537</c:v>
                </c:pt>
                <c:pt idx="9">
                  <c:v>-579.87588313412925</c:v>
                </c:pt>
                <c:pt idx="10">
                  <c:v>-530.23161746664118</c:v>
                </c:pt>
                <c:pt idx="11">
                  <c:v>-615.13207761546164</c:v>
                </c:pt>
              </c:numCache>
            </c:numRef>
          </c:val>
          <c:smooth val="0"/>
          <c:extLst>
            <c:ext xmlns:c16="http://schemas.microsoft.com/office/drawing/2014/chart" uri="{C3380CC4-5D6E-409C-BE32-E72D297353CC}">
              <c16:uniqueId val="{00000002-19F1-4209-9825-7B588F6B601D}"/>
            </c:ext>
          </c:extLst>
        </c:ser>
        <c:ser>
          <c:idx val="2"/>
          <c:order val="2"/>
          <c:tx>
            <c:strRef>
              <c:f>List1!$A$4</c:f>
              <c:strCache>
                <c:ptCount val="1"/>
                <c:pt idx="0">
                  <c:v>Nelůžková péče</c:v>
                </c:pt>
              </c:strCache>
            </c:strRef>
          </c:tx>
          <c:spPr>
            <a:ln w="28575" cap="rnd">
              <a:solidFill>
                <a:srgbClr val="0070C0"/>
              </a:solidFill>
              <a:round/>
            </a:ln>
            <a:effectLst/>
          </c:spPr>
          <c:marker>
            <c:symbol val="none"/>
          </c:marker>
          <c:cat>
            <c:strRef>
              <c:f>List1!$B$1:$M$1</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List1!$B$4:$M$4</c:f>
              <c:numCache>
                <c:formatCode>#\ ##0_ ;[Red]\-#\ ##0\ </c:formatCode>
                <c:ptCount val="12"/>
                <c:pt idx="0">
                  <c:v>12.149999999990541</c:v>
                </c:pt>
                <c:pt idx="1">
                  <c:v>343.57999999999811</c:v>
                </c:pt>
                <c:pt idx="2">
                  <c:v>521.7100000000064</c:v>
                </c:pt>
                <c:pt idx="3">
                  <c:v>504.55999999999403</c:v>
                </c:pt>
                <c:pt idx="4">
                  <c:v>698.1299999999901</c:v>
                </c:pt>
                <c:pt idx="5">
                  <c:v>652.79814603175691</c:v>
                </c:pt>
                <c:pt idx="6">
                  <c:v>652.38626269840097</c:v>
                </c:pt>
                <c:pt idx="7">
                  <c:v>590.86984730152835</c:v>
                </c:pt>
                <c:pt idx="8">
                  <c:v>626.90477424585333</c:v>
                </c:pt>
                <c:pt idx="9">
                  <c:v>956.96046497523639</c:v>
                </c:pt>
                <c:pt idx="10">
                  <c:v>711.84964751642838</c:v>
                </c:pt>
                <c:pt idx="11">
                  <c:v>606.33231459345552</c:v>
                </c:pt>
              </c:numCache>
            </c:numRef>
          </c:val>
          <c:smooth val="0"/>
          <c:extLst>
            <c:ext xmlns:c16="http://schemas.microsoft.com/office/drawing/2014/chart" uri="{C3380CC4-5D6E-409C-BE32-E72D297353CC}">
              <c16:uniqueId val="{00000003-19F1-4209-9825-7B588F6B601D}"/>
            </c:ext>
          </c:extLst>
        </c:ser>
        <c:dLbls>
          <c:showLegendKey val="0"/>
          <c:showVal val="0"/>
          <c:showCatName val="0"/>
          <c:showSerName val="0"/>
          <c:showPercent val="0"/>
          <c:showBubbleSize val="0"/>
        </c:dLbls>
        <c:smooth val="0"/>
        <c:axId val="1493019872"/>
        <c:axId val="1493019328"/>
      </c:lineChart>
      <c:catAx>
        <c:axId val="1493019872"/>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493019328"/>
        <c:crosses val="autoZero"/>
        <c:auto val="1"/>
        <c:lblAlgn val="ctr"/>
        <c:lblOffset val="100"/>
        <c:noMultiLvlLbl val="0"/>
      </c:catAx>
      <c:valAx>
        <c:axId val="1493019328"/>
        <c:scaling>
          <c:orientation val="minMax"/>
          <c:min val="-2500"/>
        </c:scaling>
        <c:delete val="0"/>
        <c:axPos val="l"/>
        <c:majorGridlines>
          <c:spPr>
            <a:ln w="9525" cap="flat" cmpd="sng" algn="ctr">
              <a:solidFill>
                <a:schemeClr val="tx1">
                  <a:lumMod val="15000"/>
                  <a:lumOff val="85000"/>
                </a:schemeClr>
              </a:solidFill>
              <a:round/>
            </a:ln>
            <a:effectLst/>
          </c:spPr>
        </c:majorGridlines>
        <c:numFmt formatCode="#\ ##0_ ;[Red]\-#\ ##0\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49301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0248756218906E-2"/>
          <c:y val="5.6603773584905662E-2"/>
          <c:w val="0.87396351575456055"/>
          <c:h val="0.76650943396226412"/>
        </c:manualLayout>
      </c:layout>
      <c:lineChart>
        <c:grouping val="standard"/>
        <c:varyColors val="0"/>
        <c:ser>
          <c:idx val="0"/>
          <c:order val="0"/>
          <c:tx>
            <c:strRef>
              <c:f>List3!$B$1</c:f>
              <c:strCache>
                <c:ptCount val="1"/>
                <c:pt idx="0">
                  <c:v>§ 5 Všeobecná sestra</c:v>
                </c:pt>
              </c:strCache>
            </c:strRef>
          </c:tx>
          <c:spPr>
            <a:ln w="38098">
              <a:solidFill>
                <a:schemeClr val="accent1"/>
              </a:solidFill>
              <a:prstDash val="solid"/>
            </a:ln>
          </c:spPr>
          <c:marker>
            <c:symbol val="none"/>
          </c:marker>
          <c:cat>
            <c:strRef>
              <c:f>List3!$A$2:$A$11</c:f>
              <c:strCache>
                <c:ptCount val="10"/>
                <c:pt idx="0">
                  <c:v>do 29</c:v>
                </c:pt>
                <c:pt idx="1">
                  <c:v>30-34</c:v>
                </c:pt>
                <c:pt idx="2">
                  <c:v>35-39</c:v>
                </c:pt>
                <c:pt idx="3">
                  <c:v>40-44</c:v>
                </c:pt>
                <c:pt idx="4">
                  <c:v>45-49</c:v>
                </c:pt>
                <c:pt idx="5">
                  <c:v>50-54</c:v>
                </c:pt>
                <c:pt idx="6">
                  <c:v>55-59</c:v>
                </c:pt>
                <c:pt idx="7">
                  <c:v>60-64</c:v>
                </c:pt>
                <c:pt idx="8">
                  <c:v>65-69</c:v>
                </c:pt>
                <c:pt idx="9">
                  <c:v>70 a více</c:v>
                </c:pt>
              </c:strCache>
            </c:strRef>
          </c:cat>
          <c:val>
            <c:numRef>
              <c:f>List3!$B$2:$B$11</c:f>
              <c:numCache>
                <c:formatCode>General</c:formatCode>
                <c:ptCount val="10"/>
                <c:pt idx="0">
                  <c:v>6.9942209999999996</c:v>
                </c:pt>
                <c:pt idx="1">
                  <c:v>6.9526029999999999</c:v>
                </c:pt>
                <c:pt idx="2">
                  <c:v>12.29161</c:v>
                </c:pt>
                <c:pt idx="3">
                  <c:v>13.041930000000001</c:v>
                </c:pt>
                <c:pt idx="4">
                  <c:v>20.288239999999998</c:v>
                </c:pt>
                <c:pt idx="5">
                  <c:v>14.42484</c:v>
                </c:pt>
                <c:pt idx="6">
                  <c:v>12.026450000000001</c:v>
                </c:pt>
                <c:pt idx="7">
                  <c:v>8.2510879999999993</c:v>
                </c:pt>
                <c:pt idx="8">
                  <c:v>3.8669169999999999</c:v>
                </c:pt>
                <c:pt idx="9">
                  <c:v>1.8621129999999999</c:v>
                </c:pt>
              </c:numCache>
            </c:numRef>
          </c:val>
          <c:smooth val="0"/>
          <c:extLst>
            <c:ext xmlns:c16="http://schemas.microsoft.com/office/drawing/2014/chart" uri="{C3380CC4-5D6E-409C-BE32-E72D297353CC}">
              <c16:uniqueId val="{00000000-4908-42DE-B7D2-E8B23BC5B0EE}"/>
            </c:ext>
          </c:extLst>
        </c:ser>
        <c:dLbls>
          <c:showLegendKey val="0"/>
          <c:showVal val="0"/>
          <c:showCatName val="0"/>
          <c:showSerName val="0"/>
          <c:showPercent val="0"/>
          <c:showBubbleSize val="0"/>
        </c:dLbls>
        <c:smooth val="0"/>
        <c:axId val="339629152"/>
        <c:axId val="339627584"/>
      </c:lineChart>
      <c:catAx>
        <c:axId val="339629152"/>
        <c:scaling>
          <c:orientation val="minMax"/>
        </c:scaling>
        <c:delete val="0"/>
        <c:axPos val="b"/>
        <c:numFmt formatCode="General" sourceLinked="1"/>
        <c:majorTickMark val="out"/>
        <c:minorTickMark val="none"/>
        <c:tickLblPos val="nextTo"/>
        <c:spPr>
          <a:ln w="3175">
            <a:solidFill>
              <a:schemeClr val="tx1"/>
            </a:solidFill>
            <a:prstDash val="solid"/>
          </a:ln>
        </c:spPr>
        <c:txPr>
          <a:bodyPr rot="-2700000" vert="horz"/>
          <a:lstStyle/>
          <a:p>
            <a:pPr>
              <a:defRPr sz="1200" b="0" i="0" u="none" strike="noStrike" baseline="0">
                <a:solidFill>
                  <a:schemeClr val="tx1"/>
                </a:solidFill>
                <a:latin typeface="Arial"/>
                <a:ea typeface="Arial"/>
                <a:cs typeface="Arial"/>
              </a:defRPr>
            </a:pPr>
            <a:endParaRPr lang="en-US"/>
          </a:p>
        </c:txPr>
        <c:crossAx val="339627584"/>
        <c:crossesAt val="0"/>
        <c:auto val="1"/>
        <c:lblAlgn val="ctr"/>
        <c:lblOffset val="100"/>
        <c:tickLblSkip val="1"/>
        <c:tickMarkSkip val="1"/>
        <c:noMultiLvlLbl val="0"/>
      </c:catAx>
      <c:valAx>
        <c:axId val="339627584"/>
        <c:scaling>
          <c:orientation val="minMax"/>
        </c:scaling>
        <c:delete val="0"/>
        <c:axPos val="l"/>
        <c:numFmt formatCode="0" sourceLinked="0"/>
        <c:majorTickMark val="out"/>
        <c:minorTickMark val="none"/>
        <c:tickLblPos val="nextTo"/>
        <c:spPr>
          <a:ln w="3175">
            <a:solidFill>
              <a:schemeClr val="tx1"/>
            </a:solidFill>
            <a:prstDash val="solid"/>
          </a:ln>
        </c:spPr>
        <c:txPr>
          <a:bodyPr rot="0" vert="horz"/>
          <a:lstStyle/>
          <a:p>
            <a:pPr>
              <a:defRPr sz="1200" b="0" i="0" u="none" strike="noStrike" baseline="0">
                <a:solidFill>
                  <a:schemeClr val="tx1"/>
                </a:solidFill>
                <a:latin typeface="Arial"/>
                <a:ea typeface="Arial"/>
                <a:cs typeface="Arial"/>
              </a:defRPr>
            </a:pPr>
            <a:endParaRPr lang="en-US"/>
          </a:p>
        </c:txPr>
        <c:crossAx val="339629152"/>
        <c:crosses val="autoZero"/>
        <c:crossBetween val="between"/>
      </c:valAx>
      <c:spPr>
        <a:noFill/>
        <a:ln w="25399">
          <a:noFill/>
        </a:ln>
      </c:spPr>
    </c:plotArea>
    <c:plotVisOnly val="1"/>
    <c:dispBlanksAs val="gap"/>
    <c:showDLblsOverMax val="0"/>
  </c:chart>
  <c:spPr>
    <a:noFill/>
    <a:ln>
      <a:noFill/>
    </a:ln>
  </c:spPr>
  <c:txPr>
    <a:bodyPr/>
    <a:lstStyle/>
    <a:p>
      <a:pPr>
        <a:defRPr sz="1725" b="1" i="0" u="none" strike="noStrike" baseline="0">
          <a:solidFill>
            <a:schemeClr val="tx1"/>
          </a:solidFill>
          <a:latin typeface="Tahoma"/>
          <a:ea typeface="Tahoma"/>
          <a:cs typeface="Tahom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20522290493224E-2"/>
          <c:y val="8.5977506866250136E-2"/>
          <c:w val="0.90600328200177138"/>
          <c:h val="0.90121645204404144"/>
        </c:manualLayout>
      </c:layout>
      <c:barChart>
        <c:barDir val="bar"/>
        <c:grouping val="percentStacked"/>
        <c:varyColors val="0"/>
        <c:ser>
          <c:idx val="0"/>
          <c:order val="0"/>
          <c:tx>
            <c:strRef>
              <c:f>List1!$B$1</c:f>
              <c:strCache>
                <c:ptCount val="1"/>
                <c:pt idx="0">
                  <c:v>60 a více let</c:v>
                </c:pt>
              </c:strCache>
            </c:strRef>
          </c:tx>
          <c:spPr>
            <a:solidFill>
              <a:srgbClr val="C00000"/>
            </a:solidFill>
            <a:ln>
              <a:noFill/>
            </a:ln>
            <a:effectLst/>
          </c:spPr>
          <c:invertIfNegative val="0"/>
          <c:dPt>
            <c:idx val="4"/>
            <c:invertIfNegative val="0"/>
            <c:bubble3D val="0"/>
            <c:spPr>
              <a:solidFill>
                <a:schemeClr val="tx1"/>
              </a:solidFill>
              <a:ln>
                <a:noFill/>
              </a:ln>
              <a:effectLst/>
            </c:spPr>
            <c:extLst>
              <c:ext xmlns:c16="http://schemas.microsoft.com/office/drawing/2014/chart" uri="{C3380CC4-5D6E-409C-BE32-E72D297353CC}">
                <c16:uniqueId val="{00000000-2923-44AE-88C6-BAC01BC8A4E6}"/>
              </c:ext>
            </c:extLst>
          </c:dPt>
          <c:cat>
            <c:strRef>
              <c:f>List1!$A$2:$A$32</c:f>
              <c:strCache>
                <c:ptCount val="31"/>
                <c:pt idx="0">
                  <c:v>ortopedická protetika</c:v>
                </c:pt>
                <c:pt idx="1">
                  <c:v>lékařská pohotovostní služba</c:v>
                </c:pt>
                <c:pt idx="2">
                  <c:v>dětská kardiologie</c:v>
                </c:pt>
                <c:pt idx="3">
                  <c:v>hyperbarická a letecká medicína</c:v>
                </c:pt>
                <c:pt idx="4">
                  <c:v>praktické lékařství pro děti a dorost</c:v>
                </c:pt>
                <c:pt idx="5">
                  <c:v>dětská neurologie</c:v>
                </c:pt>
                <c:pt idx="6">
                  <c:v>sexuologie</c:v>
                </c:pt>
                <c:pt idx="7">
                  <c:v>klinická biochemie</c:v>
                </c:pt>
                <c:pt idx="8">
                  <c:v>lázeňská a ozdravenská rehabilitace</c:v>
                </c:pt>
                <c:pt idx="9">
                  <c:v>audiologie, foniatrie</c:v>
                </c:pt>
                <c:pt idx="10">
                  <c:v>alergologie a klinická imunologie</c:v>
                </c:pt>
                <c:pt idx="11">
                  <c:v>všeobecné praktické lékařství</c:v>
                </c:pt>
                <c:pt idx="12">
                  <c:v>pracovní lékařství</c:v>
                </c:pt>
                <c:pt idx="13">
                  <c:v>gynekologie dětí a dospívajících</c:v>
                </c:pt>
                <c:pt idx="14">
                  <c:v>chirurgie</c:v>
                </c:pt>
                <c:pt idx="15">
                  <c:v>následná a dlouhodobá péče</c:v>
                </c:pt>
                <c:pt idx="16">
                  <c:v>nefrologie</c:v>
                </c:pt>
                <c:pt idx="17">
                  <c:v>gynekologie a porodnictví</c:v>
                </c:pt>
                <c:pt idx="18">
                  <c:v>gastroenterologie</c:v>
                </c:pt>
                <c:pt idx="19">
                  <c:v>rehabilitační a fyzikální medicína</c:v>
                </c:pt>
                <c:pt idx="20">
                  <c:v>revmatologie</c:v>
                </c:pt>
                <c:pt idx="21">
                  <c:v>hematologie a transfúzní lékařství</c:v>
                </c:pt>
                <c:pt idx="22">
                  <c:v>koroner</c:v>
                </c:pt>
                <c:pt idx="23">
                  <c:v>lékařská mikrobiologie</c:v>
                </c:pt>
                <c:pt idx="24">
                  <c:v>dermatovenerologie</c:v>
                </c:pt>
                <c:pt idx="25">
                  <c:v>cévní chirurgie</c:v>
                </c:pt>
                <c:pt idx="26">
                  <c:v>dětská otorinolaryngologie</c:v>
                </c:pt>
                <c:pt idx="27">
                  <c:v>klinická osteologie</c:v>
                </c:pt>
                <c:pt idx="28">
                  <c:v>pneumologie a ftizeologie</c:v>
                </c:pt>
                <c:pt idx="29">
                  <c:v>otorinolaryngologie a chirurgie hlavy a krku</c:v>
                </c:pt>
                <c:pt idx="30">
                  <c:v>ostatní obory</c:v>
                </c:pt>
              </c:strCache>
            </c:strRef>
          </c:cat>
          <c:val>
            <c:numRef>
              <c:f>List1!$B$2:$B$32</c:f>
              <c:numCache>
                <c:formatCode>General</c:formatCode>
                <c:ptCount val="31"/>
                <c:pt idx="0">
                  <c:v>64.285709999999995</c:v>
                </c:pt>
                <c:pt idx="1">
                  <c:v>57.923499999999997</c:v>
                </c:pt>
                <c:pt idx="2">
                  <c:v>53.398060000000001</c:v>
                </c:pt>
                <c:pt idx="3">
                  <c:v>53.333329999999997</c:v>
                </c:pt>
                <c:pt idx="4">
                  <c:v>51.565300000000001</c:v>
                </c:pt>
                <c:pt idx="5">
                  <c:v>50</c:v>
                </c:pt>
                <c:pt idx="6">
                  <c:v>50</c:v>
                </c:pt>
                <c:pt idx="7">
                  <c:v>47.098979999999997</c:v>
                </c:pt>
                <c:pt idx="8">
                  <c:v>46.153849999999998</c:v>
                </c:pt>
                <c:pt idx="9">
                  <c:v>44.615380000000002</c:v>
                </c:pt>
                <c:pt idx="10">
                  <c:v>44.404330000000002</c:v>
                </c:pt>
                <c:pt idx="11">
                  <c:v>43.726770000000002</c:v>
                </c:pt>
                <c:pt idx="12">
                  <c:v>41</c:v>
                </c:pt>
                <c:pt idx="13">
                  <c:v>40.65934</c:v>
                </c:pt>
                <c:pt idx="14">
                  <c:v>35.696100000000001</c:v>
                </c:pt>
                <c:pt idx="15">
                  <c:v>34.520350000000001</c:v>
                </c:pt>
                <c:pt idx="16">
                  <c:v>33.884300000000003</c:v>
                </c:pt>
                <c:pt idx="17">
                  <c:v>33.690559999999998</c:v>
                </c:pt>
                <c:pt idx="18">
                  <c:v>33.670029999999997</c:v>
                </c:pt>
                <c:pt idx="19">
                  <c:v>33.433059999999998</c:v>
                </c:pt>
                <c:pt idx="20">
                  <c:v>33.203130000000002</c:v>
                </c:pt>
                <c:pt idx="21">
                  <c:v>32.867130000000003</c:v>
                </c:pt>
                <c:pt idx="22">
                  <c:v>32.727269999999997</c:v>
                </c:pt>
                <c:pt idx="23">
                  <c:v>32.7044</c:v>
                </c:pt>
                <c:pt idx="24">
                  <c:v>32.541319999999999</c:v>
                </c:pt>
                <c:pt idx="25">
                  <c:v>32.380949999999999</c:v>
                </c:pt>
                <c:pt idx="26">
                  <c:v>32</c:v>
                </c:pt>
                <c:pt idx="27">
                  <c:v>31.818180000000002</c:v>
                </c:pt>
                <c:pt idx="28">
                  <c:v>31.492360000000001</c:v>
                </c:pt>
                <c:pt idx="29">
                  <c:v>31.152650000000001</c:v>
                </c:pt>
                <c:pt idx="30">
                  <c:v>23.154599999999999</c:v>
                </c:pt>
              </c:numCache>
            </c:numRef>
          </c:val>
          <c:extLst>
            <c:ext xmlns:c16="http://schemas.microsoft.com/office/drawing/2014/chart" uri="{C3380CC4-5D6E-409C-BE32-E72D297353CC}">
              <c16:uniqueId val="{00000000-A56E-49E7-A07E-5593F72B5985}"/>
            </c:ext>
          </c:extLst>
        </c:ser>
        <c:ser>
          <c:idx val="1"/>
          <c:order val="1"/>
          <c:tx>
            <c:strRef>
              <c:f>List1!$C$1</c:f>
              <c:strCache>
                <c:ptCount val="1"/>
                <c:pt idx="0">
                  <c:v>do 60 let</c:v>
                </c:pt>
              </c:strCache>
            </c:strRef>
          </c:tx>
          <c:spPr>
            <a:solidFill>
              <a:schemeClr val="bg1">
                <a:lumMod val="85000"/>
              </a:schemeClr>
            </a:solidFill>
            <a:ln>
              <a:noFill/>
            </a:ln>
            <a:effectLst/>
          </c:spPr>
          <c:invertIfNegative val="0"/>
          <c:cat>
            <c:strRef>
              <c:f>List1!$A$2:$A$32</c:f>
              <c:strCache>
                <c:ptCount val="31"/>
                <c:pt idx="0">
                  <c:v>ortopedická protetika</c:v>
                </c:pt>
                <c:pt idx="1">
                  <c:v>lékařská pohotovostní služba</c:v>
                </c:pt>
                <c:pt idx="2">
                  <c:v>dětská kardiologie</c:v>
                </c:pt>
                <c:pt idx="3">
                  <c:v>hyperbarická a letecká medicína</c:v>
                </c:pt>
                <c:pt idx="4">
                  <c:v>praktické lékařství pro děti a dorost</c:v>
                </c:pt>
                <c:pt idx="5">
                  <c:v>dětská neurologie</c:v>
                </c:pt>
                <c:pt idx="6">
                  <c:v>sexuologie</c:v>
                </c:pt>
                <c:pt idx="7">
                  <c:v>klinická biochemie</c:v>
                </c:pt>
                <c:pt idx="8">
                  <c:v>lázeňská a ozdravenská rehabilitace</c:v>
                </c:pt>
                <c:pt idx="9">
                  <c:v>audiologie, foniatrie</c:v>
                </c:pt>
                <c:pt idx="10">
                  <c:v>alergologie a klinická imunologie</c:v>
                </c:pt>
                <c:pt idx="11">
                  <c:v>všeobecné praktické lékařství</c:v>
                </c:pt>
                <c:pt idx="12">
                  <c:v>pracovní lékařství</c:v>
                </c:pt>
                <c:pt idx="13">
                  <c:v>gynekologie dětí a dospívajících</c:v>
                </c:pt>
                <c:pt idx="14">
                  <c:v>chirurgie</c:v>
                </c:pt>
                <c:pt idx="15">
                  <c:v>následná a dlouhodobá péče</c:v>
                </c:pt>
                <c:pt idx="16">
                  <c:v>nefrologie</c:v>
                </c:pt>
                <c:pt idx="17">
                  <c:v>gynekologie a porodnictví</c:v>
                </c:pt>
                <c:pt idx="18">
                  <c:v>gastroenterologie</c:v>
                </c:pt>
                <c:pt idx="19">
                  <c:v>rehabilitační a fyzikální medicína</c:v>
                </c:pt>
                <c:pt idx="20">
                  <c:v>revmatologie</c:v>
                </c:pt>
                <c:pt idx="21">
                  <c:v>hematologie a transfúzní lékařství</c:v>
                </c:pt>
                <c:pt idx="22">
                  <c:v>koroner</c:v>
                </c:pt>
                <c:pt idx="23">
                  <c:v>lékařská mikrobiologie</c:v>
                </c:pt>
                <c:pt idx="24">
                  <c:v>dermatovenerologie</c:v>
                </c:pt>
                <c:pt idx="25">
                  <c:v>cévní chirurgie</c:v>
                </c:pt>
                <c:pt idx="26">
                  <c:v>dětská otorinolaryngologie</c:v>
                </c:pt>
                <c:pt idx="27">
                  <c:v>klinická osteologie</c:v>
                </c:pt>
                <c:pt idx="28">
                  <c:v>pneumologie a ftizeologie</c:v>
                </c:pt>
                <c:pt idx="29">
                  <c:v>otorinolaryngologie a chirurgie hlavy a krku</c:v>
                </c:pt>
                <c:pt idx="30">
                  <c:v>ostatní obory</c:v>
                </c:pt>
              </c:strCache>
            </c:strRef>
          </c:cat>
          <c:val>
            <c:numRef>
              <c:f>List1!$C$2:$C$32</c:f>
              <c:numCache>
                <c:formatCode>General</c:formatCode>
                <c:ptCount val="31"/>
                <c:pt idx="0">
                  <c:v>35.714289999999998</c:v>
                </c:pt>
                <c:pt idx="1">
                  <c:v>42.076500000000003</c:v>
                </c:pt>
                <c:pt idx="2">
                  <c:v>46.601939999999999</c:v>
                </c:pt>
                <c:pt idx="3">
                  <c:v>46.666670000000003</c:v>
                </c:pt>
                <c:pt idx="4">
                  <c:v>48.434699999999999</c:v>
                </c:pt>
                <c:pt idx="5">
                  <c:v>50</c:v>
                </c:pt>
                <c:pt idx="6">
                  <c:v>50</c:v>
                </c:pt>
                <c:pt idx="7">
                  <c:v>52.901020000000003</c:v>
                </c:pt>
                <c:pt idx="8">
                  <c:v>53.846150000000002</c:v>
                </c:pt>
                <c:pt idx="9">
                  <c:v>55.384619999999998</c:v>
                </c:pt>
                <c:pt idx="10">
                  <c:v>55.595669999999998</c:v>
                </c:pt>
                <c:pt idx="11">
                  <c:v>56.273229999999998</c:v>
                </c:pt>
                <c:pt idx="12">
                  <c:v>59</c:v>
                </c:pt>
                <c:pt idx="13">
                  <c:v>59.34066</c:v>
                </c:pt>
                <c:pt idx="14">
                  <c:v>64.303899999999999</c:v>
                </c:pt>
                <c:pt idx="15">
                  <c:v>65.479650000000007</c:v>
                </c:pt>
                <c:pt idx="16">
                  <c:v>66.115700000000004</c:v>
                </c:pt>
                <c:pt idx="17">
                  <c:v>66.309439999999995</c:v>
                </c:pt>
                <c:pt idx="18">
                  <c:v>66.329970000000003</c:v>
                </c:pt>
                <c:pt idx="19">
                  <c:v>66.566940000000002</c:v>
                </c:pt>
                <c:pt idx="20">
                  <c:v>66.796880000000002</c:v>
                </c:pt>
                <c:pt idx="21">
                  <c:v>67.132869999999997</c:v>
                </c:pt>
                <c:pt idx="22">
                  <c:v>67.272729999999996</c:v>
                </c:pt>
                <c:pt idx="23">
                  <c:v>67.295599999999993</c:v>
                </c:pt>
                <c:pt idx="24">
                  <c:v>67.458680000000001</c:v>
                </c:pt>
                <c:pt idx="25">
                  <c:v>67.619050000000001</c:v>
                </c:pt>
                <c:pt idx="26">
                  <c:v>68</c:v>
                </c:pt>
                <c:pt idx="27">
                  <c:v>68.181820000000002</c:v>
                </c:pt>
                <c:pt idx="28">
                  <c:v>68.507639999999995</c:v>
                </c:pt>
                <c:pt idx="29">
                  <c:v>68.847350000000006</c:v>
                </c:pt>
                <c:pt idx="30">
                  <c:v>76.845399999999998</c:v>
                </c:pt>
              </c:numCache>
            </c:numRef>
          </c:val>
          <c:extLst>
            <c:ext xmlns:c16="http://schemas.microsoft.com/office/drawing/2014/chart" uri="{C3380CC4-5D6E-409C-BE32-E72D297353CC}">
              <c16:uniqueId val="{00000001-A56E-49E7-A07E-5593F72B5985}"/>
            </c:ext>
          </c:extLst>
        </c:ser>
        <c:dLbls>
          <c:showLegendKey val="0"/>
          <c:showVal val="0"/>
          <c:showCatName val="0"/>
          <c:showSerName val="0"/>
          <c:showPercent val="0"/>
          <c:showBubbleSize val="0"/>
        </c:dLbls>
        <c:gapWidth val="30"/>
        <c:overlap val="100"/>
        <c:axId val="294240000"/>
        <c:axId val="294217120"/>
      </c:barChart>
      <c:catAx>
        <c:axId val="294240000"/>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217120"/>
        <c:crosses val="autoZero"/>
        <c:auto val="1"/>
        <c:lblAlgn val="ctr"/>
        <c:lblOffset val="100"/>
        <c:noMultiLvlLbl val="0"/>
      </c:catAx>
      <c:valAx>
        <c:axId val="2942171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240000"/>
        <c:crosses val="autoZero"/>
        <c:crossBetween val="between"/>
        <c:majorUnit val="0.1"/>
      </c:valAx>
      <c:spPr>
        <a:noFill/>
        <a:ln>
          <a:noFill/>
        </a:ln>
        <a:effectLst/>
      </c:spPr>
    </c:plotArea>
    <c:legend>
      <c:legendPos val="b"/>
      <c:layout>
        <c:manualLayout>
          <c:xMode val="edge"/>
          <c:yMode val="edge"/>
          <c:x val="6.5935162401574807E-2"/>
          <c:y val="4.7520912431048751E-4"/>
          <c:w val="0.67289248566151449"/>
          <c:h val="4.2510475417180615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20522290493224E-2"/>
          <c:y val="8.5977506866250136E-2"/>
          <c:w val="0.90600328200177138"/>
          <c:h val="0.90121645204404144"/>
        </c:manualLayout>
      </c:layout>
      <c:barChart>
        <c:barDir val="bar"/>
        <c:grouping val="percentStacked"/>
        <c:varyColors val="0"/>
        <c:ser>
          <c:idx val="0"/>
          <c:order val="0"/>
          <c:tx>
            <c:strRef>
              <c:f>List1!$B$1</c:f>
              <c:strCache>
                <c:ptCount val="1"/>
                <c:pt idx="0">
                  <c:v>do 59</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List1!$A$2:$A$32</c:f>
              <c:numCache>
                <c:formatCode>General</c:formatCode>
                <c:ptCount val="31"/>
              </c:numCache>
            </c:numRef>
          </c:cat>
          <c:val>
            <c:numRef>
              <c:f>List1!$B$2:$B$32</c:f>
              <c:numCache>
                <c:formatCode>0.0%</c:formatCode>
                <c:ptCount val="31"/>
                <c:pt idx="0">
                  <c:v>0.40116279069767441</c:v>
                </c:pt>
                <c:pt idx="1">
                  <c:v>0.5717488789237668</c:v>
                </c:pt>
                <c:pt idx="2">
                  <c:v>0.65479651162790697</c:v>
                </c:pt>
                <c:pt idx="3">
                  <c:v>0.69230769230769229</c:v>
                </c:pt>
                <c:pt idx="4">
                  <c:v>0.70300751879699253</c:v>
                </c:pt>
                <c:pt idx="5">
                  <c:v>0.73903966597077242</c:v>
                </c:pt>
                <c:pt idx="6">
                  <c:v>0.7474811083123426</c:v>
                </c:pt>
                <c:pt idx="7">
                  <c:v>0.76388888888888884</c:v>
                </c:pt>
                <c:pt idx="8">
                  <c:v>0.77261613691931541</c:v>
                </c:pt>
                <c:pt idx="9">
                  <c:v>0.77348551360842843</c:v>
                </c:pt>
                <c:pt idx="10">
                  <c:v>0.77508090614886727</c:v>
                </c:pt>
                <c:pt idx="11">
                  <c:v>0.78775510204081634</c:v>
                </c:pt>
                <c:pt idx="12">
                  <c:v>0.78876678876678874</c:v>
                </c:pt>
                <c:pt idx="13">
                  <c:v>0.79965753424657537</c:v>
                </c:pt>
                <c:pt idx="14">
                  <c:v>0.80952380952380953</c:v>
                </c:pt>
                <c:pt idx="15">
                  <c:v>0.81395757852896689</c:v>
                </c:pt>
                <c:pt idx="16">
                  <c:v>0.81395757852896689</c:v>
                </c:pt>
                <c:pt idx="17">
                  <c:v>0.81408450704225355</c:v>
                </c:pt>
                <c:pt idx="18">
                  <c:v>0.81436314363143636</c:v>
                </c:pt>
                <c:pt idx="19">
                  <c:v>0.81591448931116395</c:v>
                </c:pt>
                <c:pt idx="20">
                  <c:v>0.823030303030303</c:v>
                </c:pt>
                <c:pt idx="21">
                  <c:v>0.82959641255605376</c:v>
                </c:pt>
                <c:pt idx="22">
                  <c:v>0.82960199004975121</c:v>
                </c:pt>
                <c:pt idx="23">
                  <c:v>0.82973621103117501</c:v>
                </c:pt>
                <c:pt idx="24">
                  <c:v>0.83706443449484136</c:v>
                </c:pt>
                <c:pt idx="25">
                  <c:v>0.83755102040816332</c:v>
                </c:pt>
                <c:pt idx="26">
                  <c:v>0.84387096774193548</c:v>
                </c:pt>
                <c:pt idx="27">
                  <c:v>0.84479717813051147</c:v>
                </c:pt>
                <c:pt idx="28">
                  <c:v>0.84615384615384615</c:v>
                </c:pt>
                <c:pt idx="29">
                  <c:v>0.8529411764705882</c:v>
                </c:pt>
                <c:pt idx="30">
                  <c:v>0.81395757852896689</c:v>
                </c:pt>
              </c:numCache>
            </c:numRef>
          </c:val>
          <c:extLst>
            <c:ext xmlns:c16="http://schemas.microsoft.com/office/drawing/2014/chart" uri="{C3380CC4-5D6E-409C-BE32-E72D297353CC}">
              <c16:uniqueId val="{00000000-9E66-4268-AA32-CA59B3C4BABB}"/>
            </c:ext>
          </c:extLst>
        </c:ser>
        <c:ser>
          <c:idx val="1"/>
          <c:order val="1"/>
          <c:tx>
            <c:strRef>
              <c:f>List1!$C$1</c:f>
              <c:strCache>
                <c:ptCount val="1"/>
                <c:pt idx="0">
                  <c:v>60-64</c:v>
                </c:pt>
              </c:strCache>
            </c:strRef>
          </c:tx>
          <c:spPr>
            <a:solidFill>
              <a:schemeClr val="accent4">
                <a:lumMod val="60000"/>
                <a:lumOff val="40000"/>
              </a:schemeClr>
            </a:solidFill>
            <a:ln>
              <a:no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4-9E66-4268-AA32-CA59B3C4BABB}"/>
                </c:ext>
              </c:extLst>
            </c:dLbl>
            <c:dLbl>
              <c:idx val="25"/>
              <c:delete val="1"/>
              <c:extLst>
                <c:ext xmlns:c15="http://schemas.microsoft.com/office/drawing/2012/chart" uri="{CE6537A1-D6FC-4f65-9D91-7224C49458BB}"/>
                <c:ext xmlns:c16="http://schemas.microsoft.com/office/drawing/2014/chart" uri="{C3380CC4-5D6E-409C-BE32-E72D297353CC}">
                  <c16:uniqueId val="{00000006-9E66-4268-AA32-CA59B3C4BA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List1!$A$2:$A$32</c:f>
              <c:numCache>
                <c:formatCode>General</c:formatCode>
                <c:ptCount val="31"/>
              </c:numCache>
            </c:numRef>
          </c:cat>
          <c:val>
            <c:numRef>
              <c:f>List1!$C$2:$C$32</c:f>
              <c:numCache>
                <c:formatCode>0.0%</c:formatCode>
                <c:ptCount val="31"/>
                <c:pt idx="0">
                  <c:v>0.1375968992248062</c:v>
                </c:pt>
                <c:pt idx="1">
                  <c:v>8.0717488789237665E-2</c:v>
                </c:pt>
                <c:pt idx="2">
                  <c:v>9.6656976744186052E-2</c:v>
                </c:pt>
                <c:pt idx="3">
                  <c:v>0.1048951048951049</c:v>
                </c:pt>
                <c:pt idx="4">
                  <c:v>0.10150375939849623</c:v>
                </c:pt>
                <c:pt idx="5">
                  <c:v>8.3507306889352817E-2</c:v>
                </c:pt>
                <c:pt idx="6">
                  <c:v>8.1863979848866494E-2</c:v>
                </c:pt>
                <c:pt idx="7">
                  <c:v>7.407407407407407E-2</c:v>
                </c:pt>
                <c:pt idx="8">
                  <c:v>4.4009779951100246E-2</c:v>
                </c:pt>
                <c:pt idx="9">
                  <c:v>7.9894644424934158E-2</c:v>
                </c:pt>
                <c:pt idx="10">
                  <c:v>5.1779935275080909E-2</c:v>
                </c:pt>
                <c:pt idx="11">
                  <c:v>5.1895043731778424E-2</c:v>
                </c:pt>
                <c:pt idx="12">
                  <c:v>7.5702075702075697E-2</c:v>
                </c:pt>
                <c:pt idx="13">
                  <c:v>7.0205479452054798E-2</c:v>
                </c:pt>
                <c:pt idx="14">
                  <c:v>5.0420168067226892E-2</c:v>
                </c:pt>
                <c:pt idx="15">
                  <c:v>5.656196137746667E-2</c:v>
                </c:pt>
                <c:pt idx="16">
                  <c:v>5.656196137746667E-2</c:v>
                </c:pt>
                <c:pt idx="17">
                  <c:v>5.9154929577464786E-2</c:v>
                </c:pt>
                <c:pt idx="18">
                  <c:v>5.9620596205962058E-2</c:v>
                </c:pt>
                <c:pt idx="19">
                  <c:v>4.7505938242280284E-2</c:v>
                </c:pt>
                <c:pt idx="20">
                  <c:v>5.1515151515151514E-2</c:v>
                </c:pt>
                <c:pt idx="21">
                  <c:v>5.5306427503736919E-2</c:v>
                </c:pt>
                <c:pt idx="22">
                  <c:v>6.8407960199004969E-2</c:v>
                </c:pt>
                <c:pt idx="23">
                  <c:v>4.7961630695443645E-2</c:v>
                </c:pt>
                <c:pt idx="24">
                  <c:v>4.9834533774576605E-2</c:v>
                </c:pt>
                <c:pt idx="25">
                  <c:v>4.8979591836734691E-2</c:v>
                </c:pt>
                <c:pt idx="26">
                  <c:v>0.04</c:v>
                </c:pt>
                <c:pt idx="27">
                  <c:v>4.0564373897707229E-2</c:v>
                </c:pt>
                <c:pt idx="28">
                  <c:v>3.796203796203796E-2</c:v>
                </c:pt>
                <c:pt idx="29">
                  <c:v>4.9369747899159662E-2</c:v>
                </c:pt>
                <c:pt idx="30">
                  <c:v>5.656196137746667E-2</c:v>
                </c:pt>
              </c:numCache>
            </c:numRef>
          </c:val>
          <c:extLst>
            <c:ext xmlns:c16="http://schemas.microsoft.com/office/drawing/2014/chart" uri="{C3380CC4-5D6E-409C-BE32-E72D297353CC}">
              <c16:uniqueId val="{00000001-9E66-4268-AA32-CA59B3C4BABB}"/>
            </c:ext>
          </c:extLst>
        </c:ser>
        <c:ser>
          <c:idx val="2"/>
          <c:order val="2"/>
          <c:tx>
            <c:strRef>
              <c:f>List1!$D$1</c:f>
              <c:strCache>
                <c:ptCount val="1"/>
                <c:pt idx="0">
                  <c:v>65-69</c:v>
                </c:pt>
              </c:strCache>
            </c:strRef>
          </c:tx>
          <c:spPr>
            <a:solidFill>
              <a:srgbClr val="FF9933"/>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5-9E66-4268-AA32-CA59B3C4BA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List1!$A$2:$A$32</c:f>
              <c:numCache>
                <c:formatCode>General</c:formatCode>
                <c:ptCount val="31"/>
              </c:numCache>
            </c:numRef>
          </c:cat>
          <c:val>
            <c:numRef>
              <c:f>List1!$D$2:$D$32</c:f>
              <c:numCache>
                <c:formatCode>0.0%</c:formatCode>
                <c:ptCount val="31"/>
                <c:pt idx="0">
                  <c:v>0.22868217054263565</c:v>
                </c:pt>
                <c:pt idx="1">
                  <c:v>0.13452914798206278</c:v>
                </c:pt>
                <c:pt idx="2">
                  <c:v>0.11482558139534883</c:v>
                </c:pt>
                <c:pt idx="3">
                  <c:v>0.10023310023310024</c:v>
                </c:pt>
                <c:pt idx="4">
                  <c:v>0.10902255639097744</c:v>
                </c:pt>
                <c:pt idx="5">
                  <c:v>7.9331941544885182E-2</c:v>
                </c:pt>
                <c:pt idx="6">
                  <c:v>6.8639798488664985E-2</c:v>
                </c:pt>
                <c:pt idx="7">
                  <c:v>8.5648148148148154E-2</c:v>
                </c:pt>
                <c:pt idx="8">
                  <c:v>5.8679706601466992E-2</c:v>
                </c:pt>
                <c:pt idx="9">
                  <c:v>6.5847234416154518E-2</c:v>
                </c:pt>
                <c:pt idx="10">
                  <c:v>8.8996763754045305E-2</c:v>
                </c:pt>
                <c:pt idx="11">
                  <c:v>7.4635568513119532E-2</c:v>
                </c:pt>
                <c:pt idx="12">
                  <c:v>6.4713064713064719E-2</c:v>
                </c:pt>
                <c:pt idx="13">
                  <c:v>6.0787671232876712E-2</c:v>
                </c:pt>
                <c:pt idx="14">
                  <c:v>9.2436974789915971E-2</c:v>
                </c:pt>
                <c:pt idx="15">
                  <c:v>5.8953885117309791E-2</c:v>
                </c:pt>
                <c:pt idx="16">
                  <c:v>5.8953885117309791E-2</c:v>
                </c:pt>
                <c:pt idx="17">
                  <c:v>5.9154929577464786E-2</c:v>
                </c:pt>
                <c:pt idx="18">
                  <c:v>5.5555555555555552E-2</c:v>
                </c:pt>
                <c:pt idx="19">
                  <c:v>5.8194774346793349E-2</c:v>
                </c:pt>
                <c:pt idx="20">
                  <c:v>5.6969696969696969E-2</c:v>
                </c:pt>
                <c:pt idx="21">
                  <c:v>6.726457399103139E-2</c:v>
                </c:pt>
                <c:pt idx="22">
                  <c:v>6.0945273631840796E-2</c:v>
                </c:pt>
                <c:pt idx="23">
                  <c:v>5.5155875299760189E-2</c:v>
                </c:pt>
                <c:pt idx="24">
                  <c:v>5.0613198364804358E-2</c:v>
                </c:pt>
                <c:pt idx="25">
                  <c:v>4.1632653061224489E-2</c:v>
                </c:pt>
                <c:pt idx="26">
                  <c:v>4.774193548387097E-2</c:v>
                </c:pt>
                <c:pt idx="27">
                  <c:v>4.8500881834215165E-2</c:v>
                </c:pt>
                <c:pt idx="28">
                  <c:v>4.7952047952047952E-2</c:v>
                </c:pt>
                <c:pt idx="29">
                  <c:v>4.9369747899159662E-2</c:v>
                </c:pt>
                <c:pt idx="30">
                  <c:v>5.8953885117309791E-2</c:v>
                </c:pt>
              </c:numCache>
            </c:numRef>
          </c:val>
          <c:extLst>
            <c:ext xmlns:c16="http://schemas.microsoft.com/office/drawing/2014/chart" uri="{C3380CC4-5D6E-409C-BE32-E72D297353CC}">
              <c16:uniqueId val="{00000002-9E66-4268-AA32-CA59B3C4BABB}"/>
            </c:ext>
          </c:extLst>
        </c:ser>
        <c:ser>
          <c:idx val="3"/>
          <c:order val="3"/>
          <c:tx>
            <c:strRef>
              <c:f>List1!$E$1</c:f>
              <c:strCache>
                <c:ptCount val="1"/>
                <c:pt idx="0">
                  <c:v>70 a více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List1!$A$2:$A$32</c:f>
              <c:numCache>
                <c:formatCode>General</c:formatCode>
                <c:ptCount val="31"/>
              </c:numCache>
            </c:numRef>
          </c:cat>
          <c:val>
            <c:numRef>
              <c:f>List1!$E$2:$E$32</c:f>
              <c:numCache>
                <c:formatCode>0.0%</c:formatCode>
                <c:ptCount val="31"/>
                <c:pt idx="0">
                  <c:v>0.23255813953488372</c:v>
                </c:pt>
                <c:pt idx="1">
                  <c:v>0.21300448430493274</c:v>
                </c:pt>
                <c:pt idx="2">
                  <c:v>0.13372093023255813</c:v>
                </c:pt>
                <c:pt idx="3">
                  <c:v>0.10256410256410256</c:v>
                </c:pt>
                <c:pt idx="4">
                  <c:v>8.646616541353383E-2</c:v>
                </c:pt>
                <c:pt idx="5">
                  <c:v>9.8121085594989568E-2</c:v>
                </c:pt>
                <c:pt idx="6">
                  <c:v>0.10201511335012595</c:v>
                </c:pt>
                <c:pt idx="7">
                  <c:v>7.6388888888888895E-2</c:v>
                </c:pt>
                <c:pt idx="8">
                  <c:v>0.12469437652811736</c:v>
                </c:pt>
                <c:pt idx="9">
                  <c:v>8.0772607550482878E-2</c:v>
                </c:pt>
                <c:pt idx="10">
                  <c:v>8.4142394822006472E-2</c:v>
                </c:pt>
                <c:pt idx="11">
                  <c:v>8.5714285714285715E-2</c:v>
                </c:pt>
                <c:pt idx="12">
                  <c:v>7.0818070818070816E-2</c:v>
                </c:pt>
                <c:pt idx="13">
                  <c:v>6.934931506849315E-2</c:v>
                </c:pt>
                <c:pt idx="14">
                  <c:v>4.7619047619047616E-2</c:v>
                </c:pt>
                <c:pt idx="15">
                  <c:v>7.052657497625664E-2</c:v>
                </c:pt>
                <c:pt idx="16">
                  <c:v>7.052657497625664E-2</c:v>
                </c:pt>
                <c:pt idx="17">
                  <c:v>6.7605633802816895E-2</c:v>
                </c:pt>
                <c:pt idx="18">
                  <c:v>7.0460704607046065E-2</c:v>
                </c:pt>
                <c:pt idx="19">
                  <c:v>7.8384798099762468E-2</c:v>
                </c:pt>
                <c:pt idx="20">
                  <c:v>6.8484848484848482E-2</c:v>
                </c:pt>
                <c:pt idx="21">
                  <c:v>4.7832585949177879E-2</c:v>
                </c:pt>
                <c:pt idx="22">
                  <c:v>4.1044776119402986E-2</c:v>
                </c:pt>
                <c:pt idx="23">
                  <c:v>6.7146282973621102E-2</c:v>
                </c:pt>
                <c:pt idx="24">
                  <c:v>6.2487833365777692E-2</c:v>
                </c:pt>
                <c:pt idx="25">
                  <c:v>7.1836734693877552E-2</c:v>
                </c:pt>
                <c:pt idx="26">
                  <c:v>6.8387096774193551E-2</c:v>
                </c:pt>
                <c:pt idx="27">
                  <c:v>6.6137566137566134E-2</c:v>
                </c:pt>
                <c:pt idx="28">
                  <c:v>6.7932067932067935E-2</c:v>
                </c:pt>
                <c:pt idx="29">
                  <c:v>4.8319327731092439E-2</c:v>
                </c:pt>
                <c:pt idx="30">
                  <c:v>7.052657497625664E-2</c:v>
                </c:pt>
              </c:numCache>
            </c:numRef>
          </c:val>
          <c:extLst>
            <c:ext xmlns:c16="http://schemas.microsoft.com/office/drawing/2014/chart" uri="{C3380CC4-5D6E-409C-BE32-E72D297353CC}">
              <c16:uniqueId val="{00000003-9E66-4268-AA32-CA59B3C4BABB}"/>
            </c:ext>
          </c:extLst>
        </c:ser>
        <c:dLbls>
          <c:dLblPos val="ctr"/>
          <c:showLegendKey val="0"/>
          <c:showVal val="1"/>
          <c:showCatName val="0"/>
          <c:showSerName val="0"/>
          <c:showPercent val="0"/>
          <c:showBubbleSize val="0"/>
        </c:dLbls>
        <c:gapWidth val="30"/>
        <c:overlap val="100"/>
        <c:axId val="294240000"/>
        <c:axId val="294217120"/>
      </c:barChart>
      <c:catAx>
        <c:axId val="294240000"/>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217120"/>
        <c:crosses val="autoZero"/>
        <c:auto val="1"/>
        <c:lblAlgn val="ctr"/>
        <c:lblOffset val="100"/>
        <c:noMultiLvlLbl val="0"/>
      </c:catAx>
      <c:valAx>
        <c:axId val="2942171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94240000"/>
        <c:crosses val="autoZero"/>
        <c:crossBetween val="between"/>
        <c:majorUnit val="0.1"/>
      </c:valAx>
      <c:spPr>
        <a:noFill/>
        <a:ln>
          <a:noFill/>
        </a:ln>
        <a:effectLst/>
      </c:spPr>
    </c:plotArea>
    <c:legend>
      <c:legendPos val="b"/>
      <c:layout>
        <c:manualLayout>
          <c:xMode val="edge"/>
          <c:yMode val="edge"/>
          <c:x val="0.21110269698744891"/>
          <c:y val="2.5601096340890049E-3"/>
          <c:w val="0.5575426041553978"/>
          <c:h val="4.266444456701889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20522290493224E-2"/>
          <c:y val="8.5977506866250136E-2"/>
          <c:w val="0.90600328200177138"/>
          <c:h val="0.90121645204404144"/>
        </c:manualLayout>
      </c:layout>
      <c:barChart>
        <c:barDir val="bar"/>
        <c:grouping val="percentStacked"/>
        <c:varyColors val="0"/>
        <c:ser>
          <c:idx val="0"/>
          <c:order val="0"/>
          <c:tx>
            <c:strRef>
              <c:f>List1!$B$1</c:f>
              <c:strCache>
                <c:ptCount val="1"/>
                <c:pt idx="0">
                  <c:v>do 59</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List1!$A$2:$A$32</c:f>
              <c:numCache>
                <c:formatCode>General</c:formatCode>
                <c:ptCount val="31"/>
              </c:numCache>
            </c:numRef>
          </c:cat>
          <c:val>
            <c:numRef>
              <c:f>List1!$B$2:$B$32</c:f>
              <c:numCache>
                <c:formatCode>0.0%</c:formatCode>
                <c:ptCount val="31"/>
                <c:pt idx="0">
                  <c:v>0.46363636363636362</c:v>
                </c:pt>
                <c:pt idx="1">
                  <c:v>0.47952139898757479</c:v>
                </c:pt>
                <c:pt idx="2">
                  <c:v>0.49197355996222852</c:v>
                </c:pt>
                <c:pt idx="3">
                  <c:v>0.50257921886514367</c:v>
                </c:pt>
                <c:pt idx="4">
                  <c:v>0.51376146788990829</c:v>
                </c:pt>
                <c:pt idx="5">
                  <c:v>0.53899082568807344</c:v>
                </c:pt>
                <c:pt idx="6">
                  <c:v>0.5629139072847682</c:v>
                </c:pt>
                <c:pt idx="7">
                  <c:v>0.56437908496732025</c:v>
                </c:pt>
                <c:pt idx="8">
                  <c:v>0.56930693069306926</c:v>
                </c:pt>
                <c:pt idx="9">
                  <c:v>0.57014388489208634</c:v>
                </c:pt>
                <c:pt idx="10">
                  <c:v>0.57532281205164992</c:v>
                </c:pt>
                <c:pt idx="11">
                  <c:v>0.57623857623857622</c:v>
                </c:pt>
                <c:pt idx="12">
                  <c:v>0.59197786998616875</c:v>
                </c:pt>
                <c:pt idx="13">
                  <c:v>0.59520239880059966</c:v>
                </c:pt>
                <c:pt idx="14">
                  <c:v>0.61973278520041108</c:v>
                </c:pt>
                <c:pt idx="15">
                  <c:v>0.62616822429906538</c:v>
                </c:pt>
                <c:pt idx="16">
                  <c:v>0.63983050847457623</c:v>
                </c:pt>
                <c:pt idx="17">
                  <c:v>0.65875912408759119</c:v>
                </c:pt>
                <c:pt idx="18">
                  <c:v>0.66161616161616166</c:v>
                </c:pt>
                <c:pt idx="19">
                  <c:v>0.67272727272727273</c:v>
                </c:pt>
                <c:pt idx="20">
                  <c:v>0.70208540218470705</c:v>
                </c:pt>
                <c:pt idx="21">
                  <c:v>0.70681458003169573</c:v>
                </c:pt>
                <c:pt idx="22">
                  <c:v>0.70895522388059706</c:v>
                </c:pt>
                <c:pt idx="23">
                  <c:v>0.71830985915492962</c:v>
                </c:pt>
                <c:pt idx="24">
                  <c:v>0.80693069306930698</c:v>
                </c:pt>
                <c:pt idx="25">
                  <c:v>0.80845771144278611</c:v>
                </c:pt>
                <c:pt idx="26">
                  <c:v>0.81111111111111112</c:v>
                </c:pt>
                <c:pt idx="27">
                  <c:v>0.81395757852896689</c:v>
                </c:pt>
                <c:pt idx="28">
                  <c:v>0.81395757852896689</c:v>
                </c:pt>
                <c:pt idx="29">
                  <c:v>0.84210526315789469</c:v>
                </c:pt>
                <c:pt idx="30">
                  <c:v>0.81395757852896689</c:v>
                </c:pt>
              </c:numCache>
            </c:numRef>
          </c:val>
          <c:extLst>
            <c:ext xmlns:c16="http://schemas.microsoft.com/office/drawing/2014/chart" uri="{C3380CC4-5D6E-409C-BE32-E72D297353CC}">
              <c16:uniqueId val="{00000000-9E66-4268-AA32-CA59B3C4BABB}"/>
            </c:ext>
          </c:extLst>
        </c:ser>
        <c:ser>
          <c:idx val="1"/>
          <c:order val="1"/>
          <c:tx>
            <c:strRef>
              <c:f>List1!$C$1</c:f>
              <c:strCache>
                <c:ptCount val="1"/>
                <c:pt idx="0">
                  <c:v>60-64</c:v>
                </c:pt>
              </c:strCache>
            </c:strRef>
          </c:tx>
          <c:spPr>
            <a:solidFill>
              <a:schemeClr val="accent4">
                <a:lumMod val="60000"/>
                <a:lumOff val="40000"/>
              </a:schemeClr>
            </a:solidFill>
            <a:ln>
              <a:noFill/>
            </a:ln>
            <a:effectLst/>
          </c:spPr>
          <c:invertIfNegative val="0"/>
          <c:dLbls>
            <c:dLbl>
              <c:idx val="15"/>
              <c:delete val="1"/>
              <c:extLst>
                <c:ext xmlns:c15="http://schemas.microsoft.com/office/drawing/2012/chart" uri="{CE6537A1-D6FC-4f65-9D91-7224C49458BB}"/>
                <c:ext xmlns:c16="http://schemas.microsoft.com/office/drawing/2014/chart" uri="{C3380CC4-5D6E-409C-BE32-E72D297353CC}">
                  <c16:uniqueId val="{00000004-9E66-4268-AA32-CA59B3C4BABB}"/>
                </c:ext>
              </c:extLst>
            </c:dLbl>
            <c:dLbl>
              <c:idx val="25"/>
              <c:delete val="1"/>
              <c:extLst>
                <c:ext xmlns:c15="http://schemas.microsoft.com/office/drawing/2012/chart" uri="{CE6537A1-D6FC-4f65-9D91-7224C49458BB}"/>
                <c:ext xmlns:c16="http://schemas.microsoft.com/office/drawing/2014/chart" uri="{C3380CC4-5D6E-409C-BE32-E72D297353CC}">
                  <c16:uniqueId val="{00000006-9E66-4268-AA32-CA59B3C4BA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List1!$A$2:$A$32</c:f>
              <c:numCache>
                <c:formatCode>General</c:formatCode>
                <c:ptCount val="31"/>
              </c:numCache>
            </c:numRef>
          </c:cat>
          <c:val>
            <c:numRef>
              <c:f>List1!$C$2:$C$32</c:f>
              <c:numCache>
                <c:formatCode>0.0%</c:formatCode>
                <c:ptCount val="31"/>
                <c:pt idx="0">
                  <c:v>0.11818181818181818</c:v>
                </c:pt>
                <c:pt idx="1">
                  <c:v>0.15600552231937415</c:v>
                </c:pt>
                <c:pt idx="2">
                  <c:v>0.13881019830028329</c:v>
                </c:pt>
                <c:pt idx="3">
                  <c:v>0.13559322033898305</c:v>
                </c:pt>
                <c:pt idx="4">
                  <c:v>0.13455657492354739</c:v>
                </c:pt>
                <c:pt idx="5">
                  <c:v>0.15137614678899083</c:v>
                </c:pt>
                <c:pt idx="6">
                  <c:v>0.11258278145695365</c:v>
                </c:pt>
                <c:pt idx="7">
                  <c:v>0.11748366013071895</c:v>
                </c:pt>
                <c:pt idx="8">
                  <c:v>0.12376237623762376</c:v>
                </c:pt>
                <c:pt idx="9">
                  <c:v>0.1223021582733813</c:v>
                </c:pt>
                <c:pt idx="10">
                  <c:v>0.10329985652797705</c:v>
                </c:pt>
                <c:pt idx="11">
                  <c:v>0.12457912457912458</c:v>
                </c:pt>
                <c:pt idx="12">
                  <c:v>7.8838174273858919E-2</c:v>
                </c:pt>
                <c:pt idx="13">
                  <c:v>0.11694152923538231</c:v>
                </c:pt>
                <c:pt idx="14">
                  <c:v>0.131551901336074</c:v>
                </c:pt>
                <c:pt idx="15">
                  <c:v>0.13200934579439252</c:v>
                </c:pt>
                <c:pt idx="16">
                  <c:v>9.7457627118644072E-2</c:v>
                </c:pt>
                <c:pt idx="17">
                  <c:v>0.10401459854014598</c:v>
                </c:pt>
                <c:pt idx="18">
                  <c:v>0.10606060606060606</c:v>
                </c:pt>
                <c:pt idx="19">
                  <c:v>0.12727272727272726</c:v>
                </c:pt>
                <c:pt idx="20">
                  <c:v>7.1499503475670315E-2</c:v>
                </c:pt>
                <c:pt idx="21">
                  <c:v>0.11568938193343899</c:v>
                </c:pt>
                <c:pt idx="22">
                  <c:v>0.13432835820895522</c:v>
                </c:pt>
                <c:pt idx="23">
                  <c:v>9.8591549295774641E-2</c:v>
                </c:pt>
                <c:pt idx="24">
                  <c:v>6.9306930693069313E-2</c:v>
                </c:pt>
                <c:pt idx="25">
                  <c:v>8.7064676616915429E-2</c:v>
                </c:pt>
                <c:pt idx="26">
                  <c:v>6.6666666666666666E-2</c:v>
                </c:pt>
                <c:pt idx="27">
                  <c:v>5.656196137746667E-2</c:v>
                </c:pt>
                <c:pt idx="28">
                  <c:v>5.656196137746667E-2</c:v>
                </c:pt>
                <c:pt idx="29">
                  <c:v>6.4327485380116955E-2</c:v>
                </c:pt>
                <c:pt idx="30">
                  <c:v>5.656196137746667E-2</c:v>
                </c:pt>
              </c:numCache>
            </c:numRef>
          </c:val>
          <c:extLst>
            <c:ext xmlns:c16="http://schemas.microsoft.com/office/drawing/2014/chart" uri="{C3380CC4-5D6E-409C-BE32-E72D297353CC}">
              <c16:uniqueId val="{00000001-9E66-4268-AA32-CA59B3C4BABB}"/>
            </c:ext>
          </c:extLst>
        </c:ser>
        <c:ser>
          <c:idx val="2"/>
          <c:order val="2"/>
          <c:tx>
            <c:strRef>
              <c:f>List1!$D$1</c:f>
              <c:strCache>
                <c:ptCount val="1"/>
                <c:pt idx="0">
                  <c:v>65-69</c:v>
                </c:pt>
              </c:strCache>
            </c:strRef>
          </c:tx>
          <c:spPr>
            <a:solidFill>
              <a:srgbClr val="FF9933"/>
            </a:solidFill>
            <a:ln>
              <a:noFill/>
            </a:ln>
            <a:effectLst/>
          </c:spPr>
          <c:invertIfNegative val="0"/>
          <c:dLbls>
            <c:dLbl>
              <c:idx val="19"/>
              <c:delete val="1"/>
              <c:extLst>
                <c:ext xmlns:c15="http://schemas.microsoft.com/office/drawing/2012/chart" uri="{CE6537A1-D6FC-4f65-9D91-7224C49458BB}"/>
                <c:ext xmlns:c16="http://schemas.microsoft.com/office/drawing/2014/chart" uri="{C3380CC4-5D6E-409C-BE32-E72D297353CC}">
                  <c16:uniqueId val="{00000005-9E66-4268-AA32-CA59B3C4BAB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List1!$A$2:$A$32</c:f>
              <c:numCache>
                <c:formatCode>General</c:formatCode>
                <c:ptCount val="31"/>
              </c:numCache>
            </c:numRef>
          </c:cat>
          <c:val>
            <c:numRef>
              <c:f>List1!$D$2:$D$32</c:f>
              <c:numCache>
                <c:formatCode>0.0%</c:formatCode>
                <c:ptCount val="31"/>
                <c:pt idx="0">
                  <c:v>0.17272727272727273</c:v>
                </c:pt>
                <c:pt idx="1">
                  <c:v>0.18315692590888172</c:v>
                </c:pt>
                <c:pt idx="2">
                  <c:v>0.13975448536355051</c:v>
                </c:pt>
                <c:pt idx="3">
                  <c:v>0.13706705969049374</c:v>
                </c:pt>
                <c:pt idx="4">
                  <c:v>0.17125382262996941</c:v>
                </c:pt>
                <c:pt idx="5">
                  <c:v>0.11926605504587157</c:v>
                </c:pt>
                <c:pt idx="6">
                  <c:v>0.15894039735099338</c:v>
                </c:pt>
                <c:pt idx="7">
                  <c:v>0.15800653594771241</c:v>
                </c:pt>
                <c:pt idx="8">
                  <c:v>7.4257425742574254E-2</c:v>
                </c:pt>
                <c:pt idx="9">
                  <c:v>0.12410071942446044</c:v>
                </c:pt>
                <c:pt idx="10">
                  <c:v>0.1449067431850789</c:v>
                </c:pt>
                <c:pt idx="11">
                  <c:v>0.12794612794612795</c:v>
                </c:pt>
                <c:pt idx="12">
                  <c:v>0.15076071922544951</c:v>
                </c:pt>
                <c:pt idx="13">
                  <c:v>0.13193403298350825</c:v>
                </c:pt>
                <c:pt idx="14">
                  <c:v>0.1264131551901336</c:v>
                </c:pt>
                <c:pt idx="15">
                  <c:v>0.10864485981308411</c:v>
                </c:pt>
                <c:pt idx="16">
                  <c:v>0.1271186440677966</c:v>
                </c:pt>
                <c:pt idx="17">
                  <c:v>0.11131386861313869</c:v>
                </c:pt>
                <c:pt idx="18">
                  <c:v>0.10101010101010101</c:v>
                </c:pt>
                <c:pt idx="19">
                  <c:v>9.0909090909090912E-2</c:v>
                </c:pt>
                <c:pt idx="20">
                  <c:v>8.7388282025819261E-2</c:v>
                </c:pt>
                <c:pt idx="21">
                  <c:v>8.2408874801901746E-2</c:v>
                </c:pt>
                <c:pt idx="22">
                  <c:v>0.1044776119402985</c:v>
                </c:pt>
                <c:pt idx="23">
                  <c:v>8.651911468812877E-2</c:v>
                </c:pt>
                <c:pt idx="24">
                  <c:v>5.9405940594059403E-2</c:v>
                </c:pt>
                <c:pt idx="25">
                  <c:v>6.1567164179104475E-2</c:v>
                </c:pt>
                <c:pt idx="26">
                  <c:v>6.1111111111111109E-2</c:v>
                </c:pt>
                <c:pt idx="27">
                  <c:v>5.8953885117309791E-2</c:v>
                </c:pt>
                <c:pt idx="28">
                  <c:v>5.8953885117309791E-2</c:v>
                </c:pt>
                <c:pt idx="29">
                  <c:v>5.8479532163742687E-2</c:v>
                </c:pt>
                <c:pt idx="30">
                  <c:v>5.8953885117309791E-2</c:v>
                </c:pt>
              </c:numCache>
            </c:numRef>
          </c:val>
          <c:extLst>
            <c:ext xmlns:c16="http://schemas.microsoft.com/office/drawing/2014/chart" uri="{C3380CC4-5D6E-409C-BE32-E72D297353CC}">
              <c16:uniqueId val="{00000002-9E66-4268-AA32-CA59B3C4BABB}"/>
            </c:ext>
          </c:extLst>
        </c:ser>
        <c:ser>
          <c:idx val="3"/>
          <c:order val="3"/>
          <c:tx>
            <c:strRef>
              <c:f>List1!$E$1</c:f>
              <c:strCache>
                <c:ptCount val="1"/>
                <c:pt idx="0">
                  <c:v>70 a více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List1!$A$2:$A$32</c:f>
              <c:numCache>
                <c:formatCode>General</c:formatCode>
                <c:ptCount val="31"/>
              </c:numCache>
            </c:numRef>
          </c:cat>
          <c:val>
            <c:numRef>
              <c:f>List1!$E$2:$E$32</c:f>
              <c:numCache>
                <c:formatCode>0.0%</c:formatCode>
                <c:ptCount val="31"/>
                <c:pt idx="0">
                  <c:v>0.24545454545454545</c:v>
                </c:pt>
                <c:pt idx="1">
                  <c:v>0.18131615278416935</c:v>
                </c:pt>
                <c:pt idx="2">
                  <c:v>0.22946175637393768</c:v>
                </c:pt>
                <c:pt idx="3">
                  <c:v>0.22476050110537951</c:v>
                </c:pt>
                <c:pt idx="4">
                  <c:v>0.18042813455657492</c:v>
                </c:pt>
                <c:pt idx="5">
                  <c:v>0.19036697247706422</c:v>
                </c:pt>
                <c:pt idx="6">
                  <c:v>0.16556291390728478</c:v>
                </c:pt>
                <c:pt idx="7">
                  <c:v>0.16013071895424835</c:v>
                </c:pt>
                <c:pt idx="8">
                  <c:v>0.23267326732673269</c:v>
                </c:pt>
                <c:pt idx="9">
                  <c:v>0.18345323741007194</c:v>
                </c:pt>
                <c:pt idx="10">
                  <c:v>0.17647058823529413</c:v>
                </c:pt>
                <c:pt idx="11">
                  <c:v>0.17123617123617124</c:v>
                </c:pt>
                <c:pt idx="12">
                  <c:v>0.17842323651452283</c:v>
                </c:pt>
                <c:pt idx="13">
                  <c:v>0.15592203898050974</c:v>
                </c:pt>
                <c:pt idx="14">
                  <c:v>0.1223021582733813</c:v>
                </c:pt>
                <c:pt idx="15">
                  <c:v>0.13317757009345793</c:v>
                </c:pt>
                <c:pt idx="16">
                  <c:v>0.13559322033898305</c:v>
                </c:pt>
                <c:pt idx="17">
                  <c:v>0.1259124087591241</c:v>
                </c:pt>
                <c:pt idx="18">
                  <c:v>0.13131313131313133</c:v>
                </c:pt>
                <c:pt idx="19">
                  <c:v>0.10909090909090909</c:v>
                </c:pt>
                <c:pt idx="20">
                  <c:v>0.13902681231380337</c:v>
                </c:pt>
                <c:pt idx="21">
                  <c:v>9.5087163232963554E-2</c:v>
                </c:pt>
                <c:pt idx="22">
                  <c:v>5.2238805970149252E-2</c:v>
                </c:pt>
                <c:pt idx="23">
                  <c:v>9.6579476861166996E-2</c:v>
                </c:pt>
                <c:pt idx="24">
                  <c:v>6.4356435643564358E-2</c:v>
                </c:pt>
                <c:pt idx="25">
                  <c:v>4.2910447761194029E-2</c:v>
                </c:pt>
                <c:pt idx="26">
                  <c:v>6.1111111111111109E-2</c:v>
                </c:pt>
                <c:pt idx="27">
                  <c:v>7.052657497625664E-2</c:v>
                </c:pt>
                <c:pt idx="28">
                  <c:v>7.052657497625664E-2</c:v>
                </c:pt>
                <c:pt idx="29">
                  <c:v>3.5087719298245612E-2</c:v>
                </c:pt>
                <c:pt idx="30">
                  <c:v>7.052657497625664E-2</c:v>
                </c:pt>
              </c:numCache>
            </c:numRef>
          </c:val>
          <c:extLst>
            <c:ext xmlns:c16="http://schemas.microsoft.com/office/drawing/2014/chart" uri="{C3380CC4-5D6E-409C-BE32-E72D297353CC}">
              <c16:uniqueId val="{00000003-9E66-4268-AA32-CA59B3C4BABB}"/>
            </c:ext>
          </c:extLst>
        </c:ser>
        <c:dLbls>
          <c:dLblPos val="ctr"/>
          <c:showLegendKey val="0"/>
          <c:showVal val="1"/>
          <c:showCatName val="0"/>
          <c:showSerName val="0"/>
          <c:showPercent val="0"/>
          <c:showBubbleSize val="0"/>
        </c:dLbls>
        <c:gapWidth val="30"/>
        <c:overlap val="100"/>
        <c:axId val="294240000"/>
        <c:axId val="294217120"/>
      </c:barChart>
      <c:catAx>
        <c:axId val="294240000"/>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4217120"/>
        <c:crosses val="autoZero"/>
        <c:auto val="1"/>
        <c:lblAlgn val="ctr"/>
        <c:lblOffset val="100"/>
        <c:noMultiLvlLbl val="0"/>
      </c:catAx>
      <c:valAx>
        <c:axId val="29421712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94240000"/>
        <c:crosses val="autoZero"/>
        <c:crossBetween val="between"/>
        <c:majorUnit val="0.1"/>
      </c:valAx>
      <c:spPr>
        <a:noFill/>
        <a:ln>
          <a:noFill/>
        </a:ln>
        <a:effectLst/>
      </c:spPr>
    </c:plotArea>
    <c:legend>
      <c:legendPos val="b"/>
      <c:layout>
        <c:manualLayout>
          <c:xMode val="edge"/>
          <c:yMode val="edge"/>
          <c:x val="0.21110269698744891"/>
          <c:y val="2.5601096340890049E-3"/>
          <c:w val="0.5575426041553978"/>
          <c:h val="4.266444456701889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303470311393765E-2"/>
          <c:y val="4.3279228617872201E-2"/>
          <c:w val="0.94755699038850483"/>
          <c:h val="0.852366451074418"/>
        </c:manualLayout>
      </c:layout>
      <c:lineChart>
        <c:grouping val="standard"/>
        <c:varyColors val="0"/>
        <c:ser>
          <c:idx val="1"/>
          <c:order val="0"/>
          <c:tx>
            <c:strRef>
              <c:f>List2!$A$3</c:f>
              <c:strCache>
                <c:ptCount val="1"/>
                <c:pt idx="0">
                  <c:v>nárůst absolventů o 10%</c:v>
                </c:pt>
              </c:strCache>
            </c:strRef>
          </c:tx>
          <c:spPr>
            <a:ln w="28575" cap="rnd">
              <a:solidFill>
                <a:srgbClr val="FF998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EBBE-43E8-8A27-BCFFA611DF31}"/>
                </c:ext>
              </c:extLst>
            </c:dLbl>
            <c:dLbl>
              <c:idx val="1"/>
              <c:delete val="1"/>
              <c:extLst>
                <c:ext xmlns:c15="http://schemas.microsoft.com/office/drawing/2012/chart" uri="{CE6537A1-D6FC-4f65-9D91-7224C49458BB}"/>
                <c:ext xmlns:c16="http://schemas.microsoft.com/office/drawing/2014/chart" uri="{C3380CC4-5D6E-409C-BE32-E72D297353CC}">
                  <c16:uniqueId val="{00000008-EBBE-43E8-8A27-BCFFA611DF31}"/>
                </c:ext>
              </c:extLst>
            </c:dLbl>
            <c:dLbl>
              <c:idx val="2"/>
              <c:delete val="1"/>
              <c:extLst>
                <c:ext xmlns:c15="http://schemas.microsoft.com/office/drawing/2012/chart" uri="{CE6537A1-D6FC-4f65-9D91-7224C49458BB}"/>
                <c:ext xmlns:c16="http://schemas.microsoft.com/office/drawing/2014/chart" uri="{C3380CC4-5D6E-409C-BE32-E72D297353CC}">
                  <c16:uniqueId val="{00000009-EBBE-43E8-8A27-BCFFA611DF31}"/>
                </c:ext>
              </c:extLst>
            </c:dLbl>
            <c:dLbl>
              <c:idx val="3"/>
              <c:delete val="1"/>
              <c:extLst>
                <c:ext xmlns:c15="http://schemas.microsoft.com/office/drawing/2012/chart" uri="{CE6537A1-D6FC-4f65-9D91-7224C49458BB}"/>
                <c:ext xmlns:c16="http://schemas.microsoft.com/office/drawing/2014/chart" uri="{C3380CC4-5D6E-409C-BE32-E72D297353CC}">
                  <c16:uniqueId val="{0000000A-EBBE-43E8-8A27-BCFFA611DF31}"/>
                </c:ext>
              </c:extLst>
            </c:dLbl>
            <c:dLbl>
              <c:idx val="4"/>
              <c:layout>
                <c:manualLayout>
                  <c:x val="-2.2330265930181163E-2"/>
                  <c:y val="6.952394442728664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BE-43E8-8A27-BCFFA611DF31}"/>
                </c:ext>
              </c:extLst>
            </c:dLbl>
            <c:dLbl>
              <c:idx val="5"/>
              <c:layout>
                <c:manualLayout>
                  <c:x val="-1.9502311129360451E-2"/>
                  <c:y val="9.9014729137591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BBE-43E8-8A27-BCFFA611DF31}"/>
                </c:ext>
              </c:extLst>
            </c:dLbl>
            <c:dLbl>
              <c:idx val="6"/>
              <c:layout>
                <c:manualLayout>
                  <c:x val="-1.1018446726898393E-2"/>
                  <c:y val="1.00373162921491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BBE-43E8-8A27-BCFFA611DF31}"/>
                </c:ext>
              </c:extLst>
            </c:dLbl>
            <c:dLbl>
              <c:idx val="7"/>
              <c:layout>
                <c:manualLayout>
                  <c:x val="-2.0916288529770843E-2"/>
                  <c:y val="1.45067989806968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BBE-43E8-8A27-BCFFA611DF31}"/>
                </c:ext>
              </c:extLst>
            </c:dLbl>
            <c:dLbl>
              <c:idx val="8"/>
              <c:layout>
                <c:manualLayout>
                  <c:x val="-2.077845356743158E-2"/>
                  <c:y val="1.19011325212077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BBE-43E8-8A27-BCFFA611DF31}"/>
                </c:ext>
              </c:extLst>
            </c:dLbl>
            <c:dLbl>
              <c:idx val="9"/>
              <c:layout>
                <c:manualLayout>
                  <c:x val="-1.8752903107142969E-2"/>
                  <c:y val="5.1127684734281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BBE-43E8-8A27-BCFFA611DF31}"/>
                </c:ext>
              </c:extLst>
            </c:dLbl>
            <c:dLbl>
              <c:idx val="10"/>
              <c:layout>
                <c:manualLayout>
                  <c:x val="-1.4510970905911939E-2"/>
                  <c:y val="2.7823484709272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BBE-43E8-8A27-BCFFA611DF31}"/>
                </c:ext>
              </c:extLst>
            </c:dLbl>
            <c:dLbl>
              <c:idx val="11"/>
              <c:layout>
                <c:manualLayout>
                  <c:x val="-2.1580857907963654E-2"/>
                  <c:y val="3.115265614141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BBE-43E8-8A27-BCFFA611DF31}"/>
                </c:ext>
              </c:extLst>
            </c:dLbl>
            <c:dLbl>
              <c:idx val="12"/>
              <c:layout>
                <c:manualLayout>
                  <c:x val="-1.8752903107143074E-2"/>
                  <c:y val="2.7595943739942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BBE-43E8-8A27-BCFFA611DF31}"/>
                </c:ext>
              </c:extLst>
            </c:dLbl>
            <c:dLbl>
              <c:idx val="13"/>
              <c:layout>
                <c:manualLayout>
                  <c:x val="-2.1580857907963654E-2"/>
                  <c:y val="2.1165141844984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BBE-43E8-8A27-BCFFA611DF31}"/>
                </c:ext>
              </c:extLst>
            </c:dLbl>
            <c:dLbl>
              <c:idx val="14"/>
              <c:layout>
                <c:manualLayout>
                  <c:x val="-1.6660536882152306E-2"/>
                  <c:y val="-5.1696496828254779E-2"/>
                </c:manualLayout>
              </c:layout>
              <c:numFmt formatCode="#,##0_ ;[Red]\-#,##0\ "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3.7562903013643026E-2"/>
                      <c:h val="5.8593545001311982E-2"/>
                    </c:manualLayout>
                  </c15:layout>
                </c:ext>
                <c:ext xmlns:c16="http://schemas.microsoft.com/office/drawing/2014/chart" uri="{C3380CC4-5D6E-409C-BE32-E72D297353CC}">
                  <c16:uniqueId val="{00000015-EBBE-43E8-8A27-BCFFA611DF31}"/>
                </c:ext>
              </c:extLst>
            </c:dLbl>
            <c:dLbl>
              <c:idx val="15"/>
              <c:layout>
                <c:manualLayout>
                  <c:x val="-1.5787113343983174E-2"/>
                  <c:y val="-3.8759943933607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BBE-43E8-8A27-BCFFA611DF31}"/>
                </c:ext>
              </c:extLst>
            </c:dLbl>
            <c:dLbl>
              <c:idx val="19"/>
              <c:layout>
                <c:manualLayout>
                  <c:x val="-1.8088333728950211E-2"/>
                  <c:y val="-3.8759943933607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BBE-43E8-8A27-BCFFA611DF31}"/>
                </c:ext>
              </c:extLst>
            </c:dLbl>
            <c:dLbl>
              <c:idx val="25"/>
              <c:layout>
                <c:manualLayout>
                  <c:x val="-3.3135617303654379E-3"/>
                  <c:y val="9.9014729137591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BBE-43E8-8A27-BCFFA611DF31}"/>
                </c:ext>
              </c:extLst>
            </c:dLbl>
            <c:numFmt formatCode="#,##0_ ;[Red]\-#,##0\ "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List2!$D$1:$AC$1</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List2!$D$3:$AC$3</c:f>
              <c:numCache>
                <c:formatCode>General</c:formatCode>
                <c:ptCount val="26"/>
                <c:pt idx="0">
                  <c:v>617</c:v>
                </c:pt>
                <c:pt idx="1">
                  <c:v>722</c:v>
                </c:pt>
                <c:pt idx="2">
                  <c:v>718</c:v>
                </c:pt>
                <c:pt idx="3">
                  <c:v>549</c:v>
                </c:pt>
                <c:pt idx="4">
                  <c:v>265</c:v>
                </c:pt>
                <c:pt idx="5">
                  <c:v>-65</c:v>
                </c:pt>
                <c:pt idx="6">
                  <c:v>-326</c:v>
                </c:pt>
                <c:pt idx="7">
                  <c:v>-465</c:v>
                </c:pt>
                <c:pt idx="8">
                  <c:v>-633</c:v>
                </c:pt>
                <c:pt idx="9">
                  <c:v>-732</c:v>
                </c:pt>
                <c:pt idx="10">
                  <c:v>-802</c:v>
                </c:pt>
                <c:pt idx="11">
                  <c:v>-790</c:v>
                </c:pt>
                <c:pt idx="12">
                  <c:v>-659</c:v>
                </c:pt>
                <c:pt idx="13">
                  <c:v>-428</c:v>
                </c:pt>
                <c:pt idx="14">
                  <c:v>-259</c:v>
                </c:pt>
                <c:pt idx="15">
                  <c:v>-134</c:v>
                </c:pt>
                <c:pt idx="16">
                  <c:v>-11</c:v>
                </c:pt>
                <c:pt idx="17">
                  <c:v>78</c:v>
                </c:pt>
                <c:pt idx="18">
                  <c:v>135</c:v>
                </c:pt>
                <c:pt idx="19">
                  <c:v>192</c:v>
                </c:pt>
                <c:pt idx="20">
                  <c:v>152</c:v>
                </c:pt>
                <c:pt idx="21">
                  <c:v>41</c:v>
                </c:pt>
                <c:pt idx="22">
                  <c:v>-88</c:v>
                </c:pt>
                <c:pt idx="23" formatCode="#,##0_ ;[Red]\-#,##0\ ">
                  <c:v>-25.289999999997235</c:v>
                </c:pt>
                <c:pt idx="24" formatCode="#,##0_ ;[Red]\-#,##0\ ">
                  <c:v>147.51000000000204</c:v>
                </c:pt>
                <c:pt idx="25" formatCode="#,##0_ ;[Red]\-#,##0\ ">
                  <c:v>366.54000000000087</c:v>
                </c:pt>
              </c:numCache>
            </c:numRef>
          </c:val>
          <c:smooth val="0"/>
          <c:extLst>
            <c:ext xmlns:c16="http://schemas.microsoft.com/office/drawing/2014/chart" uri="{C3380CC4-5D6E-409C-BE32-E72D297353CC}">
              <c16:uniqueId val="{00000019-EBBE-43E8-8A27-BCFFA611DF31}"/>
            </c:ext>
          </c:extLst>
        </c:ser>
        <c:ser>
          <c:idx val="2"/>
          <c:order val="1"/>
          <c:tx>
            <c:strRef>
              <c:f>List2!$A$4</c:f>
              <c:strCache>
                <c:ptCount val="1"/>
                <c:pt idx="0">
                  <c:v>nárůst absolventů o 15%</c:v>
                </c:pt>
              </c:strCache>
            </c:strRef>
          </c:tx>
          <c:spPr>
            <a:ln w="28575" cap="rnd">
              <a:solidFill>
                <a:schemeClr val="accent6">
                  <a:lumMod val="40000"/>
                  <a:lumOff val="6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A-EBBE-43E8-8A27-BCFFA611DF31}"/>
                </c:ext>
              </c:extLst>
            </c:dLbl>
            <c:dLbl>
              <c:idx val="1"/>
              <c:delete val="1"/>
              <c:extLst>
                <c:ext xmlns:c15="http://schemas.microsoft.com/office/drawing/2012/chart" uri="{CE6537A1-D6FC-4f65-9D91-7224C49458BB}"/>
                <c:ext xmlns:c16="http://schemas.microsoft.com/office/drawing/2014/chart" uri="{C3380CC4-5D6E-409C-BE32-E72D297353CC}">
                  <c16:uniqueId val="{0000001B-EBBE-43E8-8A27-BCFFA611DF31}"/>
                </c:ext>
              </c:extLst>
            </c:dLbl>
            <c:dLbl>
              <c:idx val="2"/>
              <c:delete val="1"/>
              <c:extLst>
                <c:ext xmlns:c15="http://schemas.microsoft.com/office/drawing/2012/chart" uri="{CE6537A1-D6FC-4f65-9D91-7224C49458BB}"/>
                <c:ext xmlns:c16="http://schemas.microsoft.com/office/drawing/2014/chart" uri="{C3380CC4-5D6E-409C-BE32-E72D297353CC}">
                  <c16:uniqueId val="{0000001C-EBBE-43E8-8A27-BCFFA611DF31}"/>
                </c:ext>
              </c:extLst>
            </c:dLbl>
            <c:dLbl>
              <c:idx val="3"/>
              <c:delete val="1"/>
              <c:extLst>
                <c:ext xmlns:c15="http://schemas.microsoft.com/office/drawing/2012/chart" uri="{CE6537A1-D6FC-4f65-9D91-7224C49458BB}"/>
                <c:ext xmlns:c16="http://schemas.microsoft.com/office/drawing/2014/chart" uri="{C3380CC4-5D6E-409C-BE32-E72D297353CC}">
                  <c16:uniqueId val="{0000001D-EBBE-43E8-8A27-BCFFA611DF31}"/>
                </c:ext>
              </c:extLst>
            </c:dLbl>
            <c:dLbl>
              <c:idx val="4"/>
              <c:layout>
                <c:manualLayout>
                  <c:x val="-2.2330265930181163E-2"/>
                  <c:y val="-1.9589311796546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BBE-43E8-8A27-BCFFA611DF31}"/>
                </c:ext>
              </c:extLst>
            </c:dLbl>
            <c:dLbl>
              <c:idx val="5"/>
              <c:layout>
                <c:manualLayout>
                  <c:x val="-2.7986175531822508E-2"/>
                  <c:y val="-1.3691154854485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BBE-43E8-8A27-BCFFA611DF31}"/>
                </c:ext>
              </c:extLst>
            </c:dLbl>
            <c:dLbl>
              <c:idx val="7"/>
              <c:layout>
                <c:manualLayout>
                  <c:x val="-2.0916288529770843E-2"/>
                  <c:y val="-1.5455743908599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BBE-43E8-8A27-BCFFA611DF31}"/>
                </c:ext>
              </c:extLst>
            </c:dLbl>
            <c:dLbl>
              <c:idx val="8"/>
              <c:layout>
                <c:manualLayout>
                  <c:x val="-2.0916288529770795E-2"/>
                  <c:y val="-1.8784915340743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BBE-43E8-8A27-BCFFA611DF31}"/>
                </c:ext>
              </c:extLst>
            </c:dLbl>
            <c:dLbl>
              <c:idx val="9"/>
              <c:layout>
                <c:manualLayout>
                  <c:x val="-1.8088333728950107E-2"/>
                  <c:y val="-1.2126572476455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BBE-43E8-8A27-BCFFA611DF31}"/>
                </c:ext>
              </c:extLst>
            </c:dLbl>
            <c:dLbl>
              <c:idx val="10"/>
              <c:layout>
                <c:manualLayout>
                  <c:x val="-1.6536521366200551E-2"/>
                  <c:y val="-1.8784915340743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BBE-43E8-8A27-BCFFA611DF31}"/>
                </c:ext>
              </c:extLst>
            </c:dLbl>
            <c:dLbl>
              <c:idx val="11"/>
              <c:layout>
                <c:manualLayout>
                  <c:x val="-2.077845356743158E-2"/>
                  <c:y val="-2.5443258205031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BBE-43E8-8A27-BCFFA611DF31}"/>
                </c:ext>
              </c:extLst>
            </c:dLbl>
            <c:dLbl>
              <c:idx val="12"/>
              <c:layout>
                <c:manualLayout>
                  <c:x val="-1.7063144445251019E-2"/>
                  <c:y val="-2.2114086772887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BBE-43E8-8A27-BCFFA611DF31}"/>
                </c:ext>
              </c:extLst>
            </c:dLbl>
            <c:dLbl>
              <c:idx val="25"/>
              <c:layout>
                <c:manualLayout>
                  <c:x val="-2.3192575143539413E-3"/>
                  <c:y val="1.2850551384789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BBE-43E8-8A27-BCFFA611DF31}"/>
                </c:ext>
              </c:extLst>
            </c:dLbl>
            <c:numFmt formatCode="#,##0_ ;[Red]\-#,##0\ "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List2!$D$1:$AC$1</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List2!$D$4:$AC$4</c:f>
              <c:numCache>
                <c:formatCode>General</c:formatCode>
                <c:ptCount val="26"/>
                <c:pt idx="0">
                  <c:v>617</c:v>
                </c:pt>
                <c:pt idx="1">
                  <c:v>722</c:v>
                </c:pt>
                <c:pt idx="2">
                  <c:v>718</c:v>
                </c:pt>
                <c:pt idx="3">
                  <c:v>549</c:v>
                </c:pt>
                <c:pt idx="4">
                  <c:v>265</c:v>
                </c:pt>
                <c:pt idx="5">
                  <c:v>-65</c:v>
                </c:pt>
                <c:pt idx="6">
                  <c:v>-283.5</c:v>
                </c:pt>
                <c:pt idx="7">
                  <c:v>-380</c:v>
                </c:pt>
                <c:pt idx="8">
                  <c:v>-505.5</c:v>
                </c:pt>
                <c:pt idx="9">
                  <c:v>-562</c:v>
                </c:pt>
                <c:pt idx="10">
                  <c:v>-589.5</c:v>
                </c:pt>
                <c:pt idx="11">
                  <c:v>-535</c:v>
                </c:pt>
                <c:pt idx="12">
                  <c:v>-361.5</c:v>
                </c:pt>
                <c:pt idx="13">
                  <c:v>-88</c:v>
                </c:pt>
                <c:pt idx="14">
                  <c:v>123.5</c:v>
                </c:pt>
                <c:pt idx="15">
                  <c:v>291</c:v>
                </c:pt>
                <c:pt idx="16">
                  <c:v>456.5</c:v>
                </c:pt>
                <c:pt idx="17">
                  <c:v>588</c:v>
                </c:pt>
                <c:pt idx="18">
                  <c:v>687.5</c:v>
                </c:pt>
                <c:pt idx="19">
                  <c:v>787</c:v>
                </c:pt>
                <c:pt idx="20">
                  <c:v>789.5</c:v>
                </c:pt>
                <c:pt idx="21">
                  <c:v>721</c:v>
                </c:pt>
                <c:pt idx="22">
                  <c:v>634.5</c:v>
                </c:pt>
                <c:pt idx="23" formatCode="#,##0_ ;[Red]\-#,##0\ ">
                  <c:v>739.71000000000276</c:v>
                </c:pt>
                <c:pt idx="24" formatCode="#,##0_ ;[Red]\-#,##0\ ">
                  <c:v>955.01000000000204</c:v>
                </c:pt>
                <c:pt idx="25" formatCode="#,##0_ ;[Red]\-#,##0\ ">
                  <c:v>1216.5400000000009</c:v>
                </c:pt>
              </c:numCache>
            </c:numRef>
          </c:val>
          <c:smooth val="0"/>
          <c:extLst>
            <c:ext xmlns:c16="http://schemas.microsoft.com/office/drawing/2014/chart" uri="{C3380CC4-5D6E-409C-BE32-E72D297353CC}">
              <c16:uniqueId val="{00000027-EBBE-43E8-8A27-BCFFA611DF31}"/>
            </c:ext>
          </c:extLst>
        </c:ser>
        <c:ser>
          <c:idx val="3"/>
          <c:order val="2"/>
          <c:tx>
            <c:strRef>
              <c:f>List2!$A$5</c:f>
              <c:strCache>
                <c:ptCount val="1"/>
                <c:pt idx="0">
                  <c:v>nárůst absolventů o 20%</c:v>
                </c:pt>
              </c:strCache>
            </c:strRef>
          </c:tx>
          <c:spPr>
            <a:ln w="28575"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8-EBBE-43E8-8A27-BCFFA611DF31}"/>
                </c:ext>
              </c:extLst>
            </c:dLbl>
            <c:dLbl>
              <c:idx val="1"/>
              <c:delete val="1"/>
              <c:extLst>
                <c:ext xmlns:c15="http://schemas.microsoft.com/office/drawing/2012/chart" uri="{CE6537A1-D6FC-4f65-9D91-7224C49458BB}"/>
                <c:ext xmlns:c16="http://schemas.microsoft.com/office/drawing/2014/chart" uri="{C3380CC4-5D6E-409C-BE32-E72D297353CC}">
                  <c16:uniqueId val="{00000029-EBBE-43E8-8A27-BCFFA611DF31}"/>
                </c:ext>
              </c:extLst>
            </c:dLbl>
            <c:dLbl>
              <c:idx val="2"/>
              <c:delete val="1"/>
              <c:extLst>
                <c:ext xmlns:c15="http://schemas.microsoft.com/office/drawing/2012/chart" uri="{CE6537A1-D6FC-4f65-9D91-7224C49458BB}"/>
                <c:ext xmlns:c16="http://schemas.microsoft.com/office/drawing/2014/chart" uri="{C3380CC4-5D6E-409C-BE32-E72D297353CC}">
                  <c16:uniqueId val="{0000002A-EBBE-43E8-8A27-BCFFA611DF31}"/>
                </c:ext>
              </c:extLst>
            </c:dLbl>
            <c:dLbl>
              <c:idx val="3"/>
              <c:delete val="1"/>
              <c:extLst>
                <c:ext xmlns:c15="http://schemas.microsoft.com/office/drawing/2012/chart" uri="{CE6537A1-D6FC-4f65-9D91-7224C49458BB}"/>
                <c:ext xmlns:c16="http://schemas.microsoft.com/office/drawing/2014/chart" uri="{C3380CC4-5D6E-409C-BE32-E72D297353CC}">
                  <c16:uniqueId val="{0000002B-EBBE-43E8-8A27-BCFFA611DF31}"/>
                </c:ext>
              </c:extLst>
            </c:dLbl>
            <c:dLbl>
              <c:idx val="6"/>
              <c:delete val="1"/>
              <c:extLst>
                <c:ext xmlns:c15="http://schemas.microsoft.com/office/drawing/2012/chart" uri="{CE6537A1-D6FC-4f65-9D91-7224C49458BB}"/>
                <c:ext xmlns:c16="http://schemas.microsoft.com/office/drawing/2014/chart" uri="{C3380CC4-5D6E-409C-BE32-E72D297353CC}">
                  <c16:uniqueId val="{00000035-EBBE-43E8-8A27-BCFFA611DF31}"/>
                </c:ext>
              </c:extLst>
            </c:dLbl>
            <c:dLbl>
              <c:idx val="8"/>
              <c:layout>
                <c:manualLayout>
                  <c:x val="-2.0916288529770795E-2"/>
                  <c:y val="-3.5430772501463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EBBE-43E8-8A27-BCFFA611DF31}"/>
                </c:ext>
              </c:extLst>
            </c:dLbl>
            <c:dLbl>
              <c:idx val="9"/>
              <c:layout>
                <c:manualLayout>
                  <c:x val="-2.0916288529770795E-2"/>
                  <c:y val="-1.8784915340743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EBBE-43E8-8A27-BCFFA611DF31}"/>
                </c:ext>
              </c:extLst>
            </c:dLbl>
            <c:dLbl>
              <c:idx val="25"/>
              <c:layout>
                <c:manualLayout>
                  <c:x val="-3.1282590708513864E-3"/>
                  <c:y val="-1.0742076383454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EBBE-43E8-8A27-BCFFA611DF3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List2!$D$1:$AC$1</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List2!$D$5:$AC$5</c:f>
              <c:numCache>
                <c:formatCode>General</c:formatCode>
                <c:ptCount val="26"/>
                <c:pt idx="0">
                  <c:v>617</c:v>
                </c:pt>
                <c:pt idx="1">
                  <c:v>722</c:v>
                </c:pt>
                <c:pt idx="2">
                  <c:v>718</c:v>
                </c:pt>
                <c:pt idx="3">
                  <c:v>549</c:v>
                </c:pt>
                <c:pt idx="4">
                  <c:v>265</c:v>
                </c:pt>
                <c:pt idx="5">
                  <c:v>-65</c:v>
                </c:pt>
                <c:pt idx="6">
                  <c:v>-241</c:v>
                </c:pt>
                <c:pt idx="7">
                  <c:v>-295</c:v>
                </c:pt>
                <c:pt idx="8">
                  <c:v>-378</c:v>
                </c:pt>
                <c:pt idx="9">
                  <c:v>-392</c:v>
                </c:pt>
                <c:pt idx="10">
                  <c:v>-377</c:v>
                </c:pt>
                <c:pt idx="11">
                  <c:v>-280</c:v>
                </c:pt>
                <c:pt idx="12">
                  <c:v>-64</c:v>
                </c:pt>
                <c:pt idx="13">
                  <c:v>252</c:v>
                </c:pt>
                <c:pt idx="14">
                  <c:v>506</c:v>
                </c:pt>
                <c:pt idx="15">
                  <c:v>716</c:v>
                </c:pt>
                <c:pt idx="16">
                  <c:v>924</c:v>
                </c:pt>
                <c:pt idx="17">
                  <c:v>1098</c:v>
                </c:pt>
                <c:pt idx="18">
                  <c:v>1240</c:v>
                </c:pt>
                <c:pt idx="19">
                  <c:v>1382</c:v>
                </c:pt>
                <c:pt idx="20">
                  <c:v>1427</c:v>
                </c:pt>
                <c:pt idx="21">
                  <c:v>1401</c:v>
                </c:pt>
                <c:pt idx="22">
                  <c:v>1357</c:v>
                </c:pt>
                <c:pt idx="23" formatCode="#,##0_ ;[Red]\-#,##0\ ">
                  <c:v>1504.7100000000028</c:v>
                </c:pt>
                <c:pt idx="24" formatCode="#,##0_ ;[Red]\-#,##0\ ">
                  <c:v>1762.510000000002</c:v>
                </c:pt>
                <c:pt idx="25" formatCode="#,##0_ ;[Red]\-#,##0\ ">
                  <c:v>2066.5400000000009</c:v>
                </c:pt>
              </c:numCache>
            </c:numRef>
          </c:val>
          <c:smooth val="0"/>
          <c:extLst>
            <c:ext xmlns:c16="http://schemas.microsoft.com/office/drawing/2014/chart" uri="{C3380CC4-5D6E-409C-BE32-E72D297353CC}">
              <c16:uniqueId val="{0000002F-EBBE-43E8-8A27-BCFFA611DF31}"/>
            </c:ext>
          </c:extLst>
        </c:ser>
        <c:ser>
          <c:idx val="4"/>
          <c:order val="3"/>
          <c:tx>
            <c:strRef>
              <c:f>List2!$A$6</c:f>
              <c:strCache>
                <c:ptCount val="1"/>
                <c:pt idx="0">
                  <c:v>nárůst absolventů o 25%</c:v>
                </c:pt>
              </c:strCache>
            </c:strRef>
          </c:tx>
          <c:spPr>
            <a:ln w="28575" cap="rnd">
              <a:solidFill>
                <a:srgbClr val="0070C0"/>
              </a:solidFill>
              <a:round/>
            </a:ln>
            <a:effectLst/>
          </c:spPr>
          <c:marker>
            <c:symbol val="none"/>
          </c:marker>
          <c:dLbls>
            <c:dLbl>
              <c:idx val="4"/>
              <c:layout>
                <c:manualLayout>
                  <c:x val="-2.2330265930181163E-2"/>
                  <c:y val="-5.49782534489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EBBE-43E8-8A27-BCFFA611DF31}"/>
                </c:ext>
              </c:extLst>
            </c:dLbl>
            <c:dLbl>
              <c:idx val="5"/>
              <c:layout>
                <c:manualLayout>
                  <c:x val="-1.9502311129360451E-2"/>
                  <c:y val="-4.61310180358209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EBBE-43E8-8A27-BCFFA611DF31}"/>
                </c:ext>
              </c:extLst>
            </c:dLbl>
            <c:dLbl>
              <c:idx val="6"/>
              <c:delete val="1"/>
              <c:extLst>
                <c:ext xmlns:c15="http://schemas.microsoft.com/office/drawing/2012/chart" uri="{CE6537A1-D6FC-4f65-9D91-7224C49458BB}"/>
                <c:ext xmlns:c16="http://schemas.microsoft.com/office/drawing/2014/chart" uri="{C3380CC4-5D6E-409C-BE32-E72D297353CC}">
                  <c16:uniqueId val="{00000034-EBBE-43E8-8A27-BCFFA611DF31}"/>
                </c:ext>
              </c:extLst>
            </c:dLbl>
            <c:dLbl>
              <c:idx val="25"/>
              <c:layout>
                <c:manualLayout>
                  <c:x val="-1.5637928255658859E-3"/>
                  <c:y val="-2.25383902675766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EBBE-43E8-8A27-BCFFA611DF31}"/>
                </c:ext>
              </c:extLst>
            </c:dLbl>
            <c:numFmt formatCode="#,##0_ ;[Red]\-#,##0\ "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List2!$D$1:$AC$1</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List2!$D$6:$AC$6</c:f>
              <c:numCache>
                <c:formatCode>General</c:formatCode>
                <c:ptCount val="26"/>
                <c:pt idx="0">
                  <c:v>617</c:v>
                </c:pt>
                <c:pt idx="1">
                  <c:v>722</c:v>
                </c:pt>
                <c:pt idx="2">
                  <c:v>718</c:v>
                </c:pt>
                <c:pt idx="3">
                  <c:v>549</c:v>
                </c:pt>
                <c:pt idx="4">
                  <c:v>265</c:v>
                </c:pt>
                <c:pt idx="5">
                  <c:v>-65</c:v>
                </c:pt>
                <c:pt idx="6">
                  <c:v>-198.5</c:v>
                </c:pt>
                <c:pt idx="7">
                  <c:v>-210</c:v>
                </c:pt>
                <c:pt idx="8">
                  <c:v>-250.5</c:v>
                </c:pt>
                <c:pt idx="9">
                  <c:v>-222</c:v>
                </c:pt>
                <c:pt idx="10">
                  <c:v>-164.5</c:v>
                </c:pt>
                <c:pt idx="11">
                  <c:v>-25</c:v>
                </c:pt>
                <c:pt idx="12">
                  <c:v>233.5</c:v>
                </c:pt>
                <c:pt idx="13">
                  <c:v>592</c:v>
                </c:pt>
                <c:pt idx="14">
                  <c:v>888.5</c:v>
                </c:pt>
                <c:pt idx="15">
                  <c:v>1141</c:v>
                </c:pt>
                <c:pt idx="16">
                  <c:v>1391.5</c:v>
                </c:pt>
                <c:pt idx="17">
                  <c:v>1608</c:v>
                </c:pt>
                <c:pt idx="18">
                  <c:v>1792.5</c:v>
                </c:pt>
                <c:pt idx="19">
                  <c:v>1977</c:v>
                </c:pt>
                <c:pt idx="20">
                  <c:v>2064.5</c:v>
                </c:pt>
                <c:pt idx="21">
                  <c:v>2081</c:v>
                </c:pt>
                <c:pt idx="22">
                  <c:v>2079.5</c:v>
                </c:pt>
                <c:pt idx="23" formatCode="#,##0_ ;[Red]\-#,##0\ ">
                  <c:v>2269.7100000000028</c:v>
                </c:pt>
                <c:pt idx="24" formatCode="#,##0_ ;[Red]\-#,##0\ ">
                  <c:v>2570.010000000002</c:v>
                </c:pt>
                <c:pt idx="25" formatCode="#,##0_ ;[Red]\-#,##0\ ">
                  <c:v>2916.5400000000009</c:v>
                </c:pt>
              </c:numCache>
            </c:numRef>
          </c:val>
          <c:smooth val="0"/>
          <c:extLst>
            <c:ext xmlns:c16="http://schemas.microsoft.com/office/drawing/2014/chart" uri="{C3380CC4-5D6E-409C-BE32-E72D297353CC}">
              <c16:uniqueId val="{00000033-EBBE-43E8-8A27-BCFFA611DF31}"/>
            </c:ext>
          </c:extLst>
        </c:ser>
        <c:dLbls>
          <c:showLegendKey val="0"/>
          <c:showVal val="0"/>
          <c:showCatName val="0"/>
          <c:showSerName val="0"/>
          <c:showPercent val="0"/>
          <c:showBubbleSize val="0"/>
        </c:dLbls>
        <c:smooth val="0"/>
        <c:axId val="133894912"/>
        <c:axId val="133896832"/>
      </c:lineChart>
      <c:catAx>
        <c:axId val="13389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3896832"/>
        <c:crosses val="autoZero"/>
        <c:auto val="1"/>
        <c:lblAlgn val="ctr"/>
        <c:lblOffset val="100"/>
        <c:noMultiLvlLbl val="0"/>
      </c:catAx>
      <c:valAx>
        <c:axId val="133896832"/>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3894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C8E4-44E0-B4A3-F3B9C44E7925}"/>
              </c:ext>
            </c:extLst>
          </c:dPt>
          <c:dPt>
            <c:idx val="1"/>
            <c:invertIfNegative val="0"/>
            <c:bubble3D val="0"/>
            <c:spPr>
              <a:solidFill>
                <a:srgbClr val="00B050"/>
              </a:solidFill>
              <a:ln>
                <a:noFill/>
              </a:ln>
              <a:effectLst/>
            </c:spPr>
            <c:extLst>
              <c:ext xmlns:c16="http://schemas.microsoft.com/office/drawing/2014/chart" uri="{C3380CC4-5D6E-409C-BE32-E72D297353CC}">
                <c16:uniqueId val="{00000003-C8E4-44E0-B4A3-F3B9C44E7925}"/>
              </c:ext>
            </c:extLst>
          </c:dPt>
          <c:dPt>
            <c:idx val="2"/>
            <c:invertIfNegative val="0"/>
            <c:bubble3D val="0"/>
            <c:spPr>
              <a:solidFill>
                <a:srgbClr val="00B050"/>
              </a:solidFill>
              <a:ln>
                <a:noFill/>
              </a:ln>
              <a:effectLst/>
            </c:spPr>
            <c:extLst>
              <c:ext xmlns:c16="http://schemas.microsoft.com/office/drawing/2014/chart" uri="{C3380CC4-5D6E-409C-BE32-E72D297353CC}">
                <c16:uniqueId val="{00000005-C8E4-44E0-B4A3-F3B9C44E7925}"/>
              </c:ext>
            </c:extLst>
          </c:dPt>
          <c:dPt>
            <c:idx val="3"/>
            <c:invertIfNegative val="0"/>
            <c:bubble3D val="0"/>
            <c:spPr>
              <a:solidFill>
                <a:srgbClr val="00B050"/>
              </a:solidFill>
              <a:ln>
                <a:noFill/>
              </a:ln>
              <a:effectLst/>
            </c:spPr>
            <c:extLst>
              <c:ext xmlns:c16="http://schemas.microsoft.com/office/drawing/2014/chart" uri="{C3380CC4-5D6E-409C-BE32-E72D297353CC}">
                <c16:uniqueId val="{00000007-C8E4-44E0-B4A3-F3B9C44E7925}"/>
              </c:ext>
            </c:extLst>
          </c:dPt>
          <c:dPt>
            <c:idx val="4"/>
            <c:invertIfNegative val="0"/>
            <c:bubble3D val="0"/>
            <c:spPr>
              <a:solidFill>
                <a:srgbClr val="00B050"/>
              </a:solidFill>
              <a:ln>
                <a:noFill/>
              </a:ln>
              <a:effectLst/>
            </c:spPr>
            <c:extLst>
              <c:ext xmlns:c16="http://schemas.microsoft.com/office/drawing/2014/chart" uri="{C3380CC4-5D6E-409C-BE32-E72D297353CC}">
                <c16:uniqueId val="{00000009-C8E4-44E0-B4A3-F3B9C44E7925}"/>
              </c:ext>
            </c:extLst>
          </c:dPt>
          <c:dPt>
            <c:idx val="5"/>
            <c:invertIfNegative val="0"/>
            <c:bubble3D val="0"/>
            <c:spPr>
              <a:solidFill>
                <a:srgbClr val="FF0000"/>
              </a:solidFill>
              <a:ln>
                <a:noFill/>
              </a:ln>
              <a:effectLst/>
            </c:spPr>
            <c:extLst>
              <c:ext xmlns:c16="http://schemas.microsoft.com/office/drawing/2014/chart" uri="{C3380CC4-5D6E-409C-BE32-E72D297353CC}">
                <c16:uniqueId val="{0000000B-C8E4-44E0-B4A3-F3B9C44E7925}"/>
              </c:ext>
            </c:extLst>
          </c:dPt>
          <c:dPt>
            <c:idx val="6"/>
            <c:invertIfNegative val="0"/>
            <c:bubble3D val="0"/>
            <c:spPr>
              <a:solidFill>
                <a:srgbClr val="FF0000"/>
              </a:solidFill>
              <a:ln>
                <a:noFill/>
              </a:ln>
              <a:effectLst/>
            </c:spPr>
            <c:extLst>
              <c:ext xmlns:c16="http://schemas.microsoft.com/office/drawing/2014/chart" uri="{C3380CC4-5D6E-409C-BE32-E72D297353CC}">
                <c16:uniqueId val="{0000000D-C8E4-44E0-B4A3-F3B9C44E7925}"/>
              </c:ext>
            </c:extLst>
          </c:dPt>
          <c:dPt>
            <c:idx val="7"/>
            <c:invertIfNegative val="0"/>
            <c:bubble3D val="0"/>
            <c:spPr>
              <a:solidFill>
                <a:srgbClr val="FF0000"/>
              </a:solidFill>
              <a:ln>
                <a:noFill/>
              </a:ln>
              <a:effectLst/>
            </c:spPr>
            <c:extLst>
              <c:ext xmlns:c16="http://schemas.microsoft.com/office/drawing/2014/chart" uri="{C3380CC4-5D6E-409C-BE32-E72D297353CC}">
                <c16:uniqueId val="{0000000F-C8E4-44E0-B4A3-F3B9C44E7925}"/>
              </c:ext>
            </c:extLst>
          </c:dPt>
          <c:dPt>
            <c:idx val="8"/>
            <c:invertIfNegative val="0"/>
            <c:bubble3D val="0"/>
            <c:spPr>
              <a:solidFill>
                <a:srgbClr val="FF0000"/>
              </a:solidFill>
              <a:ln>
                <a:noFill/>
              </a:ln>
              <a:effectLst/>
            </c:spPr>
            <c:extLst>
              <c:ext xmlns:c16="http://schemas.microsoft.com/office/drawing/2014/chart" uri="{C3380CC4-5D6E-409C-BE32-E72D297353CC}">
                <c16:uniqueId val="{00000011-C8E4-44E0-B4A3-F3B9C44E7925}"/>
              </c:ext>
            </c:extLst>
          </c:dPt>
          <c:dPt>
            <c:idx val="9"/>
            <c:invertIfNegative val="0"/>
            <c:bubble3D val="0"/>
            <c:spPr>
              <a:solidFill>
                <a:srgbClr val="FF0000"/>
              </a:solidFill>
              <a:ln>
                <a:noFill/>
              </a:ln>
              <a:effectLst/>
            </c:spPr>
            <c:extLst>
              <c:ext xmlns:c16="http://schemas.microsoft.com/office/drawing/2014/chart" uri="{C3380CC4-5D6E-409C-BE32-E72D297353CC}">
                <c16:uniqueId val="{00000013-C8E4-44E0-B4A3-F3B9C44E7925}"/>
              </c:ext>
            </c:extLst>
          </c:dPt>
          <c:dPt>
            <c:idx val="10"/>
            <c:invertIfNegative val="0"/>
            <c:bubble3D val="0"/>
            <c:spPr>
              <a:solidFill>
                <a:srgbClr val="FF0000"/>
              </a:solidFill>
              <a:ln>
                <a:noFill/>
              </a:ln>
              <a:effectLst/>
            </c:spPr>
            <c:extLst>
              <c:ext xmlns:c16="http://schemas.microsoft.com/office/drawing/2014/chart" uri="{C3380CC4-5D6E-409C-BE32-E72D297353CC}">
                <c16:uniqueId val="{00000015-C8E4-44E0-B4A3-F3B9C44E7925}"/>
              </c:ext>
            </c:extLst>
          </c:dPt>
          <c:dPt>
            <c:idx val="11"/>
            <c:invertIfNegative val="0"/>
            <c:bubble3D val="0"/>
            <c:spPr>
              <a:solidFill>
                <a:srgbClr val="FF0000"/>
              </a:solidFill>
              <a:ln>
                <a:noFill/>
              </a:ln>
              <a:effectLst/>
            </c:spPr>
            <c:extLst>
              <c:ext xmlns:c16="http://schemas.microsoft.com/office/drawing/2014/chart" uri="{C3380CC4-5D6E-409C-BE32-E72D297353CC}">
                <c16:uniqueId val="{00000017-C8E4-44E0-B4A3-F3B9C44E7925}"/>
              </c:ext>
            </c:extLst>
          </c:dPt>
          <c:dPt>
            <c:idx val="12"/>
            <c:invertIfNegative val="0"/>
            <c:bubble3D val="0"/>
            <c:spPr>
              <a:solidFill>
                <a:srgbClr val="FF0000"/>
              </a:solidFill>
              <a:ln>
                <a:noFill/>
              </a:ln>
              <a:effectLst/>
            </c:spPr>
            <c:extLst>
              <c:ext xmlns:c16="http://schemas.microsoft.com/office/drawing/2014/chart" uri="{C3380CC4-5D6E-409C-BE32-E72D297353CC}">
                <c16:uniqueId val="{00000019-C8E4-44E0-B4A3-F3B9C44E7925}"/>
              </c:ext>
            </c:extLst>
          </c:dPt>
          <c:dPt>
            <c:idx val="13"/>
            <c:invertIfNegative val="0"/>
            <c:bubble3D val="0"/>
            <c:spPr>
              <a:solidFill>
                <a:srgbClr val="FF0000"/>
              </a:solidFill>
              <a:ln>
                <a:noFill/>
              </a:ln>
              <a:effectLst/>
            </c:spPr>
            <c:extLst>
              <c:ext xmlns:c16="http://schemas.microsoft.com/office/drawing/2014/chart" uri="{C3380CC4-5D6E-409C-BE32-E72D297353CC}">
                <c16:uniqueId val="{0000001B-C8E4-44E0-B4A3-F3B9C44E7925}"/>
              </c:ext>
            </c:extLst>
          </c:dPt>
          <c:dPt>
            <c:idx val="15"/>
            <c:invertIfNegative val="0"/>
            <c:bubble3D val="0"/>
            <c:spPr>
              <a:solidFill>
                <a:srgbClr val="FF0000"/>
              </a:solidFill>
              <a:ln>
                <a:noFill/>
              </a:ln>
              <a:effectLst/>
            </c:spPr>
            <c:extLst>
              <c:ext xmlns:c16="http://schemas.microsoft.com/office/drawing/2014/chart" uri="{C3380CC4-5D6E-409C-BE32-E72D297353CC}">
                <c16:uniqueId val="{0000001D-C8E4-44E0-B4A3-F3B9C44E7925}"/>
              </c:ext>
            </c:extLst>
          </c:dPt>
          <c:dPt>
            <c:idx val="16"/>
            <c:invertIfNegative val="0"/>
            <c:bubble3D val="0"/>
            <c:spPr>
              <a:solidFill>
                <a:srgbClr val="FF0000"/>
              </a:solidFill>
              <a:ln>
                <a:noFill/>
              </a:ln>
              <a:effectLst/>
            </c:spPr>
            <c:extLst>
              <c:ext xmlns:c16="http://schemas.microsoft.com/office/drawing/2014/chart" uri="{C3380CC4-5D6E-409C-BE32-E72D297353CC}">
                <c16:uniqueId val="{0000001F-C8E4-44E0-B4A3-F3B9C44E7925}"/>
              </c:ext>
            </c:extLst>
          </c:dPt>
          <c:dPt>
            <c:idx val="17"/>
            <c:invertIfNegative val="0"/>
            <c:bubble3D val="0"/>
            <c:spPr>
              <a:solidFill>
                <a:srgbClr val="00B050"/>
              </a:solidFill>
              <a:ln>
                <a:noFill/>
              </a:ln>
              <a:effectLst/>
            </c:spPr>
            <c:extLst>
              <c:ext xmlns:c16="http://schemas.microsoft.com/office/drawing/2014/chart" uri="{C3380CC4-5D6E-409C-BE32-E72D297353CC}">
                <c16:uniqueId val="{00000021-C8E4-44E0-B4A3-F3B9C44E7925}"/>
              </c:ext>
            </c:extLst>
          </c:dPt>
          <c:dPt>
            <c:idx val="18"/>
            <c:invertIfNegative val="0"/>
            <c:bubble3D val="0"/>
            <c:spPr>
              <a:solidFill>
                <a:srgbClr val="FF0000"/>
              </a:solidFill>
              <a:ln>
                <a:noFill/>
              </a:ln>
              <a:effectLst/>
            </c:spPr>
            <c:extLst>
              <c:ext xmlns:c16="http://schemas.microsoft.com/office/drawing/2014/chart" uri="{C3380CC4-5D6E-409C-BE32-E72D297353CC}">
                <c16:uniqueId val="{00000023-C8E4-44E0-B4A3-F3B9C44E7925}"/>
              </c:ext>
            </c:extLst>
          </c:dPt>
          <c:dPt>
            <c:idx val="19"/>
            <c:invertIfNegative val="0"/>
            <c:bubble3D val="0"/>
            <c:spPr>
              <a:solidFill>
                <a:srgbClr val="FF0000"/>
              </a:solidFill>
              <a:ln>
                <a:noFill/>
              </a:ln>
              <a:effectLst/>
            </c:spPr>
            <c:extLst>
              <c:ext xmlns:c16="http://schemas.microsoft.com/office/drawing/2014/chart" uri="{C3380CC4-5D6E-409C-BE32-E72D297353CC}">
                <c16:uniqueId val="{00000025-C8E4-44E0-B4A3-F3B9C44E7925}"/>
              </c:ext>
            </c:extLst>
          </c:dPt>
          <c:dPt>
            <c:idx val="20"/>
            <c:invertIfNegative val="0"/>
            <c:bubble3D val="0"/>
            <c:spPr>
              <a:solidFill>
                <a:srgbClr val="FF0000"/>
              </a:solidFill>
              <a:ln>
                <a:noFill/>
              </a:ln>
              <a:effectLst/>
            </c:spPr>
            <c:extLst>
              <c:ext xmlns:c16="http://schemas.microsoft.com/office/drawing/2014/chart" uri="{C3380CC4-5D6E-409C-BE32-E72D297353CC}">
                <c16:uniqueId val="{00000027-C8E4-44E0-B4A3-F3B9C44E7925}"/>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Hlavní město Praha  </c:v>
                </c:pt>
                <c:pt idx="1">
                  <c:v>Plzeňský kraj       </c:v>
                </c:pt>
                <c:pt idx="2">
                  <c:v>Moravskoslezský kraj</c:v>
                </c:pt>
                <c:pt idx="3">
                  <c:v>Královéhradecký kraj</c:v>
                </c:pt>
                <c:pt idx="4">
                  <c:v>Pardubický kraj     </c:v>
                </c:pt>
                <c:pt idx="5">
                  <c:v>Jihomoravský kraj   </c:v>
                </c:pt>
                <c:pt idx="6">
                  <c:v>Kraj Vysočina       </c:v>
                </c:pt>
                <c:pt idx="7">
                  <c:v>Liberecký kraj      </c:v>
                </c:pt>
                <c:pt idx="8">
                  <c:v>Zlínský kraj        </c:v>
                </c:pt>
                <c:pt idx="9">
                  <c:v>Jihočeský kraj      </c:v>
                </c:pt>
                <c:pt idx="10">
                  <c:v>Karlovarský kraj    </c:v>
                </c:pt>
                <c:pt idx="11">
                  <c:v>Olomoucký kraj      </c:v>
                </c:pt>
                <c:pt idx="12">
                  <c:v>Ústecký kraj        </c:v>
                </c:pt>
                <c:pt idx="13">
                  <c:v>Středočeský kraj    </c:v>
                </c:pt>
                <c:pt idx="15">
                  <c:v>≤ 2000</c:v>
                </c:pt>
                <c:pt idx="16">
                  <c:v>2001 - 5000</c:v>
                </c:pt>
                <c:pt idx="17">
                  <c:v>5001 - 10000</c:v>
                </c:pt>
                <c:pt idx="18">
                  <c:v>10001 - 50000</c:v>
                </c:pt>
                <c:pt idx="19">
                  <c:v>50001 - 100000</c:v>
                </c:pt>
                <c:pt idx="20">
                  <c:v>&gt; 100 000 </c:v>
                </c:pt>
              </c:strCache>
            </c:strRef>
          </c:cat>
          <c:val>
            <c:numRef>
              <c:f>Sheet1!$B$2:$B$22</c:f>
              <c:numCache>
                <c:formatCode>General</c:formatCode>
                <c:ptCount val="21"/>
                <c:pt idx="0">
                  <c:v>4</c:v>
                </c:pt>
                <c:pt idx="1">
                  <c:v>3</c:v>
                </c:pt>
                <c:pt idx="2">
                  <c:v>2</c:v>
                </c:pt>
                <c:pt idx="3">
                  <c:v>1</c:v>
                </c:pt>
                <c:pt idx="4">
                  <c:v>1</c:v>
                </c:pt>
                <c:pt idx="5">
                  <c:v>0</c:v>
                </c:pt>
                <c:pt idx="6">
                  <c:v>0</c:v>
                </c:pt>
                <c:pt idx="7">
                  <c:v>-2</c:v>
                </c:pt>
                <c:pt idx="8">
                  <c:v>-2</c:v>
                </c:pt>
                <c:pt idx="9">
                  <c:v>-4</c:v>
                </c:pt>
                <c:pt idx="10">
                  <c:v>-4</c:v>
                </c:pt>
                <c:pt idx="11">
                  <c:v>-6</c:v>
                </c:pt>
                <c:pt idx="12">
                  <c:v>-13</c:v>
                </c:pt>
                <c:pt idx="13">
                  <c:v>-18</c:v>
                </c:pt>
                <c:pt idx="15">
                  <c:v>-25</c:v>
                </c:pt>
                <c:pt idx="16">
                  <c:v>-4</c:v>
                </c:pt>
                <c:pt idx="17">
                  <c:v>2</c:v>
                </c:pt>
                <c:pt idx="18">
                  <c:v>-9</c:v>
                </c:pt>
                <c:pt idx="19">
                  <c:v>-1</c:v>
                </c:pt>
                <c:pt idx="20">
                  <c:v>-1</c:v>
                </c:pt>
              </c:numCache>
            </c:numRef>
          </c:val>
          <c:extLst>
            <c:ext xmlns:c16="http://schemas.microsoft.com/office/drawing/2014/chart" uri="{C3380CC4-5D6E-409C-BE32-E72D297353CC}">
              <c16:uniqueId val="{00000028-C8E4-44E0-B4A3-F3B9C44E7925}"/>
            </c:ext>
          </c:extLst>
        </c:ser>
        <c:ser>
          <c:idx val="1"/>
          <c:order val="1"/>
          <c:tx>
            <c:strRef>
              <c:f>Sheet1!$C$1</c:f>
              <c:strCache>
                <c:ptCount val="1"/>
                <c:pt idx="0">
                  <c:v>Sloupec1</c:v>
                </c:pt>
              </c:strCache>
            </c:strRef>
          </c:tx>
          <c:spPr>
            <a:solidFill>
              <a:srgbClr val="00B050"/>
            </a:solidFill>
            <a:ln>
              <a:noFill/>
            </a:ln>
            <a:effectLst/>
          </c:spPr>
          <c:invertIfNegative val="0"/>
          <c:dLbls>
            <c:delete val="1"/>
          </c:dLbls>
          <c:cat>
            <c:strRef>
              <c:f>Sheet1!$A$2:$A$22</c:f>
              <c:strCache>
                <c:ptCount val="21"/>
                <c:pt idx="0">
                  <c:v>Hlavní město Praha  </c:v>
                </c:pt>
                <c:pt idx="1">
                  <c:v>Plzeňský kraj       </c:v>
                </c:pt>
                <c:pt idx="2">
                  <c:v>Moravskoslezský kraj</c:v>
                </c:pt>
                <c:pt idx="3">
                  <c:v>Královéhradecký kraj</c:v>
                </c:pt>
                <c:pt idx="4">
                  <c:v>Pardubický kraj     </c:v>
                </c:pt>
                <c:pt idx="5">
                  <c:v>Jihomoravský kraj   </c:v>
                </c:pt>
                <c:pt idx="6">
                  <c:v>Kraj Vysočina       </c:v>
                </c:pt>
                <c:pt idx="7">
                  <c:v>Liberecký kraj      </c:v>
                </c:pt>
                <c:pt idx="8">
                  <c:v>Zlínský kraj        </c:v>
                </c:pt>
                <c:pt idx="9">
                  <c:v>Jihočeský kraj      </c:v>
                </c:pt>
                <c:pt idx="10">
                  <c:v>Karlovarský kraj    </c:v>
                </c:pt>
                <c:pt idx="11">
                  <c:v>Olomoucký kraj      </c:v>
                </c:pt>
                <c:pt idx="12">
                  <c:v>Ústecký kraj        </c:v>
                </c:pt>
                <c:pt idx="13">
                  <c:v>Středočeský kraj    </c:v>
                </c:pt>
                <c:pt idx="15">
                  <c:v>≤ 2000</c:v>
                </c:pt>
                <c:pt idx="16">
                  <c:v>2001 - 5000</c:v>
                </c:pt>
                <c:pt idx="17">
                  <c:v>5001 - 10000</c:v>
                </c:pt>
                <c:pt idx="18">
                  <c:v>10001 - 50000</c:v>
                </c:pt>
                <c:pt idx="19">
                  <c:v>50001 - 100000</c:v>
                </c:pt>
                <c:pt idx="20">
                  <c:v>&gt; 100 000 </c:v>
                </c:pt>
              </c:strCache>
            </c:strRef>
          </c:cat>
          <c:val>
            <c:numRef>
              <c:f>Sheet1!$C$2:$C$22</c:f>
              <c:numCache>
                <c:formatCode>General</c:formatCode>
                <c:ptCount val="21"/>
              </c:numCache>
            </c:numRef>
          </c:val>
          <c:extLst>
            <c:ext xmlns:c16="http://schemas.microsoft.com/office/drawing/2014/chart" uri="{C3380CC4-5D6E-409C-BE32-E72D297353CC}">
              <c16:uniqueId val="{00000029-C8E4-44E0-B4A3-F3B9C44E7925}"/>
            </c:ext>
          </c:extLst>
        </c:ser>
        <c:ser>
          <c:idx val="2"/>
          <c:order val="2"/>
          <c:tx>
            <c:strRef>
              <c:f>Sheet1!$D$1</c:f>
              <c:strCache>
                <c:ptCount val="1"/>
                <c:pt idx="0">
                  <c:v>Sloupec2</c:v>
                </c:pt>
              </c:strCache>
            </c:strRef>
          </c:tx>
          <c:spPr>
            <a:solidFill>
              <a:srgbClr val="FF0000"/>
            </a:solidFill>
            <a:ln>
              <a:noFill/>
            </a:ln>
            <a:effectLst/>
          </c:spPr>
          <c:invertIfNegative val="0"/>
          <c:dLbls>
            <c:delete val="1"/>
          </c:dLbls>
          <c:cat>
            <c:strRef>
              <c:f>Sheet1!$A$2:$A$22</c:f>
              <c:strCache>
                <c:ptCount val="21"/>
                <c:pt idx="0">
                  <c:v>Hlavní město Praha  </c:v>
                </c:pt>
                <c:pt idx="1">
                  <c:v>Plzeňský kraj       </c:v>
                </c:pt>
                <c:pt idx="2">
                  <c:v>Moravskoslezský kraj</c:v>
                </c:pt>
                <c:pt idx="3">
                  <c:v>Královéhradecký kraj</c:v>
                </c:pt>
                <c:pt idx="4">
                  <c:v>Pardubický kraj     </c:v>
                </c:pt>
                <c:pt idx="5">
                  <c:v>Jihomoravský kraj   </c:v>
                </c:pt>
                <c:pt idx="6">
                  <c:v>Kraj Vysočina       </c:v>
                </c:pt>
                <c:pt idx="7">
                  <c:v>Liberecký kraj      </c:v>
                </c:pt>
                <c:pt idx="8">
                  <c:v>Zlínský kraj        </c:v>
                </c:pt>
                <c:pt idx="9">
                  <c:v>Jihočeský kraj      </c:v>
                </c:pt>
                <c:pt idx="10">
                  <c:v>Karlovarský kraj    </c:v>
                </c:pt>
                <c:pt idx="11">
                  <c:v>Olomoucký kraj      </c:v>
                </c:pt>
                <c:pt idx="12">
                  <c:v>Ústecký kraj        </c:v>
                </c:pt>
                <c:pt idx="13">
                  <c:v>Středočeský kraj    </c:v>
                </c:pt>
                <c:pt idx="15">
                  <c:v>≤ 2000</c:v>
                </c:pt>
                <c:pt idx="16">
                  <c:v>2001 - 5000</c:v>
                </c:pt>
                <c:pt idx="17">
                  <c:v>5001 - 10000</c:v>
                </c:pt>
                <c:pt idx="18">
                  <c:v>10001 - 50000</c:v>
                </c:pt>
                <c:pt idx="19">
                  <c:v>50001 - 100000</c:v>
                </c:pt>
                <c:pt idx="20">
                  <c:v>&gt; 100 000 </c:v>
                </c:pt>
              </c:strCache>
            </c:strRef>
          </c:cat>
          <c:val>
            <c:numRef>
              <c:f>Sheet1!$D$2:$D$22</c:f>
              <c:numCache>
                <c:formatCode>General</c:formatCode>
                <c:ptCount val="21"/>
              </c:numCache>
            </c:numRef>
          </c:val>
          <c:extLst>
            <c:ext xmlns:c16="http://schemas.microsoft.com/office/drawing/2014/chart" uri="{C3380CC4-5D6E-409C-BE32-E72D297353CC}">
              <c16:uniqueId val="{0000002A-C8E4-44E0-B4A3-F3B9C44E7925}"/>
            </c:ext>
          </c:extLst>
        </c:ser>
        <c:dLbls>
          <c:showLegendKey val="0"/>
          <c:showVal val="1"/>
          <c:showCatName val="0"/>
          <c:showSerName val="0"/>
          <c:showPercent val="0"/>
          <c:showBubbleSize val="0"/>
        </c:dLbls>
        <c:gapWidth val="50"/>
        <c:overlap val="100"/>
        <c:axId val="411669192"/>
        <c:axId val="411666448"/>
      </c:barChart>
      <c:catAx>
        <c:axId val="41166919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666448"/>
        <c:crosses val="autoZero"/>
        <c:auto val="1"/>
        <c:lblAlgn val="ctr"/>
        <c:lblOffset val="100"/>
        <c:noMultiLvlLbl val="0"/>
      </c:catAx>
      <c:valAx>
        <c:axId val="411666448"/>
        <c:scaling>
          <c:orientation val="minMax"/>
        </c:scaling>
        <c:delete val="0"/>
        <c:axPos val="t"/>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11669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E5FD6D-6433-4C8F-9881-AC506DFA0357}" type="doc">
      <dgm:prSet loTypeId="urn:microsoft.com/office/officeart/2008/layout/NameandTitleOrganizationalChart" loCatId="hierarchy" qsTypeId="urn:microsoft.com/office/officeart/2005/8/quickstyle/3d3" qsCatId="3D" csTypeId="urn:microsoft.com/office/officeart/2005/8/colors/accent2_1" csCatId="accent2" phldr="1"/>
      <dgm:spPr/>
      <dgm:t>
        <a:bodyPr/>
        <a:lstStyle/>
        <a:p>
          <a:endParaRPr lang="cs-CZ"/>
        </a:p>
      </dgm:t>
    </dgm:pt>
    <dgm:pt modelId="{58D1D295-B23B-49F2-8095-59654B1E822E}">
      <dgm:prSet phldrT="[Text]" custT="1"/>
      <dgm:spPr>
        <a:xfrm>
          <a:off x="1624794" y="1984"/>
          <a:ext cx="1318236" cy="682524"/>
        </a:xfrm>
        <a:prstGeom prst="rect">
          <a:avLst/>
        </a:prstGeom>
        <a:solidFill>
          <a:srgbClr val="FFFFFF">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dirty="0">
              <a:solidFill>
                <a:srgbClr val="292929">
                  <a:hueOff val="0"/>
                  <a:satOff val="0"/>
                  <a:lumOff val="0"/>
                  <a:alphaOff val="0"/>
                </a:srgbClr>
              </a:solidFill>
              <a:latin typeface="Trebuchet MS"/>
              <a:ea typeface="+mn-ea"/>
              <a:cs typeface="+mn-cs"/>
            </a:rPr>
            <a:t>99 203</a:t>
          </a:r>
        </a:p>
      </dgm:t>
    </dgm:pt>
    <dgm:pt modelId="{701BB3B9-4F8D-49DA-8356-249C3FF89BC7}" type="parTrans" cxnId="{36878A9E-63AB-40A7-A123-F635A1B6D28B}">
      <dgm:prSet/>
      <dgm:spPr/>
      <dgm:t>
        <a:bodyPr/>
        <a:lstStyle/>
        <a:p>
          <a:endParaRPr lang="cs-CZ"/>
        </a:p>
      </dgm:t>
    </dgm:pt>
    <dgm:pt modelId="{7EDFBA98-4C0F-4991-9773-DDC29962243D}" type="sibTrans" cxnId="{36878A9E-63AB-40A7-A123-F635A1B6D28B}">
      <dgm:prSet/>
      <dgm:spPr>
        <a:xfrm>
          <a:off x="1888441" y="532836"/>
          <a:ext cx="1186413" cy="227508"/>
        </a:xfrm>
        <a:prstGeom prst="rect">
          <a:avLst/>
        </a:prstGeom>
        <a:solidFill>
          <a:srgbClr val="C0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a:solidFill>
                <a:srgbClr val="FFFFFF"/>
              </a:solidFill>
              <a:latin typeface="Trebuchet MS"/>
              <a:ea typeface="+mn-ea"/>
              <a:cs typeface="+mn-cs"/>
            </a:rPr>
            <a:t>PRŮMĚR ČR</a:t>
          </a:r>
          <a:endParaRPr lang="cs-CZ" dirty="0">
            <a:solidFill>
              <a:srgbClr val="FFFFFF"/>
            </a:solidFill>
            <a:latin typeface="Trebuchet MS"/>
            <a:ea typeface="+mn-ea"/>
            <a:cs typeface="+mn-cs"/>
          </a:endParaRPr>
        </a:p>
      </dgm:t>
    </dgm:pt>
    <dgm:pt modelId="{6BA52C6D-D9A9-410D-BCE3-FC4BCFAAB379}">
      <dgm:prSet phldrT="[Text]" custT="1"/>
      <dgm:spPr>
        <a:xfrm>
          <a:off x="630525" y="1078856"/>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dirty="0">
              <a:solidFill>
                <a:srgbClr val="292929">
                  <a:hueOff val="0"/>
                  <a:satOff val="0"/>
                  <a:lumOff val="0"/>
                  <a:alphaOff val="0"/>
                </a:srgbClr>
              </a:solidFill>
              <a:latin typeface="Trebuchet MS"/>
              <a:ea typeface="+mn-ea"/>
              <a:cs typeface="+mn-cs"/>
            </a:rPr>
            <a:t>102 494</a:t>
          </a:r>
        </a:p>
      </dgm:t>
    </dgm:pt>
    <dgm:pt modelId="{0E507347-1007-4A23-A022-E992C5641041}" type="parTrans" cxnId="{ADEFEA4C-CF83-4988-9D89-69EDF0307074}">
      <dgm:prSet/>
      <dgm:spPr>
        <a:xfrm>
          <a:off x="1350527" y="684509"/>
          <a:ext cx="933385" cy="394347"/>
        </a:xfrm>
        <a:custGeom>
          <a:avLst/>
          <a:gdLst/>
          <a:ahLst/>
          <a:cxnLst/>
          <a:rect l="0" t="0" r="0" b="0"/>
          <a:pathLst>
            <a:path>
              <a:moveTo>
                <a:pt x="933385" y="0"/>
              </a:moveTo>
              <a:lnTo>
                <a:pt x="933385" y="235091"/>
              </a:lnTo>
              <a:lnTo>
                <a:pt x="0" y="235091"/>
              </a:lnTo>
              <a:lnTo>
                <a:pt x="0" y="394347"/>
              </a:lnTo>
            </a:path>
          </a:pathLst>
        </a:custGeom>
        <a:noFill/>
        <a:ln w="25400" cap="flat" cmpd="sng" algn="ctr">
          <a:solidFill>
            <a:srgbClr val="4C9ED0">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0DDA565D-D8DB-4056-B700-792E65FB2941}" type="sibTrans" cxnId="{ADEFEA4C-CF83-4988-9D89-69EDF0307074}">
      <dgm:prSet custT="1"/>
      <dgm:spPr>
        <a:xfrm>
          <a:off x="905956" y="1609709"/>
          <a:ext cx="1284612"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sz="1400" b="1" dirty="0">
              <a:solidFill>
                <a:srgbClr val="292929">
                  <a:hueOff val="0"/>
                  <a:satOff val="0"/>
                  <a:lumOff val="0"/>
                  <a:alphaOff val="0"/>
                </a:srgbClr>
              </a:solidFill>
              <a:latin typeface="Trebuchet MS"/>
              <a:ea typeface="+mn-ea"/>
              <a:cs typeface="+mn-cs"/>
            </a:rPr>
            <a:t>PRŮMĚR </a:t>
          </a:r>
          <a:r>
            <a:rPr lang="cs-CZ" sz="1400" b="1" dirty="0">
              <a:solidFill>
                <a:srgbClr val="FF0000"/>
              </a:solidFill>
              <a:latin typeface="Trebuchet MS"/>
              <a:ea typeface="+mn-ea"/>
              <a:cs typeface="+mn-cs"/>
            </a:rPr>
            <a:t>PLAT</a:t>
          </a:r>
        </a:p>
      </dgm:t>
    </dgm:pt>
    <dgm:pt modelId="{021DD6A4-A429-44D2-A5E7-44529D1A3DFF}">
      <dgm:prSet phldrT="[Text]" custT="1"/>
      <dgm:spPr>
        <a:xfrm>
          <a:off x="2509080" y="1078856"/>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b="0" i="0" u="none" dirty="0">
              <a:solidFill>
                <a:srgbClr val="292929">
                  <a:hueOff val="0"/>
                  <a:satOff val="0"/>
                  <a:lumOff val="0"/>
                  <a:alphaOff val="0"/>
                </a:srgbClr>
              </a:solidFill>
              <a:latin typeface="Trebuchet MS"/>
              <a:ea typeface="+mn-ea"/>
              <a:cs typeface="+mn-cs"/>
            </a:rPr>
            <a:t> 95 109</a:t>
          </a:r>
          <a:endParaRPr lang="cs-CZ" sz="2900" dirty="0">
            <a:solidFill>
              <a:srgbClr val="292929">
                <a:hueOff val="0"/>
                <a:satOff val="0"/>
                <a:lumOff val="0"/>
                <a:alphaOff val="0"/>
              </a:srgbClr>
            </a:solidFill>
            <a:latin typeface="Trebuchet MS"/>
            <a:ea typeface="+mn-ea"/>
            <a:cs typeface="+mn-cs"/>
          </a:endParaRPr>
        </a:p>
      </dgm:t>
    </dgm:pt>
    <dgm:pt modelId="{84BF9338-901B-4F5B-AAFC-028D7CACBB39}" type="parTrans" cxnId="{A74D768A-183F-48EF-A657-62D65EE0CB7D}">
      <dgm:prSet/>
      <dgm:spPr>
        <a:xfrm>
          <a:off x="2283912" y="684509"/>
          <a:ext cx="945168" cy="394347"/>
        </a:xfrm>
        <a:custGeom>
          <a:avLst/>
          <a:gdLst/>
          <a:ahLst/>
          <a:cxnLst/>
          <a:rect l="0" t="0" r="0" b="0"/>
          <a:pathLst>
            <a:path>
              <a:moveTo>
                <a:pt x="0" y="0"/>
              </a:moveTo>
              <a:lnTo>
                <a:pt x="0" y="235091"/>
              </a:lnTo>
              <a:lnTo>
                <a:pt x="945168" y="235091"/>
              </a:lnTo>
              <a:lnTo>
                <a:pt x="945168" y="394347"/>
              </a:lnTo>
            </a:path>
          </a:pathLst>
        </a:custGeom>
        <a:noFill/>
        <a:ln w="25400" cap="flat" cmpd="sng" algn="ctr">
          <a:solidFill>
            <a:srgbClr val="4C9ED0">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9E230ABC-FD2B-4FE9-A285-78219C97A807}" type="sibTrans" cxnId="{A74D768A-183F-48EF-A657-62D65EE0CB7D}">
      <dgm:prSet custT="1"/>
      <dgm:spPr>
        <a:xfrm>
          <a:off x="2784510" y="1609709"/>
          <a:ext cx="1284612"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sz="1400" b="1" dirty="0">
              <a:solidFill>
                <a:srgbClr val="292929">
                  <a:hueOff val="0"/>
                  <a:satOff val="0"/>
                  <a:lumOff val="0"/>
                  <a:alphaOff val="0"/>
                </a:srgbClr>
              </a:solidFill>
              <a:latin typeface="Trebuchet MS"/>
              <a:ea typeface="+mn-ea"/>
              <a:cs typeface="+mn-cs"/>
            </a:rPr>
            <a:t>PRŮMĚR </a:t>
          </a:r>
          <a:r>
            <a:rPr lang="cs-CZ" sz="1400" b="1" dirty="0">
              <a:solidFill>
                <a:srgbClr val="FF0000"/>
              </a:solidFill>
              <a:latin typeface="Trebuchet MS"/>
              <a:ea typeface="+mn-ea"/>
              <a:cs typeface="+mn-cs"/>
            </a:rPr>
            <a:t>MZDA</a:t>
          </a:r>
        </a:p>
      </dgm:t>
    </dgm:pt>
    <dgm:pt modelId="{6C0D2D98-8758-48C9-B6A5-E305E2696B3C}">
      <dgm:prSet custT="1"/>
      <dgm:spPr>
        <a:xfrm>
          <a:off x="1020536" y="2155728"/>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b="0" i="0" u="none" dirty="0">
              <a:solidFill>
                <a:srgbClr val="292929">
                  <a:hueOff val="0"/>
                  <a:satOff val="0"/>
                  <a:lumOff val="0"/>
                  <a:alphaOff val="0"/>
                </a:srgbClr>
              </a:solidFill>
              <a:latin typeface="Trebuchet MS"/>
              <a:ea typeface="+mn-ea"/>
              <a:cs typeface="+mn-cs"/>
            </a:rPr>
            <a:t> 102 121</a:t>
          </a:r>
          <a:endParaRPr lang="cs-CZ" sz="2900" dirty="0">
            <a:solidFill>
              <a:srgbClr val="292929">
                <a:hueOff val="0"/>
                <a:satOff val="0"/>
                <a:lumOff val="0"/>
                <a:alphaOff val="0"/>
              </a:srgbClr>
            </a:solidFill>
            <a:latin typeface="Trebuchet MS"/>
            <a:ea typeface="+mn-ea"/>
            <a:cs typeface="+mn-cs"/>
          </a:endParaRPr>
        </a:p>
      </dgm:t>
    </dgm:pt>
    <dgm:pt modelId="{4608F231-4C97-4A02-8226-E0391B160E74}" type="parTrans" cxnId="{7B48C368-F083-44C0-A91D-AE579776CFB2}">
      <dgm:prSet/>
      <dgm:spPr>
        <a:xfrm>
          <a:off x="774526" y="1761381"/>
          <a:ext cx="246010" cy="735609"/>
        </a:xfrm>
        <a:custGeom>
          <a:avLst/>
          <a:gdLst/>
          <a:ahLst/>
          <a:cxnLst/>
          <a:rect l="0" t="0" r="0" b="0"/>
          <a:pathLst>
            <a:path>
              <a:moveTo>
                <a:pt x="0" y="0"/>
              </a:moveTo>
              <a:lnTo>
                <a:pt x="0" y="735609"/>
              </a:lnTo>
              <a:lnTo>
                <a:pt x="246010" y="735609"/>
              </a:lnTo>
            </a:path>
          </a:pathLst>
        </a:custGeom>
        <a:noFill/>
        <a:ln w="25400" cap="flat" cmpd="sng" algn="ctr">
          <a:solidFill>
            <a:srgbClr val="4C9ED0">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93E52966-BD43-4EA9-A1FF-B8B8C17FC99E}" type="sibTrans" cxnId="{7B48C368-F083-44C0-A91D-AE579776CFB2}">
      <dgm:prSet custT="1"/>
      <dgm:spPr>
        <a:xfrm>
          <a:off x="1345066" y="2686581"/>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sz="1400" dirty="0">
              <a:solidFill>
                <a:srgbClr val="292929">
                  <a:hueOff val="0"/>
                  <a:satOff val="0"/>
                  <a:lumOff val="0"/>
                  <a:alphaOff val="0"/>
                </a:srgbClr>
              </a:solidFill>
              <a:latin typeface="Trebuchet MS"/>
              <a:ea typeface="+mn-ea"/>
              <a:cs typeface="+mn-cs"/>
            </a:rPr>
            <a:t>AKUTNÍ PÉČE</a:t>
          </a:r>
        </a:p>
      </dgm:t>
    </dgm:pt>
    <dgm:pt modelId="{201D0768-32EF-4BED-BA11-4875740F1955}">
      <dgm:prSet custT="1"/>
      <dgm:spPr>
        <a:xfrm>
          <a:off x="1020536" y="3232600"/>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b="0" i="0" u="none" dirty="0">
              <a:solidFill>
                <a:srgbClr val="292929">
                  <a:hueOff val="0"/>
                  <a:satOff val="0"/>
                  <a:lumOff val="0"/>
                  <a:alphaOff val="0"/>
                </a:srgbClr>
              </a:solidFill>
              <a:latin typeface="Trebuchet MS"/>
              <a:ea typeface="+mn-ea"/>
              <a:cs typeface="+mn-cs"/>
            </a:rPr>
            <a:t> 103 460</a:t>
          </a:r>
          <a:endParaRPr lang="cs-CZ" sz="2900" dirty="0">
            <a:solidFill>
              <a:srgbClr val="292929">
                <a:hueOff val="0"/>
                <a:satOff val="0"/>
                <a:lumOff val="0"/>
                <a:alphaOff val="0"/>
              </a:srgbClr>
            </a:solidFill>
            <a:latin typeface="Trebuchet MS"/>
            <a:ea typeface="+mn-ea"/>
            <a:cs typeface="+mn-cs"/>
          </a:endParaRPr>
        </a:p>
      </dgm:t>
    </dgm:pt>
    <dgm:pt modelId="{521626D2-1AA4-4A0B-B8CA-DB8B8F9B5C2D}" type="parTrans" cxnId="{4AC15777-E65E-4D6E-A864-398BC1262CC5}">
      <dgm:prSet/>
      <dgm:spPr>
        <a:xfrm>
          <a:off x="774526" y="1761381"/>
          <a:ext cx="246010" cy="1812481"/>
        </a:xfrm>
        <a:custGeom>
          <a:avLst/>
          <a:gdLst/>
          <a:ahLst/>
          <a:cxnLst/>
          <a:rect l="0" t="0" r="0" b="0"/>
          <a:pathLst>
            <a:path>
              <a:moveTo>
                <a:pt x="0" y="0"/>
              </a:moveTo>
              <a:lnTo>
                <a:pt x="0" y="1812481"/>
              </a:lnTo>
              <a:lnTo>
                <a:pt x="246010" y="1812481"/>
              </a:lnTo>
            </a:path>
          </a:pathLst>
        </a:custGeom>
        <a:noFill/>
        <a:ln w="25400" cap="flat" cmpd="sng" algn="ctr">
          <a:solidFill>
            <a:srgbClr val="4C9ED0">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AC3E0D2E-91EA-4F80-87B0-56F93A2FAA35}" type="sibTrans" cxnId="{4AC15777-E65E-4D6E-A864-398BC1262CC5}">
      <dgm:prSet/>
      <dgm:spPr>
        <a:xfrm>
          <a:off x="1345066" y="3763453"/>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OST. LŮŽKOVÁ</a:t>
          </a:r>
        </a:p>
      </dgm:t>
    </dgm:pt>
    <dgm:pt modelId="{C186984A-CC09-43B8-8C44-B3184F2AC3D8}">
      <dgm:prSet custT="1"/>
      <dgm:spPr>
        <a:xfrm>
          <a:off x="2899090" y="2155728"/>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b="0" i="0" u="none" dirty="0">
              <a:solidFill>
                <a:srgbClr val="292929">
                  <a:hueOff val="0"/>
                  <a:satOff val="0"/>
                  <a:lumOff val="0"/>
                  <a:alphaOff val="0"/>
                </a:srgbClr>
              </a:solidFill>
              <a:latin typeface="Trebuchet MS"/>
              <a:ea typeface="+mn-ea"/>
              <a:cs typeface="+mn-cs"/>
            </a:rPr>
            <a:t> 98 641</a:t>
          </a:r>
          <a:endParaRPr lang="cs-CZ" sz="2900" dirty="0">
            <a:solidFill>
              <a:srgbClr val="292929">
                <a:hueOff val="0"/>
                <a:satOff val="0"/>
                <a:lumOff val="0"/>
                <a:alphaOff val="0"/>
              </a:srgbClr>
            </a:solidFill>
            <a:latin typeface="Trebuchet MS"/>
            <a:ea typeface="+mn-ea"/>
            <a:cs typeface="+mn-cs"/>
          </a:endParaRPr>
        </a:p>
      </dgm:t>
    </dgm:pt>
    <dgm:pt modelId="{6AAAEF08-E813-4C03-806E-D133C2ECC82F}" type="parTrans" cxnId="{3E3FFD3A-6619-40D1-97CD-0CE67117028D}">
      <dgm:prSet/>
      <dgm:spPr>
        <a:xfrm>
          <a:off x="2653080" y="1761381"/>
          <a:ext cx="246010" cy="735609"/>
        </a:xfrm>
        <a:custGeom>
          <a:avLst/>
          <a:gdLst/>
          <a:ahLst/>
          <a:cxnLst/>
          <a:rect l="0" t="0" r="0" b="0"/>
          <a:pathLst>
            <a:path>
              <a:moveTo>
                <a:pt x="0" y="0"/>
              </a:moveTo>
              <a:lnTo>
                <a:pt x="0" y="735609"/>
              </a:lnTo>
              <a:lnTo>
                <a:pt x="246010" y="735609"/>
              </a:lnTo>
            </a:path>
          </a:pathLst>
        </a:custGeom>
        <a:noFill/>
        <a:ln w="25400" cap="flat" cmpd="sng" algn="ctr">
          <a:solidFill>
            <a:srgbClr val="4C9ED0">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70D7CF31-5CBC-4875-91C6-7D2483C65F54}" type="sibTrans" cxnId="{3E3FFD3A-6619-40D1-97CD-0CE67117028D}">
      <dgm:prSet custT="1"/>
      <dgm:spPr>
        <a:xfrm>
          <a:off x="3223621" y="2686581"/>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sz="1400" dirty="0">
              <a:solidFill>
                <a:srgbClr val="292929">
                  <a:hueOff val="0"/>
                  <a:satOff val="0"/>
                  <a:lumOff val="0"/>
                  <a:alphaOff val="0"/>
                </a:srgbClr>
              </a:solidFill>
              <a:latin typeface="Trebuchet MS"/>
              <a:ea typeface="+mn-ea"/>
              <a:cs typeface="+mn-cs"/>
            </a:rPr>
            <a:t>AKUTNÍ PÉČE</a:t>
          </a:r>
        </a:p>
      </dgm:t>
    </dgm:pt>
    <dgm:pt modelId="{FAA0C953-B05A-43B0-8FB2-87D0F5661D5A}">
      <dgm:prSet custT="1"/>
      <dgm:spPr>
        <a:xfrm>
          <a:off x="2899090" y="3232600"/>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dirty="0">
              <a:solidFill>
                <a:srgbClr val="292929">
                  <a:hueOff val="0"/>
                  <a:satOff val="0"/>
                  <a:lumOff val="0"/>
                  <a:alphaOff val="0"/>
                </a:srgbClr>
              </a:solidFill>
              <a:latin typeface="Trebuchet MS"/>
              <a:ea typeface="+mn-ea"/>
              <a:cs typeface="+mn-cs"/>
            </a:rPr>
            <a:t>94 238</a:t>
          </a:r>
        </a:p>
      </dgm:t>
    </dgm:pt>
    <dgm:pt modelId="{48880F7C-DE55-4379-B846-525ED0EDFE81}" type="parTrans" cxnId="{3559BA75-6E5F-4372-AFAA-32DEFB019841}">
      <dgm:prSet/>
      <dgm:spPr>
        <a:xfrm>
          <a:off x="2653080" y="1761381"/>
          <a:ext cx="246010" cy="1812481"/>
        </a:xfrm>
        <a:custGeom>
          <a:avLst/>
          <a:gdLst/>
          <a:ahLst/>
          <a:cxnLst/>
          <a:rect l="0" t="0" r="0" b="0"/>
          <a:pathLst>
            <a:path>
              <a:moveTo>
                <a:pt x="0" y="0"/>
              </a:moveTo>
              <a:lnTo>
                <a:pt x="0" y="1812481"/>
              </a:lnTo>
              <a:lnTo>
                <a:pt x="246010" y="1812481"/>
              </a:lnTo>
            </a:path>
          </a:pathLst>
        </a:custGeom>
        <a:noFill/>
        <a:ln w="25400" cap="flat" cmpd="sng" algn="ctr">
          <a:solidFill>
            <a:srgbClr val="4C9ED0">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CB9F12AE-7F8E-4D07-8290-57D4575772F6}" type="sibTrans" cxnId="{3559BA75-6E5F-4372-AFAA-32DEFB019841}">
      <dgm:prSet/>
      <dgm:spPr>
        <a:xfrm>
          <a:off x="3223621" y="3763453"/>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OST. LŮŽKOVÁ</a:t>
          </a:r>
        </a:p>
      </dgm:t>
    </dgm:pt>
    <dgm:pt modelId="{B43E1463-79E0-4215-AF46-99CE86C3F94F}">
      <dgm:prSet custT="1"/>
      <dgm:spPr>
        <a:xfrm>
          <a:off x="1020536" y="4309472"/>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b="0" i="0" u="none" dirty="0">
              <a:solidFill>
                <a:srgbClr val="292929">
                  <a:hueOff val="0"/>
                  <a:satOff val="0"/>
                  <a:lumOff val="0"/>
                  <a:alphaOff val="0"/>
                </a:srgbClr>
              </a:solidFill>
              <a:latin typeface="Trebuchet MS"/>
              <a:ea typeface="+mn-ea"/>
              <a:cs typeface="+mn-cs"/>
            </a:rPr>
            <a:t> 105 975</a:t>
          </a:r>
          <a:endParaRPr lang="cs-CZ" sz="2900" dirty="0">
            <a:solidFill>
              <a:srgbClr val="292929">
                <a:hueOff val="0"/>
                <a:satOff val="0"/>
                <a:lumOff val="0"/>
                <a:alphaOff val="0"/>
              </a:srgbClr>
            </a:solidFill>
            <a:latin typeface="Trebuchet MS"/>
            <a:ea typeface="+mn-ea"/>
            <a:cs typeface="+mn-cs"/>
          </a:endParaRPr>
        </a:p>
      </dgm:t>
    </dgm:pt>
    <dgm:pt modelId="{3642BECD-FD73-4120-B2C2-02F698B08D69}" type="parTrans" cxnId="{286D6FB7-2537-4214-AC90-47614090794E}">
      <dgm:prSet/>
      <dgm:spPr>
        <a:xfrm>
          <a:off x="774526" y="1761381"/>
          <a:ext cx="246010" cy="2889353"/>
        </a:xfrm>
        <a:custGeom>
          <a:avLst/>
          <a:gdLst/>
          <a:ahLst/>
          <a:cxnLst/>
          <a:rect l="0" t="0" r="0" b="0"/>
          <a:pathLst>
            <a:path>
              <a:moveTo>
                <a:pt x="0" y="0"/>
              </a:moveTo>
              <a:lnTo>
                <a:pt x="0" y="2889353"/>
              </a:lnTo>
              <a:lnTo>
                <a:pt x="246010" y="2889353"/>
              </a:lnTo>
            </a:path>
          </a:pathLst>
        </a:custGeom>
        <a:noFill/>
        <a:ln w="25400" cap="flat" cmpd="sng" algn="ctr">
          <a:solidFill>
            <a:srgbClr val="4C9ED0">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C202504F-22B4-4EAF-83E6-8844DDF161E7}" type="sibTrans" cxnId="{286D6FB7-2537-4214-AC90-47614090794E}">
      <dgm:prSet/>
      <dgm:spPr>
        <a:xfrm>
          <a:off x="1345066" y="4840325"/>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NELŮŽKOVÁ PÉČE</a:t>
          </a:r>
        </a:p>
      </dgm:t>
    </dgm:pt>
    <dgm:pt modelId="{4EFAC594-C44F-4D28-AC33-E12F661D3B8C}">
      <dgm:prSet custT="1"/>
      <dgm:spPr>
        <a:xfrm>
          <a:off x="2899090" y="4309472"/>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sz="2900" dirty="0">
              <a:solidFill>
                <a:srgbClr val="292929">
                  <a:hueOff val="0"/>
                  <a:satOff val="0"/>
                  <a:lumOff val="0"/>
                  <a:alphaOff val="0"/>
                </a:srgbClr>
              </a:solidFill>
              <a:latin typeface="Trebuchet MS"/>
              <a:ea typeface="+mn-ea"/>
              <a:cs typeface="+mn-cs"/>
            </a:rPr>
            <a:t>82 275</a:t>
          </a:r>
        </a:p>
      </dgm:t>
    </dgm:pt>
    <dgm:pt modelId="{61C33D2A-E86B-416E-98A5-76E9416F7636}" type="parTrans" cxnId="{3C49CDDD-CAC7-4535-B89D-78AA04366572}">
      <dgm:prSet/>
      <dgm:spPr>
        <a:xfrm>
          <a:off x="2653080" y="1761381"/>
          <a:ext cx="246010" cy="2889353"/>
        </a:xfrm>
        <a:custGeom>
          <a:avLst/>
          <a:gdLst/>
          <a:ahLst/>
          <a:cxnLst/>
          <a:rect l="0" t="0" r="0" b="0"/>
          <a:pathLst>
            <a:path>
              <a:moveTo>
                <a:pt x="0" y="0"/>
              </a:moveTo>
              <a:lnTo>
                <a:pt x="0" y="2889353"/>
              </a:lnTo>
              <a:lnTo>
                <a:pt x="246010" y="2889353"/>
              </a:lnTo>
            </a:path>
          </a:pathLst>
        </a:custGeom>
        <a:noFill/>
        <a:ln w="25400" cap="flat" cmpd="sng" algn="ctr">
          <a:solidFill>
            <a:srgbClr val="4C9ED0">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209E6BF8-240A-4ECD-A028-55CF4872D782}" type="sibTrans" cxnId="{3C49CDDD-CAC7-4535-B89D-78AA04366572}">
      <dgm:prSet/>
      <dgm:spPr>
        <a:xfrm>
          <a:off x="3223621" y="4840325"/>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NELŮŽKOVÁ PÉČE</a:t>
          </a:r>
        </a:p>
      </dgm:t>
    </dgm:pt>
    <dgm:pt modelId="{D6457C79-54CA-4B9E-85D8-9E80D7CF15CD}" type="pres">
      <dgm:prSet presAssocID="{C6E5FD6D-6433-4C8F-9881-AC506DFA0357}" presName="hierChild1" presStyleCnt="0">
        <dgm:presLayoutVars>
          <dgm:orgChart val="1"/>
          <dgm:chPref val="1"/>
          <dgm:dir/>
          <dgm:animOne val="branch"/>
          <dgm:animLvl val="lvl"/>
          <dgm:resizeHandles/>
        </dgm:presLayoutVars>
      </dgm:prSet>
      <dgm:spPr/>
    </dgm:pt>
    <dgm:pt modelId="{992729F9-8C0A-402C-BE26-5C7C80E6E7A7}" type="pres">
      <dgm:prSet presAssocID="{58D1D295-B23B-49F2-8095-59654B1E822E}" presName="hierRoot1" presStyleCnt="0">
        <dgm:presLayoutVars>
          <dgm:hierBranch val="init"/>
        </dgm:presLayoutVars>
      </dgm:prSet>
      <dgm:spPr/>
    </dgm:pt>
    <dgm:pt modelId="{14F3CE92-64C2-4011-80DD-AD2EC0645404}" type="pres">
      <dgm:prSet presAssocID="{58D1D295-B23B-49F2-8095-59654B1E822E}" presName="rootComposite1" presStyleCnt="0"/>
      <dgm:spPr/>
    </dgm:pt>
    <dgm:pt modelId="{B26A6118-09C0-4829-BA4E-AACB7EEDEBB0}" type="pres">
      <dgm:prSet presAssocID="{58D1D295-B23B-49F2-8095-59654B1E822E}" presName="rootText1" presStyleLbl="node0" presStyleIdx="0" presStyleCnt="1">
        <dgm:presLayoutVars>
          <dgm:chMax/>
          <dgm:chPref val="3"/>
        </dgm:presLayoutVars>
      </dgm:prSet>
      <dgm:spPr/>
    </dgm:pt>
    <dgm:pt modelId="{F5989329-36ED-4CCD-88F9-3D63590BE288}" type="pres">
      <dgm:prSet presAssocID="{58D1D295-B23B-49F2-8095-59654B1E822E}" presName="titleText1" presStyleLbl="fgAcc0" presStyleIdx="0" presStyleCnt="1">
        <dgm:presLayoutVars>
          <dgm:chMax val="0"/>
          <dgm:chPref val="0"/>
        </dgm:presLayoutVars>
      </dgm:prSet>
      <dgm:spPr/>
    </dgm:pt>
    <dgm:pt modelId="{0FD30FBA-578F-4A5A-88F2-BA94F0C2B82D}" type="pres">
      <dgm:prSet presAssocID="{58D1D295-B23B-49F2-8095-59654B1E822E}" presName="rootConnector1" presStyleLbl="node1" presStyleIdx="0" presStyleCnt="8"/>
      <dgm:spPr/>
    </dgm:pt>
    <dgm:pt modelId="{DDFF03CC-2347-4CE3-828E-3253147A1B67}" type="pres">
      <dgm:prSet presAssocID="{58D1D295-B23B-49F2-8095-59654B1E822E}" presName="hierChild2" presStyleCnt="0"/>
      <dgm:spPr/>
    </dgm:pt>
    <dgm:pt modelId="{B9AB3A63-703D-491C-9725-96BDA855BBBC}" type="pres">
      <dgm:prSet presAssocID="{0E507347-1007-4A23-A022-E992C5641041}" presName="Name37" presStyleLbl="parChTrans1D2" presStyleIdx="0" presStyleCnt="2"/>
      <dgm:spPr/>
    </dgm:pt>
    <dgm:pt modelId="{745D535C-D74B-4E9A-AB41-D895826FCEC8}" type="pres">
      <dgm:prSet presAssocID="{6BA52C6D-D9A9-410D-BCE3-FC4BCFAAB379}" presName="hierRoot2" presStyleCnt="0">
        <dgm:presLayoutVars>
          <dgm:hierBranch val="r"/>
        </dgm:presLayoutVars>
      </dgm:prSet>
      <dgm:spPr/>
    </dgm:pt>
    <dgm:pt modelId="{F203FF0A-BAB4-44CE-99AF-E2E46A742F24}" type="pres">
      <dgm:prSet presAssocID="{6BA52C6D-D9A9-410D-BCE3-FC4BCFAAB379}" presName="rootComposite" presStyleCnt="0"/>
      <dgm:spPr/>
    </dgm:pt>
    <dgm:pt modelId="{C51F6FDE-A23F-43B0-A635-FB684F814C62}" type="pres">
      <dgm:prSet presAssocID="{6BA52C6D-D9A9-410D-BCE3-FC4BCFAAB379}" presName="rootText" presStyleLbl="node1" presStyleIdx="0" presStyleCnt="8" custScaleX="109237">
        <dgm:presLayoutVars>
          <dgm:chMax/>
          <dgm:chPref val="3"/>
        </dgm:presLayoutVars>
      </dgm:prSet>
      <dgm:spPr/>
    </dgm:pt>
    <dgm:pt modelId="{DEF75702-A32A-4E34-AC0D-1EC0CF417E64}" type="pres">
      <dgm:prSet presAssocID="{6BA52C6D-D9A9-410D-BCE3-FC4BCFAAB379}" presName="titleText2" presStyleLbl="fgAcc1" presStyleIdx="0" presStyleCnt="8" custScaleX="108277">
        <dgm:presLayoutVars>
          <dgm:chMax val="0"/>
          <dgm:chPref val="0"/>
        </dgm:presLayoutVars>
      </dgm:prSet>
      <dgm:spPr/>
    </dgm:pt>
    <dgm:pt modelId="{0EFB7D64-8FBC-4D5B-9BDC-E47ABF43F79D}" type="pres">
      <dgm:prSet presAssocID="{6BA52C6D-D9A9-410D-BCE3-FC4BCFAAB379}" presName="rootConnector" presStyleLbl="node2" presStyleIdx="0" presStyleCnt="0"/>
      <dgm:spPr/>
    </dgm:pt>
    <dgm:pt modelId="{E08F0B24-BA81-459E-B55D-8626012CA345}" type="pres">
      <dgm:prSet presAssocID="{6BA52C6D-D9A9-410D-BCE3-FC4BCFAAB379}" presName="hierChild4" presStyleCnt="0"/>
      <dgm:spPr/>
    </dgm:pt>
    <dgm:pt modelId="{364066E8-5087-4D16-9481-77E08633C7A7}" type="pres">
      <dgm:prSet presAssocID="{4608F231-4C97-4A02-8226-E0391B160E74}" presName="Name44" presStyleLbl="parChTrans1D3" presStyleIdx="0" presStyleCnt="6"/>
      <dgm:spPr/>
    </dgm:pt>
    <dgm:pt modelId="{0EF4EE71-D36C-43E5-A0F4-1EE57B1BDE24}" type="pres">
      <dgm:prSet presAssocID="{6C0D2D98-8758-48C9-B6A5-E305E2696B3C}" presName="hierRoot2" presStyleCnt="0">
        <dgm:presLayoutVars>
          <dgm:hierBranch val="r"/>
        </dgm:presLayoutVars>
      </dgm:prSet>
      <dgm:spPr/>
    </dgm:pt>
    <dgm:pt modelId="{4C0CF9A4-3E0D-4633-B61B-82B2A39D24DE}" type="pres">
      <dgm:prSet presAssocID="{6C0D2D98-8758-48C9-B6A5-E305E2696B3C}" presName="rootComposite" presStyleCnt="0"/>
      <dgm:spPr/>
    </dgm:pt>
    <dgm:pt modelId="{F2506DE1-AF8C-4E41-BE2F-C7B933949F63}" type="pres">
      <dgm:prSet presAssocID="{6C0D2D98-8758-48C9-B6A5-E305E2696B3C}" presName="rootText" presStyleLbl="node1" presStyleIdx="1" presStyleCnt="8" custScaleX="109237">
        <dgm:presLayoutVars>
          <dgm:chMax/>
          <dgm:chPref val="3"/>
        </dgm:presLayoutVars>
      </dgm:prSet>
      <dgm:spPr/>
    </dgm:pt>
    <dgm:pt modelId="{804EFE49-64C9-4B85-8E96-6B47CD1FE236}" type="pres">
      <dgm:prSet presAssocID="{6C0D2D98-8758-48C9-B6A5-E305E2696B3C}" presName="titleText2" presStyleLbl="fgAcc1" presStyleIdx="1" presStyleCnt="8">
        <dgm:presLayoutVars>
          <dgm:chMax val="0"/>
          <dgm:chPref val="0"/>
        </dgm:presLayoutVars>
      </dgm:prSet>
      <dgm:spPr/>
    </dgm:pt>
    <dgm:pt modelId="{B54D09B7-ABE4-41A2-B443-F1883B2A7492}" type="pres">
      <dgm:prSet presAssocID="{6C0D2D98-8758-48C9-B6A5-E305E2696B3C}" presName="rootConnector" presStyleLbl="node3" presStyleIdx="0" presStyleCnt="0"/>
      <dgm:spPr/>
    </dgm:pt>
    <dgm:pt modelId="{F7922105-CC37-4578-993E-B088BCF1C072}" type="pres">
      <dgm:prSet presAssocID="{6C0D2D98-8758-48C9-B6A5-E305E2696B3C}" presName="hierChild4" presStyleCnt="0"/>
      <dgm:spPr/>
    </dgm:pt>
    <dgm:pt modelId="{46C4CF19-0548-4E50-89AB-62653DF01412}" type="pres">
      <dgm:prSet presAssocID="{6C0D2D98-8758-48C9-B6A5-E305E2696B3C}" presName="hierChild5" presStyleCnt="0"/>
      <dgm:spPr/>
    </dgm:pt>
    <dgm:pt modelId="{71E8FAAF-B2EC-4F49-A806-521A2618339B}" type="pres">
      <dgm:prSet presAssocID="{521626D2-1AA4-4A0B-B8CA-DB8B8F9B5C2D}" presName="Name44" presStyleLbl="parChTrans1D3" presStyleIdx="1" presStyleCnt="6"/>
      <dgm:spPr/>
    </dgm:pt>
    <dgm:pt modelId="{30B22AB8-6F6E-43E4-B4A8-5EF1CEB4A66D}" type="pres">
      <dgm:prSet presAssocID="{201D0768-32EF-4BED-BA11-4875740F1955}" presName="hierRoot2" presStyleCnt="0">
        <dgm:presLayoutVars>
          <dgm:hierBranch val="init"/>
        </dgm:presLayoutVars>
      </dgm:prSet>
      <dgm:spPr/>
    </dgm:pt>
    <dgm:pt modelId="{3237DB51-6654-47C8-B5D0-421C048D75DA}" type="pres">
      <dgm:prSet presAssocID="{201D0768-32EF-4BED-BA11-4875740F1955}" presName="rootComposite" presStyleCnt="0"/>
      <dgm:spPr/>
    </dgm:pt>
    <dgm:pt modelId="{733632BE-50A0-4375-8D96-E147C12A2753}" type="pres">
      <dgm:prSet presAssocID="{201D0768-32EF-4BED-BA11-4875740F1955}" presName="rootText" presStyleLbl="node1" presStyleIdx="2" presStyleCnt="8" custScaleX="109237">
        <dgm:presLayoutVars>
          <dgm:chMax/>
          <dgm:chPref val="3"/>
        </dgm:presLayoutVars>
      </dgm:prSet>
      <dgm:spPr/>
    </dgm:pt>
    <dgm:pt modelId="{76BD5BEC-7193-420E-BCF5-B6D0A72BD945}" type="pres">
      <dgm:prSet presAssocID="{201D0768-32EF-4BED-BA11-4875740F1955}" presName="titleText2" presStyleLbl="fgAcc1" presStyleIdx="2" presStyleCnt="8">
        <dgm:presLayoutVars>
          <dgm:chMax val="0"/>
          <dgm:chPref val="0"/>
        </dgm:presLayoutVars>
      </dgm:prSet>
      <dgm:spPr/>
    </dgm:pt>
    <dgm:pt modelId="{E12B601F-A238-4939-8C98-26E66925C7A6}" type="pres">
      <dgm:prSet presAssocID="{201D0768-32EF-4BED-BA11-4875740F1955}" presName="rootConnector" presStyleLbl="node3" presStyleIdx="0" presStyleCnt="0"/>
      <dgm:spPr/>
    </dgm:pt>
    <dgm:pt modelId="{C8945B3B-F683-430D-A44E-C11EB50C8D75}" type="pres">
      <dgm:prSet presAssocID="{201D0768-32EF-4BED-BA11-4875740F1955}" presName="hierChild4" presStyleCnt="0"/>
      <dgm:spPr/>
    </dgm:pt>
    <dgm:pt modelId="{C83C2EDB-F743-48D6-8B74-66171B7856A3}" type="pres">
      <dgm:prSet presAssocID="{201D0768-32EF-4BED-BA11-4875740F1955}" presName="hierChild5" presStyleCnt="0"/>
      <dgm:spPr/>
    </dgm:pt>
    <dgm:pt modelId="{5DBE8819-E912-423A-BEAE-96C06E8DDFEB}" type="pres">
      <dgm:prSet presAssocID="{3642BECD-FD73-4120-B2C2-02F698B08D69}" presName="Name44" presStyleLbl="parChTrans1D3" presStyleIdx="2" presStyleCnt="6"/>
      <dgm:spPr/>
    </dgm:pt>
    <dgm:pt modelId="{2B2C0A46-F1E1-43F1-8866-C8AA130DF8EC}" type="pres">
      <dgm:prSet presAssocID="{B43E1463-79E0-4215-AF46-99CE86C3F94F}" presName="hierRoot2" presStyleCnt="0">
        <dgm:presLayoutVars>
          <dgm:hierBranch val="init"/>
        </dgm:presLayoutVars>
      </dgm:prSet>
      <dgm:spPr/>
    </dgm:pt>
    <dgm:pt modelId="{5BADD39E-7694-4040-8E13-BC6361888586}" type="pres">
      <dgm:prSet presAssocID="{B43E1463-79E0-4215-AF46-99CE86C3F94F}" presName="rootComposite" presStyleCnt="0"/>
      <dgm:spPr/>
    </dgm:pt>
    <dgm:pt modelId="{D1C22C61-0CED-46F9-81BA-1519FDD55F2D}" type="pres">
      <dgm:prSet presAssocID="{B43E1463-79E0-4215-AF46-99CE86C3F94F}" presName="rootText" presStyleLbl="node1" presStyleIdx="3" presStyleCnt="8" custScaleX="109237">
        <dgm:presLayoutVars>
          <dgm:chMax/>
          <dgm:chPref val="3"/>
        </dgm:presLayoutVars>
      </dgm:prSet>
      <dgm:spPr/>
    </dgm:pt>
    <dgm:pt modelId="{3495EEAA-E497-4817-93D5-D6F216AB3455}" type="pres">
      <dgm:prSet presAssocID="{B43E1463-79E0-4215-AF46-99CE86C3F94F}" presName="titleText2" presStyleLbl="fgAcc1" presStyleIdx="3" presStyleCnt="8">
        <dgm:presLayoutVars>
          <dgm:chMax val="0"/>
          <dgm:chPref val="0"/>
        </dgm:presLayoutVars>
      </dgm:prSet>
      <dgm:spPr/>
    </dgm:pt>
    <dgm:pt modelId="{BAD70AC6-017A-4320-AEE1-6A621F938BC6}" type="pres">
      <dgm:prSet presAssocID="{B43E1463-79E0-4215-AF46-99CE86C3F94F}" presName="rootConnector" presStyleLbl="node3" presStyleIdx="0" presStyleCnt="0"/>
      <dgm:spPr/>
    </dgm:pt>
    <dgm:pt modelId="{DC399F7C-1CE5-4810-9B1D-B01DC028C67E}" type="pres">
      <dgm:prSet presAssocID="{B43E1463-79E0-4215-AF46-99CE86C3F94F}" presName="hierChild4" presStyleCnt="0"/>
      <dgm:spPr/>
    </dgm:pt>
    <dgm:pt modelId="{C7B604B7-4309-4358-87C8-E5201402C1DF}" type="pres">
      <dgm:prSet presAssocID="{B43E1463-79E0-4215-AF46-99CE86C3F94F}" presName="hierChild5" presStyleCnt="0"/>
      <dgm:spPr/>
    </dgm:pt>
    <dgm:pt modelId="{AAAC38DD-4D31-4F30-BE4E-66D45DD8C986}" type="pres">
      <dgm:prSet presAssocID="{6BA52C6D-D9A9-410D-BCE3-FC4BCFAAB379}" presName="hierChild5" presStyleCnt="0"/>
      <dgm:spPr/>
    </dgm:pt>
    <dgm:pt modelId="{7498D5BC-CFD7-4E0D-BBE2-F7D5311E155A}" type="pres">
      <dgm:prSet presAssocID="{84BF9338-901B-4F5B-AAFC-028D7CACBB39}" presName="Name37" presStyleLbl="parChTrans1D2" presStyleIdx="1" presStyleCnt="2"/>
      <dgm:spPr/>
    </dgm:pt>
    <dgm:pt modelId="{70E246E5-97FC-4E93-9608-AD2B1668F102}" type="pres">
      <dgm:prSet presAssocID="{021DD6A4-A429-44D2-A5E7-44529D1A3DFF}" presName="hierRoot2" presStyleCnt="0">
        <dgm:presLayoutVars>
          <dgm:hierBranch val="r"/>
        </dgm:presLayoutVars>
      </dgm:prSet>
      <dgm:spPr/>
    </dgm:pt>
    <dgm:pt modelId="{4848F85A-40C8-45A7-8C74-C061B1654A46}" type="pres">
      <dgm:prSet presAssocID="{021DD6A4-A429-44D2-A5E7-44529D1A3DFF}" presName="rootComposite" presStyleCnt="0"/>
      <dgm:spPr/>
    </dgm:pt>
    <dgm:pt modelId="{5A5E18A2-8A9B-4FAC-8007-DFB48051284C}" type="pres">
      <dgm:prSet presAssocID="{021DD6A4-A429-44D2-A5E7-44529D1A3DFF}" presName="rootText" presStyleLbl="node1" presStyleIdx="4" presStyleCnt="8" custScaleX="109237">
        <dgm:presLayoutVars>
          <dgm:chMax/>
          <dgm:chPref val="3"/>
        </dgm:presLayoutVars>
      </dgm:prSet>
      <dgm:spPr/>
    </dgm:pt>
    <dgm:pt modelId="{1593AEE5-ECBC-49A3-9FDF-7CE915E27CF8}" type="pres">
      <dgm:prSet presAssocID="{021DD6A4-A429-44D2-A5E7-44529D1A3DFF}" presName="titleText2" presStyleLbl="fgAcc1" presStyleIdx="4" presStyleCnt="8" custScaleX="108277">
        <dgm:presLayoutVars>
          <dgm:chMax val="0"/>
          <dgm:chPref val="0"/>
        </dgm:presLayoutVars>
      </dgm:prSet>
      <dgm:spPr/>
    </dgm:pt>
    <dgm:pt modelId="{96A9FFCB-97F2-4F3B-B65A-3CAEC7DA25BA}" type="pres">
      <dgm:prSet presAssocID="{021DD6A4-A429-44D2-A5E7-44529D1A3DFF}" presName="rootConnector" presStyleLbl="node2" presStyleIdx="0" presStyleCnt="0"/>
      <dgm:spPr/>
    </dgm:pt>
    <dgm:pt modelId="{6AC34909-6CA2-4456-AF08-660EE8360847}" type="pres">
      <dgm:prSet presAssocID="{021DD6A4-A429-44D2-A5E7-44529D1A3DFF}" presName="hierChild4" presStyleCnt="0"/>
      <dgm:spPr/>
    </dgm:pt>
    <dgm:pt modelId="{8049937B-7DFA-4334-8463-C070603869A2}" type="pres">
      <dgm:prSet presAssocID="{6AAAEF08-E813-4C03-806E-D133C2ECC82F}" presName="Name44" presStyleLbl="parChTrans1D3" presStyleIdx="3" presStyleCnt="6"/>
      <dgm:spPr/>
    </dgm:pt>
    <dgm:pt modelId="{5C76CFAC-CB2F-4DBE-94E9-137A8163504E}" type="pres">
      <dgm:prSet presAssocID="{C186984A-CC09-43B8-8C44-B3184F2AC3D8}" presName="hierRoot2" presStyleCnt="0">
        <dgm:presLayoutVars>
          <dgm:hierBranch val="init"/>
        </dgm:presLayoutVars>
      </dgm:prSet>
      <dgm:spPr/>
    </dgm:pt>
    <dgm:pt modelId="{1A1F7309-12A2-41C1-A483-33B693C1E2F9}" type="pres">
      <dgm:prSet presAssocID="{C186984A-CC09-43B8-8C44-B3184F2AC3D8}" presName="rootComposite" presStyleCnt="0"/>
      <dgm:spPr/>
    </dgm:pt>
    <dgm:pt modelId="{7F56C9DB-DC4C-40BF-9BB9-7FAC8476E80E}" type="pres">
      <dgm:prSet presAssocID="{C186984A-CC09-43B8-8C44-B3184F2AC3D8}" presName="rootText" presStyleLbl="node1" presStyleIdx="5" presStyleCnt="8" custScaleX="109237">
        <dgm:presLayoutVars>
          <dgm:chMax/>
          <dgm:chPref val="3"/>
        </dgm:presLayoutVars>
      </dgm:prSet>
      <dgm:spPr/>
    </dgm:pt>
    <dgm:pt modelId="{7537C30B-4115-43DF-9DCF-806358722E0B}" type="pres">
      <dgm:prSet presAssocID="{C186984A-CC09-43B8-8C44-B3184F2AC3D8}" presName="titleText2" presStyleLbl="fgAcc1" presStyleIdx="5" presStyleCnt="8">
        <dgm:presLayoutVars>
          <dgm:chMax val="0"/>
          <dgm:chPref val="0"/>
        </dgm:presLayoutVars>
      </dgm:prSet>
      <dgm:spPr/>
    </dgm:pt>
    <dgm:pt modelId="{5FF4D1E7-CCDF-4F9C-9B08-7015B0591ABE}" type="pres">
      <dgm:prSet presAssocID="{C186984A-CC09-43B8-8C44-B3184F2AC3D8}" presName="rootConnector" presStyleLbl="node3" presStyleIdx="0" presStyleCnt="0"/>
      <dgm:spPr/>
    </dgm:pt>
    <dgm:pt modelId="{72DB05D8-969C-401D-99C2-A724C1EB82D0}" type="pres">
      <dgm:prSet presAssocID="{C186984A-CC09-43B8-8C44-B3184F2AC3D8}" presName="hierChild4" presStyleCnt="0"/>
      <dgm:spPr/>
    </dgm:pt>
    <dgm:pt modelId="{5D8B5467-D1FA-4C1C-BA8C-873A8BAD86F0}" type="pres">
      <dgm:prSet presAssocID="{C186984A-CC09-43B8-8C44-B3184F2AC3D8}" presName="hierChild5" presStyleCnt="0"/>
      <dgm:spPr/>
    </dgm:pt>
    <dgm:pt modelId="{7F221210-AE9A-4E0A-9AAE-B0271C70B4B2}" type="pres">
      <dgm:prSet presAssocID="{48880F7C-DE55-4379-B846-525ED0EDFE81}" presName="Name44" presStyleLbl="parChTrans1D3" presStyleIdx="4" presStyleCnt="6"/>
      <dgm:spPr/>
    </dgm:pt>
    <dgm:pt modelId="{C8878A1F-7C6F-405F-A324-CAC8213EC4D4}" type="pres">
      <dgm:prSet presAssocID="{FAA0C953-B05A-43B0-8FB2-87D0F5661D5A}" presName="hierRoot2" presStyleCnt="0">
        <dgm:presLayoutVars>
          <dgm:hierBranch val="init"/>
        </dgm:presLayoutVars>
      </dgm:prSet>
      <dgm:spPr/>
    </dgm:pt>
    <dgm:pt modelId="{AAC8F037-A2FB-4861-9AAE-BBAFE5086EDB}" type="pres">
      <dgm:prSet presAssocID="{FAA0C953-B05A-43B0-8FB2-87D0F5661D5A}" presName="rootComposite" presStyleCnt="0"/>
      <dgm:spPr/>
    </dgm:pt>
    <dgm:pt modelId="{580412D8-79B1-4B23-B7B5-DD129EE160CC}" type="pres">
      <dgm:prSet presAssocID="{FAA0C953-B05A-43B0-8FB2-87D0F5661D5A}" presName="rootText" presStyleLbl="node1" presStyleIdx="6" presStyleCnt="8" custScaleX="109237">
        <dgm:presLayoutVars>
          <dgm:chMax/>
          <dgm:chPref val="3"/>
        </dgm:presLayoutVars>
      </dgm:prSet>
      <dgm:spPr/>
    </dgm:pt>
    <dgm:pt modelId="{04D4C9EC-D281-4CDF-AFE0-86048CD8880E}" type="pres">
      <dgm:prSet presAssocID="{FAA0C953-B05A-43B0-8FB2-87D0F5661D5A}" presName="titleText2" presStyleLbl="fgAcc1" presStyleIdx="6" presStyleCnt="8">
        <dgm:presLayoutVars>
          <dgm:chMax val="0"/>
          <dgm:chPref val="0"/>
        </dgm:presLayoutVars>
      </dgm:prSet>
      <dgm:spPr/>
    </dgm:pt>
    <dgm:pt modelId="{41F6C2AF-E4C2-493D-824F-954382EBDA13}" type="pres">
      <dgm:prSet presAssocID="{FAA0C953-B05A-43B0-8FB2-87D0F5661D5A}" presName="rootConnector" presStyleLbl="node3" presStyleIdx="0" presStyleCnt="0"/>
      <dgm:spPr/>
    </dgm:pt>
    <dgm:pt modelId="{A7B82488-3FE5-42BD-BE3C-7F75D6F879BD}" type="pres">
      <dgm:prSet presAssocID="{FAA0C953-B05A-43B0-8FB2-87D0F5661D5A}" presName="hierChild4" presStyleCnt="0"/>
      <dgm:spPr/>
    </dgm:pt>
    <dgm:pt modelId="{6CA00F93-5D40-4EF7-B9C3-C00B03D017D4}" type="pres">
      <dgm:prSet presAssocID="{FAA0C953-B05A-43B0-8FB2-87D0F5661D5A}" presName="hierChild5" presStyleCnt="0"/>
      <dgm:spPr/>
    </dgm:pt>
    <dgm:pt modelId="{B0AA8BEB-B9E0-4344-9E60-D9656351A755}" type="pres">
      <dgm:prSet presAssocID="{61C33D2A-E86B-416E-98A5-76E9416F7636}" presName="Name44" presStyleLbl="parChTrans1D3" presStyleIdx="5" presStyleCnt="6"/>
      <dgm:spPr/>
    </dgm:pt>
    <dgm:pt modelId="{BE4667C0-63E0-4874-9EC7-72452A9C47C3}" type="pres">
      <dgm:prSet presAssocID="{4EFAC594-C44F-4D28-AC33-E12F661D3B8C}" presName="hierRoot2" presStyleCnt="0">
        <dgm:presLayoutVars>
          <dgm:hierBranch val="init"/>
        </dgm:presLayoutVars>
      </dgm:prSet>
      <dgm:spPr/>
    </dgm:pt>
    <dgm:pt modelId="{B3FEC66C-1765-44E8-B478-AFD6FFCF7666}" type="pres">
      <dgm:prSet presAssocID="{4EFAC594-C44F-4D28-AC33-E12F661D3B8C}" presName="rootComposite" presStyleCnt="0"/>
      <dgm:spPr/>
    </dgm:pt>
    <dgm:pt modelId="{EA916FA8-FD77-4850-B84D-931692F1DD50}" type="pres">
      <dgm:prSet presAssocID="{4EFAC594-C44F-4D28-AC33-E12F661D3B8C}" presName="rootText" presStyleLbl="node1" presStyleIdx="7" presStyleCnt="8" custScaleX="109237">
        <dgm:presLayoutVars>
          <dgm:chMax/>
          <dgm:chPref val="3"/>
        </dgm:presLayoutVars>
      </dgm:prSet>
      <dgm:spPr/>
    </dgm:pt>
    <dgm:pt modelId="{71020504-A8DF-42F3-8399-2253EEC418C1}" type="pres">
      <dgm:prSet presAssocID="{4EFAC594-C44F-4D28-AC33-E12F661D3B8C}" presName="titleText2" presStyleLbl="fgAcc1" presStyleIdx="7" presStyleCnt="8">
        <dgm:presLayoutVars>
          <dgm:chMax val="0"/>
          <dgm:chPref val="0"/>
        </dgm:presLayoutVars>
      </dgm:prSet>
      <dgm:spPr/>
    </dgm:pt>
    <dgm:pt modelId="{7197DF87-6159-4547-81DA-54D278B05225}" type="pres">
      <dgm:prSet presAssocID="{4EFAC594-C44F-4D28-AC33-E12F661D3B8C}" presName="rootConnector" presStyleLbl="node3" presStyleIdx="0" presStyleCnt="0"/>
      <dgm:spPr/>
    </dgm:pt>
    <dgm:pt modelId="{3CA207E1-B490-4ED3-9246-E3FDE467D750}" type="pres">
      <dgm:prSet presAssocID="{4EFAC594-C44F-4D28-AC33-E12F661D3B8C}" presName="hierChild4" presStyleCnt="0"/>
      <dgm:spPr/>
    </dgm:pt>
    <dgm:pt modelId="{05D93270-2DB7-4FF0-874F-83EB3FB2EDDA}" type="pres">
      <dgm:prSet presAssocID="{4EFAC594-C44F-4D28-AC33-E12F661D3B8C}" presName="hierChild5" presStyleCnt="0"/>
      <dgm:spPr/>
    </dgm:pt>
    <dgm:pt modelId="{EE972BA0-FDCF-4B80-BDCF-E672CACA4104}" type="pres">
      <dgm:prSet presAssocID="{021DD6A4-A429-44D2-A5E7-44529D1A3DFF}" presName="hierChild5" presStyleCnt="0"/>
      <dgm:spPr/>
    </dgm:pt>
    <dgm:pt modelId="{3ACBD90F-D009-4E46-9FF7-564D2068B72C}" type="pres">
      <dgm:prSet presAssocID="{58D1D295-B23B-49F2-8095-59654B1E822E}" presName="hierChild3" presStyleCnt="0"/>
      <dgm:spPr/>
    </dgm:pt>
  </dgm:ptLst>
  <dgm:cxnLst>
    <dgm:cxn modelId="{6BD0FE01-C2A8-4188-9D93-3562FA2CD519}" type="presOf" srcId="{4EFAC594-C44F-4D28-AC33-E12F661D3B8C}" destId="{EA916FA8-FD77-4850-B84D-931692F1DD50}" srcOrd="0" destOrd="0" presId="urn:microsoft.com/office/officeart/2008/layout/NameandTitleOrganizationalChart"/>
    <dgm:cxn modelId="{55368B08-B273-4DE2-9C36-A2B37C224C95}" type="presOf" srcId="{6BA52C6D-D9A9-410D-BCE3-FC4BCFAAB379}" destId="{C51F6FDE-A23F-43B0-A635-FB684F814C62}" srcOrd="0" destOrd="0" presId="urn:microsoft.com/office/officeart/2008/layout/NameandTitleOrganizationalChart"/>
    <dgm:cxn modelId="{61FADC14-334A-40D9-843E-12CDE4D7FB0B}" type="presOf" srcId="{B43E1463-79E0-4215-AF46-99CE86C3F94F}" destId="{BAD70AC6-017A-4320-AEE1-6A621F938BC6}" srcOrd="1" destOrd="0" presId="urn:microsoft.com/office/officeart/2008/layout/NameandTitleOrganizationalChart"/>
    <dgm:cxn modelId="{F9206A21-18B6-4171-BEF7-074572F57052}" type="presOf" srcId="{4EFAC594-C44F-4D28-AC33-E12F661D3B8C}" destId="{7197DF87-6159-4547-81DA-54D278B05225}" srcOrd="1" destOrd="0" presId="urn:microsoft.com/office/officeart/2008/layout/NameandTitleOrganizationalChart"/>
    <dgm:cxn modelId="{D2FF7824-C8C4-4F17-8261-A7D24688ABAE}" type="presOf" srcId="{C186984A-CC09-43B8-8C44-B3184F2AC3D8}" destId="{5FF4D1E7-CCDF-4F9C-9B08-7015B0591ABE}" srcOrd="1" destOrd="0" presId="urn:microsoft.com/office/officeart/2008/layout/NameandTitleOrganizationalChart"/>
    <dgm:cxn modelId="{E9AE2F26-10AA-41E7-865F-A0038C87B680}" type="presOf" srcId="{0E507347-1007-4A23-A022-E992C5641041}" destId="{B9AB3A63-703D-491C-9725-96BDA855BBBC}" srcOrd="0" destOrd="0" presId="urn:microsoft.com/office/officeart/2008/layout/NameandTitleOrganizationalChart"/>
    <dgm:cxn modelId="{728C2129-4936-4AC0-9862-626B3C44D0E7}" type="presOf" srcId="{93E52966-BD43-4EA9-A1FF-B8B8C17FC99E}" destId="{804EFE49-64C9-4B85-8E96-6B47CD1FE236}" srcOrd="0" destOrd="0" presId="urn:microsoft.com/office/officeart/2008/layout/NameandTitleOrganizationalChart"/>
    <dgm:cxn modelId="{2A894129-8A48-4906-8DFF-B902CCDEBA8E}" type="presOf" srcId="{021DD6A4-A429-44D2-A5E7-44529D1A3DFF}" destId="{96A9FFCB-97F2-4F3B-B65A-3CAEC7DA25BA}" srcOrd="1" destOrd="0" presId="urn:microsoft.com/office/officeart/2008/layout/NameandTitleOrganizationalChart"/>
    <dgm:cxn modelId="{9A885135-C5DC-431C-B484-D5CF554171F5}" type="presOf" srcId="{FAA0C953-B05A-43B0-8FB2-87D0F5661D5A}" destId="{41F6C2AF-E4C2-493D-824F-954382EBDA13}" srcOrd="1" destOrd="0" presId="urn:microsoft.com/office/officeart/2008/layout/NameandTitleOrganizationalChart"/>
    <dgm:cxn modelId="{3E3FFD3A-6619-40D1-97CD-0CE67117028D}" srcId="{021DD6A4-A429-44D2-A5E7-44529D1A3DFF}" destId="{C186984A-CC09-43B8-8C44-B3184F2AC3D8}" srcOrd="0" destOrd="0" parTransId="{6AAAEF08-E813-4C03-806E-D133C2ECC82F}" sibTransId="{70D7CF31-5CBC-4875-91C6-7D2483C65F54}"/>
    <dgm:cxn modelId="{445C8E45-DF05-46F0-9AA8-E953764500B0}" type="presOf" srcId="{B43E1463-79E0-4215-AF46-99CE86C3F94F}" destId="{D1C22C61-0CED-46F9-81BA-1519FDD55F2D}" srcOrd="0" destOrd="0" presId="urn:microsoft.com/office/officeart/2008/layout/NameandTitleOrganizationalChart"/>
    <dgm:cxn modelId="{88326068-5AF5-42C9-8D4D-E779E18960B5}" type="presOf" srcId="{521626D2-1AA4-4A0B-B8CA-DB8B8F9B5C2D}" destId="{71E8FAAF-B2EC-4F49-A806-521A2618339B}" srcOrd="0" destOrd="0" presId="urn:microsoft.com/office/officeart/2008/layout/NameandTitleOrganizationalChart"/>
    <dgm:cxn modelId="{7B48C368-F083-44C0-A91D-AE579776CFB2}" srcId="{6BA52C6D-D9A9-410D-BCE3-FC4BCFAAB379}" destId="{6C0D2D98-8758-48C9-B6A5-E305E2696B3C}" srcOrd="0" destOrd="0" parTransId="{4608F231-4C97-4A02-8226-E0391B160E74}" sibTransId="{93E52966-BD43-4EA9-A1FF-B8B8C17FC99E}"/>
    <dgm:cxn modelId="{ADEFEA4C-CF83-4988-9D89-69EDF0307074}" srcId="{58D1D295-B23B-49F2-8095-59654B1E822E}" destId="{6BA52C6D-D9A9-410D-BCE3-FC4BCFAAB379}" srcOrd="0" destOrd="0" parTransId="{0E507347-1007-4A23-A022-E992C5641041}" sibTransId="{0DDA565D-D8DB-4056-B700-792E65FB2941}"/>
    <dgm:cxn modelId="{7C21F150-CD5D-4AC8-9059-C6AA0E3CA42C}" type="presOf" srcId="{C202504F-22B4-4EAF-83E6-8844DDF161E7}" destId="{3495EEAA-E497-4817-93D5-D6F216AB3455}" srcOrd="0" destOrd="0" presId="urn:microsoft.com/office/officeart/2008/layout/NameandTitleOrganizationalChart"/>
    <dgm:cxn modelId="{AC469074-3B3A-42BF-8785-9FD9E5544476}" type="presOf" srcId="{9E230ABC-FD2B-4FE9-A285-78219C97A807}" destId="{1593AEE5-ECBC-49A3-9FDF-7CE915E27CF8}" srcOrd="0" destOrd="0" presId="urn:microsoft.com/office/officeart/2008/layout/NameandTitleOrganizationalChart"/>
    <dgm:cxn modelId="{22B86755-D493-432B-93A7-534703241F29}" type="presOf" srcId="{70D7CF31-5CBC-4875-91C6-7D2483C65F54}" destId="{7537C30B-4115-43DF-9DCF-806358722E0B}" srcOrd="0" destOrd="0" presId="urn:microsoft.com/office/officeart/2008/layout/NameandTitleOrganizationalChart"/>
    <dgm:cxn modelId="{3559BA75-6E5F-4372-AFAA-32DEFB019841}" srcId="{021DD6A4-A429-44D2-A5E7-44529D1A3DFF}" destId="{FAA0C953-B05A-43B0-8FB2-87D0F5661D5A}" srcOrd="1" destOrd="0" parTransId="{48880F7C-DE55-4379-B846-525ED0EDFE81}" sibTransId="{CB9F12AE-7F8E-4D07-8290-57D4575772F6}"/>
    <dgm:cxn modelId="{2687BC76-3936-4F32-8D16-3286918D27D1}" type="presOf" srcId="{58D1D295-B23B-49F2-8095-59654B1E822E}" destId="{B26A6118-09C0-4829-BA4E-AACB7EEDEBB0}" srcOrd="0" destOrd="0" presId="urn:microsoft.com/office/officeart/2008/layout/NameandTitleOrganizationalChart"/>
    <dgm:cxn modelId="{4AC15777-E65E-4D6E-A864-398BC1262CC5}" srcId="{6BA52C6D-D9A9-410D-BCE3-FC4BCFAAB379}" destId="{201D0768-32EF-4BED-BA11-4875740F1955}" srcOrd="1" destOrd="0" parTransId="{521626D2-1AA4-4A0B-B8CA-DB8B8F9B5C2D}" sibTransId="{AC3E0D2E-91EA-4F80-87B0-56F93A2FAA35}"/>
    <dgm:cxn modelId="{11B7F758-3D6E-48AD-8397-5B91DF43B53E}" type="presOf" srcId="{4608F231-4C97-4A02-8226-E0391B160E74}" destId="{364066E8-5087-4D16-9481-77E08633C7A7}" srcOrd="0" destOrd="0" presId="urn:microsoft.com/office/officeart/2008/layout/NameandTitleOrganizationalChart"/>
    <dgm:cxn modelId="{34337279-1532-47C8-915B-9CAF0859AE39}" type="presOf" srcId="{C186984A-CC09-43B8-8C44-B3184F2AC3D8}" destId="{7F56C9DB-DC4C-40BF-9BB9-7FAC8476E80E}" srcOrd="0" destOrd="0" presId="urn:microsoft.com/office/officeart/2008/layout/NameandTitleOrganizationalChart"/>
    <dgm:cxn modelId="{A74D768A-183F-48EF-A657-62D65EE0CB7D}" srcId="{58D1D295-B23B-49F2-8095-59654B1E822E}" destId="{021DD6A4-A429-44D2-A5E7-44529D1A3DFF}" srcOrd="1" destOrd="0" parTransId="{84BF9338-901B-4F5B-AAFC-028D7CACBB39}" sibTransId="{9E230ABC-FD2B-4FE9-A285-78219C97A807}"/>
    <dgm:cxn modelId="{48392890-E315-476E-942C-29B213BDCA1B}" type="presOf" srcId="{201D0768-32EF-4BED-BA11-4875740F1955}" destId="{733632BE-50A0-4375-8D96-E147C12A2753}" srcOrd="0" destOrd="0" presId="urn:microsoft.com/office/officeart/2008/layout/NameandTitleOrganizationalChart"/>
    <dgm:cxn modelId="{97D18991-787B-4AD9-9F2F-1E626F982E38}" type="presOf" srcId="{48880F7C-DE55-4379-B846-525ED0EDFE81}" destId="{7F221210-AE9A-4E0A-9AAE-B0271C70B4B2}" srcOrd="0" destOrd="0" presId="urn:microsoft.com/office/officeart/2008/layout/NameandTitleOrganizationalChart"/>
    <dgm:cxn modelId="{42A7A094-5531-48DE-83BA-B6F4BC3CC2F2}" type="presOf" srcId="{58D1D295-B23B-49F2-8095-59654B1E822E}" destId="{0FD30FBA-578F-4A5A-88F2-BA94F0C2B82D}" srcOrd="1" destOrd="0" presId="urn:microsoft.com/office/officeart/2008/layout/NameandTitleOrganizationalChart"/>
    <dgm:cxn modelId="{82B10E9B-DFE8-4A8D-A6C7-7839FC7E0C0E}" type="presOf" srcId="{C6E5FD6D-6433-4C8F-9881-AC506DFA0357}" destId="{D6457C79-54CA-4B9E-85D8-9E80D7CF15CD}" srcOrd="0" destOrd="0" presId="urn:microsoft.com/office/officeart/2008/layout/NameandTitleOrganizationalChart"/>
    <dgm:cxn modelId="{36878A9E-63AB-40A7-A123-F635A1B6D28B}" srcId="{C6E5FD6D-6433-4C8F-9881-AC506DFA0357}" destId="{58D1D295-B23B-49F2-8095-59654B1E822E}" srcOrd="0" destOrd="0" parTransId="{701BB3B9-4F8D-49DA-8356-249C3FF89BC7}" sibTransId="{7EDFBA98-4C0F-4991-9773-DDC29962243D}"/>
    <dgm:cxn modelId="{259635A1-E22A-45C1-BA4B-68D7D81F919C}" type="presOf" srcId="{201D0768-32EF-4BED-BA11-4875740F1955}" destId="{E12B601F-A238-4939-8C98-26E66925C7A6}" srcOrd="1" destOrd="0" presId="urn:microsoft.com/office/officeart/2008/layout/NameandTitleOrganizationalChart"/>
    <dgm:cxn modelId="{E00EFBAA-AA51-4319-B507-786FC811C35B}" type="presOf" srcId="{61C33D2A-E86B-416E-98A5-76E9416F7636}" destId="{B0AA8BEB-B9E0-4344-9E60-D9656351A755}" srcOrd="0" destOrd="0" presId="urn:microsoft.com/office/officeart/2008/layout/NameandTitleOrganizationalChart"/>
    <dgm:cxn modelId="{216A7BAC-C533-485B-8AB0-C8AD116599BA}" type="presOf" srcId="{6BA52C6D-D9A9-410D-BCE3-FC4BCFAAB379}" destId="{0EFB7D64-8FBC-4D5B-9BDC-E47ABF43F79D}" srcOrd="1" destOrd="0" presId="urn:microsoft.com/office/officeart/2008/layout/NameandTitleOrganizationalChart"/>
    <dgm:cxn modelId="{286D6FB7-2537-4214-AC90-47614090794E}" srcId="{6BA52C6D-D9A9-410D-BCE3-FC4BCFAAB379}" destId="{B43E1463-79E0-4215-AF46-99CE86C3F94F}" srcOrd="2" destOrd="0" parTransId="{3642BECD-FD73-4120-B2C2-02F698B08D69}" sibTransId="{C202504F-22B4-4EAF-83E6-8844DDF161E7}"/>
    <dgm:cxn modelId="{3EA4B0C0-8114-4AD1-B35F-71CD4632C957}" type="presOf" srcId="{FAA0C953-B05A-43B0-8FB2-87D0F5661D5A}" destId="{580412D8-79B1-4B23-B7B5-DD129EE160CC}" srcOrd="0" destOrd="0" presId="urn:microsoft.com/office/officeart/2008/layout/NameandTitleOrganizationalChart"/>
    <dgm:cxn modelId="{6AD5D3C4-049B-4C46-9604-469E866DB23F}" type="presOf" srcId="{7EDFBA98-4C0F-4991-9773-DDC29962243D}" destId="{F5989329-36ED-4CCD-88F9-3D63590BE288}" srcOrd="0" destOrd="0" presId="urn:microsoft.com/office/officeart/2008/layout/NameandTitleOrganizationalChart"/>
    <dgm:cxn modelId="{A7FC51C7-A3AA-42BE-9E52-E3D26ADCF6C3}" type="presOf" srcId="{021DD6A4-A429-44D2-A5E7-44529D1A3DFF}" destId="{5A5E18A2-8A9B-4FAC-8007-DFB48051284C}" srcOrd="0" destOrd="0" presId="urn:microsoft.com/office/officeart/2008/layout/NameandTitleOrganizationalChart"/>
    <dgm:cxn modelId="{68210ACC-E9EC-4FF9-AEF4-832F59E89037}" type="presOf" srcId="{84BF9338-901B-4F5B-AAFC-028D7CACBB39}" destId="{7498D5BC-CFD7-4E0D-BBE2-F7D5311E155A}" srcOrd="0" destOrd="0" presId="urn:microsoft.com/office/officeart/2008/layout/NameandTitleOrganizationalChart"/>
    <dgm:cxn modelId="{A5F36FCC-231A-4FF0-BC09-A16268C75708}" type="presOf" srcId="{0DDA565D-D8DB-4056-B700-792E65FB2941}" destId="{DEF75702-A32A-4E34-AC0D-1EC0CF417E64}" srcOrd="0" destOrd="0" presId="urn:microsoft.com/office/officeart/2008/layout/NameandTitleOrganizationalChart"/>
    <dgm:cxn modelId="{6086B4CC-AE19-460A-A709-91643C9F88B5}" type="presOf" srcId="{CB9F12AE-7F8E-4D07-8290-57D4575772F6}" destId="{04D4C9EC-D281-4CDF-AFE0-86048CD8880E}" srcOrd="0" destOrd="0" presId="urn:microsoft.com/office/officeart/2008/layout/NameandTitleOrganizationalChart"/>
    <dgm:cxn modelId="{99FE16CF-320A-4F17-8D5D-3430CE2CAED8}" type="presOf" srcId="{AC3E0D2E-91EA-4F80-87B0-56F93A2FAA35}" destId="{76BD5BEC-7193-420E-BCF5-B6D0A72BD945}" srcOrd="0" destOrd="0" presId="urn:microsoft.com/office/officeart/2008/layout/NameandTitleOrganizationalChart"/>
    <dgm:cxn modelId="{484840DA-D875-41CA-B87E-4B94F7EFFE56}" type="presOf" srcId="{209E6BF8-240A-4ECD-A028-55CF4872D782}" destId="{71020504-A8DF-42F3-8399-2253EEC418C1}" srcOrd="0" destOrd="0" presId="urn:microsoft.com/office/officeart/2008/layout/NameandTitleOrganizationalChart"/>
    <dgm:cxn modelId="{3C49CDDD-CAC7-4535-B89D-78AA04366572}" srcId="{021DD6A4-A429-44D2-A5E7-44529D1A3DFF}" destId="{4EFAC594-C44F-4D28-AC33-E12F661D3B8C}" srcOrd="2" destOrd="0" parTransId="{61C33D2A-E86B-416E-98A5-76E9416F7636}" sibTransId="{209E6BF8-240A-4ECD-A028-55CF4872D782}"/>
    <dgm:cxn modelId="{5352F4E4-B615-4C19-BA15-FE634620468C}" type="presOf" srcId="{6C0D2D98-8758-48C9-B6A5-E305E2696B3C}" destId="{F2506DE1-AF8C-4E41-BE2F-C7B933949F63}" srcOrd="0" destOrd="0" presId="urn:microsoft.com/office/officeart/2008/layout/NameandTitleOrganizationalChart"/>
    <dgm:cxn modelId="{1950C7ED-A320-4A38-8232-1B4538DFC701}" type="presOf" srcId="{6AAAEF08-E813-4C03-806E-D133C2ECC82F}" destId="{8049937B-7DFA-4334-8463-C070603869A2}" srcOrd="0" destOrd="0" presId="urn:microsoft.com/office/officeart/2008/layout/NameandTitleOrganizationalChart"/>
    <dgm:cxn modelId="{DBA6E9F1-0AE3-4EE8-9382-AC664DE1F44C}" type="presOf" srcId="{3642BECD-FD73-4120-B2C2-02F698B08D69}" destId="{5DBE8819-E912-423A-BEAE-96C06E8DDFEB}" srcOrd="0" destOrd="0" presId="urn:microsoft.com/office/officeart/2008/layout/NameandTitleOrganizationalChart"/>
    <dgm:cxn modelId="{E822B8FE-866B-4256-94B8-D4D0FE2451D9}" type="presOf" srcId="{6C0D2D98-8758-48C9-B6A5-E305E2696B3C}" destId="{B54D09B7-ABE4-41A2-B443-F1883B2A7492}" srcOrd="1" destOrd="0" presId="urn:microsoft.com/office/officeart/2008/layout/NameandTitleOrganizationalChart"/>
    <dgm:cxn modelId="{60A9FE35-1883-4DD5-99B3-183DE8A55E08}" type="presParOf" srcId="{D6457C79-54CA-4B9E-85D8-9E80D7CF15CD}" destId="{992729F9-8C0A-402C-BE26-5C7C80E6E7A7}" srcOrd="0" destOrd="0" presId="urn:microsoft.com/office/officeart/2008/layout/NameandTitleOrganizationalChart"/>
    <dgm:cxn modelId="{77F4E853-B506-4A99-AFF2-A7ACB7681499}" type="presParOf" srcId="{992729F9-8C0A-402C-BE26-5C7C80E6E7A7}" destId="{14F3CE92-64C2-4011-80DD-AD2EC0645404}" srcOrd="0" destOrd="0" presId="urn:microsoft.com/office/officeart/2008/layout/NameandTitleOrganizationalChart"/>
    <dgm:cxn modelId="{AFA872A7-D239-46FF-A470-F0AD5B646274}" type="presParOf" srcId="{14F3CE92-64C2-4011-80DD-AD2EC0645404}" destId="{B26A6118-09C0-4829-BA4E-AACB7EEDEBB0}" srcOrd="0" destOrd="0" presId="urn:microsoft.com/office/officeart/2008/layout/NameandTitleOrganizationalChart"/>
    <dgm:cxn modelId="{10DE7E60-BAF7-42E4-9F7F-587DB617A627}" type="presParOf" srcId="{14F3CE92-64C2-4011-80DD-AD2EC0645404}" destId="{F5989329-36ED-4CCD-88F9-3D63590BE288}" srcOrd="1" destOrd="0" presId="urn:microsoft.com/office/officeart/2008/layout/NameandTitleOrganizationalChart"/>
    <dgm:cxn modelId="{9FD2E696-2EF9-4613-BD10-F615BFCE20D1}" type="presParOf" srcId="{14F3CE92-64C2-4011-80DD-AD2EC0645404}" destId="{0FD30FBA-578F-4A5A-88F2-BA94F0C2B82D}" srcOrd="2" destOrd="0" presId="urn:microsoft.com/office/officeart/2008/layout/NameandTitleOrganizationalChart"/>
    <dgm:cxn modelId="{008335FE-7A7E-4DF3-8CC0-0B7083A028D2}" type="presParOf" srcId="{992729F9-8C0A-402C-BE26-5C7C80E6E7A7}" destId="{DDFF03CC-2347-4CE3-828E-3253147A1B67}" srcOrd="1" destOrd="0" presId="urn:microsoft.com/office/officeart/2008/layout/NameandTitleOrganizationalChart"/>
    <dgm:cxn modelId="{A77928BE-8D03-4DD7-BFBA-201B89D5ED29}" type="presParOf" srcId="{DDFF03CC-2347-4CE3-828E-3253147A1B67}" destId="{B9AB3A63-703D-491C-9725-96BDA855BBBC}" srcOrd="0" destOrd="0" presId="urn:microsoft.com/office/officeart/2008/layout/NameandTitleOrganizationalChart"/>
    <dgm:cxn modelId="{5117983E-07C8-4EE0-A2F9-12E1876BAD95}" type="presParOf" srcId="{DDFF03CC-2347-4CE3-828E-3253147A1B67}" destId="{745D535C-D74B-4E9A-AB41-D895826FCEC8}" srcOrd="1" destOrd="0" presId="urn:microsoft.com/office/officeart/2008/layout/NameandTitleOrganizationalChart"/>
    <dgm:cxn modelId="{764AC2C5-33CB-4505-A53B-6DF8EA871841}" type="presParOf" srcId="{745D535C-D74B-4E9A-AB41-D895826FCEC8}" destId="{F203FF0A-BAB4-44CE-99AF-E2E46A742F24}" srcOrd="0" destOrd="0" presId="urn:microsoft.com/office/officeart/2008/layout/NameandTitleOrganizationalChart"/>
    <dgm:cxn modelId="{175D1FF4-468A-493F-B5C9-E04C8ED8A0C9}" type="presParOf" srcId="{F203FF0A-BAB4-44CE-99AF-E2E46A742F24}" destId="{C51F6FDE-A23F-43B0-A635-FB684F814C62}" srcOrd="0" destOrd="0" presId="urn:microsoft.com/office/officeart/2008/layout/NameandTitleOrganizationalChart"/>
    <dgm:cxn modelId="{9527A2AC-E46F-4815-A00F-4A93E37CA01E}" type="presParOf" srcId="{F203FF0A-BAB4-44CE-99AF-E2E46A742F24}" destId="{DEF75702-A32A-4E34-AC0D-1EC0CF417E64}" srcOrd="1" destOrd="0" presId="urn:microsoft.com/office/officeart/2008/layout/NameandTitleOrganizationalChart"/>
    <dgm:cxn modelId="{E62350A4-DF66-4552-95F7-81FFD4C5E547}" type="presParOf" srcId="{F203FF0A-BAB4-44CE-99AF-E2E46A742F24}" destId="{0EFB7D64-8FBC-4D5B-9BDC-E47ABF43F79D}" srcOrd="2" destOrd="0" presId="urn:microsoft.com/office/officeart/2008/layout/NameandTitleOrganizationalChart"/>
    <dgm:cxn modelId="{C80D22FF-5B70-4AFB-965C-16C3F972DB04}" type="presParOf" srcId="{745D535C-D74B-4E9A-AB41-D895826FCEC8}" destId="{E08F0B24-BA81-459E-B55D-8626012CA345}" srcOrd="1" destOrd="0" presId="urn:microsoft.com/office/officeart/2008/layout/NameandTitleOrganizationalChart"/>
    <dgm:cxn modelId="{5C675510-081A-4CCA-96EB-773E784102EC}" type="presParOf" srcId="{E08F0B24-BA81-459E-B55D-8626012CA345}" destId="{364066E8-5087-4D16-9481-77E08633C7A7}" srcOrd="0" destOrd="0" presId="urn:microsoft.com/office/officeart/2008/layout/NameandTitleOrganizationalChart"/>
    <dgm:cxn modelId="{E87D8B70-7EE7-431A-AA65-C6E0A9C5D50F}" type="presParOf" srcId="{E08F0B24-BA81-459E-B55D-8626012CA345}" destId="{0EF4EE71-D36C-43E5-A0F4-1EE57B1BDE24}" srcOrd="1" destOrd="0" presId="urn:microsoft.com/office/officeart/2008/layout/NameandTitleOrganizationalChart"/>
    <dgm:cxn modelId="{0C4C3825-C578-4155-892D-4BDEE5D64C59}" type="presParOf" srcId="{0EF4EE71-D36C-43E5-A0F4-1EE57B1BDE24}" destId="{4C0CF9A4-3E0D-4633-B61B-82B2A39D24DE}" srcOrd="0" destOrd="0" presId="urn:microsoft.com/office/officeart/2008/layout/NameandTitleOrganizationalChart"/>
    <dgm:cxn modelId="{8F2F40B4-8CC9-47B0-9F69-6B48D3D6BAA7}" type="presParOf" srcId="{4C0CF9A4-3E0D-4633-B61B-82B2A39D24DE}" destId="{F2506DE1-AF8C-4E41-BE2F-C7B933949F63}" srcOrd="0" destOrd="0" presId="urn:microsoft.com/office/officeart/2008/layout/NameandTitleOrganizationalChart"/>
    <dgm:cxn modelId="{D5D0992F-5B34-4EE5-A839-E1D73B31E390}" type="presParOf" srcId="{4C0CF9A4-3E0D-4633-B61B-82B2A39D24DE}" destId="{804EFE49-64C9-4B85-8E96-6B47CD1FE236}" srcOrd="1" destOrd="0" presId="urn:microsoft.com/office/officeart/2008/layout/NameandTitleOrganizationalChart"/>
    <dgm:cxn modelId="{CF159D53-7BAD-40FA-A1F1-7C776D5873C7}" type="presParOf" srcId="{4C0CF9A4-3E0D-4633-B61B-82B2A39D24DE}" destId="{B54D09B7-ABE4-41A2-B443-F1883B2A7492}" srcOrd="2" destOrd="0" presId="urn:microsoft.com/office/officeart/2008/layout/NameandTitleOrganizationalChart"/>
    <dgm:cxn modelId="{BF2BFF23-B0D6-4179-A1FF-60A3877941C6}" type="presParOf" srcId="{0EF4EE71-D36C-43E5-A0F4-1EE57B1BDE24}" destId="{F7922105-CC37-4578-993E-B088BCF1C072}" srcOrd="1" destOrd="0" presId="urn:microsoft.com/office/officeart/2008/layout/NameandTitleOrganizationalChart"/>
    <dgm:cxn modelId="{A69D9EDD-ED0E-46C2-9134-31DF94C383F2}" type="presParOf" srcId="{0EF4EE71-D36C-43E5-A0F4-1EE57B1BDE24}" destId="{46C4CF19-0548-4E50-89AB-62653DF01412}" srcOrd="2" destOrd="0" presId="urn:microsoft.com/office/officeart/2008/layout/NameandTitleOrganizationalChart"/>
    <dgm:cxn modelId="{C61C8061-CF43-4B08-BF52-59E7239FA4AC}" type="presParOf" srcId="{E08F0B24-BA81-459E-B55D-8626012CA345}" destId="{71E8FAAF-B2EC-4F49-A806-521A2618339B}" srcOrd="2" destOrd="0" presId="urn:microsoft.com/office/officeart/2008/layout/NameandTitleOrganizationalChart"/>
    <dgm:cxn modelId="{D89A42FE-A63B-4D05-84FA-2C59161ADE6A}" type="presParOf" srcId="{E08F0B24-BA81-459E-B55D-8626012CA345}" destId="{30B22AB8-6F6E-43E4-B4A8-5EF1CEB4A66D}" srcOrd="3" destOrd="0" presId="urn:microsoft.com/office/officeart/2008/layout/NameandTitleOrganizationalChart"/>
    <dgm:cxn modelId="{667A8DC7-B73A-465E-9B63-CC34027DF2CC}" type="presParOf" srcId="{30B22AB8-6F6E-43E4-B4A8-5EF1CEB4A66D}" destId="{3237DB51-6654-47C8-B5D0-421C048D75DA}" srcOrd="0" destOrd="0" presId="urn:microsoft.com/office/officeart/2008/layout/NameandTitleOrganizationalChart"/>
    <dgm:cxn modelId="{AFDCBB9A-76CE-40B9-A3C6-B6E2ADE74ABD}" type="presParOf" srcId="{3237DB51-6654-47C8-B5D0-421C048D75DA}" destId="{733632BE-50A0-4375-8D96-E147C12A2753}" srcOrd="0" destOrd="0" presId="urn:microsoft.com/office/officeart/2008/layout/NameandTitleOrganizationalChart"/>
    <dgm:cxn modelId="{652F6D12-511E-46DE-87BA-8BC8AD8A57F5}" type="presParOf" srcId="{3237DB51-6654-47C8-B5D0-421C048D75DA}" destId="{76BD5BEC-7193-420E-BCF5-B6D0A72BD945}" srcOrd="1" destOrd="0" presId="urn:microsoft.com/office/officeart/2008/layout/NameandTitleOrganizationalChart"/>
    <dgm:cxn modelId="{2D3C0266-5905-49A0-A763-15372BAF42E0}" type="presParOf" srcId="{3237DB51-6654-47C8-B5D0-421C048D75DA}" destId="{E12B601F-A238-4939-8C98-26E66925C7A6}" srcOrd="2" destOrd="0" presId="urn:microsoft.com/office/officeart/2008/layout/NameandTitleOrganizationalChart"/>
    <dgm:cxn modelId="{7CF61AC1-6A1C-43D8-938D-9BE8AC7FC4B6}" type="presParOf" srcId="{30B22AB8-6F6E-43E4-B4A8-5EF1CEB4A66D}" destId="{C8945B3B-F683-430D-A44E-C11EB50C8D75}" srcOrd="1" destOrd="0" presId="urn:microsoft.com/office/officeart/2008/layout/NameandTitleOrganizationalChart"/>
    <dgm:cxn modelId="{A1C215A7-8738-4E39-83CB-3505E50EA4B2}" type="presParOf" srcId="{30B22AB8-6F6E-43E4-B4A8-5EF1CEB4A66D}" destId="{C83C2EDB-F743-48D6-8B74-66171B7856A3}" srcOrd="2" destOrd="0" presId="urn:microsoft.com/office/officeart/2008/layout/NameandTitleOrganizationalChart"/>
    <dgm:cxn modelId="{48042DB0-115B-49E8-90F0-1521BCD36379}" type="presParOf" srcId="{E08F0B24-BA81-459E-B55D-8626012CA345}" destId="{5DBE8819-E912-423A-BEAE-96C06E8DDFEB}" srcOrd="4" destOrd="0" presId="urn:microsoft.com/office/officeart/2008/layout/NameandTitleOrganizationalChart"/>
    <dgm:cxn modelId="{66B96862-DAEF-4777-A687-CC8D1B01FCCA}" type="presParOf" srcId="{E08F0B24-BA81-459E-B55D-8626012CA345}" destId="{2B2C0A46-F1E1-43F1-8866-C8AA130DF8EC}" srcOrd="5" destOrd="0" presId="urn:microsoft.com/office/officeart/2008/layout/NameandTitleOrganizationalChart"/>
    <dgm:cxn modelId="{845FAD8B-A7DE-4F14-AC03-B43D9100F03C}" type="presParOf" srcId="{2B2C0A46-F1E1-43F1-8866-C8AA130DF8EC}" destId="{5BADD39E-7694-4040-8E13-BC6361888586}" srcOrd="0" destOrd="0" presId="urn:microsoft.com/office/officeart/2008/layout/NameandTitleOrganizationalChart"/>
    <dgm:cxn modelId="{7A7CDCBB-53E3-44BF-9FA2-D23155EA6A8C}" type="presParOf" srcId="{5BADD39E-7694-4040-8E13-BC6361888586}" destId="{D1C22C61-0CED-46F9-81BA-1519FDD55F2D}" srcOrd="0" destOrd="0" presId="urn:microsoft.com/office/officeart/2008/layout/NameandTitleOrganizationalChart"/>
    <dgm:cxn modelId="{4551035E-FC8E-448F-AD39-6B4D3A5A7C79}" type="presParOf" srcId="{5BADD39E-7694-4040-8E13-BC6361888586}" destId="{3495EEAA-E497-4817-93D5-D6F216AB3455}" srcOrd="1" destOrd="0" presId="urn:microsoft.com/office/officeart/2008/layout/NameandTitleOrganizationalChart"/>
    <dgm:cxn modelId="{60DD6193-A106-4AD3-9F00-737162621306}" type="presParOf" srcId="{5BADD39E-7694-4040-8E13-BC6361888586}" destId="{BAD70AC6-017A-4320-AEE1-6A621F938BC6}" srcOrd="2" destOrd="0" presId="urn:microsoft.com/office/officeart/2008/layout/NameandTitleOrganizationalChart"/>
    <dgm:cxn modelId="{7FBF28DD-4405-48FC-B600-F738766360E4}" type="presParOf" srcId="{2B2C0A46-F1E1-43F1-8866-C8AA130DF8EC}" destId="{DC399F7C-1CE5-4810-9B1D-B01DC028C67E}" srcOrd="1" destOrd="0" presId="urn:microsoft.com/office/officeart/2008/layout/NameandTitleOrganizationalChart"/>
    <dgm:cxn modelId="{5333016D-627B-457E-94DA-F8286AF48C0E}" type="presParOf" srcId="{2B2C0A46-F1E1-43F1-8866-C8AA130DF8EC}" destId="{C7B604B7-4309-4358-87C8-E5201402C1DF}" srcOrd="2" destOrd="0" presId="urn:microsoft.com/office/officeart/2008/layout/NameandTitleOrganizationalChart"/>
    <dgm:cxn modelId="{6D6812A0-76A6-4CD5-B5C5-D4A9EA275E25}" type="presParOf" srcId="{745D535C-D74B-4E9A-AB41-D895826FCEC8}" destId="{AAAC38DD-4D31-4F30-BE4E-66D45DD8C986}" srcOrd="2" destOrd="0" presId="urn:microsoft.com/office/officeart/2008/layout/NameandTitleOrganizationalChart"/>
    <dgm:cxn modelId="{08C74236-548B-40D5-ACD0-5599BBAD7DB2}" type="presParOf" srcId="{DDFF03CC-2347-4CE3-828E-3253147A1B67}" destId="{7498D5BC-CFD7-4E0D-BBE2-F7D5311E155A}" srcOrd="2" destOrd="0" presId="urn:microsoft.com/office/officeart/2008/layout/NameandTitleOrganizationalChart"/>
    <dgm:cxn modelId="{46E6DF33-7867-49D9-A047-5E0BF4FB3BBC}" type="presParOf" srcId="{DDFF03CC-2347-4CE3-828E-3253147A1B67}" destId="{70E246E5-97FC-4E93-9608-AD2B1668F102}" srcOrd="3" destOrd="0" presId="urn:microsoft.com/office/officeart/2008/layout/NameandTitleOrganizationalChart"/>
    <dgm:cxn modelId="{2D8036CF-9321-4829-8CA8-AFC5B58AB5A2}" type="presParOf" srcId="{70E246E5-97FC-4E93-9608-AD2B1668F102}" destId="{4848F85A-40C8-45A7-8C74-C061B1654A46}" srcOrd="0" destOrd="0" presId="urn:microsoft.com/office/officeart/2008/layout/NameandTitleOrganizationalChart"/>
    <dgm:cxn modelId="{984D4078-D817-4305-86A5-4DA3CE9DFA24}" type="presParOf" srcId="{4848F85A-40C8-45A7-8C74-C061B1654A46}" destId="{5A5E18A2-8A9B-4FAC-8007-DFB48051284C}" srcOrd="0" destOrd="0" presId="urn:microsoft.com/office/officeart/2008/layout/NameandTitleOrganizationalChart"/>
    <dgm:cxn modelId="{0418D6E6-4193-4324-8E6A-88839A0CAEE5}" type="presParOf" srcId="{4848F85A-40C8-45A7-8C74-C061B1654A46}" destId="{1593AEE5-ECBC-49A3-9FDF-7CE915E27CF8}" srcOrd="1" destOrd="0" presId="urn:microsoft.com/office/officeart/2008/layout/NameandTitleOrganizationalChart"/>
    <dgm:cxn modelId="{FAF4EB25-CF0B-4E7A-8D7D-5D3E3873C459}" type="presParOf" srcId="{4848F85A-40C8-45A7-8C74-C061B1654A46}" destId="{96A9FFCB-97F2-4F3B-B65A-3CAEC7DA25BA}" srcOrd="2" destOrd="0" presId="urn:microsoft.com/office/officeart/2008/layout/NameandTitleOrganizationalChart"/>
    <dgm:cxn modelId="{AA51CE3A-D452-4C63-A2F9-0FBF1AFC4674}" type="presParOf" srcId="{70E246E5-97FC-4E93-9608-AD2B1668F102}" destId="{6AC34909-6CA2-4456-AF08-660EE8360847}" srcOrd="1" destOrd="0" presId="urn:microsoft.com/office/officeart/2008/layout/NameandTitleOrganizationalChart"/>
    <dgm:cxn modelId="{52F0CCFA-835D-4367-B7D0-C1904B475EAA}" type="presParOf" srcId="{6AC34909-6CA2-4456-AF08-660EE8360847}" destId="{8049937B-7DFA-4334-8463-C070603869A2}" srcOrd="0" destOrd="0" presId="urn:microsoft.com/office/officeart/2008/layout/NameandTitleOrganizationalChart"/>
    <dgm:cxn modelId="{C881D7B7-9657-41E4-8686-9C66E1179F3E}" type="presParOf" srcId="{6AC34909-6CA2-4456-AF08-660EE8360847}" destId="{5C76CFAC-CB2F-4DBE-94E9-137A8163504E}" srcOrd="1" destOrd="0" presId="urn:microsoft.com/office/officeart/2008/layout/NameandTitleOrganizationalChart"/>
    <dgm:cxn modelId="{01B26FB0-96F9-4FBE-B09C-7BC4FE1A36E9}" type="presParOf" srcId="{5C76CFAC-CB2F-4DBE-94E9-137A8163504E}" destId="{1A1F7309-12A2-41C1-A483-33B693C1E2F9}" srcOrd="0" destOrd="0" presId="urn:microsoft.com/office/officeart/2008/layout/NameandTitleOrganizationalChart"/>
    <dgm:cxn modelId="{4AF06F2C-47EF-4B1A-8915-16CF36447A72}" type="presParOf" srcId="{1A1F7309-12A2-41C1-A483-33B693C1E2F9}" destId="{7F56C9DB-DC4C-40BF-9BB9-7FAC8476E80E}" srcOrd="0" destOrd="0" presId="urn:microsoft.com/office/officeart/2008/layout/NameandTitleOrganizationalChart"/>
    <dgm:cxn modelId="{397D578A-6AC3-4844-8FCC-9FD14D66EA2C}" type="presParOf" srcId="{1A1F7309-12A2-41C1-A483-33B693C1E2F9}" destId="{7537C30B-4115-43DF-9DCF-806358722E0B}" srcOrd="1" destOrd="0" presId="urn:microsoft.com/office/officeart/2008/layout/NameandTitleOrganizationalChart"/>
    <dgm:cxn modelId="{C4791952-7D04-4908-B461-9DBF365E9AF6}" type="presParOf" srcId="{1A1F7309-12A2-41C1-A483-33B693C1E2F9}" destId="{5FF4D1E7-CCDF-4F9C-9B08-7015B0591ABE}" srcOrd="2" destOrd="0" presId="urn:microsoft.com/office/officeart/2008/layout/NameandTitleOrganizationalChart"/>
    <dgm:cxn modelId="{5F214B2C-B8C7-452F-9EDA-40CE8828BEA5}" type="presParOf" srcId="{5C76CFAC-CB2F-4DBE-94E9-137A8163504E}" destId="{72DB05D8-969C-401D-99C2-A724C1EB82D0}" srcOrd="1" destOrd="0" presId="urn:microsoft.com/office/officeart/2008/layout/NameandTitleOrganizationalChart"/>
    <dgm:cxn modelId="{78E42D87-1C67-4210-8944-5A850EBC5B78}" type="presParOf" srcId="{5C76CFAC-CB2F-4DBE-94E9-137A8163504E}" destId="{5D8B5467-D1FA-4C1C-BA8C-873A8BAD86F0}" srcOrd="2" destOrd="0" presId="urn:microsoft.com/office/officeart/2008/layout/NameandTitleOrganizationalChart"/>
    <dgm:cxn modelId="{699EF501-72C8-4833-9AC0-C0EFAEAE70A6}" type="presParOf" srcId="{6AC34909-6CA2-4456-AF08-660EE8360847}" destId="{7F221210-AE9A-4E0A-9AAE-B0271C70B4B2}" srcOrd="2" destOrd="0" presId="urn:microsoft.com/office/officeart/2008/layout/NameandTitleOrganizationalChart"/>
    <dgm:cxn modelId="{70C31064-D305-4802-B8E1-B405FEB68B8D}" type="presParOf" srcId="{6AC34909-6CA2-4456-AF08-660EE8360847}" destId="{C8878A1F-7C6F-405F-A324-CAC8213EC4D4}" srcOrd="3" destOrd="0" presId="urn:microsoft.com/office/officeart/2008/layout/NameandTitleOrganizationalChart"/>
    <dgm:cxn modelId="{EC89757D-0C61-45F7-BE81-77250F0DEA14}" type="presParOf" srcId="{C8878A1F-7C6F-405F-A324-CAC8213EC4D4}" destId="{AAC8F037-A2FB-4861-9AAE-BBAFE5086EDB}" srcOrd="0" destOrd="0" presId="urn:microsoft.com/office/officeart/2008/layout/NameandTitleOrganizationalChart"/>
    <dgm:cxn modelId="{0A5EBA3D-A80E-4F09-BA42-E22E4904975A}" type="presParOf" srcId="{AAC8F037-A2FB-4861-9AAE-BBAFE5086EDB}" destId="{580412D8-79B1-4B23-B7B5-DD129EE160CC}" srcOrd="0" destOrd="0" presId="urn:microsoft.com/office/officeart/2008/layout/NameandTitleOrganizationalChart"/>
    <dgm:cxn modelId="{59D30D68-63DE-4005-B1FB-70F662700009}" type="presParOf" srcId="{AAC8F037-A2FB-4861-9AAE-BBAFE5086EDB}" destId="{04D4C9EC-D281-4CDF-AFE0-86048CD8880E}" srcOrd="1" destOrd="0" presId="urn:microsoft.com/office/officeart/2008/layout/NameandTitleOrganizationalChart"/>
    <dgm:cxn modelId="{7E98C956-6591-4298-B23B-57CF3E0090DE}" type="presParOf" srcId="{AAC8F037-A2FB-4861-9AAE-BBAFE5086EDB}" destId="{41F6C2AF-E4C2-493D-824F-954382EBDA13}" srcOrd="2" destOrd="0" presId="urn:microsoft.com/office/officeart/2008/layout/NameandTitleOrganizationalChart"/>
    <dgm:cxn modelId="{ADB7D136-222F-406E-B223-22A386F4E82E}" type="presParOf" srcId="{C8878A1F-7C6F-405F-A324-CAC8213EC4D4}" destId="{A7B82488-3FE5-42BD-BE3C-7F75D6F879BD}" srcOrd="1" destOrd="0" presId="urn:microsoft.com/office/officeart/2008/layout/NameandTitleOrganizationalChart"/>
    <dgm:cxn modelId="{B71D9A30-8647-4FB6-A506-78E9D79CABE8}" type="presParOf" srcId="{C8878A1F-7C6F-405F-A324-CAC8213EC4D4}" destId="{6CA00F93-5D40-4EF7-B9C3-C00B03D017D4}" srcOrd="2" destOrd="0" presId="urn:microsoft.com/office/officeart/2008/layout/NameandTitleOrganizationalChart"/>
    <dgm:cxn modelId="{E885AB80-EB60-48C6-942F-1B90C95AB22A}" type="presParOf" srcId="{6AC34909-6CA2-4456-AF08-660EE8360847}" destId="{B0AA8BEB-B9E0-4344-9E60-D9656351A755}" srcOrd="4" destOrd="0" presId="urn:microsoft.com/office/officeart/2008/layout/NameandTitleOrganizationalChart"/>
    <dgm:cxn modelId="{2C8CCE4B-3145-4466-BC92-BA2A8A9D6932}" type="presParOf" srcId="{6AC34909-6CA2-4456-AF08-660EE8360847}" destId="{BE4667C0-63E0-4874-9EC7-72452A9C47C3}" srcOrd="5" destOrd="0" presId="urn:microsoft.com/office/officeart/2008/layout/NameandTitleOrganizationalChart"/>
    <dgm:cxn modelId="{EAB937D3-9C91-4237-B39B-972CC4375F03}" type="presParOf" srcId="{BE4667C0-63E0-4874-9EC7-72452A9C47C3}" destId="{B3FEC66C-1765-44E8-B478-AFD6FFCF7666}" srcOrd="0" destOrd="0" presId="urn:microsoft.com/office/officeart/2008/layout/NameandTitleOrganizationalChart"/>
    <dgm:cxn modelId="{A300A866-7D3F-43F9-AD35-03AC61319FE0}" type="presParOf" srcId="{B3FEC66C-1765-44E8-B478-AFD6FFCF7666}" destId="{EA916FA8-FD77-4850-B84D-931692F1DD50}" srcOrd="0" destOrd="0" presId="urn:microsoft.com/office/officeart/2008/layout/NameandTitleOrganizationalChart"/>
    <dgm:cxn modelId="{41DA23EE-1E46-429C-A1DB-1B7EA861132E}" type="presParOf" srcId="{B3FEC66C-1765-44E8-B478-AFD6FFCF7666}" destId="{71020504-A8DF-42F3-8399-2253EEC418C1}" srcOrd="1" destOrd="0" presId="urn:microsoft.com/office/officeart/2008/layout/NameandTitleOrganizationalChart"/>
    <dgm:cxn modelId="{E6DDF16A-C1BF-4E82-B8D4-96C56536BF57}" type="presParOf" srcId="{B3FEC66C-1765-44E8-B478-AFD6FFCF7666}" destId="{7197DF87-6159-4547-81DA-54D278B05225}" srcOrd="2" destOrd="0" presId="urn:microsoft.com/office/officeart/2008/layout/NameandTitleOrganizationalChart"/>
    <dgm:cxn modelId="{8E442CFA-DCCA-4BEC-82A9-624E2E512367}" type="presParOf" srcId="{BE4667C0-63E0-4874-9EC7-72452A9C47C3}" destId="{3CA207E1-B490-4ED3-9246-E3FDE467D750}" srcOrd="1" destOrd="0" presId="urn:microsoft.com/office/officeart/2008/layout/NameandTitleOrganizationalChart"/>
    <dgm:cxn modelId="{FD79EB36-6DA2-4851-8E52-B56CD319BD49}" type="presParOf" srcId="{BE4667C0-63E0-4874-9EC7-72452A9C47C3}" destId="{05D93270-2DB7-4FF0-874F-83EB3FB2EDDA}" srcOrd="2" destOrd="0" presId="urn:microsoft.com/office/officeart/2008/layout/NameandTitleOrganizationalChart"/>
    <dgm:cxn modelId="{48EFE3EF-7D2F-49DC-966B-E0ABCFF9DD29}" type="presParOf" srcId="{70E246E5-97FC-4E93-9608-AD2B1668F102}" destId="{EE972BA0-FDCF-4B80-BDCF-E672CACA4104}" srcOrd="2" destOrd="0" presId="urn:microsoft.com/office/officeart/2008/layout/NameandTitleOrganizationalChart"/>
    <dgm:cxn modelId="{6EB1F35D-7959-4D68-8609-EFA7AF6156A1}" type="presParOf" srcId="{992729F9-8C0A-402C-BE26-5C7C80E6E7A7}" destId="{3ACBD90F-D009-4E46-9FF7-564D2068B72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E5FD6D-6433-4C8F-9881-AC506DFA0357}" type="doc">
      <dgm:prSet loTypeId="urn:microsoft.com/office/officeart/2008/layout/NameandTitleOrganizationalChart" loCatId="hierarchy" qsTypeId="urn:microsoft.com/office/officeart/2005/8/quickstyle/3d3" qsCatId="3D" csTypeId="urn:microsoft.com/office/officeart/2005/8/colors/accent1_1" csCatId="accent1" phldr="1"/>
      <dgm:spPr/>
      <dgm:t>
        <a:bodyPr/>
        <a:lstStyle/>
        <a:p>
          <a:endParaRPr lang="cs-CZ"/>
        </a:p>
      </dgm:t>
    </dgm:pt>
    <dgm:pt modelId="{58D1D295-B23B-49F2-8095-59654B1E822E}">
      <dgm:prSet phldrT="[Text]"/>
      <dgm:spPr>
        <a:xfrm>
          <a:off x="1632404" y="1984"/>
          <a:ext cx="1318236" cy="682524"/>
        </a:xfrm>
        <a:prstGeom prst="rect">
          <a:avLst/>
        </a:prstGeom>
        <a:solidFill>
          <a:srgbClr val="FFFFFF">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99 933</a:t>
          </a:r>
        </a:p>
      </dgm:t>
    </dgm:pt>
    <dgm:pt modelId="{701BB3B9-4F8D-49DA-8356-249C3FF89BC7}" type="parTrans" cxnId="{36878A9E-63AB-40A7-A123-F635A1B6D28B}">
      <dgm:prSet/>
      <dgm:spPr/>
      <dgm:t>
        <a:bodyPr/>
        <a:lstStyle/>
        <a:p>
          <a:endParaRPr lang="cs-CZ"/>
        </a:p>
      </dgm:t>
    </dgm:pt>
    <dgm:pt modelId="{7EDFBA98-4C0F-4991-9773-DDC29962243D}" type="sibTrans" cxnId="{36878A9E-63AB-40A7-A123-F635A1B6D28B}">
      <dgm:prSet/>
      <dgm:spPr>
        <a:xfrm>
          <a:off x="1896051" y="532836"/>
          <a:ext cx="1186413" cy="227508"/>
        </a:xfrm>
        <a:prstGeom prst="rect">
          <a:avLst/>
        </a:prstGeom>
        <a:solidFill>
          <a:srgbClr val="C0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FFFFFF"/>
              </a:solidFill>
              <a:latin typeface="Trebuchet MS"/>
              <a:ea typeface="+mn-ea"/>
              <a:cs typeface="+mn-cs"/>
            </a:rPr>
            <a:t>PRŮMĚR ČR</a:t>
          </a:r>
        </a:p>
      </dgm:t>
    </dgm:pt>
    <dgm:pt modelId="{6BA52C6D-D9A9-410D-BCE3-FC4BCFAAB379}">
      <dgm:prSet phldrT="[Text]"/>
      <dgm:spPr>
        <a:xfrm>
          <a:off x="699018" y="1078856"/>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103 739</a:t>
          </a:r>
        </a:p>
      </dgm:t>
    </dgm:pt>
    <dgm:pt modelId="{0E507347-1007-4A23-A022-E992C5641041}" type="parTrans" cxnId="{ADEFEA4C-CF83-4988-9D89-69EDF0307074}">
      <dgm:prSet/>
      <dgm:spPr>
        <a:xfrm>
          <a:off x="1358137" y="684509"/>
          <a:ext cx="933385" cy="394347"/>
        </a:xfrm>
        <a:custGeom>
          <a:avLst/>
          <a:gdLst/>
          <a:ahLst/>
          <a:cxnLst/>
          <a:rect l="0" t="0" r="0" b="0"/>
          <a:pathLst>
            <a:path>
              <a:moveTo>
                <a:pt x="933385" y="0"/>
              </a:moveTo>
              <a:lnTo>
                <a:pt x="933385" y="235091"/>
              </a:lnTo>
              <a:lnTo>
                <a:pt x="0" y="235091"/>
              </a:lnTo>
              <a:lnTo>
                <a:pt x="0" y="394347"/>
              </a:lnTo>
            </a:path>
          </a:pathLst>
        </a:custGeom>
        <a:noFill/>
        <a:ln w="25400" cap="flat" cmpd="sng" algn="ctr">
          <a:solidFill>
            <a:srgbClr val="A38B69">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0DDA565D-D8DB-4056-B700-792E65FB2941}" type="sibTrans" cxnId="{ADEFEA4C-CF83-4988-9D89-69EDF0307074}">
      <dgm:prSet custT="1"/>
      <dgm:spPr>
        <a:xfrm>
          <a:off x="913566" y="1609709"/>
          <a:ext cx="1284612"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sz="1400" b="1" dirty="0">
              <a:solidFill>
                <a:srgbClr val="292929">
                  <a:hueOff val="0"/>
                  <a:satOff val="0"/>
                  <a:lumOff val="0"/>
                  <a:alphaOff val="0"/>
                </a:srgbClr>
              </a:solidFill>
              <a:latin typeface="Trebuchet MS"/>
              <a:ea typeface="+mn-ea"/>
              <a:cs typeface="+mn-cs"/>
            </a:rPr>
            <a:t>PRŮMĚR </a:t>
          </a:r>
          <a:r>
            <a:rPr lang="cs-CZ" sz="1400" b="1" dirty="0">
              <a:solidFill>
                <a:srgbClr val="FF0000"/>
              </a:solidFill>
              <a:latin typeface="Trebuchet MS"/>
              <a:ea typeface="+mn-ea"/>
              <a:cs typeface="+mn-cs"/>
            </a:rPr>
            <a:t>PLAT</a:t>
          </a:r>
        </a:p>
      </dgm:t>
    </dgm:pt>
    <dgm:pt modelId="{021DD6A4-A429-44D2-A5E7-44529D1A3DFF}">
      <dgm:prSet phldrT="[Text]"/>
      <dgm:spPr>
        <a:xfrm>
          <a:off x="2516690" y="1078856"/>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95 100</a:t>
          </a:r>
        </a:p>
      </dgm:t>
    </dgm:pt>
    <dgm:pt modelId="{84BF9338-901B-4F5B-AAFC-028D7CACBB39}" type="parTrans" cxnId="{A74D768A-183F-48EF-A657-62D65EE0CB7D}">
      <dgm:prSet/>
      <dgm:spPr>
        <a:xfrm>
          <a:off x="2291523" y="684509"/>
          <a:ext cx="884285" cy="394347"/>
        </a:xfrm>
        <a:custGeom>
          <a:avLst/>
          <a:gdLst/>
          <a:ahLst/>
          <a:cxnLst/>
          <a:rect l="0" t="0" r="0" b="0"/>
          <a:pathLst>
            <a:path>
              <a:moveTo>
                <a:pt x="0" y="0"/>
              </a:moveTo>
              <a:lnTo>
                <a:pt x="0" y="235091"/>
              </a:lnTo>
              <a:lnTo>
                <a:pt x="884285" y="235091"/>
              </a:lnTo>
              <a:lnTo>
                <a:pt x="884285" y="394347"/>
              </a:lnTo>
            </a:path>
          </a:pathLst>
        </a:custGeom>
        <a:noFill/>
        <a:ln w="25400" cap="flat" cmpd="sng" algn="ctr">
          <a:solidFill>
            <a:srgbClr val="A38B69">
              <a:shade val="6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9E230ABC-FD2B-4FE9-A285-78219C97A807}" type="sibTrans" cxnId="{A74D768A-183F-48EF-A657-62D65EE0CB7D}">
      <dgm:prSet custT="1"/>
      <dgm:spPr>
        <a:xfrm>
          <a:off x="2731238" y="1609709"/>
          <a:ext cx="1284612"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sz="1400" b="1" dirty="0">
              <a:solidFill>
                <a:srgbClr val="292929">
                  <a:hueOff val="0"/>
                  <a:satOff val="0"/>
                  <a:lumOff val="0"/>
                  <a:alphaOff val="0"/>
                </a:srgbClr>
              </a:solidFill>
              <a:latin typeface="Trebuchet MS"/>
              <a:ea typeface="+mn-ea"/>
              <a:cs typeface="+mn-cs"/>
            </a:rPr>
            <a:t>PRŮMĚR </a:t>
          </a:r>
          <a:r>
            <a:rPr lang="cs-CZ" sz="1400" b="1" dirty="0">
              <a:solidFill>
                <a:srgbClr val="FF0000"/>
              </a:solidFill>
              <a:latin typeface="Trebuchet MS"/>
              <a:ea typeface="+mn-ea"/>
              <a:cs typeface="+mn-cs"/>
            </a:rPr>
            <a:t>MZDA</a:t>
          </a:r>
        </a:p>
      </dgm:t>
    </dgm:pt>
    <dgm:pt modelId="{6C0D2D98-8758-48C9-B6A5-E305E2696B3C}">
      <dgm:prSet/>
      <dgm:spPr>
        <a:xfrm>
          <a:off x="1073809" y="2155728"/>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103 636</a:t>
          </a:r>
        </a:p>
      </dgm:t>
    </dgm:pt>
    <dgm:pt modelId="{4608F231-4C97-4A02-8226-E0391B160E74}" type="parTrans" cxnId="{7B48C368-F083-44C0-A91D-AE579776CFB2}">
      <dgm:prSet/>
      <dgm:spPr>
        <a:xfrm>
          <a:off x="830842" y="1761381"/>
          <a:ext cx="242966" cy="735609"/>
        </a:xfrm>
        <a:custGeom>
          <a:avLst/>
          <a:gdLst/>
          <a:ahLst/>
          <a:cxnLst/>
          <a:rect l="0" t="0" r="0" b="0"/>
          <a:pathLst>
            <a:path>
              <a:moveTo>
                <a:pt x="0" y="0"/>
              </a:moveTo>
              <a:lnTo>
                <a:pt x="0" y="735609"/>
              </a:lnTo>
              <a:lnTo>
                <a:pt x="242966" y="735609"/>
              </a:lnTo>
            </a:path>
          </a:pathLst>
        </a:custGeom>
        <a:noFill/>
        <a:ln w="25400" cap="flat" cmpd="sng" algn="ctr">
          <a:solidFill>
            <a:srgbClr val="A38B69">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93E52966-BD43-4EA9-A1FF-B8B8C17FC99E}" type="sibTrans" cxnId="{7B48C368-F083-44C0-A91D-AE579776CFB2}">
      <dgm:prSet custT="1"/>
      <dgm:spPr>
        <a:xfrm>
          <a:off x="1337456" y="2686581"/>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sz="1400" dirty="0">
              <a:solidFill>
                <a:srgbClr val="292929">
                  <a:hueOff val="0"/>
                  <a:satOff val="0"/>
                  <a:lumOff val="0"/>
                  <a:alphaOff val="0"/>
                </a:srgbClr>
              </a:solidFill>
              <a:latin typeface="Trebuchet MS"/>
              <a:ea typeface="+mn-ea"/>
              <a:cs typeface="+mn-cs"/>
            </a:rPr>
            <a:t>AKUTNÍ PÉČE</a:t>
          </a:r>
        </a:p>
      </dgm:t>
    </dgm:pt>
    <dgm:pt modelId="{201D0768-32EF-4BED-BA11-4875740F1955}">
      <dgm:prSet/>
      <dgm:spPr>
        <a:xfrm>
          <a:off x="1073809" y="3232600"/>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98 850</a:t>
          </a:r>
        </a:p>
      </dgm:t>
    </dgm:pt>
    <dgm:pt modelId="{521626D2-1AA4-4A0B-B8CA-DB8B8F9B5C2D}" type="parTrans" cxnId="{4AC15777-E65E-4D6E-A864-398BC1262CC5}">
      <dgm:prSet/>
      <dgm:spPr>
        <a:xfrm>
          <a:off x="830842" y="1761381"/>
          <a:ext cx="242966" cy="1812481"/>
        </a:xfrm>
        <a:custGeom>
          <a:avLst/>
          <a:gdLst/>
          <a:ahLst/>
          <a:cxnLst/>
          <a:rect l="0" t="0" r="0" b="0"/>
          <a:pathLst>
            <a:path>
              <a:moveTo>
                <a:pt x="0" y="0"/>
              </a:moveTo>
              <a:lnTo>
                <a:pt x="0" y="1812481"/>
              </a:lnTo>
              <a:lnTo>
                <a:pt x="242966" y="1812481"/>
              </a:lnTo>
            </a:path>
          </a:pathLst>
        </a:custGeom>
        <a:noFill/>
        <a:ln w="25400" cap="flat" cmpd="sng" algn="ctr">
          <a:solidFill>
            <a:srgbClr val="A38B69">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AC3E0D2E-91EA-4F80-87B0-56F93A2FAA35}" type="sibTrans" cxnId="{4AC15777-E65E-4D6E-A864-398BC1262CC5}">
      <dgm:prSet/>
      <dgm:spPr>
        <a:xfrm>
          <a:off x="1337456" y="3763453"/>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OST. LŮŽKOVÁ</a:t>
          </a:r>
        </a:p>
      </dgm:t>
    </dgm:pt>
    <dgm:pt modelId="{C186984A-CC09-43B8-8C44-B3184F2AC3D8}">
      <dgm:prSet/>
      <dgm:spPr>
        <a:xfrm>
          <a:off x="2891480" y="2155728"/>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99 966</a:t>
          </a:r>
        </a:p>
      </dgm:t>
    </dgm:pt>
    <dgm:pt modelId="{6AAAEF08-E813-4C03-806E-D133C2ECC82F}" type="parTrans" cxnId="{3E3FFD3A-6619-40D1-97CD-0CE67117028D}">
      <dgm:prSet/>
      <dgm:spPr>
        <a:xfrm>
          <a:off x="2648514" y="1761381"/>
          <a:ext cx="242966" cy="735609"/>
        </a:xfrm>
        <a:custGeom>
          <a:avLst/>
          <a:gdLst/>
          <a:ahLst/>
          <a:cxnLst/>
          <a:rect l="0" t="0" r="0" b="0"/>
          <a:pathLst>
            <a:path>
              <a:moveTo>
                <a:pt x="0" y="0"/>
              </a:moveTo>
              <a:lnTo>
                <a:pt x="0" y="735609"/>
              </a:lnTo>
              <a:lnTo>
                <a:pt x="242966" y="735609"/>
              </a:lnTo>
            </a:path>
          </a:pathLst>
        </a:custGeom>
        <a:noFill/>
        <a:ln w="25400" cap="flat" cmpd="sng" algn="ctr">
          <a:solidFill>
            <a:srgbClr val="A38B69">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70D7CF31-5CBC-4875-91C6-7D2483C65F54}" type="sibTrans" cxnId="{3E3FFD3A-6619-40D1-97CD-0CE67117028D}">
      <dgm:prSet custT="1"/>
      <dgm:spPr>
        <a:xfrm>
          <a:off x="3155127" y="2686581"/>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sz="1400" dirty="0">
              <a:solidFill>
                <a:srgbClr val="292929">
                  <a:hueOff val="0"/>
                  <a:satOff val="0"/>
                  <a:lumOff val="0"/>
                  <a:alphaOff val="0"/>
                </a:srgbClr>
              </a:solidFill>
              <a:latin typeface="Trebuchet MS"/>
              <a:ea typeface="+mn-ea"/>
              <a:cs typeface="+mn-cs"/>
            </a:rPr>
            <a:t>AKUTNÍ PÉČE</a:t>
          </a:r>
        </a:p>
      </dgm:t>
    </dgm:pt>
    <dgm:pt modelId="{FAA0C953-B05A-43B0-8FB2-87D0F5661D5A}">
      <dgm:prSet/>
      <dgm:spPr>
        <a:xfrm>
          <a:off x="2891480" y="3232600"/>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97 816</a:t>
          </a:r>
        </a:p>
      </dgm:t>
    </dgm:pt>
    <dgm:pt modelId="{48880F7C-DE55-4379-B846-525ED0EDFE81}" type="parTrans" cxnId="{3559BA75-6E5F-4372-AFAA-32DEFB019841}">
      <dgm:prSet/>
      <dgm:spPr>
        <a:xfrm>
          <a:off x="2648514" y="1761381"/>
          <a:ext cx="242966" cy="1812481"/>
        </a:xfrm>
        <a:custGeom>
          <a:avLst/>
          <a:gdLst/>
          <a:ahLst/>
          <a:cxnLst/>
          <a:rect l="0" t="0" r="0" b="0"/>
          <a:pathLst>
            <a:path>
              <a:moveTo>
                <a:pt x="0" y="0"/>
              </a:moveTo>
              <a:lnTo>
                <a:pt x="0" y="1812481"/>
              </a:lnTo>
              <a:lnTo>
                <a:pt x="242966" y="1812481"/>
              </a:lnTo>
            </a:path>
          </a:pathLst>
        </a:custGeom>
        <a:noFill/>
        <a:ln w="25400" cap="flat" cmpd="sng" algn="ctr">
          <a:solidFill>
            <a:srgbClr val="A38B69">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CB9F12AE-7F8E-4D07-8290-57D4575772F6}" type="sibTrans" cxnId="{3559BA75-6E5F-4372-AFAA-32DEFB019841}">
      <dgm:prSet/>
      <dgm:spPr>
        <a:xfrm>
          <a:off x="3155127" y="3763453"/>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OST. LŮŽKOVÁ</a:t>
          </a:r>
        </a:p>
      </dgm:t>
    </dgm:pt>
    <dgm:pt modelId="{B43E1463-79E0-4215-AF46-99CE86C3F94F}">
      <dgm:prSet/>
      <dgm:spPr>
        <a:xfrm>
          <a:off x="1073809" y="4309472"/>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107 452</a:t>
          </a:r>
        </a:p>
      </dgm:t>
    </dgm:pt>
    <dgm:pt modelId="{3642BECD-FD73-4120-B2C2-02F698B08D69}" type="parTrans" cxnId="{286D6FB7-2537-4214-AC90-47614090794E}">
      <dgm:prSet/>
      <dgm:spPr>
        <a:xfrm>
          <a:off x="830842" y="1761381"/>
          <a:ext cx="242966" cy="2889353"/>
        </a:xfrm>
        <a:custGeom>
          <a:avLst/>
          <a:gdLst/>
          <a:ahLst/>
          <a:cxnLst/>
          <a:rect l="0" t="0" r="0" b="0"/>
          <a:pathLst>
            <a:path>
              <a:moveTo>
                <a:pt x="0" y="0"/>
              </a:moveTo>
              <a:lnTo>
                <a:pt x="0" y="2889353"/>
              </a:lnTo>
              <a:lnTo>
                <a:pt x="242966" y="2889353"/>
              </a:lnTo>
            </a:path>
          </a:pathLst>
        </a:custGeom>
        <a:noFill/>
        <a:ln w="25400" cap="flat" cmpd="sng" algn="ctr">
          <a:solidFill>
            <a:srgbClr val="A38B69">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C202504F-22B4-4EAF-83E6-8844DDF161E7}" type="sibTrans" cxnId="{286D6FB7-2537-4214-AC90-47614090794E}">
      <dgm:prSet/>
      <dgm:spPr>
        <a:xfrm>
          <a:off x="1337456" y="4840325"/>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NELŮŽKOVÁ PÉČE</a:t>
          </a:r>
        </a:p>
      </dgm:t>
    </dgm:pt>
    <dgm:pt modelId="{4EFAC594-C44F-4D28-AC33-E12F661D3B8C}">
      <dgm:prSet/>
      <dgm:spPr>
        <a:xfrm>
          <a:off x="2891480" y="4309472"/>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76 718</a:t>
          </a:r>
        </a:p>
      </dgm:t>
    </dgm:pt>
    <dgm:pt modelId="{61C33D2A-E86B-416E-98A5-76E9416F7636}" type="parTrans" cxnId="{3C49CDDD-CAC7-4535-B89D-78AA04366572}">
      <dgm:prSet/>
      <dgm:spPr>
        <a:xfrm>
          <a:off x="2648514" y="1761381"/>
          <a:ext cx="242966" cy="2889353"/>
        </a:xfrm>
        <a:custGeom>
          <a:avLst/>
          <a:gdLst/>
          <a:ahLst/>
          <a:cxnLst/>
          <a:rect l="0" t="0" r="0" b="0"/>
          <a:pathLst>
            <a:path>
              <a:moveTo>
                <a:pt x="0" y="0"/>
              </a:moveTo>
              <a:lnTo>
                <a:pt x="0" y="2889353"/>
              </a:lnTo>
              <a:lnTo>
                <a:pt x="242966" y="2889353"/>
              </a:lnTo>
            </a:path>
          </a:pathLst>
        </a:custGeom>
        <a:noFill/>
        <a:ln w="25400" cap="flat" cmpd="sng" algn="ctr">
          <a:solidFill>
            <a:srgbClr val="A38B69">
              <a:shade val="80000"/>
              <a:hueOff val="0"/>
              <a:satOff val="0"/>
              <a:lumOff val="0"/>
              <a:alphaOff val="0"/>
            </a:srgbClr>
          </a:solidFill>
          <a:prstDash val="solid"/>
        </a:ln>
        <a:effectLst/>
        <a:scene3d>
          <a:camera prst="orthographicFront">
            <a:rot lat="0" lon="0" rev="0"/>
          </a:camera>
          <a:lightRig rig="contrasting" dir="t">
            <a:rot lat="0" lon="0" rev="1200000"/>
          </a:lightRig>
        </a:scene3d>
        <a:sp3d z="-110000"/>
      </dgm:spPr>
      <dgm:t>
        <a:bodyPr/>
        <a:lstStyle/>
        <a:p>
          <a:endParaRPr lang="cs-CZ"/>
        </a:p>
      </dgm:t>
    </dgm:pt>
    <dgm:pt modelId="{209E6BF8-240A-4ECD-A028-55CF4872D782}" type="sibTrans" cxnId="{3C49CDDD-CAC7-4535-B89D-78AA04366572}">
      <dgm:prSet/>
      <dgm:spPr>
        <a:xfrm>
          <a:off x="3155127" y="4840325"/>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buNone/>
          </a:pPr>
          <a:r>
            <a:rPr lang="cs-CZ" dirty="0">
              <a:solidFill>
                <a:srgbClr val="292929">
                  <a:hueOff val="0"/>
                  <a:satOff val="0"/>
                  <a:lumOff val="0"/>
                  <a:alphaOff val="0"/>
                </a:srgbClr>
              </a:solidFill>
              <a:latin typeface="Trebuchet MS"/>
              <a:ea typeface="+mn-ea"/>
              <a:cs typeface="+mn-cs"/>
            </a:rPr>
            <a:t>NELŮŽKOVÁ PÉČE</a:t>
          </a:r>
        </a:p>
      </dgm:t>
    </dgm:pt>
    <dgm:pt modelId="{D6457C79-54CA-4B9E-85D8-9E80D7CF15CD}" type="pres">
      <dgm:prSet presAssocID="{C6E5FD6D-6433-4C8F-9881-AC506DFA0357}" presName="hierChild1" presStyleCnt="0">
        <dgm:presLayoutVars>
          <dgm:orgChart val="1"/>
          <dgm:chPref val="1"/>
          <dgm:dir/>
          <dgm:animOne val="branch"/>
          <dgm:animLvl val="lvl"/>
          <dgm:resizeHandles/>
        </dgm:presLayoutVars>
      </dgm:prSet>
      <dgm:spPr/>
    </dgm:pt>
    <dgm:pt modelId="{992729F9-8C0A-402C-BE26-5C7C80E6E7A7}" type="pres">
      <dgm:prSet presAssocID="{58D1D295-B23B-49F2-8095-59654B1E822E}" presName="hierRoot1" presStyleCnt="0">
        <dgm:presLayoutVars>
          <dgm:hierBranch val="init"/>
        </dgm:presLayoutVars>
      </dgm:prSet>
      <dgm:spPr/>
    </dgm:pt>
    <dgm:pt modelId="{14F3CE92-64C2-4011-80DD-AD2EC0645404}" type="pres">
      <dgm:prSet presAssocID="{58D1D295-B23B-49F2-8095-59654B1E822E}" presName="rootComposite1" presStyleCnt="0"/>
      <dgm:spPr/>
    </dgm:pt>
    <dgm:pt modelId="{B26A6118-09C0-4829-BA4E-AACB7EEDEBB0}" type="pres">
      <dgm:prSet presAssocID="{58D1D295-B23B-49F2-8095-59654B1E822E}" presName="rootText1" presStyleLbl="node0" presStyleIdx="0" presStyleCnt="1">
        <dgm:presLayoutVars>
          <dgm:chMax/>
          <dgm:chPref val="3"/>
        </dgm:presLayoutVars>
      </dgm:prSet>
      <dgm:spPr/>
    </dgm:pt>
    <dgm:pt modelId="{F5989329-36ED-4CCD-88F9-3D63590BE288}" type="pres">
      <dgm:prSet presAssocID="{58D1D295-B23B-49F2-8095-59654B1E822E}" presName="titleText1" presStyleLbl="fgAcc0" presStyleIdx="0" presStyleCnt="1">
        <dgm:presLayoutVars>
          <dgm:chMax val="0"/>
          <dgm:chPref val="0"/>
        </dgm:presLayoutVars>
      </dgm:prSet>
      <dgm:spPr/>
    </dgm:pt>
    <dgm:pt modelId="{0FD30FBA-578F-4A5A-88F2-BA94F0C2B82D}" type="pres">
      <dgm:prSet presAssocID="{58D1D295-B23B-49F2-8095-59654B1E822E}" presName="rootConnector1" presStyleLbl="node1" presStyleIdx="0" presStyleCnt="8"/>
      <dgm:spPr/>
    </dgm:pt>
    <dgm:pt modelId="{DDFF03CC-2347-4CE3-828E-3253147A1B67}" type="pres">
      <dgm:prSet presAssocID="{58D1D295-B23B-49F2-8095-59654B1E822E}" presName="hierChild2" presStyleCnt="0"/>
      <dgm:spPr/>
    </dgm:pt>
    <dgm:pt modelId="{B9AB3A63-703D-491C-9725-96BDA855BBBC}" type="pres">
      <dgm:prSet presAssocID="{0E507347-1007-4A23-A022-E992C5641041}" presName="Name37" presStyleLbl="parChTrans1D2" presStyleIdx="0" presStyleCnt="2"/>
      <dgm:spPr/>
    </dgm:pt>
    <dgm:pt modelId="{745D535C-D74B-4E9A-AB41-D895826FCEC8}" type="pres">
      <dgm:prSet presAssocID="{6BA52C6D-D9A9-410D-BCE3-FC4BCFAAB379}" presName="hierRoot2" presStyleCnt="0">
        <dgm:presLayoutVars>
          <dgm:hierBranch val="r"/>
        </dgm:presLayoutVars>
      </dgm:prSet>
      <dgm:spPr/>
    </dgm:pt>
    <dgm:pt modelId="{F203FF0A-BAB4-44CE-99AF-E2E46A742F24}" type="pres">
      <dgm:prSet presAssocID="{6BA52C6D-D9A9-410D-BCE3-FC4BCFAAB379}" presName="rootComposite" presStyleCnt="0"/>
      <dgm:spPr/>
    </dgm:pt>
    <dgm:pt modelId="{C51F6FDE-A23F-43B0-A635-FB684F814C62}" type="pres">
      <dgm:prSet presAssocID="{6BA52C6D-D9A9-410D-BCE3-FC4BCFAAB379}" presName="rootText" presStyleLbl="node1" presStyleIdx="0" presStyleCnt="8">
        <dgm:presLayoutVars>
          <dgm:chMax/>
          <dgm:chPref val="3"/>
        </dgm:presLayoutVars>
      </dgm:prSet>
      <dgm:spPr/>
    </dgm:pt>
    <dgm:pt modelId="{DEF75702-A32A-4E34-AC0D-1EC0CF417E64}" type="pres">
      <dgm:prSet presAssocID="{6BA52C6D-D9A9-410D-BCE3-FC4BCFAAB379}" presName="titleText2" presStyleLbl="fgAcc1" presStyleIdx="0" presStyleCnt="8" custScaleX="108277">
        <dgm:presLayoutVars>
          <dgm:chMax val="0"/>
          <dgm:chPref val="0"/>
        </dgm:presLayoutVars>
      </dgm:prSet>
      <dgm:spPr/>
    </dgm:pt>
    <dgm:pt modelId="{0EFB7D64-8FBC-4D5B-9BDC-E47ABF43F79D}" type="pres">
      <dgm:prSet presAssocID="{6BA52C6D-D9A9-410D-BCE3-FC4BCFAAB379}" presName="rootConnector" presStyleLbl="node2" presStyleIdx="0" presStyleCnt="0"/>
      <dgm:spPr/>
    </dgm:pt>
    <dgm:pt modelId="{E08F0B24-BA81-459E-B55D-8626012CA345}" type="pres">
      <dgm:prSet presAssocID="{6BA52C6D-D9A9-410D-BCE3-FC4BCFAAB379}" presName="hierChild4" presStyleCnt="0"/>
      <dgm:spPr/>
    </dgm:pt>
    <dgm:pt modelId="{364066E8-5087-4D16-9481-77E08633C7A7}" type="pres">
      <dgm:prSet presAssocID="{4608F231-4C97-4A02-8226-E0391B160E74}" presName="Name44" presStyleLbl="parChTrans1D3" presStyleIdx="0" presStyleCnt="6"/>
      <dgm:spPr/>
    </dgm:pt>
    <dgm:pt modelId="{0EF4EE71-D36C-43E5-A0F4-1EE57B1BDE24}" type="pres">
      <dgm:prSet presAssocID="{6C0D2D98-8758-48C9-B6A5-E305E2696B3C}" presName="hierRoot2" presStyleCnt="0">
        <dgm:presLayoutVars>
          <dgm:hierBranch val="r"/>
        </dgm:presLayoutVars>
      </dgm:prSet>
      <dgm:spPr/>
    </dgm:pt>
    <dgm:pt modelId="{4C0CF9A4-3E0D-4633-B61B-82B2A39D24DE}" type="pres">
      <dgm:prSet presAssocID="{6C0D2D98-8758-48C9-B6A5-E305E2696B3C}" presName="rootComposite" presStyleCnt="0"/>
      <dgm:spPr/>
    </dgm:pt>
    <dgm:pt modelId="{F2506DE1-AF8C-4E41-BE2F-C7B933949F63}" type="pres">
      <dgm:prSet presAssocID="{6C0D2D98-8758-48C9-B6A5-E305E2696B3C}" presName="rootText" presStyleLbl="node1" presStyleIdx="1" presStyleCnt="8">
        <dgm:presLayoutVars>
          <dgm:chMax/>
          <dgm:chPref val="3"/>
        </dgm:presLayoutVars>
      </dgm:prSet>
      <dgm:spPr/>
    </dgm:pt>
    <dgm:pt modelId="{804EFE49-64C9-4B85-8E96-6B47CD1FE236}" type="pres">
      <dgm:prSet presAssocID="{6C0D2D98-8758-48C9-B6A5-E305E2696B3C}" presName="titleText2" presStyleLbl="fgAcc1" presStyleIdx="1" presStyleCnt="8">
        <dgm:presLayoutVars>
          <dgm:chMax val="0"/>
          <dgm:chPref val="0"/>
        </dgm:presLayoutVars>
      </dgm:prSet>
      <dgm:spPr/>
    </dgm:pt>
    <dgm:pt modelId="{B54D09B7-ABE4-41A2-B443-F1883B2A7492}" type="pres">
      <dgm:prSet presAssocID="{6C0D2D98-8758-48C9-B6A5-E305E2696B3C}" presName="rootConnector" presStyleLbl="node3" presStyleIdx="0" presStyleCnt="0"/>
      <dgm:spPr/>
    </dgm:pt>
    <dgm:pt modelId="{F7922105-CC37-4578-993E-B088BCF1C072}" type="pres">
      <dgm:prSet presAssocID="{6C0D2D98-8758-48C9-B6A5-E305E2696B3C}" presName="hierChild4" presStyleCnt="0"/>
      <dgm:spPr/>
    </dgm:pt>
    <dgm:pt modelId="{46C4CF19-0548-4E50-89AB-62653DF01412}" type="pres">
      <dgm:prSet presAssocID="{6C0D2D98-8758-48C9-B6A5-E305E2696B3C}" presName="hierChild5" presStyleCnt="0"/>
      <dgm:spPr/>
    </dgm:pt>
    <dgm:pt modelId="{71E8FAAF-B2EC-4F49-A806-521A2618339B}" type="pres">
      <dgm:prSet presAssocID="{521626D2-1AA4-4A0B-B8CA-DB8B8F9B5C2D}" presName="Name44" presStyleLbl="parChTrans1D3" presStyleIdx="1" presStyleCnt="6"/>
      <dgm:spPr/>
    </dgm:pt>
    <dgm:pt modelId="{30B22AB8-6F6E-43E4-B4A8-5EF1CEB4A66D}" type="pres">
      <dgm:prSet presAssocID="{201D0768-32EF-4BED-BA11-4875740F1955}" presName="hierRoot2" presStyleCnt="0">
        <dgm:presLayoutVars>
          <dgm:hierBranch val="init"/>
        </dgm:presLayoutVars>
      </dgm:prSet>
      <dgm:spPr/>
    </dgm:pt>
    <dgm:pt modelId="{3237DB51-6654-47C8-B5D0-421C048D75DA}" type="pres">
      <dgm:prSet presAssocID="{201D0768-32EF-4BED-BA11-4875740F1955}" presName="rootComposite" presStyleCnt="0"/>
      <dgm:spPr/>
    </dgm:pt>
    <dgm:pt modelId="{733632BE-50A0-4375-8D96-E147C12A2753}" type="pres">
      <dgm:prSet presAssocID="{201D0768-32EF-4BED-BA11-4875740F1955}" presName="rootText" presStyleLbl="node1" presStyleIdx="2" presStyleCnt="8">
        <dgm:presLayoutVars>
          <dgm:chMax/>
          <dgm:chPref val="3"/>
        </dgm:presLayoutVars>
      </dgm:prSet>
      <dgm:spPr/>
    </dgm:pt>
    <dgm:pt modelId="{76BD5BEC-7193-420E-BCF5-B6D0A72BD945}" type="pres">
      <dgm:prSet presAssocID="{201D0768-32EF-4BED-BA11-4875740F1955}" presName="titleText2" presStyleLbl="fgAcc1" presStyleIdx="2" presStyleCnt="8">
        <dgm:presLayoutVars>
          <dgm:chMax val="0"/>
          <dgm:chPref val="0"/>
        </dgm:presLayoutVars>
      </dgm:prSet>
      <dgm:spPr/>
    </dgm:pt>
    <dgm:pt modelId="{E12B601F-A238-4939-8C98-26E66925C7A6}" type="pres">
      <dgm:prSet presAssocID="{201D0768-32EF-4BED-BA11-4875740F1955}" presName="rootConnector" presStyleLbl="node3" presStyleIdx="0" presStyleCnt="0"/>
      <dgm:spPr/>
    </dgm:pt>
    <dgm:pt modelId="{C8945B3B-F683-430D-A44E-C11EB50C8D75}" type="pres">
      <dgm:prSet presAssocID="{201D0768-32EF-4BED-BA11-4875740F1955}" presName="hierChild4" presStyleCnt="0"/>
      <dgm:spPr/>
    </dgm:pt>
    <dgm:pt modelId="{C83C2EDB-F743-48D6-8B74-66171B7856A3}" type="pres">
      <dgm:prSet presAssocID="{201D0768-32EF-4BED-BA11-4875740F1955}" presName="hierChild5" presStyleCnt="0"/>
      <dgm:spPr/>
    </dgm:pt>
    <dgm:pt modelId="{5DBE8819-E912-423A-BEAE-96C06E8DDFEB}" type="pres">
      <dgm:prSet presAssocID="{3642BECD-FD73-4120-B2C2-02F698B08D69}" presName="Name44" presStyleLbl="parChTrans1D3" presStyleIdx="2" presStyleCnt="6"/>
      <dgm:spPr/>
    </dgm:pt>
    <dgm:pt modelId="{2B2C0A46-F1E1-43F1-8866-C8AA130DF8EC}" type="pres">
      <dgm:prSet presAssocID="{B43E1463-79E0-4215-AF46-99CE86C3F94F}" presName="hierRoot2" presStyleCnt="0">
        <dgm:presLayoutVars>
          <dgm:hierBranch val="init"/>
        </dgm:presLayoutVars>
      </dgm:prSet>
      <dgm:spPr/>
    </dgm:pt>
    <dgm:pt modelId="{5BADD39E-7694-4040-8E13-BC6361888586}" type="pres">
      <dgm:prSet presAssocID="{B43E1463-79E0-4215-AF46-99CE86C3F94F}" presName="rootComposite" presStyleCnt="0"/>
      <dgm:spPr/>
    </dgm:pt>
    <dgm:pt modelId="{D1C22C61-0CED-46F9-81BA-1519FDD55F2D}" type="pres">
      <dgm:prSet presAssocID="{B43E1463-79E0-4215-AF46-99CE86C3F94F}" presName="rootText" presStyleLbl="node1" presStyleIdx="3" presStyleCnt="8">
        <dgm:presLayoutVars>
          <dgm:chMax/>
          <dgm:chPref val="3"/>
        </dgm:presLayoutVars>
      </dgm:prSet>
      <dgm:spPr/>
    </dgm:pt>
    <dgm:pt modelId="{3495EEAA-E497-4817-93D5-D6F216AB3455}" type="pres">
      <dgm:prSet presAssocID="{B43E1463-79E0-4215-AF46-99CE86C3F94F}" presName="titleText2" presStyleLbl="fgAcc1" presStyleIdx="3" presStyleCnt="8">
        <dgm:presLayoutVars>
          <dgm:chMax val="0"/>
          <dgm:chPref val="0"/>
        </dgm:presLayoutVars>
      </dgm:prSet>
      <dgm:spPr/>
    </dgm:pt>
    <dgm:pt modelId="{BAD70AC6-017A-4320-AEE1-6A621F938BC6}" type="pres">
      <dgm:prSet presAssocID="{B43E1463-79E0-4215-AF46-99CE86C3F94F}" presName="rootConnector" presStyleLbl="node3" presStyleIdx="0" presStyleCnt="0"/>
      <dgm:spPr/>
    </dgm:pt>
    <dgm:pt modelId="{DC399F7C-1CE5-4810-9B1D-B01DC028C67E}" type="pres">
      <dgm:prSet presAssocID="{B43E1463-79E0-4215-AF46-99CE86C3F94F}" presName="hierChild4" presStyleCnt="0"/>
      <dgm:spPr/>
    </dgm:pt>
    <dgm:pt modelId="{C7B604B7-4309-4358-87C8-E5201402C1DF}" type="pres">
      <dgm:prSet presAssocID="{B43E1463-79E0-4215-AF46-99CE86C3F94F}" presName="hierChild5" presStyleCnt="0"/>
      <dgm:spPr/>
    </dgm:pt>
    <dgm:pt modelId="{AAAC38DD-4D31-4F30-BE4E-66D45DD8C986}" type="pres">
      <dgm:prSet presAssocID="{6BA52C6D-D9A9-410D-BCE3-FC4BCFAAB379}" presName="hierChild5" presStyleCnt="0"/>
      <dgm:spPr/>
    </dgm:pt>
    <dgm:pt modelId="{7498D5BC-CFD7-4E0D-BBE2-F7D5311E155A}" type="pres">
      <dgm:prSet presAssocID="{84BF9338-901B-4F5B-AAFC-028D7CACBB39}" presName="Name37" presStyleLbl="parChTrans1D2" presStyleIdx="1" presStyleCnt="2"/>
      <dgm:spPr/>
    </dgm:pt>
    <dgm:pt modelId="{70E246E5-97FC-4E93-9608-AD2B1668F102}" type="pres">
      <dgm:prSet presAssocID="{021DD6A4-A429-44D2-A5E7-44529D1A3DFF}" presName="hierRoot2" presStyleCnt="0">
        <dgm:presLayoutVars>
          <dgm:hierBranch val="r"/>
        </dgm:presLayoutVars>
      </dgm:prSet>
      <dgm:spPr/>
    </dgm:pt>
    <dgm:pt modelId="{4848F85A-40C8-45A7-8C74-C061B1654A46}" type="pres">
      <dgm:prSet presAssocID="{021DD6A4-A429-44D2-A5E7-44529D1A3DFF}" presName="rootComposite" presStyleCnt="0"/>
      <dgm:spPr/>
    </dgm:pt>
    <dgm:pt modelId="{5A5E18A2-8A9B-4FAC-8007-DFB48051284C}" type="pres">
      <dgm:prSet presAssocID="{021DD6A4-A429-44D2-A5E7-44529D1A3DFF}" presName="rootText" presStyleLbl="node1" presStyleIdx="4" presStyleCnt="8">
        <dgm:presLayoutVars>
          <dgm:chMax/>
          <dgm:chPref val="3"/>
        </dgm:presLayoutVars>
      </dgm:prSet>
      <dgm:spPr/>
    </dgm:pt>
    <dgm:pt modelId="{1593AEE5-ECBC-49A3-9FDF-7CE915E27CF8}" type="pres">
      <dgm:prSet presAssocID="{021DD6A4-A429-44D2-A5E7-44529D1A3DFF}" presName="titleText2" presStyleLbl="fgAcc1" presStyleIdx="4" presStyleCnt="8" custScaleX="108277">
        <dgm:presLayoutVars>
          <dgm:chMax val="0"/>
          <dgm:chPref val="0"/>
        </dgm:presLayoutVars>
      </dgm:prSet>
      <dgm:spPr/>
    </dgm:pt>
    <dgm:pt modelId="{96A9FFCB-97F2-4F3B-B65A-3CAEC7DA25BA}" type="pres">
      <dgm:prSet presAssocID="{021DD6A4-A429-44D2-A5E7-44529D1A3DFF}" presName="rootConnector" presStyleLbl="node2" presStyleIdx="0" presStyleCnt="0"/>
      <dgm:spPr/>
    </dgm:pt>
    <dgm:pt modelId="{6AC34909-6CA2-4456-AF08-660EE8360847}" type="pres">
      <dgm:prSet presAssocID="{021DD6A4-A429-44D2-A5E7-44529D1A3DFF}" presName="hierChild4" presStyleCnt="0"/>
      <dgm:spPr/>
    </dgm:pt>
    <dgm:pt modelId="{8049937B-7DFA-4334-8463-C070603869A2}" type="pres">
      <dgm:prSet presAssocID="{6AAAEF08-E813-4C03-806E-D133C2ECC82F}" presName="Name44" presStyleLbl="parChTrans1D3" presStyleIdx="3" presStyleCnt="6"/>
      <dgm:spPr/>
    </dgm:pt>
    <dgm:pt modelId="{5C76CFAC-CB2F-4DBE-94E9-137A8163504E}" type="pres">
      <dgm:prSet presAssocID="{C186984A-CC09-43B8-8C44-B3184F2AC3D8}" presName="hierRoot2" presStyleCnt="0">
        <dgm:presLayoutVars>
          <dgm:hierBranch val="init"/>
        </dgm:presLayoutVars>
      </dgm:prSet>
      <dgm:spPr/>
    </dgm:pt>
    <dgm:pt modelId="{1A1F7309-12A2-41C1-A483-33B693C1E2F9}" type="pres">
      <dgm:prSet presAssocID="{C186984A-CC09-43B8-8C44-B3184F2AC3D8}" presName="rootComposite" presStyleCnt="0"/>
      <dgm:spPr/>
    </dgm:pt>
    <dgm:pt modelId="{7F56C9DB-DC4C-40BF-9BB9-7FAC8476E80E}" type="pres">
      <dgm:prSet presAssocID="{C186984A-CC09-43B8-8C44-B3184F2AC3D8}" presName="rootText" presStyleLbl="node1" presStyleIdx="5" presStyleCnt="8">
        <dgm:presLayoutVars>
          <dgm:chMax/>
          <dgm:chPref val="3"/>
        </dgm:presLayoutVars>
      </dgm:prSet>
      <dgm:spPr/>
    </dgm:pt>
    <dgm:pt modelId="{7537C30B-4115-43DF-9DCF-806358722E0B}" type="pres">
      <dgm:prSet presAssocID="{C186984A-CC09-43B8-8C44-B3184F2AC3D8}" presName="titleText2" presStyleLbl="fgAcc1" presStyleIdx="5" presStyleCnt="8">
        <dgm:presLayoutVars>
          <dgm:chMax val="0"/>
          <dgm:chPref val="0"/>
        </dgm:presLayoutVars>
      </dgm:prSet>
      <dgm:spPr/>
    </dgm:pt>
    <dgm:pt modelId="{5FF4D1E7-CCDF-4F9C-9B08-7015B0591ABE}" type="pres">
      <dgm:prSet presAssocID="{C186984A-CC09-43B8-8C44-B3184F2AC3D8}" presName="rootConnector" presStyleLbl="node3" presStyleIdx="0" presStyleCnt="0"/>
      <dgm:spPr/>
    </dgm:pt>
    <dgm:pt modelId="{72DB05D8-969C-401D-99C2-A724C1EB82D0}" type="pres">
      <dgm:prSet presAssocID="{C186984A-CC09-43B8-8C44-B3184F2AC3D8}" presName="hierChild4" presStyleCnt="0"/>
      <dgm:spPr/>
    </dgm:pt>
    <dgm:pt modelId="{5D8B5467-D1FA-4C1C-BA8C-873A8BAD86F0}" type="pres">
      <dgm:prSet presAssocID="{C186984A-CC09-43B8-8C44-B3184F2AC3D8}" presName="hierChild5" presStyleCnt="0"/>
      <dgm:spPr/>
    </dgm:pt>
    <dgm:pt modelId="{7F221210-AE9A-4E0A-9AAE-B0271C70B4B2}" type="pres">
      <dgm:prSet presAssocID="{48880F7C-DE55-4379-B846-525ED0EDFE81}" presName="Name44" presStyleLbl="parChTrans1D3" presStyleIdx="4" presStyleCnt="6"/>
      <dgm:spPr/>
    </dgm:pt>
    <dgm:pt modelId="{C8878A1F-7C6F-405F-A324-CAC8213EC4D4}" type="pres">
      <dgm:prSet presAssocID="{FAA0C953-B05A-43B0-8FB2-87D0F5661D5A}" presName="hierRoot2" presStyleCnt="0">
        <dgm:presLayoutVars>
          <dgm:hierBranch val="init"/>
        </dgm:presLayoutVars>
      </dgm:prSet>
      <dgm:spPr/>
    </dgm:pt>
    <dgm:pt modelId="{AAC8F037-A2FB-4861-9AAE-BBAFE5086EDB}" type="pres">
      <dgm:prSet presAssocID="{FAA0C953-B05A-43B0-8FB2-87D0F5661D5A}" presName="rootComposite" presStyleCnt="0"/>
      <dgm:spPr/>
    </dgm:pt>
    <dgm:pt modelId="{580412D8-79B1-4B23-B7B5-DD129EE160CC}" type="pres">
      <dgm:prSet presAssocID="{FAA0C953-B05A-43B0-8FB2-87D0F5661D5A}" presName="rootText" presStyleLbl="node1" presStyleIdx="6" presStyleCnt="8">
        <dgm:presLayoutVars>
          <dgm:chMax/>
          <dgm:chPref val="3"/>
        </dgm:presLayoutVars>
      </dgm:prSet>
      <dgm:spPr/>
    </dgm:pt>
    <dgm:pt modelId="{04D4C9EC-D281-4CDF-AFE0-86048CD8880E}" type="pres">
      <dgm:prSet presAssocID="{FAA0C953-B05A-43B0-8FB2-87D0F5661D5A}" presName="titleText2" presStyleLbl="fgAcc1" presStyleIdx="6" presStyleCnt="8">
        <dgm:presLayoutVars>
          <dgm:chMax val="0"/>
          <dgm:chPref val="0"/>
        </dgm:presLayoutVars>
      </dgm:prSet>
      <dgm:spPr/>
    </dgm:pt>
    <dgm:pt modelId="{41F6C2AF-E4C2-493D-824F-954382EBDA13}" type="pres">
      <dgm:prSet presAssocID="{FAA0C953-B05A-43B0-8FB2-87D0F5661D5A}" presName="rootConnector" presStyleLbl="node3" presStyleIdx="0" presStyleCnt="0"/>
      <dgm:spPr/>
    </dgm:pt>
    <dgm:pt modelId="{A7B82488-3FE5-42BD-BE3C-7F75D6F879BD}" type="pres">
      <dgm:prSet presAssocID="{FAA0C953-B05A-43B0-8FB2-87D0F5661D5A}" presName="hierChild4" presStyleCnt="0"/>
      <dgm:spPr/>
    </dgm:pt>
    <dgm:pt modelId="{6CA00F93-5D40-4EF7-B9C3-C00B03D017D4}" type="pres">
      <dgm:prSet presAssocID="{FAA0C953-B05A-43B0-8FB2-87D0F5661D5A}" presName="hierChild5" presStyleCnt="0"/>
      <dgm:spPr/>
    </dgm:pt>
    <dgm:pt modelId="{B0AA8BEB-B9E0-4344-9E60-D9656351A755}" type="pres">
      <dgm:prSet presAssocID="{61C33D2A-E86B-416E-98A5-76E9416F7636}" presName="Name44" presStyleLbl="parChTrans1D3" presStyleIdx="5" presStyleCnt="6"/>
      <dgm:spPr/>
    </dgm:pt>
    <dgm:pt modelId="{BE4667C0-63E0-4874-9EC7-72452A9C47C3}" type="pres">
      <dgm:prSet presAssocID="{4EFAC594-C44F-4D28-AC33-E12F661D3B8C}" presName="hierRoot2" presStyleCnt="0">
        <dgm:presLayoutVars>
          <dgm:hierBranch val="init"/>
        </dgm:presLayoutVars>
      </dgm:prSet>
      <dgm:spPr/>
    </dgm:pt>
    <dgm:pt modelId="{B3FEC66C-1765-44E8-B478-AFD6FFCF7666}" type="pres">
      <dgm:prSet presAssocID="{4EFAC594-C44F-4D28-AC33-E12F661D3B8C}" presName="rootComposite" presStyleCnt="0"/>
      <dgm:spPr/>
    </dgm:pt>
    <dgm:pt modelId="{EA916FA8-FD77-4850-B84D-931692F1DD50}" type="pres">
      <dgm:prSet presAssocID="{4EFAC594-C44F-4D28-AC33-E12F661D3B8C}" presName="rootText" presStyleLbl="node1" presStyleIdx="7" presStyleCnt="8">
        <dgm:presLayoutVars>
          <dgm:chMax/>
          <dgm:chPref val="3"/>
        </dgm:presLayoutVars>
      </dgm:prSet>
      <dgm:spPr/>
    </dgm:pt>
    <dgm:pt modelId="{71020504-A8DF-42F3-8399-2253EEC418C1}" type="pres">
      <dgm:prSet presAssocID="{4EFAC594-C44F-4D28-AC33-E12F661D3B8C}" presName="titleText2" presStyleLbl="fgAcc1" presStyleIdx="7" presStyleCnt="8">
        <dgm:presLayoutVars>
          <dgm:chMax val="0"/>
          <dgm:chPref val="0"/>
        </dgm:presLayoutVars>
      </dgm:prSet>
      <dgm:spPr/>
    </dgm:pt>
    <dgm:pt modelId="{7197DF87-6159-4547-81DA-54D278B05225}" type="pres">
      <dgm:prSet presAssocID="{4EFAC594-C44F-4D28-AC33-E12F661D3B8C}" presName="rootConnector" presStyleLbl="node3" presStyleIdx="0" presStyleCnt="0"/>
      <dgm:spPr/>
    </dgm:pt>
    <dgm:pt modelId="{3CA207E1-B490-4ED3-9246-E3FDE467D750}" type="pres">
      <dgm:prSet presAssocID="{4EFAC594-C44F-4D28-AC33-E12F661D3B8C}" presName="hierChild4" presStyleCnt="0"/>
      <dgm:spPr/>
    </dgm:pt>
    <dgm:pt modelId="{05D93270-2DB7-4FF0-874F-83EB3FB2EDDA}" type="pres">
      <dgm:prSet presAssocID="{4EFAC594-C44F-4D28-AC33-E12F661D3B8C}" presName="hierChild5" presStyleCnt="0"/>
      <dgm:spPr/>
    </dgm:pt>
    <dgm:pt modelId="{EE972BA0-FDCF-4B80-BDCF-E672CACA4104}" type="pres">
      <dgm:prSet presAssocID="{021DD6A4-A429-44D2-A5E7-44529D1A3DFF}" presName="hierChild5" presStyleCnt="0"/>
      <dgm:spPr/>
    </dgm:pt>
    <dgm:pt modelId="{3ACBD90F-D009-4E46-9FF7-564D2068B72C}" type="pres">
      <dgm:prSet presAssocID="{58D1D295-B23B-49F2-8095-59654B1E822E}" presName="hierChild3" presStyleCnt="0"/>
      <dgm:spPr/>
    </dgm:pt>
  </dgm:ptLst>
  <dgm:cxnLst>
    <dgm:cxn modelId="{846CAF06-8798-49C4-ADAB-ED21F378E9F6}" type="presOf" srcId="{6C0D2D98-8758-48C9-B6A5-E305E2696B3C}" destId="{B54D09B7-ABE4-41A2-B443-F1883B2A7492}" srcOrd="1" destOrd="0" presId="urn:microsoft.com/office/officeart/2008/layout/NameandTitleOrganizationalChart"/>
    <dgm:cxn modelId="{0C813C0C-A5DA-40FD-80EC-A70A3574692E}" type="presOf" srcId="{021DD6A4-A429-44D2-A5E7-44529D1A3DFF}" destId="{96A9FFCB-97F2-4F3B-B65A-3CAEC7DA25BA}" srcOrd="1" destOrd="0" presId="urn:microsoft.com/office/officeart/2008/layout/NameandTitleOrganizationalChart"/>
    <dgm:cxn modelId="{E4AC2810-956C-4F23-AEBA-0AB3A4103889}" type="presOf" srcId="{6BA52C6D-D9A9-410D-BCE3-FC4BCFAAB379}" destId="{0EFB7D64-8FBC-4D5B-9BDC-E47ABF43F79D}" srcOrd="1" destOrd="0" presId="urn:microsoft.com/office/officeart/2008/layout/NameandTitleOrganizationalChart"/>
    <dgm:cxn modelId="{AAABA422-3D9E-4A3E-99B6-A33BEE6F764E}" type="presOf" srcId="{B43E1463-79E0-4215-AF46-99CE86C3F94F}" destId="{D1C22C61-0CED-46F9-81BA-1519FDD55F2D}" srcOrd="0" destOrd="0" presId="urn:microsoft.com/office/officeart/2008/layout/NameandTitleOrganizationalChart"/>
    <dgm:cxn modelId="{ACA05125-52D4-4CF6-89D9-FC79E1F979F7}" type="presOf" srcId="{4EFAC594-C44F-4D28-AC33-E12F661D3B8C}" destId="{EA916FA8-FD77-4850-B84D-931692F1DD50}" srcOrd="0" destOrd="0" presId="urn:microsoft.com/office/officeart/2008/layout/NameandTitleOrganizationalChart"/>
    <dgm:cxn modelId="{AC37F92C-41C0-4A97-BE8D-722780633F3F}" type="presOf" srcId="{021DD6A4-A429-44D2-A5E7-44529D1A3DFF}" destId="{5A5E18A2-8A9B-4FAC-8007-DFB48051284C}" srcOrd="0" destOrd="0" presId="urn:microsoft.com/office/officeart/2008/layout/NameandTitleOrganizationalChart"/>
    <dgm:cxn modelId="{0381962F-B7B7-40D5-97B8-955C5CCEAD48}" type="presOf" srcId="{0DDA565D-D8DB-4056-B700-792E65FB2941}" destId="{DEF75702-A32A-4E34-AC0D-1EC0CF417E64}" srcOrd="0" destOrd="0" presId="urn:microsoft.com/office/officeart/2008/layout/NameandTitleOrganizationalChart"/>
    <dgm:cxn modelId="{D147DE32-F334-4842-8BA0-CEAC3B8FE503}" type="presOf" srcId="{C186984A-CC09-43B8-8C44-B3184F2AC3D8}" destId="{7F56C9DB-DC4C-40BF-9BB9-7FAC8476E80E}" srcOrd="0" destOrd="0" presId="urn:microsoft.com/office/officeart/2008/layout/NameandTitleOrganizationalChart"/>
    <dgm:cxn modelId="{1BC67B36-54D9-4DAD-88D9-B8C2A296E9D1}" type="presOf" srcId="{84BF9338-901B-4F5B-AAFC-028D7CACBB39}" destId="{7498D5BC-CFD7-4E0D-BBE2-F7D5311E155A}" srcOrd="0" destOrd="0" presId="urn:microsoft.com/office/officeart/2008/layout/NameandTitleOrganizationalChart"/>
    <dgm:cxn modelId="{3E3FFD3A-6619-40D1-97CD-0CE67117028D}" srcId="{021DD6A4-A429-44D2-A5E7-44529D1A3DFF}" destId="{C186984A-CC09-43B8-8C44-B3184F2AC3D8}" srcOrd="0" destOrd="0" parTransId="{6AAAEF08-E813-4C03-806E-D133C2ECC82F}" sibTransId="{70D7CF31-5CBC-4875-91C6-7D2483C65F54}"/>
    <dgm:cxn modelId="{7B48C368-F083-44C0-A91D-AE579776CFB2}" srcId="{6BA52C6D-D9A9-410D-BCE3-FC4BCFAAB379}" destId="{6C0D2D98-8758-48C9-B6A5-E305E2696B3C}" srcOrd="0" destOrd="0" parTransId="{4608F231-4C97-4A02-8226-E0391B160E74}" sibTransId="{93E52966-BD43-4EA9-A1FF-B8B8C17FC99E}"/>
    <dgm:cxn modelId="{82894669-B103-4110-B3E7-2A320D7C4891}" type="presOf" srcId="{CB9F12AE-7F8E-4D07-8290-57D4575772F6}" destId="{04D4C9EC-D281-4CDF-AFE0-86048CD8880E}" srcOrd="0" destOrd="0" presId="urn:microsoft.com/office/officeart/2008/layout/NameandTitleOrganizationalChart"/>
    <dgm:cxn modelId="{ADEFEA4C-CF83-4988-9D89-69EDF0307074}" srcId="{58D1D295-B23B-49F2-8095-59654B1E822E}" destId="{6BA52C6D-D9A9-410D-BCE3-FC4BCFAAB379}" srcOrd="0" destOrd="0" parTransId="{0E507347-1007-4A23-A022-E992C5641041}" sibTransId="{0DDA565D-D8DB-4056-B700-792E65FB2941}"/>
    <dgm:cxn modelId="{61D8E76D-4F9E-41FA-84CA-30620FBF6B31}" type="presOf" srcId="{61C33D2A-E86B-416E-98A5-76E9416F7636}" destId="{B0AA8BEB-B9E0-4344-9E60-D9656351A755}" srcOrd="0" destOrd="0" presId="urn:microsoft.com/office/officeart/2008/layout/NameandTitleOrganizationalChart"/>
    <dgm:cxn modelId="{E98ACB70-56D5-4E66-9466-BE3FD231E7E0}" type="presOf" srcId="{6AAAEF08-E813-4C03-806E-D133C2ECC82F}" destId="{8049937B-7DFA-4334-8463-C070603869A2}" srcOrd="0" destOrd="0" presId="urn:microsoft.com/office/officeart/2008/layout/NameandTitleOrganizationalChart"/>
    <dgm:cxn modelId="{46EC1752-CC4C-4678-B391-E4A2F18BE4AC}" type="presOf" srcId="{6BA52C6D-D9A9-410D-BCE3-FC4BCFAAB379}" destId="{C51F6FDE-A23F-43B0-A635-FB684F814C62}" srcOrd="0" destOrd="0" presId="urn:microsoft.com/office/officeart/2008/layout/NameandTitleOrganizationalChart"/>
    <dgm:cxn modelId="{64703152-0259-412B-BB09-3A2F132E363F}" type="presOf" srcId="{70D7CF31-5CBC-4875-91C6-7D2483C65F54}" destId="{7537C30B-4115-43DF-9DCF-806358722E0B}" srcOrd="0" destOrd="0" presId="urn:microsoft.com/office/officeart/2008/layout/NameandTitleOrganizationalChart"/>
    <dgm:cxn modelId="{B0F94753-F86D-4453-8121-4A3874C2F58D}" type="presOf" srcId="{9E230ABC-FD2B-4FE9-A285-78219C97A807}" destId="{1593AEE5-ECBC-49A3-9FDF-7CE915E27CF8}" srcOrd="0" destOrd="0" presId="urn:microsoft.com/office/officeart/2008/layout/NameandTitleOrganizationalChart"/>
    <dgm:cxn modelId="{9F0C9F74-A5B9-474A-9A64-B6C5675C8A71}" type="presOf" srcId="{93E52966-BD43-4EA9-A1FF-B8B8C17FC99E}" destId="{804EFE49-64C9-4B85-8E96-6B47CD1FE236}" srcOrd="0" destOrd="0" presId="urn:microsoft.com/office/officeart/2008/layout/NameandTitleOrganizationalChart"/>
    <dgm:cxn modelId="{3559BA75-6E5F-4372-AFAA-32DEFB019841}" srcId="{021DD6A4-A429-44D2-A5E7-44529D1A3DFF}" destId="{FAA0C953-B05A-43B0-8FB2-87D0F5661D5A}" srcOrd="1" destOrd="0" parTransId="{48880F7C-DE55-4379-B846-525ED0EDFE81}" sibTransId="{CB9F12AE-7F8E-4D07-8290-57D4575772F6}"/>
    <dgm:cxn modelId="{4AC15777-E65E-4D6E-A864-398BC1262CC5}" srcId="{6BA52C6D-D9A9-410D-BCE3-FC4BCFAAB379}" destId="{201D0768-32EF-4BED-BA11-4875740F1955}" srcOrd="1" destOrd="0" parTransId="{521626D2-1AA4-4A0B-B8CA-DB8B8F9B5C2D}" sibTransId="{AC3E0D2E-91EA-4F80-87B0-56F93A2FAA35}"/>
    <dgm:cxn modelId="{3CA09A57-EA9D-490A-B989-32E0D43D6FAB}" type="presOf" srcId="{4EFAC594-C44F-4D28-AC33-E12F661D3B8C}" destId="{7197DF87-6159-4547-81DA-54D278B05225}" srcOrd="1" destOrd="0" presId="urn:microsoft.com/office/officeart/2008/layout/NameandTitleOrganizationalChart"/>
    <dgm:cxn modelId="{85596778-C7B1-47C2-920A-8FA384A895B9}" type="presOf" srcId="{7EDFBA98-4C0F-4991-9773-DDC29962243D}" destId="{F5989329-36ED-4CCD-88F9-3D63590BE288}" srcOrd="0" destOrd="0" presId="urn:microsoft.com/office/officeart/2008/layout/NameandTitleOrganizationalChart"/>
    <dgm:cxn modelId="{7B02737B-56CA-4739-992F-872C069EC5BA}" type="presOf" srcId="{B43E1463-79E0-4215-AF46-99CE86C3F94F}" destId="{BAD70AC6-017A-4320-AEE1-6A621F938BC6}" srcOrd="1" destOrd="0" presId="urn:microsoft.com/office/officeart/2008/layout/NameandTitleOrganizationalChart"/>
    <dgm:cxn modelId="{F11BA47C-B26C-45A1-9B73-36D97422AF25}" type="presOf" srcId="{4608F231-4C97-4A02-8226-E0391B160E74}" destId="{364066E8-5087-4D16-9481-77E08633C7A7}" srcOrd="0" destOrd="0" presId="urn:microsoft.com/office/officeart/2008/layout/NameandTitleOrganizationalChart"/>
    <dgm:cxn modelId="{A74D768A-183F-48EF-A657-62D65EE0CB7D}" srcId="{58D1D295-B23B-49F2-8095-59654B1E822E}" destId="{021DD6A4-A429-44D2-A5E7-44529D1A3DFF}" srcOrd="1" destOrd="0" parTransId="{84BF9338-901B-4F5B-AAFC-028D7CACBB39}" sibTransId="{9E230ABC-FD2B-4FE9-A285-78219C97A807}"/>
    <dgm:cxn modelId="{A1837890-82E2-4E38-8CE5-0F6BE631061C}" type="presOf" srcId="{201D0768-32EF-4BED-BA11-4875740F1955}" destId="{733632BE-50A0-4375-8D96-E147C12A2753}" srcOrd="0" destOrd="0" presId="urn:microsoft.com/office/officeart/2008/layout/NameandTitleOrganizationalChart"/>
    <dgm:cxn modelId="{04CFA695-207B-40C7-878E-0BE8C91CF6F3}" type="presOf" srcId="{FAA0C953-B05A-43B0-8FB2-87D0F5661D5A}" destId="{41F6C2AF-E4C2-493D-824F-954382EBDA13}" srcOrd="1" destOrd="0" presId="urn:microsoft.com/office/officeart/2008/layout/NameandTitleOrganizationalChart"/>
    <dgm:cxn modelId="{36878A9E-63AB-40A7-A123-F635A1B6D28B}" srcId="{C6E5FD6D-6433-4C8F-9881-AC506DFA0357}" destId="{58D1D295-B23B-49F2-8095-59654B1E822E}" srcOrd="0" destOrd="0" parTransId="{701BB3B9-4F8D-49DA-8356-249C3FF89BC7}" sibTransId="{7EDFBA98-4C0F-4991-9773-DDC29962243D}"/>
    <dgm:cxn modelId="{04EBD7A0-2205-48FB-AFB5-33C58C0038A2}" type="presOf" srcId="{3642BECD-FD73-4120-B2C2-02F698B08D69}" destId="{5DBE8819-E912-423A-BEAE-96C06E8DDFEB}" srcOrd="0" destOrd="0" presId="urn:microsoft.com/office/officeart/2008/layout/NameandTitleOrganizationalChart"/>
    <dgm:cxn modelId="{75AFE4AC-1F20-4A45-B16D-6E496DEFAA59}" type="presOf" srcId="{C6E5FD6D-6433-4C8F-9881-AC506DFA0357}" destId="{D6457C79-54CA-4B9E-85D8-9E80D7CF15CD}" srcOrd="0" destOrd="0" presId="urn:microsoft.com/office/officeart/2008/layout/NameandTitleOrganizationalChart"/>
    <dgm:cxn modelId="{C0F366B0-B009-4141-AD54-6592F9A45878}" type="presOf" srcId="{521626D2-1AA4-4A0B-B8CA-DB8B8F9B5C2D}" destId="{71E8FAAF-B2EC-4F49-A806-521A2618339B}" srcOrd="0" destOrd="0" presId="urn:microsoft.com/office/officeart/2008/layout/NameandTitleOrganizationalChart"/>
    <dgm:cxn modelId="{C64C11B3-B4DE-4B2A-983A-626A8C05572D}" type="presOf" srcId="{AC3E0D2E-91EA-4F80-87B0-56F93A2FAA35}" destId="{76BD5BEC-7193-420E-BCF5-B6D0A72BD945}" srcOrd="0" destOrd="0" presId="urn:microsoft.com/office/officeart/2008/layout/NameandTitleOrganizationalChart"/>
    <dgm:cxn modelId="{90DD82B3-AA5B-4184-A06F-01D83FDC7DE4}" type="presOf" srcId="{58D1D295-B23B-49F2-8095-59654B1E822E}" destId="{0FD30FBA-578F-4A5A-88F2-BA94F0C2B82D}" srcOrd="1" destOrd="0" presId="urn:microsoft.com/office/officeart/2008/layout/NameandTitleOrganizationalChart"/>
    <dgm:cxn modelId="{F1CC63B5-D1DA-4A8D-9BA2-1C3870D5206F}" type="presOf" srcId="{FAA0C953-B05A-43B0-8FB2-87D0F5661D5A}" destId="{580412D8-79B1-4B23-B7B5-DD129EE160CC}" srcOrd="0" destOrd="0" presId="urn:microsoft.com/office/officeart/2008/layout/NameandTitleOrganizationalChart"/>
    <dgm:cxn modelId="{E76279B6-EB02-41EF-B582-D706F45811C3}" type="presOf" srcId="{6C0D2D98-8758-48C9-B6A5-E305E2696B3C}" destId="{F2506DE1-AF8C-4E41-BE2F-C7B933949F63}" srcOrd="0" destOrd="0" presId="urn:microsoft.com/office/officeart/2008/layout/NameandTitleOrganizationalChart"/>
    <dgm:cxn modelId="{286D6FB7-2537-4214-AC90-47614090794E}" srcId="{6BA52C6D-D9A9-410D-BCE3-FC4BCFAAB379}" destId="{B43E1463-79E0-4215-AF46-99CE86C3F94F}" srcOrd="2" destOrd="0" parTransId="{3642BECD-FD73-4120-B2C2-02F698B08D69}" sibTransId="{C202504F-22B4-4EAF-83E6-8844DDF161E7}"/>
    <dgm:cxn modelId="{0C1FE1BF-6FA4-494E-8ECA-CD5C17C3CBA0}" type="presOf" srcId="{C202504F-22B4-4EAF-83E6-8844DDF161E7}" destId="{3495EEAA-E497-4817-93D5-D6F216AB3455}" srcOrd="0" destOrd="0" presId="urn:microsoft.com/office/officeart/2008/layout/NameandTitleOrganizationalChart"/>
    <dgm:cxn modelId="{DDCC93C6-F58C-48E3-B85B-4CE2905C9DC8}" type="presOf" srcId="{209E6BF8-240A-4ECD-A028-55CF4872D782}" destId="{71020504-A8DF-42F3-8399-2253EEC418C1}" srcOrd="0" destOrd="0" presId="urn:microsoft.com/office/officeart/2008/layout/NameandTitleOrganizationalChart"/>
    <dgm:cxn modelId="{3C49CDDD-CAC7-4535-B89D-78AA04366572}" srcId="{021DD6A4-A429-44D2-A5E7-44529D1A3DFF}" destId="{4EFAC594-C44F-4D28-AC33-E12F661D3B8C}" srcOrd="2" destOrd="0" parTransId="{61C33D2A-E86B-416E-98A5-76E9416F7636}" sibTransId="{209E6BF8-240A-4ECD-A028-55CF4872D782}"/>
    <dgm:cxn modelId="{B072D8DF-6977-4BC1-A03F-A86E38984BC1}" type="presOf" srcId="{C186984A-CC09-43B8-8C44-B3184F2AC3D8}" destId="{5FF4D1E7-CCDF-4F9C-9B08-7015B0591ABE}" srcOrd="1" destOrd="0" presId="urn:microsoft.com/office/officeart/2008/layout/NameandTitleOrganizationalChart"/>
    <dgm:cxn modelId="{E53F6AE2-B1E3-46A2-A65B-C9E659E1C4D7}" type="presOf" srcId="{0E507347-1007-4A23-A022-E992C5641041}" destId="{B9AB3A63-703D-491C-9725-96BDA855BBBC}" srcOrd="0" destOrd="0" presId="urn:microsoft.com/office/officeart/2008/layout/NameandTitleOrganizationalChart"/>
    <dgm:cxn modelId="{E83D0EE3-9464-4349-AB52-AD1A6147252A}" type="presOf" srcId="{48880F7C-DE55-4379-B846-525ED0EDFE81}" destId="{7F221210-AE9A-4E0A-9AAE-B0271C70B4B2}" srcOrd="0" destOrd="0" presId="urn:microsoft.com/office/officeart/2008/layout/NameandTitleOrganizationalChart"/>
    <dgm:cxn modelId="{C7D409E4-FD08-4F3C-808E-D7633B2CAFBA}" type="presOf" srcId="{58D1D295-B23B-49F2-8095-59654B1E822E}" destId="{B26A6118-09C0-4829-BA4E-AACB7EEDEBB0}" srcOrd="0" destOrd="0" presId="urn:microsoft.com/office/officeart/2008/layout/NameandTitleOrganizationalChart"/>
    <dgm:cxn modelId="{85065EE7-212A-40E9-B2A9-E1F842CCC02F}" type="presOf" srcId="{201D0768-32EF-4BED-BA11-4875740F1955}" destId="{E12B601F-A238-4939-8C98-26E66925C7A6}" srcOrd="1" destOrd="0" presId="urn:microsoft.com/office/officeart/2008/layout/NameandTitleOrganizationalChart"/>
    <dgm:cxn modelId="{ABC7C169-1C89-40CF-88B7-5983D2428F46}" type="presParOf" srcId="{D6457C79-54CA-4B9E-85D8-9E80D7CF15CD}" destId="{992729F9-8C0A-402C-BE26-5C7C80E6E7A7}" srcOrd="0" destOrd="0" presId="urn:microsoft.com/office/officeart/2008/layout/NameandTitleOrganizationalChart"/>
    <dgm:cxn modelId="{E1559065-B0DE-44EA-9592-22602DDFCFC1}" type="presParOf" srcId="{992729F9-8C0A-402C-BE26-5C7C80E6E7A7}" destId="{14F3CE92-64C2-4011-80DD-AD2EC0645404}" srcOrd="0" destOrd="0" presId="urn:microsoft.com/office/officeart/2008/layout/NameandTitleOrganizationalChart"/>
    <dgm:cxn modelId="{75734394-0781-45AE-BA21-860E1F7558AE}" type="presParOf" srcId="{14F3CE92-64C2-4011-80DD-AD2EC0645404}" destId="{B26A6118-09C0-4829-BA4E-AACB7EEDEBB0}" srcOrd="0" destOrd="0" presId="urn:microsoft.com/office/officeart/2008/layout/NameandTitleOrganizationalChart"/>
    <dgm:cxn modelId="{E03CB7C2-6E6E-42D9-8C33-BA2FE6CEBA5E}" type="presParOf" srcId="{14F3CE92-64C2-4011-80DD-AD2EC0645404}" destId="{F5989329-36ED-4CCD-88F9-3D63590BE288}" srcOrd="1" destOrd="0" presId="urn:microsoft.com/office/officeart/2008/layout/NameandTitleOrganizationalChart"/>
    <dgm:cxn modelId="{720A2CF6-BB4C-469F-9E39-5CD07D1D680D}" type="presParOf" srcId="{14F3CE92-64C2-4011-80DD-AD2EC0645404}" destId="{0FD30FBA-578F-4A5A-88F2-BA94F0C2B82D}" srcOrd="2" destOrd="0" presId="urn:microsoft.com/office/officeart/2008/layout/NameandTitleOrganizationalChart"/>
    <dgm:cxn modelId="{1513646C-1AF4-41B0-844E-93967BF7B54A}" type="presParOf" srcId="{992729F9-8C0A-402C-BE26-5C7C80E6E7A7}" destId="{DDFF03CC-2347-4CE3-828E-3253147A1B67}" srcOrd="1" destOrd="0" presId="urn:microsoft.com/office/officeart/2008/layout/NameandTitleOrganizationalChart"/>
    <dgm:cxn modelId="{5C810161-9AE2-4DD6-A06C-2EA4739D136D}" type="presParOf" srcId="{DDFF03CC-2347-4CE3-828E-3253147A1B67}" destId="{B9AB3A63-703D-491C-9725-96BDA855BBBC}" srcOrd="0" destOrd="0" presId="urn:microsoft.com/office/officeart/2008/layout/NameandTitleOrganizationalChart"/>
    <dgm:cxn modelId="{2282473E-3BAC-45DB-AE8E-91C577073992}" type="presParOf" srcId="{DDFF03CC-2347-4CE3-828E-3253147A1B67}" destId="{745D535C-D74B-4E9A-AB41-D895826FCEC8}" srcOrd="1" destOrd="0" presId="urn:microsoft.com/office/officeart/2008/layout/NameandTitleOrganizationalChart"/>
    <dgm:cxn modelId="{C2780D80-708F-4A9A-B2E7-643797912E95}" type="presParOf" srcId="{745D535C-D74B-4E9A-AB41-D895826FCEC8}" destId="{F203FF0A-BAB4-44CE-99AF-E2E46A742F24}" srcOrd="0" destOrd="0" presId="urn:microsoft.com/office/officeart/2008/layout/NameandTitleOrganizationalChart"/>
    <dgm:cxn modelId="{BC519024-23E2-4EEF-9DC5-D39672C672FD}" type="presParOf" srcId="{F203FF0A-BAB4-44CE-99AF-E2E46A742F24}" destId="{C51F6FDE-A23F-43B0-A635-FB684F814C62}" srcOrd="0" destOrd="0" presId="urn:microsoft.com/office/officeart/2008/layout/NameandTitleOrganizationalChart"/>
    <dgm:cxn modelId="{40443681-7D62-45B2-8212-CEC2D43C8460}" type="presParOf" srcId="{F203FF0A-BAB4-44CE-99AF-E2E46A742F24}" destId="{DEF75702-A32A-4E34-AC0D-1EC0CF417E64}" srcOrd="1" destOrd="0" presId="urn:microsoft.com/office/officeart/2008/layout/NameandTitleOrganizationalChart"/>
    <dgm:cxn modelId="{13CA82AA-9B2B-4EE8-A570-76882A23723A}" type="presParOf" srcId="{F203FF0A-BAB4-44CE-99AF-E2E46A742F24}" destId="{0EFB7D64-8FBC-4D5B-9BDC-E47ABF43F79D}" srcOrd="2" destOrd="0" presId="urn:microsoft.com/office/officeart/2008/layout/NameandTitleOrganizationalChart"/>
    <dgm:cxn modelId="{92841021-28FA-422A-9E7E-841B7A05F4EE}" type="presParOf" srcId="{745D535C-D74B-4E9A-AB41-D895826FCEC8}" destId="{E08F0B24-BA81-459E-B55D-8626012CA345}" srcOrd="1" destOrd="0" presId="urn:microsoft.com/office/officeart/2008/layout/NameandTitleOrganizationalChart"/>
    <dgm:cxn modelId="{C8D311E3-A809-4CEB-8739-05CCBC7043EA}" type="presParOf" srcId="{E08F0B24-BA81-459E-B55D-8626012CA345}" destId="{364066E8-5087-4D16-9481-77E08633C7A7}" srcOrd="0" destOrd="0" presId="urn:microsoft.com/office/officeart/2008/layout/NameandTitleOrganizationalChart"/>
    <dgm:cxn modelId="{3721B6B5-0114-4D91-9806-08BA3364A5D4}" type="presParOf" srcId="{E08F0B24-BA81-459E-B55D-8626012CA345}" destId="{0EF4EE71-D36C-43E5-A0F4-1EE57B1BDE24}" srcOrd="1" destOrd="0" presId="urn:microsoft.com/office/officeart/2008/layout/NameandTitleOrganizationalChart"/>
    <dgm:cxn modelId="{33522DA9-2CC2-42B8-9C50-55DEEC702F4E}" type="presParOf" srcId="{0EF4EE71-D36C-43E5-A0F4-1EE57B1BDE24}" destId="{4C0CF9A4-3E0D-4633-B61B-82B2A39D24DE}" srcOrd="0" destOrd="0" presId="urn:microsoft.com/office/officeart/2008/layout/NameandTitleOrganizationalChart"/>
    <dgm:cxn modelId="{9F89BFE2-72F0-45F4-9511-23D3A6F61899}" type="presParOf" srcId="{4C0CF9A4-3E0D-4633-B61B-82B2A39D24DE}" destId="{F2506DE1-AF8C-4E41-BE2F-C7B933949F63}" srcOrd="0" destOrd="0" presId="urn:microsoft.com/office/officeart/2008/layout/NameandTitleOrganizationalChart"/>
    <dgm:cxn modelId="{3D0145DE-D222-4B69-8CDA-06448E2478A8}" type="presParOf" srcId="{4C0CF9A4-3E0D-4633-B61B-82B2A39D24DE}" destId="{804EFE49-64C9-4B85-8E96-6B47CD1FE236}" srcOrd="1" destOrd="0" presId="urn:microsoft.com/office/officeart/2008/layout/NameandTitleOrganizationalChart"/>
    <dgm:cxn modelId="{F14C2578-B75C-47CC-AADC-1DCD0B04C29F}" type="presParOf" srcId="{4C0CF9A4-3E0D-4633-B61B-82B2A39D24DE}" destId="{B54D09B7-ABE4-41A2-B443-F1883B2A7492}" srcOrd="2" destOrd="0" presId="urn:microsoft.com/office/officeart/2008/layout/NameandTitleOrganizationalChart"/>
    <dgm:cxn modelId="{48090E67-A840-47F4-80CB-BCC1A91246CC}" type="presParOf" srcId="{0EF4EE71-D36C-43E5-A0F4-1EE57B1BDE24}" destId="{F7922105-CC37-4578-993E-B088BCF1C072}" srcOrd="1" destOrd="0" presId="urn:microsoft.com/office/officeart/2008/layout/NameandTitleOrganizationalChart"/>
    <dgm:cxn modelId="{1D4438CE-80C0-43A9-A3D6-7C61D6A109A1}" type="presParOf" srcId="{0EF4EE71-D36C-43E5-A0F4-1EE57B1BDE24}" destId="{46C4CF19-0548-4E50-89AB-62653DF01412}" srcOrd="2" destOrd="0" presId="urn:microsoft.com/office/officeart/2008/layout/NameandTitleOrganizationalChart"/>
    <dgm:cxn modelId="{FFD609F3-5731-4DAB-A640-D73B02CE5871}" type="presParOf" srcId="{E08F0B24-BA81-459E-B55D-8626012CA345}" destId="{71E8FAAF-B2EC-4F49-A806-521A2618339B}" srcOrd="2" destOrd="0" presId="urn:microsoft.com/office/officeart/2008/layout/NameandTitleOrganizationalChart"/>
    <dgm:cxn modelId="{CD2FAA11-D662-4801-A774-F105148DC881}" type="presParOf" srcId="{E08F0B24-BA81-459E-B55D-8626012CA345}" destId="{30B22AB8-6F6E-43E4-B4A8-5EF1CEB4A66D}" srcOrd="3" destOrd="0" presId="urn:microsoft.com/office/officeart/2008/layout/NameandTitleOrganizationalChart"/>
    <dgm:cxn modelId="{B28A526E-2A72-477B-8D7B-BB3244ED38D5}" type="presParOf" srcId="{30B22AB8-6F6E-43E4-B4A8-5EF1CEB4A66D}" destId="{3237DB51-6654-47C8-B5D0-421C048D75DA}" srcOrd="0" destOrd="0" presId="urn:microsoft.com/office/officeart/2008/layout/NameandTitleOrganizationalChart"/>
    <dgm:cxn modelId="{E1B58715-7410-4CA7-96DE-921ABAEB3B20}" type="presParOf" srcId="{3237DB51-6654-47C8-B5D0-421C048D75DA}" destId="{733632BE-50A0-4375-8D96-E147C12A2753}" srcOrd="0" destOrd="0" presId="urn:microsoft.com/office/officeart/2008/layout/NameandTitleOrganizationalChart"/>
    <dgm:cxn modelId="{9A2640FA-1C59-4C01-A05E-ADBAC302ED77}" type="presParOf" srcId="{3237DB51-6654-47C8-B5D0-421C048D75DA}" destId="{76BD5BEC-7193-420E-BCF5-B6D0A72BD945}" srcOrd="1" destOrd="0" presId="urn:microsoft.com/office/officeart/2008/layout/NameandTitleOrganizationalChart"/>
    <dgm:cxn modelId="{EE2504FD-B533-43DF-805B-176CC904E524}" type="presParOf" srcId="{3237DB51-6654-47C8-B5D0-421C048D75DA}" destId="{E12B601F-A238-4939-8C98-26E66925C7A6}" srcOrd="2" destOrd="0" presId="urn:microsoft.com/office/officeart/2008/layout/NameandTitleOrganizationalChart"/>
    <dgm:cxn modelId="{E52F6C47-981F-435A-B329-4B247AE2E28B}" type="presParOf" srcId="{30B22AB8-6F6E-43E4-B4A8-5EF1CEB4A66D}" destId="{C8945B3B-F683-430D-A44E-C11EB50C8D75}" srcOrd="1" destOrd="0" presId="urn:microsoft.com/office/officeart/2008/layout/NameandTitleOrganizationalChart"/>
    <dgm:cxn modelId="{046B5F8C-A6D1-4A63-B759-DC1F203D2B87}" type="presParOf" srcId="{30B22AB8-6F6E-43E4-B4A8-5EF1CEB4A66D}" destId="{C83C2EDB-F743-48D6-8B74-66171B7856A3}" srcOrd="2" destOrd="0" presId="urn:microsoft.com/office/officeart/2008/layout/NameandTitleOrganizationalChart"/>
    <dgm:cxn modelId="{524FA4D2-8931-470A-AB72-77A9DAE512A7}" type="presParOf" srcId="{E08F0B24-BA81-459E-B55D-8626012CA345}" destId="{5DBE8819-E912-423A-BEAE-96C06E8DDFEB}" srcOrd="4" destOrd="0" presId="urn:microsoft.com/office/officeart/2008/layout/NameandTitleOrganizationalChart"/>
    <dgm:cxn modelId="{7161B83F-4F5E-4BFE-80D9-993826B92C63}" type="presParOf" srcId="{E08F0B24-BA81-459E-B55D-8626012CA345}" destId="{2B2C0A46-F1E1-43F1-8866-C8AA130DF8EC}" srcOrd="5" destOrd="0" presId="urn:microsoft.com/office/officeart/2008/layout/NameandTitleOrganizationalChart"/>
    <dgm:cxn modelId="{C7846878-2873-4027-BA42-5083B64E7754}" type="presParOf" srcId="{2B2C0A46-F1E1-43F1-8866-C8AA130DF8EC}" destId="{5BADD39E-7694-4040-8E13-BC6361888586}" srcOrd="0" destOrd="0" presId="urn:microsoft.com/office/officeart/2008/layout/NameandTitleOrganizationalChart"/>
    <dgm:cxn modelId="{6958035E-EAE4-4CE4-91F4-35171E2BFC87}" type="presParOf" srcId="{5BADD39E-7694-4040-8E13-BC6361888586}" destId="{D1C22C61-0CED-46F9-81BA-1519FDD55F2D}" srcOrd="0" destOrd="0" presId="urn:microsoft.com/office/officeart/2008/layout/NameandTitleOrganizationalChart"/>
    <dgm:cxn modelId="{E2C4348F-9640-4A15-8EA3-7F90FFECA258}" type="presParOf" srcId="{5BADD39E-7694-4040-8E13-BC6361888586}" destId="{3495EEAA-E497-4817-93D5-D6F216AB3455}" srcOrd="1" destOrd="0" presId="urn:microsoft.com/office/officeart/2008/layout/NameandTitleOrganizationalChart"/>
    <dgm:cxn modelId="{4E256648-C8B6-4ABB-9A5E-FEA4874CB1A5}" type="presParOf" srcId="{5BADD39E-7694-4040-8E13-BC6361888586}" destId="{BAD70AC6-017A-4320-AEE1-6A621F938BC6}" srcOrd="2" destOrd="0" presId="urn:microsoft.com/office/officeart/2008/layout/NameandTitleOrganizationalChart"/>
    <dgm:cxn modelId="{EDD65BB8-2C94-480C-A214-FE290FE59FEC}" type="presParOf" srcId="{2B2C0A46-F1E1-43F1-8866-C8AA130DF8EC}" destId="{DC399F7C-1CE5-4810-9B1D-B01DC028C67E}" srcOrd="1" destOrd="0" presId="urn:microsoft.com/office/officeart/2008/layout/NameandTitleOrganizationalChart"/>
    <dgm:cxn modelId="{017C20C5-DFC7-4123-9626-D190745F83C2}" type="presParOf" srcId="{2B2C0A46-F1E1-43F1-8866-C8AA130DF8EC}" destId="{C7B604B7-4309-4358-87C8-E5201402C1DF}" srcOrd="2" destOrd="0" presId="urn:microsoft.com/office/officeart/2008/layout/NameandTitleOrganizationalChart"/>
    <dgm:cxn modelId="{A291DD08-6F79-438D-A009-BCE9AA39D381}" type="presParOf" srcId="{745D535C-D74B-4E9A-AB41-D895826FCEC8}" destId="{AAAC38DD-4D31-4F30-BE4E-66D45DD8C986}" srcOrd="2" destOrd="0" presId="urn:microsoft.com/office/officeart/2008/layout/NameandTitleOrganizationalChart"/>
    <dgm:cxn modelId="{E6ED7433-E141-43DE-A504-A32E1B04F723}" type="presParOf" srcId="{DDFF03CC-2347-4CE3-828E-3253147A1B67}" destId="{7498D5BC-CFD7-4E0D-BBE2-F7D5311E155A}" srcOrd="2" destOrd="0" presId="urn:microsoft.com/office/officeart/2008/layout/NameandTitleOrganizationalChart"/>
    <dgm:cxn modelId="{B6A0CF10-6E0F-4D58-86F8-584277EDA55D}" type="presParOf" srcId="{DDFF03CC-2347-4CE3-828E-3253147A1B67}" destId="{70E246E5-97FC-4E93-9608-AD2B1668F102}" srcOrd="3" destOrd="0" presId="urn:microsoft.com/office/officeart/2008/layout/NameandTitleOrganizationalChart"/>
    <dgm:cxn modelId="{B15CD721-6086-47C7-B5D1-B40FB47DF783}" type="presParOf" srcId="{70E246E5-97FC-4E93-9608-AD2B1668F102}" destId="{4848F85A-40C8-45A7-8C74-C061B1654A46}" srcOrd="0" destOrd="0" presId="urn:microsoft.com/office/officeart/2008/layout/NameandTitleOrganizationalChart"/>
    <dgm:cxn modelId="{455DE6E0-C027-4A32-8354-D9C499C07691}" type="presParOf" srcId="{4848F85A-40C8-45A7-8C74-C061B1654A46}" destId="{5A5E18A2-8A9B-4FAC-8007-DFB48051284C}" srcOrd="0" destOrd="0" presId="urn:microsoft.com/office/officeart/2008/layout/NameandTitleOrganizationalChart"/>
    <dgm:cxn modelId="{F3B03CF8-3713-4900-A081-179115FA3316}" type="presParOf" srcId="{4848F85A-40C8-45A7-8C74-C061B1654A46}" destId="{1593AEE5-ECBC-49A3-9FDF-7CE915E27CF8}" srcOrd="1" destOrd="0" presId="urn:microsoft.com/office/officeart/2008/layout/NameandTitleOrganizationalChart"/>
    <dgm:cxn modelId="{5A5AD6D3-A249-49A2-A9E6-566F4EEE7E7B}" type="presParOf" srcId="{4848F85A-40C8-45A7-8C74-C061B1654A46}" destId="{96A9FFCB-97F2-4F3B-B65A-3CAEC7DA25BA}" srcOrd="2" destOrd="0" presId="urn:microsoft.com/office/officeart/2008/layout/NameandTitleOrganizationalChart"/>
    <dgm:cxn modelId="{329980F8-BA00-488D-834B-EA571E5994FA}" type="presParOf" srcId="{70E246E5-97FC-4E93-9608-AD2B1668F102}" destId="{6AC34909-6CA2-4456-AF08-660EE8360847}" srcOrd="1" destOrd="0" presId="urn:microsoft.com/office/officeart/2008/layout/NameandTitleOrganizationalChart"/>
    <dgm:cxn modelId="{501749E1-2FC7-46FD-B081-951AD9E214FF}" type="presParOf" srcId="{6AC34909-6CA2-4456-AF08-660EE8360847}" destId="{8049937B-7DFA-4334-8463-C070603869A2}" srcOrd="0" destOrd="0" presId="urn:microsoft.com/office/officeart/2008/layout/NameandTitleOrganizationalChart"/>
    <dgm:cxn modelId="{992BD250-60BC-4540-8F3A-5043B302DB5E}" type="presParOf" srcId="{6AC34909-6CA2-4456-AF08-660EE8360847}" destId="{5C76CFAC-CB2F-4DBE-94E9-137A8163504E}" srcOrd="1" destOrd="0" presId="urn:microsoft.com/office/officeart/2008/layout/NameandTitleOrganizationalChart"/>
    <dgm:cxn modelId="{6AC1B0D7-D8CF-4151-BF74-25A7D6B7AD3C}" type="presParOf" srcId="{5C76CFAC-CB2F-4DBE-94E9-137A8163504E}" destId="{1A1F7309-12A2-41C1-A483-33B693C1E2F9}" srcOrd="0" destOrd="0" presId="urn:microsoft.com/office/officeart/2008/layout/NameandTitleOrganizationalChart"/>
    <dgm:cxn modelId="{2264E3C2-049A-4239-B434-B8E475184A8B}" type="presParOf" srcId="{1A1F7309-12A2-41C1-A483-33B693C1E2F9}" destId="{7F56C9DB-DC4C-40BF-9BB9-7FAC8476E80E}" srcOrd="0" destOrd="0" presId="urn:microsoft.com/office/officeart/2008/layout/NameandTitleOrganizationalChart"/>
    <dgm:cxn modelId="{E3711557-6185-40B9-A849-28D6A6075DE2}" type="presParOf" srcId="{1A1F7309-12A2-41C1-A483-33B693C1E2F9}" destId="{7537C30B-4115-43DF-9DCF-806358722E0B}" srcOrd="1" destOrd="0" presId="urn:microsoft.com/office/officeart/2008/layout/NameandTitleOrganizationalChart"/>
    <dgm:cxn modelId="{A3A4C2B0-3E2C-44B7-9335-616FD21B78B4}" type="presParOf" srcId="{1A1F7309-12A2-41C1-A483-33B693C1E2F9}" destId="{5FF4D1E7-CCDF-4F9C-9B08-7015B0591ABE}" srcOrd="2" destOrd="0" presId="urn:microsoft.com/office/officeart/2008/layout/NameandTitleOrganizationalChart"/>
    <dgm:cxn modelId="{801A6466-1024-49E5-9939-832CA54445AD}" type="presParOf" srcId="{5C76CFAC-CB2F-4DBE-94E9-137A8163504E}" destId="{72DB05D8-969C-401D-99C2-A724C1EB82D0}" srcOrd="1" destOrd="0" presId="urn:microsoft.com/office/officeart/2008/layout/NameandTitleOrganizationalChart"/>
    <dgm:cxn modelId="{1364C622-C607-4965-9B35-4D421E6C03EA}" type="presParOf" srcId="{5C76CFAC-CB2F-4DBE-94E9-137A8163504E}" destId="{5D8B5467-D1FA-4C1C-BA8C-873A8BAD86F0}" srcOrd="2" destOrd="0" presId="urn:microsoft.com/office/officeart/2008/layout/NameandTitleOrganizationalChart"/>
    <dgm:cxn modelId="{BF1DB257-15EA-4ABF-8C8C-BBF25424EF26}" type="presParOf" srcId="{6AC34909-6CA2-4456-AF08-660EE8360847}" destId="{7F221210-AE9A-4E0A-9AAE-B0271C70B4B2}" srcOrd="2" destOrd="0" presId="urn:microsoft.com/office/officeart/2008/layout/NameandTitleOrganizationalChart"/>
    <dgm:cxn modelId="{A3668CEF-6972-408A-94D9-D6ECEC0CAA51}" type="presParOf" srcId="{6AC34909-6CA2-4456-AF08-660EE8360847}" destId="{C8878A1F-7C6F-405F-A324-CAC8213EC4D4}" srcOrd="3" destOrd="0" presId="urn:microsoft.com/office/officeart/2008/layout/NameandTitleOrganizationalChart"/>
    <dgm:cxn modelId="{66A6A8DD-2BDB-4DB3-863B-81EF0E69E4F0}" type="presParOf" srcId="{C8878A1F-7C6F-405F-A324-CAC8213EC4D4}" destId="{AAC8F037-A2FB-4861-9AAE-BBAFE5086EDB}" srcOrd="0" destOrd="0" presId="urn:microsoft.com/office/officeart/2008/layout/NameandTitleOrganizationalChart"/>
    <dgm:cxn modelId="{85B72F90-9D7E-443E-8FFB-FFF0CFE3A4C1}" type="presParOf" srcId="{AAC8F037-A2FB-4861-9AAE-BBAFE5086EDB}" destId="{580412D8-79B1-4B23-B7B5-DD129EE160CC}" srcOrd="0" destOrd="0" presId="urn:microsoft.com/office/officeart/2008/layout/NameandTitleOrganizationalChart"/>
    <dgm:cxn modelId="{1E531DB1-D941-4678-9021-DA3909BCCC20}" type="presParOf" srcId="{AAC8F037-A2FB-4861-9AAE-BBAFE5086EDB}" destId="{04D4C9EC-D281-4CDF-AFE0-86048CD8880E}" srcOrd="1" destOrd="0" presId="urn:microsoft.com/office/officeart/2008/layout/NameandTitleOrganizationalChart"/>
    <dgm:cxn modelId="{03FDECF1-7082-4DD0-AFB0-AC409F7D04D3}" type="presParOf" srcId="{AAC8F037-A2FB-4861-9AAE-BBAFE5086EDB}" destId="{41F6C2AF-E4C2-493D-824F-954382EBDA13}" srcOrd="2" destOrd="0" presId="urn:microsoft.com/office/officeart/2008/layout/NameandTitleOrganizationalChart"/>
    <dgm:cxn modelId="{925CD74B-4FAB-45D9-B530-562B5F944363}" type="presParOf" srcId="{C8878A1F-7C6F-405F-A324-CAC8213EC4D4}" destId="{A7B82488-3FE5-42BD-BE3C-7F75D6F879BD}" srcOrd="1" destOrd="0" presId="urn:microsoft.com/office/officeart/2008/layout/NameandTitleOrganizationalChart"/>
    <dgm:cxn modelId="{99BD93A0-1C62-486C-B9D0-D9A4905EDAE4}" type="presParOf" srcId="{C8878A1F-7C6F-405F-A324-CAC8213EC4D4}" destId="{6CA00F93-5D40-4EF7-B9C3-C00B03D017D4}" srcOrd="2" destOrd="0" presId="urn:microsoft.com/office/officeart/2008/layout/NameandTitleOrganizationalChart"/>
    <dgm:cxn modelId="{78EA3492-8999-4024-8CCC-FF3D1E201729}" type="presParOf" srcId="{6AC34909-6CA2-4456-AF08-660EE8360847}" destId="{B0AA8BEB-B9E0-4344-9E60-D9656351A755}" srcOrd="4" destOrd="0" presId="urn:microsoft.com/office/officeart/2008/layout/NameandTitleOrganizationalChart"/>
    <dgm:cxn modelId="{5D33C311-9CFC-4C29-B550-D8E55F447A80}" type="presParOf" srcId="{6AC34909-6CA2-4456-AF08-660EE8360847}" destId="{BE4667C0-63E0-4874-9EC7-72452A9C47C3}" srcOrd="5" destOrd="0" presId="urn:microsoft.com/office/officeart/2008/layout/NameandTitleOrganizationalChart"/>
    <dgm:cxn modelId="{1487E20E-6AB3-4862-A3C4-2F5BEFEB7580}" type="presParOf" srcId="{BE4667C0-63E0-4874-9EC7-72452A9C47C3}" destId="{B3FEC66C-1765-44E8-B478-AFD6FFCF7666}" srcOrd="0" destOrd="0" presId="urn:microsoft.com/office/officeart/2008/layout/NameandTitleOrganizationalChart"/>
    <dgm:cxn modelId="{136BBF0C-590D-455C-B7C3-03881B247E99}" type="presParOf" srcId="{B3FEC66C-1765-44E8-B478-AFD6FFCF7666}" destId="{EA916FA8-FD77-4850-B84D-931692F1DD50}" srcOrd="0" destOrd="0" presId="urn:microsoft.com/office/officeart/2008/layout/NameandTitleOrganizationalChart"/>
    <dgm:cxn modelId="{607806DE-107E-46B0-988D-33C384C45EAF}" type="presParOf" srcId="{B3FEC66C-1765-44E8-B478-AFD6FFCF7666}" destId="{71020504-A8DF-42F3-8399-2253EEC418C1}" srcOrd="1" destOrd="0" presId="urn:microsoft.com/office/officeart/2008/layout/NameandTitleOrganizationalChart"/>
    <dgm:cxn modelId="{CED634CE-DE76-443B-BAF3-73026E5A7743}" type="presParOf" srcId="{B3FEC66C-1765-44E8-B478-AFD6FFCF7666}" destId="{7197DF87-6159-4547-81DA-54D278B05225}" srcOrd="2" destOrd="0" presId="urn:microsoft.com/office/officeart/2008/layout/NameandTitleOrganizationalChart"/>
    <dgm:cxn modelId="{87B8498C-DEEE-47C0-B655-9C39B12669D4}" type="presParOf" srcId="{BE4667C0-63E0-4874-9EC7-72452A9C47C3}" destId="{3CA207E1-B490-4ED3-9246-E3FDE467D750}" srcOrd="1" destOrd="0" presId="urn:microsoft.com/office/officeart/2008/layout/NameandTitleOrganizationalChart"/>
    <dgm:cxn modelId="{D3BE6DE5-AE29-48CD-8C09-386140B79ADA}" type="presParOf" srcId="{BE4667C0-63E0-4874-9EC7-72452A9C47C3}" destId="{05D93270-2DB7-4FF0-874F-83EB3FB2EDDA}" srcOrd="2" destOrd="0" presId="urn:microsoft.com/office/officeart/2008/layout/NameandTitleOrganizationalChart"/>
    <dgm:cxn modelId="{BCAC9A4F-146A-4ED5-9BE5-F515B46C1B3B}" type="presParOf" srcId="{70E246E5-97FC-4E93-9608-AD2B1668F102}" destId="{EE972BA0-FDCF-4B80-BDCF-E672CACA4104}" srcOrd="2" destOrd="0" presId="urn:microsoft.com/office/officeart/2008/layout/NameandTitleOrganizationalChart"/>
    <dgm:cxn modelId="{E39BBDDE-4D4D-4581-9034-E44DA73ADA6A}" type="presParOf" srcId="{992729F9-8C0A-402C-BE26-5C7C80E6E7A7}" destId="{3ACBD90F-D009-4E46-9FF7-564D2068B72C}" srcOrd="2" destOrd="0" presId="urn:microsoft.com/office/officeart/2008/layout/NameandTitleOrganizational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8BEB-B9E0-4344-9E60-D9656351A755}">
      <dsp:nvSpPr>
        <dsp:cNvPr id="0" name=""/>
        <dsp:cNvSpPr/>
      </dsp:nvSpPr>
      <dsp:spPr>
        <a:xfrm>
          <a:off x="2653080" y="1761381"/>
          <a:ext cx="246010" cy="2889353"/>
        </a:xfrm>
        <a:custGeom>
          <a:avLst/>
          <a:gdLst/>
          <a:ahLst/>
          <a:cxnLst/>
          <a:rect l="0" t="0" r="0" b="0"/>
          <a:pathLst>
            <a:path>
              <a:moveTo>
                <a:pt x="0" y="0"/>
              </a:moveTo>
              <a:lnTo>
                <a:pt x="0" y="2889353"/>
              </a:lnTo>
              <a:lnTo>
                <a:pt x="246010" y="2889353"/>
              </a:lnTo>
            </a:path>
          </a:pathLst>
        </a:custGeom>
        <a:noFill/>
        <a:ln w="25400" cap="flat" cmpd="sng" algn="ctr">
          <a:solidFill>
            <a:srgbClr val="4C9ED0">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F221210-AE9A-4E0A-9AAE-B0271C70B4B2}">
      <dsp:nvSpPr>
        <dsp:cNvPr id="0" name=""/>
        <dsp:cNvSpPr/>
      </dsp:nvSpPr>
      <dsp:spPr>
        <a:xfrm>
          <a:off x="2653080" y="1761381"/>
          <a:ext cx="246010" cy="1812481"/>
        </a:xfrm>
        <a:custGeom>
          <a:avLst/>
          <a:gdLst/>
          <a:ahLst/>
          <a:cxnLst/>
          <a:rect l="0" t="0" r="0" b="0"/>
          <a:pathLst>
            <a:path>
              <a:moveTo>
                <a:pt x="0" y="0"/>
              </a:moveTo>
              <a:lnTo>
                <a:pt x="0" y="1812481"/>
              </a:lnTo>
              <a:lnTo>
                <a:pt x="246010" y="1812481"/>
              </a:lnTo>
            </a:path>
          </a:pathLst>
        </a:custGeom>
        <a:noFill/>
        <a:ln w="25400" cap="flat" cmpd="sng" algn="ctr">
          <a:solidFill>
            <a:srgbClr val="4C9ED0">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49937B-7DFA-4334-8463-C070603869A2}">
      <dsp:nvSpPr>
        <dsp:cNvPr id="0" name=""/>
        <dsp:cNvSpPr/>
      </dsp:nvSpPr>
      <dsp:spPr>
        <a:xfrm>
          <a:off x="2653080" y="1761381"/>
          <a:ext cx="246010" cy="735609"/>
        </a:xfrm>
        <a:custGeom>
          <a:avLst/>
          <a:gdLst/>
          <a:ahLst/>
          <a:cxnLst/>
          <a:rect l="0" t="0" r="0" b="0"/>
          <a:pathLst>
            <a:path>
              <a:moveTo>
                <a:pt x="0" y="0"/>
              </a:moveTo>
              <a:lnTo>
                <a:pt x="0" y="735609"/>
              </a:lnTo>
              <a:lnTo>
                <a:pt x="246010" y="735609"/>
              </a:lnTo>
            </a:path>
          </a:pathLst>
        </a:custGeom>
        <a:noFill/>
        <a:ln w="25400" cap="flat" cmpd="sng" algn="ctr">
          <a:solidFill>
            <a:srgbClr val="4C9ED0">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98D5BC-CFD7-4E0D-BBE2-F7D5311E155A}">
      <dsp:nvSpPr>
        <dsp:cNvPr id="0" name=""/>
        <dsp:cNvSpPr/>
      </dsp:nvSpPr>
      <dsp:spPr>
        <a:xfrm>
          <a:off x="2283912" y="684509"/>
          <a:ext cx="945168" cy="394347"/>
        </a:xfrm>
        <a:custGeom>
          <a:avLst/>
          <a:gdLst/>
          <a:ahLst/>
          <a:cxnLst/>
          <a:rect l="0" t="0" r="0" b="0"/>
          <a:pathLst>
            <a:path>
              <a:moveTo>
                <a:pt x="0" y="0"/>
              </a:moveTo>
              <a:lnTo>
                <a:pt x="0" y="235091"/>
              </a:lnTo>
              <a:lnTo>
                <a:pt x="945168" y="235091"/>
              </a:lnTo>
              <a:lnTo>
                <a:pt x="945168" y="394347"/>
              </a:lnTo>
            </a:path>
          </a:pathLst>
        </a:custGeom>
        <a:noFill/>
        <a:ln w="25400" cap="flat" cmpd="sng" algn="ctr">
          <a:solidFill>
            <a:srgbClr val="4C9ED0">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BE8819-E912-423A-BEAE-96C06E8DDFEB}">
      <dsp:nvSpPr>
        <dsp:cNvPr id="0" name=""/>
        <dsp:cNvSpPr/>
      </dsp:nvSpPr>
      <dsp:spPr>
        <a:xfrm>
          <a:off x="774526" y="1761381"/>
          <a:ext cx="246010" cy="2889353"/>
        </a:xfrm>
        <a:custGeom>
          <a:avLst/>
          <a:gdLst/>
          <a:ahLst/>
          <a:cxnLst/>
          <a:rect l="0" t="0" r="0" b="0"/>
          <a:pathLst>
            <a:path>
              <a:moveTo>
                <a:pt x="0" y="0"/>
              </a:moveTo>
              <a:lnTo>
                <a:pt x="0" y="2889353"/>
              </a:lnTo>
              <a:lnTo>
                <a:pt x="246010" y="2889353"/>
              </a:lnTo>
            </a:path>
          </a:pathLst>
        </a:custGeom>
        <a:noFill/>
        <a:ln w="25400" cap="flat" cmpd="sng" algn="ctr">
          <a:solidFill>
            <a:srgbClr val="4C9ED0">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E8FAAF-B2EC-4F49-A806-521A2618339B}">
      <dsp:nvSpPr>
        <dsp:cNvPr id="0" name=""/>
        <dsp:cNvSpPr/>
      </dsp:nvSpPr>
      <dsp:spPr>
        <a:xfrm>
          <a:off x="774526" y="1761381"/>
          <a:ext cx="246010" cy="1812481"/>
        </a:xfrm>
        <a:custGeom>
          <a:avLst/>
          <a:gdLst/>
          <a:ahLst/>
          <a:cxnLst/>
          <a:rect l="0" t="0" r="0" b="0"/>
          <a:pathLst>
            <a:path>
              <a:moveTo>
                <a:pt x="0" y="0"/>
              </a:moveTo>
              <a:lnTo>
                <a:pt x="0" y="1812481"/>
              </a:lnTo>
              <a:lnTo>
                <a:pt x="246010" y="1812481"/>
              </a:lnTo>
            </a:path>
          </a:pathLst>
        </a:custGeom>
        <a:noFill/>
        <a:ln w="25400" cap="flat" cmpd="sng" algn="ctr">
          <a:solidFill>
            <a:srgbClr val="4C9ED0">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64066E8-5087-4D16-9481-77E08633C7A7}">
      <dsp:nvSpPr>
        <dsp:cNvPr id="0" name=""/>
        <dsp:cNvSpPr/>
      </dsp:nvSpPr>
      <dsp:spPr>
        <a:xfrm>
          <a:off x="774526" y="1761381"/>
          <a:ext cx="246010" cy="735609"/>
        </a:xfrm>
        <a:custGeom>
          <a:avLst/>
          <a:gdLst/>
          <a:ahLst/>
          <a:cxnLst/>
          <a:rect l="0" t="0" r="0" b="0"/>
          <a:pathLst>
            <a:path>
              <a:moveTo>
                <a:pt x="0" y="0"/>
              </a:moveTo>
              <a:lnTo>
                <a:pt x="0" y="735609"/>
              </a:lnTo>
              <a:lnTo>
                <a:pt x="246010" y="735609"/>
              </a:lnTo>
            </a:path>
          </a:pathLst>
        </a:custGeom>
        <a:noFill/>
        <a:ln w="25400" cap="flat" cmpd="sng" algn="ctr">
          <a:solidFill>
            <a:srgbClr val="4C9ED0">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AB3A63-703D-491C-9725-96BDA855BBBC}">
      <dsp:nvSpPr>
        <dsp:cNvPr id="0" name=""/>
        <dsp:cNvSpPr/>
      </dsp:nvSpPr>
      <dsp:spPr>
        <a:xfrm>
          <a:off x="1350527" y="684509"/>
          <a:ext cx="933385" cy="394347"/>
        </a:xfrm>
        <a:custGeom>
          <a:avLst/>
          <a:gdLst/>
          <a:ahLst/>
          <a:cxnLst/>
          <a:rect l="0" t="0" r="0" b="0"/>
          <a:pathLst>
            <a:path>
              <a:moveTo>
                <a:pt x="933385" y="0"/>
              </a:moveTo>
              <a:lnTo>
                <a:pt x="933385" y="235091"/>
              </a:lnTo>
              <a:lnTo>
                <a:pt x="0" y="235091"/>
              </a:lnTo>
              <a:lnTo>
                <a:pt x="0" y="394347"/>
              </a:lnTo>
            </a:path>
          </a:pathLst>
        </a:custGeom>
        <a:noFill/>
        <a:ln w="25400" cap="flat" cmpd="sng" algn="ctr">
          <a:solidFill>
            <a:srgbClr val="4C9ED0">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6A6118-09C0-4829-BA4E-AACB7EEDEBB0}">
      <dsp:nvSpPr>
        <dsp:cNvPr id="0" name=""/>
        <dsp:cNvSpPr/>
      </dsp:nvSpPr>
      <dsp:spPr>
        <a:xfrm>
          <a:off x="1624794" y="1984"/>
          <a:ext cx="1318236" cy="682524"/>
        </a:xfrm>
        <a:prstGeom prst="rect">
          <a:avLst/>
        </a:prstGeom>
        <a:solidFill>
          <a:srgbClr val="FFFFFF">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99 203</a:t>
          </a:r>
        </a:p>
      </dsp:txBody>
      <dsp:txXfrm>
        <a:off x="1624794" y="1984"/>
        <a:ext cx="1318236" cy="682524"/>
      </dsp:txXfrm>
    </dsp:sp>
    <dsp:sp modelId="{F5989329-36ED-4CCD-88F9-3D63590BE288}">
      <dsp:nvSpPr>
        <dsp:cNvPr id="0" name=""/>
        <dsp:cNvSpPr/>
      </dsp:nvSpPr>
      <dsp:spPr>
        <a:xfrm>
          <a:off x="1888441" y="532836"/>
          <a:ext cx="1186413" cy="227508"/>
        </a:xfrm>
        <a:prstGeom prst="rect">
          <a:avLst/>
        </a:prstGeom>
        <a:solidFill>
          <a:srgbClr val="C0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cs-CZ" sz="1500" kern="1200">
              <a:solidFill>
                <a:srgbClr val="FFFFFF"/>
              </a:solidFill>
              <a:latin typeface="Trebuchet MS"/>
              <a:ea typeface="+mn-ea"/>
              <a:cs typeface="+mn-cs"/>
            </a:rPr>
            <a:t>PRŮMĚR ČR</a:t>
          </a:r>
          <a:endParaRPr lang="cs-CZ" sz="1500" kern="1200" dirty="0">
            <a:solidFill>
              <a:srgbClr val="FFFFFF"/>
            </a:solidFill>
            <a:latin typeface="Trebuchet MS"/>
            <a:ea typeface="+mn-ea"/>
            <a:cs typeface="+mn-cs"/>
          </a:endParaRPr>
        </a:p>
      </dsp:txBody>
      <dsp:txXfrm>
        <a:off x="1888441" y="532836"/>
        <a:ext cx="1186413" cy="227508"/>
      </dsp:txXfrm>
    </dsp:sp>
    <dsp:sp modelId="{C51F6FDE-A23F-43B0-A635-FB684F814C62}">
      <dsp:nvSpPr>
        <dsp:cNvPr id="0" name=""/>
        <dsp:cNvSpPr/>
      </dsp:nvSpPr>
      <dsp:spPr>
        <a:xfrm>
          <a:off x="630525" y="1078856"/>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102 494</a:t>
          </a:r>
        </a:p>
      </dsp:txBody>
      <dsp:txXfrm>
        <a:off x="630525" y="1078856"/>
        <a:ext cx="1440002" cy="682524"/>
      </dsp:txXfrm>
    </dsp:sp>
    <dsp:sp modelId="{DEF75702-A32A-4E34-AC0D-1EC0CF417E64}">
      <dsp:nvSpPr>
        <dsp:cNvPr id="0" name=""/>
        <dsp:cNvSpPr/>
      </dsp:nvSpPr>
      <dsp:spPr>
        <a:xfrm>
          <a:off x="905956" y="1609709"/>
          <a:ext cx="1284612"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cs-CZ" sz="1400" b="1" kern="1200" dirty="0">
              <a:solidFill>
                <a:srgbClr val="292929">
                  <a:hueOff val="0"/>
                  <a:satOff val="0"/>
                  <a:lumOff val="0"/>
                  <a:alphaOff val="0"/>
                </a:srgbClr>
              </a:solidFill>
              <a:latin typeface="Trebuchet MS"/>
              <a:ea typeface="+mn-ea"/>
              <a:cs typeface="+mn-cs"/>
            </a:rPr>
            <a:t>PRŮMĚR </a:t>
          </a:r>
          <a:r>
            <a:rPr lang="cs-CZ" sz="1400" b="1" kern="1200" dirty="0">
              <a:solidFill>
                <a:srgbClr val="FF0000"/>
              </a:solidFill>
              <a:latin typeface="Trebuchet MS"/>
              <a:ea typeface="+mn-ea"/>
              <a:cs typeface="+mn-cs"/>
            </a:rPr>
            <a:t>PLAT</a:t>
          </a:r>
        </a:p>
      </dsp:txBody>
      <dsp:txXfrm>
        <a:off x="905956" y="1609709"/>
        <a:ext cx="1284612" cy="227508"/>
      </dsp:txXfrm>
    </dsp:sp>
    <dsp:sp modelId="{F2506DE1-AF8C-4E41-BE2F-C7B933949F63}">
      <dsp:nvSpPr>
        <dsp:cNvPr id="0" name=""/>
        <dsp:cNvSpPr/>
      </dsp:nvSpPr>
      <dsp:spPr>
        <a:xfrm>
          <a:off x="1020536" y="2155728"/>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b="0" i="0" u="none" kern="1200" dirty="0">
              <a:solidFill>
                <a:srgbClr val="292929">
                  <a:hueOff val="0"/>
                  <a:satOff val="0"/>
                  <a:lumOff val="0"/>
                  <a:alphaOff val="0"/>
                </a:srgbClr>
              </a:solidFill>
              <a:latin typeface="Trebuchet MS"/>
              <a:ea typeface="+mn-ea"/>
              <a:cs typeface="+mn-cs"/>
            </a:rPr>
            <a:t> 102 121</a:t>
          </a:r>
          <a:endParaRPr lang="cs-CZ" sz="2900" kern="1200" dirty="0">
            <a:solidFill>
              <a:srgbClr val="292929">
                <a:hueOff val="0"/>
                <a:satOff val="0"/>
                <a:lumOff val="0"/>
                <a:alphaOff val="0"/>
              </a:srgbClr>
            </a:solidFill>
            <a:latin typeface="Trebuchet MS"/>
            <a:ea typeface="+mn-ea"/>
            <a:cs typeface="+mn-cs"/>
          </a:endParaRPr>
        </a:p>
      </dsp:txBody>
      <dsp:txXfrm>
        <a:off x="1020536" y="2155728"/>
        <a:ext cx="1440002" cy="682524"/>
      </dsp:txXfrm>
    </dsp:sp>
    <dsp:sp modelId="{804EFE49-64C9-4B85-8E96-6B47CD1FE236}">
      <dsp:nvSpPr>
        <dsp:cNvPr id="0" name=""/>
        <dsp:cNvSpPr/>
      </dsp:nvSpPr>
      <dsp:spPr>
        <a:xfrm>
          <a:off x="1345066" y="2686581"/>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cs-CZ" sz="1400" kern="1200" dirty="0">
              <a:solidFill>
                <a:srgbClr val="292929">
                  <a:hueOff val="0"/>
                  <a:satOff val="0"/>
                  <a:lumOff val="0"/>
                  <a:alphaOff val="0"/>
                </a:srgbClr>
              </a:solidFill>
              <a:latin typeface="Trebuchet MS"/>
              <a:ea typeface="+mn-ea"/>
              <a:cs typeface="+mn-cs"/>
            </a:rPr>
            <a:t>AKUTNÍ PÉČE</a:t>
          </a:r>
        </a:p>
      </dsp:txBody>
      <dsp:txXfrm>
        <a:off x="1345066" y="2686581"/>
        <a:ext cx="1186413" cy="227508"/>
      </dsp:txXfrm>
    </dsp:sp>
    <dsp:sp modelId="{733632BE-50A0-4375-8D96-E147C12A2753}">
      <dsp:nvSpPr>
        <dsp:cNvPr id="0" name=""/>
        <dsp:cNvSpPr/>
      </dsp:nvSpPr>
      <dsp:spPr>
        <a:xfrm>
          <a:off x="1020536" y="3232600"/>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b="0" i="0" u="none" kern="1200" dirty="0">
              <a:solidFill>
                <a:srgbClr val="292929">
                  <a:hueOff val="0"/>
                  <a:satOff val="0"/>
                  <a:lumOff val="0"/>
                  <a:alphaOff val="0"/>
                </a:srgbClr>
              </a:solidFill>
              <a:latin typeface="Trebuchet MS"/>
              <a:ea typeface="+mn-ea"/>
              <a:cs typeface="+mn-cs"/>
            </a:rPr>
            <a:t> 103 460</a:t>
          </a:r>
          <a:endParaRPr lang="cs-CZ" sz="2900" kern="1200" dirty="0">
            <a:solidFill>
              <a:srgbClr val="292929">
                <a:hueOff val="0"/>
                <a:satOff val="0"/>
                <a:lumOff val="0"/>
                <a:alphaOff val="0"/>
              </a:srgbClr>
            </a:solidFill>
            <a:latin typeface="Trebuchet MS"/>
            <a:ea typeface="+mn-ea"/>
            <a:cs typeface="+mn-cs"/>
          </a:endParaRPr>
        </a:p>
      </dsp:txBody>
      <dsp:txXfrm>
        <a:off x="1020536" y="3232600"/>
        <a:ext cx="1440002" cy="682524"/>
      </dsp:txXfrm>
    </dsp:sp>
    <dsp:sp modelId="{76BD5BEC-7193-420E-BCF5-B6D0A72BD945}">
      <dsp:nvSpPr>
        <dsp:cNvPr id="0" name=""/>
        <dsp:cNvSpPr/>
      </dsp:nvSpPr>
      <dsp:spPr>
        <a:xfrm>
          <a:off x="1345066" y="3763453"/>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cs-CZ" sz="1300" kern="1200" dirty="0">
              <a:solidFill>
                <a:srgbClr val="292929">
                  <a:hueOff val="0"/>
                  <a:satOff val="0"/>
                  <a:lumOff val="0"/>
                  <a:alphaOff val="0"/>
                </a:srgbClr>
              </a:solidFill>
              <a:latin typeface="Trebuchet MS"/>
              <a:ea typeface="+mn-ea"/>
              <a:cs typeface="+mn-cs"/>
            </a:rPr>
            <a:t>OST. LŮŽKOVÁ</a:t>
          </a:r>
        </a:p>
      </dsp:txBody>
      <dsp:txXfrm>
        <a:off x="1345066" y="3763453"/>
        <a:ext cx="1186413" cy="227508"/>
      </dsp:txXfrm>
    </dsp:sp>
    <dsp:sp modelId="{D1C22C61-0CED-46F9-81BA-1519FDD55F2D}">
      <dsp:nvSpPr>
        <dsp:cNvPr id="0" name=""/>
        <dsp:cNvSpPr/>
      </dsp:nvSpPr>
      <dsp:spPr>
        <a:xfrm>
          <a:off x="1020536" y="4309472"/>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b="0" i="0" u="none" kern="1200" dirty="0">
              <a:solidFill>
                <a:srgbClr val="292929">
                  <a:hueOff val="0"/>
                  <a:satOff val="0"/>
                  <a:lumOff val="0"/>
                  <a:alphaOff val="0"/>
                </a:srgbClr>
              </a:solidFill>
              <a:latin typeface="Trebuchet MS"/>
              <a:ea typeface="+mn-ea"/>
              <a:cs typeface="+mn-cs"/>
            </a:rPr>
            <a:t> 105 975</a:t>
          </a:r>
          <a:endParaRPr lang="cs-CZ" sz="2900" kern="1200" dirty="0">
            <a:solidFill>
              <a:srgbClr val="292929">
                <a:hueOff val="0"/>
                <a:satOff val="0"/>
                <a:lumOff val="0"/>
                <a:alphaOff val="0"/>
              </a:srgbClr>
            </a:solidFill>
            <a:latin typeface="Trebuchet MS"/>
            <a:ea typeface="+mn-ea"/>
            <a:cs typeface="+mn-cs"/>
          </a:endParaRPr>
        </a:p>
      </dsp:txBody>
      <dsp:txXfrm>
        <a:off x="1020536" y="4309472"/>
        <a:ext cx="1440002" cy="682524"/>
      </dsp:txXfrm>
    </dsp:sp>
    <dsp:sp modelId="{3495EEAA-E497-4817-93D5-D6F216AB3455}">
      <dsp:nvSpPr>
        <dsp:cNvPr id="0" name=""/>
        <dsp:cNvSpPr/>
      </dsp:nvSpPr>
      <dsp:spPr>
        <a:xfrm>
          <a:off x="1345066" y="4840325"/>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cs-CZ" sz="1100" kern="1200" dirty="0">
              <a:solidFill>
                <a:srgbClr val="292929">
                  <a:hueOff val="0"/>
                  <a:satOff val="0"/>
                  <a:lumOff val="0"/>
                  <a:alphaOff val="0"/>
                </a:srgbClr>
              </a:solidFill>
              <a:latin typeface="Trebuchet MS"/>
              <a:ea typeface="+mn-ea"/>
              <a:cs typeface="+mn-cs"/>
            </a:rPr>
            <a:t>NELŮŽKOVÁ PÉČE</a:t>
          </a:r>
        </a:p>
      </dsp:txBody>
      <dsp:txXfrm>
        <a:off x="1345066" y="4840325"/>
        <a:ext cx="1186413" cy="227508"/>
      </dsp:txXfrm>
    </dsp:sp>
    <dsp:sp modelId="{5A5E18A2-8A9B-4FAC-8007-DFB48051284C}">
      <dsp:nvSpPr>
        <dsp:cNvPr id="0" name=""/>
        <dsp:cNvSpPr/>
      </dsp:nvSpPr>
      <dsp:spPr>
        <a:xfrm>
          <a:off x="2509080" y="1078856"/>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b="0" i="0" u="none" kern="1200" dirty="0">
              <a:solidFill>
                <a:srgbClr val="292929">
                  <a:hueOff val="0"/>
                  <a:satOff val="0"/>
                  <a:lumOff val="0"/>
                  <a:alphaOff val="0"/>
                </a:srgbClr>
              </a:solidFill>
              <a:latin typeface="Trebuchet MS"/>
              <a:ea typeface="+mn-ea"/>
              <a:cs typeface="+mn-cs"/>
            </a:rPr>
            <a:t> 95 109</a:t>
          </a:r>
          <a:endParaRPr lang="cs-CZ" sz="2900" kern="1200" dirty="0">
            <a:solidFill>
              <a:srgbClr val="292929">
                <a:hueOff val="0"/>
                <a:satOff val="0"/>
                <a:lumOff val="0"/>
                <a:alphaOff val="0"/>
              </a:srgbClr>
            </a:solidFill>
            <a:latin typeface="Trebuchet MS"/>
            <a:ea typeface="+mn-ea"/>
            <a:cs typeface="+mn-cs"/>
          </a:endParaRPr>
        </a:p>
      </dsp:txBody>
      <dsp:txXfrm>
        <a:off x="2509080" y="1078856"/>
        <a:ext cx="1440002" cy="682524"/>
      </dsp:txXfrm>
    </dsp:sp>
    <dsp:sp modelId="{1593AEE5-ECBC-49A3-9FDF-7CE915E27CF8}">
      <dsp:nvSpPr>
        <dsp:cNvPr id="0" name=""/>
        <dsp:cNvSpPr/>
      </dsp:nvSpPr>
      <dsp:spPr>
        <a:xfrm>
          <a:off x="2784510" y="1609709"/>
          <a:ext cx="1284612"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cs-CZ" sz="1400" b="1" kern="1200" dirty="0">
              <a:solidFill>
                <a:srgbClr val="292929">
                  <a:hueOff val="0"/>
                  <a:satOff val="0"/>
                  <a:lumOff val="0"/>
                  <a:alphaOff val="0"/>
                </a:srgbClr>
              </a:solidFill>
              <a:latin typeface="Trebuchet MS"/>
              <a:ea typeface="+mn-ea"/>
              <a:cs typeface="+mn-cs"/>
            </a:rPr>
            <a:t>PRŮMĚR </a:t>
          </a:r>
          <a:r>
            <a:rPr lang="cs-CZ" sz="1400" b="1" kern="1200" dirty="0">
              <a:solidFill>
                <a:srgbClr val="FF0000"/>
              </a:solidFill>
              <a:latin typeface="Trebuchet MS"/>
              <a:ea typeface="+mn-ea"/>
              <a:cs typeface="+mn-cs"/>
            </a:rPr>
            <a:t>MZDA</a:t>
          </a:r>
        </a:p>
      </dsp:txBody>
      <dsp:txXfrm>
        <a:off x="2784510" y="1609709"/>
        <a:ext cx="1284612" cy="227508"/>
      </dsp:txXfrm>
    </dsp:sp>
    <dsp:sp modelId="{7F56C9DB-DC4C-40BF-9BB9-7FAC8476E80E}">
      <dsp:nvSpPr>
        <dsp:cNvPr id="0" name=""/>
        <dsp:cNvSpPr/>
      </dsp:nvSpPr>
      <dsp:spPr>
        <a:xfrm>
          <a:off x="2899090" y="2155728"/>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b="0" i="0" u="none" kern="1200" dirty="0">
              <a:solidFill>
                <a:srgbClr val="292929">
                  <a:hueOff val="0"/>
                  <a:satOff val="0"/>
                  <a:lumOff val="0"/>
                  <a:alphaOff val="0"/>
                </a:srgbClr>
              </a:solidFill>
              <a:latin typeface="Trebuchet MS"/>
              <a:ea typeface="+mn-ea"/>
              <a:cs typeface="+mn-cs"/>
            </a:rPr>
            <a:t> 98 641</a:t>
          </a:r>
          <a:endParaRPr lang="cs-CZ" sz="2900" kern="1200" dirty="0">
            <a:solidFill>
              <a:srgbClr val="292929">
                <a:hueOff val="0"/>
                <a:satOff val="0"/>
                <a:lumOff val="0"/>
                <a:alphaOff val="0"/>
              </a:srgbClr>
            </a:solidFill>
            <a:latin typeface="Trebuchet MS"/>
            <a:ea typeface="+mn-ea"/>
            <a:cs typeface="+mn-cs"/>
          </a:endParaRPr>
        </a:p>
      </dsp:txBody>
      <dsp:txXfrm>
        <a:off x="2899090" y="2155728"/>
        <a:ext cx="1440002" cy="682524"/>
      </dsp:txXfrm>
    </dsp:sp>
    <dsp:sp modelId="{7537C30B-4115-43DF-9DCF-806358722E0B}">
      <dsp:nvSpPr>
        <dsp:cNvPr id="0" name=""/>
        <dsp:cNvSpPr/>
      </dsp:nvSpPr>
      <dsp:spPr>
        <a:xfrm>
          <a:off x="3223621" y="2686581"/>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cs-CZ" sz="1400" kern="1200" dirty="0">
              <a:solidFill>
                <a:srgbClr val="292929">
                  <a:hueOff val="0"/>
                  <a:satOff val="0"/>
                  <a:lumOff val="0"/>
                  <a:alphaOff val="0"/>
                </a:srgbClr>
              </a:solidFill>
              <a:latin typeface="Trebuchet MS"/>
              <a:ea typeface="+mn-ea"/>
              <a:cs typeface="+mn-cs"/>
            </a:rPr>
            <a:t>AKUTNÍ PÉČE</a:t>
          </a:r>
        </a:p>
      </dsp:txBody>
      <dsp:txXfrm>
        <a:off x="3223621" y="2686581"/>
        <a:ext cx="1186413" cy="227508"/>
      </dsp:txXfrm>
    </dsp:sp>
    <dsp:sp modelId="{580412D8-79B1-4B23-B7B5-DD129EE160CC}">
      <dsp:nvSpPr>
        <dsp:cNvPr id="0" name=""/>
        <dsp:cNvSpPr/>
      </dsp:nvSpPr>
      <dsp:spPr>
        <a:xfrm>
          <a:off x="2899090" y="3232600"/>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94 238</a:t>
          </a:r>
        </a:p>
      </dsp:txBody>
      <dsp:txXfrm>
        <a:off x="2899090" y="3232600"/>
        <a:ext cx="1440002" cy="682524"/>
      </dsp:txXfrm>
    </dsp:sp>
    <dsp:sp modelId="{04D4C9EC-D281-4CDF-AFE0-86048CD8880E}">
      <dsp:nvSpPr>
        <dsp:cNvPr id="0" name=""/>
        <dsp:cNvSpPr/>
      </dsp:nvSpPr>
      <dsp:spPr>
        <a:xfrm>
          <a:off x="3223621" y="3763453"/>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cs-CZ" sz="1300" kern="1200" dirty="0">
              <a:solidFill>
                <a:srgbClr val="292929">
                  <a:hueOff val="0"/>
                  <a:satOff val="0"/>
                  <a:lumOff val="0"/>
                  <a:alphaOff val="0"/>
                </a:srgbClr>
              </a:solidFill>
              <a:latin typeface="Trebuchet MS"/>
              <a:ea typeface="+mn-ea"/>
              <a:cs typeface="+mn-cs"/>
            </a:rPr>
            <a:t>OST. LŮŽKOVÁ</a:t>
          </a:r>
        </a:p>
      </dsp:txBody>
      <dsp:txXfrm>
        <a:off x="3223621" y="3763453"/>
        <a:ext cx="1186413" cy="227508"/>
      </dsp:txXfrm>
    </dsp:sp>
    <dsp:sp modelId="{EA916FA8-FD77-4850-B84D-931692F1DD50}">
      <dsp:nvSpPr>
        <dsp:cNvPr id="0" name=""/>
        <dsp:cNvSpPr/>
      </dsp:nvSpPr>
      <dsp:spPr>
        <a:xfrm>
          <a:off x="2899090" y="4309472"/>
          <a:ext cx="1440002"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82 275</a:t>
          </a:r>
        </a:p>
      </dsp:txBody>
      <dsp:txXfrm>
        <a:off x="2899090" y="4309472"/>
        <a:ext cx="1440002" cy="682524"/>
      </dsp:txXfrm>
    </dsp:sp>
    <dsp:sp modelId="{71020504-A8DF-42F3-8399-2253EEC418C1}">
      <dsp:nvSpPr>
        <dsp:cNvPr id="0" name=""/>
        <dsp:cNvSpPr/>
      </dsp:nvSpPr>
      <dsp:spPr>
        <a:xfrm>
          <a:off x="3223621" y="4840325"/>
          <a:ext cx="1186413" cy="227508"/>
        </a:xfrm>
        <a:prstGeom prst="rect">
          <a:avLst/>
        </a:prstGeom>
        <a:solidFill>
          <a:srgbClr val="4C9ED0">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cs-CZ" sz="1100" kern="1200" dirty="0">
              <a:solidFill>
                <a:srgbClr val="292929">
                  <a:hueOff val="0"/>
                  <a:satOff val="0"/>
                  <a:lumOff val="0"/>
                  <a:alphaOff val="0"/>
                </a:srgbClr>
              </a:solidFill>
              <a:latin typeface="Trebuchet MS"/>
              <a:ea typeface="+mn-ea"/>
              <a:cs typeface="+mn-cs"/>
            </a:rPr>
            <a:t>NELŮŽKOVÁ PÉČE</a:t>
          </a:r>
        </a:p>
      </dsp:txBody>
      <dsp:txXfrm>
        <a:off x="3223621" y="4840325"/>
        <a:ext cx="1186413" cy="227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A8BEB-B9E0-4344-9E60-D9656351A755}">
      <dsp:nvSpPr>
        <dsp:cNvPr id="0" name=""/>
        <dsp:cNvSpPr/>
      </dsp:nvSpPr>
      <dsp:spPr>
        <a:xfrm>
          <a:off x="2648514" y="1761381"/>
          <a:ext cx="242966" cy="2889353"/>
        </a:xfrm>
        <a:custGeom>
          <a:avLst/>
          <a:gdLst/>
          <a:ahLst/>
          <a:cxnLst/>
          <a:rect l="0" t="0" r="0" b="0"/>
          <a:pathLst>
            <a:path>
              <a:moveTo>
                <a:pt x="0" y="0"/>
              </a:moveTo>
              <a:lnTo>
                <a:pt x="0" y="2889353"/>
              </a:lnTo>
              <a:lnTo>
                <a:pt x="242966" y="2889353"/>
              </a:lnTo>
            </a:path>
          </a:pathLst>
        </a:custGeom>
        <a:noFill/>
        <a:ln w="25400" cap="flat" cmpd="sng" algn="ctr">
          <a:solidFill>
            <a:srgbClr val="A38B69">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F221210-AE9A-4E0A-9AAE-B0271C70B4B2}">
      <dsp:nvSpPr>
        <dsp:cNvPr id="0" name=""/>
        <dsp:cNvSpPr/>
      </dsp:nvSpPr>
      <dsp:spPr>
        <a:xfrm>
          <a:off x="2648514" y="1761381"/>
          <a:ext cx="242966" cy="1812481"/>
        </a:xfrm>
        <a:custGeom>
          <a:avLst/>
          <a:gdLst/>
          <a:ahLst/>
          <a:cxnLst/>
          <a:rect l="0" t="0" r="0" b="0"/>
          <a:pathLst>
            <a:path>
              <a:moveTo>
                <a:pt x="0" y="0"/>
              </a:moveTo>
              <a:lnTo>
                <a:pt x="0" y="1812481"/>
              </a:lnTo>
              <a:lnTo>
                <a:pt x="242966" y="1812481"/>
              </a:lnTo>
            </a:path>
          </a:pathLst>
        </a:custGeom>
        <a:noFill/>
        <a:ln w="25400" cap="flat" cmpd="sng" algn="ctr">
          <a:solidFill>
            <a:srgbClr val="A38B69">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049937B-7DFA-4334-8463-C070603869A2}">
      <dsp:nvSpPr>
        <dsp:cNvPr id="0" name=""/>
        <dsp:cNvSpPr/>
      </dsp:nvSpPr>
      <dsp:spPr>
        <a:xfrm>
          <a:off x="2648514" y="1761381"/>
          <a:ext cx="242966" cy="735609"/>
        </a:xfrm>
        <a:custGeom>
          <a:avLst/>
          <a:gdLst/>
          <a:ahLst/>
          <a:cxnLst/>
          <a:rect l="0" t="0" r="0" b="0"/>
          <a:pathLst>
            <a:path>
              <a:moveTo>
                <a:pt x="0" y="0"/>
              </a:moveTo>
              <a:lnTo>
                <a:pt x="0" y="735609"/>
              </a:lnTo>
              <a:lnTo>
                <a:pt x="242966" y="735609"/>
              </a:lnTo>
            </a:path>
          </a:pathLst>
        </a:custGeom>
        <a:noFill/>
        <a:ln w="25400" cap="flat" cmpd="sng" algn="ctr">
          <a:solidFill>
            <a:srgbClr val="A38B69">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98D5BC-CFD7-4E0D-BBE2-F7D5311E155A}">
      <dsp:nvSpPr>
        <dsp:cNvPr id="0" name=""/>
        <dsp:cNvSpPr/>
      </dsp:nvSpPr>
      <dsp:spPr>
        <a:xfrm>
          <a:off x="2291523" y="684509"/>
          <a:ext cx="884285" cy="394347"/>
        </a:xfrm>
        <a:custGeom>
          <a:avLst/>
          <a:gdLst/>
          <a:ahLst/>
          <a:cxnLst/>
          <a:rect l="0" t="0" r="0" b="0"/>
          <a:pathLst>
            <a:path>
              <a:moveTo>
                <a:pt x="0" y="0"/>
              </a:moveTo>
              <a:lnTo>
                <a:pt x="0" y="235091"/>
              </a:lnTo>
              <a:lnTo>
                <a:pt x="884285" y="235091"/>
              </a:lnTo>
              <a:lnTo>
                <a:pt x="884285" y="394347"/>
              </a:lnTo>
            </a:path>
          </a:pathLst>
        </a:custGeom>
        <a:noFill/>
        <a:ln w="25400" cap="flat" cmpd="sng" algn="ctr">
          <a:solidFill>
            <a:srgbClr val="A38B69">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DBE8819-E912-423A-BEAE-96C06E8DDFEB}">
      <dsp:nvSpPr>
        <dsp:cNvPr id="0" name=""/>
        <dsp:cNvSpPr/>
      </dsp:nvSpPr>
      <dsp:spPr>
        <a:xfrm>
          <a:off x="830842" y="1761381"/>
          <a:ext cx="242966" cy="2889353"/>
        </a:xfrm>
        <a:custGeom>
          <a:avLst/>
          <a:gdLst/>
          <a:ahLst/>
          <a:cxnLst/>
          <a:rect l="0" t="0" r="0" b="0"/>
          <a:pathLst>
            <a:path>
              <a:moveTo>
                <a:pt x="0" y="0"/>
              </a:moveTo>
              <a:lnTo>
                <a:pt x="0" y="2889353"/>
              </a:lnTo>
              <a:lnTo>
                <a:pt x="242966" y="2889353"/>
              </a:lnTo>
            </a:path>
          </a:pathLst>
        </a:custGeom>
        <a:noFill/>
        <a:ln w="25400" cap="flat" cmpd="sng" algn="ctr">
          <a:solidFill>
            <a:srgbClr val="A38B69">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1E8FAAF-B2EC-4F49-A806-521A2618339B}">
      <dsp:nvSpPr>
        <dsp:cNvPr id="0" name=""/>
        <dsp:cNvSpPr/>
      </dsp:nvSpPr>
      <dsp:spPr>
        <a:xfrm>
          <a:off x="830842" y="1761381"/>
          <a:ext cx="242966" cy="1812481"/>
        </a:xfrm>
        <a:custGeom>
          <a:avLst/>
          <a:gdLst/>
          <a:ahLst/>
          <a:cxnLst/>
          <a:rect l="0" t="0" r="0" b="0"/>
          <a:pathLst>
            <a:path>
              <a:moveTo>
                <a:pt x="0" y="0"/>
              </a:moveTo>
              <a:lnTo>
                <a:pt x="0" y="1812481"/>
              </a:lnTo>
              <a:lnTo>
                <a:pt x="242966" y="1812481"/>
              </a:lnTo>
            </a:path>
          </a:pathLst>
        </a:custGeom>
        <a:noFill/>
        <a:ln w="25400" cap="flat" cmpd="sng" algn="ctr">
          <a:solidFill>
            <a:srgbClr val="A38B69">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64066E8-5087-4D16-9481-77E08633C7A7}">
      <dsp:nvSpPr>
        <dsp:cNvPr id="0" name=""/>
        <dsp:cNvSpPr/>
      </dsp:nvSpPr>
      <dsp:spPr>
        <a:xfrm>
          <a:off x="830842" y="1761381"/>
          <a:ext cx="242966" cy="735609"/>
        </a:xfrm>
        <a:custGeom>
          <a:avLst/>
          <a:gdLst/>
          <a:ahLst/>
          <a:cxnLst/>
          <a:rect l="0" t="0" r="0" b="0"/>
          <a:pathLst>
            <a:path>
              <a:moveTo>
                <a:pt x="0" y="0"/>
              </a:moveTo>
              <a:lnTo>
                <a:pt x="0" y="735609"/>
              </a:lnTo>
              <a:lnTo>
                <a:pt x="242966" y="735609"/>
              </a:lnTo>
            </a:path>
          </a:pathLst>
        </a:custGeom>
        <a:noFill/>
        <a:ln w="25400" cap="flat" cmpd="sng" algn="ctr">
          <a:solidFill>
            <a:srgbClr val="A38B69">
              <a:shade val="8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9AB3A63-703D-491C-9725-96BDA855BBBC}">
      <dsp:nvSpPr>
        <dsp:cNvPr id="0" name=""/>
        <dsp:cNvSpPr/>
      </dsp:nvSpPr>
      <dsp:spPr>
        <a:xfrm>
          <a:off x="1358137" y="684509"/>
          <a:ext cx="933385" cy="394347"/>
        </a:xfrm>
        <a:custGeom>
          <a:avLst/>
          <a:gdLst/>
          <a:ahLst/>
          <a:cxnLst/>
          <a:rect l="0" t="0" r="0" b="0"/>
          <a:pathLst>
            <a:path>
              <a:moveTo>
                <a:pt x="933385" y="0"/>
              </a:moveTo>
              <a:lnTo>
                <a:pt x="933385" y="235091"/>
              </a:lnTo>
              <a:lnTo>
                <a:pt x="0" y="235091"/>
              </a:lnTo>
              <a:lnTo>
                <a:pt x="0" y="394347"/>
              </a:lnTo>
            </a:path>
          </a:pathLst>
        </a:custGeom>
        <a:noFill/>
        <a:ln w="25400" cap="flat" cmpd="sng" algn="ctr">
          <a:solidFill>
            <a:srgbClr val="A38B69">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26A6118-09C0-4829-BA4E-AACB7EEDEBB0}">
      <dsp:nvSpPr>
        <dsp:cNvPr id="0" name=""/>
        <dsp:cNvSpPr/>
      </dsp:nvSpPr>
      <dsp:spPr>
        <a:xfrm>
          <a:off x="1632404" y="1984"/>
          <a:ext cx="1318236" cy="682524"/>
        </a:xfrm>
        <a:prstGeom prst="rect">
          <a:avLst/>
        </a:prstGeom>
        <a:solidFill>
          <a:srgbClr val="FFFFFF">
            <a:hueOff val="0"/>
            <a:satOff val="0"/>
            <a:lumOff val="0"/>
            <a:alphaOff val="0"/>
          </a:srgb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99 933</a:t>
          </a:r>
        </a:p>
      </dsp:txBody>
      <dsp:txXfrm>
        <a:off x="1632404" y="1984"/>
        <a:ext cx="1318236" cy="682524"/>
      </dsp:txXfrm>
    </dsp:sp>
    <dsp:sp modelId="{F5989329-36ED-4CCD-88F9-3D63590BE288}">
      <dsp:nvSpPr>
        <dsp:cNvPr id="0" name=""/>
        <dsp:cNvSpPr/>
      </dsp:nvSpPr>
      <dsp:spPr>
        <a:xfrm>
          <a:off x="1896051" y="532836"/>
          <a:ext cx="1186413" cy="227508"/>
        </a:xfrm>
        <a:prstGeom prst="rect">
          <a:avLst/>
        </a:prstGeom>
        <a:solidFill>
          <a:srgbClr val="C000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cs-CZ" sz="1500" kern="1200" dirty="0">
              <a:solidFill>
                <a:srgbClr val="FFFFFF"/>
              </a:solidFill>
              <a:latin typeface="Trebuchet MS"/>
              <a:ea typeface="+mn-ea"/>
              <a:cs typeface="+mn-cs"/>
            </a:rPr>
            <a:t>PRŮMĚR ČR</a:t>
          </a:r>
        </a:p>
      </dsp:txBody>
      <dsp:txXfrm>
        <a:off x="1896051" y="532836"/>
        <a:ext cx="1186413" cy="227508"/>
      </dsp:txXfrm>
    </dsp:sp>
    <dsp:sp modelId="{C51F6FDE-A23F-43B0-A635-FB684F814C62}">
      <dsp:nvSpPr>
        <dsp:cNvPr id="0" name=""/>
        <dsp:cNvSpPr/>
      </dsp:nvSpPr>
      <dsp:spPr>
        <a:xfrm>
          <a:off x="699018" y="1078856"/>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103 739</a:t>
          </a:r>
        </a:p>
      </dsp:txBody>
      <dsp:txXfrm>
        <a:off x="699018" y="1078856"/>
        <a:ext cx="1318236" cy="682524"/>
      </dsp:txXfrm>
    </dsp:sp>
    <dsp:sp modelId="{DEF75702-A32A-4E34-AC0D-1EC0CF417E64}">
      <dsp:nvSpPr>
        <dsp:cNvPr id="0" name=""/>
        <dsp:cNvSpPr/>
      </dsp:nvSpPr>
      <dsp:spPr>
        <a:xfrm>
          <a:off x="913566" y="1609709"/>
          <a:ext cx="1284612"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cs-CZ" sz="1400" b="1" kern="1200" dirty="0">
              <a:solidFill>
                <a:srgbClr val="292929">
                  <a:hueOff val="0"/>
                  <a:satOff val="0"/>
                  <a:lumOff val="0"/>
                  <a:alphaOff val="0"/>
                </a:srgbClr>
              </a:solidFill>
              <a:latin typeface="Trebuchet MS"/>
              <a:ea typeface="+mn-ea"/>
              <a:cs typeface="+mn-cs"/>
            </a:rPr>
            <a:t>PRŮMĚR </a:t>
          </a:r>
          <a:r>
            <a:rPr lang="cs-CZ" sz="1400" b="1" kern="1200" dirty="0">
              <a:solidFill>
                <a:srgbClr val="FF0000"/>
              </a:solidFill>
              <a:latin typeface="Trebuchet MS"/>
              <a:ea typeface="+mn-ea"/>
              <a:cs typeface="+mn-cs"/>
            </a:rPr>
            <a:t>PLAT</a:t>
          </a:r>
        </a:p>
      </dsp:txBody>
      <dsp:txXfrm>
        <a:off x="913566" y="1609709"/>
        <a:ext cx="1284612" cy="227508"/>
      </dsp:txXfrm>
    </dsp:sp>
    <dsp:sp modelId="{F2506DE1-AF8C-4E41-BE2F-C7B933949F63}">
      <dsp:nvSpPr>
        <dsp:cNvPr id="0" name=""/>
        <dsp:cNvSpPr/>
      </dsp:nvSpPr>
      <dsp:spPr>
        <a:xfrm>
          <a:off x="1073809" y="2155728"/>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103 636</a:t>
          </a:r>
        </a:p>
      </dsp:txBody>
      <dsp:txXfrm>
        <a:off x="1073809" y="2155728"/>
        <a:ext cx="1318236" cy="682524"/>
      </dsp:txXfrm>
    </dsp:sp>
    <dsp:sp modelId="{804EFE49-64C9-4B85-8E96-6B47CD1FE236}">
      <dsp:nvSpPr>
        <dsp:cNvPr id="0" name=""/>
        <dsp:cNvSpPr/>
      </dsp:nvSpPr>
      <dsp:spPr>
        <a:xfrm>
          <a:off x="1337456" y="2686581"/>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cs-CZ" sz="1400" kern="1200" dirty="0">
              <a:solidFill>
                <a:srgbClr val="292929">
                  <a:hueOff val="0"/>
                  <a:satOff val="0"/>
                  <a:lumOff val="0"/>
                  <a:alphaOff val="0"/>
                </a:srgbClr>
              </a:solidFill>
              <a:latin typeface="Trebuchet MS"/>
              <a:ea typeface="+mn-ea"/>
              <a:cs typeface="+mn-cs"/>
            </a:rPr>
            <a:t>AKUTNÍ PÉČE</a:t>
          </a:r>
        </a:p>
      </dsp:txBody>
      <dsp:txXfrm>
        <a:off x="1337456" y="2686581"/>
        <a:ext cx="1186413" cy="227508"/>
      </dsp:txXfrm>
    </dsp:sp>
    <dsp:sp modelId="{733632BE-50A0-4375-8D96-E147C12A2753}">
      <dsp:nvSpPr>
        <dsp:cNvPr id="0" name=""/>
        <dsp:cNvSpPr/>
      </dsp:nvSpPr>
      <dsp:spPr>
        <a:xfrm>
          <a:off x="1073809" y="3232600"/>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98 850</a:t>
          </a:r>
        </a:p>
      </dsp:txBody>
      <dsp:txXfrm>
        <a:off x="1073809" y="3232600"/>
        <a:ext cx="1318236" cy="682524"/>
      </dsp:txXfrm>
    </dsp:sp>
    <dsp:sp modelId="{76BD5BEC-7193-420E-BCF5-B6D0A72BD945}">
      <dsp:nvSpPr>
        <dsp:cNvPr id="0" name=""/>
        <dsp:cNvSpPr/>
      </dsp:nvSpPr>
      <dsp:spPr>
        <a:xfrm>
          <a:off x="1337456" y="3763453"/>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cs-CZ" sz="1300" kern="1200" dirty="0">
              <a:solidFill>
                <a:srgbClr val="292929">
                  <a:hueOff val="0"/>
                  <a:satOff val="0"/>
                  <a:lumOff val="0"/>
                  <a:alphaOff val="0"/>
                </a:srgbClr>
              </a:solidFill>
              <a:latin typeface="Trebuchet MS"/>
              <a:ea typeface="+mn-ea"/>
              <a:cs typeface="+mn-cs"/>
            </a:rPr>
            <a:t>OST. LŮŽKOVÁ</a:t>
          </a:r>
        </a:p>
      </dsp:txBody>
      <dsp:txXfrm>
        <a:off x="1337456" y="3763453"/>
        <a:ext cx="1186413" cy="227508"/>
      </dsp:txXfrm>
    </dsp:sp>
    <dsp:sp modelId="{D1C22C61-0CED-46F9-81BA-1519FDD55F2D}">
      <dsp:nvSpPr>
        <dsp:cNvPr id="0" name=""/>
        <dsp:cNvSpPr/>
      </dsp:nvSpPr>
      <dsp:spPr>
        <a:xfrm>
          <a:off x="1073809" y="4309472"/>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107 452</a:t>
          </a:r>
        </a:p>
      </dsp:txBody>
      <dsp:txXfrm>
        <a:off x="1073809" y="4309472"/>
        <a:ext cx="1318236" cy="682524"/>
      </dsp:txXfrm>
    </dsp:sp>
    <dsp:sp modelId="{3495EEAA-E497-4817-93D5-D6F216AB3455}">
      <dsp:nvSpPr>
        <dsp:cNvPr id="0" name=""/>
        <dsp:cNvSpPr/>
      </dsp:nvSpPr>
      <dsp:spPr>
        <a:xfrm>
          <a:off x="1337456" y="4840325"/>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cs-CZ" sz="1100" kern="1200" dirty="0">
              <a:solidFill>
                <a:srgbClr val="292929">
                  <a:hueOff val="0"/>
                  <a:satOff val="0"/>
                  <a:lumOff val="0"/>
                  <a:alphaOff val="0"/>
                </a:srgbClr>
              </a:solidFill>
              <a:latin typeface="Trebuchet MS"/>
              <a:ea typeface="+mn-ea"/>
              <a:cs typeface="+mn-cs"/>
            </a:rPr>
            <a:t>NELŮŽKOVÁ PÉČE</a:t>
          </a:r>
        </a:p>
      </dsp:txBody>
      <dsp:txXfrm>
        <a:off x="1337456" y="4840325"/>
        <a:ext cx="1186413" cy="227508"/>
      </dsp:txXfrm>
    </dsp:sp>
    <dsp:sp modelId="{5A5E18A2-8A9B-4FAC-8007-DFB48051284C}">
      <dsp:nvSpPr>
        <dsp:cNvPr id="0" name=""/>
        <dsp:cNvSpPr/>
      </dsp:nvSpPr>
      <dsp:spPr>
        <a:xfrm>
          <a:off x="2516690" y="1078856"/>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95 100</a:t>
          </a:r>
        </a:p>
      </dsp:txBody>
      <dsp:txXfrm>
        <a:off x="2516690" y="1078856"/>
        <a:ext cx="1318236" cy="682524"/>
      </dsp:txXfrm>
    </dsp:sp>
    <dsp:sp modelId="{1593AEE5-ECBC-49A3-9FDF-7CE915E27CF8}">
      <dsp:nvSpPr>
        <dsp:cNvPr id="0" name=""/>
        <dsp:cNvSpPr/>
      </dsp:nvSpPr>
      <dsp:spPr>
        <a:xfrm>
          <a:off x="2731238" y="1609709"/>
          <a:ext cx="1284612"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cs-CZ" sz="1400" b="1" kern="1200" dirty="0">
              <a:solidFill>
                <a:srgbClr val="292929">
                  <a:hueOff val="0"/>
                  <a:satOff val="0"/>
                  <a:lumOff val="0"/>
                  <a:alphaOff val="0"/>
                </a:srgbClr>
              </a:solidFill>
              <a:latin typeface="Trebuchet MS"/>
              <a:ea typeface="+mn-ea"/>
              <a:cs typeface="+mn-cs"/>
            </a:rPr>
            <a:t>PRŮMĚR </a:t>
          </a:r>
          <a:r>
            <a:rPr lang="cs-CZ" sz="1400" b="1" kern="1200" dirty="0">
              <a:solidFill>
                <a:srgbClr val="FF0000"/>
              </a:solidFill>
              <a:latin typeface="Trebuchet MS"/>
              <a:ea typeface="+mn-ea"/>
              <a:cs typeface="+mn-cs"/>
            </a:rPr>
            <a:t>MZDA</a:t>
          </a:r>
        </a:p>
      </dsp:txBody>
      <dsp:txXfrm>
        <a:off x="2731238" y="1609709"/>
        <a:ext cx="1284612" cy="227508"/>
      </dsp:txXfrm>
    </dsp:sp>
    <dsp:sp modelId="{7F56C9DB-DC4C-40BF-9BB9-7FAC8476E80E}">
      <dsp:nvSpPr>
        <dsp:cNvPr id="0" name=""/>
        <dsp:cNvSpPr/>
      </dsp:nvSpPr>
      <dsp:spPr>
        <a:xfrm>
          <a:off x="2891480" y="2155728"/>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99 966</a:t>
          </a:r>
        </a:p>
      </dsp:txBody>
      <dsp:txXfrm>
        <a:off x="2891480" y="2155728"/>
        <a:ext cx="1318236" cy="682524"/>
      </dsp:txXfrm>
    </dsp:sp>
    <dsp:sp modelId="{7537C30B-4115-43DF-9DCF-806358722E0B}">
      <dsp:nvSpPr>
        <dsp:cNvPr id="0" name=""/>
        <dsp:cNvSpPr/>
      </dsp:nvSpPr>
      <dsp:spPr>
        <a:xfrm>
          <a:off x="3155127" y="2686581"/>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r>
            <a:rPr lang="cs-CZ" sz="1400" kern="1200" dirty="0">
              <a:solidFill>
                <a:srgbClr val="292929">
                  <a:hueOff val="0"/>
                  <a:satOff val="0"/>
                  <a:lumOff val="0"/>
                  <a:alphaOff val="0"/>
                </a:srgbClr>
              </a:solidFill>
              <a:latin typeface="Trebuchet MS"/>
              <a:ea typeface="+mn-ea"/>
              <a:cs typeface="+mn-cs"/>
            </a:rPr>
            <a:t>AKUTNÍ PÉČE</a:t>
          </a:r>
        </a:p>
      </dsp:txBody>
      <dsp:txXfrm>
        <a:off x="3155127" y="2686581"/>
        <a:ext cx="1186413" cy="227508"/>
      </dsp:txXfrm>
    </dsp:sp>
    <dsp:sp modelId="{580412D8-79B1-4B23-B7B5-DD129EE160CC}">
      <dsp:nvSpPr>
        <dsp:cNvPr id="0" name=""/>
        <dsp:cNvSpPr/>
      </dsp:nvSpPr>
      <dsp:spPr>
        <a:xfrm>
          <a:off x="2891480" y="3232600"/>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97 816</a:t>
          </a:r>
        </a:p>
      </dsp:txBody>
      <dsp:txXfrm>
        <a:off x="2891480" y="3232600"/>
        <a:ext cx="1318236" cy="682524"/>
      </dsp:txXfrm>
    </dsp:sp>
    <dsp:sp modelId="{04D4C9EC-D281-4CDF-AFE0-86048CD8880E}">
      <dsp:nvSpPr>
        <dsp:cNvPr id="0" name=""/>
        <dsp:cNvSpPr/>
      </dsp:nvSpPr>
      <dsp:spPr>
        <a:xfrm>
          <a:off x="3155127" y="3763453"/>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cs-CZ" sz="1300" kern="1200" dirty="0">
              <a:solidFill>
                <a:srgbClr val="292929">
                  <a:hueOff val="0"/>
                  <a:satOff val="0"/>
                  <a:lumOff val="0"/>
                  <a:alphaOff val="0"/>
                </a:srgbClr>
              </a:solidFill>
              <a:latin typeface="Trebuchet MS"/>
              <a:ea typeface="+mn-ea"/>
              <a:cs typeface="+mn-cs"/>
            </a:rPr>
            <a:t>OST. LŮŽKOVÁ</a:t>
          </a:r>
        </a:p>
      </dsp:txBody>
      <dsp:txXfrm>
        <a:off x="3155127" y="3763453"/>
        <a:ext cx="1186413" cy="227508"/>
      </dsp:txXfrm>
    </dsp:sp>
    <dsp:sp modelId="{EA916FA8-FD77-4850-B84D-931692F1DD50}">
      <dsp:nvSpPr>
        <dsp:cNvPr id="0" name=""/>
        <dsp:cNvSpPr/>
      </dsp:nvSpPr>
      <dsp:spPr>
        <a:xfrm>
          <a:off x="2891480" y="4309472"/>
          <a:ext cx="1318236" cy="682524"/>
        </a:xfrm>
        <a:prstGeom prst="rect">
          <a:avLst/>
        </a:prstGeom>
        <a:solidFill>
          <a:srgbClr val="FFFFFF">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96312" numCol="1" spcCol="1270" anchor="ctr" anchorCtr="0">
          <a:noAutofit/>
        </a:bodyPr>
        <a:lstStyle/>
        <a:p>
          <a:pPr marL="0" lvl="0" indent="0" algn="ctr" defTabSz="1289050">
            <a:lnSpc>
              <a:spcPct val="90000"/>
            </a:lnSpc>
            <a:spcBef>
              <a:spcPct val="0"/>
            </a:spcBef>
            <a:spcAft>
              <a:spcPct val="35000"/>
            </a:spcAft>
            <a:buNone/>
          </a:pPr>
          <a:r>
            <a:rPr lang="cs-CZ" sz="2900" kern="1200" dirty="0">
              <a:solidFill>
                <a:srgbClr val="292929">
                  <a:hueOff val="0"/>
                  <a:satOff val="0"/>
                  <a:lumOff val="0"/>
                  <a:alphaOff val="0"/>
                </a:srgbClr>
              </a:solidFill>
              <a:latin typeface="Trebuchet MS"/>
              <a:ea typeface="+mn-ea"/>
              <a:cs typeface="+mn-cs"/>
            </a:rPr>
            <a:t>76 718</a:t>
          </a:r>
        </a:p>
      </dsp:txBody>
      <dsp:txXfrm>
        <a:off x="2891480" y="4309472"/>
        <a:ext cx="1318236" cy="682524"/>
      </dsp:txXfrm>
    </dsp:sp>
    <dsp:sp modelId="{71020504-A8DF-42F3-8399-2253EEC418C1}">
      <dsp:nvSpPr>
        <dsp:cNvPr id="0" name=""/>
        <dsp:cNvSpPr/>
      </dsp:nvSpPr>
      <dsp:spPr>
        <a:xfrm>
          <a:off x="3155127" y="4840325"/>
          <a:ext cx="1186413" cy="227508"/>
        </a:xfrm>
        <a:prstGeom prst="rect">
          <a:avLst/>
        </a:prstGeom>
        <a:solidFill>
          <a:srgbClr val="A38B69">
            <a:alpha val="90000"/>
            <a:tint val="40000"/>
            <a:hueOff val="0"/>
            <a:satOff val="0"/>
            <a:lumOff val="0"/>
            <a:alphaOff val="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cs-CZ" sz="1100" kern="1200" dirty="0">
              <a:solidFill>
                <a:srgbClr val="292929">
                  <a:hueOff val="0"/>
                  <a:satOff val="0"/>
                  <a:lumOff val="0"/>
                  <a:alphaOff val="0"/>
                </a:srgbClr>
              </a:solidFill>
              <a:latin typeface="Trebuchet MS"/>
              <a:ea typeface="+mn-ea"/>
              <a:cs typeface="+mn-cs"/>
            </a:rPr>
            <a:t>NELŮŽKOVÁ PÉČE</a:t>
          </a:r>
        </a:p>
      </dsp:txBody>
      <dsp:txXfrm>
        <a:off x="3155127" y="4840325"/>
        <a:ext cx="1186413" cy="227508"/>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0.11321</cdr:x>
      <cdr:y>0.92426</cdr:y>
    </cdr:from>
    <cdr:to>
      <cdr:x>0.21854</cdr:x>
      <cdr:y>1</cdr:y>
    </cdr:to>
    <cdr:sp macro="" textlink="">
      <cdr:nvSpPr>
        <cdr:cNvPr id="2" name="TextovéPole 1">
          <a:extLst xmlns:a="http://schemas.openxmlformats.org/drawingml/2006/main">
            <a:ext uri="{FF2B5EF4-FFF2-40B4-BE49-F238E27FC236}">
              <a16:creationId xmlns:a16="http://schemas.microsoft.com/office/drawing/2014/main" id="{8FA09561-70D2-4555-8A02-EDDC2944D1F3}"/>
            </a:ext>
          </a:extLst>
        </cdr:cNvPr>
        <cdr:cNvSpPr txBox="1"/>
      </cdr:nvSpPr>
      <cdr:spPr>
        <a:xfrm xmlns:a="http://schemas.openxmlformats.org/drawingml/2006/main">
          <a:off x="1109565" y="4838013"/>
          <a:ext cx="1032356" cy="3964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600" b="1" dirty="0"/>
            <a:t>Muži</a:t>
          </a:r>
        </a:p>
      </cdr:txBody>
    </cdr:sp>
  </cdr:relSizeAnchor>
  <cdr:relSizeAnchor xmlns:cdr="http://schemas.openxmlformats.org/drawingml/2006/chartDrawing">
    <cdr:from>
      <cdr:x>0.83159</cdr:x>
      <cdr:y>0.91045</cdr:y>
    </cdr:from>
    <cdr:to>
      <cdr:x>0.93693</cdr:x>
      <cdr:y>1</cdr:y>
    </cdr:to>
    <cdr:sp macro="" textlink="">
      <cdr:nvSpPr>
        <cdr:cNvPr id="3" name="TextovéPole 1">
          <a:extLst xmlns:a="http://schemas.openxmlformats.org/drawingml/2006/main">
            <a:ext uri="{FF2B5EF4-FFF2-40B4-BE49-F238E27FC236}">
              <a16:creationId xmlns:a16="http://schemas.microsoft.com/office/drawing/2014/main" id="{76F80143-9324-4746-9E7A-2FFCDFA5B09F}"/>
            </a:ext>
          </a:extLst>
        </cdr:cNvPr>
        <cdr:cNvSpPr txBox="1"/>
      </cdr:nvSpPr>
      <cdr:spPr>
        <a:xfrm xmlns:a="http://schemas.openxmlformats.org/drawingml/2006/main">
          <a:off x="8150505" y="4765725"/>
          <a:ext cx="1032454" cy="46874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1600" b="1" dirty="0"/>
            <a:t>Ženy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480BD-2F91-43AB-86A2-B199C335C78E}" type="datetimeFigureOut">
              <a:rPr lang="en-US" smtClean="0"/>
              <a:t>11/4/2023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01FFD-44F4-4F5B-B4FB-7CA44C1804A7}" type="slidenum">
              <a:rPr lang="en-US" smtClean="0"/>
              <a:t>‹#›</a:t>
            </a:fld>
            <a:endParaRPr lang="en-US"/>
          </a:p>
        </p:txBody>
      </p:sp>
    </p:spTree>
    <p:extLst>
      <p:ext uri="{BB962C8B-B14F-4D97-AF65-F5344CB8AC3E}">
        <p14:creationId xmlns:p14="http://schemas.microsoft.com/office/powerpoint/2010/main" val="381919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rgbClr val="000000"/>
                </a:solidFill>
                <a:effectLst/>
                <a:latin typeface="Calibri" panose="020F0502020204030204" pitchFamily="34" charset="0"/>
                <a:ea typeface="+mn-ea"/>
                <a:cs typeface="+mn-cs"/>
              </a:rPr>
              <a:t>OS1231003</a:t>
            </a:r>
            <a:endParaRPr lang="cs-CZ" dirty="0">
              <a:effectLst/>
            </a:endParaRPr>
          </a:p>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2C68A-7414-47CD-B786-53FC7BDEE6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46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AF84F-1428-4A77-924B-854265A04D7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34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7FAF74-7B26-4960-B3A2-9434BAEC7F0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39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KB120231012</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2C68A-7414-47CD-B786-53FC7BDEE6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15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KB120231012</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2C68A-7414-47CD-B786-53FC7BDEE6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98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AF84F-1428-4A77-924B-854265A04D7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26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1AF84F-1428-4A77-924B-854265A04D7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09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KB120231031</a:t>
            </a:r>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388313-35D8-43E1-9EBC-CBCB88ABFD7B}"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54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cid:image003.jpg@01CF6DFE.8D73A1C0" TargetMode="Externa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cid:image003.jpg@01CF6DFE.8D73A1C0" TargetMode="External"/><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cid:image003.jpg@01CF6DFE.8D73A1C0" TargetMode="External"/><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cid:image003.jpg@01CF6DFE.8D73A1C0" TargetMode="Externa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3.emf"/><Relationship Id="rId3" Type="http://schemas.openxmlformats.org/officeDocument/2006/relationships/image" Target="../media/image2.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3.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png"/><Relationship Id="rId15" Type="http://schemas.openxmlformats.org/officeDocument/2006/relationships/image" Target="../media/image24.ti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image" Target="../media/image23.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tiff"/><Relationship Id="rId7" Type="http://schemas.openxmlformats.org/officeDocument/2006/relationships/image" Target="../media/image29.tiff"/><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emf"/><Relationship Id="rId4" Type="http://schemas.openxmlformats.org/officeDocument/2006/relationships/image" Target="../media/image14.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cid:image003.jpg@01CF6DFE.8D73A1C0" TargetMode="External"/><Relationship Id="rId4" Type="http://schemas.openxmlformats.org/officeDocument/2006/relationships/image" Target="../media/image5.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cid:image003.jpg@01CF6DFE.8D73A1C0" TargetMode="External"/><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8" Type="http://schemas.openxmlformats.org/officeDocument/2006/relationships/image" Target="cid:image003.jpg@01CF6DFE.8D73A1C0" TargetMode="External"/><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10" Type="http://schemas.openxmlformats.org/officeDocument/2006/relationships/image" Target="../media/image7.png"/><Relationship Id="rId4" Type="http://schemas.openxmlformats.org/officeDocument/2006/relationships/image" Target="../media/image2.emf"/><Relationship Id="rId9"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4.png"/><Relationship Id="rId1" Type="http://schemas.openxmlformats.org/officeDocument/2006/relationships/slideMaster" Target="../slideMasters/slideMaster6.xml"/><Relationship Id="rId4" Type="http://schemas.openxmlformats.org/officeDocument/2006/relationships/image" Target="../media/image14.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14.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E22DB4-93A5-4D39-A180-4CB22F024AB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FB906DD-24DA-4ECF-AA3D-FCC325B3C0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41B1462-33CA-4B0C-90DC-0DCC8CEBA24A}"/>
              </a:ext>
            </a:extLst>
          </p:cNvPr>
          <p:cNvSpPr>
            <a:spLocks noGrp="1"/>
          </p:cNvSpPr>
          <p:nvPr>
            <p:ph type="dt" sz="half" idx="10"/>
          </p:nvPr>
        </p:nvSpPr>
        <p:spPr>
          <a:xfrm>
            <a:off x="838200" y="6356350"/>
            <a:ext cx="2743200" cy="365125"/>
          </a:xfrm>
          <a:prstGeom prst="rect">
            <a:avLst/>
          </a:prstGeom>
        </p:spPr>
        <p:txBody>
          <a:bodyPr/>
          <a:lstStyle/>
          <a:p>
            <a:fld id="{DFBAE8BB-28AF-4AE2-8287-52FCCAC1ADF8}" type="datetimeFigureOut">
              <a:rPr lang="cs-CZ" smtClean="0"/>
              <a:t>04.11.2023</a:t>
            </a:fld>
            <a:endParaRPr lang="cs-CZ"/>
          </a:p>
        </p:txBody>
      </p:sp>
      <p:sp>
        <p:nvSpPr>
          <p:cNvPr id="5" name="Zástupný symbol pro zápatí 4">
            <a:extLst>
              <a:ext uri="{FF2B5EF4-FFF2-40B4-BE49-F238E27FC236}">
                <a16:creationId xmlns:a16="http://schemas.microsoft.com/office/drawing/2014/main" id="{BD3D0068-CEC6-46E0-BFE9-6942051C7D8A}"/>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a:extLst>
              <a:ext uri="{FF2B5EF4-FFF2-40B4-BE49-F238E27FC236}">
                <a16:creationId xmlns:a16="http://schemas.microsoft.com/office/drawing/2014/main" id="{2C1F572F-9071-4282-BC1A-B524668F736C}"/>
              </a:ext>
            </a:extLst>
          </p:cNvPr>
          <p:cNvSpPr>
            <a:spLocks noGrp="1"/>
          </p:cNvSpPr>
          <p:nvPr>
            <p:ph type="sldNum" sz="quarter" idx="12"/>
          </p:nvPr>
        </p:nvSpPr>
        <p:spPr>
          <a:xfrm>
            <a:off x="8610600" y="6356350"/>
            <a:ext cx="2743200" cy="365125"/>
          </a:xfrm>
          <a:prstGeom prst="rect">
            <a:avLst/>
          </a:prstGeom>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30839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384881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EA0E24-3DEE-4F9B-BE62-2C949AF5B0D5}"/>
              </a:ext>
            </a:extLst>
          </p:cNvPr>
          <p:cNvPicPr>
            <a:picLocks noChangeAspect="1"/>
          </p:cNvPicPr>
          <p:nvPr userDrawn="1"/>
        </p:nvPicPr>
        <p:blipFill>
          <a:blip r:embed="rId2"/>
          <a:stretch>
            <a:fillRect/>
          </a:stretch>
        </p:blipFill>
        <p:spPr>
          <a:xfrm>
            <a:off x="0" y="612658"/>
            <a:ext cx="12192000" cy="4718304"/>
          </a:xfrm>
          <a:prstGeom prst="rect">
            <a:avLst/>
          </a:prstGeom>
        </p:spPr>
      </p:pic>
      <p:pic>
        <p:nvPicPr>
          <p:cNvPr id="6" name="Obrázek 5">
            <a:extLst>
              <a:ext uri="{FF2B5EF4-FFF2-40B4-BE49-F238E27FC236}">
                <a16:creationId xmlns:a16="http://schemas.microsoft.com/office/drawing/2014/main" id="{EA7E5BF0-AE0D-4088-9249-900F92A0E8FA}"/>
              </a:ext>
            </a:extLst>
          </p:cNvPr>
          <p:cNvPicPr>
            <a:picLocks noChangeAspect="1"/>
          </p:cNvPicPr>
          <p:nvPr userDrawn="1"/>
        </p:nvPicPr>
        <p:blipFill>
          <a:blip r:embed="rId3"/>
          <a:stretch>
            <a:fillRect/>
          </a:stretch>
        </p:blipFill>
        <p:spPr>
          <a:xfrm>
            <a:off x="0" y="612658"/>
            <a:ext cx="12192000" cy="4718304"/>
          </a:xfrm>
          <a:prstGeom prst="rect">
            <a:avLst/>
          </a:prstGeom>
        </p:spPr>
      </p:pic>
      <p:pic>
        <p:nvPicPr>
          <p:cNvPr id="66" name="Obrázek 65" descr="cid:image001.jpg@01CED555.8CFAB4A0">
            <a:extLst>
              <a:ext uri="{FF2B5EF4-FFF2-40B4-BE49-F238E27FC236}">
                <a16:creationId xmlns:a16="http://schemas.microsoft.com/office/drawing/2014/main" id="{D17F3592-01D7-4B8C-BAC8-A15B8AA86699}"/>
              </a:ext>
            </a:extLst>
          </p:cNvPr>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7800159" y="6243595"/>
            <a:ext cx="4320480" cy="504056"/>
          </a:xfrm>
          <a:prstGeom prst="rect">
            <a:avLst/>
          </a:prstGeom>
          <a:noFill/>
          <a:ln>
            <a:noFill/>
          </a:ln>
        </p:spPr>
      </p:pic>
      <p:pic>
        <p:nvPicPr>
          <p:cNvPr id="67" name="Picture 9" descr="logo_mzcr">
            <a:extLst>
              <a:ext uri="{FF2B5EF4-FFF2-40B4-BE49-F238E27FC236}">
                <a16:creationId xmlns:a16="http://schemas.microsoft.com/office/drawing/2014/main" id="{285C40DD-D2EF-48E7-99A8-53B809A1EA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677" y="137068"/>
            <a:ext cx="3896923" cy="34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D4D1F535-DC44-479F-B5BD-92EA59F33323}"/>
              </a:ext>
            </a:extLst>
          </p:cNvPr>
          <p:cNvSpPr/>
          <p:nvPr userDrawn="1"/>
        </p:nvSpPr>
        <p:spPr>
          <a:xfrm>
            <a:off x="347463" y="1160781"/>
            <a:ext cx="5220082" cy="1477328"/>
          </a:xfrm>
          <a:prstGeom prst="rect">
            <a:avLst/>
          </a:prstGeom>
        </p:spPr>
        <p:txBody>
          <a:bodyPr wrap="square">
            <a:spAutoFit/>
          </a:bodyPr>
          <a:lstStyle/>
          <a:p>
            <a:pPr algn="l"/>
            <a:r>
              <a:rPr lang="cs-CZ" sz="2200" b="1" i="1" dirty="0">
                <a:solidFill>
                  <a:schemeClr val="bg1"/>
                </a:solidFill>
              </a:rPr>
              <a:t>Analytické studie programu Zdraví 2030: </a:t>
            </a:r>
            <a:r>
              <a:rPr lang="cs-CZ" sz="3400" b="1" dirty="0">
                <a:solidFill>
                  <a:schemeClr val="bg1"/>
                </a:solidFill>
              </a:rPr>
              <a:t>Plánování personálních kapacit ve zdravotnictví</a:t>
            </a:r>
          </a:p>
        </p:txBody>
      </p:sp>
      <p:pic>
        <p:nvPicPr>
          <p:cNvPr id="4" name="Logo Zdravi 2030" descr="Obsah obrázku objekt&#10;&#10;Popis byl vytvořen automaticky">
            <a:extLst>
              <a:ext uri="{FF2B5EF4-FFF2-40B4-BE49-F238E27FC236}">
                <a16:creationId xmlns:a16="http://schemas.microsoft.com/office/drawing/2014/main" id="{8E98422F-1202-68B7-A6C5-FD1E3B50298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98032" y="87416"/>
            <a:ext cx="1252291" cy="487435"/>
          </a:xfrm>
          <a:prstGeom prst="rect">
            <a:avLst/>
          </a:prstGeom>
        </p:spPr>
      </p:pic>
    </p:spTree>
    <p:extLst>
      <p:ext uri="{BB962C8B-B14F-4D97-AF65-F5344CB8AC3E}">
        <p14:creationId xmlns:p14="http://schemas.microsoft.com/office/powerpoint/2010/main" val="404494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pic>
        <p:nvPicPr>
          <p:cNvPr id="5"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51" y="6272815"/>
            <a:ext cx="778907" cy="303178"/>
          </a:xfrm>
          <a:prstGeom prst="rect">
            <a:avLst/>
          </a:prstGeom>
        </p:spPr>
      </p:pic>
      <p:pic>
        <p:nvPicPr>
          <p:cNvPr id="6"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68609" y="6593923"/>
            <a:ext cx="2303581" cy="198318"/>
          </a:xfrm>
          <a:prstGeom prst="rect">
            <a:avLst/>
          </a:prstGeom>
        </p:spPr>
      </p:pic>
      <p:pic>
        <p:nvPicPr>
          <p:cNvPr id="9"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55505" y="6508808"/>
            <a:ext cx="503419" cy="330529"/>
          </a:xfrm>
          <a:prstGeom prst="rect">
            <a:avLst/>
          </a:prstGeom>
        </p:spPr>
      </p:pic>
      <p:cxnSp>
        <p:nvCxnSpPr>
          <p:cNvPr id="4" name="Přímá spojnice 3"/>
          <p:cNvCxnSpPr/>
          <p:nvPr userDrawn="1"/>
        </p:nvCxnSpPr>
        <p:spPr>
          <a:xfrm>
            <a:off x="1326763" y="6460191"/>
            <a:ext cx="10332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Obdélník 14"/>
          <p:cNvSpPr/>
          <p:nvPr userDrawn="1"/>
        </p:nvSpPr>
        <p:spPr>
          <a:xfrm>
            <a:off x="922421" y="6549098"/>
            <a:ext cx="8225628" cy="276999"/>
          </a:xfrm>
          <a:prstGeom prst="rect">
            <a:avLst/>
          </a:prstGeom>
        </p:spPr>
        <p:txBody>
          <a:bodyPr wrap="square">
            <a:spAutoFit/>
          </a:bodyPr>
          <a:lstStyle/>
          <a:p>
            <a:pPr algn="ctr"/>
            <a:r>
              <a:rPr lang="cs-CZ" sz="1200" b="1" i="0" dirty="0">
                <a:solidFill>
                  <a:schemeClr val="accent5">
                    <a:lumMod val="50000"/>
                  </a:schemeClr>
                </a:solidFill>
              </a:rPr>
              <a:t>Strategický rámec rozvoje péče o zdraví v České republice do roku 2030: analytická studie pro regiony ČR</a:t>
            </a:r>
            <a:endParaRPr lang="en-US" sz="1200" b="1" i="0" dirty="0">
              <a:solidFill>
                <a:schemeClr val="accent5">
                  <a:lumMod val="50000"/>
                </a:schemeClr>
              </a:solidFill>
            </a:endParaRPr>
          </a:p>
        </p:txBody>
      </p:sp>
    </p:spTree>
    <p:extLst>
      <p:ext uri="{BB962C8B-B14F-4D97-AF65-F5344CB8AC3E}">
        <p14:creationId xmlns:p14="http://schemas.microsoft.com/office/powerpoint/2010/main" val="83058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902437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5890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Úvodní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EA0E24-3DEE-4F9B-BE62-2C949AF5B0D5}"/>
              </a:ext>
            </a:extLst>
          </p:cNvPr>
          <p:cNvPicPr>
            <a:picLocks noChangeAspect="1"/>
          </p:cNvPicPr>
          <p:nvPr userDrawn="1"/>
        </p:nvPicPr>
        <p:blipFill>
          <a:blip r:embed="rId2"/>
          <a:stretch>
            <a:fillRect/>
          </a:stretch>
        </p:blipFill>
        <p:spPr>
          <a:xfrm>
            <a:off x="0" y="612658"/>
            <a:ext cx="12192000" cy="4718304"/>
          </a:xfrm>
          <a:prstGeom prst="rect">
            <a:avLst/>
          </a:prstGeom>
        </p:spPr>
      </p:pic>
      <p:pic>
        <p:nvPicPr>
          <p:cNvPr id="6" name="Obrázek 5">
            <a:extLst>
              <a:ext uri="{FF2B5EF4-FFF2-40B4-BE49-F238E27FC236}">
                <a16:creationId xmlns:a16="http://schemas.microsoft.com/office/drawing/2014/main" id="{EA7E5BF0-AE0D-4088-9249-900F92A0E8FA}"/>
              </a:ext>
            </a:extLst>
          </p:cNvPr>
          <p:cNvPicPr>
            <a:picLocks noChangeAspect="1"/>
          </p:cNvPicPr>
          <p:nvPr userDrawn="1"/>
        </p:nvPicPr>
        <p:blipFill>
          <a:blip r:embed="rId3"/>
          <a:stretch>
            <a:fillRect/>
          </a:stretch>
        </p:blipFill>
        <p:spPr>
          <a:xfrm>
            <a:off x="0" y="612658"/>
            <a:ext cx="12192000" cy="4718304"/>
          </a:xfrm>
          <a:prstGeom prst="rect">
            <a:avLst/>
          </a:prstGeom>
        </p:spPr>
      </p:pic>
      <p:pic>
        <p:nvPicPr>
          <p:cNvPr id="66" name="Obrázek 65" descr="cid:image001.jpg@01CED555.8CFAB4A0">
            <a:extLst>
              <a:ext uri="{FF2B5EF4-FFF2-40B4-BE49-F238E27FC236}">
                <a16:creationId xmlns:a16="http://schemas.microsoft.com/office/drawing/2014/main" id="{D17F3592-01D7-4B8C-BAC8-A15B8AA86699}"/>
              </a:ext>
            </a:extLst>
          </p:cNvPr>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7800159" y="6243595"/>
            <a:ext cx="4320480" cy="504056"/>
          </a:xfrm>
          <a:prstGeom prst="rect">
            <a:avLst/>
          </a:prstGeom>
          <a:noFill/>
          <a:ln>
            <a:noFill/>
          </a:ln>
        </p:spPr>
      </p:pic>
      <p:pic>
        <p:nvPicPr>
          <p:cNvPr id="67" name="Picture 9" descr="logo_mzcr">
            <a:extLst>
              <a:ext uri="{FF2B5EF4-FFF2-40B4-BE49-F238E27FC236}">
                <a16:creationId xmlns:a16="http://schemas.microsoft.com/office/drawing/2014/main" id="{285C40DD-D2EF-48E7-99A8-53B809A1EA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677" y="137068"/>
            <a:ext cx="3896923" cy="34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D4D1F535-DC44-479F-B5BD-92EA59F33323}"/>
              </a:ext>
            </a:extLst>
          </p:cNvPr>
          <p:cNvSpPr/>
          <p:nvPr userDrawn="1"/>
        </p:nvSpPr>
        <p:spPr>
          <a:xfrm>
            <a:off x="347463" y="1160781"/>
            <a:ext cx="5220082" cy="1477328"/>
          </a:xfrm>
          <a:prstGeom prst="rect">
            <a:avLst/>
          </a:prstGeom>
        </p:spPr>
        <p:txBody>
          <a:bodyPr wrap="square">
            <a:spAutoFit/>
          </a:bodyPr>
          <a:lstStyle/>
          <a:p>
            <a:pPr algn="l"/>
            <a:r>
              <a:rPr lang="cs-CZ" sz="2200" b="1" i="1" dirty="0">
                <a:solidFill>
                  <a:schemeClr val="bg1"/>
                </a:solidFill>
              </a:rPr>
              <a:t>Analytické studie programu Zdraví 2030: </a:t>
            </a:r>
            <a:r>
              <a:rPr lang="cs-CZ" sz="3400" b="1" dirty="0">
                <a:solidFill>
                  <a:schemeClr val="bg1"/>
                </a:solidFill>
              </a:rPr>
              <a:t>Plánování personálních kapacit ve zdravotnictví</a:t>
            </a:r>
          </a:p>
        </p:txBody>
      </p:sp>
      <p:pic>
        <p:nvPicPr>
          <p:cNvPr id="4" name="Logo Zdravi 2030" descr="Obsah obrázku objekt&#10;&#10;Popis byl vytvořen automaticky">
            <a:extLst>
              <a:ext uri="{FF2B5EF4-FFF2-40B4-BE49-F238E27FC236}">
                <a16:creationId xmlns:a16="http://schemas.microsoft.com/office/drawing/2014/main" id="{8E98422F-1202-68B7-A6C5-FD1E3B50298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98032" y="87416"/>
            <a:ext cx="1252291" cy="487435"/>
          </a:xfrm>
          <a:prstGeom prst="rect">
            <a:avLst/>
          </a:prstGeom>
        </p:spPr>
      </p:pic>
    </p:spTree>
    <p:extLst>
      <p:ext uri="{BB962C8B-B14F-4D97-AF65-F5344CB8AC3E}">
        <p14:creationId xmlns:p14="http://schemas.microsoft.com/office/powerpoint/2010/main" val="105533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77A5EC-DCF3-4316-AAF9-593891F155D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80E2C95-7248-4E58-95A4-5C701F280FD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8EFFA53-665F-4953-B32A-12133A2A986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BCA4233-D784-46DD-A1AD-4152E21E0358}"/>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6" name="Zástupný symbol pro zápatí 5">
            <a:extLst>
              <a:ext uri="{FF2B5EF4-FFF2-40B4-BE49-F238E27FC236}">
                <a16:creationId xmlns:a16="http://schemas.microsoft.com/office/drawing/2014/main" id="{BE85684D-BE59-4E04-BE98-A785CC64EFD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21854D-6B80-4FB9-9CFC-9B304DA8E949}"/>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3786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Úvodní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EA0E24-3DEE-4F9B-BE62-2C949AF5B0D5}"/>
              </a:ext>
            </a:extLst>
          </p:cNvPr>
          <p:cNvPicPr>
            <a:picLocks noChangeAspect="1"/>
          </p:cNvPicPr>
          <p:nvPr userDrawn="1"/>
        </p:nvPicPr>
        <p:blipFill>
          <a:blip r:embed="rId2"/>
          <a:stretch>
            <a:fillRect/>
          </a:stretch>
        </p:blipFill>
        <p:spPr>
          <a:xfrm>
            <a:off x="0" y="612658"/>
            <a:ext cx="12192000" cy="4718304"/>
          </a:xfrm>
          <a:prstGeom prst="rect">
            <a:avLst/>
          </a:prstGeom>
        </p:spPr>
      </p:pic>
      <p:pic>
        <p:nvPicPr>
          <p:cNvPr id="6" name="Obrázek 5">
            <a:extLst>
              <a:ext uri="{FF2B5EF4-FFF2-40B4-BE49-F238E27FC236}">
                <a16:creationId xmlns:a16="http://schemas.microsoft.com/office/drawing/2014/main" id="{EA7E5BF0-AE0D-4088-9249-900F92A0E8FA}"/>
              </a:ext>
            </a:extLst>
          </p:cNvPr>
          <p:cNvPicPr>
            <a:picLocks noChangeAspect="1"/>
          </p:cNvPicPr>
          <p:nvPr userDrawn="1"/>
        </p:nvPicPr>
        <p:blipFill>
          <a:blip r:embed="rId3"/>
          <a:stretch>
            <a:fillRect/>
          </a:stretch>
        </p:blipFill>
        <p:spPr>
          <a:xfrm>
            <a:off x="0" y="612658"/>
            <a:ext cx="12192000" cy="4718304"/>
          </a:xfrm>
          <a:prstGeom prst="rect">
            <a:avLst/>
          </a:prstGeom>
        </p:spPr>
      </p:pic>
      <p:pic>
        <p:nvPicPr>
          <p:cNvPr id="66" name="Obrázek 65" descr="cid:image001.jpg@01CED555.8CFAB4A0">
            <a:extLst>
              <a:ext uri="{FF2B5EF4-FFF2-40B4-BE49-F238E27FC236}">
                <a16:creationId xmlns:a16="http://schemas.microsoft.com/office/drawing/2014/main" id="{D17F3592-01D7-4B8C-BAC8-A15B8AA86699}"/>
              </a:ext>
            </a:extLst>
          </p:cNvPr>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7800159" y="6243595"/>
            <a:ext cx="4320480" cy="504056"/>
          </a:xfrm>
          <a:prstGeom prst="rect">
            <a:avLst/>
          </a:prstGeom>
          <a:noFill/>
          <a:ln>
            <a:noFill/>
          </a:ln>
        </p:spPr>
      </p:pic>
      <p:pic>
        <p:nvPicPr>
          <p:cNvPr id="67" name="Picture 9" descr="logo_mzcr">
            <a:extLst>
              <a:ext uri="{FF2B5EF4-FFF2-40B4-BE49-F238E27FC236}">
                <a16:creationId xmlns:a16="http://schemas.microsoft.com/office/drawing/2014/main" id="{285C40DD-D2EF-48E7-99A8-53B809A1EA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677" y="137068"/>
            <a:ext cx="3896923" cy="34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D4D1F535-DC44-479F-B5BD-92EA59F33323}"/>
              </a:ext>
            </a:extLst>
          </p:cNvPr>
          <p:cNvSpPr/>
          <p:nvPr userDrawn="1"/>
        </p:nvSpPr>
        <p:spPr>
          <a:xfrm>
            <a:off x="347463" y="1160781"/>
            <a:ext cx="5220082" cy="1477328"/>
          </a:xfrm>
          <a:prstGeom prst="rect">
            <a:avLst/>
          </a:prstGeom>
        </p:spPr>
        <p:txBody>
          <a:bodyPr wrap="square">
            <a:spAutoFit/>
          </a:bodyPr>
          <a:lstStyle/>
          <a:p>
            <a:pPr algn="l"/>
            <a:r>
              <a:rPr lang="cs-CZ" sz="2200" b="1" i="1" dirty="0">
                <a:solidFill>
                  <a:schemeClr val="bg1"/>
                </a:solidFill>
              </a:rPr>
              <a:t>Analytické studie programu Zdraví 2030: </a:t>
            </a:r>
            <a:r>
              <a:rPr lang="cs-CZ" sz="3400" b="1" dirty="0">
                <a:solidFill>
                  <a:schemeClr val="bg1"/>
                </a:solidFill>
              </a:rPr>
              <a:t>Plánování personálních kapacit ve zdravotnictví</a:t>
            </a:r>
          </a:p>
        </p:txBody>
      </p:sp>
      <p:pic>
        <p:nvPicPr>
          <p:cNvPr id="4" name="Logo Zdravi 2030" descr="Obsah obrázku objekt&#10;&#10;Popis byl vytvořen automaticky">
            <a:extLst>
              <a:ext uri="{FF2B5EF4-FFF2-40B4-BE49-F238E27FC236}">
                <a16:creationId xmlns:a16="http://schemas.microsoft.com/office/drawing/2014/main" id="{8E98422F-1202-68B7-A6C5-FD1E3B50298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98032" y="87416"/>
            <a:ext cx="1252291" cy="487435"/>
          </a:xfrm>
          <a:prstGeom prst="rect">
            <a:avLst/>
          </a:prstGeom>
        </p:spPr>
      </p:pic>
    </p:spTree>
    <p:extLst>
      <p:ext uri="{BB962C8B-B14F-4D97-AF65-F5344CB8AC3E}">
        <p14:creationId xmlns:p14="http://schemas.microsoft.com/office/powerpoint/2010/main" val="2991670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1063443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159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0AD9E5-E08C-4CAB-A5F9-F9481151CD9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617BB3E-FF8D-442E-97B6-8067255EF1F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ECF4D5E-1183-45AB-8E9C-7FD2874A3998}"/>
              </a:ext>
            </a:extLst>
          </p:cNvPr>
          <p:cNvSpPr>
            <a:spLocks noGrp="1"/>
          </p:cNvSpPr>
          <p:nvPr>
            <p:ph type="dt" sz="half" idx="10"/>
          </p:nvPr>
        </p:nvSpPr>
        <p:spPr>
          <a:xfrm>
            <a:off x="838200" y="6356350"/>
            <a:ext cx="2743200" cy="365125"/>
          </a:xfrm>
          <a:prstGeom prst="rect">
            <a:avLst/>
          </a:prstGeom>
        </p:spPr>
        <p:txBody>
          <a:bodyPr/>
          <a:lstStyle/>
          <a:p>
            <a:fld id="{DFBAE8BB-28AF-4AE2-8287-52FCCAC1ADF8}" type="datetimeFigureOut">
              <a:rPr lang="cs-CZ" smtClean="0"/>
              <a:t>04.11.2023</a:t>
            </a:fld>
            <a:endParaRPr lang="cs-CZ"/>
          </a:p>
        </p:txBody>
      </p:sp>
      <p:sp>
        <p:nvSpPr>
          <p:cNvPr id="5" name="Zástupný symbol pro zápatí 4">
            <a:extLst>
              <a:ext uri="{FF2B5EF4-FFF2-40B4-BE49-F238E27FC236}">
                <a16:creationId xmlns:a16="http://schemas.microsoft.com/office/drawing/2014/main" id="{09D4DE49-771C-490A-BDED-84F1971DCBE9}"/>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a:extLst>
              <a:ext uri="{FF2B5EF4-FFF2-40B4-BE49-F238E27FC236}">
                <a16:creationId xmlns:a16="http://schemas.microsoft.com/office/drawing/2014/main" id="{E88DB9D8-26C2-425E-87CD-0EE8FFEE7B77}"/>
              </a:ext>
            </a:extLst>
          </p:cNvPr>
          <p:cNvSpPr>
            <a:spLocks noGrp="1"/>
          </p:cNvSpPr>
          <p:nvPr>
            <p:ph type="sldNum" sz="quarter" idx="12"/>
          </p:nvPr>
        </p:nvSpPr>
        <p:spPr>
          <a:xfrm>
            <a:off x="8610600" y="6356350"/>
            <a:ext cx="2743200" cy="365125"/>
          </a:xfrm>
          <a:prstGeom prst="rect">
            <a:avLst/>
          </a:prstGeom>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2813531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980729"/>
            <a:ext cx="109728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hasCustomPrompt="1"/>
          </p:nvPr>
        </p:nvSpPr>
        <p:spPr>
          <a:xfrm>
            <a:off x="623392" y="260648"/>
            <a:ext cx="10945216" cy="648072"/>
          </a:xfrm>
          <a:prstGeom prst="rect">
            <a:avLst/>
          </a:prstGeom>
        </p:spPr>
        <p:txBody>
          <a:bodyPr anchor="ctr"/>
          <a:lstStyle>
            <a:lvl1pPr algn="l">
              <a:defRPr sz="3200" b="1">
                <a:solidFill>
                  <a:schemeClr val="accent2"/>
                </a:solidFill>
              </a:defRPr>
            </a:lvl1pPr>
          </a:lstStyle>
          <a:p>
            <a:r>
              <a:rPr lang="cs-CZ" dirty="0"/>
              <a:t>KLIKNUTÍM LZE UPRAVIT STYL.</a:t>
            </a:r>
          </a:p>
        </p:txBody>
      </p:sp>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04.11.2023</a:t>
            </a:fld>
            <a:endParaRPr lang="cs-CZ" dirty="0"/>
          </a:p>
        </p:txBody>
      </p:sp>
      <p:sp>
        <p:nvSpPr>
          <p:cNvPr id="12"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dirty="0"/>
          </a:p>
        </p:txBody>
      </p:sp>
      <p:sp>
        <p:nvSpPr>
          <p:cNvPr id="13"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55725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7" name="Nadpis 1"/>
          <p:cNvSpPr>
            <a:spLocks noGrp="1"/>
          </p:cNvSpPr>
          <p:nvPr>
            <p:ph type="title" hasCustomPrompt="1"/>
          </p:nvPr>
        </p:nvSpPr>
        <p:spPr>
          <a:xfrm>
            <a:off x="623392" y="188640"/>
            <a:ext cx="10945216" cy="648072"/>
          </a:xfrm>
          <a:prstGeom prst="rect">
            <a:avLst/>
          </a:prstGeom>
        </p:spPr>
        <p:txBody>
          <a:bodyPr anchor="t"/>
          <a:lstStyle>
            <a:lvl1pPr algn="l">
              <a:defRPr sz="2000" b="1">
                <a:solidFill>
                  <a:schemeClr val="accent2"/>
                </a:solidFill>
              </a:defRPr>
            </a:lvl1pPr>
          </a:lstStyle>
          <a:p>
            <a:r>
              <a:rPr lang="cs-CZ" dirty="0"/>
              <a:t>KLIKNUTÍM LZE UPRAVIT STYL.</a:t>
            </a:r>
          </a:p>
        </p:txBody>
      </p:sp>
      <p:sp>
        <p:nvSpPr>
          <p:cNvPr id="10"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04.11.2023</a:t>
            </a:fld>
            <a:endParaRPr lang="cs-CZ" dirty="0"/>
          </a:p>
        </p:txBody>
      </p:sp>
      <p:sp>
        <p:nvSpPr>
          <p:cNvPr id="11"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dirty="0"/>
          </a:p>
        </p:txBody>
      </p:sp>
      <p:sp>
        <p:nvSpPr>
          <p:cNvPr id="12"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
        <p:nvSpPr>
          <p:cNvPr id="2" name="Obdélník 1"/>
          <p:cNvSpPr/>
          <p:nvPr userDrawn="1"/>
        </p:nvSpPr>
        <p:spPr>
          <a:xfrm>
            <a:off x="4699462" y="6450677"/>
            <a:ext cx="1995055" cy="299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extLst>
      <p:ext uri="{BB962C8B-B14F-4D97-AF65-F5344CB8AC3E}">
        <p14:creationId xmlns:p14="http://schemas.microsoft.com/office/powerpoint/2010/main" val="1853343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ázdný">
    <p:spTree>
      <p:nvGrpSpPr>
        <p:cNvPr id="1" name=""/>
        <p:cNvGrpSpPr/>
        <p:nvPr/>
      </p:nvGrpSpPr>
      <p:grpSpPr>
        <a:xfrm>
          <a:off x="0" y="0"/>
          <a:ext cx="0" cy="0"/>
          <a:chOff x="0" y="0"/>
          <a:chExt cx="0" cy="0"/>
        </a:xfrm>
      </p:grpSpPr>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04.11.2023</a:t>
            </a:fld>
            <a:endParaRPr lang="cs-CZ" dirty="0"/>
          </a:p>
        </p:txBody>
      </p:sp>
      <p:sp>
        <p:nvSpPr>
          <p:cNvPr id="9"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dirty="0"/>
          </a:p>
        </p:txBody>
      </p:sp>
      <p:sp>
        <p:nvSpPr>
          <p:cNvPr id="10"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324160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alytics">
    <p:spTree>
      <p:nvGrpSpPr>
        <p:cNvPr id="1" name=""/>
        <p:cNvGrpSpPr/>
        <p:nvPr/>
      </p:nvGrpSpPr>
      <p:grpSpPr>
        <a:xfrm>
          <a:off x="0" y="0"/>
          <a:ext cx="0" cy="0"/>
          <a:chOff x="0" y="0"/>
          <a:chExt cx="0" cy="0"/>
        </a:xfrm>
      </p:grpSpPr>
      <p:sp>
        <p:nvSpPr>
          <p:cNvPr id="4" name="Nadpis 1"/>
          <p:cNvSpPr>
            <a:spLocks noGrp="1"/>
          </p:cNvSpPr>
          <p:nvPr>
            <p:ph type="title" hasCustomPrompt="1"/>
          </p:nvPr>
        </p:nvSpPr>
        <p:spPr>
          <a:xfrm>
            <a:off x="623392" y="116632"/>
            <a:ext cx="10945216" cy="432048"/>
          </a:xfrm>
          <a:prstGeom prst="rect">
            <a:avLst/>
          </a:prstGeom>
        </p:spPr>
        <p:txBody>
          <a:bodyPr anchor="t"/>
          <a:lstStyle>
            <a:lvl1pPr algn="l">
              <a:defRPr sz="2400" b="1">
                <a:solidFill>
                  <a:schemeClr val="accent2"/>
                </a:solidFill>
              </a:defRPr>
            </a:lvl1pPr>
          </a:lstStyle>
          <a:p>
            <a:r>
              <a:rPr lang="cs-CZ" dirty="0"/>
              <a:t>KLIKNUTÍM LZE UPRAVIT STYL.</a:t>
            </a:r>
          </a:p>
        </p:txBody>
      </p:sp>
    </p:spTree>
    <p:extLst>
      <p:ext uri="{BB962C8B-B14F-4D97-AF65-F5344CB8AC3E}">
        <p14:creationId xmlns:p14="http://schemas.microsoft.com/office/powerpoint/2010/main" val="2428066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ouze nadpis">
    <p:spTree>
      <p:nvGrpSpPr>
        <p:cNvPr id="1" name=""/>
        <p:cNvGrpSpPr/>
        <p:nvPr/>
      </p:nvGrpSpPr>
      <p:grpSpPr>
        <a:xfrm>
          <a:off x="0" y="0"/>
          <a:ext cx="0" cy="0"/>
          <a:chOff x="0" y="0"/>
          <a:chExt cx="0" cy="0"/>
        </a:xfrm>
      </p:grpSpPr>
      <p:sp>
        <p:nvSpPr>
          <p:cNvPr id="7" name="Nadpis 1"/>
          <p:cNvSpPr>
            <a:spLocks noGrp="1"/>
          </p:cNvSpPr>
          <p:nvPr>
            <p:ph type="title" hasCustomPrompt="1"/>
          </p:nvPr>
        </p:nvSpPr>
        <p:spPr>
          <a:xfrm>
            <a:off x="623392" y="188640"/>
            <a:ext cx="10945216" cy="648072"/>
          </a:xfrm>
          <a:prstGeom prst="rect">
            <a:avLst/>
          </a:prstGeom>
        </p:spPr>
        <p:txBody>
          <a:bodyPr anchor="t"/>
          <a:lstStyle>
            <a:lvl1pPr algn="l">
              <a:defRPr sz="2000" b="1">
                <a:solidFill>
                  <a:schemeClr val="accent2"/>
                </a:solidFill>
              </a:defRPr>
            </a:lvl1pPr>
          </a:lstStyle>
          <a:p>
            <a:r>
              <a:rPr lang="cs-CZ" dirty="0"/>
              <a:t>KLIKNUTÍM LZE UPRAVIT STYL.</a:t>
            </a:r>
          </a:p>
        </p:txBody>
      </p:sp>
      <p:sp>
        <p:nvSpPr>
          <p:cNvPr id="10" name="Zástupný symbol pro datum 3"/>
          <p:cNvSpPr>
            <a:spLocks noGrp="1"/>
          </p:cNvSpPr>
          <p:nvPr>
            <p:ph type="dt" sz="half" idx="2"/>
          </p:nvPr>
        </p:nvSpPr>
        <p:spPr>
          <a:xfrm>
            <a:off x="482985" y="6070634"/>
            <a:ext cx="1200000" cy="203079"/>
          </a:xfrm>
          <a:prstGeom prst="rect">
            <a:avLst/>
          </a:prstGeom>
        </p:spPr>
        <p:txBody>
          <a:bodyPr anchor="ctr"/>
          <a:lstStyle>
            <a:lvl1pPr>
              <a:defRPr sz="1050"/>
            </a:lvl1pPr>
          </a:lstStyle>
          <a:p>
            <a:fld id="{E4EC567F-E7DA-47BB-AEB1-9930A46F27B5}" type="datetimeFigureOut">
              <a:rPr lang="cs-CZ" smtClean="0"/>
              <a:pPr/>
              <a:t>04.11.2023</a:t>
            </a:fld>
            <a:endParaRPr lang="cs-CZ" dirty="0"/>
          </a:p>
        </p:txBody>
      </p:sp>
      <p:sp>
        <p:nvSpPr>
          <p:cNvPr id="11" name="Zástupný symbol pro zápatí 4"/>
          <p:cNvSpPr>
            <a:spLocks noGrp="1"/>
          </p:cNvSpPr>
          <p:nvPr>
            <p:ph type="ftr" sz="quarter" idx="3"/>
          </p:nvPr>
        </p:nvSpPr>
        <p:spPr>
          <a:xfrm>
            <a:off x="1843916" y="6068291"/>
            <a:ext cx="8403411" cy="193324"/>
          </a:xfrm>
          <a:prstGeom prst="rect">
            <a:avLst/>
          </a:prstGeom>
        </p:spPr>
        <p:txBody>
          <a:bodyPr anchor="ctr"/>
          <a:lstStyle>
            <a:lvl1pPr algn="ctr">
              <a:defRPr sz="1050"/>
            </a:lvl1pPr>
          </a:lstStyle>
          <a:p>
            <a:endParaRPr lang="cs-CZ" dirty="0"/>
          </a:p>
        </p:txBody>
      </p:sp>
      <p:sp>
        <p:nvSpPr>
          <p:cNvPr id="12" name="Zástupný symbol pro číslo snímku 5"/>
          <p:cNvSpPr>
            <a:spLocks noGrp="1"/>
          </p:cNvSpPr>
          <p:nvPr>
            <p:ph type="sldNum" sz="quarter" idx="4"/>
          </p:nvPr>
        </p:nvSpPr>
        <p:spPr>
          <a:xfrm>
            <a:off x="10408541" y="6065813"/>
            <a:ext cx="12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
        <p:nvSpPr>
          <p:cNvPr id="2" name="Obdélník 1"/>
          <p:cNvSpPr/>
          <p:nvPr userDrawn="1"/>
        </p:nvSpPr>
        <p:spPr>
          <a:xfrm>
            <a:off x="4699467" y="6450685"/>
            <a:ext cx="1995055" cy="299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extLst>
      <p:ext uri="{BB962C8B-B14F-4D97-AF65-F5344CB8AC3E}">
        <p14:creationId xmlns:p14="http://schemas.microsoft.com/office/powerpoint/2010/main" val="3268734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Úvodní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EA0E24-3DEE-4F9B-BE62-2C949AF5B0D5}"/>
              </a:ext>
            </a:extLst>
          </p:cNvPr>
          <p:cNvPicPr>
            <a:picLocks noChangeAspect="1"/>
          </p:cNvPicPr>
          <p:nvPr userDrawn="1"/>
        </p:nvPicPr>
        <p:blipFill>
          <a:blip r:embed="rId2"/>
          <a:stretch>
            <a:fillRect/>
          </a:stretch>
        </p:blipFill>
        <p:spPr>
          <a:xfrm>
            <a:off x="0" y="612658"/>
            <a:ext cx="12192000" cy="4718304"/>
          </a:xfrm>
          <a:prstGeom prst="rect">
            <a:avLst/>
          </a:prstGeom>
        </p:spPr>
      </p:pic>
      <p:pic>
        <p:nvPicPr>
          <p:cNvPr id="6" name="Obrázek 5">
            <a:extLst>
              <a:ext uri="{FF2B5EF4-FFF2-40B4-BE49-F238E27FC236}">
                <a16:creationId xmlns:a16="http://schemas.microsoft.com/office/drawing/2014/main" id="{EA7E5BF0-AE0D-4088-9249-900F92A0E8FA}"/>
              </a:ext>
            </a:extLst>
          </p:cNvPr>
          <p:cNvPicPr>
            <a:picLocks noChangeAspect="1"/>
          </p:cNvPicPr>
          <p:nvPr userDrawn="1"/>
        </p:nvPicPr>
        <p:blipFill>
          <a:blip r:embed="rId3"/>
          <a:stretch>
            <a:fillRect/>
          </a:stretch>
        </p:blipFill>
        <p:spPr>
          <a:xfrm>
            <a:off x="0" y="612658"/>
            <a:ext cx="12192000" cy="4718304"/>
          </a:xfrm>
          <a:prstGeom prst="rect">
            <a:avLst/>
          </a:prstGeom>
        </p:spPr>
      </p:pic>
      <p:pic>
        <p:nvPicPr>
          <p:cNvPr id="66" name="Obrázek 65" descr="cid:image001.jpg@01CED555.8CFAB4A0">
            <a:extLst>
              <a:ext uri="{FF2B5EF4-FFF2-40B4-BE49-F238E27FC236}">
                <a16:creationId xmlns:a16="http://schemas.microsoft.com/office/drawing/2014/main" id="{D17F3592-01D7-4B8C-BAC8-A15B8AA86699}"/>
              </a:ext>
            </a:extLst>
          </p:cNvPr>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7800159" y="6243595"/>
            <a:ext cx="4320480" cy="504056"/>
          </a:xfrm>
          <a:prstGeom prst="rect">
            <a:avLst/>
          </a:prstGeom>
          <a:noFill/>
          <a:ln>
            <a:noFill/>
          </a:ln>
        </p:spPr>
      </p:pic>
      <p:pic>
        <p:nvPicPr>
          <p:cNvPr id="67" name="Picture 9" descr="logo_mzcr">
            <a:extLst>
              <a:ext uri="{FF2B5EF4-FFF2-40B4-BE49-F238E27FC236}">
                <a16:creationId xmlns:a16="http://schemas.microsoft.com/office/drawing/2014/main" id="{285C40DD-D2EF-48E7-99A8-53B809A1EA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677" y="137068"/>
            <a:ext cx="3896923" cy="34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D4D1F535-DC44-479F-B5BD-92EA59F33323}"/>
              </a:ext>
            </a:extLst>
          </p:cNvPr>
          <p:cNvSpPr/>
          <p:nvPr userDrawn="1"/>
        </p:nvSpPr>
        <p:spPr>
          <a:xfrm>
            <a:off x="347463" y="1160781"/>
            <a:ext cx="5220082" cy="1477328"/>
          </a:xfrm>
          <a:prstGeom prst="rect">
            <a:avLst/>
          </a:prstGeom>
        </p:spPr>
        <p:txBody>
          <a:bodyPr wrap="square">
            <a:spAutoFit/>
          </a:bodyPr>
          <a:lstStyle/>
          <a:p>
            <a:pPr algn="l"/>
            <a:r>
              <a:rPr lang="cs-CZ" sz="2200" b="1" i="1" dirty="0">
                <a:solidFill>
                  <a:schemeClr val="bg1"/>
                </a:solidFill>
              </a:rPr>
              <a:t>Analytické studie programu Zdraví 2030: </a:t>
            </a:r>
            <a:r>
              <a:rPr lang="cs-CZ" sz="3400" b="1" dirty="0">
                <a:solidFill>
                  <a:schemeClr val="bg1"/>
                </a:solidFill>
              </a:rPr>
              <a:t>Kapacity a aktivita PLDD </a:t>
            </a:r>
          </a:p>
          <a:p>
            <a:pPr algn="l"/>
            <a:r>
              <a:rPr lang="cs-CZ" sz="3400" b="1" dirty="0">
                <a:solidFill>
                  <a:schemeClr val="bg1"/>
                </a:solidFill>
              </a:rPr>
              <a:t>a pediatrie</a:t>
            </a:r>
          </a:p>
        </p:txBody>
      </p:sp>
      <p:pic>
        <p:nvPicPr>
          <p:cNvPr id="4" name="Logo Zdravi 2030" descr="Obsah obrázku objekt&#10;&#10;Popis byl vytvořen automaticky">
            <a:extLst>
              <a:ext uri="{FF2B5EF4-FFF2-40B4-BE49-F238E27FC236}">
                <a16:creationId xmlns:a16="http://schemas.microsoft.com/office/drawing/2014/main" id="{8E98422F-1202-68B7-A6C5-FD1E3B50298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98032" y="87416"/>
            <a:ext cx="1252291" cy="487435"/>
          </a:xfrm>
          <a:prstGeom prst="rect">
            <a:avLst/>
          </a:prstGeom>
        </p:spPr>
      </p:pic>
    </p:spTree>
    <p:extLst>
      <p:ext uri="{BB962C8B-B14F-4D97-AF65-F5344CB8AC3E}">
        <p14:creationId xmlns:p14="http://schemas.microsoft.com/office/powerpoint/2010/main" val="1709315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Úvodní snímek">
    <p:spTree>
      <p:nvGrpSpPr>
        <p:cNvPr id="1" name=""/>
        <p:cNvGrpSpPr/>
        <p:nvPr/>
      </p:nvGrpSpPr>
      <p:grpSpPr>
        <a:xfrm>
          <a:off x="0" y="0"/>
          <a:ext cx="0" cy="0"/>
          <a:chOff x="0" y="0"/>
          <a:chExt cx="0" cy="0"/>
        </a:xfrm>
      </p:grpSpPr>
      <p:sp>
        <p:nvSpPr>
          <p:cNvPr id="7" name="pozadi seda">
            <a:extLst>
              <a:ext uri="{FF2B5EF4-FFF2-40B4-BE49-F238E27FC236}">
                <a16:creationId xmlns:a16="http://schemas.microsoft.com/office/drawing/2014/main" id="{C6DB6EA3-D18B-4247-B7E0-D3F0ED4ABC66}"/>
              </a:ext>
            </a:extLst>
          </p:cNvPr>
          <p:cNvSpPr/>
          <p:nvPr userDrawn="1"/>
        </p:nvSpPr>
        <p:spPr bwMode="gray">
          <a:xfrm>
            <a:off x="0" y="1899462"/>
            <a:ext cx="12192000" cy="4028858"/>
          </a:xfrm>
          <a:prstGeom prst="rect">
            <a:avLst/>
          </a:prstGeom>
          <a:solidFill>
            <a:schemeClr val="bg1">
              <a:lumMod val="95000"/>
              <a:alpha val="6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endParaRPr lang="en-US" sz="1400" b="1" dirty="0">
              <a:solidFill>
                <a:schemeClr val="tx1"/>
              </a:solidFill>
              <a:cs typeface="Arial" pitchFamily="34" charset="0"/>
            </a:endParaRPr>
          </a:p>
        </p:txBody>
      </p:sp>
      <p:sp>
        <p:nvSpPr>
          <p:cNvPr id="12" name="Linka cervena">
            <a:extLst>
              <a:ext uri="{FF2B5EF4-FFF2-40B4-BE49-F238E27FC236}">
                <a16:creationId xmlns:a16="http://schemas.microsoft.com/office/drawing/2014/main" id="{B9205121-7638-4ABD-95F5-177B33D17428}"/>
              </a:ext>
            </a:extLst>
          </p:cNvPr>
          <p:cNvSpPr/>
          <p:nvPr userDrawn="1"/>
        </p:nvSpPr>
        <p:spPr>
          <a:xfrm flipV="1">
            <a:off x="5552" y="5881971"/>
            <a:ext cx="12173011" cy="36000"/>
          </a:xfrm>
          <a:prstGeom prst="rect">
            <a:avLst/>
          </a:prstGeom>
          <a:solidFill>
            <a:srgbClr val="D71440"/>
          </a:solidFill>
          <a:ln>
            <a:solidFill>
              <a:srgbClr val="D71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00805" y="6275298"/>
            <a:ext cx="3763463" cy="324000"/>
          </a:xfrm>
          <a:prstGeom prst="rect">
            <a:avLst/>
          </a:prstGeom>
        </p:spPr>
      </p:pic>
      <p:pic>
        <p:nvPicPr>
          <p:cNvPr id="69"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39537" y="6124324"/>
            <a:ext cx="822458" cy="540000"/>
          </a:xfrm>
          <a:prstGeom prst="rect">
            <a:avLst/>
          </a:prstGeom>
        </p:spPr>
      </p:pic>
      <p:pic>
        <p:nvPicPr>
          <p:cNvPr id="11"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16113" y="2607870"/>
            <a:ext cx="5715760" cy="2224771"/>
          </a:xfrm>
          <a:prstGeom prst="rect">
            <a:avLst/>
          </a:prstGeom>
        </p:spPr>
      </p:pic>
      <p:pic>
        <p:nvPicPr>
          <p:cNvPr id="61" name="Ikona 7">
            <a:extLst>
              <a:ext uri="{FF2B5EF4-FFF2-40B4-BE49-F238E27FC236}">
                <a16:creationId xmlns:a16="http://schemas.microsoft.com/office/drawing/2014/main" id="{1E522FD7-51BC-4B8E-A68D-8A0B5E4169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45605" y="3727037"/>
            <a:ext cx="791389" cy="792000"/>
          </a:xfrm>
          <a:prstGeom prst="rect">
            <a:avLst/>
          </a:prstGeom>
        </p:spPr>
      </p:pic>
      <p:pic>
        <p:nvPicPr>
          <p:cNvPr id="62" name="Ikona 6">
            <a:extLst>
              <a:ext uri="{FF2B5EF4-FFF2-40B4-BE49-F238E27FC236}">
                <a16:creationId xmlns:a16="http://schemas.microsoft.com/office/drawing/2014/main" id="{E01AA11B-D042-44CE-8E91-BAD234FB49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15916" y="2819547"/>
            <a:ext cx="791389" cy="792000"/>
          </a:xfrm>
          <a:prstGeom prst="rect">
            <a:avLst/>
          </a:prstGeom>
        </p:spPr>
      </p:pic>
      <p:pic>
        <p:nvPicPr>
          <p:cNvPr id="63" name="Ikona 5">
            <a:extLst>
              <a:ext uri="{FF2B5EF4-FFF2-40B4-BE49-F238E27FC236}">
                <a16:creationId xmlns:a16="http://schemas.microsoft.com/office/drawing/2014/main" id="{6E1D9AE5-9B01-4D1E-A130-EA1856689D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944327" y="2821182"/>
            <a:ext cx="791389" cy="792000"/>
          </a:xfrm>
          <a:prstGeom prst="rect">
            <a:avLst/>
          </a:prstGeom>
        </p:spPr>
      </p:pic>
      <p:pic>
        <p:nvPicPr>
          <p:cNvPr id="64" name="Ikona 4">
            <a:extLst>
              <a:ext uri="{FF2B5EF4-FFF2-40B4-BE49-F238E27FC236}">
                <a16:creationId xmlns:a16="http://schemas.microsoft.com/office/drawing/2014/main" id="{78221017-9FB8-4EF8-A88B-38444E30A2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274197" y="2826357"/>
            <a:ext cx="788298" cy="792000"/>
          </a:xfrm>
          <a:prstGeom prst="rect">
            <a:avLst/>
          </a:prstGeom>
        </p:spPr>
      </p:pic>
      <p:pic>
        <p:nvPicPr>
          <p:cNvPr id="65" name="Ikona 3">
            <a:extLst>
              <a:ext uri="{FF2B5EF4-FFF2-40B4-BE49-F238E27FC236}">
                <a16:creationId xmlns:a16="http://schemas.microsoft.com/office/drawing/2014/main" id="{D435ECA9-9699-4A70-9ABD-16C688E3468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491468" y="2827327"/>
            <a:ext cx="788298" cy="792000"/>
          </a:xfrm>
          <a:prstGeom prst="rect">
            <a:avLst/>
          </a:prstGeom>
        </p:spPr>
      </p:pic>
      <p:pic>
        <p:nvPicPr>
          <p:cNvPr id="66" name="Ikona 2">
            <a:extLst>
              <a:ext uri="{FF2B5EF4-FFF2-40B4-BE49-F238E27FC236}">
                <a16:creationId xmlns:a16="http://schemas.microsoft.com/office/drawing/2014/main" id="{06B998D0-4DD3-4617-8B85-7A97769C7BF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21592" y="3720280"/>
            <a:ext cx="791389" cy="792000"/>
          </a:xfrm>
          <a:prstGeom prst="rect">
            <a:avLst/>
          </a:prstGeom>
        </p:spPr>
      </p:pic>
      <p:pic>
        <p:nvPicPr>
          <p:cNvPr id="67" name="Ikona 1">
            <a:extLst>
              <a:ext uri="{FF2B5EF4-FFF2-40B4-BE49-F238E27FC236}">
                <a16:creationId xmlns:a16="http://schemas.microsoft.com/office/drawing/2014/main" id="{CDFE4053-986D-4CF5-BB65-55DDA986CB7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15004" y="3714480"/>
            <a:ext cx="794492" cy="792000"/>
          </a:xfrm>
          <a:prstGeom prst="rect">
            <a:avLst/>
          </a:prstGeom>
        </p:spPr>
      </p:pic>
      <p:pic>
        <p:nvPicPr>
          <p:cNvPr id="9" name="Vlajka CR">
            <a:extLst>
              <a:ext uri="{FF2B5EF4-FFF2-40B4-BE49-F238E27FC236}">
                <a16:creationId xmlns:a16="http://schemas.microsoft.com/office/drawing/2014/main" id="{471DD38C-87B2-4EF0-9C4F-92FAABA3B665}"/>
              </a:ext>
            </a:extLst>
          </p:cNvPr>
          <p:cNvPicPr>
            <a:picLocks noChangeArrowheads="1"/>
          </p:cNvPicPr>
          <p:nvPr userDrawn="1">
            <p:custDataLst>
              <p:tags r:id="rId1"/>
            </p:custDataLst>
          </p:nvPr>
        </p:nvPicPr>
        <p:blipFill>
          <a:blip r:embed="rId13" cstate="print">
            <a:extLst>
              <a:ext uri="{28A0092B-C50C-407E-A947-70E740481C1C}">
                <a14:useLocalDpi xmlns:a14="http://schemas.microsoft.com/office/drawing/2010/main"/>
              </a:ext>
            </a:extLst>
          </a:blip>
          <a:srcRect/>
          <a:stretch>
            <a:fillRect/>
          </a:stretch>
        </p:blipFill>
        <p:spPr bwMode="gray">
          <a:xfrm>
            <a:off x="11525177" y="249066"/>
            <a:ext cx="54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Vlajka EU">
            <a:extLst>
              <a:ext uri="{FF2B5EF4-FFF2-40B4-BE49-F238E27FC236}">
                <a16:creationId xmlns:a16="http://schemas.microsoft.com/office/drawing/2014/main" id="{F0605D3E-9EE4-4CE0-8944-A11CBF44BEF9}"/>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b="18118"/>
          <a:stretch/>
        </p:blipFill>
        <p:spPr>
          <a:xfrm>
            <a:off x="10876478" y="245794"/>
            <a:ext cx="538775" cy="360000"/>
          </a:xfrm>
          <a:prstGeom prst="rect">
            <a:avLst/>
          </a:prstGeom>
        </p:spPr>
      </p:pic>
      <p:sp>
        <p:nvSpPr>
          <p:cNvPr id="41" name="Podnadpis">
            <a:extLst>
              <a:ext uri="{FF2B5EF4-FFF2-40B4-BE49-F238E27FC236}">
                <a16:creationId xmlns:a16="http://schemas.microsoft.com/office/drawing/2014/main" id="{A48B58A5-C806-4673-B1BA-E9829457EAA9}"/>
              </a:ext>
            </a:extLst>
          </p:cNvPr>
          <p:cNvSpPr>
            <a:spLocks noGrp="1"/>
          </p:cNvSpPr>
          <p:nvPr>
            <p:ph type="body" sz="quarter" idx="11" hasCustomPrompt="1"/>
          </p:nvPr>
        </p:nvSpPr>
        <p:spPr>
          <a:xfrm>
            <a:off x="700806" y="5471177"/>
            <a:ext cx="8608732" cy="468000"/>
          </a:xfrm>
          <a:noFill/>
        </p:spPr>
        <p:txBody>
          <a:bodyPr anchor="ctr"/>
          <a:lstStyle>
            <a:lvl1pPr marL="0" indent="0">
              <a:buNone/>
              <a:defRPr lang="cs-CZ" sz="28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ct val="20000"/>
              </a:spcBef>
              <a:buFont typeface="Arial" panose="020B0604020202020204" pitchFamily="34" charset="0"/>
              <a:buNone/>
            </a:pPr>
            <a:r>
              <a:rPr lang="cs-CZ" dirty="0"/>
              <a:t>Vložte podnadpis</a:t>
            </a:r>
          </a:p>
        </p:txBody>
      </p:sp>
      <p:sp>
        <p:nvSpPr>
          <p:cNvPr id="13" name="Nadpis">
            <a:extLst>
              <a:ext uri="{FF2B5EF4-FFF2-40B4-BE49-F238E27FC236}">
                <a16:creationId xmlns:a16="http://schemas.microsoft.com/office/drawing/2014/main" id="{99BDED9C-93B2-4C0D-BE31-6A2F4570EB70}"/>
              </a:ext>
            </a:extLst>
          </p:cNvPr>
          <p:cNvSpPr>
            <a:spLocks noGrp="1"/>
          </p:cNvSpPr>
          <p:nvPr>
            <p:ph type="title" hasCustomPrompt="1"/>
          </p:nvPr>
        </p:nvSpPr>
        <p:spPr>
          <a:xfrm>
            <a:off x="661391" y="240974"/>
            <a:ext cx="8648147" cy="1598025"/>
          </a:xfrm>
        </p:spPr>
        <p:txBody>
          <a:bodyPr>
            <a:normAutofit/>
          </a:bodyPr>
          <a:lstStyle>
            <a:lvl1pPr marL="0" algn="l" defTabSz="914400" rtl="0" eaLnBrk="1" latinLnBrk="0" hangingPunct="1">
              <a:defRPr lang="cs-CZ" sz="3600" b="1" kern="1200">
                <a:solidFill>
                  <a:srgbClr val="2E5980"/>
                </a:solidFill>
                <a:latin typeface="+mn-lt"/>
                <a:ea typeface="+mn-ea"/>
                <a:cs typeface="+mn-cs"/>
              </a:defRPr>
            </a:lvl1pPr>
          </a:lstStyle>
          <a:p>
            <a:r>
              <a:rPr lang="cs-CZ" dirty="0"/>
              <a:t>KLIKNUTÍM LZE UPRAVIT STYL.</a:t>
            </a:r>
          </a:p>
        </p:txBody>
      </p:sp>
      <p:sp>
        <p:nvSpPr>
          <p:cNvPr id="25" name="Ovál 24">
            <a:extLst>
              <a:ext uri="{FF2B5EF4-FFF2-40B4-BE49-F238E27FC236}">
                <a16:creationId xmlns:a16="http://schemas.microsoft.com/office/drawing/2014/main" id="{85608C8C-A5BF-494B-B98F-BF26C3344570}"/>
              </a:ext>
            </a:extLst>
          </p:cNvPr>
          <p:cNvSpPr/>
          <p:nvPr userDrawn="1"/>
        </p:nvSpPr>
        <p:spPr>
          <a:xfrm>
            <a:off x="8139289" y="752121"/>
            <a:ext cx="1747911" cy="1747911"/>
          </a:xfrm>
          <a:prstGeom prst="ellipse">
            <a:avLst/>
          </a:prstGeom>
          <a:solidFill>
            <a:schemeClr val="bg1"/>
          </a:solidFill>
          <a:ln w="19050">
            <a:solidFill>
              <a:srgbClr val="D71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 name="Ovál 25">
            <a:extLst>
              <a:ext uri="{FF2B5EF4-FFF2-40B4-BE49-F238E27FC236}">
                <a16:creationId xmlns:a16="http://schemas.microsoft.com/office/drawing/2014/main" id="{BC455C05-C912-4CF2-99E8-833FCA3CA9A3}"/>
              </a:ext>
            </a:extLst>
          </p:cNvPr>
          <p:cNvSpPr/>
          <p:nvPr userDrawn="1"/>
        </p:nvSpPr>
        <p:spPr>
          <a:xfrm>
            <a:off x="8256659" y="869491"/>
            <a:ext cx="1513171" cy="1513171"/>
          </a:xfrm>
          <a:prstGeom prst="ellipse">
            <a:avLst/>
          </a:prstGeom>
          <a:solidFill>
            <a:srgbClr val="D71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1" name="Obrázek 30">
            <a:extLst>
              <a:ext uri="{FF2B5EF4-FFF2-40B4-BE49-F238E27FC236}">
                <a16:creationId xmlns:a16="http://schemas.microsoft.com/office/drawing/2014/main" id="{52D3FA4A-F313-44EC-A428-F726D29B81B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262349" y="959018"/>
            <a:ext cx="1488101" cy="1080094"/>
          </a:xfrm>
          <a:prstGeom prst="rect">
            <a:avLst/>
          </a:prstGeom>
        </p:spPr>
      </p:pic>
      <p:pic>
        <p:nvPicPr>
          <p:cNvPr id="32" name="Obrázek 31">
            <a:extLst>
              <a:ext uri="{FF2B5EF4-FFF2-40B4-BE49-F238E27FC236}">
                <a16:creationId xmlns:a16="http://schemas.microsoft.com/office/drawing/2014/main" id="{25E82C8A-A0F8-49B9-A6F5-5CC95232A241}"/>
              </a:ext>
            </a:extLst>
          </p:cNvPr>
          <p:cNvPicPr>
            <a:picLocks noChangeAspect="1"/>
          </p:cNvPicPr>
          <p:nvPr userDrawn="1"/>
        </p:nvPicPr>
        <p:blipFill rotWithShape="1">
          <a:blip r:embed="rId16" cstate="hqprint">
            <a:extLst>
              <a:ext uri="{28A0092B-C50C-407E-A947-70E740481C1C}">
                <a14:useLocalDpi xmlns:a14="http://schemas.microsoft.com/office/drawing/2010/main" val="0"/>
              </a:ext>
            </a:extLst>
          </a:blip>
          <a:srcRect l="14507" t="23116" r="13670" b="26189"/>
          <a:stretch/>
        </p:blipFill>
        <p:spPr>
          <a:xfrm>
            <a:off x="4784490" y="6141632"/>
            <a:ext cx="1830089" cy="582468"/>
          </a:xfrm>
          <a:prstGeom prst="rect">
            <a:avLst/>
          </a:prstGeom>
        </p:spPr>
      </p:pic>
    </p:spTree>
    <p:extLst>
      <p:ext uri="{BB962C8B-B14F-4D97-AF65-F5344CB8AC3E}">
        <p14:creationId xmlns:p14="http://schemas.microsoft.com/office/powerpoint/2010/main" val="3532431254"/>
      </p:ext>
    </p:extLst>
  </p:cSld>
  <p:clrMapOvr>
    <a:masterClrMapping/>
  </p:clrMapOvr>
  <p:extLst>
    <p:ext uri="{DCECCB84-F9BA-43D5-87BE-67443E8EF086}">
      <p15:sldGuideLst xmlns:p15="http://schemas.microsoft.com/office/powerpoint/2012/main">
        <p15:guide id="1" orient="horz" pos="391">
          <p15:clr>
            <a:srgbClr val="FBAE40"/>
          </p15:clr>
        </p15:guide>
        <p15:guide id="2" pos="76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Úvodní snímek">
    <p:spTree>
      <p:nvGrpSpPr>
        <p:cNvPr id="1" name=""/>
        <p:cNvGrpSpPr/>
        <p:nvPr/>
      </p:nvGrpSpPr>
      <p:grpSpPr>
        <a:xfrm>
          <a:off x="0" y="0"/>
          <a:ext cx="0" cy="0"/>
          <a:chOff x="0" y="0"/>
          <a:chExt cx="0" cy="0"/>
        </a:xfrm>
      </p:grpSpPr>
      <p:pic>
        <p:nvPicPr>
          <p:cNvPr id="65" name="Obrázek 64">
            <a:extLst>
              <a:ext uri="{FF2B5EF4-FFF2-40B4-BE49-F238E27FC236}">
                <a16:creationId xmlns:a16="http://schemas.microsoft.com/office/drawing/2014/main" id="{1903806D-B11F-4777-91AC-14AF29D6B23F}"/>
              </a:ext>
            </a:extLst>
          </p:cNvPr>
          <p:cNvPicPr>
            <a:picLocks noChangeAspect="1"/>
          </p:cNvPicPr>
          <p:nvPr userDrawn="1"/>
        </p:nvPicPr>
        <p:blipFill>
          <a:blip r:embed="rId2"/>
          <a:stretch>
            <a:fillRect/>
          </a:stretch>
        </p:blipFill>
        <p:spPr>
          <a:xfrm>
            <a:off x="0" y="612658"/>
            <a:ext cx="12192000" cy="3424240"/>
          </a:xfrm>
          <a:prstGeom prst="rect">
            <a:avLst/>
          </a:prstGeom>
        </p:spPr>
      </p:pic>
      <p:pic>
        <p:nvPicPr>
          <p:cNvPr id="76" name="Obrázek 75">
            <a:extLst>
              <a:ext uri="{FF2B5EF4-FFF2-40B4-BE49-F238E27FC236}">
                <a16:creationId xmlns:a16="http://schemas.microsoft.com/office/drawing/2014/main" id="{F014DE85-7BF6-41C3-95C4-EC65E5EAD6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5763" y="1354230"/>
            <a:ext cx="3136237" cy="3656116"/>
          </a:xfrm>
          <a:prstGeom prst="rect">
            <a:avLst/>
          </a:prstGeom>
        </p:spPr>
      </p:pic>
      <p:sp>
        <p:nvSpPr>
          <p:cNvPr id="69" name="Obdélník 50">
            <a:extLst>
              <a:ext uri="{FF2B5EF4-FFF2-40B4-BE49-F238E27FC236}">
                <a16:creationId xmlns:a16="http://schemas.microsoft.com/office/drawing/2014/main" id="{C6455D4C-929B-4BB2-BB4B-AA4BD3BB752C}"/>
              </a:ext>
            </a:extLst>
          </p:cNvPr>
          <p:cNvSpPr/>
          <p:nvPr userDrawn="1"/>
        </p:nvSpPr>
        <p:spPr>
          <a:xfrm>
            <a:off x="0" y="3760440"/>
            <a:ext cx="9379670" cy="276458"/>
          </a:xfrm>
          <a:custGeom>
            <a:avLst/>
            <a:gdLst>
              <a:gd name="connsiteX0" fmla="*/ 0 w 7559571"/>
              <a:gd name="connsiteY0" fmla="*/ 0 h 200385"/>
              <a:gd name="connsiteX1" fmla="*/ 7559571 w 7559571"/>
              <a:gd name="connsiteY1" fmla="*/ 0 h 200385"/>
              <a:gd name="connsiteX2" fmla="*/ 7559571 w 7559571"/>
              <a:gd name="connsiteY2" fmla="*/ 200385 h 200385"/>
              <a:gd name="connsiteX3" fmla="*/ 0 w 7559571"/>
              <a:gd name="connsiteY3" fmla="*/ 200385 h 200385"/>
              <a:gd name="connsiteX4" fmla="*/ 0 w 7559571"/>
              <a:gd name="connsiteY4" fmla="*/ 0 h 200385"/>
              <a:gd name="connsiteX0" fmla="*/ 0 w 7559571"/>
              <a:gd name="connsiteY0" fmla="*/ 9427 h 209812"/>
              <a:gd name="connsiteX1" fmla="*/ 7136091 w 7559571"/>
              <a:gd name="connsiteY1" fmla="*/ 0 h 209812"/>
              <a:gd name="connsiteX2" fmla="*/ 7559571 w 7559571"/>
              <a:gd name="connsiteY2" fmla="*/ 9427 h 209812"/>
              <a:gd name="connsiteX3" fmla="*/ 7559571 w 7559571"/>
              <a:gd name="connsiteY3" fmla="*/ 209812 h 209812"/>
              <a:gd name="connsiteX4" fmla="*/ 0 w 7559571"/>
              <a:gd name="connsiteY4" fmla="*/ 209812 h 209812"/>
              <a:gd name="connsiteX5" fmla="*/ 0 w 7559571"/>
              <a:gd name="connsiteY5" fmla="*/ 9427 h 209812"/>
              <a:gd name="connsiteX0" fmla="*/ 0 w 7673419"/>
              <a:gd name="connsiteY0" fmla="*/ 292231 h 492616"/>
              <a:gd name="connsiteX1" fmla="*/ 7673419 w 7673419"/>
              <a:gd name="connsiteY1" fmla="*/ 0 h 492616"/>
              <a:gd name="connsiteX2" fmla="*/ 7559571 w 7673419"/>
              <a:gd name="connsiteY2" fmla="*/ 292231 h 492616"/>
              <a:gd name="connsiteX3" fmla="*/ 7559571 w 7673419"/>
              <a:gd name="connsiteY3" fmla="*/ 492616 h 492616"/>
              <a:gd name="connsiteX4" fmla="*/ 0 w 7673419"/>
              <a:gd name="connsiteY4" fmla="*/ 492616 h 492616"/>
              <a:gd name="connsiteX5" fmla="*/ 0 w 7673419"/>
              <a:gd name="connsiteY5" fmla="*/ 292231 h 49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73419" h="492616">
                <a:moveTo>
                  <a:pt x="0" y="292231"/>
                </a:moveTo>
                <a:lnTo>
                  <a:pt x="7673419" y="0"/>
                </a:lnTo>
                <a:lnTo>
                  <a:pt x="7559571" y="292231"/>
                </a:lnTo>
                <a:lnTo>
                  <a:pt x="7559571" y="492616"/>
                </a:lnTo>
                <a:lnTo>
                  <a:pt x="0" y="492616"/>
                </a:lnTo>
                <a:lnTo>
                  <a:pt x="0" y="292231"/>
                </a:lnTo>
                <a:close/>
              </a:path>
            </a:pathLst>
          </a:custGeom>
          <a:solidFill>
            <a:srgbClr val="0842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Slza pozadi">
            <a:extLst>
              <a:ext uri="{FF2B5EF4-FFF2-40B4-BE49-F238E27FC236}">
                <a16:creationId xmlns:a16="http://schemas.microsoft.com/office/drawing/2014/main" id="{5B472087-BEB7-43F0-96A3-BDC392C6630F}"/>
              </a:ext>
            </a:extLst>
          </p:cNvPr>
          <p:cNvSpPr/>
          <p:nvPr userDrawn="1"/>
        </p:nvSpPr>
        <p:spPr>
          <a:xfrm rot="16200000">
            <a:off x="1560424" y="-947766"/>
            <a:ext cx="3157403" cy="6278252"/>
          </a:xfrm>
          <a:prstGeom prst="teardrop">
            <a:avLst/>
          </a:prstGeom>
          <a:solidFill>
            <a:srgbClr val="244865">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Calibri" panose="020F0502020204030204" pitchFamily="34" charset="0"/>
            </a:endParaRPr>
          </a:p>
        </p:txBody>
      </p:sp>
      <p:grpSp>
        <p:nvGrpSpPr>
          <p:cNvPr id="9" name="Logo UZIS - skupina">
            <a:extLst>
              <a:ext uri="{FF2B5EF4-FFF2-40B4-BE49-F238E27FC236}">
                <a16:creationId xmlns:a16="http://schemas.microsoft.com/office/drawing/2014/main" id="{E1E7BBD5-891B-4A2F-BD63-5F5DA00EFD2A}"/>
              </a:ext>
            </a:extLst>
          </p:cNvPr>
          <p:cNvGrpSpPr>
            <a:grpSpLocks noChangeAspect="1"/>
          </p:cNvGrpSpPr>
          <p:nvPr userDrawn="1"/>
        </p:nvGrpSpPr>
        <p:grpSpPr>
          <a:xfrm>
            <a:off x="7573965" y="6090002"/>
            <a:ext cx="4524251" cy="612428"/>
            <a:chOff x="4084311" y="378348"/>
            <a:chExt cx="5627053" cy="709095"/>
          </a:xfrm>
        </p:grpSpPr>
        <p:sp>
          <p:nvSpPr>
            <p:cNvPr id="10" name="Nazev">
              <a:extLst>
                <a:ext uri="{FF2B5EF4-FFF2-40B4-BE49-F238E27FC236}">
                  <a16:creationId xmlns:a16="http://schemas.microsoft.com/office/drawing/2014/main" id="{4C1916FE-4B88-49CD-BA58-7B74C639AF98}"/>
                </a:ext>
              </a:extLst>
            </p:cNvPr>
            <p:cNvSpPr txBox="1"/>
            <p:nvPr userDrawn="1"/>
          </p:nvSpPr>
          <p:spPr>
            <a:xfrm>
              <a:off x="5237394" y="599696"/>
              <a:ext cx="4473970" cy="427628"/>
            </a:xfrm>
            <a:prstGeom prst="rect">
              <a:avLst/>
            </a:prstGeom>
            <a:noFill/>
          </p:spPr>
          <p:txBody>
            <a:bodyPr wrap="square" rtlCol="0">
              <a:spAutoFit/>
            </a:bodyPr>
            <a:lstStyle/>
            <a:p>
              <a:r>
                <a:rPr lang="cs-CZ" sz="900" noProof="0" dirty="0">
                  <a:solidFill>
                    <a:srgbClr val="2B297E"/>
                  </a:solidFill>
                  <a:latin typeface="Arial" panose="020B0604020202020204" pitchFamily="34" charset="0"/>
                  <a:cs typeface="Arial" panose="020B0604020202020204" pitchFamily="34" charset="0"/>
                </a:rPr>
                <a:t>Ústav zdravotnických informací a statistiky České republiky</a:t>
              </a:r>
            </a:p>
            <a:p>
              <a:r>
                <a:rPr lang="en-US" sz="900" i="1" dirty="0">
                  <a:solidFill>
                    <a:srgbClr val="2B297E"/>
                  </a:solidFill>
                  <a:latin typeface="Arial" panose="020B0604020202020204" pitchFamily="34" charset="0"/>
                  <a:cs typeface="Arial" panose="020B0604020202020204" pitchFamily="34" charset="0"/>
                </a:rPr>
                <a:t>Institute of Health Information and Statistics of the Czech Republic</a:t>
              </a:r>
            </a:p>
          </p:txBody>
        </p:sp>
        <p:pic>
          <p:nvPicPr>
            <p:cNvPr id="11" name="Logo">
              <a:extLst>
                <a:ext uri="{FF2B5EF4-FFF2-40B4-BE49-F238E27FC236}">
                  <a16:creationId xmlns:a16="http://schemas.microsoft.com/office/drawing/2014/main" id="{9F92AC57-7FC1-4571-BECE-7125420930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84311" y="378348"/>
              <a:ext cx="1080000" cy="709095"/>
            </a:xfrm>
            <a:prstGeom prst="rect">
              <a:avLst/>
            </a:prstGeom>
          </p:spPr>
        </p:pic>
      </p:grpSp>
      <p:pic>
        <p:nvPicPr>
          <p:cNvPr id="8" name="Logo MZ CR">
            <a:extLst>
              <a:ext uri="{FF2B5EF4-FFF2-40B4-BE49-F238E27FC236}">
                <a16:creationId xmlns:a16="http://schemas.microsoft.com/office/drawing/2014/main" id="{5B7C4270-13A2-4527-A4C7-32FE9859D7F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5311" y="156482"/>
            <a:ext cx="3763463" cy="324000"/>
          </a:xfrm>
          <a:prstGeom prst="rect">
            <a:avLst/>
          </a:prstGeom>
        </p:spPr>
      </p:pic>
      <p:sp>
        <p:nvSpPr>
          <p:cNvPr id="2" name="Nadpis 1">
            <a:extLst>
              <a:ext uri="{FF2B5EF4-FFF2-40B4-BE49-F238E27FC236}">
                <a16:creationId xmlns:a16="http://schemas.microsoft.com/office/drawing/2014/main" id="{DBF05EC1-AC34-4998-A874-C476BF92C77D}"/>
              </a:ext>
            </a:extLst>
          </p:cNvPr>
          <p:cNvSpPr>
            <a:spLocks noGrp="1"/>
          </p:cNvSpPr>
          <p:nvPr>
            <p:ph type="title"/>
          </p:nvPr>
        </p:nvSpPr>
        <p:spPr>
          <a:xfrm>
            <a:off x="452490" y="1382511"/>
            <a:ext cx="5246408" cy="1404481"/>
          </a:xfrm>
        </p:spPr>
        <p:txBody>
          <a:bodyPr>
            <a:normAutofit/>
          </a:bodyPr>
          <a:lstStyle>
            <a:lvl1pPr algn="l">
              <a:defRPr sz="3600" b="1">
                <a:solidFill>
                  <a:schemeClr val="bg1"/>
                </a:solidFill>
                <a:effectLst>
                  <a:outerShdw blurRad="38100" dist="38100" dir="2700000" algn="tl">
                    <a:srgbClr val="000000">
                      <a:alpha val="43137"/>
                    </a:srgbClr>
                  </a:outerShdw>
                </a:effectLst>
                <a:latin typeface="+mn-lt"/>
              </a:defRPr>
            </a:lvl1pPr>
          </a:lstStyle>
          <a:p>
            <a:r>
              <a:rPr lang="cs-CZ" dirty="0"/>
              <a:t>Kliknutím lze upravit styl.</a:t>
            </a:r>
          </a:p>
        </p:txBody>
      </p:sp>
      <p:sp>
        <p:nvSpPr>
          <p:cNvPr id="4" name="Zástupný text 3">
            <a:extLst>
              <a:ext uri="{FF2B5EF4-FFF2-40B4-BE49-F238E27FC236}">
                <a16:creationId xmlns:a16="http://schemas.microsoft.com/office/drawing/2014/main" id="{30F5E0A5-FA60-44D8-9106-C4F05A37F6A9}"/>
              </a:ext>
            </a:extLst>
          </p:cNvPr>
          <p:cNvSpPr>
            <a:spLocks noGrp="1"/>
          </p:cNvSpPr>
          <p:nvPr>
            <p:ph type="body" sz="quarter" idx="10" hasCustomPrompt="1"/>
          </p:nvPr>
        </p:nvSpPr>
        <p:spPr>
          <a:xfrm>
            <a:off x="478506" y="5213021"/>
            <a:ext cx="11116463" cy="468000"/>
          </a:xfrm>
        </p:spPr>
        <p:txBody>
          <a:bodyPr anchor="ctr">
            <a:noAutofit/>
          </a:bodyPr>
          <a:lstStyle>
            <a:lvl1pPr marL="0" indent="0" algn="l">
              <a:buNone/>
              <a:defRPr lang="cs-CZ" sz="3200" b="1" kern="1200" dirty="0" smtClean="0">
                <a:solidFill>
                  <a:srgbClr val="D71440"/>
                </a:solidFill>
                <a:latin typeface="+mn-lt"/>
                <a:ea typeface="+mn-ea"/>
                <a:cs typeface="+mn-cs"/>
              </a:defRPr>
            </a:lvl1pPr>
            <a:lvl2pPr marL="457200" indent="0">
              <a:buNone/>
              <a:defRPr/>
            </a:lvl2pPr>
          </a:lstStyle>
          <a:p>
            <a:pPr lvl="0"/>
            <a:r>
              <a:rPr lang="cs-CZ" dirty="0"/>
              <a:t>Vložte podnadpis</a:t>
            </a:r>
          </a:p>
        </p:txBody>
      </p:sp>
      <p:sp>
        <p:nvSpPr>
          <p:cNvPr id="5" name="Rovnoramenný trojúhelník 4">
            <a:extLst>
              <a:ext uri="{FF2B5EF4-FFF2-40B4-BE49-F238E27FC236}">
                <a16:creationId xmlns:a16="http://schemas.microsoft.com/office/drawing/2014/main" id="{7CAA4C88-F276-4D85-BC5A-855142C9A879}"/>
              </a:ext>
            </a:extLst>
          </p:cNvPr>
          <p:cNvSpPr/>
          <p:nvPr userDrawn="1"/>
        </p:nvSpPr>
        <p:spPr>
          <a:xfrm rot="1106797">
            <a:off x="9886179" y="3906438"/>
            <a:ext cx="925689" cy="1307747"/>
          </a:xfrm>
          <a:prstGeom prst="triangle">
            <a:avLst>
              <a:gd name="adj" fmla="val 54766"/>
            </a:avLst>
          </a:prstGeom>
          <a:solidFill>
            <a:srgbClr val="FFC000">
              <a:alpha val="44000"/>
            </a:srgbClr>
          </a:solidFill>
          <a:ln w="15875">
            <a:solidFill>
              <a:srgbClr val="2E5980"/>
            </a:solidFill>
          </a:ln>
          <a:effectLst>
            <a:outerShdw blurRad="50800" dist="50800" dir="5400000" algn="ctr" rotWithShape="0">
              <a:srgbClr val="2E598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9" name="Obrázek 18">
            <a:extLst>
              <a:ext uri="{FF2B5EF4-FFF2-40B4-BE49-F238E27FC236}">
                <a16:creationId xmlns:a16="http://schemas.microsoft.com/office/drawing/2014/main" id="{286DC835-101F-496F-A2E7-81BCF906197A}"/>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l="14507" t="23116" r="13670" b="26189"/>
          <a:stretch/>
        </p:blipFill>
        <p:spPr>
          <a:xfrm>
            <a:off x="10518756" y="130979"/>
            <a:ext cx="1437527" cy="457526"/>
          </a:xfrm>
          <a:prstGeom prst="rect">
            <a:avLst/>
          </a:prstGeom>
        </p:spPr>
      </p:pic>
      <p:grpSp>
        <p:nvGrpSpPr>
          <p:cNvPr id="20" name="Skupina 19">
            <a:extLst>
              <a:ext uri="{FF2B5EF4-FFF2-40B4-BE49-F238E27FC236}">
                <a16:creationId xmlns:a16="http://schemas.microsoft.com/office/drawing/2014/main" id="{387B461A-7DF4-4E69-95E7-D2F04E783964}"/>
              </a:ext>
            </a:extLst>
          </p:cNvPr>
          <p:cNvGrpSpPr/>
          <p:nvPr userDrawn="1"/>
        </p:nvGrpSpPr>
        <p:grpSpPr>
          <a:xfrm>
            <a:off x="9573906" y="4835335"/>
            <a:ext cx="1029600" cy="1029600"/>
            <a:chOff x="8139289" y="752121"/>
            <a:chExt cx="1747911" cy="1747911"/>
          </a:xfrm>
        </p:grpSpPr>
        <p:sp>
          <p:nvSpPr>
            <p:cNvPr id="21" name="Ovál 20">
              <a:extLst>
                <a:ext uri="{FF2B5EF4-FFF2-40B4-BE49-F238E27FC236}">
                  <a16:creationId xmlns:a16="http://schemas.microsoft.com/office/drawing/2014/main" id="{33E5D6CF-8D1A-43EC-81AF-C6B441D1F047}"/>
                </a:ext>
              </a:extLst>
            </p:cNvPr>
            <p:cNvSpPr/>
            <p:nvPr userDrawn="1"/>
          </p:nvSpPr>
          <p:spPr>
            <a:xfrm>
              <a:off x="8139289" y="752121"/>
              <a:ext cx="1747911" cy="1747911"/>
            </a:xfrm>
            <a:prstGeom prst="ellipse">
              <a:avLst/>
            </a:prstGeom>
            <a:solidFill>
              <a:schemeClr val="bg1"/>
            </a:solidFill>
            <a:ln w="19050">
              <a:solidFill>
                <a:srgbClr val="D714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Ovál 21">
              <a:extLst>
                <a:ext uri="{FF2B5EF4-FFF2-40B4-BE49-F238E27FC236}">
                  <a16:creationId xmlns:a16="http://schemas.microsoft.com/office/drawing/2014/main" id="{6B3AB9E4-4018-4B9C-83F2-E7A4A6F66B6B}"/>
                </a:ext>
              </a:extLst>
            </p:cNvPr>
            <p:cNvSpPr/>
            <p:nvPr userDrawn="1"/>
          </p:nvSpPr>
          <p:spPr>
            <a:xfrm>
              <a:off x="8256659" y="869491"/>
              <a:ext cx="1513171" cy="1513171"/>
            </a:xfrm>
            <a:prstGeom prst="ellipse">
              <a:avLst/>
            </a:prstGeom>
            <a:solidFill>
              <a:srgbClr val="D71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3" name="Obrázek 22">
              <a:extLst>
                <a:ext uri="{FF2B5EF4-FFF2-40B4-BE49-F238E27FC236}">
                  <a16:creationId xmlns:a16="http://schemas.microsoft.com/office/drawing/2014/main" id="{4201897D-1EE6-4E94-A2F8-337C7B07036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262349" y="959018"/>
              <a:ext cx="1488101" cy="1080094"/>
            </a:xfrm>
            <a:prstGeom prst="rect">
              <a:avLst/>
            </a:prstGeom>
          </p:spPr>
        </p:pic>
      </p:grpSp>
    </p:spTree>
    <p:extLst>
      <p:ext uri="{BB962C8B-B14F-4D97-AF65-F5344CB8AC3E}">
        <p14:creationId xmlns:p14="http://schemas.microsoft.com/office/powerpoint/2010/main" val="320965717"/>
      </p:ext>
    </p:extLst>
  </p:cSld>
  <p:clrMapOvr>
    <a:masterClrMapping/>
  </p:clrMapOvr>
  <p:extLst>
    <p:ext uri="{DCECCB84-F9BA-43D5-87BE-67443E8EF086}">
      <p15:sldGuideLst xmlns:p15="http://schemas.microsoft.com/office/powerpoint/2012/main">
        <p15:guide id="1" orient="horz" pos="3430">
          <p15:clr>
            <a:srgbClr val="FBAE40"/>
          </p15:clr>
        </p15:guide>
        <p15:guide id="2" pos="34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1546826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140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8B4D-DDE1-47DD-8286-4CC8FA09839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C914A1A-9DD7-4231-B018-F377FD771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8D2F9BD-8EAE-48E7-A030-EF46F9A1FDAC}"/>
              </a:ext>
            </a:extLst>
          </p:cNvPr>
          <p:cNvSpPr>
            <a:spLocks noGrp="1"/>
          </p:cNvSpPr>
          <p:nvPr>
            <p:ph type="dt" sz="half" idx="10"/>
          </p:nvPr>
        </p:nvSpPr>
        <p:spPr>
          <a:xfrm>
            <a:off x="838200" y="6356350"/>
            <a:ext cx="2743200" cy="365125"/>
          </a:xfrm>
          <a:prstGeom prst="rect">
            <a:avLst/>
          </a:prstGeom>
        </p:spPr>
        <p:txBody>
          <a:bodyPr/>
          <a:lstStyle/>
          <a:p>
            <a:fld id="{DFBAE8BB-28AF-4AE2-8287-52FCCAC1ADF8}" type="datetimeFigureOut">
              <a:rPr lang="cs-CZ" smtClean="0"/>
              <a:t>04.11.2023</a:t>
            </a:fld>
            <a:endParaRPr lang="cs-CZ"/>
          </a:p>
        </p:txBody>
      </p:sp>
      <p:sp>
        <p:nvSpPr>
          <p:cNvPr id="5" name="Zástupný symbol pro zápatí 4">
            <a:extLst>
              <a:ext uri="{FF2B5EF4-FFF2-40B4-BE49-F238E27FC236}">
                <a16:creationId xmlns:a16="http://schemas.microsoft.com/office/drawing/2014/main" id="{434D75D6-239A-4391-8384-54DCE972DF4A}"/>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6" name="Zástupný symbol pro číslo snímku 5">
            <a:extLst>
              <a:ext uri="{FF2B5EF4-FFF2-40B4-BE49-F238E27FC236}">
                <a16:creationId xmlns:a16="http://schemas.microsoft.com/office/drawing/2014/main" id="{A88F23B3-7A72-4D63-8F6D-440720AD6AE8}"/>
              </a:ext>
            </a:extLst>
          </p:cNvPr>
          <p:cNvSpPr>
            <a:spLocks noGrp="1"/>
          </p:cNvSpPr>
          <p:nvPr>
            <p:ph type="sldNum" sz="quarter" idx="12"/>
          </p:nvPr>
        </p:nvSpPr>
        <p:spPr>
          <a:xfrm>
            <a:off x="8610600" y="6356350"/>
            <a:ext cx="2743200" cy="365125"/>
          </a:xfrm>
          <a:prstGeom prst="rect">
            <a:avLst/>
          </a:prstGeom>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591272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Úvodní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EA0E24-3DEE-4F9B-BE62-2C949AF5B0D5}"/>
              </a:ext>
            </a:extLst>
          </p:cNvPr>
          <p:cNvPicPr>
            <a:picLocks noChangeAspect="1"/>
          </p:cNvPicPr>
          <p:nvPr userDrawn="1"/>
        </p:nvPicPr>
        <p:blipFill>
          <a:blip r:embed="rId2"/>
          <a:stretch>
            <a:fillRect/>
          </a:stretch>
        </p:blipFill>
        <p:spPr>
          <a:xfrm>
            <a:off x="0" y="612658"/>
            <a:ext cx="12192000" cy="4718304"/>
          </a:xfrm>
          <a:prstGeom prst="rect">
            <a:avLst/>
          </a:prstGeom>
        </p:spPr>
      </p:pic>
      <p:pic>
        <p:nvPicPr>
          <p:cNvPr id="6" name="Obrázek 5">
            <a:extLst>
              <a:ext uri="{FF2B5EF4-FFF2-40B4-BE49-F238E27FC236}">
                <a16:creationId xmlns:a16="http://schemas.microsoft.com/office/drawing/2014/main" id="{EA7E5BF0-AE0D-4088-9249-900F92A0E8FA}"/>
              </a:ext>
            </a:extLst>
          </p:cNvPr>
          <p:cNvPicPr>
            <a:picLocks noChangeAspect="1"/>
          </p:cNvPicPr>
          <p:nvPr userDrawn="1"/>
        </p:nvPicPr>
        <p:blipFill>
          <a:blip r:embed="rId3"/>
          <a:stretch>
            <a:fillRect/>
          </a:stretch>
        </p:blipFill>
        <p:spPr>
          <a:xfrm>
            <a:off x="0" y="612658"/>
            <a:ext cx="12192000" cy="4718304"/>
          </a:xfrm>
          <a:prstGeom prst="rect">
            <a:avLst/>
          </a:prstGeom>
        </p:spPr>
      </p:pic>
      <p:pic>
        <p:nvPicPr>
          <p:cNvPr id="66" name="Obrázek 65" descr="cid:image001.jpg@01CED555.8CFAB4A0">
            <a:extLst>
              <a:ext uri="{FF2B5EF4-FFF2-40B4-BE49-F238E27FC236}">
                <a16:creationId xmlns:a16="http://schemas.microsoft.com/office/drawing/2014/main" id="{D17F3592-01D7-4B8C-BAC8-A15B8AA86699}"/>
              </a:ext>
            </a:extLst>
          </p:cNvPr>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7800159" y="6243595"/>
            <a:ext cx="4320480" cy="504056"/>
          </a:xfrm>
          <a:prstGeom prst="rect">
            <a:avLst/>
          </a:prstGeom>
          <a:noFill/>
          <a:ln>
            <a:noFill/>
          </a:ln>
        </p:spPr>
      </p:pic>
      <p:pic>
        <p:nvPicPr>
          <p:cNvPr id="67" name="Picture 9" descr="logo_mzcr">
            <a:extLst>
              <a:ext uri="{FF2B5EF4-FFF2-40B4-BE49-F238E27FC236}">
                <a16:creationId xmlns:a16="http://schemas.microsoft.com/office/drawing/2014/main" id="{285C40DD-D2EF-48E7-99A8-53B809A1EA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677" y="137068"/>
            <a:ext cx="3896923" cy="34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D4D1F535-DC44-479F-B5BD-92EA59F33323}"/>
              </a:ext>
            </a:extLst>
          </p:cNvPr>
          <p:cNvSpPr/>
          <p:nvPr userDrawn="1"/>
        </p:nvSpPr>
        <p:spPr>
          <a:xfrm>
            <a:off x="347463" y="1160781"/>
            <a:ext cx="5220082" cy="1477328"/>
          </a:xfrm>
          <a:prstGeom prst="rect">
            <a:avLst/>
          </a:prstGeom>
        </p:spPr>
        <p:txBody>
          <a:bodyPr wrap="square">
            <a:spAutoFit/>
          </a:bodyPr>
          <a:lstStyle/>
          <a:p>
            <a:pPr algn="l"/>
            <a:r>
              <a:rPr lang="cs-CZ" sz="2200" b="1" i="1" dirty="0">
                <a:solidFill>
                  <a:schemeClr val="bg1"/>
                </a:solidFill>
              </a:rPr>
              <a:t>Analytické studie programu Zdraví 2030: </a:t>
            </a:r>
            <a:r>
              <a:rPr lang="cs-CZ" sz="3400" b="1" dirty="0">
                <a:solidFill>
                  <a:schemeClr val="bg1"/>
                </a:solidFill>
              </a:rPr>
              <a:t>Kapacity a aktivita PLDD </a:t>
            </a:r>
          </a:p>
          <a:p>
            <a:pPr algn="l"/>
            <a:r>
              <a:rPr lang="cs-CZ" sz="3400" b="1" dirty="0">
                <a:solidFill>
                  <a:schemeClr val="bg1"/>
                </a:solidFill>
              </a:rPr>
              <a:t>a pediatrie</a:t>
            </a:r>
          </a:p>
        </p:txBody>
      </p:sp>
      <p:pic>
        <p:nvPicPr>
          <p:cNvPr id="4" name="Logo Zdravi 2030" descr="Obsah obrázku objekt&#10;&#10;Popis byl vytvořen automaticky">
            <a:extLst>
              <a:ext uri="{FF2B5EF4-FFF2-40B4-BE49-F238E27FC236}">
                <a16:creationId xmlns:a16="http://schemas.microsoft.com/office/drawing/2014/main" id="{8E98422F-1202-68B7-A6C5-FD1E3B50298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98032" y="87416"/>
            <a:ext cx="1252291" cy="487435"/>
          </a:xfrm>
          <a:prstGeom prst="rect">
            <a:avLst/>
          </a:prstGeom>
        </p:spPr>
      </p:pic>
    </p:spTree>
    <p:extLst>
      <p:ext uri="{BB962C8B-B14F-4D97-AF65-F5344CB8AC3E}">
        <p14:creationId xmlns:p14="http://schemas.microsoft.com/office/powerpoint/2010/main" val="1879773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RG intro">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939D5E-E85A-426C-8538-EC74E4CF52BD}"/>
              </a:ext>
            </a:extLst>
          </p:cNvPr>
          <p:cNvSpPr>
            <a:spLocks noGrp="1"/>
          </p:cNvSpPr>
          <p:nvPr>
            <p:ph type="ctrTitle" hasCustomPrompt="1"/>
          </p:nvPr>
        </p:nvSpPr>
        <p:spPr>
          <a:xfrm>
            <a:off x="0" y="1600199"/>
            <a:ext cx="12192000" cy="1909763"/>
          </a:xfrm>
          <a:solidFill>
            <a:srgbClr val="203B7C"/>
          </a:solidFill>
        </p:spPr>
        <p:txBody>
          <a:bodyPr anchor="ctr">
            <a:normAutofit/>
          </a:bodyPr>
          <a:lstStyle>
            <a:lvl1pPr marL="542925" indent="0" algn="l">
              <a:defRPr sz="4000">
                <a:solidFill>
                  <a:schemeClr val="bg1"/>
                </a:solidFill>
              </a:defRPr>
            </a:lvl1pPr>
          </a:lstStyle>
          <a:p>
            <a:r>
              <a:rPr lang="cs-CZ" dirty="0"/>
              <a:t>Název akce</a:t>
            </a:r>
          </a:p>
        </p:txBody>
      </p:sp>
      <p:sp>
        <p:nvSpPr>
          <p:cNvPr id="3" name="Podnadpis 2">
            <a:extLst>
              <a:ext uri="{FF2B5EF4-FFF2-40B4-BE49-F238E27FC236}">
                <a16:creationId xmlns:a16="http://schemas.microsoft.com/office/drawing/2014/main" id="{90877259-BCA3-4D41-9F40-8DA224B2EE0B}"/>
              </a:ext>
            </a:extLst>
          </p:cNvPr>
          <p:cNvSpPr>
            <a:spLocks noGrp="1"/>
          </p:cNvSpPr>
          <p:nvPr>
            <p:ph type="subTitle" idx="1" hasCustomPrompt="1"/>
          </p:nvPr>
        </p:nvSpPr>
        <p:spPr>
          <a:xfrm>
            <a:off x="566442" y="3730427"/>
            <a:ext cx="10800000" cy="432000"/>
          </a:xfrm>
        </p:spPr>
        <p:txBody>
          <a:bodyPr anchor="ctr"/>
          <a:lstStyle>
            <a:lvl1pPr marL="0" indent="0" algn="l">
              <a:buNone/>
              <a:defRPr sz="2000">
                <a:solidFill>
                  <a:srgbClr val="ED1C24"/>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Čas akce</a:t>
            </a:r>
          </a:p>
        </p:txBody>
      </p:sp>
      <p:sp>
        <p:nvSpPr>
          <p:cNvPr id="10" name="Zástupný text 9">
            <a:extLst>
              <a:ext uri="{FF2B5EF4-FFF2-40B4-BE49-F238E27FC236}">
                <a16:creationId xmlns:a16="http://schemas.microsoft.com/office/drawing/2014/main" id="{6E1EC66C-3999-4363-B46F-E20C8CF1BBB2}"/>
              </a:ext>
            </a:extLst>
          </p:cNvPr>
          <p:cNvSpPr>
            <a:spLocks noGrp="1"/>
          </p:cNvSpPr>
          <p:nvPr>
            <p:ph type="body" sz="quarter" idx="10" hasCustomPrompt="1"/>
          </p:nvPr>
        </p:nvSpPr>
        <p:spPr>
          <a:xfrm>
            <a:off x="558645" y="4182865"/>
            <a:ext cx="10800000" cy="1133601"/>
          </a:xfrm>
        </p:spPr>
        <p:txBody>
          <a:bodyPr anchor="t">
            <a:no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cs-CZ" dirty="0"/>
              <a:t>Místo</a:t>
            </a:r>
          </a:p>
        </p:txBody>
      </p:sp>
    </p:spTree>
    <p:extLst>
      <p:ext uri="{BB962C8B-B14F-4D97-AF65-F5344CB8AC3E}">
        <p14:creationId xmlns:p14="http://schemas.microsoft.com/office/powerpoint/2010/main" val="2670708299"/>
      </p:ext>
    </p:extLst>
  </p:cSld>
  <p:clrMapOvr>
    <a:masterClrMapping/>
  </p:clrMapOvr>
  <p:extLst>
    <p:ext uri="{DCECCB84-F9BA-43D5-87BE-67443E8EF086}">
      <p15:sldGuideLst xmlns:p15="http://schemas.microsoft.com/office/powerpoint/2012/main">
        <p15:guide id="1" orient="horz" pos="2160">
          <p15:clr>
            <a:srgbClr val="FBAE40"/>
          </p15:clr>
        </p15:guide>
        <p15:guide id="2"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Nadpis a obsah">
    <p:spTree>
      <p:nvGrpSpPr>
        <p:cNvPr id="1" name=""/>
        <p:cNvGrpSpPr/>
        <p:nvPr/>
      </p:nvGrpSpPr>
      <p:grpSpPr>
        <a:xfrm>
          <a:off x="0" y="0"/>
          <a:ext cx="0" cy="0"/>
          <a:chOff x="0" y="0"/>
          <a:chExt cx="0" cy="0"/>
        </a:xfrm>
      </p:grpSpPr>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423970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02486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C10C1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32C7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1595358" cy="523137"/>
          </a:xfrm>
        </p:spPr>
        <p:txBody>
          <a:bodyPr anchor="t">
            <a:noAutofit/>
          </a:bodyPr>
          <a:lstStyle>
            <a:lvl1pPr>
              <a:defRPr lang="cs-CZ" sz="2800" b="1" kern="1200" dirty="0" smtClean="0">
                <a:solidFill>
                  <a:srgbClr val="C10C1D"/>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pic>
        <p:nvPicPr>
          <p:cNvPr id="3" name="Obrázek 2">
            <a:extLst>
              <a:ext uri="{FF2B5EF4-FFF2-40B4-BE49-F238E27FC236}">
                <a16:creationId xmlns:a16="http://schemas.microsoft.com/office/drawing/2014/main" id="{C15F3FEB-79F6-C894-1F7D-8ED80B7235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84000" y="6372000"/>
            <a:ext cx="610086" cy="403272"/>
          </a:xfrm>
          <a:prstGeom prst="rect">
            <a:avLst/>
          </a:prstGeom>
        </p:spPr>
      </p:pic>
      <p:pic>
        <p:nvPicPr>
          <p:cNvPr id="4" name="Obrázek 3">
            <a:extLst>
              <a:ext uri="{FF2B5EF4-FFF2-40B4-BE49-F238E27FC236}">
                <a16:creationId xmlns:a16="http://schemas.microsoft.com/office/drawing/2014/main" id="{E5BF7376-8395-1A6B-411F-CFD2ABE65B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8000" y="6373256"/>
            <a:ext cx="447015" cy="431582"/>
          </a:xfrm>
          <a:prstGeom prst="rect">
            <a:avLst/>
          </a:prstGeom>
        </p:spPr>
      </p:pic>
    </p:spTree>
    <p:extLst>
      <p:ext uri="{BB962C8B-B14F-4D97-AF65-F5344CB8AC3E}">
        <p14:creationId xmlns:p14="http://schemas.microsoft.com/office/powerpoint/2010/main" val="34209385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Nadpis, obsah">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2F86E3AE-C4C5-CA9A-34B2-F60AC1774F12}"/>
              </a:ext>
            </a:extLst>
          </p:cNvPr>
          <p:cNvSpPr>
            <a:spLocks noGrp="1"/>
          </p:cNvSpPr>
          <p:nvPr>
            <p:ph sz="quarter" idx="10"/>
          </p:nvPr>
        </p:nvSpPr>
        <p:spPr>
          <a:xfrm>
            <a:off x="731838" y="1664058"/>
            <a:ext cx="10728325" cy="4428000"/>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p:txBody>
      </p:sp>
      <p:sp>
        <p:nvSpPr>
          <p:cNvPr id="15" name="Obdélník 14">
            <a:extLst>
              <a:ext uri="{FF2B5EF4-FFF2-40B4-BE49-F238E27FC236}">
                <a16:creationId xmlns:a16="http://schemas.microsoft.com/office/drawing/2014/main" id="{203DDD2B-94B5-4D6B-B92F-71E4B2701400}"/>
              </a:ext>
            </a:extLst>
          </p:cNvPr>
          <p:cNvSpPr/>
          <p:nvPr userDrawn="1"/>
        </p:nvSpPr>
        <p:spPr>
          <a:xfrm>
            <a:off x="0" y="0"/>
            <a:ext cx="6096000" cy="23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3" name="Skupina 2">
            <a:extLst>
              <a:ext uri="{FF2B5EF4-FFF2-40B4-BE49-F238E27FC236}">
                <a16:creationId xmlns:a16="http://schemas.microsoft.com/office/drawing/2014/main" id="{C994861F-0D9B-4331-871B-BB38C1D69A0E}"/>
              </a:ext>
            </a:extLst>
          </p:cNvPr>
          <p:cNvGrpSpPr/>
          <p:nvPr userDrawn="1"/>
        </p:nvGrpSpPr>
        <p:grpSpPr>
          <a:xfrm>
            <a:off x="0" y="475199"/>
            <a:ext cx="1080000" cy="720000"/>
            <a:chOff x="0" y="475199"/>
            <a:chExt cx="1080000" cy="720000"/>
          </a:xfrm>
        </p:grpSpPr>
        <p:sp>
          <p:nvSpPr>
            <p:cNvPr id="18" name="Obdélník 17">
              <a:extLst>
                <a:ext uri="{FF2B5EF4-FFF2-40B4-BE49-F238E27FC236}">
                  <a16:creationId xmlns:a16="http://schemas.microsoft.com/office/drawing/2014/main" id="{BA72D03A-0F35-4A68-824B-364CAA4CDC0F}"/>
                </a:ext>
              </a:extLst>
            </p:cNvPr>
            <p:cNvSpPr/>
            <p:nvPr userDrawn="1"/>
          </p:nvSpPr>
          <p:spPr>
            <a:xfrm>
              <a:off x="0" y="475199"/>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9" name="Grafický objekt 18">
              <a:extLst>
                <a:ext uri="{FF2B5EF4-FFF2-40B4-BE49-F238E27FC236}">
                  <a16:creationId xmlns:a16="http://schemas.microsoft.com/office/drawing/2014/main" id="{1773DD8C-C1C7-4C8A-BF7A-4721B43A07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0154" y="637199"/>
              <a:ext cx="639692" cy="396000"/>
            </a:xfrm>
            <a:prstGeom prst="rect">
              <a:avLst/>
            </a:prstGeom>
          </p:spPr>
        </p:pic>
      </p:grpSp>
      <p:sp>
        <p:nvSpPr>
          <p:cNvPr id="2" name="Nadpis 1">
            <a:extLst>
              <a:ext uri="{FF2B5EF4-FFF2-40B4-BE49-F238E27FC236}">
                <a16:creationId xmlns:a16="http://schemas.microsoft.com/office/drawing/2014/main" id="{CE39D634-FBD8-0067-14B8-7CF2FC0D70BF}"/>
              </a:ext>
            </a:extLst>
          </p:cNvPr>
          <p:cNvSpPr>
            <a:spLocks noGrp="1"/>
          </p:cNvSpPr>
          <p:nvPr>
            <p:ph type="title"/>
          </p:nvPr>
        </p:nvSpPr>
        <p:spPr>
          <a:xfrm>
            <a:off x="1620000" y="475199"/>
            <a:ext cx="9802034" cy="720000"/>
          </a:xfrm>
        </p:spPr>
        <p:txBody>
          <a:bodyPr lIns="0"/>
          <a:lstStyle>
            <a:lvl1pPr>
              <a:defRPr sz="2400"/>
            </a:lvl1pPr>
          </a:lstStyle>
          <a:p>
            <a:r>
              <a:rPr lang="cs-CZ" dirty="0"/>
              <a:t>Kliknutím lze upravit styl.</a:t>
            </a:r>
          </a:p>
        </p:txBody>
      </p:sp>
    </p:spTree>
    <p:extLst>
      <p:ext uri="{BB962C8B-B14F-4D97-AF65-F5344CB8AC3E}">
        <p14:creationId xmlns:p14="http://schemas.microsoft.com/office/powerpoint/2010/main" val="3439993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Úvodní snímek">
    <p:spTree>
      <p:nvGrpSpPr>
        <p:cNvPr id="1" name=""/>
        <p:cNvGrpSpPr/>
        <p:nvPr/>
      </p:nvGrpSpPr>
      <p:grpSpPr>
        <a:xfrm>
          <a:off x="0" y="0"/>
          <a:ext cx="0" cy="0"/>
          <a:chOff x="0" y="0"/>
          <a:chExt cx="0" cy="0"/>
        </a:xfrm>
      </p:grpSpPr>
      <p:sp>
        <p:nvSpPr>
          <p:cNvPr id="73" name="Volný tvar 19">
            <a:extLst>
              <a:ext uri="{FF2B5EF4-FFF2-40B4-BE49-F238E27FC236}">
                <a16:creationId xmlns:a16="http://schemas.microsoft.com/office/drawing/2014/main" id="{33F7304C-8B0F-401C-BBB8-0F87B5779B2B}"/>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82718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5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95447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625879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pic>
        <p:nvPicPr>
          <p:cNvPr id="5"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51" y="6272815"/>
            <a:ext cx="778907" cy="303178"/>
          </a:xfrm>
          <a:prstGeom prst="rect">
            <a:avLst/>
          </a:prstGeom>
        </p:spPr>
      </p:pic>
      <p:pic>
        <p:nvPicPr>
          <p:cNvPr id="6"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68609" y="6593923"/>
            <a:ext cx="2303581" cy="198318"/>
          </a:xfrm>
          <a:prstGeom prst="rect">
            <a:avLst/>
          </a:prstGeom>
        </p:spPr>
      </p:pic>
      <p:pic>
        <p:nvPicPr>
          <p:cNvPr id="9"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55505" y="6508808"/>
            <a:ext cx="503419" cy="330529"/>
          </a:xfrm>
          <a:prstGeom prst="rect">
            <a:avLst/>
          </a:prstGeom>
        </p:spPr>
      </p:pic>
      <p:cxnSp>
        <p:nvCxnSpPr>
          <p:cNvPr id="4" name="Přímá spojnice 3"/>
          <p:cNvCxnSpPr/>
          <p:nvPr userDrawn="1"/>
        </p:nvCxnSpPr>
        <p:spPr>
          <a:xfrm>
            <a:off x="1326763" y="6460191"/>
            <a:ext cx="10332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531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77974B-1FFA-4DB6-8A8F-C6D3C5060C3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51DC174-F8E7-4EAC-A194-2E59D5387B39}"/>
              </a:ext>
            </a:extLst>
          </p:cNvPr>
          <p:cNvSpPr>
            <a:spLocks noGrp="1"/>
          </p:cNvSpPr>
          <p:nvPr>
            <p:ph type="dt" sz="half" idx="10"/>
          </p:nvPr>
        </p:nvSpPr>
        <p:spPr>
          <a:xfrm>
            <a:off x="838200" y="6356350"/>
            <a:ext cx="2743200" cy="365125"/>
          </a:xfrm>
          <a:prstGeom prst="rect">
            <a:avLst/>
          </a:prstGeom>
        </p:spPr>
        <p:txBody>
          <a:bodyPr/>
          <a:lstStyle/>
          <a:p>
            <a:fld id="{DFBAE8BB-28AF-4AE2-8287-52FCCAC1ADF8}" type="datetimeFigureOut">
              <a:rPr lang="cs-CZ" smtClean="0"/>
              <a:t>04.11.2023</a:t>
            </a:fld>
            <a:endParaRPr lang="cs-CZ"/>
          </a:p>
        </p:txBody>
      </p:sp>
      <p:sp>
        <p:nvSpPr>
          <p:cNvPr id="4" name="Zástupný symbol pro zápatí 3">
            <a:extLst>
              <a:ext uri="{FF2B5EF4-FFF2-40B4-BE49-F238E27FC236}">
                <a16:creationId xmlns:a16="http://schemas.microsoft.com/office/drawing/2014/main" id="{B2EB7FDB-8449-4365-952C-D854D13671C0}"/>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5" name="Zástupný symbol pro číslo snímku 4">
            <a:extLst>
              <a:ext uri="{FF2B5EF4-FFF2-40B4-BE49-F238E27FC236}">
                <a16:creationId xmlns:a16="http://schemas.microsoft.com/office/drawing/2014/main" id="{0D0A128B-F7A7-4D02-8D71-42D14D61A154}"/>
              </a:ext>
            </a:extLst>
          </p:cNvPr>
          <p:cNvSpPr>
            <a:spLocks noGrp="1"/>
          </p:cNvSpPr>
          <p:nvPr>
            <p:ph type="sldNum" sz="quarter" idx="12"/>
          </p:nvPr>
        </p:nvSpPr>
        <p:spPr>
          <a:xfrm>
            <a:off x="8610600" y="6356350"/>
            <a:ext cx="2743200" cy="365125"/>
          </a:xfrm>
          <a:prstGeom prst="rect">
            <a:avLst/>
          </a:prstGeom>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28221524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54912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EA0E24-3DEE-4F9B-BE62-2C949AF5B0D5}"/>
              </a:ext>
            </a:extLst>
          </p:cNvPr>
          <p:cNvPicPr>
            <a:picLocks noChangeAspect="1"/>
          </p:cNvPicPr>
          <p:nvPr userDrawn="1"/>
        </p:nvPicPr>
        <p:blipFill>
          <a:blip r:embed="rId2"/>
          <a:stretch>
            <a:fillRect/>
          </a:stretch>
        </p:blipFill>
        <p:spPr>
          <a:xfrm>
            <a:off x="0" y="612658"/>
            <a:ext cx="12192000" cy="4718304"/>
          </a:xfrm>
          <a:prstGeom prst="rect">
            <a:avLst/>
          </a:prstGeom>
        </p:spPr>
      </p:pic>
      <p:pic>
        <p:nvPicPr>
          <p:cNvPr id="6" name="Obrázek 5">
            <a:extLst>
              <a:ext uri="{FF2B5EF4-FFF2-40B4-BE49-F238E27FC236}">
                <a16:creationId xmlns:a16="http://schemas.microsoft.com/office/drawing/2014/main" id="{EA7E5BF0-AE0D-4088-9249-900F92A0E8FA}"/>
              </a:ext>
            </a:extLst>
          </p:cNvPr>
          <p:cNvPicPr>
            <a:picLocks noChangeAspect="1"/>
          </p:cNvPicPr>
          <p:nvPr userDrawn="1"/>
        </p:nvPicPr>
        <p:blipFill>
          <a:blip r:embed="rId3"/>
          <a:stretch>
            <a:fillRect/>
          </a:stretch>
        </p:blipFill>
        <p:spPr>
          <a:xfrm>
            <a:off x="0" y="612658"/>
            <a:ext cx="12192000" cy="4718304"/>
          </a:xfrm>
          <a:prstGeom prst="rect">
            <a:avLst/>
          </a:prstGeom>
        </p:spPr>
      </p:pic>
      <p:pic>
        <p:nvPicPr>
          <p:cNvPr id="66" name="Obrázek 65" descr="cid:image001.jpg@01CED555.8CFAB4A0">
            <a:extLst>
              <a:ext uri="{FF2B5EF4-FFF2-40B4-BE49-F238E27FC236}">
                <a16:creationId xmlns:a16="http://schemas.microsoft.com/office/drawing/2014/main" id="{D17F3592-01D7-4B8C-BAC8-A15B8AA86699}"/>
              </a:ext>
            </a:extLst>
          </p:cNvPr>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7800159" y="6243595"/>
            <a:ext cx="4320480" cy="504056"/>
          </a:xfrm>
          <a:prstGeom prst="rect">
            <a:avLst/>
          </a:prstGeom>
          <a:noFill/>
          <a:ln>
            <a:noFill/>
          </a:ln>
        </p:spPr>
      </p:pic>
      <p:pic>
        <p:nvPicPr>
          <p:cNvPr id="67" name="Picture 9" descr="logo_mzcr">
            <a:extLst>
              <a:ext uri="{FF2B5EF4-FFF2-40B4-BE49-F238E27FC236}">
                <a16:creationId xmlns:a16="http://schemas.microsoft.com/office/drawing/2014/main" id="{285C40DD-D2EF-48E7-99A8-53B809A1EA9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677" y="137068"/>
            <a:ext cx="3896923" cy="34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délník 6">
            <a:extLst>
              <a:ext uri="{FF2B5EF4-FFF2-40B4-BE49-F238E27FC236}">
                <a16:creationId xmlns:a16="http://schemas.microsoft.com/office/drawing/2014/main" id="{D4D1F535-DC44-479F-B5BD-92EA59F33323}"/>
              </a:ext>
            </a:extLst>
          </p:cNvPr>
          <p:cNvSpPr/>
          <p:nvPr userDrawn="1"/>
        </p:nvSpPr>
        <p:spPr>
          <a:xfrm>
            <a:off x="347463" y="1160781"/>
            <a:ext cx="5220082" cy="1477328"/>
          </a:xfrm>
          <a:prstGeom prst="rect">
            <a:avLst/>
          </a:prstGeom>
        </p:spPr>
        <p:txBody>
          <a:bodyPr wrap="square">
            <a:spAutoFit/>
          </a:bodyPr>
          <a:lstStyle/>
          <a:p>
            <a:pPr algn="l"/>
            <a:r>
              <a:rPr lang="cs-CZ" sz="2200" b="1" i="1" dirty="0">
                <a:solidFill>
                  <a:schemeClr val="bg1"/>
                </a:solidFill>
              </a:rPr>
              <a:t>Analytické studie programu Zdraví 2030: </a:t>
            </a:r>
            <a:r>
              <a:rPr lang="cs-CZ" sz="3400" b="1" dirty="0">
                <a:solidFill>
                  <a:schemeClr val="bg1"/>
                </a:solidFill>
              </a:rPr>
              <a:t>Plánování personálních kapacit ve zdravotnictví</a:t>
            </a:r>
          </a:p>
        </p:txBody>
      </p:sp>
      <p:pic>
        <p:nvPicPr>
          <p:cNvPr id="4" name="Logo Zdravi 2030" descr="Obsah obrázku objekt&#10;&#10;Popis byl vytvořen automaticky">
            <a:extLst>
              <a:ext uri="{FF2B5EF4-FFF2-40B4-BE49-F238E27FC236}">
                <a16:creationId xmlns:a16="http://schemas.microsoft.com/office/drawing/2014/main" id="{8E98422F-1202-68B7-A6C5-FD1E3B50298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98032" y="87416"/>
            <a:ext cx="1252291" cy="487435"/>
          </a:xfrm>
          <a:prstGeom prst="rect">
            <a:avLst/>
          </a:prstGeom>
        </p:spPr>
      </p:pic>
    </p:spTree>
    <p:extLst>
      <p:ext uri="{BB962C8B-B14F-4D97-AF65-F5344CB8AC3E}">
        <p14:creationId xmlns:p14="http://schemas.microsoft.com/office/powerpoint/2010/main" val="2433947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Úvodní snímek">
    <p:spTree>
      <p:nvGrpSpPr>
        <p:cNvPr id="1" name=""/>
        <p:cNvGrpSpPr/>
        <p:nvPr/>
      </p:nvGrpSpPr>
      <p:grpSpPr>
        <a:xfrm>
          <a:off x="0" y="0"/>
          <a:ext cx="0" cy="0"/>
          <a:chOff x="0" y="0"/>
          <a:chExt cx="0" cy="0"/>
        </a:xfrm>
      </p:grpSpPr>
      <p:sp>
        <p:nvSpPr>
          <p:cNvPr id="70" name="Volný tvar 6">
            <a:extLst>
              <a:ext uri="{FF2B5EF4-FFF2-40B4-BE49-F238E27FC236}">
                <a16:creationId xmlns:a16="http://schemas.microsoft.com/office/drawing/2014/main" id="{9C4E3F5D-17FE-4F11-BF0B-55FCB20C5B12}"/>
              </a:ext>
            </a:extLst>
          </p:cNvPr>
          <p:cNvSpPr/>
          <p:nvPr userDrawn="1"/>
        </p:nvSpPr>
        <p:spPr>
          <a:xfrm>
            <a:off x="7105454" y="-9427"/>
            <a:ext cx="5102679" cy="3837214"/>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1" name="Volný tvar 17">
            <a:extLst>
              <a:ext uri="{FF2B5EF4-FFF2-40B4-BE49-F238E27FC236}">
                <a16:creationId xmlns:a16="http://schemas.microsoft.com/office/drawing/2014/main" id="{D48C225E-8000-42E1-8A87-FBEBB02FC061}"/>
              </a:ext>
            </a:extLst>
          </p:cNvPr>
          <p:cNvSpPr/>
          <p:nvPr userDrawn="1"/>
        </p:nvSpPr>
        <p:spPr>
          <a:xfrm rot="10800000">
            <a:off x="-9428" y="4390233"/>
            <a:ext cx="3549535" cy="2477193"/>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2" name="Volný tvar 18">
            <a:extLst>
              <a:ext uri="{FF2B5EF4-FFF2-40B4-BE49-F238E27FC236}">
                <a16:creationId xmlns:a16="http://schemas.microsoft.com/office/drawing/2014/main" id="{E8850329-92A2-4C8B-8B48-BF3BBCB09972}"/>
              </a:ext>
            </a:extLst>
          </p:cNvPr>
          <p:cNvSpPr/>
          <p:nvPr userDrawn="1"/>
        </p:nvSpPr>
        <p:spPr>
          <a:xfrm>
            <a:off x="9081211" y="-9426"/>
            <a:ext cx="3129643" cy="2441120"/>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3CCCC"/>
              </a:solidFill>
            </a:endParaRPr>
          </a:p>
        </p:txBody>
      </p:sp>
      <p:sp>
        <p:nvSpPr>
          <p:cNvPr id="73" name="Volný tvar 19">
            <a:extLst>
              <a:ext uri="{FF2B5EF4-FFF2-40B4-BE49-F238E27FC236}">
                <a16:creationId xmlns:a16="http://schemas.microsoft.com/office/drawing/2014/main" id="{33F7304C-8B0F-401C-BBB8-0F87B5779B2B}"/>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20336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55466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628AA9-0270-4466-AEE4-743C6F6BCDF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098766C-C37F-4567-9F2C-A4B585D0B6F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233CD7C-50DC-4ECE-AB8C-2F9F189E011D}"/>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5" name="Zástupný symbol pro zápatí 4">
            <a:extLst>
              <a:ext uri="{FF2B5EF4-FFF2-40B4-BE49-F238E27FC236}">
                <a16:creationId xmlns:a16="http://schemas.microsoft.com/office/drawing/2014/main" id="{8CE71133-EA5C-42EA-9E5B-F6899631D1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EB4E4BE-77B6-4193-B096-DCEE3DB38980}"/>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4116049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28CA8B-BE17-4E8E-BA21-5C708B05C01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86EB976-B52F-4E70-BBEC-C16C4DA365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0C9C5FA-8A58-4277-A372-519F039FDD98}"/>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5" name="Zástupný symbol pro zápatí 4">
            <a:extLst>
              <a:ext uri="{FF2B5EF4-FFF2-40B4-BE49-F238E27FC236}">
                <a16:creationId xmlns:a16="http://schemas.microsoft.com/office/drawing/2014/main" id="{BD0A4BF4-D40A-4D0B-BC1B-8FB80ED05BF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555A1A0-AD5B-4C95-BAFF-47E2F5A4A313}"/>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1516127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77A5EC-DCF3-4316-AAF9-593891F155D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80E2C95-7248-4E58-95A4-5C701F280FD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8EFFA53-665F-4953-B32A-12133A2A986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BCA4233-D784-46DD-A1AD-4152E21E0358}"/>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6" name="Zástupný symbol pro zápatí 5">
            <a:extLst>
              <a:ext uri="{FF2B5EF4-FFF2-40B4-BE49-F238E27FC236}">
                <a16:creationId xmlns:a16="http://schemas.microsoft.com/office/drawing/2014/main" id="{BE85684D-BE59-4E04-BE98-A785CC64EFD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021854D-6B80-4FB9-9CFC-9B304DA8E949}"/>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10355476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1B7E-0F7A-48FF-80C4-2C5F31EE86B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E874446-8942-495E-93DB-784F144CC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F267A43-2030-465F-AE0C-283CAF1556E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FDFD93F-F2A2-42A7-9EDB-BA58F8C98E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B9F1699-C431-4C57-A22C-6828F38DC32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D1BA643-00CC-4CB6-A102-96700A294816}"/>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8" name="Zástupný symbol pro zápatí 7">
            <a:extLst>
              <a:ext uri="{FF2B5EF4-FFF2-40B4-BE49-F238E27FC236}">
                <a16:creationId xmlns:a16="http://schemas.microsoft.com/office/drawing/2014/main" id="{529C33A4-481B-476E-BA47-9035B5F725B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8FED13E-2988-4324-B670-BCEC1AAF10CB}"/>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3140544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59216-F6BD-41DB-8B58-4DBD6F78B3A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A086BD3-60BD-4510-BFCD-6FD8FF675D40}"/>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4" name="Zástupný symbol pro zápatí 3">
            <a:extLst>
              <a:ext uri="{FF2B5EF4-FFF2-40B4-BE49-F238E27FC236}">
                <a16:creationId xmlns:a16="http://schemas.microsoft.com/office/drawing/2014/main" id="{E831CCE1-A76C-42B2-A3B8-61F4A78C602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2D9ECAF-09A6-4E6E-988F-94DAE95CF8FB}"/>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1965200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A5116D5-D10D-4780-8DE3-E263AD5C3B87}"/>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3" name="Zástupný symbol pro zápatí 2">
            <a:extLst>
              <a:ext uri="{FF2B5EF4-FFF2-40B4-BE49-F238E27FC236}">
                <a16:creationId xmlns:a16="http://schemas.microsoft.com/office/drawing/2014/main" id="{C0CB6E23-B354-4679-9857-1042E08443C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3F9D63A-A61B-4C7A-AE07-9A88CDEB614A}"/>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7580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BE00FD9-3343-4551-890F-0C34EE841D32}"/>
              </a:ext>
            </a:extLst>
          </p:cNvPr>
          <p:cNvSpPr>
            <a:spLocks noGrp="1"/>
          </p:cNvSpPr>
          <p:nvPr>
            <p:ph type="dt" sz="half" idx="10"/>
          </p:nvPr>
        </p:nvSpPr>
        <p:spPr>
          <a:xfrm>
            <a:off x="838200" y="6356350"/>
            <a:ext cx="2743200" cy="365125"/>
          </a:xfrm>
          <a:prstGeom prst="rect">
            <a:avLst/>
          </a:prstGeom>
        </p:spPr>
        <p:txBody>
          <a:bodyPr/>
          <a:lstStyle/>
          <a:p>
            <a:fld id="{DFBAE8BB-28AF-4AE2-8287-52FCCAC1ADF8}" type="datetimeFigureOut">
              <a:rPr lang="cs-CZ" smtClean="0"/>
              <a:t>04.11.2023</a:t>
            </a:fld>
            <a:endParaRPr lang="cs-CZ"/>
          </a:p>
        </p:txBody>
      </p:sp>
      <p:sp>
        <p:nvSpPr>
          <p:cNvPr id="3" name="Zástupný symbol pro zápatí 2">
            <a:extLst>
              <a:ext uri="{FF2B5EF4-FFF2-40B4-BE49-F238E27FC236}">
                <a16:creationId xmlns:a16="http://schemas.microsoft.com/office/drawing/2014/main" id="{6383F444-3863-4EC7-B87D-F8CA73407BD8}"/>
              </a:ext>
            </a:extLst>
          </p:cNvPr>
          <p:cNvSpPr>
            <a:spLocks noGrp="1"/>
          </p:cNvSpPr>
          <p:nvPr>
            <p:ph type="ftr" sz="quarter" idx="11"/>
          </p:nvPr>
        </p:nvSpPr>
        <p:spPr>
          <a:xfrm>
            <a:off x="4038600" y="6356350"/>
            <a:ext cx="4114800" cy="365125"/>
          </a:xfrm>
          <a:prstGeom prst="rect">
            <a:avLst/>
          </a:prstGeom>
        </p:spPr>
        <p:txBody>
          <a:bodyPr/>
          <a:lstStyle/>
          <a:p>
            <a:endParaRPr lang="cs-CZ"/>
          </a:p>
        </p:txBody>
      </p:sp>
      <p:sp>
        <p:nvSpPr>
          <p:cNvPr id="4" name="Zástupný symbol pro číslo snímku 3">
            <a:extLst>
              <a:ext uri="{FF2B5EF4-FFF2-40B4-BE49-F238E27FC236}">
                <a16:creationId xmlns:a16="http://schemas.microsoft.com/office/drawing/2014/main" id="{D47F5387-E117-49D5-BB02-BD995E0507C5}"/>
              </a:ext>
            </a:extLst>
          </p:cNvPr>
          <p:cNvSpPr>
            <a:spLocks noGrp="1"/>
          </p:cNvSpPr>
          <p:nvPr>
            <p:ph type="sldNum" sz="quarter" idx="12"/>
          </p:nvPr>
        </p:nvSpPr>
        <p:spPr>
          <a:xfrm>
            <a:off x="8610600" y="6356350"/>
            <a:ext cx="2743200" cy="365125"/>
          </a:xfrm>
          <a:prstGeom prst="rect">
            <a:avLst/>
          </a:prstGeom>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1666628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423551-D153-4217-A154-4407A5B5F7C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7416EEB-8CE6-4497-BFA3-F99CC0D17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5DD2D91-6CED-4D5D-90BC-1170E2886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7CD6761-29DF-4455-9076-0459A1991ACD}"/>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6" name="Zástupný symbol pro zápatí 5">
            <a:extLst>
              <a:ext uri="{FF2B5EF4-FFF2-40B4-BE49-F238E27FC236}">
                <a16:creationId xmlns:a16="http://schemas.microsoft.com/office/drawing/2014/main" id="{8557E6A1-1563-4E8F-97AB-B9639488114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3846D3B-0330-4216-A3E4-28A8634115FB}"/>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1796473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0D4BE5-19B7-49D5-8B48-E9CCECB051F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41C0DCF-3D3D-40E5-9127-BB856F353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734A7E9-778A-493F-86D4-6A7719CA6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7852D4C-AA02-44EC-AAA8-C261F839BEC2}"/>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6" name="Zástupný symbol pro zápatí 5">
            <a:extLst>
              <a:ext uri="{FF2B5EF4-FFF2-40B4-BE49-F238E27FC236}">
                <a16:creationId xmlns:a16="http://schemas.microsoft.com/office/drawing/2014/main" id="{ECCEA8B9-0632-4DC0-BA34-8F44709562A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9B75481-B9F9-4C7F-93D3-F3E678104000}"/>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25732522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027C9B-34FC-4CEF-A0D2-FE608DB0C9F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7DE946A-16C9-4D5E-9125-FDC4FC0E303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8D8B166-2654-4599-81CD-090450DCBD1B}"/>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5" name="Zástupný symbol pro zápatí 4">
            <a:extLst>
              <a:ext uri="{FF2B5EF4-FFF2-40B4-BE49-F238E27FC236}">
                <a16:creationId xmlns:a16="http://schemas.microsoft.com/office/drawing/2014/main" id="{7E545EFA-9E6A-445E-8D63-AA5C6DACA9B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78E511-8C01-48B0-86BA-51C6AEA95924}"/>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3897448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A84DCF3-1782-4C08-96B2-D43EBCE1DA4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68719A1-DC72-431A-9D4E-96FA10E29BB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0005688-EA75-4393-9E80-A1CE893986EF}"/>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5" name="Zástupný symbol pro zápatí 4">
            <a:extLst>
              <a:ext uri="{FF2B5EF4-FFF2-40B4-BE49-F238E27FC236}">
                <a16:creationId xmlns:a16="http://schemas.microsoft.com/office/drawing/2014/main" id="{B97F067B-09AF-4046-BACD-D60555ECB6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EB7427-BEE7-4670-92C0-022D2034AEFE}"/>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3684301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9ACDB7-70B7-478E-A66A-77126608DCB3}"/>
              </a:ext>
            </a:extLst>
          </p:cNvPr>
          <p:cNvSpPr>
            <a:spLocks noGrp="1"/>
          </p:cNvSpPr>
          <p:nvPr>
            <p:ph type="title" hasCustomPrompt="1"/>
          </p:nvPr>
        </p:nvSpPr>
        <p:spPr>
          <a:xfrm>
            <a:off x="436605" y="463982"/>
            <a:ext cx="11302314" cy="615178"/>
          </a:xfrm>
        </p:spPr>
        <p:txBody>
          <a:bodyPr/>
          <a:lstStyle/>
          <a:p>
            <a:r>
              <a:rPr lang="cs-CZ" dirty="0"/>
              <a:t>KLIKNUTÍM LZE UPRAVIT STYL.</a:t>
            </a:r>
          </a:p>
        </p:txBody>
      </p:sp>
      <p:sp>
        <p:nvSpPr>
          <p:cNvPr id="3" name="Zástupný obsah 2">
            <a:extLst>
              <a:ext uri="{FF2B5EF4-FFF2-40B4-BE49-F238E27FC236}">
                <a16:creationId xmlns:a16="http://schemas.microsoft.com/office/drawing/2014/main" id="{8FA39F07-29C9-4BAC-A030-B26EA1F637C2}"/>
              </a:ext>
            </a:extLst>
          </p:cNvPr>
          <p:cNvSpPr>
            <a:spLocks noGrp="1"/>
          </p:cNvSpPr>
          <p:nvPr>
            <p:ph idx="1"/>
          </p:nvPr>
        </p:nvSpPr>
        <p:spPr>
          <a:xfrm>
            <a:off x="436605" y="1219200"/>
            <a:ext cx="11302314" cy="5199531"/>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Volný tvar 6">
            <a:extLst>
              <a:ext uri="{FF2B5EF4-FFF2-40B4-BE49-F238E27FC236}">
                <a16:creationId xmlns:a16="http://schemas.microsoft.com/office/drawing/2014/main" id="{D20034F7-2236-4646-9C8A-C83F0C5D3672}"/>
              </a:ext>
            </a:extLst>
          </p:cNvPr>
          <p:cNvSpPr/>
          <p:nvPr userDrawn="1"/>
        </p:nvSpPr>
        <p:spPr>
          <a:xfrm>
            <a:off x="7105454" y="-9427"/>
            <a:ext cx="5102679" cy="3837214"/>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83D1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7">
            <a:extLst>
              <a:ext uri="{FF2B5EF4-FFF2-40B4-BE49-F238E27FC236}">
                <a16:creationId xmlns:a16="http://schemas.microsoft.com/office/drawing/2014/main" id="{1433E7F7-CF01-4388-9FCB-CE2D00DB651C}"/>
              </a:ext>
            </a:extLst>
          </p:cNvPr>
          <p:cNvSpPr/>
          <p:nvPr userDrawn="1"/>
        </p:nvSpPr>
        <p:spPr>
          <a:xfrm rot="10800000">
            <a:off x="-9428" y="4390233"/>
            <a:ext cx="3549535" cy="2477193"/>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132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Volný tvar 18">
            <a:extLst>
              <a:ext uri="{FF2B5EF4-FFF2-40B4-BE49-F238E27FC236}">
                <a16:creationId xmlns:a16="http://schemas.microsoft.com/office/drawing/2014/main" id="{4D311832-C7F1-4A31-927A-BE0EA60B0C7E}"/>
              </a:ext>
            </a:extLst>
          </p:cNvPr>
          <p:cNvSpPr/>
          <p:nvPr userDrawn="1"/>
        </p:nvSpPr>
        <p:spPr>
          <a:xfrm>
            <a:off x="9081211" y="-9426"/>
            <a:ext cx="3129643" cy="2441120"/>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EB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3CCCC"/>
              </a:solidFill>
            </a:endParaRPr>
          </a:p>
        </p:txBody>
      </p:sp>
      <p:sp>
        <p:nvSpPr>
          <p:cNvPr id="10" name="Volný tvar 19">
            <a:extLst>
              <a:ext uri="{FF2B5EF4-FFF2-40B4-BE49-F238E27FC236}">
                <a16:creationId xmlns:a16="http://schemas.microsoft.com/office/drawing/2014/main" id="{A772CE9A-8B46-4291-A915-83B32CB09A9B}"/>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132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720750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Volný tvar 6">
            <a:extLst>
              <a:ext uri="{FF2B5EF4-FFF2-40B4-BE49-F238E27FC236}">
                <a16:creationId xmlns:a16="http://schemas.microsoft.com/office/drawing/2014/main" id="{B6336CFE-3096-43C3-9E46-9383AC769B15}"/>
              </a:ext>
            </a:extLst>
          </p:cNvPr>
          <p:cNvSpPr/>
          <p:nvPr userDrawn="1"/>
        </p:nvSpPr>
        <p:spPr>
          <a:xfrm>
            <a:off x="7105454" y="-9427"/>
            <a:ext cx="5102679" cy="3837214"/>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83D1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Volný tvar 17">
            <a:extLst>
              <a:ext uri="{FF2B5EF4-FFF2-40B4-BE49-F238E27FC236}">
                <a16:creationId xmlns:a16="http://schemas.microsoft.com/office/drawing/2014/main" id="{C20CC309-EC2F-4B2C-9CC3-C431ECA6E6A6}"/>
              </a:ext>
            </a:extLst>
          </p:cNvPr>
          <p:cNvSpPr/>
          <p:nvPr userDrawn="1"/>
        </p:nvSpPr>
        <p:spPr>
          <a:xfrm rot="10800000">
            <a:off x="-9428" y="4390233"/>
            <a:ext cx="3549535" cy="2477193"/>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132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8">
            <a:extLst>
              <a:ext uri="{FF2B5EF4-FFF2-40B4-BE49-F238E27FC236}">
                <a16:creationId xmlns:a16="http://schemas.microsoft.com/office/drawing/2014/main" id="{BDFAA844-6FCB-4C30-B0F0-1C5243DE8DD5}"/>
              </a:ext>
            </a:extLst>
          </p:cNvPr>
          <p:cNvSpPr/>
          <p:nvPr userDrawn="1"/>
        </p:nvSpPr>
        <p:spPr>
          <a:xfrm>
            <a:off x="9081211" y="-9426"/>
            <a:ext cx="3129643" cy="2441120"/>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EB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3CCCC"/>
              </a:solidFill>
            </a:endParaRPr>
          </a:p>
        </p:txBody>
      </p:sp>
      <p:sp>
        <p:nvSpPr>
          <p:cNvPr id="9" name="Volný tvar 19">
            <a:extLst>
              <a:ext uri="{FF2B5EF4-FFF2-40B4-BE49-F238E27FC236}">
                <a16:creationId xmlns:a16="http://schemas.microsoft.com/office/drawing/2014/main" id="{9768E1DE-3BC6-42A8-AA3D-16CB0656149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132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a16="http://schemas.microsoft.com/office/drawing/2014/main" id="{57F1D7F0-8EF2-4D37-BB2D-D3AB74464A1D}"/>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332125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Volný tvar 17">
            <a:extLst>
              <a:ext uri="{FF2B5EF4-FFF2-40B4-BE49-F238E27FC236}">
                <a16:creationId xmlns:a16="http://schemas.microsoft.com/office/drawing/2014/main" id="{6D78E527-069B-4510-B982-517B7D9396E7}"/>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132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Volný tvar 19">
            <a:extLst>
              <a:ext uri="{FF2B5EF4-FFF2-40B4-BE49-F238E27FC236}">
                <a16:creationId xmlns:a16="http://schemas.microsoft.com/office/drawing/2014/main" id="{435F119D-FABF-4FA4-B1C9-B2BB183F659C}"/>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83D1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449623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289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82148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Úvodní snímek">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3EA0E24-3DEE-4F9B-BE62-2C949AF5B0D5}"/>
              </a:ext>
            </a:extLst>
          </p:cNvPr>
          <p:cNvPicPr>
            <a:picLocks noChangeAspect="1"/>
          </p:cNvPicPr>
          <p:nvPr userDrawn="1"/>
        </p:nvPicPr>
        <p:blipFill>
          <a:blip r:embed="rId2"/>
          <a:stretch>
            <a:fillRect/>
          </a:stretch>
        </p:blipFill>
        <p:spPr>
          <a:xfrm>
            <a:off x="0" y="612658"/>
            <a:ext cx="12192000" cy="4718304"/>
          </a:xfrm>
          <a:prstGeom prst="rect">
            <a:avLst/>
          </a:prstGeom>
        </p:spPr>
      </p:pic>
      <p:pic>
        <p:nvPicPr>
          <p:cNvPr id="6" name="Obrázek 5">
            <a:extLst>
              <a:ext uri="{FF2B5EF4-FFF2-40B4-BE49-F238E27FC236}">
                <a16:creationId xmlns:a16="http://schemas.microsoft.com/office/drawing/2014/main" id="{EA7E5BF0-AE0D-4088-9249-900F92A0E8FA}"/>
              </a:ext>
            </a:extLst>
          </p:cNvPr>
          <p:cNvPicPr>
            <a:picLocks noChangeAspect="1"/>
          </p:cNvPicPr>
          <p:nvPr userDrawn="1"/>
        </p:nvPicPr>
        <p:blipFill>
          <a:blip r:embed="rId3"/>
          <a:stretch>
            <a:fillRect/>
          </a:stretch>
        </p:blipFill>
        <p:spPr>
          <a:xfrm>
            <a:off x="0" y="612658"/>
            <a:ext cx="12192000" cy="4718304"/>
          </a:xfrm>
          <a:prstGeom prst="rect">
            <a:avLst/>
          </a:prstGeom>
        </p:spPr>
      </p:pic>
      <p:pic>
        <p:nvPicPr>
          <p:cNvPr id="67" name="Picture 9" descr="logo_mzcr">
            <a:extLst>
              <a:ext uri="{FF2B5EF4-FFF2-40B4-BE49-F238E27FC236}">
                <a16:creationId xmlns:a16="http://schemas.microsoft.com/office/drawing/2014/main" id="{285C40DD-D2EF-48E7-99A8-53B809A1EA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1677" y="137068"/>
            <a:ext cx="3896923" cy="343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Logo Zdravi 2030" descr="Obsah obrázku objekt&#10;&#10;Popis byl vytvořen automaticky">
            <a:extLst>
              <a:ext uri="{FF2B5EF4-FFF2-40B4-BE49-F238E27FC236}">
                <a16:creationId xmlns:a16="http://schemas.microsoft.com/office/drawing/2014/main" id="{8E98422F-1202-68B7-A6C5-FD1E3B50298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8032" y="87416"/>
            <a:ext cx="1252291" cy="487435"/>
          </a:xfrm>
          <a:prstGeom prst="rect">
            <a:avLst/>
          </a:prstGeom>
        </p:spPr>
      </p:pic>
    </p:spTree>
    <p:extLst>
      <p:ext uri="{BB962C8B-B14F-4D97-AF65-F5344CB8AC3E}">
        <p14:creationId xmlns:p14="http://schemas.microsoft.com/office/powerpoint/2010/main" val="299796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Úvodní snímek">
    <p:spTree>
      <p:nvGrpSpPr>
        <p:cNvPr id="1" name=""/>
        <p:cNvGrpSpPr/>
        <p:nvPr/>
      </p:nvGrpSpPr>
      <p:grpSpPr>
        <a:xfrm>
          <a:off x="0" y="0"/>
          <a:ext cx="0" cy="0"/>
          <a:chOff x="0" y="0"/>
          <a:chExt cx="0" cy="0"/>
        </a:xfrm>
      </p:grpSpPr>
      <p:pic>
        <p:nvPicPr>
          <p:cNvPr id="194" name="Obrázek 193">
            <a:extLst>
              <a:ext uri="{FF2B5EF4-FFF2-40B4-BE49-F238E27FC236}">
                <a16:creationId xmlns:a16="http://schemas.microsoft.com/office/drawing/2014/main" id="{7028FA8A-4E11-48CC-8D75-F1D56BD16801}"/>
              </a:ext>
            </a:extLst>
          </p:cNvPr>
          <p:cNvPicPr>
            <a:picLocks noChangeAspect="1"/>
          </p:cNvPicPr>
          <p:nvPr userDrawn="1"/>
        </p:nvPicPr>
        <p:blipFill>
          <a:blip r:embed="rId3"/>
          <a:stretch>
            <a:fillRect/>
          </a:stretch>
        </p:blipFill>
        <p:spPr>
          <a:xfrm>
            <a:off x="659277" y="1234929"/>
            <a:ext cx="11473666" cy="4852837"/>
          </a:xfrm>
          <a:prstGeom prst="rect">
            <a:avLst/>
          </a:prstGeom>
        </p:spPr>
      </p:pic>
      <p:sp>
        <p:nvSpPr>
          <p:cNvPr id="81" name="Obdélník 80">
            <a:extLst>
              <a:ext uri="{FF2B5EF4-FFF2-40B4-BE49-F238E27FC236}">
                <a16:creationId xmlns:a16="http://schemas.microsoft.com/office/drawing/2014/main" id="{40F2E09F-8544-4FF2-9F9A-AF0C8187713C}"/>
              </a:ext>
            </a:extLst>
          </p:cNvPr>
          <p:cNvSpPr/>
          <p:nvPr userDrawn="1"/>
        </p:nvSpPr>
        <p:spPr>
          <a:xfrm>
            <a:off x="0" y="5879932"/>
            <a:ext cx="121920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chemeClr val="accent2"/>
              </a:solidFill>
            </a:endParaRPr>
          </a:p>
        </p:txBody>
      </p:sp>
      <p:sp>
        <p:nvSpPr>
          <p:cNvPr id="83" name="Obdélník 82">
            <a:extLst>
              <a:ext uri="{FF2B5EF4-FFF2-40B4-BE49-F238E27FC236}">
                <a16:creationId xmlns:a16="http://schemas.microsoft.com/office/drawing/2014/main" id="{5FE9660D-2B4A-4896-A4BF-330209511296}"/>
              </a:ext>
            </a:extLst>
          </p:cNvPr>
          <p:cNvSpPr/>
          <p:nvPr userDrawn="1"/>
        </p:nvSpPr>
        <p:spPr>
          <a:xfrm>
            <a:off x="0" y="5879932"/>
            <a:ext cx="12192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chemeClr val="accent2"/>
              </a:solidFill>
            </a:endParaRPr>
          </a:p>
        </p:txBody>
      </p:sp>
      <p:pic>
        <p:nvPicPr>
          <p:cNvPr id="86" name="Obrázek 85">
            <a:extLst>
              <a:ext uri="{FF2B5EF4-FFF2-40B4-BE49-F238E27FC236}">
                <a16:creationId xmlns:a16="http://schemas.microsoft.com/office/drawing/2014/main" id="{0FCBE275-6212-4CD7-81E4-A8D7F2CA9E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7000" y="6186252"/>
            <a:ext cx="3763463" cy="324000"/>
          </a:xfrm>
          <a:prstGeom prst="rect">
            <a:avLst/>
          </a:prstGeom>
        </p:spPr>
      </p:pic>
      <p:sp>
        <p:nvSpPr>
          <p:cNvPr id="87" name="Volný tvar 6">
            <a:extLst>
              <a:ext uri="{FF2B5EF4-FFF2-40B4-BE49-F238E27FC236}">
                <a16:creationId xmlns:a16="http://schemas.microsoft.com/office/drawing/2014/main" id="{85C703E3-2B67-4C22-AC74-AE20B05EBAA9}"/>
              </a:ext>
            </a:extLst>
          </p:cNvPr>
          <p:cNvSpPr/>
          <p:nvPr userDrawn="1"/>
        </p:nvSpPr>
        <p:spPr>
          <a:xfrm>
            <a:off x="7105454" y="-9427"/>
            <a:ext cx="5102679" cy="3837214"/>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gradFill flip="none" rotWithShape="1">
            <a:gsLst>
              <a:gs pos="0">
                <a:srgbClr val="AFEBEB"/>
              </a:gs>
              <a:gs pos="77000">
                <a:schemeClr val="bg1">
                  <a:alpha val="25000"/>
                </a:schemeClr>
              </a:gs>
              <a:gs pos="100000">
                <a:schemeClr val="bg1"/>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Volný tvar 17">
            <a:extLst>
              <a:ext uri="{FF2B5EF4-FFF2-40B4-BE49-F238E27FC236}">
                <a16:creationId xmlns:a16="http://schemas.microsoft.com/office/drawing/2014/main" id="{2BD92B5F-BB92-4654-AEF1-C9A87A5248BF}"/>
              </a:ext>
            </a:extLst>
          </p:cNvPr>
          <p:cNvSpPr/>
          <p:nvPr userDrawn="1"/>
        </p:nvSpPr>
        <p:spPr>
          <a:xfrm rot="10800000">
            <a:off x="-1" y="4380806"/>
            <a:ext cx="3549535" cy="2477193"/>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gradFill flip="none" rotWithShape="1">
            <a:gsLst>
              <a:gs pos="0">
                <a:srgbClr val="AFEBEB"/>
              </a:gs>
              <a:gs pos="77000">
                <a:schemeClr val="bg1">
                  <a:alpha val="25000"/>
                </a:schemeClr>
              </a:gs>
              <a:gs pos="100000">
                <a:schemeClr val="bg1"/>
              </a:gs>
            </a:gsLst>
            <a:path path="circle">
              <a:fillToRect l="100000" b="100000"/>
            </a:path>
            <a:tileRect t="-100000" r="-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9" name="Volný tvar 18">
            <a:extLst>
              <a:ext uri="{FF2B5EF4-FFF2-40B4-BE49-F238E27FC236}">
                <a16:creationId xmlns:a16="http://schemas.microsoft.com/office/drawing/2014/main" id="{C0623FAF-3EBE-4D32-9A7D-B3A292ACEE45}"/>
              </a:ext>
            </a:extLst>
          </p:cNvPr>
          <p:cNvSpPr/>
          <p:nvPr userDrawn="1"/>
        </p:nvSpPr>
        <p:spPr>
          <a:xfrm>
            <a:off x="9081211" y="-9426"/>
            <a:ext cx="3129643" cy="2441120"/>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33CCCC">
              <a:alpha val="34902"/>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3CCCC"/>
              </a:solidFill>
            </a:endParaRPr>
          </a:p>
        </p:txBody>
      </p:sp>
      <p:sp>
        <p:nvSpPr>
          <p:cNvPr id="90" name="Volný tvar 19">
            <a:extLst>
              <a:ext uri="{FF2B5EF4-FFF2-40B4-BE49-F238E27FC236}">
                <a16:creationId xmlns:a16="http://schemas.microsoft.com/office/drawing/2014/main" id="{CF154488-7084-4B19-8834-F35893F3FCDA}"/>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424242">
              <a:alpha val="27843"/>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 name="Obdélník 91">
            <a:extLst>
              <a:ext uri="{FF2B5EF4-FFF2-40B4-BE49-F238E27FC236}">
                <a16:creationId xmlns:a16="http://schemas.microsoft.com/office/drawing/2014/main" id="{B832A41A-EB50-44F7-B334-F2DF1D43A948}"/>
              </a:ext>
            </a:extLst>
          </p:cNvPr>
          <p:cNvSpPr/>
          <p:nvPr userDrawn="1"/>
        </p:nvSpPr>
        <p:spPr>
          <a:xfrm>
            <a:off x="0" y="5879932"/>
            <a:ext cx="12192000" cy="45719"/>
          </a:xfrm>
          <a:prstGeom prst="rect">
            <a:avLst/>
          </a:prstGeom>
          <a:solidFill>
            <a:srgbClr val="F60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chemeClr val="accent2"/>
              </a:solidFill>
            </a:endParaRPr>
          </a:p>
        </p:txBody>
      </p:sp>
      <p:sp>
        <p:nvSpPr>
          <p:cNvPr id="93" name="Obdélník 92">
            <a:extLst>
              <a:ext uri="{FF2B5EF4-FFF2-40B4-BE49-F238E27FC236}">
                <a16:creationId xmlns:a16="http://schemas.microsoft.com/office/drawing/2014/main" id="{541E5713-0979-4073-8195-8FDF98369170}"/>
              </a:ext>
            </a:extLst>
          </p:cNvPr>
          <p:cNvSpPr/>
          <p:nvPr userDrawn="1"/>
        </p:nvSpPr>
        <p:spPr>
          <a:xfrm>
            <a:off x="0" y="5861078"/>
            <a:ext cx="12192000" cy="45719"/>
          </a:xfrm>
          <a:prstGeom prst="rect">
            <a:avLst/>
          </a:prstGeom>
          <a:solidFill>
            <a:srgbClr val="D71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solidFill>
                <a:schemeClr val="accent2"/>
              </a:solidFill>
            </a:endParaRPr>
          </a:p>
        </p:txBody>
      </p:sp>
      <p:sp>
        <p:nvSpPr>
          <p:cNvPr id="97" name="Volný tvar 6">
            <a:extLst>
              <a:ext uri="{FF2B5EF4-FFF2-40B4-BE49-F238E27FC236}">
                <a16:creationId xmlns:a16="http://schemas.microsoft.com/office/drawing/2014/main" id="{F101B372-16FE-412A-8851-DDC17B987951}"/>
              </a:ext>
            </a:extLst>
          </p:cNvPr>
          <p:cNvSpPr/>
          <p:nvPr userDrawn="1"/>
        </p:nvSpPr>
        <p:spPr>
          <a:xfrm>
            <a:off x="7105454" y="-9427"/>
            <a:ext cx="5102679" cy="3837214"/>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alpha val="3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8" name="Volný tvar 17">
            <a:extLst>
              <a:ext uri="{FF2B5EF4-FFF2-40B4-BE49-F238E27FC236}">
                <a16:creationId xmlns:a16="http://schemas.microsoft.com/office/drawing/2014/main" id="{84116201-11AF-45C9-812E-00D732D624D2}"/>
              </a:ext>
            </a:extLst>
          </p:cNvPr>
          <p:cNvSpPr/>
          <p:nvPr userDrawn="1"/>
        </p:nvSpPr>
        <p:spPr>
          <a:xfrm rot="10800000">
            <a:off x="-9428" y="4390233"/>
            <a:ext cx="3549535" cy="2477193"/>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9" name="Volný tvar 18">
            <a:extLst>
              <a:ext uri="{FF2B5EF4-FFF2-40B4-BE49-F238E27FC236}">
                <a16:creationId xmlns:a16="http://schemas.microsoft.com/office/drawing/2014/main" id="{14FAE423-4E6B-4C0C-B3D6-E597049BF65F}"/>
              </a:ext>
            </a:extLst>
          </p:cNvPr>
          <p:cNvSpPr/>
          <p:nvPr userDrawn="1"/>
        </p:nvSpPr>
        <p:spPr>
          <a:xfrm>
            <a:off x="9081211" y="-9426"/>
            <a:ext cx="3129643" cy="2441120"/>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alpha val="4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33CCCC"/>
              </a:solidFill>
            </a:endParaRPr>
          </a:p>
        </p:txBody>
      </p:sp>
      <p:sp>
        <p:nvSpPr>
          <p:cNvPr id="100" name="Volný tvar 19">
            <a:extLst>
              <a:ext uri="{FF2B5EF4-FFF2-40B4-BE49-F238E27FC236}">
                <a16:creationId xmlns:a16="http://schemas.microsoft.com/office/drawing/2014/main" id="{7995864E-5F17-4EF1-8C3D-368F128AAC0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1" name="Obdélník 100">
            <a:extLst>
              <a:ext uri="{FF2B5EF4-FFF2-40B4-BE49-F238E27FC236}">
                <a16:creationId xmlns:a16="http://schemas.microsoft.com/office/drawing/2014/main" id="{D4D1F535-DC44-479F-B5BD-92EA59F33323}"/>
              </a:ext>
            </a:extLst>
          </p:cNvPr>
          <p:cNvSpPr/>
          <p:nvPr userDrawn="1"/>
        </p:nvSpPr>
        <p:spPr>
          <a:xfrm>
            <a:off x="215022" y="180208"/>
            <a:ext cx="11430108" cy="1138773"/>
          </a:xfrm>
          <a:prstGeom prst="rect">
            <a:avLst/>
          </a:prstGeom>
        </p:spPr>
        <p:txBody>
          <a:bodyPr wrap="square">
            <a:spAutoFit/>
          </a:bodyPr>
          <a:lstStyle/>
          <a:p>
            <a:r>
              <a:rPr lang="cs-CZ" sz="3400" b="1" dirty="0">
                <a:solidFill>
                  <a:srgbClr val="2E5980"/>
                </a:solidFill>
              </a:rPr>
              <a:t>STRATEGICKÉ ANALÝZY POTŘEB REZORTU ZDRAVOTNICTVÍ</a:t>
            </a:r>
          </a:p>
          <a:p>
            <a:r>
              <a:rPr lang="cs-CZ" sz="3400" b="1" dirty="0">
                <a:solidFill>
                  <a:srgbClr val="2E5980"/>
                </a:solidFill>
              </a:rPr>
              <a:t> – OPTIMALIZACE PERSONÁLNÍCH KAPACIT </a:t>
            </a:r>
          </a:p>
        </p:txBody>
      </p:sp>
      <p:sp>
        <p:nvSpPr>
          <p:cNvPr id="102" name="Obdélník 101">
            <a:extLst>
              <a:ext uri="{FF2B5EF4-FFF2-40B4-BE49-F238E27FC236}">
                <a16:creationId xmlns:a16="http://schemas.microsoft.com/office/drawing/2014/main" id="{287E00CA-1E7B-4E51-8D15-DA48E2226502}"/>
              </a:ext>
            </a:extLst>
          </p:cNvPr>
          <p:cNvSpPr/>
          <p:nvPr userDrawn="1"/>
        </p:nvSpPr>
        <p:spPr>
          <a:xfrm>
            <a:off x="584088" y="5729492"/>
            <a:ext cx="3676008" cy="32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3" name="Zástupný symbol textu 4">
            <a:extLst>
              <a:ext uri="{FF2B5EF4-FFF2-40B4-BE49-F238E27FC236}">
                <a16:creationId xmlns:a16="http://schemas.microsoft.com/office/drawing/2014/main" id="{6733D971-AA31-4C2B-9864-62E324087CA3}"/>
              </a:ext>
            </a:extLst>
          </p:cNvPr>
          <p:cNvSpPr txBox="1">
            <a:spLocks/>
          </p:cNvSpPr>
          <p:nvPr userDrawn="1"/>
        </p:nvSpPr>
        <p:spPr>
          <a:xfrm>
            <a:off x="659277" y="5627645"/>
            <a:ext cx="3549536" cy="507256"/>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800" dirty="0">
                <a:solidFill>
                  <a:srgbClr val="D71440"/>
                </a:solidFill>
              </a:rPr>
              <a:t>Sjezd ČLK, 4.11. 2023</a:t>
            </a:r>
          </a:p>
        </p:txBody>
      </p:sp>
      <p:pic>
        <p:nvPicPr>
          <p:cNvPr id="116" name="Picture 24">
            <a:extLst>
              <a:ext uri="{FF2B5EF4-FFF2-40B4-BE49-F238E27FC236}">
                <a16:creationId xmlns:a16="http://schemas.microsoft.com/office/drawing/2014/main" id="{5C9258A4-B5C3-4786-8A29-365C62CE39AF}"/>
              </a:ext>
            </a:extLst>
          </p:cNvPr>
          <p:cNvPicPr>
            <a:picLocks noChangeAspect="1" noChangeArrowheads="1"/>
          </p:cNvPicPr>
          <p:nvPr userDrawn="1">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gray">
          <a:xfrm>
            <a:off x="11340046" y="1342772"/>
            <a:ext cx="592937" cy="39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 name="Obrázek 116">
            <a:extLst>
              <a:ext uri="{FF2B5EF4-FFF2-40B4-BE49-F238E27FC236}">
                <a16:creationId xmlns:a16="http://schemas.microsoft.com/office/drawing/2014/main" id="{26B2A134-C899-4F60-BA30-9405C93E7A1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10701" y="1259484"/>
            <a:ext cx="574173" cy="574173"/>
          </a:xfrm>
          <a:prstGeom prst="rect">
            <a:avLst/>
          </a:prstGeom>
        </p:spPr>
      </p:pic>
      <p:pic>
        <p:nvPicPr>
          <p:cNvPr id="24" name="Obrázek 23" descr="cid:image001.jpg@01CED555.8CFAB4A0">
            <a:extLst>
              <a:ext uri="{FF2B5EF4-FFF2-40B4-BE49-F238E27FC236}">
                <a16:creationId xmlns:a16="http://schemas.microsoft.com/office/drawing/2014/main" id="{D17F3592-01D7-4B8C-BAC8-A15B8AA86699}"/>
              </a:ext>
            </a:extLst>
          </p:cNvPr>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7800159" y="6119770"/>
            <a:ext cx="4320480" cy="504056"/>
          </a:xfrm>
          <a:prstGeom prst="rect">
            <a:avLst/>
          </a:prstGeom>
          <a:noFill/>
          <a:ln>
            <a:noFill/>
          </a:ln>
        </p:spPr>
      </p:pic>
      <p:pic>
        <p:nvPicPr>
          <p:cNvPr id="6" name="Obrázek 5">
            <a:extLst>
              <a:ext uri="{FF2B5EF4-FFF2-40B4-BE49-F238E27FC236}">
                <a16:creationId xmlns:a16="http://schemas.microsoft.com/office/drawing/2014/main" id="{ECEEE644-BC03-4930-9406-A18BB3FDE8FE}"/>
              </a:ext>
            </a:extLst>
          </p:cNvPr>
          <p:cNvPicPr>
            <a:picLocks noChangeAspect="1"/>
          </p:cNvPicPr>
          <p:nvPr userDrawn="1"/>
        </p:nvPicPr>
        <p:blipFill>
          <a:blip r:embed="rId9"/>
          <a:stretch>
            <a:fillRect/>
          </a:stretch>
        </p:blipFill>
        <p:spPr>
          <a:xfrm>
            <a:off x="8823626" y="4199123"/>
            <a:ext cx="3200677" cy="2499577"/>
          </a:xfrm>
          <a:prstGeom prst="rect">
            <a:avLst/>
          </a:prstGeom>
        </p:spPr>
      </p:pic>
      <p:pic>
        <p:nvPicPr>
          <p:cNvPr id="2" name="Logo Zdravi 2030" descr="Obsah obrázku objekt&#10;&#10;Popis byl vytvořen automaticky">
            <a:extLst>
              <a:ext uri="{FF2B5EF4-FFF2-40B4-BE49-F238E27FC236}">
                <a16:creationId xmlns:a16="http://schemas.microsoft.com/office/drawing/2014/main" id="{599E2628-098A-6702-736C-CDA5BB2A0ED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219811" y="1322586"/>
            <a:ext cx="1252291" cy="487435"/>
          </a:xfrm>
          <a:prstGeom prst="rect">
            <a:avLst/>
          </a:prstGeom>
        </p:spPr>
      </p:pic>
    </p:spTree>
    <p:extLst>
      <p:ext uri="{BB962C8B-B14F-4D97-AF65-F5344CB8AC3E}">
        <p14:creationId xmlns:p14="http://schemas.microsoft.com/office/powerpoint/2010/main" val="14683817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3400568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101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77974B-1FFA-4DB6-8A8F-C6D3C5060C3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51DC174-F8E7-4EAC-A194-2E59D5387B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BAE8BB-28AF-4AE2-8287-52FCCAC1ADF8}" type="datetimeFigureOut">
              <a:rPr kumimoji="0" lang="cs-CZ"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04.11.2023</a:t>
            </a:fld>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Zástupný symbol pro zápatí 3">
            <a:extLst>
              <a:ext uri="{FF2B5EF4-FFF2-40B4-BE49-F238E27FC236}">
                <a16:creationId xmlns:a16="http://schemas.microsoft.com/office/drawing/2014/main" id="{B2EB7FDB-8449-4365-952C-D854D13671C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Zástupný symbol pro číslo snímku 4">
            <a:extLst>
              <a:ext uri="{FF2B5EF4-FFF2-40B4-BE49-F238E27FC236}">
                <a16:creationId xmlns:a16="http://schemas.microsoft.com/office/drawing/2014/main" id="{0D0A128B-F7A7-4D02-8D71-42D14D61A15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0E3E1E-8F17-4E77-8CB8-5F4C7FAD9A57}" type="slidenum">
              <a:rPr kumimoji="0" lang="cs-CZ"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0655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61802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81D8E1-CB62-40C4-83D2-92BAEB210BE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09D1D8C-9B39-4E39-A638-642D45072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BCDC7B5-D0C7-4CB3-8FEB-7B23A2E62775}"/>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5" name="Zástupný symbol pro zápatí 4">
            <a:extLst>
              <a:ext uri="{FF2B5EF4-FFF2-40B4-BE49-F238E27FC236}">
                <a16:creationId xmlns:a16="http://schemas.microsoft.com/office/drawing/2014/main" id="{477CE669-E87B-4076-8BF7-B5F8FACF936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86F5D0-1905-4A90-AA87-EF399F118E06}"/>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53740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FCD7AF-B4BF-4BFA-81CF-78B3DB8D9F0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2FA837B-A771-4DF5-889E-9002F57C9E2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83CF14B-5E02-4543-93F1-97608E50378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B4625FA-DA7D-4C3A-9CE6-E57B43617A88}"/>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6" name="Zástupný symbol pro zápatí 5">
            <a:extLst>
              <a:ext uri="{FF2B5EF4-FFF2-40B4-BE49-F238E27FC236}">
                <a16:creationId xmlns:a16="http://schemas.microsoft.com/office/drawing/2014/main" id="{C600883D-4DBF-4C0F-8FF7-6124629E248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352F66-0D29-4EB6-BFCF-30872D10A93F}"/>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1877936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0D2E6F-220F-49C4-98D1-7BDFBA88212B}"/>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A0704B2-04BF-4605-8B00-58FD10478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8F8573A-E907-4D18-B067-D7A4FDDE36F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109AA0B-E477-40F1-850D-D20799AB4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E941A86-9770-4E88-AAB2-0815300A360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F9E5744-B9E8-45BB-A447-BC85B92430CC}"/>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8" name="Zástupný symbol pro zápatí 7">
            <a:extLst>
              <a:ext uri="{FF2B5EF4-FFF2-40B4-BE49-F238E27FC236}">
                <a16:creationId xmlns:a16="http://schemas.microsoft.com/office/drawing/2014/main" id="{03EFC422-20D3-4960-BAAA-ECE8FADBF68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6F99830-FB58-4F62-8001-F24FC3D88163}"/>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1511542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03F311-1E70-4822-89CE-32319CD2FA1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3FF0B7D-7566-4780-A581-2A2F9B9C336F}"/>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4" name="Zástupný symbol pro zápatí 3">
            <a:extLst>
              <a:ext uri="{FF2B5EF4-FFF2-40B4-BE49-F238E27FC236}">
                <a16:creationId xmlns:a16="http://schemas.microsoft.com/office/drawing/2014/main" id="{509D25FC-4423-4A76-AB29-D033162E3C8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09D8008-D9AD-4F51-9B98-D18835D059B3}"/>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1845466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0991AD9-85F6-4F26-966A-72DFBEF2D978}"/>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3" name="Zástupný symbol pro zápatí 2">
            <a:extLst>
              <a:ext uri="{FF2B5EF4-FFF2-40B4-BE49-F238E27FC236}">
                <a16:creationId xmlns:a16="http://schemas.microsoft.com/office/drawing/2014/main" id="{692F1E13-0756-4B88-95D2-F763685E8B2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126AF7B-CF4F-4AAB-99CD-11E22726846F}"/>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1632489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F433C8-18E1-4F4A-82D3-230E28E6354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EFCAF9B-B07C-4F60-8B52-9DD2AF2F4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B4ACB9BC-1AC8-4046-9EDF-BEBC10C99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E5FEF63-7A63-4DB6-BDAA-4EAA1AB25AF6}"/>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6" name="Zástupný symbol pro zápatí 5">
            <a:extLst>
              <a:ext uri="{FF2B5EF4-FFF2-40B4-BE49-F238E27FC236}">
                <a16:creationId xmlns:a16="http://schemas.microsoft.com/office/drawing/2014/main" id="{CA1118FE-3E68-4D2E-AE4B-7A1AD578CF9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842F0A7-918C-40E7-A8B9-FC8385C10A19}"/>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408751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3483738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FA5735-804B-45C0-8504-7D4A1DBDB03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082B13D-580C-4CAB-99F6-79CAC1877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F178461-1F4A-4C7B-88AE-967881315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422DF14-BE8E-4A02-9D11-63C36FA0C5A5}"/>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6" name="Zástupný symbol pro zápatí 5">
            <a:extLst>
              <a:ext uri="{FF2B5EF4-FFF2-40B4-BE49-F238E27FC236}">
                <a16:creationId xmlns:a16="http://schemas.microsoft.com/office/drawing/2014/main" id="{FC12F900-709B-461F-89C4-4DB2F65D6AB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2943DD0-1809-47E6-9E2B-CA62A197FA7B}"/>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570975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1EB16E-9BD2-427F-9E7C-2BF9D045406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750334F-1265-45E9-9E82-606C1D9D9AE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9C804F8-3081-4F12-BF3A-C9F2142D9911}"/>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5" name="Zástupný symbol pro zápatí 4">
            <a:extLst>
              <a:ext uri="{FF2B5EF4-FFF2-40B4-BE49-F238E27FC236}">
                <a16:creationId xmlns:a16="http://schemas.microsoft.com/office/drawing/2014/main" id="{964879D0-9F7A-42A5-9F3A-9CE3798ECCB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B77D64B-5826-4CB7-9638-91CF91CE2937}"/>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13498123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3A8C88C-8CD0-4995-80AA-8E66CF729D0A}"/>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0B86FD5-6EC9-4E89-A633-5C9096B495B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078AF13-1B8F-49C4-A06B-7CAD375856FA}"/>
              </a:ext>
            </a:extLst>
          </p:cNvPr>
          <p:cNvSpPr>
            <a:spLocks noGrp="1"/>
          </p:cNvSpPr>
          <p:nvPr>
            <p:ph type="dt" sz="half" idx="10"/>
          </p:nvPr>
        </p:nvSpPr>
        <p:spPr/>
        <p:txBody>
          <a:bodyPr/>
          <a:lstStyle/>
          <a:p>
            <a:fld id="{DDD4C4EA-BBB6-4509-82FD-6C1C4C05004B}" type="datetimeFigureOut">
              <a:rPr lang="cs-CZ" smtClean="0"/>
              <a:t>04.11.2023</a:t>
            </a:fld>
            <a:endParaRPr lang="cs-CZ"/>
          </a:p>
        </p:txBody>
      </p:sp>
      <p:sp>
        <p:nvSpPr>
          <p:cNvPr id="5" name="Zástupný symbol pro zápatí 4">
            <a:extLst>
              <a:ext uri="{FF2B5EF4-FFF2-40B4-BE49-F238E27FC236}">
                <a16:creationId xmlns:a16="http://schemas.microsoft.com/office/drawing/2014/main" id="{5A281CBC-035B-4035-BDEC-4CDAB7107C7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F650DD0-4EAF-45EC-9C28-52361ECFFB66}"/>
              </a:ext>
            </a:extLst>
          </p:cNvPr>
          <p:cNvSpPr>
            <a:spLocks noGrp="1"/>
          </p:cNvSpPr>
          <p:nvPr>
            <p:ph type="sldNum" sz="quarter" idx="12"/>
          </p:nvPr>
        </p:nvSpPr>
        <p:spPr/>
        <p:txBody>
          <a:bodyPr/>
          <a:lstStyle/>
          <a:p>
            <a:fld id="{64BA2347-4413-44E4-972F-4B947EE9AB0F}" type="slidenum">
              <a:rPr lang="cs-CZ" smtClean="0"/>
              <a:t>‹#›</a:t>
            </a:fld>
            <a:endParaRPr lang="cs-CZ"/>
          </a:p>
        </p:txBody>
      </p:sp>
    </p:spTree>
    <p:extLst>
      <p:ext uri="{BB962C8B-B14F-4D97-AF65-F5344CB8AC3E}">
        <p14:creationId xmlns:p14="http://schemas.microsoft.com/office/powerpoint/2010/main" val="24382207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2_Prázdný">
    <p:spTree>
      <p:nvGrpSpPr>
        <p:cNvPr id="1" name=""/>
        <p:cNvGrpSpPr/>
        <p:nvPr/>
      </p:nvGrpSpPr>
      <p:grpSpPr>
        <a:xfrm>
          <a:off x="0" y="0"/>
          <a:ext cx="0" cy="0"/>
          <a:chOff x="0" y="0"/>
          <a:chExt cx="0" cy="0"/>
        </a:xfrm>
      </p:grpSpPr>
      <p:sp>
        <p:nvSpPr>
          <p:cNvPr id="5" name="Volný tvar 17">
            <a:extLst>
              <a:ext uri="{FF2B5EF4-FFF2-40B4-BE49-F238E27FC236}">
                <a16:creationId xmlns:a16="http://schemas.microsoft.com/office/drawing/2014/main" id="{B42F8AF5-7075-4AC9-A51A-F53562380854}"/>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D6B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Volný tvar 19">
            <a:extLst>
              <a:ext uri="{FF2B5EF4-FFF2-40B4-BE49-F238E27FC236}">
                <a16:creationId xmlns:a16="http://schemas.microsoft.com/office/drawing/2014/main" id="{88510B0B-2636-4608-8A60-A8C602334907}"/>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15A8C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 name="Logo Zdravi 2030" descr="Obsah obrázku objekt&#10;&#10;Popis byl vytvořen automaticky">
            <a:extLst>
              <a:ext uri="{FF2B5EF4-FFF2-40B4-BE49-F238E27FC236}">
                <a16:creationId xmlns:a16="http://schemas.microsoft.com/office/drawing/2014/main" id="{E675D763-49E1-452B-AA85-9BB0D08B0E9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5232" y="6272815"/>
            <a:ext cx="778907" cy="303178"/>
          </a:xfrm>
          <a:prstGeom prst="rect">
            <a:avLst/>
          </a:prstGeom>
        </p:spPr>
      </p:pic>
      <p:pic>
        <p:nvPicPr>
          <p:cNvPr id="7" name="Logo MZ CR">
            <a:extLst>
              <a:ext uri="{FF2B5EF4-FFF2-40B4-BE49-F238E27FC236}">
                <a16:creationId xmlns:a16="http://schemas.microsoft.com/office/drawing/2014/main" id="{BA20973E-26C0-431A-A232-9510D4B9BD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70776" y="6517857"/>
            <a:ext cx="2303581" cy="198318"/>
          </a:xfrm>
          <a:prstGeom prst="rect">
            <a:avLst/>
          </a:prstGeom>
        </p:spPr>
      </p:pic>
      <p:pic>
        <p:nvPicPr>
          <p:cNvPr id="8" name="Logo UZIS">
            <a:extLst>
              <a:ext uri="{FF2B5EF4-FFF2-40B4-BE49-F238E27FC236}">
                <a16:creationId xmlns:a16="http://schemas.microsoft.com/office/drawing/2014/main" id="{B6ACD16E-9E10-4D43-8654-3EA979D59C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70511" y="6392175"/>
            <a:ext cx="493475" cy="324000"/>
          </a:xfrm>
          <a:prstGeom prst="rect">
            <a:avLst/>
          </a:prstGeom>
        </p:spPr>
      </p:pic>
      <p:cxnSp>
        <p:nvCxnSpPr>
          <p:cNvPr id="9" name="Přímá spojnice 3">
            <a:extLst>
              <a:ext uri="{FF2B5EF4-FFF2-40B4-BE49-F238E27FC236}">
                <a16:creationId xmlns:a16="http://schemas.microsoft.com/office/drawing/2014/main" id="{643EE121-5784-4BC8-B04C-32C2B7938BEB}"/>
              </a:ext>
            </a:extLst>
          </p:cNvPr>
          <p:cNvCxnSpPr>
            <a:cxnSpLocks/>
          </p:cNvCxnSpPr>
          <p:nvPr userDrawn="1"/>
        </p:nvCxnSpPr>
        <p:spPr>
          <a:xfrm>
            <a:off x="1112575" y="6523200"/>
            <a:ext cx="7560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Obdélník 14">
            <a:extLst>
              <a:ext uri="{FF2B5EF4-FFF2-40B4-BE49-F238E27FC236}">
                <a16:creationId xmlns:a16="http://schemas.microsoft.com/office/drawing/2014/main" id="{3DFEA239-789A-4960-B696-9734B44248E7}"/>
              </a:ext>
            </a:extLst>
          </p:cNvPr>
          <p:cNvSpPr/>
          <p:nvPr userDrawn="1"/>
        </p:nvSpPr>
        <p:spPr>
          <a:xfrm>
            <a:off x="1483625" y="6539370"/>
            <a:ext cx="6817900" cy="276999"/>
          </a:xfrm>
          <a:prstGeom prst="rect">
            <a:avLst/>
          </a:prstGeom>
        </p:spPr>
        <p:txBody>
          <a:bodyPr wrap="square">
            <a:spAutoFit/>
          </a:bodyPr>
          <a:lstStyle/>
          <a:p>
            <a:pPr algn="ctr"/>
            <a:r>
              <a:rPr lang="cs-CZ" sz="1200" b="1" i="0" dirty="0">
                <a:solidFill>
                  <a:schemeClr val="accent5">
                    <a:lumMod val="50000"/>
                  </a:schemeClr>
                </a:solidFill>
              </a:rPr>
              <a:t>Národní onkologický plán České republiky: epidemiologie nádorů</a:t>
            </a:r>
            <a:endParaRPr lang="en-US" sz="1200" b="1" i="0" dirty="0">
              <a:solidFill>
                <a:schemeClr val="accent5">
                  <a:lumMod val="50000"/>
                </a:schemeClr>
              </a:solidFill>
            </a:endParaRPr>
          </a:p>
        </p:txBody>
      </p:sp>
    </p:spTree>
    <p:extLst>
      <p:ext uri="{BB962C8B-B14F-4D97-AF65-F5344CB8AC3E}">
        <p14:creationId xmlns:p14="http://schemas.microsoft.com/office/powerpoint/2010/main" val="3051796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5599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pic>
        <p:nvPicPr>
          <p:cNvPr id="6" name="Logo Zdravi 2030" descr="Obsah obrázku objekt&#10;&#10;Popis byl vytvořen automaticky">
            <a:extLst>
              <a:ext uri="{FF2B5EF4-FFF2-40B4-BE49-F238E27FC236}">
                <a16:creationId xmlns:a16="http://schemas.microsoft.com/office/drawing/2014/main" id="{347605E1-604F-4661-8EEB-564973C25C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51" y="6272815"/>
            <a:ext cx="778907" cy="303178"/>
          </a:xfrm>
          <a:prstGeom prst="rect">
            <a:avLst/>
          </a:prstGeom>
        </p:spPr>
      </p:pic>
      <p:pic>
        <p:nvPicPr>
          <p:cNvPr id="9" name="Logo MZ CR">
            <a:extLst>
              <a:ext uri="{FF2B5EF4-FFF2-40B4-BE49-F238E27FC236}">
                <a16:creationId xmlns:a16="http://schemas.microsoft.com/office/drawing/2014/main" id="{0A674D63-7E08-40FA-BBE8-52A456EE32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8609" y="6593923"/>
            <a:ext cx="2303581" cy="198318"/>
          </a:xfrm>
          <a:prstGeom prst="rect">
            <a:avLst/>
          </a:prstGeom>
        </p:spPr>
      </p:pic>
      <p:pic>
        <p:nvPicPr>
          <p:cNvPr id="10" name="Logo UZIS">
            <a:extLst>
              <a:ext uri="{FF2B5EF4-FFF2-40B4-BE49-F238E27FC236}">
                <a16:creationId xmlns:a16="http://schemas.microsoft.com/office/drawing/2014/main" id="{14527FAE-EF2D-4E64-BD3F-E8E8C7BCC2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55505" y="6508808"/>
            <a:ext cx="503419" cy="330529"/>
          </a:xfrm>
          <a:prstGeom prst="rect">
            <a:avLst/>
          </a:prstGeom>
        </p:spPr>
      </p:pic>
      <p:cxnSp>
        <p:nvCxnSpPr>
          <p:cNvPr id="11" name="Přímá spojnice 3"/>
          <p:cNvCxnSpPr/>
          <p:nvPr userDrawn="1"/>
        </p:nvCxnSpPr>
        <p:spPr>
          <a:xfrm>
            <a:off x="1326763" y="6460191"/>
            <a:ext cx="10332000" cy="7961"/>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Obdélník 14">
            <a:extLst>
              <a:ext uri="{FF2B5EF4-FFF2-40B4-BE49-F238E27FC236}">
                <a16:creationId xmlns:a16="http://schemas.microsoft.com/office/drawing/2014/main" id="{FD1682E8-3043-4BDF-8936-9730689EF090}"/>
              </a:ext>
            </a:extLst>
          </p:cNvPr>
          <p:cNvSpPr/>
          <p:nvPr userDrawn="1"/>
        </p:nvSpPr>
        <p:spPr>
          <a:xfrm>
            <a:off x="1535268" y="6539370"/>
            <a:ext cx="7505773" cy="276999"/>
          </a:xfrm>
          <a:prstGeom prst="rect">
            <a:avLst/>
          </a:prstGeom>
        </p:spPr>
        <p:txBody>
          <a:bodyPr wrap="square">
            <a:spAutoFit/>
          </a:bodyPr>
          <a:lstStyle/>
          <a:p>
            <a:pPr algn="ctr"/>
            <a:r>
              <a:rPr lang="cs-CZ" sz="1200" b="1" i="0" dirty="0">
                <a:solidFill>
                  <a:schemeClr val="accent5">
                    <a:lumMod val="50000"/>
                  </a:schemeClr>
                </a:solidFill>
              </a:rPr>
              <a:t>Národní onkologický plán České republiky: epidemiologie nádorů</a:t>
            </a:r>
            <a:endParaRPr lang="en-US" sz="1200" b="1" i="0" dirty="0">
              <a:solidFill>
                <a:schemeClr val="accent5">
                  <a:lumMod val="50000"/>
                </a:schemeClr>
              </a:solidFill>
            </a:endParaRPr>
          </a:p>
        </p:txBody>
      </p:sp>
    </p:spTree>
    <p:extLst>
      <p:ext uri="{BB962C8B-B14F-4D97-AF65-F5344CB8AC3E}">
        <p14:creationId xmlns:p14="http://schemas.microsoft.com/office/powerpoint/2010/main" val="31475484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2_Nadpis a obsah">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2F1E9F78-E2CE-4E8B-BE9E-D684648B0FC4}"/>
              </a:ext>
            </a:extLst>
          </p:cNvPr>
          <p:cNvSpPr>
            <a:spLocks noGrp="1"/>
          </p:cNvSpPr>
          <p:nvPr>
            <p:ph type="dt" sz="half" idx="10"/>
          </p:nvPr>
        </p:nvSpPr>
        <p:spPr/>
        <p:txBody>
          <a:bodyPr/>
          <a:lstStyle/>
          <a:p>
            <a:fld id="{1ED464F1-3EBB-408E-8703-06B65CDE4B4A}" type="datetimeFigureOut">
              <a:rPr lang="cs-CZ" smtClean="0"/>
              <a:t>04.11.2023</a:t>
            </a:fld>
            <a:endParaRPr lang="cs-CZ"/>
          </a:p>
        </p:txBody>
      </p:sp>
      <p:sp>
        <p:nvSpPr>
          <p:cNvPr id="5" name="Zástupný symbol pro zápatí 4">
            <a:extLst>
              <a:ext uri="{FF2B5EF4-FFF2-40B4-BE49-F238E27FC236}">
                <a16:creationId xmlns:a16="http://schemas.microsoft.com/office/drawing/2014/main" id="{ABE5DDF9-EF30-4D78-811A-73ED0762D5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501578-6596-47E2-A888-C9138A5737F3}"/>
              </a:ext>
            </a:extLst>
          </p:cNvPr>
          <p:cNvSpPr>
            <a:spLocks noGrp="1"/>
          </p:cNvSpPr>
          <p:nvPr>
            <p:ph type="sldNum" sz="quarter" idx="12"/>
          </p:nvPr>
        </p:nvSpPr>
        <p:spPr/>
        <p:txBody>
          <a:bodyPr/>
          <a:lstStyle/>
          <a:p>
            <a:fld id="{88A0223B-8D7A-4681-813B-55198971A11A}" type="slidenum">
              <a:rPr lang="cs-CZ" smtClean="0"/>
              <a:t>‹#›</a:t>
            </a:fld>
            <a:endParaRPr lang="cs-CZ"/>
          </a:p>
        </p:txBody>
      </p:sp>
      <p:sp>
        <p:nvSpPr>
          <p:cNvPr id="2" name="Nadpis 1">
            <a:extLst>
              <a:ext uri="{FF2B5EF4-FFF2-40B4-BE49-F238E27FC236}">
                <a16:creationId xmlns:a16="http://schemas.microsoft.com/office/drawing/2014/main" id="{AD92C38A-ACF3-4511-83B2-BBC8D3BC1868}"/>
              </a:ext>
            </a:extLst>
          </p:cNvPr>
          <p:cNvSpPr>
            <a:spLocks noGrp="1"/>
          </p:cNvSpPr>
          <p:nvPr>
            <p:ph type="title"/>
          </p:nvPr>
        </p:nvSpPr>
        <p:spPr>
          <a:xfrm>
            <a:off x="114300" y="276357"/>
            <a:ext cx="12077699" cy="832353"/>
          </a:xfrm>
        </p:spPr>
        <p:txBody>
          <a:bodyPr>
            <a:normAutofit/>
          </a:bodyPr>
          <a:lstStyle>
            <a:lvl1pPr>
              <a:defRPr sz="3200" b="1">
                <a:solidFill>
                  <a:srgbClr val="C22728"/>
                </a:solidFill>
                <a:effectLst/>
                <a:latin typeface="+mn-lt"/>
              </a:defRPr>
            </a:lvl1pPr>
          </a:lstStyle>
          <a:p>
            <a:r>
              <a:rPr lang="cs-CZ"/>
              <a:t>Kliknutím lze upravit styl.</a:t>
            </a:r>
          </a:p>
        </p:txBody>
      </p:sp>
      <p:sp>
        <p:nvSpPr>
          <p:cNvPr id="3" name="Zástupný obsah 2">
            <a:extLst>
              <a:ext uri="{FF2B5EF4-FFF2-40B4-BE49-F238E27FC236}">
                <a16:creationId xmlns:a16="http://schemas.microsoft.com/office/drawing/2014/main" id="{206E1183-66C6-4A27-95E6-796A78D36A2C}"/>
              </a:ext>
            </a:extLst>
          </p:cNvPr>
          <p:cNvSpPr>
            <a:spLocks noGrp="1"/>
          </p:cNvSpPr>
          <p:nvPr>
            <p:ph idx="1"/>
          </p:nvPr>
        </p:nvSpPr>
        <p:spPr>
          <a:xfrm>
            <a:off x="451568" y="2201678"/>
            <a:ext cx="10515600" cy="2143935"/>
          </a:xfrm>
        </p:spPr>
        <p:txBody>
          <a:bodyPr/>
          <a:lstStyle>
            <a:lvl1pPr>
              <a:defRPr sz="3200" b="1">
                <a:solidFill>
                  <a:srgbClr val="232C77"/>
                </a:solidFill>
                <a:latin typeface="+mj-lt"/>
              </a:defRPr>
            </a:lvl1p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23"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17981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Nadpis a obsah">
    <p:spTree>
      <p:nvGrpSpPr>
        <p:cNvPr id="1" name=""/>
        <p:cNvGrpSpPr/>
        <p:nvPr/>
      </p:nvGrpSpPr>
      <p:grpSpPr>
        <a:xfrm>
          <a:off x="0" y="0"/>
          <a:ext cx="0" cy="0"/>
          <a:chOff x="0" y="0"/>
          <a:chExt cx="0" cy="0"/>
        </a:xfrm>
      </p:grpSpPr>
      <p:sp>
        <p:nvSpPr>
          <p:cNvPr id="22" name="Volný tvar 17">
            <a:extLst>
              <a:ext uri="{FF2B5EF4-FFF2-40B4-BE49-F238E27FC236}">
                <a16:creationId xmlns:a16="http://schemas.microsoft.com/office/drawing/2014/main" id="{F9DF11D7-C1A0-46F5-B20A-EE3A4700E45D}"/>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FFC1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Volný tvar 19">
            <a:extLst>
              <a:ext uri="{FF2B5EF4-FFF2-40B4-BE49-F238E27FC236}">
                <a16:creationId xmlns:a16="http://schemas.microsoft.com/office/drawing/2014/main" id="{DA5EF6B5-1015-4E5F-BC7C-2B0B40DC4C74}"/>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745274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8"/>
            <a:ext cx="10515600" cy="538364"/>
          </a:xfrm>
        </p:spPr>
        <p:txBody>
          <a:bodyPr anchor="t">
            <a:normAutofit/>
          </a:bodyPr>
          <a:lstStyle>
            <a:lvl1pPr>
              <a:defRPr lang="cs-CZ" sz="26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18407438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2_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F6B18D0-DA41-4D0E-98BC-745BE988FE28}" type="datetimeFigureOut">
              <a:rPr lang="cs-CZ" smtClean="0"/>
              <a:t>04.11.2023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BBFB874-7FBE-4101-B1CB-526AFCBFC428}" type="slidenum">
              <a:rPr lang="cs-CZ" smtClean="0"/>
              <a:t>‹#›</a:t>
            </a:fld>
            <a:endParaRPr lang="cs-CZ"/>
          </a:p>
        </p:txBody>
      </p:sp>
    </p:spTree>
    <p:extLst>
      <p:ext uri="{BB962C8B-B14F-4D97-AF65-F5344CB8AC3E}">
        <p14:creationId xmlns:p14="http://schemas.microsoft.com/office/powerpoint/2010/main" val="669495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28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28840774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Nadpis a obsah">
    <p:spTree>
      <p:nvGrpSpPr>
        <p:cNvPr id="1" name=""/>
        <p:cNvGrpSpPr/>
        <p:nvPr/>
      </p:nvGrpSpPr>
      <p:grpSpPr>
        <a:xfrm>
          <a:off x="0" y="0"/>
          <a:ext cx="0" cy="0"/>
          <a:chOff x="0" y="0"/>
          <a:chExt cx="0" cy="0"/>
        </a:xfrm>
      </p:grpSpPr>
      <p:sp>
        <p:nvSpPr>
          <p:cNvPr id="7" name="Volný tvar 17">
            <a:extLst>
              <a:ext uri="{FF2B5EF4-FFF2-40B4-BE49-F238E27FC236}">
                <a16:creationId xmlns:a16="http://schemas.microsoft.com/office/drawing/2014/main" id="{C6950E5D-066F-4F9D-8148-1C9FAED80D40}"/>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Volný tvar 19">
            <a:extLst>
              <a:ext uri="{FF2B5EF4-FFF2-40B4-BE49-F238E27FC236}">
                <a16:creationId xmlns:a16="http://schemas.microsoft.com/office/drawing/2014/main" id="{7E089960-77FA-4589-B1F3-D16FE0681675}"/>
              </a:ext>
            </a:extLst>
          </p:cNvPr>
          <p:cNvSpPr/>
          <p:nvPr userDrawn="1"/>
        </p:nvSpPr>
        <p:spPr>
          <a:xfrm>
            <a:off x="10158897"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a:extLst>
              <a:ext uri="{FF2B5EF4-FFF2-40B4-BE49-F238E27FC236}">
                <a16:creationId xmlns:a16="http://schemas.microsoft.com/office/drawing/2014/main" id="{FC05729B-E1CF-45CD-8144-1D976BC649B4}"/>
              </a:ext>
            </a:extLst>
          </p:cNvPr>
          <p:cNvSpPr>
            <a:spLocks noGrp="1"/>
          </p:cNvSpPr>
          <p:nvPr>
            <p:ph type="title"/>
          </p:nvPr>
        </p:nvSpPr>
        <p:spPr>
          <a:xfrm>
            <a:off x="272591" y="160257"/>
            <a:ext cx="10515600" cy="631595"/>
          </a:xfrm>
        </p:spPr>
        <p:txBody>
          <a:bodyPr anchor="t">
            <a:normAutofit/>
          </a:bodyPr>
          <a:lstStyle>
            <a:lvl1pPr>
              <a:defRPr lang="cs-CZ" sz="3200" b="1" kern="1200" dirty="0" smtClean="0">
                <a:solidFill>
                  <a:srgbClr val="D71440"/>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cs-CZ" dirty="0"/>
              <a:t>Kliknutím lze upravit styl.</a:t>
            </a:r>
          </a:p>
        </p:txBody>
      </p:sp>
    </p:spTree>
    <p:extLst>
      <p:ext uri="{BB962C8B-B14F-4D97-AF65-F5344CB8AC3E}">
        <p14:creationId xmlns:p14="http://schemas.microsoft.com/office/powerpoint/2010/main" val="8112202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E22DB4-93A5-4D39-A180-4CB22F024AB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FB906DD-24DA-4ECF-AA3D-FCC325B3C0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41B1462-33CA-4B0C-90DC-0DCC8CEBA24A}"/>
              </a:ext>
            </a:extLst>
          </p:cNvPr>
          <p:cNvSpPr>
            <a:spLocks noGrp="1"/>
          </p:cNvSpPr>
          <p:nvPr>
            <p:ph type="dt" sz="half" idx="10"/>
          </p:nvPr>
        </p:nvSpPr>
        <p:spPr/>
        <p:txBody>
          <a:bodyPr/>
          <a:lstStyle/>
          <a:p>
            <a:fld id="{DFBAE8BB-28AF-4AE2-8287-52FCCAC1ADF8}" type="datetimeFigureOut">
              <a:rPr lang="cs-CZ" smtClean="0"/>
              <a:t>04.11.2023</a:t>
            </a:fld>
            <a:endParaRPr lang="cs-CZ"/>
          </a:p>
        </p:txBody>
      </p:sp>
      <p:sp>
        <p:nvSpPr>
          <p:cNvPr id="5" name="Zástupný symbol pro zápatí 4">
            <a:extLst>
              <a:ext uri="{FF2B5EF4-FFF2-40B4-BE49-F238E27FC236}">
                <a16:creationId xmlns:a16="http://schemas.microsoft.com/office/drawing/2014/main" id="{BD3D0068-CEC6-46E0-BFE9-6942051C7D8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C1F572F-9071-4282-BC1A-B524668F736C}"/>
              </a:ext>
            </a:extLst>
          </p:cNvPr>
          <p:cNvSpPr>
            <a:spLocks noGrp="1"/>
          </p:cNvSpPr>
          <p:nvPr>
            <p:ph type="sldNum" sz="quarter" idx="12"/>
          </p:nvPr>
        </p:nvSpPr>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4121021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0AD9E5-E08C-4CAB-A5F9-F9481151CD9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617BB3E-FF8D-442E-97B6-8067255EF1F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ECF4D5E-1183-45AB-8E9C-7FD2874A3998}"/>
              </a:ext>
            </a:extLst>
          </p:cNvPr>
          <p:cNvSpPr>
            <a:spLocks noGrp="1"/>
          </p:cNvSpPr>
          <p:nvPr>
            <p:ph type="dt" sz="half" idx="10"/>
          </p:nvPr>
        </p:nvSpPr>
        <p:spPr/>
        <p:txBody>
          <a:bodyPr/>
          <a:lstStyle/>
          <a:p>
            <a:fld id="{DFBAE8BB-28AF-4AE2-8287-52FCCAC1ADF8}" type="datetimeFigureOut">
              <a:rPr lang="cs-CZ" smtClean="0"/>
              <a:t>04.11.2023</a:t>
            </a:fld>
            <a:endParaRPr lang="cs-CZ"/>
          </a:p>
        </p:txBody>
      </p:sp>
      <p:sp>
        <p:nvSpPr>
          <p:cNvPr id="5" name="Zástupný symbol pro zápatí 4">
            <a:extLst>
              <a:ext uri="{FF2B5EF4-FFF2-40B4-BE49-F238E27FC236}">
                <a16:creationId xmlns:a16="http://schemas.microsoft.com/office/drawing/2014/main" id="{09D4DE49-771C-490A-BDED-84F1971DCBE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8DB9D8-26C2-425E-87CD-0EE8FFEE7B77}"/>
              </a:ext>
            </a:extLst>
          </p:cNvPr>
          <p:cNvSpPr>
            <a:spLocks noGrp="1"/>
          </p:cNvSpPr>
          <p:nvPr>
            <p:ph type="sldNum" sz="quarter" idx="12"/>
          </p:nvPr>
        </p:nvSpPr>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5773170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8B4D-DDE1-47DD-8286-4CC8FA09839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C914A1A-9DD7-4231-B018-F377FD771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8D2F9BD-8EAE-48E7-A030-EF46F9A1FDAC}"/>
              </a:ext>
            </a:extLst>
          </p:cNvPr>
          <p:cNvSpPr>
            <a:spLocks noGrp="1"/>
          </p:cNvSpPr>
          <p:nvPr>
            <p:ph type="dt" sz="half" idx="10"/>
          </p:nvPr>
        </p:nvSpPr>
        <p:spPr/>
        <p:txBody>
          <a:bodyPr/>
          <a:lstStyle/>
          <a:p>
            <a:fld id="{DFBAE8BB-28AF-4AE2-8287-52FCCAC1ADF8}" type="datetimeFigureOut">
              <a:rPr lang="cs-CZ" smtClean="0"/>
              <a:t>04.11.2023</a:t>
            </a:fld>
            <a:endParaRPr lang="cs-CZ"/>
          </a:p>
        </p:txBody>
      </p:sp>
      <p:sp>
        <p:nvSpPr>
          <p:cNvPr id="5" name="Zástupný symbol pro zápatí 4">
            <a:extLst>
              <a:ext uri="{FF2B5EF4-FFF2-40B4-BE49-F238E27FC236}">
                <a16:creationId xmlns:a16="http://schemas.microsoft.com/office/drawing/2014/main" id="{434D75D6-239A-4391-8384-54DCE972DF4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88F23B3-7A72-4D63-8F6D-440720AD6AE8}"/>
              </a:ext>
            </a:extLst>
          </p:cNvPr>
          <p:cNvSpPr>
            <a:spLocks noGrp="1"/>
          </p:cNvSpPr>
          <p:nvPr>
            <p:ph type="sldNum" sz="quarter" idx="12"/>
          </p:nvPr>
        </p:nvSpPr>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2768493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77974B-1FFA-4DB6-8A8F-C6D3C5060C3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51DC174-F8E7-4EAC-A194-2E59D5387B39}"/>
              </a:ext>
            </a:extLst>
          </p:cNvPr>
          <p:cNvSpPr>
            <a:spLocks noGrp="1"/>
          </p:cNvSpPr>
          <p:nvPr>
            <p:ph type="dt" sz="half" idx="10"/>
          </p:nvPr>
        </p:nvSpPr>
        <p:spPr/>
        <p:txBody>
          <a:bodyPr/>
          <a:lstStyle/>
          <a:p>
            <a:fld id="{DFBAE8BB-28AF-4AE2-8287-52FCCAC1ADF8}" type="datetimeFigureOut">
              <a:rPr lang="cs-CZ" smtClean="0"/>
              <a:t>04.11.2023</a:t>
            </a:fld>
            <a:endParaRPr lang="cs-CZ"/>
          </a:p>
        </p:txBody>
      </p:sp>
      <p:sp>
        <p:nvSpPr>
          <p:cNvPr id="4" name="Zástupný symbol pro zápatí 3">
            <a:extLst>
              <a:ext uri="{FF2B5EF4-FFF2-40B4-BE49-F238E27FC236}">
                <a16:creationId xmlns:a16="http://schemas.microsoft.com/office/drawing/2014/main" id="{B2EB7FDB-8449-4365-952C-D854D13671C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D0A128B-F7A7-4D02-8D71-42D14D61A154}"/>
              </a:ext>
            </a:extLst>
          </p:cNvPr>
          <p:cNvSpPr>
            <a:spLocks noGrp="1"/>
          </p:cNvSpPr>
          <p:nvPr>
            <p:ph type="sldNum" sz="quarter" idx="12"/>
          </p:nvPr>
        </p:nvSpPr>
        <p:spPr/>
        <p:txBody>
          <a:bodyPr/>
          <a:lstStyle/>
          <a:p>
            <a:fld id="{A20E3E1E-8F17-4E77-8CB8-5F4C7FAD9A57}" type="slidenum">
              <a:rPr lang="cs-CZ" smtClean="0"/>
              <a:t>‹#›</a:t>
            </a:fld>
            <a:endParaRPr lang="cs-CZ"/>
          </a:p>
        </p:txBody>
      </p:sp>
    </p:spTree>
    <p:extLst>
      <p:ext uri="{BB962C8B-B14F-4D97-AF65-F5344CB8AC3E}">
        <p14:creationId xmlns:p14="http://schemas.microsoft.com/office/powerpoint/2010/main" val="1118072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6"/>
          <p:cNvSpPr>
            <a:spLocks noGrp="1" noChangeArrowheads="1"/>
          </p:cNvSpPr>
          <p:nvPr>
            <p:ph type="sldNum" sz="quarter" idx="10"/>
          </p:nvPr>
        </p:nvSpPr>
        <p:spPr>
          <a:xfrm>
            <a:off x="9169400" y="6453188"/>
            <a:ext cx="2844800" cy="241300"/>
          </a:xfrm>
          <a:prstGeom prst="rect">
            <a:avLst/>
          </a:prstGeom>
          <a:ln/>
        </p:spPr>
        <p:txBody>
          <a:bodyPr/>
          <a:lstStyle>
            <a:lvl1pPr>
              <a:defRPr/>
            </a:lvl1pPr>
          </a:lstStyle>
          <a:p>
            <a:pPr fontAlgn="base">
              <a:spcBef>
                <a:spcPct val="0"/>
              </a:spcBef>
              <a:spcAft>
                <a:spcPct val="0"/>
              </a:spcAft>
              <a:defRPr/>
            </a:pPr>
            <a:fld id="{91B1078F-DD92-49C2-B3CC-977FC6B6DE79}" type="slidenum">
              <a:rPr lang="en-US" b="1">
                <a:solidFill>
                  <a:srgbClr val="292929"/>
                </a:solidFill>
                <a:latin typeface="Verdana" pitchFamily="34" charset="0"/>
              </a:rPr>
              <a:pPr fontAlgn="base">
                <a:spcBef>
                  <a:spcPct val="0"/>
                </a:spcBef>
                <a:spcAft>
                  <a:spcPct val="0"/>
                </a:spcAft>
                <a:defRPr/>
              </a:pPr>
              <a:t>‹#›</a:t>
            </a:fld>
            <a:endParaRPr lang="en-US" b="1">
              <a:solidFill>
                <a:srgbClr val="292929"/>
              </a:solidFill>
              <a:latin typeface="Verdana" pitchFamily="34" charset="0"/>
            </a:endParaRPr>
          </a:p>
        </p:txBody>
      </p:sp>
    </p:spTree>
    <p:extLst>
      <p:ext uri="{BB962C8B-B14F-4D97-AF65-F5344CB8AC3E}">
        <p14:creationId xmlns:p14="http://schemas.microsoft.com/office/powerpoint/2010/main" val="4509992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6"/>
          <p:cNvSpPr>
            <a:spLocks noGrp="1" noChangeArrowheads="1"/>
          </p:cNvSpPr>
          <p:nvPr>
            <p:ph type="sldNum" sz="quarter" idx="10"/>
          </p:nvPr>
        </p:nvSpPr>
        <p:spPr>
          <a:xfrm>
            <a:off x="9169400" y="6453188"/>
            <a:ext cx="2844800" cy="241300"/>
          </a:xfrm>
          <a:prstGeom prst="rect">
            <a:avLst/>
          </a:prstGeom>
          <a:ln/>
        </p:spPr>
        <p:txBody>
          <a:bodyPr/>
          <a:lstStyle>
            <a:lvl1pPr>
              <a:defRPr/>
            </a:lvl1pPr>
          </a:lstStyle>
          <a:p>
            <a:pPr fontAlgn="base">
              <a:spcBef>
                <a:spcPct val="0"/>
              </a:spcBef>
              <a:spcAft>
                <a:spcPct val="0"/>
              </a:spcAft>
              <a:defRPr/>
            </a:pPr>
            <a:fld id="{3C559184-4C0F-4EA6-AA73-03411168CF34}" type="slidenum">
              <a:rPr lang="en-US" b="1">
                <a:solidFill>
                  <a:srgbClr val="292929"/>
                </a:solidFill>
                <a:latin typeface="Verdana" pitchFamily="34" charset="0"/>
              </a:rPr>
              <a:pPr fontAlgn="base">
                <a:spcBef>
                  <a:spcPct val="0"/>
                </a:spcBef>
                <a:spcAft>
                  <a:spcPct val="0"/>
                </a:spcAft>
                <a:defRPr/>
              </a:pPr>
              <a:t>‹#›</a:t>
            </a:fld>
            <a:endParaRPr lang="en-US" b="1">
              <a:solidFill>
                <a:srgbClr val="292929"/>
              </a:solidFill>
              <a:latin typeface="Verdana" pitchFamily="34" charset="0"/>
            </a:endParaRPr>
          </a:p>
        </p:txBody>
      </p:sp>
    </p:spTree>
    <p:extLst>
      <p:ext uri="{BB962C8B-B14F-4D97-AF65-F5344CB8AC3E}">
        <p14:creationId xmlns:p14="http://schemas.microsoft.com/office/powerpoint/2010/main" val="29476128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6"/>
          <p:cNvSpPr>
            <a:spLocks noGrp="1" noChangeArrowheads="1"/>
          </p:cNvSpPr>
          <p:nvPr>
            <p:ph type="sldNum" sz="quarter" idx="10"/>
          </p:nvPr>
        </p:nvSpPr>
        <p:spPr>
          <a:xfrm>
            <a:off x="9169400" y="6453188"/>
            <a:ext cx="2844800" cy="241300"/>
          </a:xfrm>
          <a:prstGeom prst="rect">
            <a:avLst/>
          </a:prstGeom>
          <a:ln/>
        </p:spPr>
        <p:txBody>
          <a:bodyPr/>
          <a:lstStyle>
            <a:lvl1pPr>
              <a:defRPr/>
            </a:lvl1pPr>
          </a:lstStyle>
          <a:p>
            <a:pPr fontAlgn="base">
              <a:spcBef>
                <a:spcPct val="0"/>
              </a:spcBef>
              <a:spcAft>
                <a:spcPct val="0"/>
              </a:spcAft>
              <a:defRPr/>
            </a:pPr>
            <a:fld id="{E72662DA-A11C-410B-AE0D-0AAFC13040EE}" type="slidenum">
              <a:rPr lang="en-US" b="1">
                <a:solidFill>
                  <a:srgbClr val="292929"/>
                </a:solidFill>
                <a:latin typeface="Verdana" pitchFamily="34" charset="0"/>
              </a:rPr>
              <a:pPr fontAlgn="base">
                <a:spcBef>
                  <a:spcPct val="0"/>
                </a:spcBef>
                <a:spcAft>
                  <a:spcPct val="0"/>
                </a:spcAft>
                <a:defRPr/>
              </a:pPr>
              <a:t>‹#›</a:t>
            </a:fld>
            <a:endParaRPr lang="en-US" b="1">
              <a:solidFill>
                <a:srgbClr val="292929"/>
              </a:solidFill>
              <a:latin typeface="Verdana" pitchFamily="34" charset="0"/>
            </a:endParaRPr>
          </a:p>
        </p:txBody>
      </p:sp>
    </p:spTree>
    <p:extLst>
      <p:ext uri="{BB962C8B-B14F-4D97-AF65-F5344CB8AC3E}">
        <p14:creationId xmlns:p14="http://schemas.microsoft.com/office/powerpoint/2010/main" val="16111983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58284" y="1844676"/>
            <a:ext cx="5664200" cy="4475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525685" y="1844676"/>
            <a:ext cx="5666316" cy="4475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6"/>
          <p:cNvSpPr>
            <a:spLocks noGrp="1" noChangeArrowheads="1"/>
          </p:cNvSpPr>
          <p:nvPr>
            <p:ph type="sldNum" sz="quarter" idx="10"/>
          </p:nvPr>
        </p:nvSpPr>
        <p:spPr>
          <a:xfrm>
            <a:off x="9169400" y="6453188"/>
            <a:ext cx="2844800" cy="241300"/>
          </a:xfrm>
          <a:prstGeom prst="rect">
            <a:avLst/>
          </a:prstGeom>
          <a:ln/>
        </p:spPr>
        <p:txBody>
          <a:bodyPr/>
          <a:lstStyle>
            <a:lvl1pPr>
              <a:defRPr/>
            </a:lvl1pPr>
          </a:lstStyle>
          <a:p>
            <a:pPr fontAlgn="base">
              <a:spcBef>
                <a:spcPct val="0"/>
              </a:spcBef>
              <a:spcAft>
                <a:spcPct val="0"/>
              </a:spcAft>
              <a:defRPr/>
            </a:pPr>
            <a:fld id="{6E01A185-CD9D-45E9-8C72-7BBFD015305D}" type="slidenum">
              <a:rPr lang="en-US" b="1">
                <a:solidFill>
                  <a:srgbClr val="292929"/>
                </a:solidFill>
                <a:latin typeface="Verdana" pitchFamily="34" charset="0"/>
              </a:rPr>
              <a:pPr fontAlgn="base">
                <a:spcBef>
                  <a:spcPct val="0"/>
                </a:spcBef>
                <a:spcAft>
                  <a:spcPct val="0"/>
                </a:spcAft>
                <a:defRPr/>
              </a:pPr>
              <a:t>‹#›</a:t>
            </a:fld>
            <a:endParaRPr lang="en-US" b="1">
              <a:solidFill>
                <a:srgbClr val="292929"/>
              </a:solidFill>
              <a:latin typeface="Verdana" pitchFamily="34" charset="0"/>
            </a:endParaRPr>
          </a:p>
        </p:txBody>
      </p:sp>
    </p:spTree>
    <p:extLst>
      <p:ext uri="{BB962C8B-B14F-4D97-AF65-F5344CB8AC3E}">
        <p14:creationId xmlns:p14="http://schemas.microsoft.com/office/powerpoint/2010/main" val="19235766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59216-F6BD-41DB-8B58-4DBD6F78B3A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A086BD3-60BD-4510-BFCD-6FD8FF675D40}"/>
              </a:ext>
            </a:extLst>
          </p:cNvPr>
          <p:cNvSpPr>
            <a:spLocks noGrp="1"/>
          </p:cNvSpPr>
          <p:nvPr>
            <p:ph type="dt" sz="half" idx="10"/>
          </p:nvPr>
        </p:nvSpPr>
        <p:spPr/>
        <p:txBody>
          <a:bodyPr/>
          <a:lstStyle/>
          <a:p>
            <a:fld id="{123550C1-90E3-48F0-81D4-692D92D9D800}" type="datetimeFigureOut">
              <a:rPr lang="cs-CZ" smtClean="0"/>
              <a:t>04.11.2023</a:t>
            </a:fld>
            <a:endParaRPr lang="cs-CZ"/>
          </a:p>
        </p:txBody>
      </p:sp>
      <p:sp>
        <p:nvSpPr>
          <p:cNvPr id="4" name="Zástupný symbol pro zápatí 3">
            <a:extLst>
              <a:ext uri="{FF2B5EF4-FFF2-40B4-BE49-F238E27FC236}">
                <a16:creationId xmlns:a16="http://schemas.microsoft.com/office/drawing/2014/main" id="{E831CCE1-A76C-42B2-A3B8-61F4A78C602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2D9ECAF-09A6-4E6E-988F-94DAE95CF8FB}"/>
              </a:ext>
            </a:extLst>
          </p:cNvPr>
          <p:cNvSpPr>
            <a:spLocks noGrp="1"/>
          </p:cNvSpPr>
          <p:nvPr>
            <p:ph type="sldNum" sz="quarter" idx="12"/>
          </p:nvPr>
        </p:nvSpPr>
        <p:spPr/>
        <p:txBody>
          <a:bodyPr/>
          <a:lstStyle/>
          <a:p>
            <a:fld id="{EC181511-F24E-4788-83D8-296E9F7D633C}" type="slidenum">
              <a:rPr lang="cs-CZ" smtClean="0"/>
              <a:t>‹#›</a:t>
            </a:fld>
            <a:endParaRPr lang="cs-CZ"/>
          </a:p>
        </p:txBody>
      </p:sp>
    </p:spTree>
    <p:extLst>
      <p:ext uri="{BB962C8B-B14F-4D97-AF65-F5344CB8AC3E}">
        <p14:creationId xmlns:p14="http://schemas.microsoft.com/office/powerpoint/2010/main" val="193980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Nadpis, obsah">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2F86E3AE-C4C5-CA9A-34B2-F60AC1774F12}"/>
              </a:ext>
            </a:extLst>
          </p:cNvPr>
          <p:cNvSpPr>
            <a:spLocks noGrp="1"/>
          </p:cNvSpPr>
          <p:nvPr>
            <p:ph sz="quarter" idx="10"/>
          </p:nvPr>
        </p:nvSpPr>
        <p:spPr>
          <a:xfrm>
            <a:off x="731838" y="1664058"/>
            <a:ext cx="10728325" cy="4428000"/>
          </a:xfrm>
        </p:spPr>
        <p:txBody>
          <a:bodyPr/>
          <a:lstStyle>
            <a:lvl1pPr marL="228600" indent="-228600">
              <a:buClr>
                <a:schemeClr val="accent1"/>
              </a:buClr>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p:txBody>
      </p:sp>
      <p:sp>
        <p:nvSpPr>
          <p:cNvPr id="15" name="Obdélník 14">
            <a:extLst>
              <a:ext uri="{FF2B5EF4-FFF2-40B4-BE49-F238E27FC236}">
                <a16:creationId xmlns:a16="http://schemas.microsoft.com/office/drawing/2014/main" id="{203DDD2B-94B5-4D6B-B92F-71E4B2701400}"/>
              </a:ext>
            </a:extLst>
          </p:cNvPr>
          <p:cNvSpPr/>
          <p:nvPr userDrawn="1"/>
        </p:nvSpPr>
        <p:spPr>
          <a:xfrm>
            <a:off x="0" y="0"/>
            <a:ext cx="6096000" cy="237600"/>
          </a:xfrm>
          <a:prstGeom prst="rect">
            <a:avLst/>
          </a:prstGeom>
          <a:solidFill>
            <a:srgbClr val="2C2F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Obdélník 17">
            <a:extLst>
              <a:ext uri="{FF2B5EF4-FFF2-40B4-BE49-F238E27FC236}">
                <a16:creationId xmlns:a16="http://schemas.microsoft.com/office/drawing/2014/main" id="{BA72D03A-0F35-4A68-824B-364CAA4CDC0F}"/>
              </a:ext>
            </a:extLst>
          </p:cNvPr>
          <p:cNvSpPr/>
          <p:nvPr userDrawn="1"/>
        </p:nvSpPr>
        <p:spPr>
          <a:xfrm>
            <a:off x="0" y="475199"/>
            <a:ext cx="108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CE39D634-FBD8-0067-14B8-7CF2FC0D70BF}"/>
              </a:ext>
            </a:extLst>
          </p:cNvPr>
          <p:cNvSpPr>
            <a:spLocks noGrp="1"/>
          </p:cNvSpPr>
          <p:nvPr>
            <p:ph type="title"/>
          </p:nvPr>
        </p:nvSpPr>
        <p:spPr>
          <a:xfrm>
            <a:off x="1620000" y="475199"/>
            <a:ext cx="9802034" cy="720000"/>
          </a:xfrm>
        </p:spPr>
        <p:txBody>
          <a:bodyPr lIns="0"/>
          <a:lstStyle>
            <a:lvl1pPr>
              <a:defRPr sz="2400"/>
            </a:lvl1pPr>
          </a:lstStyle>
          <a:p>
            <a:r>
              <a:rPr lang="cs-CZ"/>
              <a:t>Kliknutím lze upravit styl.</a:t>
            </a:r>
            <a:endParaRPr lang="cs-CZ" dirty="0"/>
          </a:p>
        </p:txBody>
      </p:sp>
      <p:pic>
        <p:nvPicPr>
          <p:cNvPr id="5" name="Grafický objekt 4">
            <a:extLst>
              <a:ext uri="{FF2B5EF4-FFF2-40B4-BE49-F238E27FC236}">
                <a16:creationId xmlns:a16="http://schemas.microsoft.com/office/drawing/2014/main" id="{A1536B8C-AE16-1CDA-FCD0-971A3B206F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9783" y="637853"/>
            <a:ext cx="600434" cy="394691"/>
          </a:xfrm>
          <a:prstGeom prst="rect">
            <a:avLst/>
          </a:prstGeom>
        </p:spPr>
      </p:pic>
    </p:spTree>
    <p:extLst>
      <p:ext uri="{BB962C8B-B14F-4D97-AF65-F5344CB8AC3E}">
        <p14:creationId xmlns:p14="http://schemas.microsoft.com/office/powerpoint/2010/main" val="9068596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980729"/>
            <a:ext cx="10972800" cy="4824537"/>
          </a:xfrm>
        </p:spPr>
        <p:txBody>
          <a:bodyPr/>
          <a:lstStyle>
            <a:lvl1pPr>
              <a:defRPr b="1">
                <a:solidFill>
                  <a:schemeClr val="tx2"/>
                </a:solidFill>
              </a:defRPr>
            </a:lvl1pPr>
            <a:lvl2pPr>
              <a:defRPr>
                <a:solidFill>
                  <a:schemeClr val="tx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Nadpis 1"/>
          <p:cNvSpPr>
            <a:spLocks noGrp="1"/>
          </p:cNvSpPr>
          <p:nvPr>
            <p:ph type="title" hasCustomPrompt="1"/>
          </p:nvPr>
        </p:nvSpPr>
        <p:spPr>
          <a:xfrm>
            <a:off x="623392" y="260648"/>
            <a:ext cx="10945216" cy="648072"/>
          </a:xfrm>
          <a:prstGeom prst="rect">
            <a:avLst/>
          </a:prstGeom>
        </p:spPr>
        <p:txBody>
          <a:bodyPr anchor="ctr"/>
          <a:lstStyle>
            <a:lvl1pPr algn="l">
              <a:defRPr sz="3200" b="1">
                <a:solidFill>
                  <a:schemeClr val="accent2"/>
                </a:solidFill>
              </a:defRPr>
            </a:lvl1pPr>
          </a:lstStyle>
          <a:p>
            <a:r>
              <a:rPr lang="cs-CZ" dirty="0"/>
              <a:t>KLIKNUTÍM LZE UPRAVIT STYL.</a:t>
            </a:r>
          </a:p>
        </p:txBody>
      </p:sp>
      <p:sp>
        <p:nvSpPr>
          <p:cNvPr id="8" name="Zástupný symbol pro datum 3"/>
          <p:cNvSpPr>
            <a:spLocks noGrp="1"/>
          </p:cNvSpPr>
          <p:nvPr>
            <p:ph type="dt" sz="half" idx="2"/>
          </p:nvPr>
        </p:nvSpPr>
        <p:spPr>
          <a:xfrm>
            <a:off x="482985" y="6070626"/>
            <a:ext cx="1200000" cy="203079"/>
          </a:xfrm>
          <a:prstGeom prst="rect">
            <a:avLst/>
          </a:prstGeom>
        </p:spPr>
        <p:txBody>
          <a:bodyPr anchor="ctr"/>
          <a:lstStyle>
            <a:lvl1pPr>
              <a:defRPr sz="1050"/>
            </a:lvl1pPr>
          </a:lstStyle>
          <a:p>
            <a:fld id="{E4EC567F-E7DA-47BB-AEB1-9930A46F27B5}" type="datetimeFigureOut">
              <a:rPr lang="cs-CZ" smtClean="0"/>
              <a:pPr/>
              <a:t>04.11.2023</a:t>
            </a:fld>
            <a:endParaRPr lang="cs-CZ" dirty="0"/>
          </a:p>
        </p:txBody>
      </p:sp>
      <p:sp>
        <p:nvSpPr>
          <p:cNvPr id="12" name="Zástupný symbol pro zápatí 4"/>
          <p:cNvSpPr>
            <a:spLocks noGrp="1"/>
          </p:cNvSpPr>
          <p:nvPr>
            <p:ph type="ftr" sz="quarter" idx="3"/>
          </p:nvPr>
        </p:nvSpPr>
        <p:spPr>
          <a:xfrm>
            <a:off x="1843915" y="6068291"/>
            <a:ext cx="8403411" cy="193324"/>
          </a:xfrm>
          <a:prstGeom prst="rect">
            <a:avLst/>
          </a:prstGeom>
        </p:spPr>
        <p:txBody>
          <a:bodyPr anchor="ctr"/>
          <a:lstStyle>
            <a:lvl1pPr algn="ctr">
              <a:defRPr sz="1050"/>
            </a:lvl1pPr>
          </a:lstStyle>
          <a:p>
            <a:endParaRPr lang="cs-CZ" dirty="0"/>
          </a:p>
        </p:txBody>
      </p:sp>
      <p:sp>
        <p:nvSpPr>
          <p:cNvPr id="13" name="Zástupný symbol pro číslo snímku 5"/>
          <p:cNvSpPr>
            <a:spLocks noGrp="1"/>
          </p:cNvSpPr>
          <p:nvPr>
            <p:ph type="sldNum" sz="quarter" idx="4"/>
          </p:nvPr>
        </p:nvSpPr>
        <p:spPr>
          <a:xfrm>
            <a:off x="10408541" y="6065805"/>
            <a:ext cx="1200000" cy="211101"/>
          </a:xfrm>
          <a:prstGeom prst="rect">
            <a:avLst/>
          </a:prstGeom>
        </p:spPr>
        <p:txBody>
          <a:bodyPr anchor="ctr"/>
          <a:lstStyle>
            <a:lvl1pPr algn="r">
              <a:defRPr sz="1050"/>
            </a:lvl1pPr>
          </a:lstStyle>
          <a:p>
            <a:fld id="{84C9401D-42AF-4231-A83B-9F6747628248}" type="slidenum">
              <a:rPr lang="cs-CZ" smtClean="0"/>
              <a:pPr/>
              <a:t>‹#›</a:t>
            </a:fld>
            <a:endParaRPr lang="cs-CZ" dirty="0"/>
          </a:p>
        </p:txBody>
      </p:sp>
    </p:spTree>
    <p:extLst>
      <p:ext uri="{BB962C8B-B14F-4D97-AF65-F5344CB8AC3E}">
        <p14:creationId xmlns:p14="http://schemas.microsoft.com/office/powerpoint/2010/main" val="57507055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36.emf"/><Relationship Id="rId5" Type="http://schemas.openxmlformats.org/officeDocument/2006/relationships/theme" Target="../theme/theme10.xml"/><Relationship Id="rId4"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image" Target="../media/image37.emf"/><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image" Target="../media/image2.emf"/><Relationship Id="rId5" Type="http://schemas.openxmlformats.org/officeDocument/2006/relationships/theme" Target="../theme/theme11.xml"/><Relationship Id="rId4" Type="http://schemas.openxmlformats.org/officeDocument/2006/relationships/slideLayout" Target="../slideLayouts/slideLayout88.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8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3.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14.emf"/><Relationship Id="rId5" Type="http://schemas.openxmlformats.org/officeDocument/2006/relationships/theme" Target="../theme/theme4.xml"/><Relationship Id="rId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5.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AB32BF6-713C-4E30-BCDD-2637B3BB5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91A704A-9B47-48B0-A765-F3A2A741E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481590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9" r:id="rId6"/>
    <p:sldLayoutId id="2147483913" r:id="rId7"/>
    <p:sldLayoutId id="2147483964" r:id="rId8"/>
    <p:sldLayoutId id="2147484423" r:id="rId9"/>
    <p:sldLayoutId id="2147484232" r:id="rId10"/>
    <p:sldLayoutId id="2147484369" r:id="rId11"/>
    <p:sldLayoutId id="2147484424" r:id="rId12"/>
    <p:sldLayoutId id="2147484238" r:id="rId13"/>
    <p:sldLayoutId id="2147484239" r:id="rId14"/>
    <p:sldLayoutId id="2147484240" r:id="rId15"/>
    <p:sldLayoutId id="2147484425" r:id="rId16"/>
    <p:sldLayoutId id="2147484206" r:id="rId17"/>
    <p:sldLayoutId id="2147484111" r:id="rId18"/>
    <p:sldLayoutId id="2147484235" r:id="rId19"/>
    <p:sldLayoutId id="2147484316" r:id="rId20"/>
    <p:sldLayoutId id="2147484318" r:id="rId21"/>
    <p:sldLayoutId id="2147484319" r:id="rId22"/>
    <p:sldLayoutId id="2147484320" r:id="rId23"/>
    <p:sldLayoutId id="2147484334" r:id="rId24"/>
    <p:sldLayoutId id="2147484335" r:id="rId25"/>
    <p:sldLayoutId id="2147484337" r:id="rId26"/>
    <p:sldLayoutId id="2147484338" r:id="rId27"/>
    <p:sldLayoutId id="2147484339" r:id="rId28"/>
    <p:sldLayoutId id="2147484340" r:id="rId29"/>
    <p:sldLayoutId id="2147484343" r:id="rId30"/>
    <p:sldLayoutId id="2147484368" r:id="rId31"/>
    <p:sldLayoutId id="2147484376" r:id="rId32"/>
    <p:sldLayoutId id="2147484377" r:id="rId33"/>
    <p:sldLayoutId id="2147484391" r:id="rId34"/>
    <p:sldLayoutId id="2147484392" r:id="rId35"/>
    <p:sldLayoutId id="2147484400" r:id="rId36"/>
    <p:sldLayoutId id="2147484401" r:id="rId37"/>
    <p:sldLayoutId id="2147484408" r:id="rId38"/>
    <p:sldLayoutId id="2147484421" r:id="rId39"/>
    <p:sldLayoutId id="2147484422"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AB32BF6-713C-4E30-BCDD-2637B3BB5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91A704A-9B47-48B0-A765-F3A2A741E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D9E006D-0318-48FF-B739-56502679C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AE8BB-28AF-4AE2-8287-52FCCAC1ADF8}" type="datetimeFigureOut">
              <a:rPr lang="cs-CZ" smtClean="0"/>
              <a:t>04.11.2023</a:t>
            </a:fld>
            <a:endParaRPr lang="cs-CZ"/>
          </a:p>
        </p:txBody>
      </p:sp>
      <p:sp>
        <p:nvSpPr>
          <p:cNvPr id="5" name="Zástupný symbol pro zápatí 4">
            <a:extLst>
              <a:ext uri="{FF2B5EF4-FFF2-40B4-BE49-F238E27FC236}">
                <a16:creationId xmlns:a16="http://schemas.microsoft.com/office/drawing/2014/main" id="{CE42E29F-8BF1-4CE0-8530-1ECA2850A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C3BA4D7-70D9-497E-86EE-0B85999E8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E3E1E-8F17-4E77-8CB8-5F4C7FAD9A57}" type="slidenum">
              <a:rPr lang="cs-CZ" smtClean="0"/>
              <a:t>‹#›</a:t>
            </a:fld>
            <a:endParaRPr lang="cs-CZ"/>
          </a:p>
        </p:txBody>
      </p:sp>
      <p:pic>
        <p:nvPicPr>
          <p:cNvPr id="7" name="Obrázek 6">
            <a:extLst>
              <a:ext uri="{FF2B5EF4-FFF2-40B4-BE49-F238E27FC236}">
                <a16:creationId xmlns:a16="http://schemas.microsoft.com/office/drawing/2014/main" id="{F81FB66A-4488-49CC-81E9-F62D7B97A0B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33299" y="6412320"/>
            <a:ext cx="468000" cy="310357"/>
          </a:xfrm>
          <a:prstGeom prst="rect">
            <a:avLst/>
          </a:prstGeom>
        </p:spPr>
      </p:pic>
    </p:spTree>
    <p:extLst>
      <p:ext uri="{BB962C8B-B14F-4D97-AF65-F5344CB8AC3E}">
        <p14:creationId xmlns:p14="http://schemas.microsoft.com/office/powerpoint/2010/main" val="811589064"/>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3" name="Rectangle 46"/>
          <p:cNvSpPr>
            <a:spLocks noGrp="1" noChangeArrowheads="1"/>
          </p:cNvSpPr>
          <p:nvPr>
            <p:ph type="body" idx="1"/>
          </p:nvPr>
        </p:nvSpPr>
        <p:spPr bwMode="auto">
          <a:xfrm>
            <a:off x="658285" y="1844676"/>
            <a:ext cx="11533716" cy="4475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44" name="Rectangle 45"/>
          <p:cNvSpPr>
            <a:spLocks noGrp="1" noChangeArrowheads="1"/>
          </p:cNvSpPr>
          <p:nvPr>
            <p:ph type="title"/>
          </p:nvPr>
        </p:nvSpPr>
        <p:spPr bwMode="auto">
          <a:xfrm>
            <a:off x="3312584" y="0"/>
            <a:ext cx="8788400" cy="774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Klepnutím lze upravit styl předlohy nadpisů.</a:t>
            </a:r>
          </a:p>
        </p:txBody>
      </p:sp>
      <p:pic>
        <p:nvPicPr>
          <p:cNvPr id="4" name="Obrázek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4916" y="6433924"/>
            <a:ext cx="4510715" cy="291249"/>
          </a:xfrm>
          <a:prstGeom prst="rect">
            <a:avLst/>
          </a:prstGeom>
        </p:spPr>
      </p:pic>
      <p:pic>
        <p:nvPicPr>
          <p:cNvPr id="5" name="Obrázek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152095" y="6433924"/>
            <a:ext cx="669824" cy="337333"/>
          </a:xfrm>
          <a:prstGeom prst="rect">
            <a:avLst/>
          </a:prstGeom>
        </p:spPr>
      </p:pic>
    </p:spTree>
    <p:extLst>
      <p:ext uri="{BB962C8B-B14F-4D97-AF65-F5344CB8AC3E}">
        <p14:creationId xmlns:p14="http://schemas.microsoft.com/office/powerpoint/2010/main" val="2873772303"/>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Lst>
  <p:hf hdr="0" dt="0"/>
  <p:txStyles>
    <p:titleStyle>
      <a:lvl1pPr algn="r" rtl="0" eaLnBrk="0" fontAlgn="base" hangingPunct="0">
        <a:lnSpc>
          <a:spcPct val="90000"/>
        </a:lnSpc>
        <a:spcBef>
          <a:spcPct val="0"/>
        </a:spcBef>
        <a:spcAft>
          <a:spcPct val="0"/>
        </a:spcAft>
        <a:defRPr sz="2400" b="1">
          <a:solidFill>
            <a:srgbClr val="996633"/>
          </a:solidFill>
          <a:latin typeface="+mj-lt"/>
          <a:ea typeface="+mj-ea"/>
          <a:cs typeface="+mj-cs"/>
        </a:defRPr>
      </a:lvl1pPr>
      <a:lvl2pPr algn="r" rtl="0" eaLnBrk="0" fontAlgn="base" hangingPunct="0">
        <a:lnSpc>
          <a:spcPct val="90000"/>
        </a:lnSpc>
        <a:spcBef>
          <a:spcPct val="0"/>
        </a:spcBef>
        <a:spcAft>
          <a:spcPct val="0"/>
        </a:spcAft>
        <a:defRPr sz="2400" b="1">
          <a:solidFill>
            <a:srgbClr val="996633"/>
          </a:solidFill>
          <a:latin typeface="Trebuchet MS" pitchFamily="34" charset="0"/>
        </a:defRPr>
      </a:lvl2pPr>
      <a:lvl3pPr algn="r" rtl="0" eaLnBrk="0" fontAlgn="base" hangingPunct="0">
        <a:lnSpc>
          <a:spcPct val="90000"/>
        </a:lnSpc>
        <a:spcBef>
          <a:spcPct val="0"/>
        </a:spcBef>
        <a:spcAft>
          <a:spcPct val="0"/>
        </a:spcAft>
        <a:defRPr sz="2400" b="1">
          <a:solidFill>
            <a:srgbClr val="996633"/>
          </a:solidFill>
          <a:latin typeface="Trebuchet MS" pitchFamily="34" charset="0"/>
        </a:defRPr>
      </a:lvl3pPr>
      <a:lvl4pPr algn="r" rtl="0" eaLnBrk="0" fontAlgn="base" hangingPunct="0">
        <a:lnSpc>
          <a:spcPct val="90000"/>
        </a:lnSpc>
        <a:spcBef>
          <a:spcPct val="0"/>
        </a:spcBef>
        <a:spcAft>
          <a:spcPct val="0"/>
        </a:spcAft>
        <a:defRPr sz="2400" b="1">
          <a:solidFill>
            <a:srgbClr val="996633"/>
          </a:solidFill>
          <a:latin typeface="Trebuchet MS" pitchFamily="34" charset="0"/>
        </a:defRPr>
      </a:lvl4pPr>
      <a:lvl5pPr algn="r" rtl="0" eaLnBrk="0" fontAlgn="base" hangingPunct="0">
        <a:lnSpc>
          <a:spcPct val="90000"/>
        </a:lnSpc>
        <a:spcBef>
          <a:spcPct val="0"/>
        </a:spcBef>
        <a:spcAft>
          <a:spcPct val="0"/>
        </a:spcAft>
        <a:defRPr sz="2400" b="1">
          <a:solidFill>
            <a:srgbClr val="996633"/>
          </a:solidFill>
          <a:latin typeface="Trebuchet MS" pitchFamily="34" charset="0"/>
        </a:defRPr>
      </a:lvl5pPr>
      <a:lvl6pPr marL="457200" algn="r" rtl="0" eaLnBrk="1" fontAlgn="base" hangingPunct="1">
        <a:lnSpc>
          <a:spcPct val="90000"/>
        </a:lnSpc>
        <a:spcBef>
          <a:spcPct val="0"/>
        </a:spcBef>
        <a:spcAft>
          <a:spcPct val="0"/>
        </a:spcAft>
        <a:defRPr sz="2400" b="1">
          <a:solidFill>
            <a:srgbClr val="996633"/>
          </a:solidFill>
          <a:latin typeface="Trebuchet MS" pitchFamily="34" charset="0"/>
        </a:defRPr>
      </a:lvl6pPr>
      <a:lvl7pPr marL="914400" algn="r" rtl="0" eaLnBrk="1" fontAlgn="base" hangingPunct="1">
        <a:lnSpc>
          <a:spcPct val="90000"/>
        </a:lnSpc>
        <a:spcBef>
          <a:spcPct val="0"/>
        </a:spcBef>
        <a:spcAft>
          <a:spcPct val="0"/>
        </a:spcAft>
        <a:defRPr sz="2400" b="1">
          <a:solidFill>
            <a:srgbClr val="996633"/>
          </a:solidFill>
          <a:latin typeface="Trebuchet MS" pitchFamily="34" charset="0"/>
        </a:defRPr>
      </a:lvl7pPr>
      <a:lvl8pPr marL="1371600" algn="r" rtl="0" eaLnBrk="1" fontAlgn="base" hangingPunct="1">
        <a:lnSpc>
          <a:spcPct val="90000"/>
        </a:lnSpc>
        <a:spcBef>
          <a:spcPct val="0"/>
        </a:spcBef>
        <a:spcAft>
          <a:spcPct val="0"/>
        </a:spcAft>
        <a:defRPr sz="2400" b="1">
          <a:solidFill>
            <a:srgbClr val="996633"/>
          </a:solidFill>
          <a:latin typeface="Trebuchet MS" pitchFamily="34" charset="0"/>
        </a:defRPr>
      </a:lvl8pPr>
      <a:lvl9pPr marL="1828800" algn="r" rtl="0" eaLnBrk="1" fontAlgn="base" hangingPunct="1">
        <a:lnSpc>
          <a:spcPct val="90000"/>
        </a:lnSpc>
        <a:spcBef>
          <a:spcPct val="0"/>
        </a:spcBef>
        <a:spcAft>
          <a:spcPct val="0"/>
        </a:spcAft>
        <a:defRPr sz="2400" b="1">
          <a:solidFill>
            <a:srgbClr val="996633"/>
          </a:solidFill>
          <a:latin typeface="Trebuchet MS" pitchFamily="34" charset="0"/>
        </a:defRPr>
      </a:lvl9pPr>
    </p:titleStyle>
    <p:bodyStyle>
      <a:lvl1pPr marL="342900" indent="-342900" algn="l" rtl="0" eaLnBrk="0" fontAlgn="base" hangingPunct="0">
        <a:spcBef>
          <a:spcPct val="30000"/>
        </a:spcBef>
        <a:spcAft>
          <a:spcPct val="0"/>
        </a:spcAft>
        <a:buClr>
          <a:schemeClr val="accent1"/>
        </a:buClr>
        <a:buSzPct val="80000"/>
        <a:buFont typeface="Wingdings" pitchFamily="2" charset="2"/>
        <a:buChar char="þ"/>
        <a:defRPr sz="2400" b="1">
          <a:solidFill>
            <a:schemeClr val="tx1"/>
          </a:solidFill>
          <a:latin typeface="+mn-lt"/>
          <a:ea typeface="+mn-ea"/>
          <a:cs typeface="+mn-cs"/>
        </a:defRPr>
      </a:lvl1pPr>
      <a:lvl2pPr marL="742950" indent="-285750" algn="l" rtl="0" eaLnBrk="0" fontAlgn="base" hangingPunct="0">
        <a:spcBef>
          <a:spcPct val="30000"/>
        </a:spcBef>
        <a:spcAft>
          <a:spcPct val="0"/>
        </a:spcAft>
        <a:buClr>
          <a:srgbClr val="EEA320"/>
        </a:buClr>
        <a:buSzPct val="80000"/>
        <a:buFont typeface="Wingdings" pitchFamily="2" charset="2"/>
        <a:buChar char="è"/>
        <a:defRPr sz="2000" b="1">
          <a:solidFill>
            <a:schemeClr val="tx1"/>
          </a:solidFill>
          <a:latin typeface="+mn-lt"/>
        </a:defRPr>
      </a:lvl2pPr>
      <a:lvl3pPr marL="1143000" indent="-228600" algn="l" rtl="0" eaLnBrk="0" fontAlgn="base" hangingPunct="0">
        <a:spcBef>
          <a:spcPct val="30000"/>
        </a:spcBef>
        <a:spcAft>
          <a:spcPct val="0"/>
        </a:spcAft>
        <a:buClr>
          <a:schemeClr val="accent1"/>
        </a:buClr>
        <a:buSzPct val="80000"/>
        <a:buFont typeface="Wingdings" pitchFamily="2" charset="2"/>
        <a:buChar char="q"/>
        <a:defRPr sz="2400" b="1">
          <a:solidFill>
            <a:schemeClr val="tx1"/>
          </a:solidFill>
          <a:latin typeface="+mn-lt"/>
        </a:defRPr>
      </a:lvl3pPr>
      <a:lvl4pPr marL="1600200" indent="-228600" algn="l" rtl="0" eaLnBrk="0" fontAlgn="base" hangingPunct="0">
        <a:spcBef>
          <a:spcPct val="30000"/>
        </a:spcBef>
        <a:spcAft>
          <a:spcPct val="0"/>
        </a:spcAft>
        <a:buClr>
          <a:srgbClr val="EEA320"/>
        </a:buClr>
        <a:buSzPct val="50000"/>
        <a:buFont typeface="Wingdings" pitchFamily="2" charset="2"/>
        <a:buChar char="l"/>
        <a:defRPr sz="1600" b="1">
          <a:solidFill>
            <a:schemeClr val="tx1"/>
          </a:solidFill>
          <a:latin typeface="+mn-lt"/>
        </a:defRPr>
      </a:lvl4pPr>
      <a:lvl5pPr marL="2057400" indent="-228600" algn="l" rtl="0" eaLnBrk="0" fontAlgn="base" hangingPunct="0">
        <a:spcBef>
          <a:spcPct val="30000"/>
        </a:spcBef>
        <a:spcAft>
          <a:spcPct val="0"/>
        </a:spcAft>
        <a:buClr>
          <a:srgbClr val="DDD4C6"/>
        </a:buClr>
        <a:buChar char="•"/>
        <a:defRPr sz="1600" b="1">
          <a:solidFill>
            <a:schemeClr val="tx1"/>
          </a:solidFill>
          <a:latin typeface="+mn-lt"/>
        </a:defRPr>
      </a:lvl5pPr>
      <a:lvl6pPr marL="2514600" indent="-228600" algn="l" rtl="0" eaLnBrk="1" fontAlgn="base" hangingPunct="1">
        <a:spcBef>
          <a:spcPct val="30000"/>
        </a:spcBef>
        <a:spcAft>
          <a:spcPct val="0"/>
        </a:spcAft>
        <a:buClr>
          <a:srgbClr val="DDD4C6"/>
        </a:buClr>
        <a:buChar char="•"/>
        <a:defRPr sz="1600" b="1">
          <a:solidFill>
            <a:schemeClr val="tx1"/>
          </a:solidFill>
          <a:latin typeface="+mn-lt"/>
        </a:defRPr>
      </a:lvl6pPr>
      <a:lvl7pPr marL="2971800" indent="-228600" algn="l" rtl="0" eaLnBrk="1" fontAlgn="base" hangingPunct="1">
        <a:spcBef>
          <a:spcPct val="30000"/>
        </a:spcBef>
        <a:spcAft>
          <a:spcPct val="0"/>
        </a:spcAft>
        <a:buClr>
          <a:srgbClr val="DDD4C6"/>
        </a:buClr>
        <a:buChar char="•"/>
        <a:defRPr sz="1600" b="1">
          <a:solidFill>
            <a:schemeClr val="tx1"/>
          </a:solidFill>
          <a:latin typeface="+mn-lt"/>
        </a:defRPr>
      </a:lvl7pPr>
      <a:lvl8pPr marL="3429000" indent="-228600" algn="l" rtl="0" eaLnBrk="1" fontAlgn="base" hangingPunct="1">
        <a:spcBef>
          <a:spcPct val="30000"/>
        </a:spcBef>
        <a:spcAft>
          <a:spcPct val="0"/>
        </a:spcAft>
        <a:buClr>
          <a:srgbClr val="DDD4C6"/>
        </a:buClr>
        <a:buChar char="•"/>
        <a:defRPr sz="1600" b="1">
          <a:solidFill>
            <a:schemeClr val="tx1"/>
          </a:solidFill>
          <a:latin typeface="+mn-lt"/>
        </a:defRPr>
      </a:lvl8pPr>
      <a:lvl9pPr marL="3886200" indent="-228600" algn="l" rtl="0" eaLnBrk="1" fontAlgn="base" hangingPunct="1">
        <a:spcBef>
          <a:spcPct val="30000"/>
        </a:spcBef>
        <a:spcAft>
          <a:spcPct val="0"/>
        </a:spcAft>
        <a:buClr>
          <a:srgbClr val="DDD4C6"/>
        </a:buClr>
        <a:buChar char="•"/>
        <a:defRPr sz="1600"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62889BC-EF59-49C6-5333-C71E0D6B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5A368283-6357-58E9-66DB-349AC4528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0A190314-308A-BEB6-A115-0312B537B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AE2421-3460-6A45-AE59-CB915AFC454F}" type="datetime1">
              <a:rPr lang="cs-CZ" smtClean="0"/>
              <a:t>04.11.2023</a:t>
            </a:fld>
            <a:endParaRPr lang="cs-CZ"/>
          </a:p>
        </p:txBody>
      </p:sp>
      <p:sp>
        <p:nvSpPr>
          <p:cNvPr id="5" name="Zástupný symbol pro zápatí 4">
            <a:extLst>
              <a:ext uri="{FF2B5EF4-FFF2-40B4-BE49-F238E27FC236}">
                <a16:creationId xmlns:a16="http://schemas.microsoft.com/office/drawing/2014/main" id="{E2B49EBC-7138-4E1F-C67E-E6233770A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C00E08AD-49C4-D167-CC53-B843FC070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629FD-AEF2-1E44-B061-1A1663B65833}" type="slidenum">
              <a:rPr lang="cs-CZ" smtClean="0"/>
              <a:t>‹#›</a:t>
            </a:fld>
            <a:endParaRPr lang="cs-CZ"/>
          </a:p>
        </p:txBody>
      </p:sp>
    </p:spTree>
    <p:extLst>
      <p:ext uri="{BB962C8B-B14F-4D97-AF65-F5344CB8AC3E}">
        <p14:creationId xmlns:p14="http://schemas.microsoft.com/office/powerpoint/2010/main" val="1185849499"/>
      </p:ext>
    </p:extLst>
  </p:cSld>
  <p:clrMap bg1="lt1" tx1="dk1" bg2="lt2" tx2="dk2" accent1="accent1" accent2="accent2" accent3="accent3" accent4="accent4" accent5="accent5" accent6="accent6" hlink="hlink" folHlink="folHlink"/>
  <p:sldLayoutIdLst>
    <p:sldLayoutId id="2147484307" r:id="rId1"/>
  </p:sldLayoutIdLst>
  <p:hf sldNum="0" hdr="0" ftr="0"/>
  <p:txStyles>
    <p:titleStyle>
      <a:lvl1pPr algn="l" defTabSz="914400" rtl="0" eaLnBrk="1" latinLnBrk="0" hangingPunct="1">
        <a:lnSpc>
          <a:spcPct val="90000"/>
        </a:lnSpc>
        <a:spcBef>
          <a:spcPct val="0"/>
        </a:spcBef>
        <a:buNone/>
        <a:defRPr sz="3600" b="1" i="0"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861">
          <p15:clr>
            <a:srgbClr val="F26B43"/>
          </p15:clr>
        </p15:guide>
        <p15:guide id="5" pos="7219">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609600" y="764705"/>
            <a:ext cx="10972800" cy="5040559"/>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1708779399"/>
      </p:ext>
    </p:extLst>
  </p:cSld>
  <p:clrMap bg1="lt1" tx1="dk1" bg2="lt2" tx2="dk2" accent1="accent1" accent2="accent2" accent3="accent3" accent4="accent4" accent5="accent5" accent6="accent6" hlink="hlink" folHlink="folHlink"/>
  <p:sldLayoutIdLst>
    <p:sldLayoutId id="21474843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48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535631C-4CDD-42C2-A7AD-9AA51AFBB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010DE45-F4C7-4C3F-B3D7-F5ED14ED0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18A5DE6-F4CE-43D4-9B38-F7564481C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550C1-90E3-48F0-81D4-692D92D9D800}" type="datetimeFigureOut">
              <a:rPr lang="cs-CZ" smtClean="0"/>
              <a:t>04.11.2023</a:t>
            </a:fld>
            <a:endParaRPr lang="cs-CZ"/>
          </a:p>
        </p:txBody>
      </p:sp>
      <p:sp>
        <p:nvSpPr>
          <p:cNvPr id="5" name="Zástupný symbol pro zápatí 4">
            <a:extLst>
              <a:ext uri="{FF2B5EF4-FFF2-40B4-BE49-F238E27FC236}">
                <a16:creationId xmlns:a16="http://schemas.microsoft.com/office/drawing/2014/main" id="{49B68E6B-3635-4F98-86A1-C42C823AD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ADC5EA2-659F-491D-ACEB-F665442B1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81511-F24E-4788-83D8-296E9F7D633C}" type="slidenum">
              <a:rPr lang="cs-CZ" smtClean="0"/>
              <a:t>‹#›</a:t>
            </a:fld>
            <a:endParaRPr lang="cs-CZ"/>
          </a:p>
        </p:txBody>
      </p:sp>
    </p:spTree>
    <p:extLst>
      <p:ext uri="{BB962C8B-B14F-4D97-AF65-F5344CB8AC3E}">
        <p14:creationId xmlns:p14="http://schemas.microsoft.com/office/powerpoint/2010/main" val="210879429"/>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FB28308-2F96-42C4-9DA2-B541B59D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9C988A46-CE27-4DD1-8941-4063D0537C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B478D5A5-E6E8-410D-ADC6-3787EF1AC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0D3E5-4E9A-4DCE-8614-48FB4F7B8011}" type="datetimeFigureOut">
              <a:rPr lang="cs-CZ" smtClean="0"/>
              <a:t>04.11.2023</a:t>
            </a:fld>
            <a:endParaRPr lang="cs-CZ"/>
          </a:p>
        </p:txBody>
      </p:sp>
      <p:sp>
        <p:nvSpPr>
          <p:cNvPr id="5" name="Zástupný symbol pro zápatí 4">
            <a:extLst>
              <a:ext uri="{FF2B5EF4-FFF2-40B4-BE49-F238E27FC236}">
                <a16:creationId xmlns:a16="http://schemas.microsoft.com/office/drawing/2014/main" id="{CFAF42C8-2DBB-46DC-98D8-D0A7C82AA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99E91CD-0448-4B08-8D5A-484D0D918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FF0AB-9EB6-4B5E-BF90-3086A01136E3}" type="slidenum">
              <a:rPr lang="cs-CZ" smtClean="0"/>
              <a:t>‹#›</a:t>
            </a:fld>
            <a:endParaRPr lang="cs-CZ"/>
          </a:p>
        </p:txBody>
      </p:sp>
    </p:spTree>
    <p:extLst>
      <p:ext uri="{BB962C8B-B14F-4D97-AF65-F5344CB8AC3E}">
        <p14:creationId xmlns:p14="http://schemas.microsoft.com/office/powerpoint/2010/main" val="788797455"/>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Lst>
  <p:txStyles>
    <p:titleStyle>
      <a:lvl1pPr algn="l" defTabSz="914400" rtl="0" eaLnBrk="1" latinLnBrk="0" hangingPunct="1">
        <a:lnSpc>
          <a:spcPct val="90000"/>
        </a:lnSpc>
        <a:spcBef>
          <a:spcPct val="0"/>
        </a:spcBef>
        <a:buNone/>
        <a:defRPr sz="3200" b="1" kern="1200">
          <a:solidFill>
            <a:srgbClr val="EB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1" name="Volný tvar 17">
            <a:extLst>
              <a:ext uri="{FF2B5EF4-FFF2-40B4-BE49-F238E27FC236}">
                <a16:creationId xmlns:a16="http://schemas.microsoft.com/office/drawing/2014/main" id="{4AEDF47B-C123-947F-E36B-05B80DD8FBC9}"/>
              </a:ext>
            </a:extLst>
          </p:cNvPr>
          <p:cNvSpPr/>
          <p:nvPr userDrawn="1"/>
        </p:nvSpPr>
        <p:spPr>
          <a:xfrm rot="10800000">
            <a:off x="-9428" y="5759777"/>
            <a:ext cx="1960776" cy="110764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D714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sp>
        <p:nvSpPr>
          <p:cNvPr id="12" name="Volný tvar 19">
            <a:extLst>
              <a:ext uri="{FF2B5EF4-FFF2-40B4-BE49-F238E27FC236}">
                <a16:creationId xmlns:a16="http://schemas.microsoft.com/office/drawing/2014/main" id="{7A46EEFE-08DA-BFF4-9A92-2651CA7B7A98}"/>
              </a:ext>
            </a:extLst>
          </p:cNvPr>
          <p:cNvSpPr/>
          <p:nvPr userDrawn="1"/>
        </p:nvSpPr>
        <p:spPr>
          <a:xfrm>
            <a:off x="10158898" y="-9427"/>
            <a:ext cx="2051957" cy="1306286"/>
          </a:xfrm>
          <a:custGeom>
            <a:avLst/>
            <a:gdLst>
              <a:gd name="connsiteX0" fmla="*/ 0 w 5070021"/>
              <a:gd name="connsiteY0" fmla="*/ 0 h 3755571"/>
              <a:gd name="connsiteX1" fmla="*/ 3584121 w 5070021"/>
              <a:gd name="connsiteY1" fmla="*/ 187778 h 3755571"/>
              <a:gd name="connsiteX2" fmla="*/ 3535135 w 5070021"/>
              <a:gd name="connsiteY2" fmla="*/ 767443 h 3755571"/>
              <a:gd name="connsiteX3" fmla="*/ 4229100 w 5070021"/>
              <a:gd name="connsiteY3" fmla="*/ 563336 h 3755571"/>
              <a:gd name="connsiteX4" fmla="*/ 4180114 w 5070021"/>
              <a:gd name="connsiteY4" fmla="*/ 1175657 h 3755571"/>
              <a:gd name="connsiteX5" fmla="*/ 4629150 w 5070021"/>
              <a:gd name="connsiteY5" fmla="*/ 881743 h 3755571"/>
              <a:gd name="connsiteX6" fmla="*/ 5070021 w 5070021"/>
              <a:gd name="connsiteY6" fmla="*/ 3755571 h 3755571"/>
              <a:gd name="connsiteX7" fmla="*/ 5070021 w 5070021"/>
              <a:gd name="connsiteY7" fmla="*/ 3755571 h 3755571"/>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0 w 5086350"/>
              <a:gd name="connsiteY8" fmla="*/ 0 h 3829050"/>
              <a:gd name="connsiteX0" fmla="*/ 0 w 5086350"/>
              <a:gd name="connsiteY0" fmla="*/ 0 h 3829050"/>
              <a:gd name="connsiteX1" fmla="*/ 3600450 w 5086350"/>
              <a:gd name="connsiteY1" fmla="*/ 261257 h 3829050"/>
              <a:gd name="connsiteX2" fmla="*/ 3551464 w 5086350"/>
              <a:gd name="connsiteY2" fmla="*/ 840922 h 3829050"/>
              <a:gd name="connsiteX3" fmla="*/ 4245429 w 5086350"/>
              <a:gd name="connsiteY3" fmla="*/ 636815 h 3829050"/>
              <a:gd name="connsiteX4" fmla="*/ 4196443 w 5086350"/>
              <a:gd name="connsiteY4" fmla="*/ 1249136 h 3829050"/>
              <a:gd name="connsiteX5" fmla="*/ 4645479 w 5086350"/>
              <a:gd name="connsiteY5" fmla="*/ 955222 h 3829050"/>
              <a:gd name="connsiteX6" fmla="*/ 5086350 w 5086350"/>
              <a:gd name="connsiteY6" fmla="*/ 3829050 h 3829050"/>
              <a:gd name="connsiteX7" fmla="*/ 5086350 w 5086350"/>
              <a:gd name="connsiteY7" fmla="*/ 3829050 h 3829050"/>
              <a:gd name="connsiteX8" fmla="*/ 2579914 w 5086350"/>
              <a:gd name="connsiteY8" fmla="*/ 1951265 h 3829050"/>
              <a:gd name="connsiteX9" fmla="*/ 0 w 5086350"/>
              <a:gd name="connsiteY9" fmla="*/ 0 h 3829050"/>
              <a:gd name="connsiteX0" fmla="*/ 0 w 5102679"/>
              <a:gd name="connsiteY0" fmla="*/ 8164 h 3837214"/>
              <a:gd name="connsiteX1" fmla="*/ 3600450 w 5102679"/>
              <a:gd name="connsiteY1" fmla="*/ 269421 h 3837214"/>
              <a:gd name="connsiteX2" fmla="*/ 3551464 w 5102679"/>
              <a:gd name="connsiteY2" fmla="*/ 849086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196443 w 5102679"/>
              <a:gd name="connsiteY4" fmla="*/ 12573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735286 w 5102679"/>
              <a:gd name="connsiteY4" fmla="*/ 457200 h 3837214"/>
              <a:gd name="connsiteX5" fmla="*/ 4645479 w 5102679"/>
              <a:gd name="connsiteY5" fmla="*/ 963386 h 3837214"/>
              <a:gd name="connsiteX6" fmla="*/ 5086350 w 5102679"/>
              <a:gd name="connsiteY6" fmla="*/ 3837214 h 3837214"/>
              <a:gd name="connsiteX7" fmla="*/ 5086350 w 5102679"/>
              <a:gd name="connsiteY7" fmla="*/ 3837214 h 3837214"/>
              <a:gd name="connsiteX8" fmla="*/ 5102679 w 5102679"/>
              <a:gd name="connsiteY8" fmla="*/ 0 h 3837214"/>
              <a:gd name="connsiteX9" fmla="*/ 0 w 5102679"/>
              <a:gd name="connsiteY9"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245429 w 5102679"/>
              <a:gd name="connsiteY3" fmla="*/ 644979 h 3837214"/>
              <a:gd name="connsiteX4" fmla="*/ 4645479 w 5102679"/>
              <a:gd name="connsiteY4" fmla="*/ 963386 h 3837214"/>
              <a:gd name="connsiteX5" fmla="*/ 5086350 w 5102679"/>
              <a:gd name="connsiteY5" fmla="*/ 3837214 h 3837214"/>
              <a:gd name="connsiteX6" fmla="*/ 5086350 w 5102679"/>
              <a:gd name="connsiteY6" fmla="*/ 3837214 h 3837214"/>
              <a:gd name="connsiteX7" fmla="*/ 5102679 w 5102679"/>
              <a:gd name="connsiteY7" fmla="*/ 0 h 3837214"/>
              <a:gd name="connsiteX8" fmla="*/ 0 w 5102679"/>
              <a:gd name="connsiteY8" fmla="*/ 8164 h 3837214"/>
              <a:gd name="connsiteX0" fmla="*/ 0 w 5102679"/>
              <a:gd name="connsiteY0" fmla="*/ 8164 h 3837214"/>
              <a:gd name="connsiteX1" fmla="*/ 3600450 w 5102679"/>
              <a:gd name="connsiteY1" fmla="*/ 269421 h 3837214"/>
              <a:gd name="connsiteX2" fmla="*/ 4408714 w 5102679"/>
              <a:gd name="connsiteY2" fmla="*/ 261258 h 3837214"/>
              <a:gd name="connsiteX3" fmla="*/ 4645479 w 5102679"/>
              <a:gd name="connsiteY3" fmla="*/ 963386 h 3837214"/>
              <a:gd name="connsiteX4" fmla="*/ 5086350 w 5102679"/>
              <a:gd name="connsiteY4" fmla="*/ 3837214 h 3837214"/>
              <a:gd name="connsiteX5" fmla="*/ 5086350 w 5102679"/>
              <a:gd name="connsiteY5" fmla="*/ 3837214 h 3837214"/>
              <a:gd name="connsiteX6" fmla="*/ 5102679 w 5102679"/>
              <a:gd name="connsiteY6" fmla="*/ 0 h 3837214"/>
              <a:gd name="connsiteX7" fmla="*/ 0 w 5102679"/>
              <a:gd name="connsiteY7" fmla="*/ 8164 h 3837214"/>
              <a:gd name="connsiteX0" fmla="*/ 0 w 5102679"/>
              <a:gd name="connsiteY0" fmla="*/ 8164 h 3837214"/>
              <a:gd name="connsiteX1" fmla="*/ 3600450 w 5102679"/>
              <a:gd name="connsiteY1" fmla="*/ 269421 h 3837214"/>
              <a:gd name="connsiteX2" fmla="*/ 4645479 w 5102679"/>
              <a:gd name="connsiteY2" fmla="*/ 963386 h 3837214"/>
              <a:gd name="connsiteX3" fmla="*/ 5086350 w 5102679"/>
              <a:gd name="connsiteY3" fmla="*/ 3837214 h 3837214"/>
              <a:gd name="connsiteX4" fmla="*/ 5086350 w 5102679"/>
              <a:gd name="connsiteY4" fmla="*/ 3837214 h 3837214"/>
              <a:gd name="connsiteX5" fmla="*/ 5102679 w 5102679"/>
              <a:gd name="connsiteY5" fmla="*/ 0 h 3837214"/>
              <a:gd name="connsiteX6" fmla="*/ 0 w 5102679"/>
              <a:gd name="connsiteY6" fmla="*/ 8164 h 3837214"/>
              <a:gd name="connsiteX0" fmla="*/ 1108 w 5185049"/>
              <a:gd name="connsiteY0" fmla="*/ 8164 h 3837214"/>
              <a:gd name="connsiteX1" fmla="*/ 4646587 w 5185049"/>
              <a:gd name="connsiteY1" fmla="*/ 963386 h 3837214"/>
              <a:gd name="connsiteX2" fmla="*/ 5087458 w 5185049"/>
              <a:gd name="connsiteY2" fmla="*/ 3837214 h 3837214"/>
              <a:gd name="connsiteX3" fmla="*/ 5087458 w 5185049"/>
              <a:gd name="connsiteY3" fmla="*/ 3837214 h 3837214"/>
              <a:gd name="connsiteX4" fmla="*/ 5103787 w 5185049"/>
              <a:gd name="connsiteY4" fmla="*/ 0 h 3837214"/>
              <a:gd name="connsiteX5" fmla="*/ 1108 w 5185049"/>
              <a:gd name="connsiteY5"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2 w 5102681"/>
              <a:gd name="connsiteY0" fmla="*/ 8164 h 3837214"/>
              <a:gd name="connsiteX1" fmla="*/ 5086352 w 5102681"/>
              <a:gd name="connsiteY1" fmla="*/ 3837214 h 3837214"/>
              <a:gd name="connsiteX2" fmla="*/ 5086352 w 5102681"/>
              <a:gd name="connsiteY2" fmla="*/ 3837214 h 3837214"/>
              <a:gd name="connsiteX3" fmla="*/ 5102681 w 5102681"/>
              <a:gd name="connsiteY3" fmla="*/ 0 h 3837214"/>
              <a:gd name="connsiteX4" fmla="*/ 2 w 5102681"/>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 name="connsiteX0" fmla="*/ 0 w 5102679"/>
              <a:gd name="connsiteY0" fmla="*/ 8164 h 3837214"/>
              <a:gd name="connsiteX1" fmla="*/ 5086350 w 5102679"/>
              <a:gd name="connsiteY1" fmla="*/ 3837214 h 3837214"/>
              <a:gd name="connsiteX2" fmla="*/ 5086350 w 5102679"/>
              <a:gd name="connsiteY2" fmla="*/ 3837214 h 3837214"/>
              <a:gd name="connsiteX3" fmla="*/ 5102679 w 5102679"/>
              <a:gd name="connsiteY3" fmla="*/ 0 h 3837214"/>
              <a:gd name="connsiteX4" fmla="*/ 0 w 5102679"/>
              <a:gd name="connsiteY4" fmla="*/ 8164 h 383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2679" h="3837214">
                <a:moveTo>
                  <a:pt x="0" y="8164"/>
                </a:moveTo>
                <a:cubicBezTo>
                  <a:pt x="5891892" y="223157"/>
                  <a:pt x="4881081" y="-248665"/>
                  <a:pt x="5086350" y="3837214"/>
                </a:cubicBezTo>
                <a:lnTo>
                  <a:pt x="5086350" y="3837214"/>
                </a:lnTo>
                <a:lnTo>
                  <a:pt x="5102679" y="0"/>
                </a:lnTo>
                <a:lnTo>
                  <a:pt x="0" y="8164"/>
                </a:lnTo>
                <a:close/>
              </a:path>
            </a:pathLst>
          </a:custGeom>
          <a:solidFill>
            <a:srgbClr val="2E59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4000"/>
          </a:p>
        </p:txBody>
      </p:sp>
      <p:pic>
        <p:nvPicPr>
          <p:cNvPr id="15" name="Logo UZIS">
            <a:extLst>
              <a:ext uri="{FF2B5EF4-FFF2-40B4-BE49-F238E27FC236}">
                <a16:creationId xmlns:a16="http://schemas.microsoft.com/office/drawing/2014/main" id="{2052BA40-2BDD-9D1F-C691-4A8780189EF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536456" y="6404034"/>
            <a:ext cx="503419" cy="330529"/>
          </a:xfrm>
          <a:prstGeom prst="rect">
            <a:avLst/>
          </a:prstGeom>
        </p:spPr>
      </p:pic>
    </p:spTree>
    <p:extLst>
      <p:ext uri="{BB962C8B-B14F-4D97-AF65-F5344CB8AC3E}">
        <p14:creationId xmlns:p14="http://schemas.microsoft.com/office/powerpoint/2010/main" val="1647248427"/>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D3025AB-2E16-4A48-BDB9-41D303206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0680C11-DFFA-4F66-9458-68BE0DFBDD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D22997-4F24-49AF-A58E-7D60FF3D60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4C4EA-BBB6-4509-82FD-6C1C4C05004B}" type="datetimeFigureOut">
              <a:rPr lang="cs-CZ" smtClean="0"/>
              <a:t>04.11.2023</a:t>
            </a:fld>
            <a:endParaRPr lang="cs-CZ"/>
          </a:p>
        </p:txBody>
      </p:sp>
      <p:sp>
        <p:nvSpPr>
          <p:cNvPr id="5" name="Zástupný symbol pro zápatí 4">
            <a:extLst>
              <a:ext uri="{FF2B5EF4-FFF2-40B4-BE49-F238E27FC236}">
                <a16:creationId xmlns:a16="http://schemas.microsoft.com/office/drawing/2014/main" id="{EDC7EE7C-85E8-4755-A3AF-44ABB70E2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F8545C4-5766-4E89-93BF-FC1AD4A5B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A2347-4413-44E4-972F-4B947EE9AB0F}" type="slidenum">
              <a:rPr lang="cs-CZ" smtClean="0"/>
              <a:t>‹#›</a:t>
            </a:fld>
            <a:endParaRPr lang="cs-CZ"/>
          </a:p>
        </p:txBody>
      </p:sp>
    </p:spTree>
    <p:extLst>
      <p:ext uri="{BB962C8B-B14F-4D97-AF65-F5344CB8AC3E}">
        <p14:creationId xmlns:p14="http://schemas.microsoft.com/office/powerpoint/2010/main" val="2431904748"/>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17FC3A2-C4DA-4161-8F04-AE78D34F95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E5BE10CD-359A-4E00-8751-9D0F0F841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8C563CBB-6AF2-4FBF-9044-AA516A575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74806-DA66-449A-922E-B5EB33C5D92D}" type="datetimeFigureOut">
              <a:rPr lang="cs-CZ" smtClean="0"/>
              <a:t>04.11.2023</a:t>
            </a:fld>
            <a:endParaRPr lang="cs-CZ"/>
          </a:p>
        </p:txBody>
      </p:sp>
      <p:sp>
        <p:nvSpPr>
          <p:cNvPr id="5" name="Zástupný symbol pro zápatí 4">
            <a:extLst>
              <a:ext uri="{FF2B5EF4-FFF2-40B4-BE49-F238E27FC236}">
                <a16:creationId xmlns:a16="http://schemas.microsoft.com/office/drawing/2014/main" id="{E3878501-13E8-4229-B09A-2CF8A30716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FE2C6C8-9280-455E-ACD8-7AACA7766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BEAF5-20A1-41FA-A6FB-DD98434B4460}" type="slidenum">
              <a:rPr lang="cs-CZ" smtClean="0"/>
              <a:t>‹#›</a:t>
            </a:fld>
            <a:endParaRPr lang="cs-CZ"/>
          </a:p>
        </p:txBody>
      </p:sp>
    </p:spTree>
    <p:extLst>
      <p:ext uri="{BB962C8B-B14F-4D97-AF65-F5344CB8AC3E}">
        <p14:creationId xmlns:p14="http://schemas.microsoft.com/office/powerpoint/2010/main" val="2436463309"/>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Lst>
  <p:txStyles>
    <p:titleStyle>
      <a:lvl1pPr algn="l" defTabSz="914400" rtl="0" eaLnBrk="1" latinLnBrk="0" hangingPunct="1">
        <a:lnSpc>
          <a:spcPct val="90000"/>
        </a:lnSpc>
        <a:spcBef>
          <a:spcPct val="0"/>
        </a:spcBef>
        <a:buNone/>
        <a:defRPr sz="3200" b="1" kern="1200">
          <a:solidFill>
            <a:schemeClr val="accent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2E18D3E-0080-41D8-A636-9F205DA281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7A485CB-C3A3-43A2-806E-55CBAC815D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F37910D-F120-4114-8358-60F61E2E8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996E8-D44D-4D29-B5B3-6A5042537ABD}" type="datetimeFigureOut">
              <a:rPr lang="cs-CZ" smtClean="0"/>
              <a:t>04.11.2023</a:t>
            </a:fld>
            <a:endParaRPr lang="cs-CZ"/>
          </a:p>
        </p:txBody>
      </p:sp>
      <p:sp>
        <p:nvSpPr>
          <p:cNvPr id="5" name="Zástupný symbol pro zápatí 4">
            <a:extLst>
              <a:ext uri="{FF2B5EF4-FFF2-40B4-BE49-F238E27FC236}">
                <a16:creationId xmlns:a16="http://schemas.microsoft.com/office/drawing/2014/main" id="{37A43518-2B36-4A43-975E-CA24246CE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7FA21C1-724A-4575-BEF1-4E328ABE7A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C84DE-2398-4D7B-94B3-F67D47F3B35D}" type="slidenum">
              <a:rPr lang="cs-CZ" smtClean="0"/>
              <a:t>‹#›</a:t>
            </a:fld>
            <a:endParaRPr lang="cs-CZ"/>
          </a:p>
        </p:txBody>
      </p:sp>
    </p:spTree>
    <p:extLst>
      <p:ext uri="{BB962C8B-B14F-4D97-AF65-F5344CB8AC3E}">
        <p14:creationId xmlns:p14="http://schemas.microsoft.com/office/powerpoint/2010/main" val="1772285721"/>
      </p:ext>
    </p:extLst>
  </p:cSld>
  <p:clrMap bg1="lt1" tx1="dk1" bg2="lt2" tx2="dk2" accent1="accent1" accent2="accent2" accent3="accent3" accent4="accent4" accent5="accent5" accent6="accent6" hlink="hlink" folHlink="folHlink"/>
  <p:sldLayoutIdLst>
    <p:sldLayoutId id="2147484255" r:id="rId1"/>
    <p:sldLayoutId id="21474842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2E18D3E-0080-41D8-A636-9F205DA281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47A485CB-C3A3-43A2-806E-55CBAC815D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F37910D-F120-4114-8358-60F61E2E8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996E8-D44D-4D29-B5B3-6A5042537ABD}" type="datetimeFigureOut">
              <a:rPr lang="cs-CZ" smtClean="0"/>
              <a:t>04.11.2023</a:t>
            </a:fld>
            <a:endParaRPr lang="cs-CZ"/>
          </a:p>
        </p:txBody>
      </p:sp>
      <p:sp>
        <p:nvSpPr>
          <p:cNvPr id="5" name="Zástupný symbol pro zápatí 4">
            <a:extLst>
              <a:ext uri="{FF2B5EF4-FFF2-40B4-BE49-F238E27FC236}">
                <a16:creationId xmlns:a16="http://schemas.microsoft.com/office/drawing/2014/main" id="{37A43518-2B36-4A43-975E-CA24246CE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7FA21C1-724A-4575-BEF1-4E328ABE7A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C84DE-2398-4D7B-94B3-F67D47F3B35D}" type="slidenum">
              <a:rPr lang="cs-CZ" smtClean="0"/>
              <a:t>‹#›</a:t>
            </a:fld>
            <a:endParaRPr lang="cs-CZ"/>
          </a:p>
        </p:txBody>
      </p:sp>
    </p:spTree>
    <p:extLst>
      <p:ext uri="{BB962C8B-B14F-4D97-AF65-F5344CB8AC3E}">
        <p14:creationId xmlns:p14="http://schemas.microsoft.com/office/powerpoint/2010/main" val="1793194083"/>
      </p:ext>
    </p:extLst>
  </p:cSld>
  <p:clrMap bg1="lt1" tx1="dk1" bg2="lt2" tx2="dk2" accent1="accent1" accent2="accent2" accent3="accent3" accent4="accent4" accent5="accent5" accent6="accent6" hlink="hlink" folHlink="folHlink"/>
  <p:sldLayoutIdLst>
    <p:sldLayoutId id="2147484260" r:id="rId1"/>
    <p:sldLayoutId id="21474842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535631C-4CDD-42C2-A7AD-9AA51AFBB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010DE45-F4C7-4C3F-B3D7-F5ED14ED0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18A5DE6-F4CE-43D4-9B38-F7564481C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550C1-90E3-48F0-81D4-692D92D9D800}" type="datetimeFigureOut">
              <a:rPr lang="cs-CZ" smtClean="0"/>
              <a:t>04.11.2023</a:t>
            </a:fld>
            <a:endParaRPr lang="cs-CZ"/>
          </a:p>
        </p:txBody>
      </p:sp>
      <p:sp>
        <p:nvSpPr>
          <p:cNvPr id="5" name="Zástupný symbol pro zápatí 4">
            <a:extLst>
              <a:ext uri="{FF2B5EF4-FFF2-40B4-BE49-F238E27FC236}">
                <a16:creationId xmlns:a16="http://schemas.microsoft.com/office/drawing/2014/main" id="{49B68E6B-3635-4F98-86A1-C42C823AD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ADC5EA2-659F-491D-ACEB-F665442B1D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81511-F24E-4788-83D8-296E9F7D633C}" type="slidenum">
              <a:rPr lang="cs-CZ" smtClean="0"/>
              <a:t>‹#›</a:t>
            </a:fld>
            <a:endParaRPr lang="cs-CZ"/>
          </a:p>
        </p:txBody>
      </p:sp>
    </p:spTree>
    <p:extLst>
      <p:ext uri="{BB962C8B-B14F-4D97-AF65-F5344CB8AC3E}">
        <p14:creationId xmlns:p14="http://schemas.microsoft.com/office/powerpoint/2010/main" val="3407943415"/>
      </p:ext>
    </p:extLst>
  </p:cSld>
  <p:clrMap bg1="lt1" tx1="dk1" bg2="lt2" tx2="dk2" accent1="accent1" accent2="accent2" accent3="accent3" accent4="accent4" accent5="accent5" accent6="accent6" hlink="hlink" folHlink="folHlink"/>
  <p:sldLayoutIdLst>
    <p:sldLayoutId id="21474842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6.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hyperlink" Target="https://www.oecd-ilibrary.org/social-issues-migration-health/health-at-a-glance-europe-2022_507433b0-en;jsessionid=Repz_rbnsI8Wbl23CM8K54CqZg5WwnhqTrWq4BNW.ip-10-240-5-82" TargetMode="Externa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7.jpe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chart" Target="../charts/chart5.xml"/></Relationships>
</file>

<file path=ppt/slides/_rels/slide2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38.xml"/><Relationship Id="rId7" Type="http://schemas.openxmlformats.org/officeDocument/2006/relationships/slideLayout" Target="../slideLayouts/slideLayout60.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s/_rels/slide27.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chart" Target="../charts/chart7.xml"/><Relationship Id="rId4" Type="http://schemas.openxmlformats.org/officeDocument/2006/relationships/tags" Target="../tags/tag45.xml"/><Relationship Id="rId9"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10.xml"/><Relationship Id="rId1" Type="http://schemas.openxmlformats.org/officeDocument/2006/relationships/tags" Target="../tags/tag50.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0.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g"/><Relationship Id="rId2" Type="http://schemas.openxmlformats.org/officeDocument/2006/relationships/slideLayout" Target="../slideLayouts/slideLayout10.xml"/><Relationship Id="rId1" Type="http://schemas.openxmlformats.org/officeDocument/2006/relationships/tags" Target="../tags/tag5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10.xml"/><Relationship Id="rId1" Type="http://schemas.openxmlformats.org/officeDocument/2006/relationships/tags" Target="../tags/tag52.xml"/><Relationship Id="rId4" Type="http://schemas.openxmlformats.org/officeDocument/2006/relationships/image" Target="../media/image53.jpg"/></Relationships>
</file>

<file path=ppt/slides/_rels/slide3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18.xml"/><Relationship Id="rId1" Type="http://schemas.openxmlformats.org/officeDocument/2006/relationships/slideLayout" Target="../slideLayouts/slideLayout84.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chart" Target="../charts/chart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5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6.xml"/><Relationship Id="rId4" Type="http://schemas.openxmlformats.org/officeDocument/2006/relationships/chart" Target="../charts/char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58.emf"/></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chart" Target="../charts/chart35.xml"/><Relationship Id="rId5" Type="http://schemas.openxmlformats.org/officeDocument/2006/relationships/image" Target="../media/image58.emf"/><Relationship Id="rId4" Type="http://schemas.openxmlformats.org/officeDocument/2006/relationships/notesSlide" Target="../notesSlides/notesSlide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12.xml"/><Relationship Id="rId4" Type="http://schemas.openxmlformats.org/officeDocument/2006/relationships/tags" Target="../tags/tag20.xml"/></Relationships>
</file>

<file path=ppt/slides/_rels/slide7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Layout" Target="../slideLayouts/slideLayout63.xml"/><Relationship Id="rId4" Type="http://schemas.openxmlformats.org/officeDocument/2006/relationships/tags" Target="../tags/tag66.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9" Type="http://schemas.openxmlformats.org/officeDocument/2006/relationships/notesSlide" Target="../notesSlides/notesSlide3.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73.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notesSlide" Target="../notesSlides/notesSlide4.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slideLayout" Target="../slideLayouts/slideLayout12.xml"/><Relationship Id="rId5" Type="http://schemas.openxmlformats.org/officeDocument/2006/relationships/tags" Target="../tags/tag79.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s>
</file>

<file path=ppt/slides/_rels/slide74.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notesSlide" Target="../notesSlides/notesSlide5.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slideLayout" Target="../slideLayouts/slideLayout12.xml"/><Relationship Id="rId5" Type="http://schemas.openxmlformats.org/officeDocument/2006/relationships/tags" Target="../tags/tag89.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s>
</file>

<file path=ppt/slides/_rels/slide7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Layout" Target="../slideLayouts/slideLayout7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chart" Target="../charts/char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Layout" Target="../slideLayouts/slideLayout60.xml"/></Relationships>
</file>

<file path=ppt/slides/_rels/slide82.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chart" Target="../charts/chart40.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9.xml"/><Relationship Id="rId5" Type="http://schemas.openxmlformats.org/officeDocument/2006/relationships/slideLayout" Target="../slideLayouts/slideLayout60.xml"/><Relationship Id="rId4" Type="http://schemas.openxmlformats.org/officeDocument/2006/relationships/tags" Target="../tags/tag103.xml"/></Relationships>
</file>

<file path=ppt/slides/_rels/slide8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Layout" Target="../slideLayouts/slideLayout14.xml"/><Relationship Id="rId4" Type="http://schemas.openxmlformats.org/officeDocument/2006/relationships/tags" Target="../tags/tag10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slideLayout" Target="../slideLayouts/slideLayout7.xml"/><Relationship Id="rId1" Type="http://schemas.openxmlformats.org/officeDocument/2006/relationships/tags" Target="../tags/tag111.xml"/><Relationship Id="rId4" Type="http://schemas.openxmlformats.org/officeDocument/2006/relationships/image" Target="../media/image6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slideLayout" Target="../slideLayouts/slideLayout2.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0.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tags" Target="../tags/tag115.xml"/><Relationship Id="rId7" Type="http://schemas.openxmlformats.org/officeDocument/2006/relationships/notesSlide" Target="../notesSlides/notesSlide8.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Layout" Target="../slideLayouts/slideLayout7.xml"/><Relationship Id="rId5" Type="http://schemas.openxmlformats.org/officeDocument/2006/relationships/tags" Target="../tags/tag117.xml"/><Relationship Id="rId4" Type="http://schemas.openxmlformats.org/officeDocument/2006/relationships/tags" Target="../tags/tag11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7.xml"/><Relationship Id="rId5" Type="http://schemas.openxmlformats.org/officeDocument/2006/relationships/slideLayout" Target="../slideLayouts/slideLayout10.xml"/><Relationship Id="rId4" Type="http://schemas.openxmlformats.org/officeDocument/2006/relationships/tags" Target="../tags/tag1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F6E7AE88-0F5A-4EE3-6F61-7C222D02B370}"/>
              </a:ext>
            </a:extLst>
          </p:cNvPr>
          <p:cNvSpPr txBox="1"/>
          <p:nvPr/>
        </p:nvSpPr>
        <p:spPr>
          <a:xfrm>
            <a:off x="220121" y="1299691"/>
            <a:ext cx="5115553" cy="954107"/>
          </a:xfrm>
          <a:prstGeom prst="rect">
            <a:avLst/>
          </a:prstGeom>
          <a:solidFill>
            <a:srgbClr val="C00000"/>
          </a:solidFill>
        </p:spPr>
        <p:txBody>
          <a:bodyPr wrap="square" rtlCol="0">
            <a:spAutoFit/>
          </a:bodyPr>
          <a:lstStyle/>
          <a:p>
            <a:r>
              <a:rPr lang="cs-CZ" sz="2800" b="1" dirty="0">
                <a:solidFill>
                  <a:schemeClr val="bg1"/>
                </a:solidFill>
              </a:rPr>
              <a:t>Personální kapacity českého zdravotnictví dle dostupných dat</a:t>
            </a:r>
          </a:p>
        </p:txBody>
      </p:sp>
    </p:spTree>
    <p:extLst>
      <p:ext uri="{BB962C8B-B14F-4D97-AF65-F5344CB8AC3E}">
        <p14:creationId xmlns:p14="http://schemas.microsoft.com/office/powerpoint/2010/main" val="28313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FBD6461C-C33F-B1EB-AED1-F948C6F8CC19}"/>
              </a:ext>
            </a:extLst>
          </p:cNvPr>
          <p:cNvSpPr/>
          <p:nvPr/>
        </p:nvSpPr>
        <p:spPr>
          <a:xfrm>
            <a:off x="6909326" y="3088975"/>
            <a:ext cx="5124519" cy="36735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4291DEC-4109-4AAE-B1C6-41A83EA6A67C}"/>
              </a:ext>
            </a:extLst>
          </p:cNvPr>
          <p:cNvSpPr>
            <a:spLocks noGrp="1"/>
          </p:cNvSpPr>
          <p:nvPr>
            <p:ph type="title"/>
          </p:nvPr>
        </p:nvSpPr>
        <p:spPr>
          <a:xfrm>
            <a:off x="41462" y="-29556"/>
            <a:ext cx="5123118" cy="1755424"/>
          </a:xfrm>
        </p:spPr>
        <p:txBody>
          <a:bodyPr>
            <a:normAutofit/>
          </a:bodyPr>
          <a:lstStyle/>
          <a:p>
            <a:r>
              <a:rPr lang="cs-CZ" sz="3400" dirty="0">
                <a:solidFill>
                  <a:srgbClr val="002060"/>
                </a:solidFill>
              </a:rPr>
              <a:t>Nový Národní zdravotnický informační systém </a:t>
            </a:r>
            <a:br>
              <a:rPr lang="cs-CZ" sz="3400" dirty="0">
                <a:solidFill>
                  <a:srgbClr val="002060"/>
                </a:solidFill>
              </a:rPr>
            </a:br>
            <a:r>
              <a:rPr lang="cs-CZ" sz="3400" dirty="0">
                <a:solidFill>
                  <a:srgbClr val="002060"/>
                </a:solidFill>
              </a:rPr>
              <a:t>je dobudován ……</a:t>
            </a:r>
          </a:p>
        </p:txBody>
      </p:sp>
      <p:sp>
        <p:nvSpPr>
          <p:cNvPr id="108" name="Zástupný symbol pro číslo snímku 3"/>
          <p:cNvSpPr txBox="1">
            <a:spLocks/>
          </p:cNvSpPr>
          <p:nvPr/>
        </p:nvSpPr>
        <p:spPr>
          <a:xfrm>
            <a:off x="10097023" y="6106244"/>
            <a:ext cx="831986" cy="211101"/>
          </a:xfrm>
          <a:prstGeom prst="rect">
            <a:avLst/>
          </a:prstGeom>
        </p:spPr>
        <p:txBody>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C9401D-42AF-4231-A83B-9F6747628248}" type="slidenum">
              <a:rPr kumimoji="0" lang="cs-CZ" sz="10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cs-CZ" sz="10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09" name="Text Box 17"/>
          <p:cNvSpPr txBox="1">
            <a:spLocks noChangeArrowheads="1"/>
          </p:cNvSpPr>
          <p:nvPr/>
        </p:nvSpPr>
        <p:spPr bwMode="auto">
          <a:xfrm>
            <a:off x="3895046" y="723150"/>
            <a:ext cx="38519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cs-CZ" altLang="cs-CZ" sz="6000" b="0" i="1" u="none" strike="noStrike" kern="1200" cap="none" spc="0" normalizeH="0" baseline="0" noProof="0" dirty="0">
                <a:ln>
                  <a:noFill/>
                </a:ln>
                <a:solidFill>
                  <a:srgbClr val="0000FF"/>
                </a:solidFill>
                <a:effectLst/>
                <a:uLnTx/>
                <a:uFillTx/>
                <a:latin typeface="Algerian" panose="04020705040A02060702" pitchFamily="82" charset="0"/>
                <a:ea typeface="+mn-ea"/>
                <a:cs typeface="+mn-cs"/>
              </a:rPr>
              <a:t>NZIS</a:t>
            </a:r>
            <a:endParaRPr kumimoji="0" lang="cs-CZ" altLang="cs-CZ" sz="6000" b="0" i="1" u="none" strike="noStrike" kern="1200" cap="none" spc="0" normalizeH="0" baseline="0" noProof="0" dirty="0">
              <a:ln>
                <a:noFill/>
              </a:ln>
              <a:solidFill>
                <a:srgbClr val="292929"/>
              </a:solidFill>
              <a:effectLst/>
              <a:uLnTx/>
              <a:uFillTx/>
              <a:latin typeface="Algerian" panose="04020705040A02060702" pitchFamily="82" charset="0"/>
              <a:ea typeface="+mn-ea"/>
              <a:cs typeface="+mn-cs"/>
            </a:endParaRPr>
          </a:p>
        </p:txBody>
      </p:sp>
      <p:pic>
        <p:nvPicPr>
          <p:cNvPr id="110" name="Picture 14" descr="https://encrypted-tbn0.gstatic.com/images?q=tbn:ANd9GcSGSRoGMu0TlCRBZQioYL2jBYMv_ynj9IHg4PY9OHI-v7v3bl_tPlAPaZ6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366" y="865313"/>
            <a:ext cx="694929" cy="7496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85178" b="854"/>
          <a:stretch>
            <a:fillRect/>
          </a:stretch>
        </p:blipFill>
        <p:spPr bwMode="auto">
          <a:xfrm>
            <a:off x="7044333" y="1371477"/>
            <a:ext cx="775648" cy="443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6936" y="549513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9336" y="564753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736" y="579993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9336" y="564753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736" y="579993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701" y="5506749"/>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1736" y="579993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701" y="5506749"/>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101" y="5659149"/>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6" descr="http://t3.gstatic.com/images?q=tbn:ANd9GcQcJxskDqnVD5QpYG4wNPrHjkMQ3yWcw6e0BS11wFJM7mul-Om4J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4501" y="5811549"/>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Přímá spojnice se šipkou 121"/>
          <p:cNvCxnSpPr>
            <a:cxnSpLocks/>
          </p:cNvCxnSpPr>
          <p:nvPr/>
        </p:nvCxnSpPr>
        <p:spPr bwMode="auto">
          <a:xfrm flipV="1">
            <a:off x="2317346" y="1752557"/>
            <a:ext cx="2847234" cy="2539158"/>
          </a:xfrm>
          <a:prstGeom prst="straightConnector1">
            <a:avLst/>
          </a:prstGeom>
          <a:solidFill>
            <a:schemeClr val="accent1"/>
          </a:solidFill>
          <a:ln w="76200" cap="flat" cmpd="sng" algn="ctr">
            <a:solidFill>
              <a:srgbClr val="0000FF"/>
            </a:solidFill>
            <a:prstDash val="solid"/>
            <a:round/>
            <a:headEnd type="none" w="med" len="med"/>
            <a:tailEnd type="arrow"/>
          </a:ln>
          <a:effectLst/>
        </p:spPr>
      </p:cxnSp>
      <p:grpSp>
        <p:nvGrpSpPr>
          <p:cNvPr id="123" name="Group 226"/>
          <p:cNvGrpSpPr>
            <a:grpSpLocks/>
          </p:cNvGrpSpPr>
          <p:nvPr/>
        </p:nvGrpSpPr>
        <p:grpSpPr bwMode="auto">
          <a:xfrm>
            <a:off x="8804378" y="4527840"/>
            <a:ext cx="2598737" cy="1816100"/>
            <a:chOff x="457" y="2680"/>
            <a:chExt cx="1800" cy="1238"/>
          </a:xfrm>
        </p:grpSpPr>
        <p:grpSp>
          <p:nvGrpSpPr>
            <p:cNvPr id="124" name="Group 53"/>
            <p:cNvGrpSpPr>
              <a:grpSpLocks/>
            </p:cNvGrpSpPr>
            <p:nvPr/>
          </p:nvGrpSpPr>
          <p:grpSpPr bwMode="auto">
            <a:xfrm>
              <a:off x="693" y="2680"/>
              <a:ext cx="485" cy="415"/>
              <a:chOff x="693" y="2680"/>
              <a:chExt cx="485" cy="415"/>
            </a:xfrm>
          </p:grpSpPr>
          <p:sp>
            <p:nvSpPr>
              <p:cNvPr id="297" name="Freeform 51"/>
              <p:cNvSpPr>
                <a:spLocks/>
              </p:cNvSpPr>
              <p:nvPr/>
            </p:nvSpPr>
            <p:spPr bwMode="auto">
              <a:xfrm>
                <a:off x="693" y="2680"/>
                <a:ext cx="485" cy="415"/>
              </a:xfrm>
              <a:custGeom>
                <a:avLst/>
                <a:gdLst>
                  <a:gd name="T0" fmla="*/ 471 w 485"/>
                  <a:gd name="T1" fmla="*/ 53 h 415"/>
                  <a:gd name="T2" fmla="*/ 460 w 485"/>
                  <a:gd name="T3" fmla="*/ 30 h 415"/>
                  <a:gd name="T4" fmla="*/ 433 w 485"/>
                  <a:gd name="T5" fmla="*/ 19 h 415"/>
                  <a:gd name="T6" fmla="*/ 400 w 485"/>
                  <a:gd name="T7" fmla="*/ 0 h 415"/>
                  <a:gd name="T8" fmla="*/ 384 w 485"/>
                  <a:gd name="T9" fmla="*/ 29 h 415"/>
                  <a:gd name="T10" fmla="*/ 398 w 485"/>
                  <a:gd name="T11" fmla="*/ 46 h 415"/>
                  <a:gd name="T12" fmla="*/ 415 w 485"/>
                  <a:gd name="T13" fmla="*/ 66 h 415"/>
                  <a:gd name="T14" fmla="*/ 397 w 485"/>
                  <a:gd name="T15" fmla="*/ 78 h 415"/>
                  <a:gd name="T16" fmla="*/ 351 w 485"/>
                  <a:gd name="T17" fmla="*/ 91 h 415"/>
                  <a:gd name="T18" fmla="*/ 310 w 485"/>
                  <a:gd name="T19" fmla="*/ 102 h 415"/>
                  <a:gd name="T20" fmla="*/ 277 w 485"/>
                  <a:gd name="T21" fmla="*/ 108 h 415"/>
                  <a:gd name="T22" fmla="*/ 257 w 485"/>
                  <a:gd name="T23" fmla="*/ 133 h 415"/>
                  <a:gd name="T24" fmla="*/ 232 w 485"/>
                  <a:gd name="T25" fmla="*/ 129 h 415"/>
                  <a:gd name="T26" fmla="*/ 191 w 485"/>
                  <a:gd name="T27" fmla="*/ 129 h 415"/>
                  <a:gd name="T28" fmla="*/ 173 w 485"/>
                  <a:gd name="T29" fmla="*/ 147 h 415"/>
                  <a:gd name="T30" fmla="*/ 142 w 485"/>
                  <a:gd name="T31" fmla="*/ 168 h 415"/>
                  <a:gd name="T32" fmla="*/ 128 w 485"/>
                  <a:gd name="T33" fmla="*/ 160 h 415"/>
                  <a:gd name="T34" fmla="*/ 109 w 485"/>
                  <a:gd name="T35" fmla="*/ 179 h 415"/>
                  <a:gd name="T36" fmla="*/ 85 w 485"/>
                  <a:gd name="T37" fmla="*/ 184 h 415"/>
                  <a:gd name="T38" fmla="*/ 60 w 485"/>
                  <a:gd name="T39" fmla="*/ 202 h 415"/>
                  <a:gd name="T40" fmla="*/ 24 w 485"/>
                  <a:gd name="T41" fmla="*/ 220 h 415"/>
                  <a:gd name="T42" fmla="*/ 8 w 485"/>
                  <a:gd name="T43" fmla="*/ 251 h 415"/>
                  <a:gd name="T44" fmla="*/ 40 w 485"/>
                  <a:gd name="T45" fmla="*/ 260 h 415"/>
                  <a:gd name="T46" fmla="*/ 45 w 485"/>
                  <a:gd name="T47" fmla="*/ 276 h 415"/>
                  <a:gd name="T48" fmla="*/ 66 w 485"/>
                  <a:gd name="T49" fmla="*/ 276 h 415"/>
                  <a:gd name="T50" fmla="*/ 69 w 485"/>
                  <a:gd name="T51" fmla="*/ 300 h 415"/>
                  <a:gd name="T52" fmla="*/ 64 w 485"/>
                  <a:gd name="T53" fmla="*/ 316 h 415"/>
                  <a:gd name="T54" fmla="*/ 69 w 485"/>
                  <a:gd name="T55" fmla="*/ 336 h 415"/>
                  <a:gd name="T56" fmla="*/ 70 w 485"/>
                  <a:gd name="T57" fmla="*/ 352 h 415"/>
                  <a:gd name="T58" fmla="*/ 70 w 485"/>
                  <a:gd name="T59" fmla="*/ 375 h 415"/>
                  <a:gd name="T60" fmla="*/ 65 w 485"/>
                  <a:gd name="T61" fmla="*/ 379 h 415"/>
                  <a:gd name="T62" fmla="*/ 72 w 485"/>
                  <a:gd name="T63" fmla="*/ 390 h 415"/>
                  <a:gd name="T64" fmla="*/ 84 w 485"/>
                  <a:gd name="T65" fmla="*/ 408 h 415"/>
                  <a:gd name="T66" fmla="*/ 94 w 485"/>
                  <a:gd name="T67" fmla="*/ 413 h 415"/>
                  <a:gd name="T68" fmla="*/ 110 w 485"/>
                  <a:gd name="T69" fmla="*/ 402 h 415"/>
                  <a:gd name="T70" fmla="*/ 124 w 485"/>
                  <a:gd name="T71" fmla="*/ 396 h 415"/>
                  <a:gd name="T72" fmla="*/ 136 w 485"/>
                  <a:gd name="T73" fmla="*/ 379 h 415"/>
                  <a:gd name="T74" fmla="*/ 150 w 485"/>
                  <a:gd name="T75" fmla="*/ 368 h 415"/>
                  <a:gd name="T76" fmla="*/ 174 w 485"/>
                  <a:gd name="T77" fmla="*/ 361 h 415"/>
                  <a:gd name="T78" fmla="*/ 206 w 485"/>
                  <a:gd name="T79" fmla="*/ 359 h 415"/>
                  <a:gd name="T80" fmla="*/ 226 w 485"/>
                  <a:gd name="T81" fmla="*/ 349 h 415"/>
                  <a:gd name="T82" fmla="*/ 254 w 485"/>
                  <a:gd name="T83" fmla="*/ 347 h 415"/>
                  <a:gd name="T84" fmla="*/ 265 w 485"/>
                  <a:gd name="T85" fmla="*/ 335 h 415"/>
                  <a:gd name="T86" fmla="*/ 274 w 485"/>
                  <a:gd name="T87" fmla="*/ 321 h 415"/>
                  <a:gd name="T88" fmla="*/ 297 w 485"/>
                  <a:gd name="T89" fmla="*/ 326 h 415"/>
                  <a:gd name="T90" fmla="*/ 330 w 485"/>
                  <a:gd name="T91" fmla="*/ 329 h 415"/>
                  <a:gd name="T92" fmla="*/ 350 w 485"/>
                  <a:gd name="T93" fmla="*/ 326 h 415"/>
                  <a:gd name="T94" fmla="*/ 369 w 485"/>
                  <a:gd name="T95" fmla="*/ 327 h 415"/>
                  <a:gd name="T96" fmla="*/ 378 w 485"/>
                  <a:gd name="T97" fmla="*/ 326 h 415"/>
                  <a:gd name="T98" fmla="*/ 378 w 485"/>
                  <a:gd name="T99" fmla="*/ 305 h 415"/>
                  <a:gd name="T100" fmla="*/ 381 w 485"/>
                  <a:gd name="T101" fmla="*/ 293 h 415"/>
                  <a:gd name="T102" fmla="*/ 396 w 485"/>
                  <a:gd name="T103" fmla="*/ 293 h 415"/>
                  <a:gd name="T104" fmla="*/ 411 w 485"/>
                  <a:gd name="T105" fmla="*/ 279 h 415"/>
                  <a:gd name="T106" fmla="*/ 411 w 485"/>
                  <a:gd name="T107" fmla="*/ 253 h 415"/>
                  <a:gd name="T108" fmla="*/ 405 w 485"/>
                  <a:gd name="T109" fmla="*/ 242 h 415"/>
                  <a:gd name="T110" fmla="*/ 397 w 485"/>
                  <a:gd name="T111" fmla="*/ 219 h 415"/>
                  <a:gd name="T112" fmla="*/ 392 w 485"/>
                  <a:gd name="T113" fmla="*/ 187 h 415"/>
                  <a:gd name="T114" fmla="*/ 408 w 485"/>
                  <a:gd name="T115" fmla="*/ 157 h 415"/>
                  <a:gd name="T116" fmla="*/ 418 w 485"/>
                  <a:gd name="T117" fmla="*/ 136 h 415"/>
                  <a:gd name="T118" fmla="*/ 427 w 485"/>
                  <a:gd name="T119" fmla="*/ 123 h 415"/>
                  <a:gd name="T120" fmla="*/ 434 w 485"/>
                  <a:gd name="T121" fmla="*/ 121 h 415"/>
                  <a:gd name="T122" fmla="*/ 454 w 485"/>
                  <a:gd name="T123" fmla="*/ 122 h 415"/>
                  <a:gd name="T124" fmla="*/ 484 w 485"/>
                  <a:gd name="T125" fmla="*/ 83 h 4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15"/>
                  <a:gd name="T191" fmla="*/ 485 w 485"/>
                  <a:gd name="T192" fmla="*/ 415 h 4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15">
                    <a:moveTo>
                      <a:pt x="484" y="72"/>
                    </a:moveTo>
                    <a:lnTo>
                      <a:pt x="482" y="71"/>
                    </a:lnTo>
                    <a:lnTo>
                      <a:pt x="478" y="73"/>
                    </a:lnTo>
                    <a:lnTo>
                      <a:pt x="475" y="73"/>
                    </a:lnTo>
                    <a:lnTo>
                      <a:pt x="473" y="74"/>
                    </a:lnTo>
                    <a:lnTo>
                      <a:pt x="470" y="74"/>
                    </a:lnTo>
                    <a:lnTo>
                      <a:pt x="465" y="77"/>
                    </a:lnTo>
                    <a:lnTo>
                      <a:pt x="464" y="76"/>
                    </a:lnTo>
                    <a:lnTo>
                      <a:pt x="461" y="74"/>
                    </a:lnTo>
                    <a:lnTo>
                      <a:pt x="460" y="71"/>
                    </a:lnTo>
                    <a:lnTo>
                      <a:pt x="463" y="66"/>
                    </a:lnTo>
                    <a:lnTo>
                      <a:pt x="467" y="62"/>
                    </a:lnTo>
                    <a:lnTo>
                      <a:pt x="468" y="60"/>
                    </a:lnTo>
                    <a:lnTo>
                      <a:pt x="471" y="55"/>
                    </a:lnTo>
                    <a:lnTo>
                      <a:pt x="471" y="53"/>
                    </a:lnTo>
                    <a:lnTo>
                      <a:pt x="472" y="52"/>
                    </a:lnTo>
                    <a:lnTo>
                      <a:pt x="472" y="49"/>
                    </a:lnTo>
                    <a:lnTo>
                      <a:pt x="473" y="48"/>
                    </a:lnTo>
                    <a:lnTo>
                      <a:pt x="474" y="43"/>
                    </a:lnTo>
                    <a:lnTo>
                      <a:pt x="473" y="43"/>
                    </a:lnTo>
                    <a:lnTo>
                      <a:pt x="470" y="40"/>
                    </a:lnTo>
                    <a:lnTo>
                      <a:pt x="470" y="37"/>
                    </a:lnTo>
                    <a:lnTo>
                      <a:pt x="467" y="33"/>
                    </a:lnTo>
                    <a:lnTo>
                      <a:pt x="466" y="32"/>
                    </a:lnTo>
                    <a:lnTo>
                      <a:pt x="465" y="32"/>
                    </a:lnTo>
                    <a:lnTo>
                      <a:pt x="459" y="33"/>
                    </a:lnTo>
                    <a:lnTo>
                      <a:pt x="458" y="32"/>
                    </a:lnTo>
                    <a:lnTo>
                      <a:pt x="459" y="31"/>
                    </a:lnTo>
                    <a:lnTo>
                      <a:pt x="460" y="30"/>
                    </a:lnTo>
                    <a:lnTo>
                      <a:pt x="460" y="29"/>
                    </a:lnTo>
                    <a:lnTo>
                      <a:pt x="458" y="26"/>
                    </a:lnTo>
                    <a:lnTo>
                      <a:pt x="450" y="23"/>
                    </a:lnTo>
                    <a:lnTo>
                      <a:pt x="451" y="19"/>
                    </a:lnTo>
                    <a:lnTo>
                      <a:pt x="453" y="14"/>
                    </a:lnTo>
                    <a:lnTo>
                      <a:pt x="452" y="12"/>
                    </a:lnTo>
                    <a:lnTo>
                      <a:pt x="449" y="13"/>
                    </a:lnTo>
                    <a:lnTo>
                      <a:pt x="449" y="17"/>
                    </a:lnTo>
                    <a:lnTo>
                      <a:pt x="448" y="22"/>
                    </a:lnTo>
                    <a:lnTo>
                      <a:pt x="444" y="21"/>
                    </a:lnTo>
                    <a:lnTo>
                      <a:pt x="444" y="19"/>
                    </a:lnTo>
                    <a:lnTo>
                      <a:pt x="443" y="18"/>
                    </a:lnTo>
                    <a:lnTo>
                      <a:pt x="441" y="15"/>
                    </a:lnTo>
                    <a:lnTo>
                      <a:pt x="439" y="15"/>
                    </a:lnTo>
                    <a:lnTo>
                      <a:pt x="433" y="19"/>
                    </a:lnTo>
                    <a:lnTo>
                      <a:pt x="432" y="19"/>
                    </a:lnTo>
                    <a:lnTo>
                      <a:pt x="429" y="21"/>
                    </a:lnTo>
                    <a:lnTo>
                      <a:pt x="427" y="21"/>
                    </a:lnTo>
                    <a:lnTo>
                      <a:pt x="423" y="19"/>
                    </a:lnTo>
                    <a:lnTo>
                      <a:pt x="421" y="18"/>
                    </a:lnTo>
                    <a:lnTo>
                      <a:pt x="419" y="16"/>
                    </a:lnTo>
                    <a:lnTo>
                      <a:pt x="419" y="11"/>
                    </a:lnTo>
                    <a:lnTo>
                      <a:pt x="418" y="10"/>
                    </a:lnTo>
                    <a:lnTo>
                      <a:pt x="415" y="7"/>
                    </a:lnTo>
                    <a:lnTo>
                      <a:pt x="411" y="8"/>
                    </a:lnTo>
                    <a:lnTo>
                      <a:pt x="410" y="8"/>
                    </a:lnTo>
                    <a:lnTo>
                      <a:pt x="408" y="8"/>
                    </a:lnTo>
                    <a:lnTo>
                      <a:pt x="406" y="4"/>
                    </a:lnTo>
                    <a:lnTo>
                      <a:pt x="403" y="0"/>
                    </a:lnTo>
                    <a:lnTo>
                      <a:pt x="400" y="0"/>
                    </a:lnTo>
                    <a:lnTo>
                      <a:pt x="398" y="2"/>
                    </a:lnTo>
                    <a:lnTo>
                      <a:pt x="395" y="6"/>
                    </a:lnTo>
                    <a:lnTo>
                      <a:pt x="392" y="5"/>
                    </a:lnTo>
                    <a:lnTo>
                      <a:pt x="392" y="7"/>
                    </a:lnTo>
                    <a:lnTo>
                      <a:pt x="393" y="8"/>
                    </a:lnTo>
                    <a:lnTo>
                      <a:pt x="394" y="10"/>
                    </a:lnTo>
                    <a:lnTo>
                      <a:pt x="394" y="13"/>
                    </a:lnTo>
                    <a:lnTo>
                      <a:pt x="392" y="15"/>
                    </a:lnTo>
                    <a:lnTo>
                      <a:pt x="392" y="17"/>
                    </a:lnTo>
                    <a:lnTo>
                      <a:pt x="388" y="19"/>
                    </a:lnTo>
                    <a:lnTo>
                      <a:pt x="387" y="19"/>
                    </a:lnTo>
                    <a:lnTo>
                      <a:pt x="386" y="21"/>
                    </a:lnTo>
                    <a:lnTo>
                      <a:pt x="388" y="24"/>
                    </a:lnTo>
                    <a:lnTo>
                      <a:pt x="385" y="27"/>
                    </a:lnTo>
                    <a:lnTo>
                      <a:pt x="384" y="29"/>
                    </a:lnTo>
                    <a:lnTo>
                      <a:pt x="386" y="31"/>
                    </a:lnTo>
                    <a:lnTo>
                      <a:pt x="389" y="32"/>
                    </a:lnTo>
                    <a:lnTo>
                      <a:pt x="391" y="35"/>
                    </a:lnTo>
                    <a:lnTo>
                      <a:pt x="392" y="35"/>
                    </a:lnTo>
                    <a:lnTo>
                      <a:pt x="394" y="35"/>
                    </a:lnTo>
                    <a:lnTo>
                      <a:pt x="398" y="33"/>
                    </a:lnTo>
                    <a:lnTo>
                      <a:pt x="401" y="33"/>
                    </a:lnTo>
                    <a:lnTo>
                      <a:pt x="402" y="35"/>
                    </a:lnTo>
                    <a:lnTo>
                      <a:pt x="402" y="36"/>
                    </a:lnTo>
                    <a:lnTo>
                      <a:pt x="402" y="39"/>
                    </a:lnTo>
                    <a:lnTo>
                      <a:pt x="400" y="39"/>
                    </a:lnTo>
                    <a:lnTo>
                      <a:pt x="398" y="38"/>
                    </a:lnTo>
                    <a:lnTo>
                      <a:pt x="394" y="42"/>
                    </a:lnTo>
                    <a:lnTo>
                      <a:pt x="398" y="45"/>
                    </a:lnTo>
                    <a:lnTo>
                      <a:pt x="398" y="46"/>
                    </a:lnTo>
                    <a:lnTo>
                      <a:pt x="397" y="47"/>
                    </a:lnTo>
                    <a:lnTo>
                      <a:pt x="400" y="50"/>
                    </a:lnTo>
                    <a:lnTo>
                      <a:pt x="405" y="51"/>
                    </a:lnTo>
                    <a:lnTo>
                      <a:pt x="406" y="53"/>
                    </a:lnTo>
                    <a:lnTo>
                      <a:pt x="407" y="53"/>
                    </a:lnTo>
                    <a:lnTo>
                      <a:pt x="409" y="55"/>
                    </a:lnTo>
                    <a:lnTo>
                      <a:pt x="411" y="55"/>
                    </a:lnTo>
                    <a:lnTo>
                      <a:pt x="411" y="57"/>
                    </a:lnTo>
                    <a:lnTo>
                      <a:pt x="412" y="57"/>
                    </a:lnTo>
                    <a:lnTo>
                      <a:pt x="416" y="56"/>
                    </a:lnTo>
                    <a:lnTo>
                      <a:pt x="418" y="59"/>
                    </a:lnTo>
                    <a:lnTo>
                      <a:pt x="419" y="61"/>
                    </a:lnTo>
                    <a:lnTo>
                      <a:pt x="418" y="62"/>
                    </a:lnTo>
                    <a:lnTo>
                      <a:pt x="418" y="65"/>
                    </a:lnTo>
                    <a:lnTo>
                      <a:pt x="415" y="66"/>
                    </a:lnTo>
                    <a:lnTo>
                      <a:pt x="416" y="66"/>
                    </a:lnTo>
                    <a:lnTo>
                      <a:pt x="416" y="68"/>
                    </a:lnTo>
                    <a:lnTo>
                      <a:pt x="414" y="67"/>
                    </a:lnTo>
                    <a:lnTo>
                      <a:pt x="414" y="68"/>
                    </a:lnTo>
                    <a:lnTo>
                      <a:pt x="414" y="72"/>
                    </a:lnTo>
                    <a:lnTo>
                      <a:pt x="413" y="76"/>
                    </a:lnTo>
                    <a:lnTo>
                      <a:pt x="410" y="76"/>
                    </a:lnTo>
                    <a:lnTo>
                      <a:pt x="405" y="74"/>
                    </a:lnTo>
                    <a:lnTo>
                      <a:pt x="405" y="75"/>
                    </a:lnTo>
                    <a:lnTo>
                      <a:pt x="403" y="73"/>
                    </a:lnTo>
                    <a:lnTo>
                      <a:pt x="403" y="76"/>
                    </a:lnTo>
                    <a:lnTo>
                      <a:pt x="402" y="78"/>
                    </a:lnTo>
                    <a:lnTo>
                      <a:pt x="397" y="78"/>
                    </a:lnTo>
                    <a:lnTo>
                      <a:pt x="395" y="78"/>
                    </a:lnTo>
                    <a:lnTo>
                      <a:pt x="390" y="79"/>
                    </a:lnTo>
                    <a:lnTo>
                      <a:pt x="387" y="78"/>
                    </a:lnTo>
                    <a:lnTo>
                      <a:pt x="386" y="75"/>
                    </a:lnTo>
                    <a:lnTo>
                      <a:pt x="382" y="73"/>
                    </a:lnTo>
                    <a:lnTo>
                      <a:pt x="377" y="76"/>
                    </a:lnTo>
                    <a:lnTo>
                      <a:pt x="375" y="76"/>
                    </a:lnTo>
                    <a:lnTo>
                      <a:pt x="372" y="75"/>
                    </a:lnTo>
                    <a:lnTo>
                      <a:pt x="372" y="79"/>
                    </a:lnTo>
                    <a:lnTo>
                      <a:pt x="367" y="87"/>
                    </a:lnTo>
                    <a:lnTo>
                      <a:pt x="366" y="87"/>
                    </a:lnTo>
                    <a:lnTo>
                      <a:pt x="361" y="90"/>
                    </a:lnTo>
                    <a:lnTo>
                      <a:pt x="360" y="90"/>
                    </a:lnTo>
                    <a:lnTo>
                      <a:pt x="358" y="91"/>
                    </a:lnTo>
                    <a:lnTo>
                      <a:pt x="351" y="91"/>
                    </a:lnTo>
                    <a:lnTo>
                      <a:pt x="342" y="96"/>
                    </a:lnTo>
                    <a:lnTo>
                      <a:pt x="340" y="95"/>
                    </a:lnTo>
                    <a:lnTo>
                      <a:pt x="337" y="97"/>
                    </a:lnTo>
                    <a:lnTo>
                      <a:pt x="335" y="97"/>
                    </a:lnTo>
                    <a:lnTo>
                      <a:pt x="333" y="98"/>
                    </a:lnTo>
                    <a:lnTo>
                      <a:pt x="330" y="98"/>
                    </a:lnTo>
                    <a:lnTo>
                      <a:pt x="327" y="101"/>
                    </a:lnTo>
                    <a:lnTo>
                      <a:pt x="326" y="103"/>
                    </a:lnTo>
                    <a:lnTo>
                      <a:pt x="325" y="104"/>
                    </a:lnTo>
                    <a:lnTo>
                      <a:pt x="322" y="104"/>
                    </a:lnTo>
                    <a:lnTo>
                      <a:pt x="321" y="103"/>
                    </a:lnTo>
                    <a:lnTo>
                      <a:pt x="318" y="103"/>
                    </a:lnTo>
                    <a:lnTo>
                      <a:pt x="316" y="103"/>
                    </a:lnTo>
                    <a:lnTo>
                      <a:pt x="314" y="106"/>
                    </a:lnTo>
                    <a:lnTo>
                      <a:pt x="310" y="102"/>
                    </a:lnTo>
                    <a:lnTo>
                      <a:pt x="307" y="101"/>
                    </a:lnTo>
                    <a:lnTo>
                      <a:pt x="307" y="99"/>
                    </a:lnTo>
                    <a:lnTo>
                      <a:pt x="304" y="96"/>
                    </a:lnTo>
                    <a:lnTo>
                      <a:pt x="302" y="98"/>
                    </a:lnTo>
                    <a:lnTo>
                      <a:pt x="298" y="100"/>
                    </a:lnTo>
                    <a:lnTo>
                      <a:pt x="294" y="100"/>
                    </a:lnTo>
                    <a:lnTo>
                      <a:pt x="293" y="100"/>
                    </a:lnTo>
                    <a:lnTo>
                      <a:pt x="293" y="104"/>
                    </a:lnTo>
                    <a:lnTo>
                      <a:pt x="291" y="105"/>
                    </a:lnTo>
                    <a:lnTo>
                      <a:pt x="290" y="106"/>
                    </a:lnTo>
                    <a:lnTo>
                      <a:pt x="288" y="108"/>
                    </a:lnTo>
                    <a:lnTo>
                      <a:pt x="283" y="107"/>
                    </a:lnTo>
                    <a:lnTo>
                      <a:pt x="280" y="104"/>
                    </a:lnTo>
                    <a:lnTo>
                      <a:pt x="277" y="106"/>
                    </a:lnTo>
                    <a:lnTo>
                      <a:pt x="277" y="108"/>
                    </a:lnTo>
                    <a:lnTo>
                      <a:pt x="276" y="111"/>
                    </a:lnTo>
                    <a:lnTo>
                      <a:pt x="275" y="113"/>
                    </a:lnTo>
                    <a:lnTo>
                      <a:pt x="273" y="116"/>
                    </a:lnTo>
                    <a:lnTo>
                      <a:pt x="274" y="119"/>
                    </a:lnTo>
                    <a:lnTo>
                      <a:pt x="276" y="123"/>
                    </a:lnTo>
                    <a:lnTo>
                      <a:pt x="274" y="127"/>
                    </a:lnTo>
                    <a:lnTo>
                      <a:pt x="271" y="129"/>
                    </a:lnTo>
                    <a:lnTo>
                      <a:pt x="269" y="130"/>
                    </a:lnTo>
                    <a:lnTo>
                      <a:pt x="267" y="127"/>
                    </a:lnTo>
                    <a:lnTo>
                      <a:pt x="265" y="127"/>
                    </a:lnTo>
                    <a:lnTo>
                      <a:pt x="264" y="130"/>
                    </a:lnTo>
                    <a:lnTo>
                      <a:pt x="263" y="134"/>
                    </a:lnTo>
                    <a:lnTo>
                      <a:pt x="260" y="134"/>
                    </a:lnTo>
                    <a:lnTo>
                      <a:pt x="257" y="133"/>
                    </a:lnTo>
                    <a:lnTo>
                      <a:pt x="256" y="134"/>
                    </a:lnTo>
                    <a:lnTo>
                      <a:pt x="255" y="134"/>
                    </a:lnTo>
                    <a:lnTo>
                      <a:pt x="252" y="130"/>
                    </a:lnTo>
                    <a:lnTo>
                      <a:pt x="250" y="129"/>
                    </a:lnTo>
                    <a:lnTo>
                      <a:pt x="248" y="128"/>
                    </a:lnTo>
                    <a:lnTo>
                      <a:pt x="246" y="129"/>
                    </a:lnTo>
                    <a:lnTo>
                      <a:pt x="245" y="127"/>
                    </a:lnTo>
                    <a:lnTo>
                      <a:pt x="244" y="128"/>
                    </a:lnTo>
                    <a:lnTo>
                      <a:pt x="243" y="126"/>
                    </a:lnTo>
                    <a:lnTo>
                      <a:pt x="241" y="127"/>
                    </a:lnTo>
                    <a:lnTo>
                      <a:pt x="239" y="126"/>
                    </a:lnTo>
                    <a:lnTo>
                      <a:pt x="237" y="126"/>
                    </a:lnTo>
                    <a:lnTo>
                      <a:pt x="236" y="128"/>
                    </a:lnTo>
                    <a:lnTo>
                      <a:pt x="234" y="129"/>
                    </a:lnTo>
                    <a:lnTo>
                      <a:pt x="232" y="129"/>
                    </a:lnTo>
                    <a:lnTo>
                      <a:pt x="229" y="125"/>
                    </a:lnTo>
                    <a:lnTo>
                      <a:pt x="225" y="129"/>
                    </a:lnTo>
                    <a:lnTo>
                      <a:pt x="223" y="129"/>
                    </a:lnTo>
                    <a:lnTo>
                      <a:pt x="224" y="131"/>
                    </a:lnTo>
                    <a:lnTo>
                      <a:pt x="223" y="133"/>
                    </a:lnTo>
                    <a:lnTo>
                      <a:pt x="219" y="130"/>
                    </a:lnTo>
                    <a:lnTo>
                      <a:pt x="217" y="127"/>
                    </a:lnTo>
                    <a:lnTo>
                      <a:pt x="212" y="123"/>
                    </a:lnTo>
                    <a:lnTo>
                      <a:pt x="207" y="123"/>
                    </a:lnTo>
                    <a:lnTo>
                      <a:pt x="204" y="125"/>
                    </a:lnTo>
                    <a:lnTo>
                      <a:pt x="201" y="126"/>
                    </a:lnTo>
                    <a:lnTo>
                      <a:pt x="201" y="129"/>
                    </a:lnTo>
                    <a:lnTo>
                      <a:pt x="197" y="129"/>
                    </a:lnTo>
                    <a:lnTo>
                      <a:pt x="195" y="130"/>
                    </a:lnTo>
                    <a:lnTo>
                      <a:pt x="191" y="129"/>
                    </a:lnTo>
                    <a:lnTo>
                      <a:pt x="187" y="127"/>
                    </a:lnTo>
                    <a:lnTo>
                      <a:pt x="186" y="128"/>
                    </a:lnTo>
                    <a:lnTo>
                      <a:pt x="184" y="127"/>
                    </a:lnTo>
                    <a:lnTo>
                      <a:pt x="182" y="127"/>
                    </a:lnTo>
                    <a:lnTo>
                      <a:pt x="179" y="127"/>
                    </a:lnTo>
                    <a:lnTo>
                      <a:pt x="177" y="130"/>
                    </a:lnTo>
                    <a:lnTo>
                      <a:pt x="174" y="129"/>
                    </a:lnTo>
                    <a:lnTo>
                      <a:pt x="174" y="133"/>
                    </a:lnTo>
                    <a:lnTo>
                      <a:pt x="176" y="137"/>
                    </a:lnTo>
                    <a:lnTo>
                      <a:pt x="177" y="139"/>
                    </a:lnTo>
                    <a:lnTo>
                      <a:pt x="177" y="143"/>
                    </a:lnTo>
                    <a:lnTo>
                      <a:pt x="176" y="144"/>
                    </a:lnTo>
                    <a:lnTo>
                      <a:pt x="176" y="147"/>
                    </a:lnTo>
                    <a:lnTo>
                      <a:pt x="175" y="147"/>
                    </a:lnTo>
                    <a:lnTo>
                      <a:pt x="173" y="147"/>
                    </a:lnTo>
                    <a:lnTo>
                      <a:pt x="167" y="153"/>
                    </a:lnTo>
                    <a:lnTo>
                      <a:pt x="168" y="156"/>
                    </a:lnTo>
                    <a:lnTo>
                      <a:pt x="170" y="156"/>
                    </a:lnTo>
                    <a:lnTo>
                      <a:pt x="170" y="160"/>
                    </a:lnTo>
                    <a:lnTo>
                      <a:pt x="168" y="161"/>
                    </a:lnTo>
                    <a:lnTo>
                      <a:pt x="163" y="161"/>
                    </a:lnTo>
                    <a:lnTo>
                      <a:pt x="162" y="163"/>
                    </a:lnTo>
                    <a:lnTo>
                      <a:pt x="161" y="166"/>
                    </a:lnTo>
                    <a:lnTo>
                      <a:pt x="155" y="169"/>
                    </a:lnTo>
                    <a:lnTo>
                      <a:pt x="155" y="170"/>
                    </a:lnTo>
                    <a:lnTo>
                      <a:pt x="154" y="172"/>
                    </a:lnTo>
                    <a:lnTo>
                      <a:pt x="151" y="174"/>
                    </a:lnTo>
                    <a:lnTo>
                      <a:pt x="146" y="170"/>
                    </a:lnTo>
                    <a:lnTo>
                      <a:pt x="143" y="169"/>
                    </a:lnTo>
                    <a:lnTo>
                      <a:pt x="142" y="168"/>
                    </a:lnTo>
                    <a:lnTo>
                      <a:pt x="142" y="166"/>
                    </a:lnTo>
                    <a:lnTo>
                      <a:pt x="139" y="166"/>
                    </a:lnTo>
                    <a:lnTo>
                      <a:pt x="139" y="165"/>
                    </a:lnTo>
                    <a:lnTo>
                      <a:pt x="139" y="163"/>
                    </a:lnTo>
                    <a:lnTo>
                      <a:pt x="138" y="157"/>
                    </a:lnTo>
                    <a:lnTo>
                      <a:pt x="135" y="153"/>
                    </a:lnTo>
                    <a:lnTo>
                      <a:pt x="135" y="151"/>
                    </a:lnTo>
                    <a:lnTo>
                      <a:pt x="133" y="150"/>
                    </a:lnTo>
                    <a:lnTo>
                      <a:pt x="133" y="151"/>
                    </a:lnTo>
                    <a:lnTo>
                      <a:pt x="131" y="149"/>
                    </a:lnTo>
                    <a:lnTo>
                      <a:pt x="130" y="147"/>
                    </a:lnTo>
                    <a:lnTo>
                      <a:pt x="130" y="157"/>
                    </a:lnTo>
                    <a:lnTo>
                      <a:pt x="130" y="159"/>
                    </a:lnTo>
                    <a:lnTo>
                      <a:pt x="128" y="160"/>
                    </a:lnTo>
                    <a:lnTo>
                      <a:pt x="127" y="162"/>
                    </a:lnTo>
                    <a:lnTo>
                      <a:pt x="126" y="163"/>
                    </a:lnTo>
                    <a:lnTo>
                      <a:pt x="125" y="163"/>
                    </a:lnTo>
                    <a:lnTo>
                      <a:pt x="124" y="163"/>
                    </a:lnTo>
                    <a:lnTo>
                      <a:pt x="118" y="164"/>
                    </a:lnTo>
                    <a:lnTo>
                      <a:pt x="119" y="165"/>
                    </a:lnTo>
                    <a:lnTo>
                      <a:pt x="118" y="166"/>
                    </a:lnTo>
                    <a:lnTo>
                      <a:pt x="114" y="166"/>
                    </a:lnTo>
                    <a:lnTo>
                      <a:pt x="114" y="167"/>
                    </a:lnTo>
                    <a:lnTo>
                      <a:pt x="113" y="168"/>
                    </a:lnTo>
                    <a:lnTo>
                      <a:pt x="113" y="171"/>
                    </a:lnTo>
                    <a:lnTo>
                      <a:pt x="113" y="174"/>
                    </a:lnTo>
                    <a:lnTo>
                      <a:pt x="113" y="175"/>
                    </a:lnTo>
                    <a:lnTo>
                      <a:pt x="113" y="178"/>
                    </a:lnTo>
                    <a:lnTo>
                      <a:pt x="109" y="179"/>
                    </a:lnTo>
                    <a:lnTo>
                      <a:pt x="106" y="178"/>
                    </a:lnTo>
                    <a:lnTo>
                      <a:pt x="104" y="180"/>
                    </a:lnTo>
                    <a:lnTo>
                      <a:pt x="103" y="174"/>
                    </a:lnTo>
                    <a:lnTo>
                      <a:pt x="103" y="173"/>
                    </a:lnTo>
                    <a:lnTo>
                      <a:pt x="102" y="171"/>
                    </a:lnTo>
                    <a:lnTo>
                      <a:pt x="97" y="170"/>
                    </a:lnTo>
                    <a:lnTo>
                      <a:pt x="95" y="168"/>
                    </a:lnTo>
                    <a:lnTo>
                      <a:pt x="93" y="170"/>
                    </a:lnTo>
                    <a:lnTo>
                      <a:pt x="93" y="172"/>
                    </a:lnTo>
                    <a:lnTo>
                      <a:pt x="91" y="173"/>
                    </a:lnTo>
                    <a:lnTo>
                      <a:pt x="89" y="175"/>
                    </a:lnTo>
                    <a:lnTo>
                      <a:pt x="89" y="176"/>
                    </a:lnTo>
                    <a:lnTo>
                      <a:pt x="89" y="179"/>
                    </a:lnTo>
                    <a:lnTo>
                      <a:pt x="85" y="182"/>
                    </a:lnTo>
                    <a:lnTo>
                      <a:pt x="85" y="184"/>
                    </a:lnTo>
                    <a:lnTo>
                      <a:pt x="85" y="186"/>
                    </a:lnTo>
                    <a:lnTo>
                      <a:pt x="85" y="189"/>
                    </a:lnTo>
                    <a:lnTo>
                      <a:pt x="84" y="190"/>
                    </a:lnTo>
                    <a:lnTo>
                      <a:pt x="83" y="192"/>
                    </a:lnTo>
                    <a:lnTo>
                      <a:pt x="79" y="197"/>
                    </a:lnTo>
                    <a:lnTo>
                      <a:pt x="78" y="200"/>
                    </a:lnTo>
                    <a:lnTo>
                      <a:pt x="74" y="202"/>
                    </a:lnTo>
                    <a:lnTo>
                      <a:pt x="74" y="208"/>
                    </a:lnTo>
                    <a:lnTo>
                      <a:pt x="73" y="208"/>
                    </a:lnTo>
                    <a:lnTo>
                      <a:pt x="72" y="208"/>
                    </a:lnTo>
                    <a:lnTo>
                      <a:pt x="69" y="207"/>
                    </a:lnTo>
                    <a:lnTo>
                      <a:pt x="63" y="204"/>
                    </a:lnTo>
                    <a:lnTo>
                      <a:pt x="61" y="205"/>
                    </a:lnTo>
                    <a:lnTo>
                      <a:pt x="59" y="204"/>
                    </a:lnTo>
                    <a:lnTo>
                      <a:pt x="60" y="202"/>
                    </a:lnTo>
                    <a:lnTo>
                      <a:pt x="59" y="200"/>
                    </a:lnTo>
                    <a:lnTo>
                      <a:pt x="58" y="198"/>
                    </a:lnTo>
                    <a:lnTo>
                      <a:pt x="54" y="200"/>
                    </a:lnTo>
                    <a:lnTo>
                      <a:pt x="49" y="204"/>
                    </a:lnTo>
                    <a:lnTo>
                      <a:pt x="46" y="204"/>
                    </a:lnTo>
                    <a:lnTo>
                      <a:pt x="45" y="205"/>
                    </a:lnTo>
                    <a:lnTo>
                      <a:pt x="37" y="203"/>
                    </a:lnTo>
                    <a:lnTo>
                      <a:pt x="36" y="201"/>
                    </a:lnTo>
                    <a:lnTo>
                      <a:pt x="35" y="198"/>
                    </a:lnTo>
                    <a:lnTo>
                      <a:pt x="33" y="198"/>
                    </a:lnTo>
                    <a:lnTo>
                      <a:pt x="31" y="198"/>
                    </a:lnTo>
                    <a:lnTo>
                      <a:pt x="30" y="202"/>
                    </a:lnTo>
                    <a:lnTo>
                      <a:pt x="27" y="208"/>
                    </a:lnTo>
                    <a:lnTo>
                      <a:pt x="25" y="216"/>
                    </a:lnTo>
                    <a:lnTo>
                      <a:pt x="24" y="220"/>
                    </a:lnTo>
                    <a:lnTo>
                      <a:pt x="24" y="224"/>
                    </a:lnTo>
                    <a:lnTo>
                      <a:pt x="23" y="228"/>
                    </a:lnTo>
                    <a:lnTo>
                      <a:pt x="17" y="231"/>
                    </a:lnTo>
                    <a:lnTo>
                      <a:pt x="15" y="233"/>
                    </a:lnTo>
                    <a:lnTo>
                      <a:pt x="13" y="237"/>
                    </a:lnTo>
                    <a:lnTo>
                      <a:pt x="12" y="238"/>
                    </a:lnTo>
                    <a:lnTo>
                      <a:pt x="7" y="239"/>
                    </a:lnTo>
                    <a:lnTo>
                      <a:pt x="2" y="239"/>
                    </a:lnTo>
                    <a:lnTo>
                      <a:pt x="0" y="240"/>
                    </a:lnTo>
                    <a:lnTo>
                      <a:pt x="0" y="241"/>
                    </a:lnTo>
                    <a:lnTo>
                      <a:pt x="2" y="242"/>
                    </a:lnTo>
                    <a:lnTo>
                      <a:pt x="2" y="243"/>
                    </a:lnTo>
                    <a:lnTo>
                      <a:pt x="6" y="245"/>
                    </a:lnTo>
                    <a:lnTo>
                      <a:pt x="7" y="248"/>
                    </a:lnTo>
                    <a:lnTo>
                      <a:pt x="8" y="251"/>
                    </a:lnTo>
                    <a:lnTo>
                      <a:pt x="12" y="250"/>
                    </a:lnTo>
                    <a:lnTo>
                      <a:pt x="13" y="251"/>
                    </a:lnTo>
                    <a:lnTo>
                      <a:pt x="14" y="251"/>
                    </a:lnTo>
                    <a:lnTo>
                      <a:pt x="13" y="252"/>
                    </a:lnTo>
                    <a:lnTo>
                      <a:pt x="14" y="253"/>
                    </a:lnTo>
                    <a:lnTo>
                      <a:pt x="18" y="251"/>
                    </a:lnTo>
                    <a:lnTo>
                      <a:pt x="21" y="250"/>
                    </a:lnTo>
                    <a:lnTo>
                      <a:pt x="21" y="254"/>
                    </a:lnTo>
                    <a:lnTo>
                      <a:pt x="26" y="257"/>
                    </a:lnTo>
                    <a:lnTo>
                      <a:pt x="27" y="255"/>
                    </a:lnTo>
                    <a:lnTo>
                      <a:pt x="33" y="257"/>
                    </a:lnTo>
                    <a:lnTo>
                      <a:pt x="33" y="255"/>
                    </a:lnTo>
                    <a:lnTo>
                      <a:pt x="36" y="260"/>
                    </a:lnTo>
                    <a:lnTo>
                      <a:pt x="38" y="261"/>
                    </a:lnTo>
                    <a:lnTo>
                      <a:pt x="40" y="260"/>
                    </a:lnTo>
                    <a:lnTo>
                      <a:pt x="40" y="261"/>
                    </a:lnTo>
                    <a:lnTo>
                      <a:pt x="43" y="266"/>
                    </a:lnTo>
                    <a:lnTo>
                      <a:pt x="43" y="267"/>
                    </a:lnTo>
                    <a:lnTo>
                      <a:pt x="40" y="267"/>
                    </a:lnTo>
                    <a:lnTo>
                      <a:pt x="39" y="270"/>
                    </a:lnTo>
                    <a:lnTo>
                      <a:pt x="37" y="271"/>
                    </a:lnTo>
                    <a:lnTo>
                      <a:pt x="37" y="273"/>
                    </a:lnTo>
                    <a:lnTo>
                      <a:pt x="38" y="272"/>
                    </a:lnTo>
                    <a:lnTo>
                      <a:pt x="40" y="274"/>
                    </a:lnTo>
                    <a:lnTo>
                      <a:pt x="41" y="274"/>
                    </a:lnTo>
                    <a:lnTo>
                      <a:pt x="42" y="275"/>
                    </a:lnTo>
                    <a:lnTo>
                      <a:pt x="41" y="275"/>
                    </a:lnTo>
                    <a:lnTo>
                      <a:pt x="43" y="277"/>
                    </a:lnTo>
                    <a:lnTo>
                      <a:pt x="44" y="276"/>
                    </a:lnTo>
                    <a:lnTo>
                      <a:pt x="45" y="276"/>
                    </a:lnTo>
                    <a:lnTo>
                      <a:pt x="45" y="274"/>
                    </a:lnTo>
                    <a:lnTo>
                      <a:pt x="48" y="273"/>
                    </a:lnTo>
                    <a:lnTo>
                      <a:pt x="49" y="274"/>
                    </a:lnTo>
                    <a:lnTo>
                      <a:pt x="53" y="274"/>
                    </a:lnTo>
                    <a:lnTo>
                      <a:pt x="53" y="276"/>
                    </a:lnTo>
                    <a:lnTo>
                      <a:pt x="54" y="276"/>
                    </a:lnTo>
                    <a:lnTo>
                      <a:pt x="54" y="277"/>
                    </a:lnTo>
                    <a:lnTo>
                      <a:pt x="56" y="277"/>
                    </a:lnTo>
                    <a:lnTo>
                      <a:pt x="57" y="278"/>
                    </a:lnTo>
                    <a:lnTo>
                      <a:pt x="61" y="278"/>
                    </a:lnTo>
                    <a:lnTo>
                      <a:pt x="61" y="279"/>
                    </a:lnTo>
                    <a:lnTo>
                      <a:pt x="62" y="278"/>
                    </a:lnTo>
                    <a:lnTo>
                      <a:pt x="64" y="278"/>
                    </a:lnTo>
                    <a:lnTo>
                      <a:pt x="66" y="276"/>
                    </a:lnTo>
                    <a:lnTo>
                      <a:pt x="69" y="275"/>
                    </a:lnTo>
                    <a:lnTo>
                      <a:pt x="69" y="276"/>
                    </a:lnTo>
                    <a:lnTo>
                      <a:pt x="67" y="278"/>
                    </a:lnTo>
                    <a:lnTo>
                      <a:pt x="71" y="281"/>
                    </a:lnTo>
                    <a:lnTo>
                      <a:pt x="72" y="286"/>
                    </a:lnTo>
                    <a:lnTo>
                      <a:pt x="74" y="288"/>
                    </a:lnTo>
                    <a:lnTo>
                      <a:pt x="73" y="289"/>
                    </a:lnTo>
                    <a:lnTo>
                      <a:pt x="73" y="292"/>
                    </a:lnTo>
                    <a:lnTo>
                      <a:pt x="73" y="293"/>
                    </a:lnTo>
                    <a:lnTo>
                      <a:pt x="73" y="295"/>
                    </a:lnTo>
                    <a:lnTo>
                      <a:pt x="71" y="295"/>
                    </a:lnTo>
                    <a:lnTo>
                      <a:pt x="70" y="296"/>
                    </a:lnTo>
                    <a:lnTo>
                      <a:pt x="69" y="297"/>
                    </a:lnTo>
                    <a:lnTo>
                      <a:pt x="69" y="298"/>
                    </a:lnTo>
                    <a:lnTo>
                      <a:pt x="69" y="300"/>
                    </a:lnTo>
                    <a:lnTo>
                      <a:pt x="69" y="301"/>
                    </a:lnTo>
                    <a:lnTo>
                      <a:pt x="70" y="301"/>
                    </a:lnTo>
                    <a:lnTo>
                      <a:pt x="69" y="303"/>
                    </a:lnTo>
                    <a:lnTo>
                      <a:pt x="71" y="304"/>
                    </a:lnTo>
                    <a:lnTo>
                      <a:pt x="70" y="306"/>
                    </a:lnTo>
                    <a:lnTo>
                      <a:pt x="68" y="307"/>
                    </a:lnTo>
                    <a:lnTo>
                      <a:pt x="68" y="309"/>
                    </a:lnTo>
                    <a:lnTo>
                      <a:pt x="69" y="309"/>
                    </a:lnTo>
                    <a:lnTo>
                      <a:pt x="67" y="311"/>
                    </a:lnTo>
                    <a:lnTo>
                      <a:pt x="66" y="311"/>
                    </a:lnTo>
                    <a:lnTo>
                      <a:pt x="67" y="312"/>
                    </a:lnTo>
                    <a:lnTo>
                      <a:pt x="65" y="315"/>
                    </a:lnTo>
                    <a:lnTo>
                      <a:pt x="64" y="315"/>
                    </a:lnTo>
                    <a:lnTo>
                      <a:pt x="64" y="316"/>
                    </a:lnTo>
                    <a:lnTo>
                      <a:pt x="65" y="316"/>
                    </a:lnTo>
                    <a:lnTo>
                      <a:pt x="69" y="318"/>
                    </a:lnTo>
                    <a:lnTo>
                      <a:pt x="68" y="319"/>
                    </a:lnTo>
                    <a:lnTo>
                      <a:pt x="67" y="321"/>
                    </a:lnTo>
                    <a:lnTo>
                      <a:pt x="69" y="322"/>
                    </a:lnTo>
                    <a:lnTo>
                      <a:pt x="69" y="326"/>
                    </a:lnTo>
                    <a:lnTo>
                      <a:pt x="69" y="329"/>
                    </a:lnTo>
                    <a:lnTo>
                      <a:pt x="67" y="330"/>
                    </a:lnTo>
                    <a:lnTo>
                      <a:pt x="65" y="330"/>
                    </a:lnTo>
                    <a:lnTo>
                      <a:pt x="64" y="331"/>
                    </a:lnTo>
                    <a:lnTo>
                      <a:pt x="65" y="332"/>
                    </a:lnTo>
                    <a:lnTo>
                      <a:pt x="64" y="332"/>
                    </a:lnTo>
                    <a:lnTo>
                      <a:pt x="65" y="336"/>
                    </a:lnTo>
                    <a:lnTo>
                      <a:pt x="67" y="337"/>
                    </a:lnTo>
                    <a:lnTo>
                      <a:pt x="69" y="336"/>
                    </a:lnTo>
                    <a:lnTo>
                      <a:pt x="70" y="336"/>
                    </a:lnTo>
                    <a:lnTo>
                      <a:pt x="70" y="338"/>
                    </a:lnTo>
                    <a:lnTo>
                      <a:pt x="72" y="339"/>
                    </a:lnTo>
                    <a:lnTo>
                      <a:pt x="70" y="340"/>
                    </a:lnTo>
                    <a:lnTo>
                      <a:pt x="71" y="342"/>
                    </a:lnTo>
                    <a:lnTo>
                      <a:pt x="70" y="342"/>
                    </a:lnTo>
                    <a:lnTo>
                      <a:pt x="70" y="343"/>
                    </a:lnTo>
                    <a:lnTo>
                      <a:pt x="70" y="345"/>
                    </a:lnTo>
                    <a:lnTo>
                      <a:pt x="67" y="345"/>
                    </a:lnTo>
                    <a:lnTo>
                      <a:pt x="67" y="348"/>
                    </a:lnTo>
                    <a:lnTo>
                      <a:pt x="70" y="349"/>
                    </a:lnTo>
                    <a:lnTo>
                      <a:pt x="72" y="349"/>
                    </a:lnTo>
                    <a:lnTo>
                      <a:pt x="72" y="350"/>
                    </a:lnTo>
                    <a:lnTo>
                      <a:pt x="70" y="352"/>
                    </a:lnTo>
                    <a:lnTo>
                      <a:pt x="71" y="353"/>
                    </a:lnTo>
                    <a:lnTo>
                      <a:pt x="72" y="353"/>
                    </a:lnTo>
                    <a:lnTo>
                      <a:pt x="74" y="355"/>
                    </a:lnTo>
                    <a:lnTo>
                      <a:pt x="73" y="357"/>
                    </a:lnTo>
                    <a:lnTo>
                      <a:pt x="75" y="360"/>
                    </a:lnTo>
                    <a:lnTo>
                      <a:pt x="75" y="363"/>
                    </a:lnTo>
                    <a:lnTo>
                      <a:pt x="75" y="364"/>
                    </a:lnTo>
                    <a:lnTo>
                      <a:pt x="75" y="366"/>
                    </a:lnTo>
                    <a:lnTo>
                      <a:pt x="73" y="368"/>
                    </a:lnTo>
                    <a:lnTo>
                      <a:pt x="77" y="368"/>
                    </a:lnTo>
                    <a:lnTo>
                      <a:pt x="75" y="374"/>
                    </a:lnTo>
                    <a:lnTo>
                      <a:pt x="72" y="372"/>
                    </a:lnTo>
                    <a:lnTo>
                      <a:pt x="70" y="373"/>
                    </a:lnTo>
                    <a:lnTo>
                      <a:pt x="71" y="373"/>
                    </a:lnTo>
                    <a:lnTo>
                      <a:pt x="70" y="375"/>
                    </a:lnTo>
                    <a:lnTo>
                      <a:pt x="73" y="377"/>
                    </a:lnTo>
                    <a:lnTo>
                      <a:pt x="73" y="378"/>
                    </a:lnTo>
                    <a:lnTo>
                      <a:pt x="75" y="379"/>
                    </a:lnTo>
                    <a:lnTo>
                      <a:pt x="73" y="380"/>
                    </a:lnTo>
                    <a:lnTo>
                      <a:pt x="74" y="383"/>
                    </a:lnTo>
                    <a:lnTo>
                      <a:pt x="73" y="383"/>
                    </a:lnTo>
                    <a:lnTo>
                      <a:pt x="70" y="380"/>
                    </a:lnTo>
                    <a:lnTo>
                      <a:pt x="71" y="379"/>
                    </a:lnTo>
                    <a:lnTo>
                      <a:pt x="70" y="379"/>
                    </a:lnTo>
                    <a:lnTo>
                      <a:pt x="69" y="379"/>
                    </a:lnTo>
                    <a:lnTo>
                      <a:pt x="65" y="378"/>
                    </a:lnTo>
                    <a:lnTo>
                      <a:pt x="65" y="379"/>
                    </a:lnTo>
                    <a:lnTo>
                      <a:pt x="65" y="378"/>
                    </a:lnTo>
                    <a:lnTo>
                      <a:pt x="62" y="379"/>
                    </a:lnTo>
                    <a:lnTo>
                      <a:pt x="61" y="380"/>
                    </a:lnTo>
                    <a:lnTo>
                      <a:pt x="62" y="381"/>
                    </a:lnTo>
                    <a:lnTo>
                      <a:pt x="62" y="382"/>
                    </a:lnTo>
                    <a:lnTo>
                      <a:pt x="59" y="382"/>
                    </a:lnTo>
                    <a:lnTo>
                      <a:pt x="60" y="383"/>
                    </a:lnTo>
                    <a:lnTo>
                      <a:pt x="61" y="383"/>
                    </a:lnTo>
                    <a:lnTo>
                      <a:pt x="63" y="387"/>
                    </a:lnTo>
                    <a:lnTo>
                      <a:pt x="64" y="385"/>
                    </a:lnTo>
                    <a:lnTo>
                      <a:pt x="66" y="387"/>
                    </a:lnTo>
                    <a:lnTo>
                      <a:pt x="69" y="386"/>
                    </a:lnTo>
                    <a:lnTo>
                      <a:pt x="71" y="387"/>
                    </a:lnTo>
                    <a:lnTo>
                      <a:pt x="72" y="389"/>
                    </a:lnTo>
                    <a:lnTo>
                      <a:pt x="72" y="390"/>
                    </a:lnTo>
                    <a:lnTo>
                      <a:pt x="74" y="392"/>
                    </a:lnTo>
                    <a:lnTo>
                      <a:pt x="72" y="393"/>
                    </a:lnTo>
                    <a:lnTo>
                      <a:pt x="75" y="393"/>
                    </a:lnTo>
                    <a:lnTo>
                      <a:pt x="75" y="394"/>
                    </a:lnTo>
                    <a:lnTo>
                      <a:pt x="75" y="399"/>
                    </a:lnTo>
                    <a:lnTo>
                      <a:pt x="75" y="400"/>
                    </a:lnTo>
                    <a:lnTo>
                      <a:pt x="76" y="401"/>
                    </a:lnTo>
                    <a:lnTo>
                      <a:pt x="77" y="400"/>
                    </a:lnTo>
                    <a:lnTo>
                      <a:pt x="82" y="402"/>
                    </a:lnTo>
                    <a:lnTo>
                      <a:pt x="82" y="400"/>
                    </a:lnTo>
                    <a:lnTo>
                      <a:pt x="83" y="400"/>
                    </a:lnTo>
                    <a:lnTo>
                      <a:pt x="83" y="404"/>
                    </a:lnTo>
                    <a:lnTo>
                      <a:pt x="82" y="408"/>
                    </a:lnTo>
                    <a:lnTo>
                      <a:pt x="84" y="408"/>
                    </a:lnTo>
                    <a:lnTo>
                      <a:pt x="85" y="406"/>
                    </a:lnTo>
                    <a:lnTo>
                      <a:pt x="87" y="406"/>
                    </a:lnTo>
                    <a:lnTo>
                      <a:pt x="87" y="404"/>
                    </a:lnTo>
                    <a:lnTo>
                      <a:pt x="88" y="403"/>
                    </a:lnTo>
                    <a:lnTo>
                      <a:pt x="89" y="403"/>
                    </a:lnTo>
                    <a:lnTo>
                      <a:pt x="91" y="402"/>
                    </a:lnTo>
                    <a:lnTo>
                      <a:pt x="92" y="403"/>
                    </a:lnTo>
                    <a:lnTo>
                      <a:pt x="90" y="403"/>
                    </a:lnTo>
                    <a:lnTo>
                      <a:pt x="92" y="405"/>
                    </a:lnTo>
                    <a:lnTo>
                      <a:pt x="91" y="408"/>
                    </a:lnTo>
                    <a:lnTo>
                      <a:pt x="92" y="408"/>
                    </a:lnTo>
                    <a:lnTo>
                      <a:pt x="93" y="408"/>
                    </a:lnTo>
                    <a:lnTo>
                      <a:pt x="94" y="408"/>
                    </a:lnTo>
                    <a:lnTo>
                      <a:pt x="94" y="413"/>
                    </a:lnTo>
                    <a:lnTo>
                      <a:pt x="95" y="415"/>
                    </a:lnTo>
                    <a:lnTo>
                      <a:pt x="98" y="413"/>
                    </a:lnTo>
                    <a:lnTo>
                      <a:pt x="99" y="413"/>
                    </a:lnTo>
                    <a:lnTo>
                      <a:pt x="100" y="414"/>
                    </a:lnTo>
                    <a:lnTo>
                      <a:pt x="100" y="413"/>
                    </a:lnTo>
                    <a:lnTo>
                      <a:pt x="103" y="413"/>
                    </a:lnTo>
                    <a:lnTo>
                      <a:pt x="103" y="410"/>
                    </a:lnTo>
                    <a:lnTo>
                      <a:pt x="104" y="411"/>
                    </a:lnTo>
                    <a:lnTo>
                      <a:pt x="105" y="408"/>
                    </a:lnTo>
                    <a:lnTo>
                      <a:pt x="104" y="407"/>
                    </a:lnTo>
                    <a:lnTo>
                      <a:pt x="106" y="406"/>
                    </a:lnTo>
                    <a:lnTo>
                      <a:pt x="107" y="406"/>
                    </a:lnTo>
                    <a:lnTo>
                      <a:pt x="108" y="405"/>
                    </a:lnTo>
                    <a:lnTo>
                      <a:pt x="110" y="405"/>
                    </a:lnTo>
                    <a:lnTo>
                      <a:pt x="110" y="402"/>
                    </a:lnTo>
                    <a:lnTo>
                      <a:pt x="114" y="403"/>
                    </a:lnTo>
                    <a:lnTo>
                      <a:pt x="118" y="406"/>
                    </a:lnTo>
                    <a:lnTo>
                      <a:pt x="119" y="406"/>
                    </a:lnTo>
                    <a:lnTo>
                      <a:pt x="120" y="403"/>
                    </a:lnTo>
                    <a:lnTo>
                      <a:pt x="119" y="403"/>
                    </a:lnTo>
                    <a:lnTo>
                      <a:pt x="120" y="402"/>
                    </a:lnTo>
                    <a:lnTo>
                      <a:pt x="121" y="402"/>
                    </a:lnTo>
                    <a:lnTo>
                      <a:pt x="122" y="402"/>
                    </a:lnTo>
                    <a:lnTo>
                      <a:pt x="122" y="399"/>
                    </a:lnTo>
                    <a:lnTo>
                      <a:pt x="122" y="398"/>
                    </a:lnTo>
                    <a:lnTo>
                      <a:pt x="123" y="394"/>
                    </a:lnTo>
                    <a:lnTo>
                      <a:pt x="123" y="395"/>
                    </a:lnTo>
                    <a:lnTo>
                      <a:pt x="124" y="395"/>
                    </a:lnTo>
                    <a:lnTo>
                      <a:pt x="124" y="396"/>
                    </a:lnTo>
                    <a:lnTo>
                      <a:pt x="126" y="397"/>
                    </a:lnTo>
                    <a:lnTo>
                      <a:pt x="128" y="398"/>
                    </a:lnTo>
                    <a:lnTo>
                      <a:pt x="129" y="396"/>
                    </a:lnTo>
                    <a:lnTo>
                      <a:pt x="129" y="393"/>
                    </a:lnTo>
                    <a:lnTo>
                      <a:pt x="129" y="391"/>
                    </a:lnTo>
                    <a:lnTo>
                      <a:pt x="127" y="389"/>
                    </a:lnTo>
                    <a:lnTo>
                      <a:pt x="131" y="389"/>
                    </a:lnTo>
                    <a:lnTo>
                      <a:pt x="131" y="387"/>
                    </a:lnTo>
                    <a:lnTo>
                      <a:pt x="130" y="383"/>
                    </a:lnTo>
                    <a:lnTo>
                      <a:pt x="131" y="382"/>
                    </a:lnTo>
                    <a:lnTo>
                      <a:pt x="131" y="378"/>
                    </a:lnTo>
                    <a:lnTo>
                      <a:pt x="132" y="380"/>
                    </a:lnTo>
                    <a:lnTo>
                      <a:pt x="132" y="379"/>
                    </a:lnTo>
                    <a:lnTo>
                      <a:pt x="135" y="379"/>
                    </a:lnTo>
                    <a:lnTo>
                      <a:pt x="136" y="379"/>
                    </a:lnTo>
                    <a:lnTo>
                      <a:pt x="136" y="378"/>
                    </a:lnTo>
                    <a:lnTo>
                      <a:pt x="138" y="378"/>
                    </a:lnTo>
                    <a:lnTo>
                      <a:pt x="138" y="377"/>
                    </a:lnTo>
                    <a:lnTo>
                      <a:pt x="139" y="377"/>
                    </a:lnTo>
                    <a:lnTo>
                      <a:pt x="139" y="376"/>
                    </a:lnTo>
                    <a:lnTo>
                      <a:pt x="139" y="374"/>
                    </a:lnTo>
                    <a:lnTo>
                      <a:pt x="141" y="374"/>
                    </a:lnTo>
                    <a:lnTo>
                      <a:pt x="141" y="373"/>
                    </a:lnTo>
                    <a:lnTo>
                      <a:pt x="144" y="373"/>
                    </a:lnTo>
                    <a:lnTo>
                      <a:pt x="145" y="370"/>
                    </a:lnTo>
                    <a:lnTo>
                      <a:pt x="148" y="370"/>
                    </a:lnTo>
                    <a:lnTo>
                      <a:pt x="149" y="370"/>
                    </a:lnTo>
                    <a:lnTo>
                      <a:pt x="149" y="369"/>
                    </a:lnTo>
                    <a:lnTo>
                      <a:pt x="150" y="368"/>
                    </a:lnTo>
                    <a:lnTo>
                      <a:pt x="153" y="373"/>
                    </a:lnTo>
                    <a:lnTo>
                      <a:pt x="154" y="374"/>
                    </a:lnTo>
                    <a:lnTo>
                      <a:pt x="155" y="373"/>
                    </a:lnTo>
                    <a:lnTo>
                      <a:pt x="158" y="373"/>
                    </a:lnTo>
                    <a:lnTo>
                      <a:pt x="162" y="370"/>
                    </a:lnTo>
                    <a:lnTo>
                      <a:pt x="163" y="372"/>
                    </a:lnTo>
                    <a:lnTo>
                      <a:pt x="163" y="370"/>
                    </a:lnTo>
                    <a:lnTo>
                      <a:pt x="169" y="368"/>
                    </a:lnTo>
                    <a:lnTo>
                      <a:pt x="168" y="365"/>
                    </a:lnTo>
                    <a:lnTo>
                      <a:pt x="171" y="366"/>
                    </a:lnTo>
                    <a:lnTo>
                      <a:pt x="172" y="365"/>
                    </a:lnTo>
                    <a:lnTo>
                      <a:pt x="174" y="362"/>
                    </a:lnTo>
                    <a:lnTo>
                      <a:pt x="173" y="361"/>
                    </a:lnTo>
                    <a:lnTo>
                      <a:pt x="174" y="361"/>
                    </a:lnTo>
                    <a:lnTo>
                      <a:pt x="176" y="361"/>
                    </a:lnTo>
                    <a:lnTo>
                      <a:pt x="178" y="359"/>
                    </a:lnTo>
                    <a:lnTo>
                      <a:pt x="183" y="353"/>
                    </a:lnTo>
                    <a:lnTo>
                      <a:pt x="184" y="355"/>
                    </a:lnTo>
                    <a:lnTo>
                      <a:pt x="183" y="355"/>
                    </a:lnTo>
                    <a:lnTo>
                      <a:pt x="183" y="361"/>
                    </a:lnTo>
                    <a:lnTo>
                      <a:pt x="187" y="360"/>
                    </a:lnTo>
                    <a:lnTo>
                      <a:pt x="188" y="361"/>
                    </a:lnTo>
                    <a:lnTo>
                      <a:pt x="190" y="362"/>
                    </a:lnTo>
                    <a:lnTo>
                      <a:pt x="191" y="362"/>
                    </a:lnTo>
                    <a:lnTo>
                      <a:pt x="195" y="361"/>
                    </a:lnTo>
                    <a:lnTo>
                      <a:pt x="202" y="362"/>
                    </a:lnTo>
                    <a:lnTo>
                      <a:pt x="204" y="364"/>
                    </a:lnTo>
                    <a:lnTo>
                      <a:pt x="205" y="361"/>
                    </a:lnTo>
                    <a:lnTo>
                      <a:pt x="206" y="359"/>
                    </a:lnTo>
                    <a:lnTo>
                      <a:pt x="206" y="360"/>
                    </a:lnTo>
                    <a:lnTo>
                      <a:pt x="208" y="356"/>
                    </a:lnTo>
                    <a:lnTo>
                      <a:pt x="209" y="358"/>
                    </a:lnTo>
                    <a:lnTo>
                      <a:pt x="208" y="361"/>
                    </a:lnTo>
                    <a:lnTo>
                      <a:pt x="209" y="361"/>
                    </a:lnTo>
                    <a:lnTo>
                      <a:pt x="211" y="359"/>
                    </a:lnTo>
                    <a:lnTo>
                      <a:pt x="212" y="359"/>
                    </a:lnTo>
                    <a:lnTo>
                      <a:pt x="215" y="355"/>
                    </a:lnTo>
                    <a:lnTo>
                      <a:pt x="218" y="352"/>
                    </a:lnTo>
                    <a:lnTo>
                      <a:pt x="219" y="349"/>
                    </a:lnTo>
                    <a:lnTo>
                      <a:pt x="220" y="349"/>
                    </a:lnTo>
                    <a:lnTo>
                      <a:pt x="223" y="348"/>
                    </a:lnTo>
                    <a:lnTo>
                      <a:pt x="224" y="348"/>
                    </a:lnTo>
                    <a:lnTo>
                      <a:pt x="225" y="351"/>
                    </a:lnTo>
                    <a:lnTo>
                      <a:pt x="226" y="349"/>
                    </a:lnTo>
                    <a:lnTo>
                      <a:pt x="227" y="350"/>
                    </a:lnTo>
                    <a:lnTo>
                      <a:pt x="229" y="356"/>
                    </a:lnTo>
                    <a:lnTo>
                      <a:pt x="228" y="359"/>
                    </a:lnTo>
                    <a:lnTo>
                      <a:pt x="229" y="360"/>
                    </a:lnTo>
                    <a:lnTo>
                      <a:pt x="236" y="359"/>
                    </a:lnTo>
                    <a:lnTo>
                      <a:pt x="236" y="355"/>
                    </a:lnTo>
                    <a:lnTo>
                      <a:pt x="237" y="355"/>
                    </a:lnTo>
                    <a:lnTo>
                      <a:pt x="237" y="352"/>
                    </a:lnTo>
                    <a:lnTo>
                      <a:pt x="239" y="350"/>
                    </a:lnTo>
                    <a:lnTo>
                      <a:pt x="241" y="348"/>
                    </a:lnTo>
                    <a:lnTo>
                      <a:pt x="244" y="348"/>
                    </a:lnTo>
                    <a:lnTo>
                      <a:pt x="250" y="347"/>
                    </a:lnTo>
                    <a:lnTo>
                      <a:pt x="251" y="347"/>
                    </a:lnTo>
                    <a:lnTo>
                      <a:pt x="250" y="348"/>
                    </a:lnTo>
                    <a:lnTo>
                      <a:pt x="254" y="347"/>
                    </a:lnTo>
                    <a:lnTo>
                      <a:pt x="255" y="345"/>
                    </a:lnTo>
                    <a:lnTo>
                      <a:pt x="256" y="345"/>
                    </a:lnTo>
                    <a:lnTo>
                      <a:pt x="258" y="345"/>
                    </a:lnTo>
                    <a:lnTo>
                      <a:pt x="259" y="342"/>
                    </a:lnTo>
                    <a:lnTo>
                      <a:pt x="260" y="342"/>
                    </a:lnTo>
                    <a:lnTo>
                      <a:pt x="261" y="342"/>
                    </a:lnTo>
                    <a:lnTo>
                      <a:pt x="263" y="341"/>
                    </a:lnTo>
                    <a:lnTo>
                      <a:pt x="263" y="339"/>
                    </a:lnTo>
                    <a:lnTo>
                      <a:pt x="263" y="335"/>
                    </a:lnTo>
                    <a:lnTo>
                      <a:pt x="262" y="335"/>
                    </a:lnTo>
                    <a:lnTo>
                      <a:pt x="263" y="335"/>
                    </a:lnTo>
                    <a:lnTo>
                      <a:pt x="263" y="334"/>
                    </a:lnTo>
                    <a:lnTo>
                      <a:pt x="265" y="335"/>
                    </a:lnTo>
                    <a:lnTo>
                      <a:pt x="268" y="335"/>
                    </a:lnTo>
                    <a:lnTo>
                      <a:pt x="268" y="336"/>
                    </a:lnTo>
                    <a:lnTo>
                      <a:pt x="272" y="337"/>
                    </a:lnTo>
                    <a:lnTo>
                      <a:pt x="274" y="337"/>
                    </a:lnTo>
                    <a:lnTo>
                      <a:pt x="274" y="336"/>
                    </a:lnTo>
                    <a:lnTo>
                      <a:pt x="273" y="335"/>
                    </a:lnTo>
                    <a:lnTo>
                      <a:pt x="274" y="335"/>
                    </a:lnTo>
                    <a:lnTo>
                      <a:pt x="273" y="334"/>
                    </a:lnTo>
                    <a:lnTo>
                      <a:pt x="274" y="331"/>
                    </a:lnTo>
                    <a:lnTo>
                      <a:pt x="273" y="329"/>
                    </a:lnTo>
                    <a:lnTo>
                      <a:pt x="272" y="329"/>
                    </a:lnTo>
                    <a:lnTo>
                      <a:pt x="272" y="322"/>
                    </a:lnTo>
                    <a:lnTo>
                      <a:pt x="275" y="322"/>
                    </a:lnTo>
                    <a:lnTo>
                      <a:pt x="274" y="321"/>
                    </a:lnTo>
                    <a:lnTo>
                      <a:pt x="276" y="321"/>
                    </a:lnTo>
                    <a:lnTo>
                      <a:pt x="277" y="319"/>
                    </a:lnTo>
                    <a:lnTo>
                      <a:pt x="279" y="319"/>
                    </a:lnTo>
                    <a:lnTo>
                      <a:pt x="280" y="318"/>
                    </a:lnTo>
                    <a:lnTo>
                      <a:pt x="283" y="318"/>
                    </a:lnTo>
                    <a:lnTo>
                      <a:pt x="285" y="321"/>
                    </a:lnTo>
                    <a:lnTo>
                      <a:pt x="286" y="321"/>
                    </a:lnTo>
                    <a:lnTo>
                      <a:pt x="286" y="319"/>
                    </a:lnTo>
                    <a:lnTo>
                      <a:pt x="288" y="319"/>
                    </a:lnTo>
                    <a:lnTo>
                      <a:pt x="292" y="322"/>
                    </a:lnTo>
                    <a:lnTo>
                      <a:pt x="296" y="323"/>
                    </a:lnTo>
                    <a:lnTo>
                      <a:pt x="296" y="325"/>
                    </a:lnTo>
                    <a:lnTo>
                      <a:pt x="297" y="325"/>
                    </a:lnTo>
                    <a:lnTo>
                      <a:pt x="297" y="326"/>
                    </a:lnTo>
                    <a:lnTo>
                      <a:pt x="298" y="326"/>
                    </a:lnTo>
                    <a:lnTo>
                      <a:pt x="303" y="326"/>
                    </a:lnTo>
                    <a:lnTo>
                      <a:pt x="309" y="327"/>
                    </a:lnTo>
                    <a:lnTo>
                      <a:pt x="309" y="329"/>
                    </a:lnTo>
                    <a:lnTo>
                      <a:pt x="311" y="329"/>
                    </a:lnTo>
                    <a:lnTo>
                      <a:pt x="315" y="330"/>
                    </a:lnTo>
                    <a:lnTo>
                      <a:pt x="315" y="331"/>
                    </a:lnTo>
                    <a:lnTo>
                      <a:pt x="316" y="330"/>
                    </a:lnTo>
                    <a:lnTo>
                      <a:pt x="322" y="330"/>
                    </a:lnTo>
                    <a:lnTo>
                      <a:pt x="323" y="329"/>
                    </a:lnTo>
                    <a:lnTo>
                      <a:pt x="326" y="331"/>
                    </a:lnTo>
                    <a:lnTo>
                      <a:pt x="327" y="328"/>
                    </a:lnTo>
                    <a:lnTo>
                      <a:pt x="326" y="326"/>
                    </a:lnTo>
                    <a:lnTo>
                      <a:pt x="330" y="328"/>
                    </a:lnTo>
                    <a:lnTo>
                      <a:pt x="330" y="329"/>
                    </a:lnTo>
                    <a:lnTo>
                      <a:pt x="331" y="331"/>
                    </a:lnTo>
                    <a:lnTo>
                      <a:pt x="331" y="330"/>
                    </a:lnTo>
                    <a:lnTo>
                      <a:pt x="334" y="332"/>
                    </a:lnTo>
                    <a:lnTo>
                      <a:pt x="334" y="331"/>
                    </a:lnTo>
                    <a:lnTo>
                      <a:pt x="335" y="331"/>
                    </a:lnTo>
                    <a:lnTo>
                      <a:pt x="336" y="329"/>
                    </a:lnTo>
                    <a:lnTo>
                      <a:pt x="341" y="334"/>
                    </a:lnTo>
                    <a:lnTo>
                      <a:pt x="343" y="335"/>
                    </a:lnTo>
                    <a:lnTo>
                      <a:pt x="343" y="336"/>
                    </a:lnTo>
                    <a:lnTo>
                      <a:pt x="344" y="336"/>
                    </a:lnTo>
                    <a:lnTo>
                      <a:pt x="346" y="332"/>
                    </a:lnTo>
                    <a:lnTo>
                      <a:pt x="348" y="331"/>
                    </a:lnTo>
                    <a:lnTo>
                      <a:pt x="348" y="330"/>
                    </a:lnTo>
                    <a:lnTo>
                      <a:pt x="350" y="326"/>
                    </a:lnTo>
                    <a:lnTo>
                      <a:pt x="351" y="327"/>
                    </a:lnTo>
                    <a:lnTo>
                      <a:pt x="353" y="325"/>
                    </a:lnTo>
                    <a:lnTo>
                      <a:pt x="355" y="328"/>
                    </a:lnTo>
                    <a:lnTo>
                      <a:pt x="357" y="329"/>
                    </a:lnTo>
                    <a:lnTo>
                      <a:pt x="358" y="328"/>
                    </a:lnTo>
                    <a:lnTo>
                      <a:pt x="358" y="327"/>
                    </a:lnTo>
                    <a:lnTo>
                      <a:pt x="359" y="329"/>
                    </a:lnTo>
                    <a:lnTo>
                      <a:pt x="361" y="329"/>
                    </a:lnTo>
                    <a:lnTo>
                      <a:pt x="361" y="326"/>
                    </a:lnTo>
                    <a:lnTo>
                      <a:pt x="365" y="328"/>
                    </a:lnTo>
                    <a:lnTo>
                      <a:pt x="365" y="326"/>
                    </a:lnTo>
                    <a:lnTo>
                      <a:pt x="366" y="326"/>
                    </a:lnTo>
                    <a:lnTo>
                      <a:pt x="367" y="326"/>
                    </a:lnTo>
                    <a:lnTo>
                      <a:pt x="369" y="326"/>
                    </a:lnTo>
                    <a:lnTo>
                      <a:pt x="369" y="327"/>
                    </a:lnTo>
                    <a:lnTo>
                      <a:pt x="370" y="328"/>
                    </a:lnTo>
                    <a:lnTo>
                      <a:pt x="370" y="329"/>
                    </a:lnTo>
                    <a:lnTo>
                      <a:pt x="372" y="329"/>
                    </a:lnTo>
                    <a:lnTo>
                      <a:pt x="372" y="331"/>
                    </a:lnTo>
                    <a:lnTo>
                      <a:pt x="372" y="330"/>
                    </a:lnTo>
                    <a:lnTo>
                      <a:pt x="374" y="331"/>
                    </a:lnTo>
                    <a:lnTo>
                      <a:pt x="372" y="329"/>
                    </a:lnTo>
                    <a:lnTo>
                      <a:pt x="374" y="329"/>
                    </a:lnTo>
                    <a:lnTo>
                      <a:pt x="374" y="330"/>
                    </a:lnTo>
                    <a:lnTo>
                      <a:pt x="374" y="331"/>
                    </a:lnTo>
                    <a:lnTo>
                      <a:pt x="375" y="330"/>
                    </a:lnTo>
                    <a:lnTo>
                      <a:pt x="376" y="330"/>
                    </a:lnTo>
                    <a:lnTo>
                      <a:pt x="378" y="326"/>
                    </a:lnTo>
                    <a:lnTo>
                      <a:pt x="378" y="324"/>
                    </a:lnTo>
                    <a:lnTo>
                      <a:pt x="378" y="323"/>
                    </a:lnTo>
                    <a:lnTo>
                      <a:pt x="377" y="322"/>
                    </a:lnTo>
                    <a:lnTo>
                      <a:pt x="378" y="322"/>
                    </a:lnTo>
                    <a:lnTo>
                      <a:pt x="378" y="318"/>
                    </a:lnTo>
                    <a:lnTo>
                      <a:pt x="381" y="319"/>
                    </a:lnTo>
                    <a:lnTo>
                      <a:pt x="381" y="314"/>
                    </a:lnTo>
                    <a:lnTo>
                      <a:pt x="381" y="312"/>
                    </a:lnTo>
                    <a:lnTo>
                      <a:pt x="382" y="312"/>
                    </a:lnTo>
                    <a:lnTo>
                      <a:pt x="382" y="310"/>
                    </a:lnTo>
                    <a:lnTo>
                      <a:pt x="381" y="309"/>
                    </a:lnTo>
                    <a:lnTo>
                      <a:pt x="380" y="308"/>
                    </a:lnTo>
                    <a:lnTo>
                      <a:pt x="380" y="306"/>
                    </a:lnTo>
                    <a:lnTo>
                      <a:pt x="378" y="305"/>
                    </a:lnTo>
                    <a:lnTo>
                      <a:pt x="378" y="304"/>
                    </a:lnTo>
                    <a:lnTo>
                      <a:pt x="381" y="302"/>
                    </a:lnTo>
                    <a:lnTo>
                      <a:pt x="381" y="304"/>
                    </a:lnTo>
                    <a:lnTo>
                      <a:pt x="382" y="303"/>
                    </a:lnTo>
                    <a:lnTo>
                      <a:pt x="381" y="302"/>
                    </a:lnTo>
                    <a:lnTo>
                      <a:pt x="381" y="301"/>
                    </a:lnTo>
                    <a:lnTo>
                      <a:pt x="380" y="299"/>
                    </a:lnTo>
                    <a:lnTo>
                      <a:pt x="381" y="298"/>
                    </a:lnTo>
                    <a:lnTo>
                      <a:pt x="381" y="297"/>
                    </a:lnTo>
                    <a:lnTo>
                      <a:pt x="381" y="296"/>
                    </a:lnTo>
                    <a:lnTo>
                      <a:pt x="379" y="295"/>
                    </a:lnTo>
                    <a:lnTo>
                      <a:pt x="379" y="294"/>
                    </a:lnTo>
                    <a:lnTo>
                      <a:pt x="381" y="293"/>
                    </a:lnTo>
                    <a:lnTo>
                      <a:pt x="382" y="293"/>
                    </a:lnTo>
                    <a:lnTo>
                      <a:pt x="382" y="292"/>
                    </a:lnTo>
                    <a:lnTo>
                      <a:pt x="384" y="291"/>
                    </a:lnTo>
                    <a:lnTo>
                      <a:pt x="388" y="296"/>
                    </a:lnTo>
                    <a:lnTo>
                      <a:pt x="394" y="300"/>
                    </a:lnTo>
                    <a:lnTo>
                      <a:pt x="394" y="298"/>
                    </a:lnTo>
                    <a:lnTo>
                      <a:pt x="395" y="299"/>
                    </a:lnTo>
                    <a:lnTo>
                      <a:pt x="394" y="298"/>
                    </a:lnTo>
                    <a:lnTo>
                      <a:pt x="395" y="296"/>
                    </a:lnTo>
                    <a:lnTo>
                      <a:pt x="393" y="296"/>
                    </a:lnTo>
                    <a:lnTo>
                      <a:pt x="392" y="295"/>
                    </a:lnTo>
                    <a:lnTo>
                      <a:pt x="394" y="293"/>
                    </a:lnTo>
                    <a:lnTo>
                      <a:pt x="395" y="295"/>
                    </a:lnTo>
                    <a:lnTo>
                      <a:pt x="396" y="293"/>
                    </a:lnTo>
                    <a:lnTo>
                      <a:pt x="395" y="292"/>
                    </a:lnTo>
                    <a:lnTo>
                      <a:pt x="397" y="292"/>
                    </a:lnTo>
                    <a:lnTo>
                      <a:pt x="397" y="285"/>
                    </a:lnTo>
                    <a:lnTo>
                      <a:pt x="401" y="289"/>
                    </a:lnTo>
                    <a:lnTo>
                      <a:pt x="404" y="289"/>
                    </a:lnTo>
                    <a:lnTo>
                      <a:pt x="404" y="286"/>
                    </a:lnTo>
                    <a:lnTo>
                      <a:pt x="407" y="289"/>
                    </a:lnTo>
                    <a:lnTo>
                      <a:pt x="410" y="289"/>
                    </a:lnTo>
                    <a:lnTo>
                      <a:pt x="410" y="285"/>
                    </a:lnTo>
                    <a:lnTo>
                      <a:pt x="411" y="284"/>
                    </a:lnTo>
                    <a:lnTo>
                      <a:pt x="411" y="281"/>
                    </a:lnTo>
                    <a:lnTo>
                      <a:pt x="411" y="280"/>
                    </a:lnTo>
                    <a:lnTo>
                      <a:pt x="410" y="279"/>
                    </a:lnTo>
                    <a:lnTo>
                      <a:pt x="411" y="279"/>
                    </a:lnTo>
                    <a:lnTo>
                      <a:pt x="411" y="275"/>
                    </a:lnTo>
                    <a:lnTo>
                      <a:pt x="408" y="267"/>
                    </a:lnTo>
                    <a:lnTo>
                      <a:pt x="413" y="266"/>
                    </a:lnTo>
                    <a:lnTo>
                      <a:pt x="413" y="261"/>
                    </a:lnTo>
                    <a:lnTo>
                      <a:pt x="417" y="264"/>
                    </a:lnTo>
                    <a:lnTo>
                      <a:pt x="416" y="261"/>
                    </a:lnTo>
                    <a:lnTo>
                      <a:pt x="416" y="258"/>
                    </a:lnTo>
                    <a:lnTo>
                      <a:pt x="414" y="258"/>
                    </a:lnTo>
                    <a:lnTo>
                      <a:pt x="415" y="255"/>
                    </a:lnTo>
                    <a:lnTo>
                      <a:pt x="413" y="254"/>
                    </a:lnTo>
                    <a:lnTo>
                      <a:pt x="414" y="254"/>
                    </a:lnTo>
                    <a:lnTo>
                      <a:pt x="414" y="253"/>
                    </a:lnTo>
                    <a:lnTo>
                      <a:pt x="413" y="253"/>
                    </a:lnTo>
                    <a:lnTo>
                      <a:pt x="411" y="252"/>
                    </a:lnTo>
                    <a:lnTo>
                      <a:pt x="411" y="253"/>
                    </a:lnTo>
                    <a:lnTo>
                      <a:pt x="410" y="252"/>
                    </a:lnTo>
                    <a:lnTo>
                      <a:pt x="410" y="251"/>
                    </a:lnTo>
                    <a:lnTo>
                      <a:pt x="410" y="252"/>
                    </a:lnTo>
                    <a:lnTo>
                      <a:pt x="406" y="251"/>
                    </a:lnTo>
                    <a:lnTo>
                      <a:pt x="407" y="248"/>
                    </a:lnTo>
                    <a:lnTo>
                      <a:pt x="406" y="249"/>
                    </a:lnTo>
                    <a:lnTo>
                      <a:pt x="406" y="248"/>
                    </a:lnTo>
                    <a:lnTo>
                      <a:pt x="406" y="245"/>
                    </a:lnTo>
                    <a:lnTo>
                      <a:pt x="405" y="245"/>
                    </a:lnTo>
                    <a:lnTo>
                      <a:pt x="406" y="244"/>
                    </a:lnTo>
                    <a:lnTo>
                      <a:pt x="405" y="244"/>
                    </a:lnTo>
                    <a:lnTo>
                      <a:pt x="406" y="242"/>
                    </a:lnTo>
                    <a:lnTo>
                      <a:pt x="405" y="242"/>
                    </a:lnTo>
                    <a:lnTo>
                      <a:pt x="405" y="241"/>
                    </a:lnTo>
                    <a:lnTo>
                      <a:pt x="404" y="238"/>
                    </a:lnTo>
                    <a:lnTo>
                      <a:pt x="402" y="237"/>
                    </a:lnTo>
                    <a:lnTo>
                      <a:pt x="402" y="235"/>
                    </a:lnTo>
                    <a:lnTo>
                      <a:pt x="402" y="231"/>
                    </a:lnTo>
                    <a:lnTo>
                      <a:pt x="402" y="230"/>
                    </a:lnTo>
                    <a:lnTo>
                      <a:pt x="402" y="228"/>
                    </a:lnTo>
                    <a:lnTo>
                      <a:pt x="401" y="228"/>
                    </a:lnTo>
                    <a:lnTo>
                      <a:pt x="401" y="225"/>
                    </a:lnTo>
                    <a:lnTo>
                      <a:pt x="400" y="225"/>
                    </a:lnTo>
                    <a:lnTo>
                      <a:pt x="400" y="224"/>
                    </a:lnTo>
                    <a:lnTo>
                      <a:pt x="400" y="221"/>
                    </a:lnTo>
                    <a:lnTo>
                      <a:pt x="397" y="219"/>
                    </a:lnTo>
                    <a:lnTo>
                      <a:pt x="397" y="218"/>
                    </a:lnTo>
                    <a:lnTo>
                      <a:pt x="396" y="215"/>
                    </a:lnTo>
                    <a:lnTo>
                      <a:pt x="394" y="215"/>
                    </a:lnTo>
                    <a:lnTo>
                      <a:pt x="395" y="213"/>
                    </a:lnTo>
                    <a:lnTo>
                      <a:pt x="395" y="208"/>
                    </a:lnTo>
                    <a:lnTo>
                      <a:pt x="392" y="206"/>
                    </a:lnTo>
                    <a:lnTo>
                      <a:pt x="392" y="204"/>
                    </a:lnTo>
                    <a:lnTo>
                      <a:pt x="393" y="204"/>
                    </a:lnTo>
                    <a:lnTo>
                      <a:pt x="390" y="201"/>
                    </a:lnTo>
                    <a:lnTo>
                      <a:pt x="392" y="197"/>
                    </a:lnTo>
                    <a:lnTo>
                      <a:pt x="392" y="196"/>
                    </a:lnTo>
                    <a:lnTo>
                      <a:pt x="392" y="192"/>
                    </a:lnTo>
                    <a:lnTo>
                      <a:pt x="392" y="191"/>
                    </a:lnTo>
                    <a:lnTo>
                      <a:pt x="392" y="190"/>
                    </a:lnTo>
                    <a:lnTo>
                      <a:pt x="392" y="187"/>
                    </a:lnTo>
                    <a:lnTo>
                      <a:pt x="390" y="187"/>
                    </a:lnTo>
                    <a:lnTo>
                      <a:pt x="388" y="187"/>
                    </a:lnTo>
                    <a:lnTo>
                      <a:pt x="389" y="182"/>
                    </a:lnTo>
                    <a:lnTo>
                      <a:pt x="392" y="177"/>
                    </a:lnTo>
                    <a:lnTo>
                      <a:pt x="398" y="173"/>
                    </a:lnTo>
                    <a:lnTo>
                      <a:pt x="398" y="171"/>
                    </a:lnTo>
                    <a:lnTo>
                      <a:pt x="396" y="169"/>
                    </a:lnTo>
                    <a:lnTo>
                      <a:pt x="397" y="166"/>
                    </a:lnTo>
                    <a:lnTo>
                      <a:pt x="398" y="164"/>
                    </a:lnTo>
                    <a:lnTo>
                      <a:pt x="398" y="161"/>
                    </a:lnTo>
                    <a:lnTo>
                      <a:pt x="400" y="159"/>
                    </a:lnTo>
                    <a:lnTo>
                      <a:pt x="404" y="158"/>
                    </a:lnTo>
                    <a:lnTo>
                      <a:pt x="408" y="157"/>
                    </a:lnTo>
                    <a:lnTo>
                      <a:pt x="410" y="153"/>
                    </a:lnTo>
                    <a:lnTo>
                      <a:pt x="411" y="151"/>
                    </a:lnTo>
                    <a:lnTo>
                      <a:pt x="411" y="153"/>
                    </a:lnTo>
                    <a:lnTo>
                      <a:pt x="411" y="155"/>
                    </a:lnTo>
                    <a:lnTo>
                      <a:pt x="414" y="155"/>
                    </a:lnTo>
                    <a:lnTo>
                      <a:pt x="415" y="153"/>
                    </a:lnTo>
                    <a:lnTo>
                      <a:pt x="412" y="150"/>
                    </a:lnTo>
                    <a:lnTo>
                      <a:pt x="413" y="147"/>
                    </a:lnTo>
                    <a:lnTo>
                      <a:pt x="414" y="147"/>
                    </a:lnTo>
                    <a:lnTo>
                      <a:pt x="414" y="145"/>
                    </a:lnTo>
                    <a:lnTo>
                      <a:pt x="416" y="140"/>
                    </a:lnTo>
                    <a:lnTo>
                      <a:pt x="418" y="137"/>
                    </a:lnTo>
                    <a:lnTo>
                      <a:pt x="418" y="136"/>
                    </a:lnTo>
                    <a:lnTo>
                      <a:pt x="420" y="136"/>
                    </a:lnTo>
                    <a:lnTo>
                      <a:pt x="422" y="138"/>
                    </a:lnTo>
                    <a:lnTo>
                      <a:pt x="424" y="134"/>
                    </a:lnTo>
                    <a:lnTo>
                      <a:pt x="422" y="132"/>
                    </a:lnTo>
                    <a:lnTo>
                      <a:pt x="423" y="130"/>
                    </a:lnTo>
                    <a:lnTo>
                      <a:pt x="426" y="129"/>
                    </a:lnTo>
                    <a:lnTo>
                      <a:pt x="426" y="128"/>
                    </a:lnTo>
                    <a:lnTo>
                      <a:pt x="425" y="127"/>
                    </a:lnTo>
                    <a:lnTo>
                      <a:pt x="424" y="127"/>
                    </a:lnTo>
                    <a:lnTo>
                      <a:pt x="424" y="125"/>
                    </a:lnTo>
                    <a:lnTo>
                      <a:pt x="424" y="124"/>
                    </a:lnTo>
                    <a:lnTo>
                      <a:pt x="425" y="122"/>
                    </a:lnTo>
                    <a:lnTo>
                      <a:pt x="427" y="123"/>
                    </a:lnTo>
                    <a:lnTo>
                      <a:pt x="427" y="122"/>
                    </a:lnTo>
                    <a:lnTo>
                      <a:pt x="425" y="121"/>
                    </a:lnTo>
                    <a:lnTo>
                      <a:pt x="424" y="122"/>
                    </a:lnTo>
                    <a:lnTo>
                      <a:pt x="423" y="121"/>
                    </a:lnTo>
                    <a:lnTo>
                      <a:pt x="424" y="121"/>
                    </a:lnTo>
                    <a:lnTo>
                      <a:pt x="422" y="119"/>
                    </a:lnTo>
                    <a:lnTo>
                      <a:pt x="425" y="118"/>
                    </a:lnTo>
                    <a:lnTo>
                      <a:pt x="427" y="121"/>
                    </a:lnTo>
                    <a:lnTo>
                      <a:pt x="429" y="119"/>
                    </a:lnTo>
                    <a:lnTo>
                      <a:pt x="432" y="118"/>
                    </a:lnTo>
                    <a:lnTo>
                      <a:pt x="433" y="119"/>
                    </a:lnTo>
                    <a:lnTo>
                      <a:pt x="434" y="119"/>
                    </a:lnTo>
                    <a:lnTo>
                      <a:pt x="433" y="121"/>
                    </a:lnTo>
                    <a:lnTo>
                      <a:pt x="432" y="122"/>
                    </a:lnTo>
                    <a:lnTo>
                      <a:pt x="434" y="121"/>
                    </a:lnTo>
                    <a:lnTo>
                      <a:pt x="435" y="122"/>
                    </a:lnTo>
                    <a:lnTo>
                      <a:pt x="435" y="121"/>
                    </a:lnTo>
                    <a:lnTo>
                      <a:pt x="436" y="121"/>
                    </a:lnTo>
                    <a:lnTo>
                      <a:pt x="439" y="124"/>
                    </a:lnTo>
                    <a:lnTo>
                      <a:pt x="440" y="127"/>
                    </a:lnTo>
                    <a:lnTo>
                      <a:pt x="443" y="128"/>
                    </a:lnTo>
                    <a:lnTo>
                      <a:pt x="444" y="129"/>
                    </a:lnTo>
                    <a:lnTo>
                      <a:pt x="446" y="129"/>
                    </a:lnTo>
                    <a:lnTo>
                      <a:pt x="447" y="131"/>
                    </a:lnTo>
                    <a:lnTo>
                      <a:pt x="448" y="129"/>
                    </a:lnTo>
                    <a:lnTo>
                      <a:pt x="448" y="130"/>
                    </a:lnTo>
                    <a:lnTo>
                      <a:pt x="450" y="130"/>
                    </a:lnTo>
                    <a:lnTo>
                      <a:pt x="453" y="129"/>
                    </a:lnTo>
                    <a:lnTo>
                      <a:pt x="454" y="126"/>
                    </a:lnTo>
                    <a:lnTo>
                      <a:pt x="454" y="122"/>
                    </a:lnTo>
                    <a:lnTo>
                      <a:pt x="455" y="120"/>
                    </a:lnTo>
                    <a:lnTo>
                      <a:pt x="455" y="117"/>
                    </a:lnTo>
                    <a:lnTo>
                      <a:pt x="457" y="116"/>
                    </a:lnTo>
                    <a:lnTo>
                      <a:pt x="457" y="112"/>
                    </a:lnTo>
                    <a:lnTo>
                      <a:pt x="457" y="111"/>
                    </a:lnTo>
                    <a:lnTo>
                      <a:pt x="463" y="113"/>
                    </a:lnTo>
                    <a:lnTo>
                      <a:pt x="465" y="112"/>
                    </a:lnTo>
                    <a:lnTo>
                      <a:pt x="467" y="112"/>
                    </a:lnTo>
                    <a:lnTo>
                      <a:pt x="468" y="111"/>
                    </a:lnTo>
                    <a:lnTo>
                      <a:pt x="471" y="104"/>
                    </a:lnTo>
                    <a:lnTo>
                      <a:pt x="472" y="101"/>
                    </a:lnTo>
                    <a:lnTo>
                      <a:pt x="473" y="100"/>
                    </a:lnTo>
                    <a:lnTo>
                      <a:pt x="477" y="91"/>
                    </a:lnTo>
                    <a:lnTo>
                      <a:pt x="479" y="86"/>
                    </a:lnTo>
                    <a:lnTo>
                      <a:pt x="484" y="83"/>
                    </a:lnTo>
                    <a:lnTo>
                      <a:pt x="485" y="74"/>
                    </a:lnTo>
                    <a:lnTo>
                      <a:pt x="484"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98" name="Freeform 52"/>
              <p:cNvSpPr>
                <a:spLocks/>
              </p:cNvSpPr>
              <p:nvPr/>
            </p:nvSpPr>
            <p:spPr bwMode="auto">
              <a:xfrm>
                <a:off x="693" y="2680"/>
                <a:ext cx="485" cy="415"/>
              </a:xfrm>
              <a:custGeom>
                <a:avLst/>
                <a:gdLst>
                  <a:gd name="T0" fmla="*/ 471 w 485"/>
                  <a:gd name="T1" fmla="*/ 53 h 415"/>
                  <a:gd name="T2" fmla="*/ 460 w 485"/>
                  <a:gd name="T3" fmla="*/ 30 h 415"/>
                  <a:gd name="T4" fmla="*/ 433 w 485"/>
                  <a:gd name="T5" fmla="*/ 19 h 415"/>
                  <a:gd name="T6" fmla="*/ 400 w 485"/>
                  <a:gd name="T7" fmla="*/ 0 h 415"/>
                  <a:gd name="T8" fmla="*/ 384 w 485"/>
                  <a:gd name="T9" fmla="*/ 29 h 415"/>
                  <a:gd name="T10" fmla="*/ 398 w 485"/>
                  <a:gd name="T11" fmla="*/ 46 h 415"/>
                  <a:gd name="T12" fmla="*/ 415 w 485"/>
                  <a:gd name="T13" fmla="*/ 66 h 415"/>
                  <a:gd name="T14" fmla="*/ 397 w 485"/>
                  <a:gd name="T15" fmla="*/ 78 h 415"/>
                  <a:gd name="T16" fmla="*/ 351 w 485"/>
                  <a:gd name="T17" fmla="*/ 91 h 415"/>
                  <a:gd name="T18" fmla="*/ 310 w 485"/>
                  <a:gd name="T19" fmla="*/ 102 h 415"/>
                  <a:gd name="T20" fmla="*/ 277 w 485"/>
                  <a:gd name="T21" fmla="*/ 108 h 415"/>
                  <a:gd name="T22" fmla="*/ 257 w 485"/>
                  <a:gd name="T23" fmla="*/ 133 h 415"/>
                  <a:gd name="T24" fmla="*/ 232 w 485"/>
                  <a:gd name="T25" fmla="*/ 129 h 415"/>
                  <a:gd name="T26" fmla="*/ 191 w 485"/>
                  <a:gd name="T27" fmla="*/ 129 h 415"/>
                  <a:gd name="T28" fmla="*/ 173 w 485"/>
                  <a:gd name="T29" fmla="*/ 147 h 415"/>
                  <a:gd name="T30" fmla="*/ 142 w 485"/>
                  <a:gd name="T31" fmla="*/ 168 h 415"/>
                  <a:gd name="T32" fmla="*/ 128 w 485"/>
                  <a:gd name="T33" fmla="*/ 160 h 415"/>
                  <a:gd name="T34" fmla="*/ 109 w 485"/>
                  <a:gd name="T35" fmla="*/ 179 h 415"/>
                  <a:gd name="T36" fmla="*/ 85 w 485"/>
                  <a:gd name="T37" fmla="*/ 184 h 415"/>
                  <a:gd name="T38" fmla="*/ 60 w 485"/>
                  <a:gd name="T39" fmla="*/ 202 h 415"/>
                  <a:gd name="T40" fmla="*/ 24 w 485"/>
                  <a:gd name="T41" fmla="*/ 220 h 415"/>
                  <a:gd name="T42" fmla="*/ 8 w 485"/>
                  <a:gd name="T43" fmla="*/ 251 h 415"/>
                  <a:gd name="T44" fmla="*/ 40 w 485"/>
                  <a:gd name="T45" fmla="*/ 260 h 415"/>
                  <a:gd name="T46" fmla="*/ 45 w 485"/>
                  <a:gd name="T47" fmla="*/ 276 h 415"/>
                  <a:gd name="T48" fmla="*/ 66 w 485"/>
                  <a:gd name="T49" fmla="*/ 276 h 415"/>
                  <a:gd name="T50" fmla="*/ 69 w 485"/>
                  <a:gd name="T51" fmla="*/ 300 h 415"/>
                  <a:gd name="T52" fmla="*/ 64 w 485"/>
                  <a:gd name="T53" fmla="*/ 316 h 415"/>
                  <a:gd name="T54" fmla="*/ 69 w 485"/>
                  <a:gd name="T55" fmla="*/ 336 h 415"/>
                  <a:gd name="T56" fmla="*/ 70 w 485"/>
                  <a:gd name="T57" fmla="*/ 352 h 415"/>
                  <a:gd name="T58" fmla="*/ 70 w 485"/>
                  <a:gd name="T59" fmla="*/ 375 h 415"/>
                  <a:gd name="T60" fmla="*/ 65 w 485"/>
                  <a:gd name="T61" fmla="*/ 379 h 415"/>
                  <a:gd name="T62" fmla="*/ 72 w 485"/>
                  <a:gd name="T63" fmla="*/ 390 h 415"/>
                  <a:gd name="T64" fmla="*/ 84 w 485"/>
                  <a:gd name="T65" fmla="*/ 408 h 415"/>
                  <a:gd name="T66" fmla="*/ 94 w 485"/>
                  <a:gd name="T67" fmla="*/ 413 h 415"/>
                  <a:gd name="T68" fmla="*/ 110 w 485"/>
                  <a:gd name="T69" fmla="*/ 402 h 415"/>
                  <a:gd name="T70" fmla="*/ 124 w 485"/>
                  <a:gd name="T71" fmla="*/ 396 h 415"/>
                  <a:gd name="T72" fmla="*/ 136 w 485"/>
                  <a:gd name="T73" fmla="*/ 379 h 415"/>
                  <a:gd name="T74" fmla="*/ 150 w 485"/>
                  <a:gd name="T75" fmla="*/ 368 h 415"/>
                  <a:gd name="T76" fmla="*/ 174 w 485"/>
                  <a:gd name="T77" fmla="*/ 361 h 415"/>
                  <a:gd name="T78" fmla="*/ 206 w 485"/>
                  <a:gd name="T79" fmla="*/ 359 h 415"/>
                  <a:gd name="T80" fmla="*/ 226 w 485"/>
                  <a:gd name="T81" fmla="*/ 349 h 415"/>
                  <a:gd name="T82" fmla="*/ 254 w 485"/>
                  <a:gd name="T83" fmla="*/ 347 h 415"/>
                  <a:gd name="T84" fmla="*/ 265 w 485"/>
                  <a:gd name="T85" fmla="*/ 335 h 415"/>
                  <a:gd name="T86" fmla="*/ 274 w 485"/>
                  <a:gd name="T87" fmla="*/ 321 h 415"/>
                  <a:gd name="T88" fmla="*/ 297 w 485"/>
                  <a:gd name="T89" fmla="*/ 326 h 415"/>
                  <a:gd name="T90" fmla="*/ 330 w 485"/>
                  <a:gd name="T91" fmla="*/ 329 h 415"/>
                  <a:gd name="T92" fmla="*/ 350 w 485"/>
                  <a:gd name="T93" fmla="*/ 326 h 415"/>
                  <a:gd name="T94" fmla="*/ 369 w 485"/>
                  <a:gd name="T95" fmla="*/ 327 h 415"/>
                  <a:gd name="T96" fmla="*/ 378 w 485"/>
                  <a:gd name="T97" fmla="*/ 326 h 415"/>
                  <a:gd name="T98" fmla="*/ 378 w 485"/>
                  <a:gd name="T99" fmla="*/ 305 h 415"/>
                  <a:gd name="T100" fmla="*/ 381 w 485"/>
                  <a:gd name="T101" fmla="*/ 293 h 415"/>
                  <a:gd name="T102" fmla="*/ 396 w 485"/>
                  <a:gd name="T103" fmla="*/ 293 h 415"/>
                  <a:gd name="T104" fmla="*/ 411 w 485"/>
                  <a:gd name="T105" fmla="*/ 279 h 415"/>
                  <a:gd name="T106" fmla="*/ 411 w 485"/>
                  <a:gd name="T107" fmla="*/ 253 h 415"/>
                  <a:gd name="T108" fmla="*/ 405 w 485"/>
                  <a:gd name="T109" fmla="*/ 242 h 415"/>
                  <a:gd name="T110" fmla="*/ 397 w 485"/>
                  <a:gd name="T111" fmla="*/ 219 h 415"/>
                  <a:gd name="T112" fmla="*/ 392 w 485"/>
                  <a:gd name="T113" fmla="*/ 187 h 415"/>
                  <a:gd name="T114" fmla="*/ 408 w 485"/>
                  <a:gd name="T115" fmla="*/ 157 h 415"/>
                  <a:gd name="T116" fmla="*/ 418 w 485"/>
                  <a:gd name="T117" fmla="*/ 136 h 415"/>
                  <a:gd name="T118" fmla="*/ 427 w 485"/>
                  <a:gd name="T119" fmla="*/ 123 h 415"/>
                  <a:gd name="T120" fmla="*/ 434 w 485"/>
                  <a:gd name="T121" fmla="*/ 121 h 415"/>
                  <a:gd name="T122" fmla="*/ 454 w 485"/>
                  <a:gd name="T123" fmla="*/ 122 h 415"/>
                  <a:gd name="T124" fmla="*/ 484 w 485"/>
                  <a:gd name="T125" fmla="*/ 83 h 4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15"/>
                  <a:gd name="T191" fmla="*/ 485 w 485"/>
                  <a:gd name="T192" fmla="*/ 415 h 4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15">
                    <a:moveTo>
                      <a:pt x="484" y="72"/>
                    </a:moveTo>
                    <a:lnTo>
                      <a:pt x="482" y="71"/>
                    </a:lnTo>
                    <a:lnTo>
                      <a:pt x="478" y="73"/>
                    </a:lnTo>
                    <a:lnTo>
                      <a:pt x="475" y="73"/>
                    </a:lnTo>
                    <a:lnTo>
                      <a:pt x="473" y="74"/>
                    </a:lnTo>
                    <a:lnTo>
                      <a:pt x="470" y="74"/>
                    </a:lnTo>
                    <a:lnTo>
                      <a:pt x="465" y="77"/>
                    </a:lnTo>
                    <a:lnTo>
                      <a:pt x="464" y="76"/>
                    </a:lnTo>
                    <a:lnTo>
                      <a:pt x="461" y="74"/>
                    </a:lnTo>
                    <a:lnTo>
                      <a:pt x="460" y="71"/>
                    </a:lnTo>
                    <a:lnTo>
                      <a:pt x="463" y="66"/>
                    </a:lnTo>
                    <a:lnTo>
                      <a:pt x="467" y="62"/>
                    </a:lnTo>
                    <a:lnTo>
                      <a:pt x="468" y="60"/>
                    </a:lnTo>
                    <a:lnTo>
                      <a:pt x="471" y="55"/>
                    </a:lnTo>
                    <a:lnTo>
                      <a:pt x="471" y="53"/>
                    </a:lnTo>
                    <a:lnTo>
                      <a:pt x="472" y="52"/>
                    </a:lnTo>
                    <a:lnTo>
                      <a:pt x="472" y="49"/>
                    </a:lnTo>
                    <a:lnTo>
                      <a:pt x="473" y="48"/>
                    </a:lnTo>
                    <a:lnTo>
                      <a:pt x="474" y="43"/>
                    </a:lnTo>
                    <a:lnTo>
                      <a:pt x="473" y="43"/>
                    </a:lnTo>
                    <a:lnTo>
                      <a:pt x="470" y="40"/>
                    </a:lnTo>
                    <a:lnTo>
                      <a:pt x="470" y="37"/>
                    </a:lnTo>
                    <a:lnTo>
                      <a:pt x="467" y="33"/>
                    </a:lnTo>
                    <a:lnTo>
                      <a:pt x="466" y="32"/>
                    </a:lnTo>
                    <a:lnTo>
                      <a:pt x="465" y="32"/>
                    </a:lnTo>
                    <a:lnTo>
                      <a:pt x="459" y="33"/>
                    </a:lnTo>
                    <a:lnTo>
                      <a:pt x="458" y="32"/>
                    </a:lnTo>
                    <a:lnTo>
                      <a:pt x="459" y="31"/>
                    </a:lnTo>
                    <a:lnTo>
                      <a:pt x="460" y="30"/>
                    </a:lnTo>
                    <a:lnTo>
                      <a:pt x="460" y="29"/>
                    </a:lnTo>
                    <a:lnTo>
                      <a:pt x="458" y="26"/>
                    </a:lnTo>
                    <a:lnTo>
                      <a:pt x="450" y="23"/>
                    </a:lnTo>
                    <a:lnTo>
                      <a:pt x="451" y="19"/>
                    </a:lnTo>
                    <a:lnTo>
                      <a:pt x="453" y="14"/>
                    </a:lnTo>
                    <a:lnTo>
                      <a:pt x="452" y="12"/>
                    </a:lnTo>
                    <a:lnTo>
                      <a:pt x="449" y="13"/>
                    </a:lnTo>
                    <a:lnTo>
                      <a:pt x="449" y="17"/>
                    </a:lnTo>
                    <a:lnTo>
                      <a:pt x="448" y="22"/>
                    </a:lnTo>
                    <a:lnTo>
                      <a:pt x="444" y="21"/>
                    </a:lnTo>
                    <a:lnTo>
                      <a:pt x="444" y="19"/>
                    </a:lnTo>
                    <a:lnTo>
                      <a:pt x="443" y="18"/>
                    </a:lnTo>
                    <a:lnTo>
                      <a:pt x="441" y="15"/>
                    </a:lnTo>
                    <a:lnTo>
                      <a:pt x="439" y="15"/>
                    </a:lnTo>
                    <a:lnTo>
                      <a:pt x="433" y="19"/>
                    </a:lnTo>
                    <a:lnTo>
                      <a:pt x="432" y="19"/>
                    </a:lnTo>
                    <a:lnTo>
                      <a:pt x="429" y="21"/>
                    </a:lnTo>
                    <a:lnTo>
                      <a:pt x="427" y="21"/>
                    </a:lnTo>
                    <a:lnTo>
                      <a:pt x="423" y="19"/>
                    </a:lnTo>
                    <a:lnTo>
                      <a:pt x="421" y="18"/>
                    </a:lnTo>
                    <a:lnTo>
                      <a:pt x="419" y="16"/>
                    </a:lnTo>
                    <a:lnTo>
                      <a:pt x="419" y="11"/>
                    </a:lnTo>
                    <a:lnTo>
                      <a:pt x="418" y="10"/>
                    </a:lnTo>
                    <a:lnTo>
                      <a:pt x="415" y="7"/>
                    </a:lnTo>
                    <a:lnTo>
                      <a:pt x="411" y="8"/>
                    </a:lnTo>
                    <a:lnTo>
                      <a:pt x="410" y="8"/>
                    </a:lnTo>
                    <a:lnTo>
                      <a:pt x="408" y="8"/>
                    </a:lnTo>
                    <a:lnTo>
                      <a:pt x="406" y="4"/>
                    </a:lnTo>
                    <a:lnTo>
                      <a:pt x="403" y="0"/>
                    </a:lnTo>
                    <a:lnTo>
                      <a:pt x="400" y="0"/>
                    </a:lnTo>
                    <a:lnTo>
                      <a:pt x="398" y="2"/>
                    </a:lnTo>
                    <a:lnTo>
                      <a:pt x="395" y="6"/>
                    </a:lnTo>
                    <a:lnTo>
                      <a:pt x="392" y="5"/>
                    </a:lnTo>
                    <a:lnTo>
                      <a:pt x="392" y="7"/>
                    </a:lnTo>
                    <a:lnTo>
                      <a:pt x="393" y="8"/>
                    </a:lnTo>
                    <a:lnTo>
                      <a:pt x="394" y="10"/>
                    </a:lnTo>
                    <a:lnTo>
                      <a:pt x="394" y="13"/>
                    </a:lnTo>
                    <a:lnTo>
                      <a:pt x="392" y="15"/>
                    </a:lnTo>
                    <a:lnTo>
                      <a:pt x="392" y="17"/>
                    </a:lnTo>
                    <a:lnTo>
                      <a:pt x="388" y="19"/>
                    </a:lnTo>
                    <a:lnTo>
                      <a:pt x="387" y="19"/>
                    </a:lnTo>
                    <a:lnTo>
                      <a:pt x="386" y="21"/>
                    </a:lnTo>
                    <a:lnTo>
                      <a:pt x="388" y="24"/>
                    </a:lnTo>
                    <a:lnTo>
                      <a:pt x="385" y="27"/>
                    </a:lnTo>
                    <a:lnTo>
                      <a:pt x="384" y="29"/>
                    </a:lnTo>
                    <a:lnTo>
                      <a:pt x="386" y="31"/>
                    </a:lnTo>
                    <a:lnTo>
                      <a:pt x="389" y="32"/>
                    </a:lnTo>
                    <a:lnTo>
                      <a:pt x="391" y="35"/>
                    </a:lnTo>
                    <a:lnTo>
                      <a:pt x="392" y="35"/>
                    </a:lnTo>
                    <a:lnTo>
                      <a:pt x="394" y="35"/>
                    </a:lnTo>
                    <a:lnTo>
                      <a:pt x="398" y="33"/>
                    </a:lnTo>
                    <a:lnTo>
                      <a:pt x="401" y="33"/>
                    </a:lnTo>
                    <a:lnTo>
                      <a:pt x="402" y="35"/>
                    </a:lnTo>
                    <a:lnTo>
                      <a:pt x="402" y="36"/>
                    </a:lnTo>
                    <a:lnTo>
                      <a:pt x="402" y="39"/>
                    </a:lnTo>
                    <a:lnTo>
                      <a:pt x="400" y="39"/>
                    </a:lnTo>
                    <a:lnTo>
                      <a:pt x="398" y="38"/>
                    </a:lnTo>
                    <a:lnTo>
                      <a:pt x="394" y="42"/>
                    </a:lnTo>
                    <a:lnTo>
                      <a:pt x="398" y="45"/>
                    </a:lnTo>
                    <a:lnTo>
                      <a:pt x="398" y="46"/>
                    </a:lnTo>
                    <a:lnTo>
                      <a:pt x="397" y="47"/>
                    </a:lnTo>
                    <a:lnTo>
                      <a:pt x="400" y="50"/>
                    </a:lnTo>
                    <a:lnTo>
                      <a:pt x="405" y="51"/>
                    </a:lnTo>
                    <a:lnTo>
                      <a:pt x="406" y="53"/>
                    </a:lnTo>
                    <a:lnTo>
                      <a:pt x="407" y="53"/>
                    </a:lnTo>
                    <a:lnTo>
                      <a:pt x="409" y="55"/>
                    </a:lnTo>
                    <a:lnTo>
                      <a:pt x="411" y="55"/>
                    </a:lnTo>
                    <a:lnTo>
                      <a:pt x="411" y="57"/>
                    </a:lnTo>
                    <a:lnTo>
                      <a:pt x="412" y="57"/>
                    </a:lnTo>
                    <a:lnTo>
                      <a:pt x="416" y="56"/>
                    </a:lnTo>
                    <a:lnTo>
                      <a:pt x="418" y="59"/>
                    </a:lnTo>
                    <a:lnTo>
                      <a:pt x="419" y="61"/>
                    </a:lnTo>
                    <a:lnTo>
                      <a:pt x="418" y="62"/>
                    </a:lnTo>
                    <a:lnTo>
                      <a:pt x="418" y="65"/>
                    </a:lnTo>
                    <a:lnTo>
                      <a:pt x="415" y="66"/>
                    </a:lnTo>
                    <a:lnTo>
                      <a:pt x="416" y="66"/>
                    </a:lnTo>
                    <a:lnTo>
                      <a:pt x="416" y="68"/>
                    </a:lnTo>
                    <a:lnTo>
                      <a:pt x="414" y="67"/>
                    </a:lnTo>
                    <a:lnTo>
                      <a:pt x="414" y="68"/>
                    </a:lnTo>
                    <a:lnTo>
                      <a:pt x="414" y="72"/>
                    </a:lnTo>
                    <a:lnTo>
                      <a:pt x="413" y="76"/>
                    </a:lnTo>
                    <a:lnTo>
                      <a:pt x="410" y="76"/>
                    </a:lnTo>
                    <a:lnTo>
                      <a:pt x="405" y="74"/>
                    </a:lnTo>
                    <a:lnTo>
                      <a:pt x="405" y="75"/>
                    </a:lnTo>
                    <a:lnTo>
                      <a:pt x="403" y="73"/>
                    </a:lnTo>
                    <a:lnTo>
                      <a:pt x="403" y="76"/>
                    </a:lnTo>
                    <a:lnTo>
                      <a:pt x="402" y="78"/>
                    </a:lnTo>
                    <a:lnTo>
                      <a:pt x="397" y="78"/>
                    </a:lnTo>
                    <a:lnTo>
                      <a:pt x="395" y="78"/>
                    </a:lnTo>
                    <a:lnTo>
                      <a:pt x="390" y="79"/>
                    </a:lnTo>
                    <a:lnTo>
                      <a:pt x="387" y="78"/>
                    </a:lnTo>
                    <a:lnTo>
                      <a:pt x="386" y="75"/>
                    </a:lnTo>
                    <a:lnTo>
                      <a:pt x="382" y="73"/>
                    </a:lnTo>
                    <a:lnTo>
                      <a:pt x="377" y="76"/>
                    </a:lnTo>
                    <a:lnTo>
                      <a:pt x="375" y="76"/>
                    </a:lnTo>
                    <a:lnTo>
                      <a:pt x="372" y="75"/>
                    </a:lnTo>
                    <a:lnTo>
                      <a:pt x="372" y="79"/>
                    </a:lnTo>
                    <a:lnTo>
                      <a:pt x="367" y="87"/>
                    </a:lnTo>
                    <a:lnTo>
                      <a:pt x="366" y="87"/>
                    </a:lnTo>
                    <a:lnTo>
                      <a:pt x="361" y="90"/>
                    </a:lnTo>
                    <a:lnTo>
                      <a:pt x="360" y="90"/>
                    </a:lnTo>
                    <a:lnTo>
                      <a:pt x="358" y="91"/>
                    </a:lnTo>
                    <a:lnTo>
                      <a:pt x="351" y="91"/>
                    </a:lnTo>
                    <a:lnTo>
                      <a:pt x="342" y="96"/>
                    </a:lnTo>
                    <a:lnTo>
                      <a:pt x="340" y="95"/>
                    </a:lnTo>
                    <a:lnTo>
                      <a:pt x="337" y="97"/>
                    </a:lnTo>
                    <a:lnTo>
                      <a:pt x="335" y="97"/>
                    </a:lnTo>
                    <a:lnTo>
                      <a:pt x="333" y="98"/>
                    </a:lnTo>
                    <a:lnTo>
                      <a:pt x="330" y="98"/>
                    </a:lnTo>
                    <a:lnTo>
                      <a:pt x="327" y="101"/>
                    </a:lnTo>
                    <a:lnTo>
                      <a:pt x="326" y="103"/>
                    </a:lnTo>
                    <a:lnTo>
                      <a:pt x="325" y="104"/>
                    </a:lnTo>
                    <a:lnTo>
                      <a:pt x="322" y="104"/>
                    </a:lnTo>
                    <a:lnTo>
                      <a:pt x="321" y="103"/>
                    </a:lnTo>
                    <a:lnTo>
                      <a:pt x="318" y="103"/>
                    </a:lnTo>
                    <a:lnTo>
                      <a:pt x="316" y="103"/>
                    </a:lnTo>
                    <a:lnTo>
                      <a:pt x="314" y="106"/>
                    </a:lnTo>
                    <a:lnTo>
                      <a:pt x="310" y="102"/>
                    </a:lnTo>
                    <a:lnTo>
                      <a:pt x="307" y="101"/>
                    </a:lnTo>
                    <a:lnTo>
                      <a:pt x="307" y="99"/>
                    </a:lnTo>
                    <a:lnTo>
                      <a:pt x="304" y="96"/>
                    </a:lnTo>
                    <a:lnTo>
                      <a:pt x="302" y="98"/>
                    </a:lnTo>
                    <a:lnTo>
                      <a:pt x="298" y="100"/>
                    </a:lnTo>
                    <a:lnTo>
                      <a:pt x="294" y="100"/>
                    </a:lnTo>
                    <a:lnTo>
                      <a:pt x="293" y="100"/>
                    </a:lnTo>
                    <a:lnTo>
                      <a:pt x="293" y="104"/>
                    </a:lnTo>
                    <a:lnTo>
                      <a:pt x="291" y="105"/>
                    </a:lnTo>
                    <a:lnTo>
                      <a:pt x="290" y="106"/>
                    </a:lnTo>
                    <a:lnTo>
                      <a:pt x="288" y="108"/>
                    </a:lnTo>
                    <a:lnTo>
                      <a:pt x="283" y="107"/>
                    </a:lnTo>
                    <a:lnTo>
                      <a:pt x="280" y="104"/>
                    </a:lnTo>
                    <a:lnTo>
                      <a:pt x="277" y="106"/>
                    </a:lnTo>
                    <a:lnTo>
                      <a:pt x="277" y="108"/>
                    </a:lnTo>
                    <a:lnTo>
                      <a:pt x="276" y="111"/>
                    </a:lnTo>
                    <a:lnTo>
                      <a:pt x="275" y="113"/>
                    </a:lnTo>
                    <a:lnTo>
                      <a:pt x="273" y="116"/>
                    </a:lnTo>
                    <a:lnTo>
                      <a:pt x="274" y="119"/>
                    </a:lnTo>
                    <a:lnTo>
                      <a:pt x="276" y="123"/>
                    </a:lnTo>
                    <a:lnTo>
                      <a:pt x="274" y="127"/>
                    </a:lnTo>
                    <a:lnTo>
                      <a:pt x="271" y="129"/>
                    </a:lnTo>
                    <a:lnTo>
                      <a:pt x="269" y="130"/>
                    </a:lnTo>
                    <a:lnTo>
                      <a:pt x="267" y="127"/>
                    </a:lnTo>
                    <a:lnTo>
                      <a:pt x="265" y="127"/>
                    </a:lnTo>
                    <a:lnTo>
                      <a:pt x="264" y="130"/>
                    </a:lnTo>
                    <a:lnTo>
                      <a:pt x="263" y="134"/>
                    </a:lnTo>
                    <a:lnTo>
                      <a:pt x="260" y="134"/>
                    </a:lnTo>
                    <a:lnTo>
                      <a:pt x="257" y="133"/>
                    </a:lnTo>
                    <a:lnTo>
                      <a:pt x="256" y="134"/>
                    </a:lnTo>
                    <a:lnTo>
                      <a:pt x="255" y="134"/>
                    </a:lnTo>
                    <a:lnTo>
                      <a:pt x="252" y="130"/>
                    </a:lnTo>
                    <a:lnTo>
                      <a:pt x="250" y="129"/>
                    </a:lnTo>
                    <a:lnTo>
                      <a:pt x="248" y="128"/>
                    </a:lnTo>
                    <a:lnTo>
                      <a:pt x="246" y="129"/>
                    </a:lnTo>
                    <a:lnTo>
                      <a:pt x="245" y="127"/>
                    </a:lnTo>
                    <a:lnTo>
                      <a:pt x="244" y="128"/>
                    </a:lnTo>
                    <a:lnTo>
                      <a:pt x="243" y="126"/>
                    </a:lnTo>
                    <a:lnTo>
                      <a:pt x="241" y="127"/>
                    </a:lnTo>
                    <a:lnTo>
                      <a:pt x="239" y="126"/>
                    </a:lnTo>
                    <a:lnTo>
                      <a:pt x="237" y="126"/>
                    </a:lnTo>
                    <a:lnTo>
                      <a:pt x="236" y="128"/>
                    </a:lnTo>
                    <a:lnTo>
                      <a:pt x="234" y="129"/>
                    </a:lnTo>
                    <a:lnTo>
                      <a:pt x="232" y="129"/>
                    </a:lnTo>
                    <a:lnTo>
                      <a:pt x="229" y="125"/>
                    </a:lnTo>
                    <a:lnTo>
                      <a:pt x="225" y="129"/>
                    </a:lnTo>
                    <a:lnTo>
                      <a:pt x="223" y="129"/>
                    </a:lnTo>
                    <a:lnTo>
                      <a:pt x="224" y="131"/>
                    </a:lnTo>
                    <a:lnTo>
                      <a:pt x="223" y="133"/>
                    </a:lnTo>
                    <a:lnTo>
                      <a:pt x="219" y="130"/>
                    </a:lnTo>
                    <a:lnTo>
                      <a:pt x="217" y="127"/>
                    </a:lnTo>
                    <a:lnTo>
                      <a:pt x="212" y="123"/>
                    </a:lnTo>
                    <a:lnTo>
                      <a:pt x="207" y="123"/>
                    </a:lnTo>
                    <a:lnTo>
                      <a:pt x="204" y="125"/>
                    </a:lnTo>
                    <a:lnTo>
                      <a:pt x="201" y="126"/>
                    </a:lnTo>
                    <a:lnTo>
                      <a:pt x="201" y="129"/>
                    </a:lnTo>
                    <a:lnTo>
                      <a:pt x="197" y="129"/>
                    </a:lnTo>
                    <a:lnTo>
                      <a:pt x="195" y="130"/>
                    </a:lnTo>
                    <a:lnTo>
                      <a:pt x="191" y="129"/>
                    </a:lnTo>
                    <a:lnTo>
                      <a:pt x="187" y="127"/>
                    </a:lnTo>
                    <a:lnTo>
                      <a:pt x="186" y="128"/>
                    </a:lnTo>
                    <a:lnTo>
                      <a:pt x="184" y="127"/>
                    </a:lnTo>
                    <a:lnTo>
                      <a:pt x="182" y="127"/>
                    </a:lnTo>
                    <a:lnTo>
                      <a:pt x="179" y="127"/>
                    </a:lnTo>
                    <a:lnTo>
                      <a:pt x="177" y="130"/>
                    </a:lnTo>
                    <a:lnTo>
                      <a:pt x="174" y="129"/>
                    </a:lnTo>
                    <a:lnTo>
                      <a:pt x="174" y="133"/>
                    </a:lnTo>
                    <a:lnTo>
                      <a:pt x="176" y="137"/>
                    </a:lnTo>
                    <a:lnTo>
                      <a:pt x="177" y="139"/>
                    </a:lnTo>
                    <a:lnTo>
                      <a:pt x="177" y="143"/>
                    </a:lnTo>
                    <a:lnTo>
                      <a:pt x="176" y="144"/>
                    </a:lnTo>
                    <a:lnTo>
                      <a:pt x="176" y="147"/>
                    </a:lnTo>
                    <a:lnTo>
                      <a:pt x="175" y="147"/>
                    </a:lnTo>
                    <a:lnTo>
                      <a:pt x="173" y="147"/>
                    </a:lnTo>
                    <a:lnTo>
                      <a:pt x="167" y="153"/>
                    </a:lnTo>
                    <a:lnTo>
                      <a:pt x="168" y="156"/>
                    </a:lnTo>
                    <a:lnTo>
                      <a:pt x="170" y="156"/>
                    </a:lnTo>
                    <a:lnTo>
                      <a:pt x="170" y="160"/>
                    </a:lnTo>
                    <a:lnTo>
                      <a:pt x="168" y="161"/>
                    </a:lnTo>
                    <a:lnTo>
                      <a:pt x="163" y="161"/>
                    </a:lnTo>
                    <a:lnTo>
                      <a:pt x="162" y="163"/>
                    </a:lnTo>
                    <a:lnTo>
                      <a:pt x="161" y="166"/>
                    </a:lnTo>
                    <a:lnTo>
                      <a:pt x="155" y="169"/>
                    </a:lnTo>
                    <a:lnTo>
                      <a:pt x="155" y="170"/>
                    </a:lnTo>
                    <a:lnTo>
                      <a:pt x="154" y="172"/>
                    </a:lnTo>
                    <a:lnTo>
                      <a:pt x="151" y="174"/>
                    </a:lnTo>
                    <a:lnTo>
                      <a:pt x="146" y="170"/>
                    </a:lnTo>
                    <a:lnTo>
                      <a:pt x="143" y="169"/>
                    </a:lnTo>
                    <a:lnTo>
                      <a:pt x="142" y="168"/>
                    </a:lnTo>
                    <a:lnTo>
                      <a:pt x="142" y="166"/>
                    </a:lnTo>
                    <a:lnTo>
                      <a:pt x="139" y="166"/>
                    </a:lnTo>
                    <a:lnTo>
                      <a:pt x="139" y="165"/>
                    </a:lnTo>
                    <a:lnTo>
                      <a:pt x="139" y="163"/>
                    </a:lnTo>
                    <a:lnTo>
                      <a:pt x="138" y="157"/>
                    </a:lnTo>
                    <a:lnTo>
                      <a:pt x="135" y="153"/>
                    </a:lnTo>
                    <a:lnTo>
                      <a:pt x="135" y="151"/>
                    </a:lnTo>
                    <a:lnTo>
                      <a:pt x="133" y="150"/>
                    </a:lnTo>
                    <a:lnTo>
                      <a:pt x="133" y="151"/>
                    </a:lnTo>
                    <a:lnTo>
                      <a:pt x="131" y="149"/>
                    </a:lnTo>
                    <a:lnTo>
                      <a:pt x="130" y="147"/>
                    </a:lnTo>
                    <a:lnTo>
                      <a:pt x="130" y="157"/>
                    </a:lnTo>
                    <a:lnTo>
                      <a:pt x="130" y="159"/>
                    </a:lnTo>
                    <a:lnTo>
                      <a:pt x="128" y="160"/>
                    </a:lnTo>
                    <a:lnTo>
                      <a:pt x="127" y="162"/>
                    </a:lnTo>
                    <a:lnTo>
                      <a:pt x="126" y="163"/>
                    </a:lnTo>
                    <a:lnTo>
                      <a:pt x="125" y="163"/>
                    </a:lnTo>
                    <a:lnTo>
                      <a:pt x="124" y="163"/>
                    </a:lnTo>
                    <a:lnTo>
                      <a:pt x="118" y="164"/>
                    </a:lnTo>
                    <a:lnTo>
                      <a:pt x="119" y="165"/>
                    </a:lnTo>
                    <a:lnTo>
                      <a:pt x="118" y="166"/>
                    </a:lnTo>
                    <a:lnTo>
                      <a:pt x="114" y="166"/>
                    </a:lnTo>
                    <a:lnTo>
                      <a:pt x="114" y="167"/>
                    </a:lnTo>
                    <a:lnTo>
                      <a:pt x="113" y="168"/>
                    </a:lnTo>
                    <a:lnTo>
                      <a:pt x="113" y="171"/>
                    </a:lnTo>
                    <a:lnTo>
                      <a:pt x="113" y="174"/>
                    </a:lnTo>
                    <a:lnTo>
                      <a:pt x="113" y="175"/>
                    </a:lnTo>
                    <a:lnTo>
                      <a:pt x="113" y="178"/>
                    </a:lnTo>
                    <a:lnTo>
                      <a:pt x="109" y="179"/>
                    </a:lnTo>
                    <a:lnTo>
                      <a:pt x="106" y="178"/>
                    </a:lnTo>
                    <a:lnTo>
                      <a:pt x="104" y="180"/>
                    </a:lnTo>
                    <a:lnTo>
                      <a:pt x="103" y="174"/>
                    </a:lnTo>
                    <a:lnTo>
                      <a:pt x="103" y="173"/>
                    </a:lnTo>
                    <a:lnTo>
                      <a:pt x="102" y="171"/>
                    </a:lnTo>
                    <a:lnTo>
                      <a:pt x="97" y="170"/>
                    </a:lnTo>
                    <a:lnTo>
                      <a:pt x="95" y="168"/>
                    </a:lnTo>
                    <a:lnTo>
                      <a:pt x="93" y="170"/>
                    </a:lnTo>
                    <a:lnTo>
                      <a:pt x="93" y="172"/>
                    </a:lnTo>
                    <a:lnTo>
                      <a:pt x="91" y="173"/>
                    </a:lnTo>
                    <a:lnTo>
                      <a:pt x="89" y="175"/>
                    </a:lnTo>
                    <a:lnTo>
                      <a:pt x="89" y="176"/>
                    </a:lnTo>
                    <a:lnTo>
                      <a:pt x="89" y="179"/>
                    </a:lnTo>
                    <a:lnTo>
                      <a:pt x="85" y="182"/>
                    </a:lnTo>
                    <a:lnTo>
                      <a:pt x="85" y="184"/>
                    </a:lnTo>
                    <a:lnTo>
                      <a:pt x="85" y="186"/>
                    </a:lnTo>
                    <a:lnTo>
                      <a:pt x="85" y="189"/>
                    </a:lnTo>
                    <a:lnTo>
                      <a:pt x="84" y="190"/>
                    </a:lnTo>
                    <a:lnTo>
                      <a:pt x="83" y="192"/>
                    </a:lnTo>
                    <a:lnTo>
                      <a:pt x="79" y="197"/>
                    </a:lnTo>
                    <a:lnTo>
                      <a:pt x="78" y="200"/>
                    </a:lnTo>
                    <a:lnTo>
                      <a:pt x="74" y="202"/>
                    </a:lnTo>
                    <a:lnTo>
                      <a:pt x="74" y="208"/>
                    </a:lnTo>
                    <a:lnTo>
                      <a:pt x="73" y="208"/>
                    </a:lnTo>
                    <a:lnTo>
                      <a:pt x="72" y="208"/>
                    </a:lnTo>
                    <a:lnTo>
                      <a:pt x="69" y="207"/>
                    </a:lnTo>
                    <a:lnTo>
                      <a:pt x="63" y="204"/>
                    </a:lnTo>
                    <a:lnTo>
                      <a:pt x="61" y="205"/>
                    </a:lnTo>
                    <a:lnTo>
                      <a:pt x="59" y="204"/>
                    </a:lnTo>
                    <a:lnTo>
                      <a:pt x="60" y="202"/>
                    </a:lnTo>
                    <a:lnTo>
                      <a:pt x="59" y="200"/>
                    </a:lnTo>
                    <a:lnTo>
                      <a:pt x="58" y="198"/>
                    </a:lnTo>
                    <a:lnTo>
                      <a:pt x="54" y="200"/>
                    </a:lnTo>
                    <a:lnTo>
                      <a:pt x="49" y="204"/>
                    </a:lnTo>
                    <a:lnTo>
                      <a:pt x="46" y="204"/>
                    </a:lnTo>
                    <a:lnTo>
                      <a:pt x="45" y="205"/>
                    </a:lnTo>
                    <a:lnTo>
                      <a:pt x="37" y="203"/>
                    </a:lnTo>
                    <a:lnTo>
                      <a:pt x="36" y="201"/>
                    </a:lnTo>
                    <a:lnTo>
                      <a:pt x="35" y="198"/>
                    </a:lnTo>
                    <a:lnTo>
                      <a:pt x="33" y="198"/>
                    </a:lnTo>
                    <a:lnTo>
                      <a:pt x="31" y="198"/>
                    </a:lnTo>
                    <a:lnTo>
                      <a:pt x="30" y="202"/>
                    </a:lnTo>
                    <a:lnTo>
                      <a:pt x="27" y="208"/>
                    </a:lnTo>
                    <a:lnTo>
                      <a:pt x="25" y="216"/>
                    </a:lnTo>
                    <a:lnTo>
                      <a:pt x="24" y="220"/>
                    </a:lnTo>
                    <a:lnTo>
                      <a:pt x="24" y="224"/>
                    </a:lnTo>
                    <a:lnTo>
                      <a:pt x="23" y="228"/>
                    </a:lnTo>
                    <a:lnTo>
                      <a:pt x="17" y="231"/>
                    </a:lnTo>
                    <a:lnTo>
                      <a:pt x="15" y="233"/>
                    </a:lnTo>
                    <a:lnTo>
                      <a:pt x="13" y="237"/>
                    </a:lnTo>
                    <a:lnTo>
                      <a:pt x="12" y="238"/>
                    </a:lnTo>
                    <a:lnTo>
                      <a:pt x="7" y="239"/>
                    </a:lnTo>
                    <a:lnTo>
                      <a:pt x="2" y="239"/>
                    </a:lnTo>
                    <a:lnTo>
                      <a:pt x="0" y="240"/>
                    </a:lnTo>
                    <a:lnTo>
                      <a:pt x="0" y="241"/>
                    </a:lnTo>
                    <a:lnTo>
                      <a:pt x="2" y="242"/>
                    </a:lnTo>
                    <a:lnTo>
                      <a:pt x="2" y="243"/>
                    </a:lnTo>
                    <a:lnTo>
                      <a:pt x="6" y="245"/>
                    </a:lnTo>
                    <a:lnTo>
                      <a:pt x="7" y="248"/>
                    </a:lnTo>
                    <a:lnTo>
                      <a:pt x="8" y="251"/>
                    </a:lnTo>
                    <a:lnTo>
                      <a:pt x="12" y="250"/>
                    </a:lnTo>
                    <a:lnTo>
                      <a:pt x="13" y="251"/>
                    </a:lnTo>
                    <a:lnTo>
                      <a:pt x="14" y="251"/>
                    </a:lnTo>
                    <a:lnTo>
                      <a:pt x="13" y="252"/>
                    </a:lnTo>
                    <a:lnTo>
                      <a:pt x="14" y="253"/>
                    </a:lnTo>
                    <a:lnTo>
                      <a:pt x="18" y="251"/>
                    </a:lnTo>
                    <a:lnTo>
                      <a:pt x="21" y="250"/>
                    </a:lnTo>
                    <a:lnTo>
                      <a:pt x="21" y="254"/>
                    </a:lnTo>
                    <a:lnTo>
                      <a:pt x="26" y="257"/>
                    </a:lnTo>
                    <a:lnTo>
                      <a:pt x="27" y="255"/>
                    </a:lnTo>
                    <a:lnTo>
                      <a:pt x="33" y="257"/>
                    </a:lnTo>
                    <a:lnTo>
                      <a:pt x="33" y="255"/>
                    </a:lnTo>
                    <a:lnTo>
                      <a:pt x="36" y="260"/>
                    </a:lnTo>
                    <a:lnTo>
                      <a:pt x="38" y="261"/>
                    </a:lnTo>
                    <a:lnTo>
                      <a:pt x="40" y="260"/>
                    </a:lnTo>
                    <a:lnTo>
                      <a:pt x="40" y="261"/>
                    </a:lnTo>
                    <a:lnTo>
                      <a:pt x="43" y="266"/>
                    </a:lnTo>
                    <a:lnTo>
                      <a:pt x="43" y="267"/>
                    </a:lnTo>
                    <a:lnTo>
                      <a:pt x="40" y="267"/>
                    </a:lnTo>
                    <a:lnTo>
                      <a:pt x="39" y="270"/>
                    </a:lnTo>
                    <a:lnTo>
                      <a:pt x="37" y="271"/>
                    </a:lnTo>
                    <a:lnTo>
                      <a:pt x="37" y="273"/>
                    </a:lnTo>
                    <a:lnTo>
                      <a:pt x="38" y="272"/>
                    </a:lnTo>
                    <a:lnTo>
                      <a:pt x="40" y="274"/>
                    </a:lnTo>
                    <a:lnTo>
                      <a:pt x="41" y="274"/>
                    </a:lnTo>
                    <a:lnTo>
                      <a:pt x="42" y="275"/>
                    </a:lnTo>
                    <a:lnTo>
                      <a:pt x="41" y="275"/>
                    </a:lnTo>
                    <a:lnTo>
                      <a:pt x="43" y="277"/>
                    </a:lnTo>
                    <a:lnTo>
                      <a:pt x="44" y="276"/>
                    </a:lnTo>
                    <a:lnTo>
                      <a:pt x="45" y="276"/>
                    </a:lnTo>
                    <a:lnTo>
                      <a:pt x="45" y="274"/>
                    </a:lnTo>
                    <a:lnTo>
                      <a:pt x="48" y="273"/>
                    </a:lnTo>
                    <a:lnTo>
                      <a:pt x="49" y="274"/>
                    </a:lnTo>
                    <a:lnTo>
                      <a:pt x="53" y="274"/>
                    </a:lnTo>
                    <a:lnTo>
                      <a:pt x="53" y="276"/>
                    </a:lnTo>
                    <a:lnTo>
                      <a:pt x="54" y="276"/>
                    </a:lnTo>
                    <a:lnTo>
                      <a:pt x="54" y="277"/>
                    </a:lnTo>
                    <a:lnTo>
                      <a:pt x="56" y="277"/>
                    </a:lnTo>
                    <a:lnTo>
                      <a:pt x="57" y="278"/>
                    </a:lnTo>
                    <a:lnTo>
                      <a:pt x="61" y="278"/>
                    </a:lnTo>
                    <a:lnTo>
                      <a:pt x="61" y="279"/>
                    </a:lnTo>
                    <a:lnTo>
                      <a:pt x="62" y="278"/>
                    </a:lnTo>
                    <a:lnTo>
                      <a:pt x="64" y="278"/>
                    </a:lnTo>
                    <a:lnTo>
                      <a:pt x="66" y="276"/>
                    </a:lnTo>
                    <a:lnTo>
                      <a:pt x="69" y="275"/>
                    </a:lnTo>
                    <a:lnTo>
                      <a:pt x="69" y="276"/>
                    </a:lnTo>
                    <a:lnTo>
                      <a:pt x="67" y="278"/>
                    </a:lnTo>
                    <a:lnTo>
                      <a:pt x="71" y="281"/>
                    </a:lnTo>
                    <a:lnTo>
                      <a:pt x="72" y="286"/>
                    </a:lnTo>
                    <a:lnTo>
                      <a:pt x="74" y="288"/>
                    </a:lnTo>
                    <a:lnTo>
                      <a:pt x="73" y="289"/>
                    </a:lnTo>
                    <a:lnTo>
                      <a:pt x="73" y="292"/>
                    </a:lnTo>
                    <a:lnTo>
                      <a:pt x="73" y="293"/>
                    </a:lnTo>
                    <a:lnTo>
                      <a:pt x="73" y="295"/>
                    </a:lnTo>
                    <a:lnTo>
                      <a:pt x="71" y="295"/>
                    </a:lnTo>
                    <a:lnTo>
                      <a:pt x="70" y="296"/>
                    </a:lnTo>
                    <a:lnTo>
                      <a:pt x="69" y="297"/>
                    </a:lnTo>
                    <a:lnTo>
                      <a:pt x="69" y="298"/>
                    </a:lnTo>
                    <a:lnTo>
                      <a:pt x="69" y="300"/>
                    </a:lnTo>
                    <a:lnTo>
                      <a:pt x="69" y="301"/>
                    </a:lnTo>
                    <a:lnTo>
                      <a:pt x="70" y="301"/>
                    </a:lnTo>
                    <a:lnTo>
                      <a:pt x="69" y="303"/>
                    </a:lnTo>
                    <a:lnTo>
                      <a:pt x="71" y="304"/>
                    </a:lnTo>
                    <a:lnTo>
                      <a:pt x="70" y="306"/>
                    </a:lnTo>
                    <a:lnTo>
                      <a:pt x="68" y="307"/>
                    </a:lnTo>
                    <a:lnTo>
                      <a:pt x="68" y="309"/>
                    </a:lnTo>
                    <a:lnTo>
                      <a:pt x="69" y="309"/>
                    </a:lnTo>
                    <a:lnTo>
                      <a:pt x="67" y="311"/>
                    </a:lnTo>
                    <a:lnTo>
                      <a:pt x="66" y="311"/>
                    </a:lnTo>
                    <a:lnTo>
                      <a:pt x="67" y="312"/>
                    </a:lnTo>
                    <a:lnTo>
                      <a:pt x="65" y="315"/>
                    </a:lnTo>
                    <a:lnTo>
                      <a:pt x="64" y="315"/>
                    </a:lnTo>
                    <a:lnTo>
                      <a:pt x="64" y="316"/>
                    </a:lnTo>
                    <a:lnTo>
                      <a:pt x="65" y="316"/>
                    </a:lnTo>
                    <a:lnTo>
                      <a:pt x="69" y="318"/>
                    </a:lnTo>
                    <a:lnTo>
                      <a:pt x="68" y="319"/>
                    </a:lnTo>
                    <a:lnTo>
                      <a:pt x="67" y="321"/>
                    </a:lnTo>
                    <a:lnTo>
                      <a:pt x="69" y="322"/>
                    </a:lnTo>
                    <a:lnTo>
                      <a:pt x="69" y="326"/>
                    </a:lnTo>
                    <a:lnTo>
                      <a:pt x="69" y="329"/>
                    </a:lnTo>
                    <a:lnTo>
                      <a:pt x="67" y="330"/>
                    </a:lnTo>
                    <a:lnTo>
                      <a:pt x="65" y="330"/>
                    </a:lnTo>
                    <a:lnTo>
                      <a:pt x="64" y="331"/>
                    </a:lnTo>
                    <a:lnTo>
                      <a:pt x="65" y="332"/>
                    </a:lnTo>
                    <a:lnTo>
                      <a:pt x="64" y="332"/>
                    </a:lnTo>
                    <a:lnTo>
                      <a:pt x="65" y="336"/>
                    </a:lnTo>
                    <a:lnTo>
                      <a:pt x="67" y="337"/>
                    </a:lnTo>
                    <a:lnTo>
                      <a:pt x="69" y="336"/>
                    </a:lnTo>
                    <a:lnTo>
                      <a:pt x="70" y="336"/>
                    </a:lnTo>
                    <a:lnTo>
                      <a:pt x="70" y="338"/>
                    </a:lnTo>
                    <a:lnTo>
                      <a:pt x="72" y="339"/>
                    </a:lnTo>
                    <a:lnTo>
                      <a:pt x="70" y="340"/>
                    </a:lnTo>
                    <a:lnTo>
                      <a:pt x="71" y="342"/>
                    </a:lnTo>
                    <a:lnTo>
                      <a:pt x="70" y="342"/>
                    </a:lnTo>
                    <a:lnTo>
                      <a:pt x="70" y="343"/>
                    </a:lnTo>
                    <a:lnTo>
                      <a:pt x="70" y="345"/>
                    </a:lnTo>
                    <a:lnTo>
                      <a:pt x="67" y="345"/>
                    </a:lnTo>
                    <a:lnTo>
                      <a:pt x="67" y="348"/>
                    </a:lnTo>
                    <a:lnTo>
                      <a:pt x="70" y="349"/>
                    </a:lnTo>
                    <a:lnTo>
                      <a:pt x="72" y="349"/>
                    </a:lnTo>
                    <a:lnTo>
                      <a:pt x="72" y="350"/>
                    </a:lnTo>
                    <a:lnTo>
                      <a:pt x="70" y="352"/>
                    </a:lnTo>
                    <a:lnTo>
                      <a:pt x="71" y="353"/>
                    </a:lnTo>
                    <a:lnTo>
                      <a:pt x="72" y="353"/>
                    </a:lnTo>
                    <a:lnTo>
                      <a:pt x="74" y="355"/>
                    </a:lnTo>
                    <a:lnTo>
                      <a:pt x="73" y="357"/>
                    </a:lnTo>
                    <a:lnTo>
                      <a:pt x="75" y="360"/>
                    </a:lnTo>
                    <a:lnTo>
                      <a:pt x="75" y="363"/>
                    </a:lnTo>
                    <a:lnTo>
                      <a:pt x="75" y="364"/>
                    </a:lnTo>
                    <a:lnTo>
                      <a:pt x="75" y="366"/>
                    </a:lnTo>
                    <a:lnTo>
                      <a:pt x="73" y="368"/>
                    </a:lnTo>
                    <a:lnTo>
                      <a:pt x="77" y="368"/>
                    </a:lnTo>
                    <a:lnTo>
                      <a:pt x="75" y="374"/>
                    </a:lnTo>
                    <a:lnTo>
                      <a:pt x="72" y="372"/>
                    </a:lnTo>
                    <a:lnTo>
                      <a:pt x="70" y="373"/>
                    </a:lnTo>
                    <a:lnTo>
                      <a:pt x="71" y="373"/>
                    </a:lnTo>
                    <a:lnTo>
                      <a:pt x="70" y="375"/>
                    </a:lnTo>
                    <a:lnTo>
                      <a:pt x="73" y="377"/>
                    </a:lnTo>
                    <a:lnTo>
                      <a:pt x="73" y="378"/>
                    </a:lnTo>
                    <a:lnTo>
                      <a:pt x="75" y="379"/>
                    </a:lnTo>
                    <a:lnTo>
                      <a:pt x="73" y="380"/>
                    </a:lnTo>
                    <a:lnTo>
                      <a:pt x="74" y="383"/>
                    </a:lnTo>
                    <a:lnTo>
                      <a:pt x="73" y="383"/>
                    </a:lnTo>
                    <a:lnTo>
                      <a:pt x="70" y="380"/>
                    </a:lnTo>
                    <a:lnTo>
                      <a:pt x="71" y="379"/>
                    </a:lnTo>
                    <a:lnTo>
                      <a:pt x="70" y="379"/>
                    </a:lnTo>
                    <a:lnTo>
                      <a:pt x="69" y="379"/>
                    </a:lnTo>
                    <a:lnTo>
                      <a:pt x="65" y="378"/>
                    </a:lnTo>
                    <a:lnTo>
                      <a:pt x="65" y="379"/>
                    </a:lnTo>
                    <a:lnTo>
                      <a:pt x="65" y="378"/>
                    </a:lnTo>
                    <a:lnTo>
                      <a:pt x="62" y="379"/>
                    </a:lnTo>
                    <a:lnTo>
                      <a:pt x="61" y="380"/>
                    </a:lnTo>
                    <a:lnTo>
                      <a:pt x="62" y="381"/>
                    </a:lnTo>
                    <a:lnTo>
                      <a:pt x="62" y="382"/>
                    </a:lnTo>
                    <a:lnTo>
                      <a:pt x="59" y="382"/>
                    </a:lnTo>
                    <a:lnTo>
                      <a:pt x="60" y="383"/>
                    </a:lnTo>
                    <a:lnTo>
                      <a:pt x="61" y="383"/>
                    </a:lnTo>
                    <a:lnTo>
                      <a:pt x="63" y="387"/>
                    </a:lnTo>
                    <a:lnTo>
                      <a:pt x="64" y="385"/>
                    </a:lnTo>
                    <a:lnTo>
                      <a:pt x="66" y="387"/>
                    </a:lnTo>
                    <a:lnTo>
                      <a:pt x="69" y="386"/>
                    </a:lnTo>
                    <a:lnTo>
                      <a:pt x="71" y="387"/>
                    </a:lnTo>
                    <a:lnTo>
                      <a:pt x="72" y="389"/>
                    </a:lnTo>
                    <a:lnTo>
                      <a:pt x="72" y="390"/>
                    </a:lnTo>
                    <a:lnTo>
                      <a:pt x="74" y="392"/>
                    </a:lnTo>
                    <a:lnTo>
                      <a:pt x="72" y="393"/>
                    </a:lnTo>
                    <a:lnTo>
                      <a:pt x="75" y="393"/>
                    </a:lnTo>
                    <a:lnTo>
                      <a:pt x="75" y="394"/>
                    </a:lnTo>
                    <a:lnTo>
                      <a:pt x="75" y="399"/>
                    </a:lnTo>
                    <a:lnTo>
                      <a:pt x="75" y="400"/>
                    </a:lnTo>
                    <a:lnTo>
                      <a:pt x="76" y="401"/>
                    </a:lnTo>
                    <a:lnTo>
                      <a:pt x="77" y="400"/>
                    </a:lnTo>
                    <a:lnTo>
                      <a:pt x="82" y="402"/>
                    </a:lnTo>
                    <a:lnTo>
                      <a:pt x="82" y="400"/>
                    </a:lnTo>
                    <a:lnTo>
                      <a:pt x="83" y="400"/>
                    </a:lnTo>
                    <a:lnTo>
                      <a:pt x="83" y="404"/>
                    </a:lnTo>
                    <a:lnTo>
                      <a:pt x="82" y="408"/>
                    </a:lnTo>
                    <a:lnTo>
                      <a:pt x="84" y="408"/>
                    </a:lnTo>
                    <a:lnTo>
                      <a:pt x="85" y="406"/>
                    </a:lnTo>
                    <a:lnTo>
                      <a:pt x="87" y="406"/>
                    </a:lnTo>
                    <a:lnTo>
                      <a:pt x="87" y="404"/>
                    </a:lnTo>
                    <a:lnTo>
                      <a:pt x="88" y="403"/>
                    </a:lnTo>
                    <a:lnTo>
                      <a:pt x="89" y="403"/>
                    </a:lnTo>
                    <a:lnTo>
                      <a:pt x="91" y="402"/>
                    </a:lnTo>
                    <a:lnTo>
                      <a:pt x="92" y="403"/>
                    </a:lnTo>
                    <a:lnTo>
                      <a:pt x="90" y="403"/>
                    </a:lnTo>
                    <a:lnTo>
                      <a:pt x="92" y="405"/>
                    </a:lnTo>
                    <a:lnTo>
                      <a:pt x="91" y="408"/>
                    </a:lnTo>
                    <a:lnTo>
                      <a:pt x="92" y="408"/>
                    </a:lnTo>
                    <a:lnTo>
                      <a:pt x="93" y="408"/>
                    </a:lnTo>
                    <a:lnTo>
                      <a:pt x="94" y="408"/>
                    </a:lnTo>
                    <a:lnTo>
                      <a:pt x="94" y="413"/>
                    </a:lnTo>
                    <a:lnTo>
                      <a:pt x="95" y="415"/>
                    </a:lnTo>
                    <a:lnTo>
                      <a:pt x="98" y="413"/>
                    </a:lnTo>
                    <a:lnTo>
                      <a:pt x="99" y="413"/>
                    </a:lnTo>
                    <a:lnTo>
                      <a:pt x="100" y="414"/>
                    </a:lnTo>
                    <a:lnTo>
                      <a:pt x="100" y="413"/>
                    </a:lnTo>
                    <a:lnTo>
                      <a:pt x="103" y="413"/>
                    </a:lnTo>
                    <a:lnTo>
                      <a:pt x="103" y="410"/>
                    </a:lnTo>
                    <a:lnTo>
                      <a:pt x="104" y="411"/>
                    </a:lnTo>
                    <a:lnTo>
                      <a:pt x="105" y="408"/>
                    </a:lnTo>
                    <a:lnTo>
                      <a:pt x="104" y="407"/>
                    </a:lnTo>
                    <a:lnTo>
                      <a:pt x="106" y="406"/>
                    </a:lnTo>
                    <a:lnTo>
                      <a:pt x="107" y="406"/>
                    </a:lnTo>
                    <a:lnTo>
                      <a:pt x="108" y="405"/>
                    </a:lnTo>
                    <a:lnTo>
                      <a:pt x="110" y="405"/>
                    </a:lnTo>
                    <a:lnTo>
                      <a:pt x="110" y="402"/>
                    </a:lnTo>
                    <a:lnTo>
                      <a:pt x="114" y="403"/>
                    </a:lnTo>
                    <a:lnTo>
                      <a:pt x="118" y="406"/>
                    </a:lnTo>
                    <a:lnTo>
                      <a:pt x="119" y="406"/>
                    </a:lnTo>
                    <a:lnTo>
                      <a:pt x="120" y="403"/>
                    </a:lnTo>
                    <a:lnTo>
                      <a:pt x="119" y="403"/>
                    </a:lnTo>
                    <a:lnTo>
                      <a:pt x="120" y="402"/>
                    </a:lnTo>
                    <a:lnTo>
                      <a:pt x="121" y="402"/>
                    </a:lnTo>
                    <a:lnTo>
                      <a:pt x="122" y="402"/>
                    </a:lnTo>
                    <a:lnTo>
                      <a:pt x="122" y="399"/>
                    </a:lnTo>
                    <a:lnTo>
                      <a:pt x="122" y="398"/>
                    </a:lnTo>
                    <a:lnTo>
                      <a:pt x="123" y="394"/>
                    </a:lnTo>
                    <a:lnTo>
                      <a:pt x="123" y="395"/>
                    </a:lnTo>
                    <a:lnTo>
                      <a:pt x="124" y="395"/>
                    </a:lnTo>
                    <a:lnTo>
                      <a:pt x="124" y="396"/>
                    </a:lnTo>
                    <a:lnTo>
                      <a:pt x="126" y="397"/>
                    </a:lnTo>
                    <a:lnTo>
                      <a:pt x="128" y="398"/>
                    </a:lnTo>
                    <a:lnTo>
                      <a:pt x="129" y="396"/>
                    </a:lnTo>
                    <a:lnTo>
                      <a:pt x="129" y="393"/>
                    </a:lnTo>
                    <a:lnTo>
                      <a:pt x="129" y="391"/>
                    </a:lnTo>
                    <a:lnTo>
                      <a:pt x="127" y="389"/>
                    </a:lnTo>
                    <a:lnTo>
                      <a:pt x="131" y="389"/>
                    </a:lnTo>
                    <a:lnTo>
                      <a:pt x="131" y="387"/>
                    </a:lnTo>
                    <a:lnTo>
                      <a:pt x="130" y="383"/>
                    </a:lnTo>
                    <a:lnTo>
                      <a:pt x="131" y="382"/>
                    </a:lnTo>
                    <a:lnTo>
                      <a:pt x="131" y="378"/>
                    </a:lnTo>
                    <a:lnTo>
                      <a:pt x="132" y="380"/>
                    </a:lnTo>
                    <a:lnTo>
                      <a:pt x="132" y="379"/>
                    </a:lnTo>
                    <a:lnTo>
                      <a:pt x="135" y="379"/>
                    </a:lnTo>
                    <a:lnTo>
                      <a:pt x="136" y="379"/>
                    </a:lnTo>
                    <a:lnTo>
                      <a:pt x="136" y="378"/>
                    </a:lnTo>
                    <a:lnTo>
                      <a:pt x="138" y="378"/>
                    </a:lnTo>
                    <a:lnTo>
                      <a:pt x="138" y="377"/>
                    </a:lnTo>
                    <a:lnTo>
                      <a:pt x="139" y="377"/>
                    </a:lnTo>
                    <a:lnTo>
                      <a:pt x="139" y="376"/>
                    </a:lnTo>
                    <a:lnTo>
                      <a:pt x="139" y="374"/>
                    </a:lnTo>
                    <a:lnTo>
                      <a:pt x="141" y="374"/>
                    </a:lnTo>
                    <a:lnTo>
                      <a:pt x="141" y="373"/>
                    </a:lnTo>
                    <a:lnTo>
                      <a:pt x="144" y="373"/>
                    </a:lnTo>
                    <a:lnTo>
                      <a:pt x="145" y="370"/>
                    </a:lnTo>
                    <a:lnTo>
                      <a:pt x="148" y="370"/>
                    </a:lnTo>
                    <a:lnTo>
                      <a:pt x="149" y="370"/>
                    </a:lnTo>
                    <a:lnTo>
                      <a:pt x="149" y="369"/>
                    </a:lnTo>
                    <a:lnTo>
                      <a:pt x="150" y="368"/>
                    </a:lnTo>
                    <a:lnTo>
                      <a:pt x="153" y="373"/>
                    </a:lnTo>
                    <a:lnTo>
                      <a:pt x="154" y="374"/>
                    </a:lnTo>
                    <a:lnTo>
                      <a:pt x="155" y="373"/>
                    </a:lnTo>
                    <a:lnTo>
                      <a:pt x="158" y="373"/>
                    </a:lnTo>
                    <a:lnTo>
                      <a:pt x="162" y="370"/>
                    </a:lnTo>
                    <a:lnTo>
                      <a:pt x="163" y="372"/>
                    </a:lnTo>
                    <a:lnTo>
                      <a:pt x="163" y="370"/>
                    </a:lnTo>
                    <a:lnTo>
                      <a:pt x="169" y="368"/>
                    </a:lnTo>
                    <a:lnTo>
                      <a:pt x="168" y="365"/>
                    </a:lnTo>
                    <a:lnTo>
                      <a:pt x="171" y="366"/>
                    </a:lnTo>
                    <a:lnTo>
                      <a:pt x="172" y="365"/>
                    </a:lnTo>
                    <a:lnTo>
                      <a:pt x="174" y="362"/>
                    </a:lnTo>
                    <a:lnTo>
                      <a:pt x="173" y="361"/>
                    </a:lnTo>
                    <a:lnTo>
                      <a:pt x="174" y="361"/>
                    </a:lnTo>
                    <a:lnTo>
                      <a:pt x="176" y="361"/>
                    </a:lnTo>
                    <a:lnTo>
                      <a:pt x="178" y="359"/>
                    </a:lnTo>
                    <a:lnTo>
                      <a:pt x="183" y="353"/>
                    </a:lnTo>
                    <a:lnTo>
                      <a:pt x="184" y="355"/>
                    </a:lnTo>
                    <a:lnTo>
                      <a:pt x="183" y="355"/>
                    </a:lnTo>
                    <a:lnTo>
                      <a:pt x="183" y="361"/>
                    </a:lnTo>
                    <a:lnTo>
                      <a:pt x="187" y="360"/>
                    </a:lnTo>
                    <a:lnTo>
                      <a:pt x="188" y="361"/>
                    </a:lnTo>
                    <a:lnTo>
                      <a:pt x="190" y="362"/>
                    </a:lnTo>
                    <a:lnTo>
                      <a:pt x="191" y="362"/>
                    </a:lnTo>
                    <a:lnTo>
                      <a:pt x="195" y="361"/>
                    </a:lnTo>
                    <a:lnTo>
                      <a:pt x="202" y="362"/>
                    </a:lnTo>
                    <a:lnTo>
                      <a:pt x="204" y="364"/>
                    </a:lnTo>
                    <a:lnTo>
                      <a:pt x="205" y="361"/>
                    </a:lnTo>
                    <a:lnTo>
                      <a:pt x="206" y="359"/>
                    </a:lnTo>
                    <a:lnTo>
                      <a:pt x="206" y="360"/>
                    </a:lnTo>
                    <a:lnTo>
                      <a:pt x="208" y="356"/>
                    </a:lnTo>
                    <a:lnTo>
                      <a:pt x="209" y="358"/>
                    </a:lnTo>
                    <a:lnTo>
                      <a:pt x="208" y="361"/>
                    </a:lnTo>
                    <a:lnTo>
                      <a:pt x="209" y="361"/>
                    </a:lnTo>
                    <a:lnTo>
                      <a:pt x="211" y="359"/>
                    </a:lnTo>
                    <a:lnTo>
                      <a:pt x="212" y="359"/>
                    </a:lnTo>
                    <a:lnTo>
                      <a:pt x="215" y="355"/>
                    </a:lnTo>
                    <a:lnTo>
                      <a:pt x="218" y="352"/>
                    </a:lnTo>
                    <a:lnTo>
                      <a:pt x="219" y="349"/>
                    </a:lnTo>
                    <a:lnTo>
                      <a:pt x="220" y="349"/>
                    </a:lnTo>
                    <a:lnTo>
                      <a:pt x="223" y="348"/>
                    </a:lnTo>
                    <a:lnTo>
                      <a:pt x="224" y="348"/>
                    </a:lnTo>
                    <a:lnTo>
                      <a:pt x="225" y="351"/>
                    </a:lnTo>
                    <a:lnTo>
                      <a:pt x="226" y="349"/>
                    </a:lnTo>
                    <a:lnTo>
                      <a:pt x="227" y="350"/>
                    </a:lnTo>
                    <a:lnTo>
                      <a:pt x="229" y="356"/>
                    </a:lnTo>
                    <a:lnTo>
                      <a:pt x="228" y="359"/>
                    </a:lnTo>
                    <a:lnTo>
                      <a:pt x="229" y="360"/>
                    </a:lnTo>
                    <a:lnTo>
                      <a:pt x="236" y="359"/>
                    </a:lnTo>
                    <a:lnTo>
                      <a:pt x="236" y="355"/>
                    </a:lnTo>
                    <a:lnTo>
                      <a:pt x="237" y="355"/>
                    </a:lnTo>
                    <a:lnTo>
                      <a:pt x="237" y="352"/>
                    </a:lnTo>
                    <a:lnTo>
                      <a:pt x="239" y="350"/>
                    </a:lnTo>
                    <a:lnTo>
                      <a:pt x="241" y="348"/>
                    </a:lnTo>
                    <a:lnTo>
                      <a:pt x="244" y="348"/>
                    </a:lnTo>
                    <a:lnTo>
                      <a:pt x="250" y="347"/>
                    </a:lnTo>
                    <a:lnTo>
                      <a:pt x="251" y="347"/>
                    </a:lnTo>
                    <a:lnTo>
                      <a:pt x="250" y="348"/>
                    </a:lnTo>
                    <a:lnTo>
                      <a:pt x="254" y="347"/>
                    </a:lnTo>
                    <a:lnTo>
                      <a:pt x="255" y="345"/>
                    </a:lnTo>
                    <a:lnTo>
                      <a:pt x="256" y="345"/>
                    </a:lnTo>
                    <a:lnTo>
                      <a:pt x="258" y="345"/>
                    </a:lnTo>
                    <a:lnTo>
                      <a:pt x="259" y="342"/>
                    </a:lnTo>
                    <a:lnTo>
                      <a:pt x="260" y="342"/>
                    </a:lnTo>
                    <a:lnTo>
                      <a:pt x="261" y="342"/>
                    </a:lnTo>
                    <a:lnTo>
                      <a:pt x="263" y="341"/>
                    </a:lnTo>
                    <a:lnTo>
                      <a:pt x="263" y="339"/>
                    </a:lnTo>
                    <a:lnTo>
                      <a:pt x="263" y="335"/>
                    </a:lnTo>
                    <a:lnTo>
                      <a:pt x="262" y="335"/>
                    </a:lnTo>
                    <a:lnTo>
                      <a:pt x="263" y="335"/>
                    </a:lnTo>
                    <a:lnTo>
                      <a:pt x="263" y="334"/>
                    </a:lnTo>
                    <a:lnTo>
                      <a:pt x="265" y="335"/>
                    </a:lnTo>
                    <a:lnTo>
                      <a:pt x="268" y="335"/>
                    </a:lnTo>
                    <a:lnTo>
                      <a:pt x="268" y="336"/>
                    </a:lnTo>
                    <a:lnTo>
                      <a:pt x="272" y="337"/>
                    </a:lnTo>
                    <a:lnTo>
                      <a:pt x="274" y="337"/>
                    </a:lnTo>
                    <a:lnTo>
                      <a:pt x="274" y="336"/>
                    </a:lnTo>
                    <a:lnTo>
                      <a:pt x="273" y="335"/>
                    </a:lnTo>
                    <a:lnTo>
                      <a:pt x="274" y="335"/>
                    </a:lnTo>
                    <a:lnTo>
                      <a:pt x="273" y="334"/>
                    </a:lnTo>
                    <a:lnTo>
                      <a:pt x="274" y="331"/>
                    </a:lnTo>
                    <a:lnTo>
                      <a:pt x="273" y="329"/>
                    </a:lnTo>
                    <a:lnTo>
                      <a:pt x="272" y="329"/>
                    </a:lnTo>
                    <a:lnTo>
                      <a:pt x="272" y="322"/>
                    </a:lnTo>
                    <a:lnTo>
                      <a:pt x="275" y="322"/>
                    </a:lnTo>
                    <a:lnTo>
                      <a:pt x="274" y="321"/>
                    </a:lnTo>
                    <a:lnTo>
                      <a:pt x="276" y="321"/>
                    </a:lnTo>
                    <a:lnTo>
                      <a:pt x="277" y="319"/>
                    </a:lnTo>
                    <a:lnTo>
                      <a:pt x="279" y="319"/>
                    </a:lnTo>
                    <a:lnTo>
                      <a:pt x="280" y="318"/>
                    </a:lnTo>
                    <a:lnTo>
                      <a:pt x="283" y="318"/>
                    </a:lnTo>
                    <a:lnTo>
                      <a:pt x="285" y="321"/>
                    </a:lnTo>
                    <a:lnTo>
                      <a:pt x="286" y="321"/>
                    </a:lnTo>
                    <a:lnTo>
                      <a:pt x="286" y="319"/>
                    </a:lnTo>
                    <a:lnTo>
                      <a:pt x="288" y="319"/>
                    </a:lnTo>
                    <a:lnTo>
                      <a:pt x="292" y="322"/>
                    </a:lnTo>
                    <a:lnTo>
                      <a:pt x="296" y="323"/>
                    </a:lnTo>
                    <a:lnTo>
                      <a:pt x="296" y="325"/>
                    </a:lnTo>
                    <a:lnTo>
                      <a:pt x="297" y="325"/>
                    </a:lnTo>
                    <a:lnTo>
                      <a:pt x="297" y="326"/>
                    </a:lnTo>
                    <a:lnTo>
                      <a:pt x="298" y="326"/>
                    </a:lnTo>
                    <a:lnTo>
                      <a:pt x="303" y="326"/>
                    </a:lnTo>
                    <a:lnTo>
                      <a:pt x="309" y="327"/>
                    </a:lnTo>
                    <a:lnTo>
                      <a:pt x="309" y="329"/>
                    </a:lnTo>
                    <a:lnTo>
                      <a:pt x="311" y="329"/>
                    </a:lnTo>
                    <a:lnTo>
                      <a:pt x="315" y="330"/>
                    </a:lnTo>
                    <a:lnTo>
                      <a:pt x="315" y="331"/>
                    </a:lnTo>
                    <a:lnTo>
                      <a:pt x="316" y="330"/>
                    </a:lnTo>
                    <a:lnTo>
                      <a:pt x="322" y="330"/>
                    </a:lnTo>
                    <a:lnTo>
                      <a:pt x="323" y="329"/>
                    </a:lnTo>
                    <a:lnTo>
                      <a:pt x="326" y="331"/>
                    </a:lnTo>
                    <a:lnTo>
                      <a:pt x="327" y="328"/>
                    </a:lnTo>
                    <a:lnTo>
                      <a:pt x="326" y="326"/>
                    </a:lnTo>
                    <a:lnTo>
                      <a:pt x="330" y="328"/>
                    </a:lnTo>
                    <a:lnTo>
                      <a:pt x="330" y="329"/>
                    </a:lnTo>
                    <a:lnTo>
                      <a:pt x="331" y="331"/>
                    </a:lnTo>
                    <a:lnTo>
                      <a:pt x="331" y="330"/>
                    </a:lnTo>
                    <a:lnTo>
                      <a:pt x="334" y="332"/>
                    </a:lnTo>
                    <a:lnTo>
                      <a:pt x="334" y="331"/>
                    </a:lnTo>
                    <a:lnTo>
                      <a:pt x="335" y="331"/>
                    </a:lnTo>
                    <a:lnTo>
                      <a:pt x="336" y="329"/>
                    </a:lnTo>
                    <a:lnTo>
                      <a:pt x="341" y="334"/>
                    </a:lnTo>
                    <a:lnTo>
                      <a:pt x="343" y="335"/>
                    </a:lnTo>
                    <a:lnTo>
                      <a:pt x="343" y="336"/>
                    </a:lnTo>
                    <a:lnTo>
                      <a:pt x="344" y="336"/>
                    </a:lnTo>
                    <a:lnTo>
                      <a:pt x="346" y="332"/>
                    </a:lnTo>
                    <a:lnTo>
                      <a:pt x="348" y="331"/>
                    </a:lnTo>
                    <a:lnTo>
                      <a:pt x="348" y="330"/>
                    </a:lnTo>
                    <a:lnTo>
                      <a:pt x="350" y="326"/>
                    </a:lnTo>
                    <a:lnTo>
                      <a:pt x="351" y="327"/>
                    </a:lnTo>
                    <a:lnTo>
                      <a:pt x="353" y="325"/>
                    </a:lnTo>
                    <a:lnTo>
                      <a:pt x="355" y="328"/>
                    </a:lnTo>
                    <a:lnTo>
                      <a:pt x="357" y="329"/>
                    </a:lnTo>
                    <a:lnTo>
                      <a:pt x="358" y="328"/>
                    </a:lnTo>
                    <a:lnTo>
                      <a:pt x="358" y="327"/>
                    </a:lnTo>
                    <a:lnTo>
                      <a:pt x="359" y="329"/>
                    </a:lnTo>
                    <a:lnTo>
                      <a:pt x="361" y="329"/>
                    </a:lnTo>
                    <a:lnTo>
                      <a:pt x="361" y="326"/>
                    </a:lnTo>
                    <a:lnTo>
                      <a:pt x="365" y="328"/>
                    </a:lnTo>
                    <a:lnTo>
                      <a:pt x="365" y="326"/>
                    </a:lnTo>
                    <a:lnTo>
                      <a:pt x="366" y="326"/>
                    </a:lnTo>
                    <a:lnTo>
                      <a:pt x="367" y="326"/>
                    </a:lnTo>
                    <a:lnTo>
                      <a:pt x="369" y="326"/>
                    </a:lnTo>
                    <a:lnTo>
                      <a:pt x="369" y="327"/>
                    </a:lnTo>
                    <a:lnTo>
                      <a:pt x="370" y="328"/>
                    </a:lnTo>
                    <a:lnTo>
                      <a:pt x="370" y="329"/>
                    </a:lnTo>
                    <a:lnTo>
                      <a:pt x="372" y="329"/>
                    </a:lnTo>
                    <a:lnTo>
                      <a:pt x="372" y="331"/>
                    </a:lnTo>
                    <a:lnTo>
                      <a:pt x="372" y="330"/>
                    </a:lnTo>
                    <a:lnTo>
                      <a:pt x="374" y="331"/>
                    </a:lnTo>
                    <a:lnTo>
                      <a:pt x="372" y="329"/>
                    </a:lnTo>
                    <a:lnTo>
                      <a:pt x="374" y="329"/>
                    </a:lnTo>
                    <a:lnTo>
                      <a:pt x="374" y="330"/>
                    </a:lnTo>
                    <a:lnTo>
                      <a:pt x="374" y="331"/>
                    </a:lnTo>
                    <a:lnTo>
                      <a:pt x="375" y="330"/>
                    </a:lnTo>
                    <a:lnTo>
                      <a:pt x="376" y="330"/>
                    </a:lnTo>
                    <a:lnTo>
                      <a:pt x="378" y="326"/>
                    </a:lnTo>
                    <a:lnTo>
                      <a:pt x="378" y="324"/>
                    </a:lnTo>
                    <a:lnTo>
                      <a:pt x="378" y="323"/>
                    </a:lnTo>
                    <a:lnTo>
                      <a:pt x="377" y="322"/>
                    </a:lnTo>
                    <a:lnTo>
                      <a:pt x="378" y="322"/>
                    </a:lnTo>
                    <a:lnTo>
                      <a:pt x="378" y="318"/>
                    </a:lnTo>
                    <a:lnTo>
                      <a:pt x="381" y="319"/>
                    </a:lnTo>
                    <a:lnTo>
                      <a:pt x="381" y="314"/>
                    </a:lnTo>
                    <a:lnTo>
                      <a:pt x="381" y="312"/>
                    </a:lnTo>
                    <a:lnTo>
                      <a:pt x="382" y="312"/>
                    </a:lnTo>
                    <a:lnTo>
                      <a:pt x="382" y="310"/>
                    </a:lnTo>
                    <a:lnTo>
                      <a:pt x="381" y="309"/>
                    </a:lnTo>
                    <a:lnTo>
                      <a:pt x="380" y="308"/>
                    </a:lnTo>
                    <a:lnTo>
                      <a:pt x="380" y="306"/>
                    </a:lnTo>
                    <a:lnTo>
                      <a:pt x="378" y="305"/>
                    </a:lnTo>
                    <a:lnTo>
                      <a:pt x="378" y="304"/>
                    </a:lnTo>
                    <a:lnTo>
                      <a:pt x="381" y="302"/>
                    </a:lnTo>
                    <a:lnTo>
                      <a:pt x="381" y="304"/>
                    </a:lnTo>
                    <a:lnTo>
                      <a:pt x="382" y="303"/>
                    </a:lnTo>
                    <a:lnTo>
                      <a:pt x="381" y="302"/>
                    </a:lnTo>
                    <a:lnTo>
                      <a:pt x="381" y="301"/>
                    </a:lnTo>
                    <a:lnTo>
                      <a:pt x="380" y="299"/>
                    </a:lnTo>
                    <a:lnTo>
                      <a:pt x="381" y="298"/>
                    </a:lnTo>
                    <a:lnTo>
                      <a:pt x="381" y="297"/>
                    </a:lnTo>
                    <a:lnTo>
                      <a:pt x="381" y="296"/>
                    </a:lnTo>
                    <a:lnTo>
                      <a:pt x="379" y="295"/>
                    </a:lnTo>
                    <a:lnTo>
                      <a:pt x="379" y="294"/>
                    </a:lnTo>
                    <a:lnTo>
                      <a:pt x="381" y="293"/>
                    </a:lnTo>
                    <a:lnTo>
                      <a:pt x="382" y="293"/>
                    </a:lnTo>
                    <a:lnTo>
                      <a:pt x="382" y="292"/>
                    </a:lnTo>
                    <a:lnTo>
                      <a:pt x="384" y="291"/>
                    </a:lnTo>
                    <a:lnTo>
                      <a:pt x="388" y="296"/>
                    </a:lnTo>
                    <a:lnTo>
                      <a:pt x="394" y="300"/>
                    </a:lnTo>
                    <a:lnTo>
                      <a:pt x="394" y="298"/>
                    </a:lnTo>
                    <a:lnTo>
                      <a:pt x="395" y="299"/>
                    </a:lnTo>
                    <a:lnTo>
                      <a:pt x="394" y="298"/>
                    </a:lnTo>
                    <a:lnTo>
                      <a:pt x="395" y="296"/>
                    </a:lnTo>
                    <a:lnTo>
                      <a:pt x="393" y="296"/>
                    </a:lnTo>
                    <a:lnTo>
                      <a:pt x="392" y="295"/>
                    </a:lnTo>
                    <a:lnTo>
                      <a:pt x="394" y="293"/>
                    </a:lnTo>
                    <a:lnTo>
                      <a:pt x="395" y="295"/>
                    </a:lnTo>
                    <a:lnTo>
                      <a:pt x="396" y="293"/>
                    </a:lnTo>
                    <a:lnTo>
                      <a:pt x="395" y="292"/>
                    </a:lnTo>
                    <a:lnTo>
                      <a:pt x="397" y="292"/>
                    </a:lnTo>
                    <a:lnTo>
                      <a:pt x="397" y="285"/>
                    </a:lnTo>
                    <a:lnTo>
                      <a:pt x="401" y="289"/>
                    </a:lnTo>
                    <a:lnTo>
                      <a:pt x="404" y="289"/>
                    </a:lnTo>
                    <a:lnTo>
                      <a:pt x="404" y="286"/>
                    </a:lnTo>
                    <a:lnTo>
                      <a:pt x="407" y="289"/>
                    </a:lnTo>
                    <a:lnTo>
                      <a:pt x="410" y="289"/>
                    </a:lnTo>
                    <a:lnTo>
                      <a:pt x="410" y="285"/>
                    </a:lnTo>
                    <a:lnTo>
                      <a:pt x="411" y="284"/>
                    </a:lnTo>
                    <a:lnTo>
                      <a:pt x="411" y="281"/>
                    </a:lnTo>
                    <a:lnTo>
                      <a:pt x="411" y="280"/>
                    </a:lnTo>
                    <a:lnTo>
                      <a:pt x="410" y="279"/>
                    </a:lnTo>
                    <a:lnTo>
                      <a:pt x="411" y="279"/>
                    </a:lnTo>
                    <a:lnTo>
                      <a:pt x="411" y="275"/>
                    </a:lnTo>
                    <a:lnTo>
                      <a:pt x="408" y="267"/>
                    </a:lnTo>
                    <a:lnTo>
                      <a:pt x="413" y="266"/>
                    </a:lnTo>
                    <a:lnTo>
                      <a:pt x="413" y="261"/>
                    </a:lnTo>
                    <a:lnTo>
                      <a:pt x="417" y="264"/>
                    </a:lnTo>
                    <a:lnTo>
                      <a:pt x="416" y="261"/>
                    </a:lnTo>
                    <a:lnTo>
                      <a:pt x="416" y="258"/>
                    </a:lnTo>
                    <a:lnTo>
                      <a:pt x="414" y="258"/>
                    </a:lnTo>
                    <a:lnTo>
                      <a:pt x="415" y="255"/>
                    </a:lnTo>
                    <a:lnTo>
                      <a:pt x="413" y="254"/>
                    </a:lnTo>
                    <a:lnTo>
                      <a:pt x="414" y="254"/>
                    </a:lnTo>
                    <a:lnTo>
                      <a:pt x="414" y="253"/>
                    </a:lnTo>
                    <a:lnTo>
                      <a:pt x="413" y="253"/>
                    </a:lnTo>
                    <a:lnTo>
                      <a:pt x="411" y="252"/>
                    </a:lnTo>
                    <a:lnTo>
                      <a:pt x="411" y="253"/>
                    </a:lnTo>
                    <a:lnTo>
                      <a:pt x="410" y="252"/>
                    </a:lnTo>
                    <a:lnTo>
                      <a:pt x="410" y="251"/>
                    </a:lnTo>
                    <a:lnTo>
                      <a:pt x="410" y="252"/>
                    </a:lnTo>
                    <a:lnTo>
                      <a:pt x="406" y="251"/>
                    </a:lnTo>
                    <a:lnTo>
                      <a:pt x="407" y="248"/>
                    </a:lnTo>
                    <a:lnTo>
                      <a:pt x="406" y="249"/>
                    </a:lnTo>
                    <a:lnTo>
                      <a:pt x="406" y="248"/>
                    </a:lnTo>
                    <a:lnTo>
                      <a:pt x="406" y="245"/>
                    </a:lnTo>
                    <a:lnTo>
                      <a:pt x="405" y="245"/>
                    </a:lnTo>
                    <a:lnTo>
                      <a:pt x="406" y="244"/>
                    </a:lnTo>
                    <a:lnTo>
                      <a:pt x="405" y="244"/>
                    </a:lnTo>
                    <a:lnTo>
                      <a:pt x="406" y="242"/>
                    </a:lnTo>
                    <a:lnTo>
                      <a:pt x="405" y="242"/>
                    </a:lnTo>
                    <a:lnTo>
                      <a:pt x="405" y="241"/>
                    </a:lnTo>
                    <a:lnTo>
                      <a:pt x="404" y="238"/>
                    </a:lnTo>
                    <a:lnTo>
                      <a:pt x="402" y="237"/>
                    </a:lnTo>
                    <a:lnTo>
                      <a:pt x="402" y="235"/>
                    </a:lnTo>
                    <a:lnTo>
                      <a:pt x="402" y="231"/>
                    </a:lnTo>
                    <a:lnTo>
                      <a:pt x="402" y="230"/>
                    </a:lnTo>
                    <a:lnTo>
                      <a:pt x="402" y="228"/>
                    </a:lnTo>
                    <a:lnTo>
                      <a:pt x="401" y="228"/>
                    </a:lnTo>
                    <a:lnTo>
                      <a:pt x="401" y="225"/>
                    </a:lnTo>
                    <a:lnTo>
                      <a:pt x="400" y="225"/>
                    </a:lnTo>
                    <a:lnTo>
                      <a:pt x="400" y="224"/>
                    </a:lnTo>
                    <a:lnTo>
                      <a:pt x="400" y="221"/>
                    </a:lnTo>
                    <a:lnTo>
                      <a:pt x="397" y="219"/>
                    </a:lnTo>
                    <a:lnTo>
                      <a:pt x="397" y="218"/>
                    </a:lnTo>
                    <a:lnTo>
                      <a:pt x="396" y="215"/>
                    </a:lnTo>
                    <a:lnTo>
                      <a:pt x="394" y="215"/>
                    </a:lnTo>
                    <a:lnTo>
                      <a:pt x="395" y="213"/>
                    </a:lnTo>
                    <a:lnTo>
                      <a:pt x="395" y="208"/>
                    </a:lnTo>
                    <a:lnTo>
                      <a:pt x="392" y="206"/>
                    </a:lnTo>
                    <a:lnTo>
                      <a:pt x="392" y="204"/>
                    </a:lnTo>
                    <a:lnTo>
                      <a:pt x="393" y="204"/>
                    </a:lnTo>
                    <a:lnTo>
                      <a:pt x="390" y="201"/>
                    </a:lnTo>
                    <a:lnTo>
                      <a:pt x="392" y="197"/>
                    </a:lnTo>
                    <a:lnTo>
                      <a:pt x="392" y="196"/>
                    </a:lnTo>
                    <a:lnTo>
                      <a:pt x="392" y="192"/>
                    </a:lnTo>
                    <a:lnTo>
                      <a:pt x="392" y="191"/>
                    </a:lnTo>
                    <a:lnTo>
                      <a:pt x="392" y="190"/>
                    </a:lnTo>
                    <a:lnTo>
                      <a:pt x="392" y="187"/>
                    </a:lnTo>
                    <a:lnTo>
                      <a:pt x="390" y="187"/>
                    </a:lnTo>
                    <a:lnTo>
                      <a:pt x="388" y="187"/>
                    </a:lnTo>
                    <a:lnTo>
                      <a:pt x="389" y="182"/>
                    </a:lnTo>
                    <a:lnTo>
                      <a:pt x="392" y="177"/>
                    </a:lnTo>
                    <a:lnTo>
                      <a:pt x="398" y="173"/>
                    </a:lnTo>
                    <a:lnTo>
                      <a:pt x="398" y="171"/>
                    </a:lnTo>
                    <a:lnTo>
                      <a:pt x="396" y="169"/>
                    </a:lnTo>
                    <a:lnTo>
                      <a:pt x="397" y="166"/>
                    </a:lnTo>
                    <a:lnTo>
                      <a:pt x="398" y="164"/>
                    </a:lnTo>
                    <a:lnTo>
                      <a:pt x="398" y="161"/>
                    </a:lnTo>
                    <a:lnTo>
                      <a:pt x="400" y="159"/>
                    </a:lnTo>
                    <a:lnTo>
                      <a:pt x="404" y="158"/>
                    </a:lnTo>
                    <a:lnTo>
                      <a:pt x="408" y="157"/>
                    </a:lnTo>
                    <a:lnTo>
                      <a:pt x="410" y="153"/>
                    </a:lnTo>
                    <a:lnTo>
                      <a:pt x="411" y="151"/>
                    </a:lnTo>
                    <a:lnTo>
                      <a:pt x="411" y="153"/>
                    </a:lnTo>
                    <a:lnTo>
                      <a:pt x="411" y="155"/>
                    </a:lnTo>
                    <a:lnTo>
                      <a:pt x="414" y="155"/>
                    </a:lnTo>
                    <a:lnTo>
                      <a:pt x="415" y="153"/>
                    </a:lnTo>
                    <a:lnTo>
                      <a:pt x="412" y="150"/>
                    </a:lnTo>
                    <a:lnTo>
                      <a:pt x="413" y="147"/>
                    </a:lnTo>
                    <a:lnTo>
                      <a:pt x="414" y="147"/>
                    </a:lnTo>
                    <a:lnTo>
                      <a:pt x="414" y="145"/>
                    </a:lnTo>
                    <a:lnTo>
                      <a:pt x="416" y="140"/>
                    </a:lnTo>
                    <a:lnTo>
                      <a:pt x="418" y="137"/>
                    </a:lnTo>
                    <a:lnTo>
                      <a:pt x="418" y="136"/>
                    </a:lnTo>
                    <a:lnTo>
                      <a:pt x="420" y="136"/>
                    </a:lnTo>
                    <a:lnTo>
                      <a:pt x="422" y="138"/>
                    </a:lnTo>
                    <a:lnTo>
                      <a:pt x="424" y="134"/>
                    </a:lnTo>
                    <a:lnTo>
                      <a:pt x="422" y="132"/>
                    </a:lnTo>
                    <a:lnTo>
                      <a:pt x="423" y="130"/>
                    </a:lnTo>
                    <a:lnTo>
                      <a:pt x="426" y="129"/>
                    </a:lnTo>
                    <a:lnTo>
                      <a:pt x="426" y="128"/>
                    </a:lnTo>
                    <a:lnTo>
                      <a:pt x="425" y="127"/>
                    </a:lnTo>
                    <a:lnTo>
                      <a:pt x="424" y="127"/>
                    </a:lnTo>
                    <a:lnTo>
                      <a:pt x="424" y="125"/>
                    </a:lnTo>
                    <a:lnTo>
                      <a:pt x="424" y="124"/>
                    </a:lnTo>
                    <a:lnTo>
                      <a:pt x="425" y="122"/>
                    </a:lnTo>
                    <a:lnTo>
                      <a:pt x="427" y="123"/>
                    </a:lnTo>
                    <a:lnTo>
                      <a:pt x="427" y="122"/>
                    </a:lnTo>
                    <a:lnTo>
                      <a:pt x="425" y="121"/>
                    </a:lnTo>
                    <a:lnTo>
                      <a:pt x="424" y="122"/>
                    </a:lnTo>
                    <a:lnTo>
                      <a:pt x="423" y="121"/>
                    </a:lnTo>
                    <a:lnTo>
                      <a:pt x="424" y="121"/>
                    </a:lnTo>
                    <a:lnTo>
                      <a:pt x="422" y="119"/>
                    </a:lnTo>
                    <a:lnTo>
                      <a:pt x="425" y="118"/>
                    </a:lnTo>
                    <a:lnTo>
                      <a:pt x="427" y="121"/>
                    </a:lnTo>
                    <a:lnTo>
                      <a:pt x="429" y="119"/>
                    </a:lnTo>
                    <a:lnTo>
                      <a:pt x="432" y="118"/>
                    </a:lnTo>
                    <a:lnTo>
                      <a:pt x="433" y="119"/>
                    </a:lnTo>
                    <a:lnTo>
                      <a:pt x="434" y="119"/>
                    </a:lnTo>
                    <a:lnTo>
                      <a:pt x="433" y="121"/>
                    </a:lnTo>
                    <a:lnTo>
                      <a:pt x="432" y="122"/>
                    </a:lnTo>
                    <a:lnTo>
                      <a:pt x="434" y="121"/>
                    </a:lnTo>
                    <a:lnTo>
                      <a:pt x="435" y="122"/>
                    </a:lnTo>
                    <a:lnTo>
                      <a:pt x="435" y="121"/>
                    </a:lnTo>
                    <a:lnTo>
                      <a:pt x="436" y="121"/>
                    </a:lnTo>
                    <a:lnTo>
                      <a:pt x="439" y="124"/>
                    </a:lnTo>
                    <a:lnTo>
                      <a:pt x="440" y="127"/>
                    </a:lnTo>
                    <a:lnTo>
                      <a:pt x="443" y="128"/>
                    </a:lnTo>
                    <a:lnTo>
                      <a:pt x="444" y="129"/>
                    </a:lnTo>
                    <a:lnTo>
                      <a:pt x="446" y="129"/>
                    </a:lnTo>
                    <a:lnTo>
                      <a:pt x="447" y="131"/>
                    </a:lnTo>
                    <a:lnTo>
                      <a:pt x="448" y="129"/>
                    </a:lnTo>
                    <a:lnTo>
                      <a:pt x="448" y="130"/>
                    </a:lnTo>
                    <a:lnTo>
                      <a:pt x="450" y="130"/>
                    </a:lnTo>
                    <a:lnTo>
                      <a:pt x="453" y="129"/>
                    </a:lnTo>
                    <a:lnTo>
                      <a:pt x="454" y="126"/>
                    </a:lnTo>
                    <a:lnTo>
                      <a:pt x="454" y="122"/>
                    </a:lnTo>
                    <a:lnTo>
                      <a:pt x="455" y="120"/>
                    </a:lnTo>
                    <a:lnTo>
                      <a:pt x="455" y="117"/>
                    </a:lnTo>
                    <a:lnTo>
                      <a:pt x="457" y="116"/>
                    </a:lnTo>
                    <a:lnTo>
                      <a:pt x="457" y="112"/>
                    </a:lnTo>
                    <a:lnTo>
                      <a:pt x="457" y="111"/>
                    </a:lnTo>
                    <a:lnTo>
                      <a:pt x="463" y="113"/>
                    </a:lnTo>
                    <a:lnTo>
                      <a:pt x="465" y="112"/>
                    </a:lnTo>
                    <a:lnTo>
                      <a:pt x="467" y="112"/>
                    </a:lnTo>
                    <a:lnTo>
                      <a:pt x="468" y="111"/>
                    </a:lnTo>
                    <a:lnTo>
                      <a:pt x="471" y="104"/>
                    </a:lnTo>
                    <a:lnTo>
                      <a:pt x="472" y="101"/>
                    </a:lnTo>
                    <a:lnTo>
                      <a:pt x="473" y="100"/>
                    </a:lnTo>
                    <a:lnTo>
                      <a:pt x="477" y="91"/>
                    </a:lnTo>
                    <a:lnTo>
                      <a:pt x="479" y="86"/>
                    </a:lnTo>
                    <a:lnTo>
                      <a:pt x="484" y="83"/>
                    </a:lnTo>
                    <a:lnTo>
                      <a:pt x="485" y="74"/>
                    </a:lnTo>
                    <a:lnTo>
                      <a:pt x="484" y="72"/>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25" name="Group 56"/>
            <p:cNvGrpSpPr>
              <a:grpSpLocks/>
            </p:cNvGrpSpPr>
            <p:nvPr/>
          </p:nvGrpSpPr>
          <p:grpSpPr bwMode="auto">
            <a:xfrm>
              <a:off x="1267" y="2858"/>
              <a:ext cx="386" cy="374"/>
              <a:chOff x="1267" y="2858"/>
              <a:chExt cx="386" cy="374"/>
            </a:xfrm>
          </p:grpSpPr>
          <p:sp>
            <p:nvSpPr>
              <p:cNvPr id="295" name="Freeform 54"/>
              <p:cNvSpPr>
                <a:spLocks/>
              </p:cNvSpPr>
              <p:nvPr/>
            </p:nvSpPr>
            <p:spPr bwMode="auto">
              <a:xfrm>
                <a:off x="1267" y="2858"/>
                <a:ext cx="386" cy="374"/>
              </a:xfrm>
              <a:custGeom>
                <a:avLst/>
                <a:gdLst>
                  <a:gd name="T0" fmla="*/ 383 w 386"/>
                  <a:gd name="T1" fmla="*/ 303 h 374"/>
                  <a:gd name="T2" fmla="*/ 367 w 386"/>
                  <a:gd name="T3" fmla="*/ 276 h 374"/>
                  <a:gd name="T4" fmla="*/ 348 w 386"/>
                  <a:gd name="T5" fmla="*/ 244 h 374"/>
                  <a:gd name="T6" fmla="*/ 334 w 386"/>
                  <a:gd name="T7" fmla="*/ 216 h 374"/>
                  <a:gd name="T8" fmla="*/ 311 w 386"/>
                  <a:gd name="T9" fmla="*/ 206 h 374"/>
                  <a:gd name="T10" fmla="*/ 295 w 386"/>
                  <a:gd name="T11" fmla="*/ 185 h 374"/>
                  <a:gd name="T12" fmla="*/ 307 w 386"/>
                  <a:gd name="T13" fmla="*/ 174 h 374"/>
                  <a:gd name="T14" fmla="*/ 325 w 386"/>
                  <a:gd name="T15" fmla="*/ 164 h 374"/>
                  <a:gd name="T16" fmla="*/ 354 w 386"/>
                  <a:gd name="T17" fmla="*/ 146 h 374"/>
                  <a:gd name="T18" fmla="*/ 364 w 386"/>
                  <a:gd name="T19" fmla="*/ 111 h 374"/>
                  <a:gd name="T20" fmla="*/ 336 w 386"/>
                  <a:gd name="T21" fmla="*/ 82 h 374"/>
                  <a:gd name="T22" fmla="*/ 304 w 386"/>
                  <a:gd name="T23" fmla="*/ 92 h 374"/>
                  <a:gd name="T24" fmla="*/ 278 w 386"/>
                  <a:gd name="T25" fmla="*/ 79 h 374"/>
                  <a:gd name="T26" fmla="*/ 249 w 386"/>
                  <a:gd name="T27" fmla="*/ 95 h 374"/>
                  <a:gd name="T28" fmla="*/ 252 w 386"/>
                  <a:gd name="T29" fmla="*/ 63 h 374"/>
                  <a:gd name="T30" fmla="*/ 218 w 386"/>
                  <a:gd name="T31" fmla="*/ 56 h 374"/>
                  <a:gd name="T32" fmla="*/ 188 w 386"/>
                  <a:gd name="T33" fmla="*/ 27 h 374"/>
                  <a:gd name="T34" fmla="*/ 142 w 386"/>
                  <a:gd name="T35" fmla="*/ 3 h 374"/>
                  <a:gd name="T36" fmla="*/ 138 w 386"/>
                  <a:gd name="T37" fmla="*/ 47 h 374"/>
                  <a:gd name="T38" fmla="*/ 137 w 386"/>
                  <a:gd name="T39" fmla="*/ 97 h 374"/>
                  <a:gd name="T40" fmla="*/ 149 w 386"/>
                  <a:gd name="T41" fmla="*/ 122 h 374"/>
                  <a:gd name="T42" fmla="*/ 132 w 386"/>
                  <a:gd name="T43" fmla="*/ 119 h 374"/>
                  <a:gd name="T44" fmla="*/ 114 w 386"/>
                  <a:gd name="T45" fmla="*/ 111 h 374"/>
                  <a:gd name="T46" fmla="*/ 97 w 386"/>
                  <a:gd name="T47" fmla="*/ 116 h 374"/>
                  <a:gd name="T48" fmla="*/ 92 w 386"/>
                  <a:gd name="T49" fmla="*/ 134 h 374"/>
                  <a:gd name="T50" fmla="*/ 83 w 386"/>
                  <a:gd name="T51" fmla="*/ 130 h 374"/>
                  <a:gd name="T52" fmla="*/ 71 w 386"/>
                  <a:gd name="T53" fmla="*/ 117 h 374"/>
                  <a:gd name="T54" fmla="*/ 51 w 386"/>
                  <a:gd name="T55" fmla="*/ 110 h 374"/>
                  <a:gd name="T56" fmla="*/ 35 w 386"/>
                  <a:gd name="T57" fmla="*/ 118 h 374"/>
                  <a:gd name="T58" fmla="*/ 15 w 386"/>
                  <a:gd name="T59" fmla="*/ 109 h 374"/>
                  <a:gd name="T60" fmla="*/ 14 w 386"/>
                  <a:gd name="T61" fmla="*/ 129 h 374"/>
                  <a:gd name="T62" fmla="*/ 17 w 386"/>
                  <a:gd name="T63" fmla="*/ 145 h 374"/>
                  <a:gd name="T64" fmla="*/ 11 w 386"/>
                  <a:gd name="T65" fmla="*/ 164 h 374"/>
                  <a:gd name="T66" fmla="*/ 2 w 386"/>
                  <a:gd name="T67" fmla="*/ 175 h 374"/>
                  <a:gd name="T68" fmla="*/ 21 w 386"/>
                  <a:gd name="T69" fmla="*/ 193 h 374"/>
                  <a:gd name="T70" fmla="*/ 26 w 386"/>
                  <a:gd name="T71" fmla="*/ 205 h 374"/>
                  <a:gd name="T72" fmla="*/ 32 w 386"/>
                  <a:gd name="T73" fmla="*/ 219 h 374"/>
                  <a:gd name="T74" fmla="*/ 49 w 386"/>
                  <a:gd name="T75" fmla="*/ 225 h 374"/>
                  <a:gd name="T76" fmla="*/ 66 w 386"/>
                  <a:gd name="T77" fmla="*/ 223 h 374"/>
                  <a:gd name="T78" fmla="*/ 64 w 386"/>
                  <a:gd name="T79" fmla="*/ 242 h 374"/>
                  <a:gd name="T80" fmla="*/ 69 w 386"/>
                  <a:gd name="T81" fmla="*/ 267 h 374"/>
                  <a:gd name="T82" fmla="*/ 59 w 386"/>
                  <a:gd name="T83" fmla="*/ 278 h 374"/>
                  <a:gd name="T84" fmla="*/ 65 w 386"/>
                  <a:gd name="T85" fmla="*/ 295 h 374"/>
                  <a:gd name="T86" fmla="*/ 79 w 386"/>
                  <a:gd name="T87" fmla="*/ 316 h 374"/>
                  <a:gd name="T88" fmla="*/ 98 w 386"/>
                  <a:gd name="T89" fmla="*/ 309 h 374"/>
                  <a:gd name="T90" fmla="*/ 110 w 386"/>
                  <a:gd name="T91" fmla="*/ 299 h 374"/>
                  <a:gd name="T92" fmla="*/ 120 w 386"/>
                  <a:gd name="T93" fmla="*/ 305 h 374"/>
                  <a:gd name="T94" fmla="*/ 128 w 386"/>
                  <a:gd name="T95" fmla="*/ 303 h 374"/>
                  <a:gd name="T96" fmla="*/ 141 w 386"/>
                  <a:gd name="T97" fmla="*/ 311 h 374"/>
                  <a:gd name="T98" fmla="*/ 156 w 386"/>
                  <a:gd name="T99" fmla="*/ 305 h 374"/>
                  <a:gd name="T100" fmla="*/ 172 w 386"/>
                  <a:gd name="T101" fmla="*/ 293 h 374"/>
                  <a:gd name="T102" fmla="*/ 185 w 386"/>
                  <a:gd name="T103" fmla="*/ 312 h 374"/>
                  <a:gd name="T104" fmla="*/ 227 w 386"/>
                  <a:gd name="T105" fmla="*/ 306 h 374"/>
                  <a:gd name="T106" fmla="*/ 255 w 386"/>
                  <a:gd name="T107" fmla="*/ 345 h 374"/>
                  <a:gd name="T108" fmla="*/ 275 w 386"/>
                  <a:gd name="T109" fmla="*/ 365 h 374"/>
                  <a:gd name="T110" fmla="*/ 290 w 386"/>
                  <a:gd name="T111" fmla="*/ 363 h 374"/>
                  <a:gd name="T112" fmla="*/ 302 w 386"/>
                  <a:gd name="T113" fmla="*/ 368 h 374"/>
                  <a:gd name="T114" fmla="*/ 314 w 386"/>
                  <a:gd name="T115" fmla="*/ 361 h 374"/>
                  <a:gd name="T116" fmla="*/ 333 w 386"/>
                  <a:gd name="T117" fmla="*/ 340 h 374"/>
                  <a:gd name="T118" fmla="*/ 345 w 386"/>
                  <a:gd name="T119" fmla="*/ 335 h 374"/>
                  <a:gd name="T120" fmla="*/ 369 w 386"/>
                  <a:gd name="T121" fmla="*/ 323 h 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6"/>
                  <a:gd name="T184" fmla="*/ 0 h 374"/>
                  <a:gd name="T185" fmla="*/ 386 w 386"/>
                  <a:gd name="T186" fmla="*/ 374 h 3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6" h="374">
                    <a:moveTo>
                      <a:pt x="386" y="329"/>
                    </a:moveTo>
                    <a:lnTo>
                      <a:pt x="385" y="328"/>
                    </a:lnTo>
                    <a:lnTo>
                      <a:pt x="385" y="326"/>
                    </a:lnTo>
                    <a:lnTo>
                      <a:pt x="381" y="323"/>
                    </a:lnTo>
                    <a:lnTo>
                      <a:pt x="380" y="320"/>
                    </a:lnTo>
                    <a:lnTo>
                      <a:pt x="380" y="319"/>
                    </a:lnTo>
                    <a:lnTo>
                      <a:pt x="382" y="316"/>
                    </a:lnTo>
                    <a:lnTo>
                      <a:pt x="381" y="314"/>
                    </a:lnTo>
                    <a:lnTo>
                      <a:pt x="380" y="313"/>
                    </a:lnTo>
                    <a:lnTo>
                      <a:pt x="381" y="312"/>
                    </a:lnTo>
                    <a:lnTo>
                      <a:pt x="380" y="309"/>
                    </a:lnTo>
                    <a:lnTo>
                      <a:pt x="381" y="306"/>
                    </a:lnTo>
                    <a:lnTo>
                      <a:pt x="381" y="305"/>
                    </a:lnTo>
                    <a:lnTo>
                      <a:pt x="382" y="304"/>
                    </a:lnTo>
                    <a:lnTo>
                      <a:pt x="383" y="303"/>
                    </a:lnTo>
                    <a:lnTo>
                      <a:pt x="382" y="299"/>
                    </a:lnTo>
                    <a:lnTo>
                      <a:pt x="381" y="299"/>
                    </a:lnTo>
                    <a:lnTo>
                      <a:pt x="382" y="296"/>
                    </a:lnTo>
                    <a:lnTo>
                      <a:pt x="380" y="295"/>
                    </a:lnTo>
                    <a:lnTo>
                      <a:pt x="380" y="292"/>
                    </a:lnTo>
                    <a:lnTo>
                      <a:pt x="378" y="289"/>
                    </a:lnTo>
                    <a:lnTo>
                      <a:pt x="378" y="288"/>
                    </a:lnTo>
                    <a:lnTo>
                      <a:pt x="375" y="288"/>
                    </a:lnTo>
                    <a:lnTo>
                      <a:pt x="373" y="287"/>
                    </a:lnTo>
                    <a:lnTo>
                      <a:pt x="371" y="282"/>
                    </a:lnTo>
                    <a:lnTo>
                      <a:pt x="372" y="280"/>
                    </a:lnTo>
                    <a:lnTo>
                      <a:pt x="370" y="279"/>
                    </a:lnTo>
                    <a:lnTo>
                      <a:pt x="370" y="276"/>
                    </a:lnTo>
                    <a:lnTo>
                      <a:pt x="369" y="276"/>
                    </a:lnTo>
                    <a:lnTo>
                      <a:pt x="367" y="276"/>
                    </a:lnTo>
                    <a:lnTo>
                      <a:pt x="366" y="275"/>
                    </a:lnTo>
                    <a:lnTo>
                      <a:pt x="366" y="274"/>
                    </a:lnTo>
                    <a:lnTo>
                      <a:pt x="366" y="272"/>
                    </a:lnTo>
                    <a:lnTo>
                      <a:pt x="363" y="270"/>
                    </a:lnTo>
                    <a:lnTo>
                      <a:pt x="363" y="268"/>
                    </a:lnTo>
                    <a:lnTo>
                      <a:pt x="360" y="262"/>
                    </a:lnTo>
                    <a:lnTo>
                      <a:pt x="361" y="261"/>
                    </a:lnTo>
                    <a:lnTo>
                      <a:pt x="360" y="259"/>
                    </a:lnTo>
                    <a:lnTo>
                      <a:pt x="360" y="258"/>
                    </a:lnTo>
                    <a:lnTo>
                      <a:pt x="357" y="254"/>
                    </a:lnTo>
                    <a:lnTo>
                      <a:pt x="355" y="249"/>
                    </a:lnTo>
                    <a:lnTo>
                      <a:pt x="354" y="248"/>
                    </a:lnTo>
                    <a:lnTo>
                      <a:pt x="354" y="245"/>
                    </a:lnTo>
                    <a:lnTo>
                      <a:pt x="353" y="244"/>
                    </a:lnTo>
                    <a:lnTo>
                      <a:pt x="348" y="244"/>
                    </a:lnTo>
                    <a:lnTo>
                      <a:pt x="347" y="243"/>
                    </a:lnTo>
                    <a:lnTo>
                      <a:pt x="346" y="244"/>
                    </a:lnTo>
                    <a:lnTo>
                      <a:pt x="345" y="245"/>
                    </a:lnTo>
                    <a:lnTo>
                      <a:pt x="344" y="245"/>
                    </a:lnTo>
                    <a:lnTo>
                      <a:pt x="340" y="240"/>
                    </a:lnTo>
                    <a:lnTo>
                      <a:pt x="339" y="233"/>
                    </a:lnTo>
                    <a:lnTo>
                      <a:pt x="336" y="229"/>
                    </a:lnTo>
                    <a:lnTo>
                      <a:pt x="336" y="228"/>
                    </a:lnTo>
                    <a:lnTo>
                      <a:pt x="337" y="226"/>
                    </a:lnTo>
                    <a:lnTo>
                      <a:pt x="337" y="223"/>
                    </a:lnTo>
                    <a:lnTo>
                      <a:pt x="338" y="222"/>
                    </a:lnTo>
                    <a:lnTo>
                      <a:pt x="337" y="219"/>
                    </a:lnTo>
                    <a:lnTo>
                      <a:pt x="337" y="217"/>
                    </a:lnTo>
                    <a:lnTo>
                      <a:pt x="336" y="215"/>
                    </a:lnTo>
                    <a:lnTo>
                      <a:pt x="334" y="216"/>
                    </a:lnTo>
                    <a:lnTo>
                      <a:pt x="333" y="215"/>
                    </a:lnTo>
                    <a:lnTo>
                      <a:pt x="331" y="215"/>
                    </a:lnTo>
                    <a:lnTo>
                      <a:pt x="327" y="214"/>
                    </a:lnTo>
                    <a:lnTo>
                      <a:pt x="325" y="214"/>
                    </a:lnTo>
                    <a:lnTo>
                      <a:pt x="322" y="212"/>
                    </a:lnTo>
                    <a:lnTo>
                      <a:pt x="320" y="213"/>
                    </a:lnTo>
                    <a:lnTo>
                      <a:pt x="318" y="216"/>
                    </a:lnTo>
                    <a:lnTo>
                      <a:pt x="318" y="217"/>
                    </a:lnTo>
                    <a:lnTo>
                      <a:pt x="316" y="219"/>
                    </a:lnTo>
                    <a:lnTo>
                      <a:pt x="314" y="219"/>
                    </a:lnTo>
                    <a:lnTo>
                      <a:pt x="314" y="214"/>
                    </a:lnTo>
                    <a:lnTo>
                      <a:pt x="311" y="211"/>
                    </a:lnTo>
                    <a:lnTo>
                      <a:pt x="312" y="210"/>
                    </a:lnTo>
                    <a:lnTo>
                      <a:pt x="311" y="206"/>
                    </a:lnTo>
                    <a:lnTo>
                      <a:pt x="311" y="205"/>
                    </a:lnTo>
                    <a:lnTo>
                      <a:pt x="307" y="205"/>
                    </a:lnTo>
                    <a:lnTo>
                      <a:pt x="307" y="204"/>
                    </a:lnTo>
                    <a:lnTo>
                      <a:pt x="309" y="200"/>
                    </a:lnTo>
                    <a:lnTo>
                      <a:pt x="308" y="200"/>
                    </a:lnTo>
                    <a:lnTo>
                      <a:pt x="306" y="198"/>
                    </a:lnTo>
                    <a:lnTo>
                      <a:pt x="306" y="196"/>
                    </a:lnTo>
                    <a:lnTo>
                      <a:pt x="304" y="195"/>
                    </a:lnTo>
                    <a:lnTo>
                      <a:pt x="301" y="198"/>
                    </a:lnTo>
                    <a:lnTo>
                      <a:pt x="298" y="196"/>
                    </a:lnTo>
                    <a:lnTo>
                      <a:pt x="299" y="194"/>
                    </a:lnTo>
                    <a:lnTo>
                      <a:pt x="298" y="188"/>
                    </a:lnTo>
                    <a:lnTo>
                      <a:pt x="296" y="187"/>
                    </a:lnTo>
                    <a:lnTo>
                      <a:pt x="295" y="187"/>
                    </a:lnTo>
                    <a:lnTo>
                      <a:pt x="295" y="185"/>
                    </a:lnTo>
                    <a:lnTo>
                      <a:pt x="295" y="184"/>
                    </a:lnTo>
                    <a:lnTo>
                      <a:pt x="296" y="181"/>
                    </a:lnTo>
                    <a:lnTo>
                      <a:pt x="298" y="179"/>
                    </a:lnTo>
                    <a:lnTo>
                      <a:pt x="300" y="177"/>
                    </a:lnTo>
                    <a:lnTo>
                      <a:pt x="302" y="177"/>
                    </a:lnTo>
                    <a:lnTo>
                      <a:pt x="302" y="179"/>
                    </a:lnTo>
                    <a:lnTo>
                      <a:pt x="303" y="181"/>
                    </a:lnTo>
                    <a:lnTo>
                      <a:pt x="305" y="181"/>
                    </a:lnTo>
                    <a:lnTo>
                      <a:pt x="306" y="179"/>
                    </a:lnTo>
                    <a:lnTo>
                      <a:pt x="305" y="176"/>
                    </a:lnTo>
                    <a:lnTo>
                      <a:pt x="304" y="175"/>
                    </a:lnTo>
                    <a:lnTo>
                      <a:pt x="303" y="174"/>
                    </a:lnTo>
                    <a:lnTo>
                      <a:pt x="304" y="174"/>
                    </a:lnTo>
                    <a:lnTo>
                      <a:pt x="307" y="174"/>
                    </a:lnTo>
                    <a:lnTo>
                      <a:pt x="306" y="171"/>
                    </a:lnTo>
                    <a:lnTo>
                      <a:pt x="309" y="172"/>
                    </a:lnTo>
                    <a:lnTo>
                      <a:pt x="312" y="171"/>
                    </a:lnTo>
                    <a:lnTo>
                      <a:pt x="311" y="168"/>
                    </a:lnTo>
                    <a:lnTo>
                      <a:pt x="314" y="166"/>
                    </a:lnTo>
                    <a:lnTo>
                      <a:pt x="316" y="166"/>
                    </a:lnTo>
                    <a:lnTo>
                      <a:pt x="317" y="167"/>
                    </a:lnTo>
                    <a:lnTo>
                      <a:pt x="318" y="167"/>
                    </a:lnTo>
                    <a:lnTo>
                      <a:pt x="317" y="164"/>
                    </a:lnTo>
                    <a:lnTo>
                      <a:pt x="318" y="165"/>
                    </a:lnTo>
                    <a:lnTo>
                      <a:pt x="320" y="166"/>
                    </a:lnTo>
                    <a:lnTo>
                      <a:pt x="322" y="166"/>
                    </a:lnTo>
                    <a:lnTo>
                      <a:pt x="323" y="167"/>
                    </a:lnTo>
                    <a:lnTo>
                      <a:pt x="325" y="164"/>
                    </a:lnTo>
                    <a:lnTo>
                      <a:pt x="325" y="162"/>
                    </a:lnTo>
                    <a:lnTo>
                      <a:pt x="328" y="161"/>
                    </a:lnTo>
                    <a:lnTo>
                      <a:pt x="328" y="160"/>
                    </a:lnTo>
                    <a:lnTo>
                      <a:pt x="328" y="156"/>
                    </a:lnTo>
                    <a:lnTo>
                      <a:pt x="328" y="155"/>
                    </a:lnTo>
                    <a:lnTo>
                      <a:pt x="331" y="155"/>
                    </a:lnTo>
                    <a:lnTo>
                      <a:pt x="332" y="155"/>
                    </a:lnTo>
                    <a:lnTo>
                      <a:pt x="334" y="156"/>
                    </a:lnTo>
                    <a:lnTo>
                      <a:pt x="335" y="158"/>
                    </a:lnTo>
                    <a:lnTo>
                      <a:pt x="337" y="160"/>
                    </a:lnTo>
                    <a:lnTo>
                      <a:pt x="342" y="159"/>
                    </a:lnTo>
                    <a:lnTo>
                      <a:pt x="346" y="152"/>
                    </a:lnTo>
                    <a:lnTo>
                      <a:pt x="350" y="150"/>
                    </a:lnTo>
                    <a:lnTo>
                      <a:pt x="354" y="147"/>
                    </a:lnTo>
                    <a:lnTo>
                      <a:pt x="354" y="146"/>
                    </a:lnTo>
                    <a:lnTo>
                      <a:pt x="353" y="145"/>
                    </a:lnTo>
                    <a:lnTo>
                      <a:pt x="354" y="145"/>
                    </a:lnTo>
                    <a:lnTo>
                      <a:pt x="351" y="140"/>
                    </a:lnTo>
                    <a:lnTo>
                      <a:pt x="353" y="140"/>
                    </a:lnTo>
                    <a:lnTo>
                      <a:pt x="358" y="138"/>
                    </a:lnTo>
                    <a:lnTo>
                      <a:pt x="358" y="134"/>
                    </a:lnTo>
                    <a:lnTo>
                      <a:pt x="357" y="130"/>
                    </a:lnTo>
                    <a:lnTo>
                      <a:pt x="357" y="129"/>
                    </a:lnTo>
                    <a:lnTo>
                      <a:pt x="361" y="129"/>
                    </a:lnTo>
                    <a:lnTo>
                      <a:pt x="363" y="129"/>
                    </a:lnTo>
                    <a:lnTo>
                      <a:pt x="368" y="125"/>
                    </a:lnTo>
                    <a:lnTo>
                      <a:pt x="368" y="122"/>
                    </a:lnTo>
                    <a:lnTo>
                      <a:pt x="368" y="119"/>
                    </a:lnTo>
                    <a:lnTo>
                      <a:pt x="365" y="115"/>
                    </a:lnTo>
                    <a:lnTo>
                      <a:pt x="364" y="111"/>
                    </a:lnTo>
                    <a:lnTo>
                      <a:pt x="361" y="109"/>
                    </a:lnTo>
                    <a:lnTo>
                      <a:pt x="360" y="106"/>
                    </a:lnTo>
                    <a:lnTo>
                      <a:pt x="357" y="105"/>
                    </a:lnTo>
                    <a:lnTo>
                      <a:pt x="353" y="98"/>
                    </a:lnTo>
                    <a:lnTo>
                      <a:pt x="353" y="96"/>
                    </a:lnTo>
                    <a:lnTo>
                      <a:pt x="352" y="96"/>
                    </a:lnTo>
                    <a:lnTo>
                      <a:pt x="351" y="94"/>
                    </a:lnTo>
                    <a:lnTo>
                      <a:pt x="350" y="90"/>
                    </a:lnTo>
                    <a:lnTo>
                      <a:pt x="347" y="90"/>
                    </a:lnTo>
                    <a:lnTo>
                      <a:pt x="347" y="88"/>
                    </a:lnTo>
                    <a:lnTo>
                      <a:pt x="345" y="82"/>
                    </a:lnTo>
                    <a:lnTo>
                      <a:pt x="340" y="80"/>
                    </a:lnTo>
                    <a:lnTo>
                      <a:pt x="337" y="80"/>
                    </a:lnTo>
                    <a:lnTo>
                      <a:pt x="336" y="82"/>
                    </a:lnTo>
                    <a:lnTo>
                      <a:pt x="333" y="82"/>
                    </a:lnTo>
                    <a:lnTo>
                      <a:pt x="328" y="81"/>
                    </a:lnTo>
                    <a:lnTo>
                      <a:pt x="328" y="77"/>
                    </a:lnTo>
                    <a:lnTo>
                      <a:pt x="327" y="77"/>
                    </a:lnTo>
                    <a:lnTo>
                      <a:pt x="324" y="77"/>
                    </a:lnTo>
                    <a:lnTo>
                      <a:pt x="322" y="77"/>
                    </a:lnTo>
                    <a:lnTo>
                      <a:pt x="317" y="75"/>
                    </a:lnTo>
                    <a:lnTo>
                      <a:pt x="316" y="75"/>
                    </a:lnTo>
                    <a:lnTo>
                      <a:pt x="311" y="84"/>
                    </a:lnTo>
                    <a:lnTo>
                      <a:pt x="311" y="89"/>
                    </a:lnTo>
                    <a:lnTo>
                      <a:pt x="311" y="91"/>
                    </a:lnTo>
                    <a:lnTo>
                      <a:pt x="310" y="92"/>
                    </a:lnTo>
                    <a:lnTo>
                      <a:pt x="304" y="92"/>
                    </a:lnTo>
                    <a:lnTo>
                      <a:pt x="301" y="94"/>
                    </a:lnTo>
                    <a:lnTo>
                      <a:pt x="300" y="92"/>
                    </a:lnTo>
                    <a:lnTo>
                      <a:pt x="300" y="88"/>
                    </a:lnTo>
                    <a:lnTo>
                      <a:pt x="298" y="85"/>
                    </a:lnTo>
                    <a:lnTo>
                      <a:pt x="293" y="80"/>
                    </a:lnTo>
                    <a:lnTo>
                      <a:pt x="290" y="81"/>
                    </a:lnTo>
                    <a:lnTo>
                      <a:pt x="289" y="78"/>
                    </a:lnTo>
                    <a:lnTo>
                      <a:pt x="288" y="77"/>
                    </a:lnTo>
                    <a:lnTo>
                      <a:pt x="287" y="76"/>
                    </a:lnTo>
                    <a:lnTo>
                      <a:pt x="284" y="76"/>
                    </a:lnTo>
                    <a:lnTo>
                      <a:pt x="283" y="75"/>
                    </a:lnTo>
                    <a:lnTo>
                      <a:pt x="280" y="75"/>
                    </a:lnTo>
                    <a:lnTo>
                      <a:pt x="279" y="78"/>
                    </a:lnTo>
                    <a:lnTo>
                      <a:pt x="278" y="79"/>
                    </a:lnTo>
                    <a:lnTo>
                      <a:pt x="276" y="79"/>
                    </a:lnTo>
                    <a:lnTo>
                      <a:pt x="276" y="81"/>
                    </a:lnTo>
                    <a:lnTo>
                      <a:pt x="272" y="84"/>
                    </a:lnTo>
                    <a:lnTo>
                      <a:pt x="270" y="84"/>
                    </a:lnTo>
                    <a:lnTo>
                      <a:pt x="270" y="85"/>
                    </a:lnTo>
                    <a:lnTo>
                      <a:pt x="268" y="87"/>
                    </a:lnTo>
                    <a:lnTo>
                      <a:pt x="267" y="94"/>
                    </a:lnTo>
                    <a:lnTo>
                      <a:pt x="267" y="96"/>
                    </a:lnTo>
                    <a:lnTo>
                      <a:pt x="266" y="97"/>
                    </a:lnTo>
                    <a:lnTo>
                      <a:pt x="262" y="95"/>
                    </a:lnTo>
                    <a:lnTo>
                      <a:pt x="257" y="102"/>
                    </a:lnTo>
                    <a:lnTo>
                      <a:pt x="255" y="99"/>
                    </a:lnTo>
                    <a:lnTo>
                      <a:pt x="255" y="98"/>
                    </a:lnTo>
                    <a:lnTo>
                      <a:pt x="253" y="98"/>
                    </a:lnTo>
                    <a:lnTo>
                      <a:pt x="249" y="95"/>
                    </a:lnTo>
                    <a:lnTo>
                      <a:pt x="248" y="94"/>
                    </a:lnTo>
                    <a:lnTo>
                      <a:pt x="248" y="92"/>
                    </a:lnTo>
                    <a:lnTo>
                      <a:pt x="251" y="90"/>
                    </a:lnTo>
                    <a:lnTo>
                      <a:pt x="254" y="89"/>
                    </a:lnTo>
                    <a:lnTo>
                      <a:pt x="258" y="86"/>
                    </a:lnTo>
                    <a:lnTo>
                      <a:pt x="257" y="85"/>
                    </a:lnTo>
                    <a:lnTo>
                      <a:pt x="254" y="84"/>
                    </a:lnTo>
                    <a:lnTo>
                      <a:pt x="254" y="80"/>
                    </a:lnTo>
                    <a:lnTo>
                      <a:pt x="253" y="79"/>
                    </a:lnTo>
                    <a:lnTo>
                      <a:pt x="254" y="77"/>
                    </a:lnTo>
                    <a:lnTo>
                      <a:pt x="254" y="72"/>
                    </a:lnTo>
                    <a:lnTo>
                      <a:pt x="254" y="69"/>
                    </a:lnTo>
                    <a:lnTo>
                      <a:pt x="254" y="66"/>
                    </a:lnTo>
                    <a:lnTo>
                      <a:pt x="253" y="65"/>
                    </a:lnTo>
                    <a:lnTo>
                      <a:pt x="252" y="63"/>
                    </a:lnTo>
                    <a:lnTo>
                      <a:pt x="252" y="61"/>
                    </a:lnTo>
                    <a:lnTo>
                      <a:pt x="252" y="60"/>
                    </a:lnTo>
                    <a:lnTo>
                      <a:pt x="246" y="56"/>
                    </a:lnTo>
                    <a:lnTo>
                      <a:pt x="242" y="56"/>
                    </a:lnTo>
                    <a:lnTo>
                      <a:pt x="241" y="56"/>
                    </a:lnTo>
                    <a:lnTo>
                      <a:pt x="239" y="58"/>
                    </a:lnTo>
                    <a:lnTo>
                      <a:pt x="237" y="57"/>
                    </a:lnTo>
                    <a:lnTo>
                      <a:pt x="235" y="59"/>
                    </a:lnTo>
                    <a:lnTo>
                      <a:pt x="233" y="58"/>
                    </a:lnTo>
                    <a:lnTo>
                      <a:pt x="230" y="59"/>
                    </a:lnTo>
                    <a:lnTo>
                      <a:pt x="224" y="61"/>
                    </a:lnTo>
                    <a:lnTo>
                      <a:pt x="223" y="63"/>
                    </a:lnTo>
                    <a:lnTo>
                      <a:pt x="218" y="60"/>
                    </a:lnTo>
                    <a:lnTo>
                      <a:pt x="218" y="58"/>
                    </a:lnTo>
                    <a:lnTo>
                      <a:pt x="218" y="56"/>
                    </a:lnTo>
                    <a:lnTo>
                      <a:pt x="218" y="50"/>
                    </a:lnTo>
                    <a:lnTo>
                      <a:pt x="216" y="48"/>
                    </a:lnTo>
                    <a:lnTo>
                      <a:pt x="216" y="44"/>
                    </a:lnTo>
                    <a:lnTo>
                      <a:pt x="215" y="43"/>
                    </a:lnTo>
                    <a:lnTo>
                      <a:pt x="213" y="38"/>
                    </a:lnTo>
                    <a:lnTo>
                      <a:pt x="211" y="35"/>
                    </a:lnTo>
                    <a:lnTo>
                      <a:pt x="213" y="27"/>
                    </a:lnTo>
                    <a:lnTo>
                      <a:pt x="210" y="24"/>
                    </a:lnTo>
                    <a:lnTo>
                      <a:pt x="210" y="21"/>
                    </a:lnTo>
                    <a:lnTo>
                      <a:pt x="202" y="22"/>
                    </a:lnTo>
                    <a:lnTo>
                      <a:pt x="202" y="24"/>
                    </a:lnTo>
                    <a:lnTo>
                      <a:pt x="199" y="26"/>
                    </a:lnTo>
                    <a:lnTo>
                      <a:pt x="194" y="24"/>
                    </a:lnTo>
                    <a:lnTo>
                      <a:pt x="190" y="26"/>
                    </a:lnTo>
                    <a:lnTo>
                      <a:pt x="188" y="27"/>
                    </a:lnTo>
                    <a:lnTo>
                      <a:pt x="187" y="27"/>
                    </a:lnTo>
                    <a:lnTo>
                      <a:pt x="183" y="24"/>
                    </a:lnTo>
                    <a:lnTo>
                      <a:pt x="179" y="25"/>
                    </a:lnTo>
                    <a:lnTo>
                      <a:pt x="177" y="24"/>
                    </a:lnTo>
                    <a:lnTo>
                      <a:pt x="175" y="22"/>
                    </a:lnTo>
                    <a:lnTo>
                      <a:pt x="174" y="18"/>
                    </a:lnTo>
                    <a:lnTo>
                      <a:pt x="173" y="17"/>
                    </a:lnTo>
                    <a:lnTo>
                      <a:pt x="170" y="15"/>
                    </a:lnTo>
                    <a:lnTo>
                      <a:pt x="168" y="13"/>
                    </a:lnTo>
                    <a:lnTo>
                      <a:pt x="165" y="13"/>
                    </a:lnTo>
                    <a:lnTo>
                      <a:pt x="158" y="10"/>
                    </a:lnTo>
                    <a:lnTo>
                      <a:pt x="157" y="5"/>
                    </a:lnTo>
                    <a:lnTo>
                      <a:pt x="154" y="3"/>
                    </a:lnTo>
                    <a:lnTo>
                      <a:pt x="147" y="1"/>
                    </a:lnTo>
                    <a:lnTo>
                      <a:pt x="142" y="3"/>
                    </a:lnTo>
                    <a:lnTo>
                      <a:pt x="140" y="0"/>
                    </a:lnTo>
                    <a:lnTo>
                      <a:pt x="136" y="0"/>
                    </a:lnTo>
                    <a:lnTo>
                      <a:pt x="136" y="6"/>
                    </a:lnTo>
                    <a:lnTo>
                      <a:pt x="136" y="9"/>
                    </a:lnTo>
                    <a:lnTo>
                      <a:pt x="137" y="12"/>
                    </a:lnTo>
                    <a:lnTo>
                      <a:pt x="142" y="17"/>
                    </a:lnTo>
                    <a:lnTo>
                      <a:pt x="144" y="22"/>
                    </a:lnTo>
                    <a:lnTo>
                      <a:pt x="142" y="25"/>
                    </a:lnTo>
                    <a:lnTo>
                      <a:pt x="139" y="30"/>
                    </a:lnTo>
                    <a:lnTo>
                      <a:pt x="138" y="31"/>
                    </a:lnTo>
                    <a:lnTo>
                      <a:pt x="141" y="34"/>
                    </a:lnTo>
                    <a:lnTo>
                      <a:pt x="139" y="39"/>
                    </a:lnTo>
                    <a:lnTo>
                      <a:pt x="140" y="41"/>
                    </a:lnTo>
                    <a:lnTo>
                      <a:pt x="138" y="44"/>
                    </a:lnTo>
                    <a:lnTo>
                      <a:pt x="138" y="47"/>
                    </a:lnTo>
                    <a:lnTo>
                      <a:pt x="139" y="47"/>
                    </a:lnTo>
                    <a:lnTo>
                      <a:pt x="140" y="58"/>
                    </a:lnTo>
                    <a:lnTo>
                      <a:pt x="142" y="60"/>
                    </a:lnTo>
                    <a:lnTo>
                      <a:pt x="139" y="63"/>
                    </a:lnTo>
                    <a:lnTo>
                      <a:pt x="137" y="67"/>
                    </a:lnTo>
                    <a:lnTo>
                      <a:pt x="137" y="68"/>
                    </a:lnTo>
                    <a:lnTo>
                      <a:pt x="141" y="71"/>
                    </a:lnTo>
                    <a:lnTo>
                      <a:pt x="142" y="74"/>
                    </a:lnTo>
                    <a:lnTo>
                      <a:pt x="142" y="77"/>
                    </a:lnTo>
                    <a:lnTo>
                      <a:pt x="145" y="79"/>
                    </a:lnTo>
                    <a:lnTo>
                      <a:pt x="142" y="81"/>
                    </a:lnTo>
                    <a:lnTo>
                      <a:pt x="139" y="85"/>
                    </a:lnTo>
                    <a:lnTo>
                      <a:pt x="140" y="87"/>
                    </a:lnTo>
                    <a:lnTo>
                      <a:pt x="135" y="94"/>
                    </a:lnTo>
                    <a:lnTo>
                      <a:pt x="137" y="97"/>
                    </a:lnTo>
                    <a:lnTo>
                      <a:pt x="141" y="98"/>
                    </a:lnTo>
                    <a:lnTo>
                      <a:pt x="140" y="99"/>
                    </a:lnTo>
                    <a:lnTo>
                      <a:pt x="138" y="100"/>
                    </a:lnTo>
                    <a:lnTo>
                      <a:pt x="142" y="105"/>
                    </a:lnTo>
                    <a:lnTo>
                      <a:pt x="140" y="105"/>
                    </a:lnTo>
                    <a:lnTo>
                      <a:pt x="142" y="106"/>
                    </a:lnTo>
                    <a:lnTo>
                      <a:pt x="143" y="109"/>
                    </a:lnTo>
                    <a:lnTo>
                      <a:pt x="145" y="111"/>
                    </a:lnTo>
                    <a:lnTo>
                      <a:pt x="145" y="112"/>
                    </a:lnTo>
                    <a:lnTo>
                      <a:pt x="146" y="113"/>
                    </a:lnTo>
                    <a:lnTo>
                      <a:pt x="147" y="116"/>
                    </a:lnTo>
                    <a:lnTo>
                      <a:pt x="148" y="116"/>
                    </a:lnTo>
                    <a:lnTo>
                      <a:pt x="148" y="119"/>
                    </a:lnTo>
                    <a:lnTo>
                      <a:pt x="149" y="122"/>
                    </a:lnTo>
                    <a:lnTo>
                      <a:pt x="149" y="123"/>
                    </a:lnTo>
                    <a:lnTo>
                      <a:pt x="140" y="123"/>
                    </a:lnTo>
                    <a:lnTo>
                      <a:pt x="138" y="124"/>
                    </a:lnTo>
                    <a:lnTo>
                      <a:pt x="137" y="125"/>
                    </a:lnTo>
                    <a:lnTo>
                      <a:pt x="137" y="122"/>
                    </a:lnTo>
                    <a:lnTo>
                      <a:pt x="136" y="124"/>
                    </a:lnTo>
                    <a:lnTo>
                      <a:pt x="136" y="125"/>
                    </a:lnTo>
                    <a:lnTo>
                      <a:pt x="135" y="125"/>
                    </a:lnTo>
                    <a:lnTo>
                      <a:pt x="135" y="121"/>
                    </a:lnTo>
                    <a:lnTo>
                      <a:pt x="134" y="121"/>
                    </a:lnTo>
                    <a:lnTo>
                      <a:pt x="134" y="122"/>
                    </a:lnTo>
                    <a:lnTo>
                      <a:pt x="133" y="121"/>
                    </a:lnTo>
                    <a:lnTo>
                      <a:pt x="133" y="120"/>
                    </a:lnTo>
                    <a:lnTo>
                      <a:pt x="132" y="120"/>
                    </a:lnTo>
                    <a:lnTo>
                      <a:pt x="132" y="119"/>
                    </a:lnTo>
                    <a:lnTo>
                      <a:pt x="131" y="119"/>
                    </a:lnTo>
                    <a:lnTo>
                      <a:pt x="129" y="120"/>
                    </a:lnTo>
                    <a:lnTo>
                      <a:pt x="128" y="120"/>
                    </a:lnTo>
                    <a:lnTo>
                      <a:pt x="126" y="121"/>
                    </a:lnTo>
                    <a:lnTo>
                      <a:pt x="125" y="120"/>
                    </a:lnTo>
                    <a:lnTo>
                      <a:pt x="125" y="124"/>
                    </a:lnTo>
                    <a:lnTo>
                      <a:pt x="122" y="124"/>
                    </a:lnTo>
                    <a:lnTo>
                      <a:pt x="121" y="122"/>
                    </a:lnTo>
                    <a:lnTo>
                      <a:pt x="120" y="122"/>
                    </a:lnTo>
                    <a:lnTo>
                      <a:pt x="119" y="121"/>
                    </a:lnTo>
                    <a:lnTo>
                      <a:pt x="117" y="121"/>
                    </a:lnTo>
                    <a:lnTo>
                      <a:pt x="117" y="119"/>
                    </a:lnTo>
                    <a:lnTo>
                      <a:pt x="113" y="113"/>
                    </a:lnTo>
                    <a:lnTo>
                      <a:pt x="113" y="111"/>
                    </a:lnTo>
                    <a:lnTo>
                      <a:pt x="114" y="111"/>
                    </a:lnTo>
                    <a:lnTo>
                      <a:pt x="114" y="110"/>
                    </a:lnTo>
                    <a:lnTo>
                      <a:pt x="113" y="109"/>
                    </a:lnTo>
                    <a:lnTo>
                      <a:pt x="109" y="106"/>
                    </a:lnTo>
                    <a:lnTo>
                      <a:pt x="109" y="108"/>
                    </a:lnTo>
                    <a:lnTo>
                      <a:pt x="108" y="109"/>
                    </a:lnTo>
                    <a:lnTo>
                      <a:pt x="109" y="111"/>
                    </a:lnTo>
                    <a:lnTo>
                      <a:pt x="109" y="113"/>
                    </a:lnTo>
                    <a:lnTo>
                      <a:pt x="108" y="113"/>
                    </a:lnTo>
                    <a:lnTo>
                      <a:pt x="107" y="113"/>
                    </a:lnTo>
                    <a:lnTo>
                      <a:pt x="105" y="111"/>
                    </a:lnTo>
                    <a:lnTo>
                      <a:pt x="104" y="116"/>
                    </a:lnTo>
                    <a:lnTo>
                      <a:pt x="101" y="116"/>
                    </a:lnTo>
                    <a:lnTo>
                      <a:pt x="97" y="116"/>
                    </a:lnTo>
                    <a:lnTo>
                      <a:pt x="96" y="119"/>
                    </a:lnTo>
                    <a:lnTo>
                      <a:pt x="97" y="121"/>
                    </a:lnTo>
                    <a:lnTo>
                      <a:pt x="97" y="125"/>
                    </a:lnTo>
                    <a:lnTo>
                      <a:pt x="100" y="127"/>
                    </a:lnTo>
                    <a:lnTo>
                      <a:pt x="99" y="129"/>
                    </a:lnTo>
                    <a:lnTo>
                      <a:pt x="97" y="129"/>
                    </a:lnTo>
                    <a:lnTo>
                      <a:pt x="98" y="130"/>
                    </a:lnTo>
                    <a:lnTo>
                      <a:pt x="96" y="132"/>
                    </a:lnTo>
                    <a:lnTo>
                      <a:pt x="96" y="133"/>
                    </a:lnTo>
                    <a:lnTo>
                      <a:pt x="94" y="133"/>
                    </a:lnTo>
                    <a:lnTo>
                      <a:pt x="93" y="130"/>
                    </a:lnTo>
                    <a:lnTo>
                      <a:pt x="92" y="131"/>
                    </a:lnTo>
                    <a:lnTo>
                      <a:pt x="91" y="132"/>
                    </a:lnTo>
                    <a:lnTo>
                      <a:pt x="92" y="134"/>
                    </a:lnTo>
                    <a:lnTo>
                      <a:pt x="92" y="135"/>
                    </a:lnTo>
                    <a:lnTo>
                      <a:pt x="91" y="134"/>
                    </a:lnTo>
                    <a:lnTo>
                      <a:pt x="91" y="135"/>
                    </a:lnTo>
                    <a:lnTo>
                      <a:pt x="89" y="133"/>
                    </a:lnTo>
                    <a:lnTo>
                      <a:pt x="88" y="135"/>
                    </a:lnTo>
                    <a:lnTo>
                      <a:pt x="87" y="134"/>
                    </a:lnTo>
                    <a:lnTo>
                      <a:pt x="85" y="135"/>
                    </a:lnTo>
                    <a:lnTo>
                      <a:pt x="82" y="134"/>
                    </a:lnTo>
                    <a:lnTo>
                      <a:pt x="82" y="132"/>
                    </a:lnTo>
                    <a:lnTo>
                      <a:pt x="81" y="132"/>
                    </a:lnTo>
                    <a:lnTo>
                      <a:pt x="82" y="132"/>
                    </a:lnTo>
                    <a:lnTo>
                      <a:pt x="82" y="130"/>
                    </a:lnTo>
                    <a:lnTo>
                      <a:pt x="80" y="130"/>
                    </a:lnTo>
                    <a:lnTo>
                      <a:pt x="80" y="129"/>
                    </a:lnTo>
                    <a:lnTo>
                      <a:pt x="83" y="130"/>
                    </a:lnTo>
                    <a:lnTo>
                      <a:pt x="83" y="129"/>
                    </a:lnTo>
                    <a:lnTo>
                      <a:pt x="82" y="129"/>
                    </a:lnTo>
                    <a:lnTo>
                      <a:pt x="81" y="126"/>
                    </a:lnTo>
                    <a:lnTo>
                      <a:pt x="82" y="126"/>
                    </a:lnTo>
                    <a:lnTo>
                      <a:pt x="81" y="123"/>
                    </a:lnTo>
                    <a:lnTo>
                      <a:pt x="82" y="122"/>
                    </a:lnTo>
                    <a:lnTo>
                      <a:pt x="80" y="121"/>
                    </a:lnTo>
                    <a:lnTo>
                      <a:pt x="78" y="122"/>
                    </a:lnTo>
                    <a:lnTo>
                      <a:pt x="77" y="127"/>
                    </a:lnTo>
                    <a:lnTo>
                      <a:pt x="75" y="125"/>
                    </a:lnTo>
                    <a:lnTo>
                      <a:pt x="74" y="123"/>
                    </a:lnTo>
                    <a:lnTo>
                      <a:pt x="72" y="122"/>
                    </a:lnTo>
                    <a:lnTo>
                      <a:pt x="71" y="122"/>
                    </a:lnTo>
                    <a:lnTo>
                      <a:pt x="70" y="119"/>
                    </a:lnTo>
                    <a:lnTo>
                      <a:pt x="71" y="117"/>
                    </a:lnTo>
                    <a:lnTo>
                      <a:pt x="68" y="116"/>
                    </a:lnTo>
                    <a:lnTo>
                      <a:pt x="67" y="117"/>
                    </a:lnTo>
                    <a:lnTo>
                      <a:pt x="66" y="117"/>
                    </a:lnTo>
                    <a:lnTo>
                      <a:pt x="66" y="115"/>
                    </a:lnTo>
                    <a:lnTo>
                      <a:pt x="64" y="117"/>
                    </a:lnTo>
                    <a:lnTo>
                      <a:pt x="63" y="116"/>
                    </a:lnTo>
                    <a:lnTo>
                      <a:pt x="60" y="115"/>
                    </a:lnTo>
                    <a:lnTo>
                      <a:pt x="60" y="113"/>
                    </a:lnTo>
                    <a:lnTo>
                      <a:pt x="57" y="111"/>
                    </a:lnTo>
                    <a:lnTo>
                      <a:pt x="56" y="110"/>
                    </a:lnTo>
                    <a:lnTo>
                      <a:pt x="54" y="110"/>
                    </a:lnTo>
                    <a:lnTo>
                      <a:pt x="53" y="111"/>
                    </a:lnTo>
                    <a:lnTo>
                      <a:pt x="52" y="109"/>
                    </a:lnTo>
                    <a:lnTo>
                      <a:pt x="51" y="110"/>
                    </a:lnTo>
                    <a:lnTo>
                      <a:pt x="50" y="110"/>
                    </a:lnTo>
                    <a:lnTo>
                      <a:pt x="49" y="111"/>
                    </a:lnTo>
                    <a:lnTo>
                      <a:pt x="48" y="113"/>
                    </a:lnTo>
                    <a:lnTo>
                      <a:pt x="45" y="114"/>
                    </a:lnTo>
                    <a:lnTo>
                      <a:pt x="45" y="116"/>
                    </a:lnTo>
                    <a:lnTo>
                      <a:pt x="43" y="116"/>
                    </a:lnTo>
                    <a:lnTo>
                      <a:pt x="44" y="117"/>
                    </a:lnTo>
                    <a:lnTo>
                      <a:pt x="43" y="120"/>
                    </a:lnTo>
                    <a:lnTo>
                      <a:pt x="43" y="121"/>
                    </a:lnTo>
                    <a:lnTo>
                      <a:pt x="41" y="121"/>
                    </a:lnTo>
                    <a:lnTo>
                      <a:pt x="40" y="121"/>
                    </a:lnTo>
                    <a:lnTo>
                      <a:pt x="38" y="122"/>
                    </a:lnTo>
                    <a:lnTo>
                      <a:pt x="35" y="118"/>
                    </a:lnTo>
                    <a:lnTo>
                      <a:pt x="32" y="116"/>
                    </a:lnTo>
                    <a:lnTo>
                      <a:pt x="29" y="115"/>
                    </a:lnTo>
                    <a:lnTo>
                      <a:pt x="28" y="113"/>
                    </a:lnTo>
                    <a:lnTo>
                      <a:pt x="27" y="111"/>
                    </a:lnTo>
                    <a:lnTo>
                      <a:pt x="22" y="108"/>
                    </a:lnTo>
                    <a:lnTo>
                      <a:pt x="22" y="109"/>
                    </a:lnTo>
                    <a:lnTo>
                      <a:pt x="20" y="108"/>
                    </a:lnTo>
                    <a:lnTo>
                      <a:pt x="20" y="106"/>
                    </a:lnTo>
                    <a:lnTo>
                      <a:pt x="19" y="105"/>
                    </a:lnTo>
                    <a:lnTo>
                      <a:pt x="19" y="106"/>
                    </a:lnTo>
                    <a:lnTo>
                      <a:pt x="18" y="106"/>
                    </a:lnTo>
                    <a:lnTo>
                      <a:pt x="18" y="108"/>
                    </a:lnTo>
                    <a:lnTo>
                      <a:pt x="17" y="108"/>
                    </a:lnTo>
                    <a:lnTo>
                      <a:pt x="17" y="109"/>
                    </a:lnTo>
                    <a:lnTo>
                      <a:pt x="15" y="109"/>
                    </a:lnTo>
                    <a:lnTo>
                      <a:pt x="15" y="110"/>
                    </a:lnTo>
                    <a:lnTo>
                      <a:pt x="11" y="110"/>
                    </a:lnTo>
                    <a:lnTo>
                      <a:pt x="10" y="111"/>
                    </a:lnTo>
                    <a:lnTo>
                      <a:pt x="10" y="115"/>
                    </a:lnTo>
                    <a:lnTo>
                      <a:pt x="10" y="116"/>
                    </a:lnTo>
                    <a:lnTo>
                      <a:pt x="11" y="116"/>
                    </a:lnTo>
                    <a:lnTo>
                      <a:pt x="14" y="120"/>
                    </a:lnTo>
                    <a:lnTo>
                      <a:pt x="14" y="122"/>
                    </a:lnTo>
                    <a:lnTo>
                      <a:pt x="13" y="124"/>
                    </a:lnTo>
                    <a:lnTo>
                      <a:pt x="13" y="125"/>
                    </a:lnTo>
                    <a:lnTo>
                      <a:pt x="14" y="125"/>
                    </a:lnTo>
                    <a:lnTo>
                      <a:pt x="16" y="127"/>
                    </a:lnTo>
                    <a:lnTo>
                      <a:pt x="15" y="128"/>
                    </a:lnTo>
                    <a:lnTo>
                      <a:pt x="15" y="129"/>
                    </a:lnTo>
                    <a:lnTo>
                      <a:pt x="14" y="129"/>
                    </a:lnTo>
                    <a:lnTo>
                      <a:pt x="13" y="129"/>
                    </a:lnTo>
                    <a:lnTo>
                      <a:pt x="14" y="129"/>
                    </a:lnTo>
                    <a:lnTo>
                      <a:pt x="14" y="130"/>
                    </a:lnTo>
                    <a:lnTo>
                      <a:pt x="13" y="132"/>
                    </a:lnTo>
                    <a:lnTo>
                      <a:pt x="14" y="132"/>
                    </a:lnTo>
                    <a:lnTo>
                      <a:pt x="13" y="134"/>
                    </a:lnTo>
                    <a:lnTo>
                      <a:pt x="13" y="136"/>
                    </a:lnTo>
                    <a:lnTo>
                      <a:pt x="11" y="138"/>
                    </a:lnTo>
                    <a:lnTo>
                      <a:pt x="11" y="140"/>
                    </a:lnTo>
                    <a:lnTo>
                      <a:pt x="13" y="139"/>
                    </a:lnTo>
                    <a:lnTo>
                      <a:pt x="13" y="141"/>
                    </a:lnTo>
                    <a:lnTo>
                      <a:pt x="15" y="140"/>
                    </a:lnTo>
                    <a:lnTo>
                      <a:pt x="15" y="141"/>
                    </a:lnTo>
                    <a:lnTo>
                      <a:pt x="17" y="145"/>
                    </a:lnTo>
                    <a:lnTo>
                      <a:pt x="17" y="146"/>
                    </a:lnTo>
                    <a:lnTo>
                      <a:pt x="15" y="146"/>
                    </a:lnTo>
                    <a:lnTo>
                      <a:pt x="15" y="148"/>
                    </a:lnTo>
                    <a:lnTo>
                      <a:pt x="16" y="149"/>
                    </a:lnTo>
                    <a:lnTo>
                      <a:pt x="16" y="150"/>
                    </a:lnTo>
                    <a:lnTo>
                      <a:pt x="19" y="151"/>
                    </a:lnTo>
                    <a:lnTo>
                      <a:pt x="15" y="160"/>
                    </a:lnTo>
                    <a:lnTo>
                      <a:pt x="15" y="159"/>
                    </a:lnTo>
                    <a:lnTo>
                      <a:pt x="14" y="160"/>
                    </a:lnTo>
                    <a:lnTo>
                      <a:pt x="13" y="159"/>
                    </a:lnTo>
                    <a:lnTo>
                      <a:pt x="13" y="160"/>
                    </a:lnTo>
                    <a:lnTo>
                      <a:pt x="10" y="160"/>
                    </a:lnTo>
                    <a:lnTo>
                      <a:pt x="10" y="163"/>
                    </a:lnTo>
                    <a:lnTo>
                      <a:pt x="11" y="163"/>
                    </a:lnTo>
                    <a:lnTo>
                      <a:pt x="11" y="164"/>
                    </a:lnTo>
                    <a:lnTo>
                      <a:pt x="10" y="165"/>
                    </a:lnTo>
                    <a:lnTo>
                      <a:pt x="11" y="167"/>
                    </a:lnTo>
                    <a:lnTo>
                      <a:pt x="11" y="168"/>
                    </a:lnTo>
                    <a:lnTo>
                      <a:pt x="10" y="168"/>
                    </a:lnTo>
                    <a:lnTo>
                      <a:pt x="9" y="169"/>
                    </a:lnTo>
                    <a:lnTo>
                      <a:pt x="8" y="169"/>
                    </a:lnTo>
                    <a:lnTo>
                      <a:pt x="9" y="168"/>
                    </a:lnTo>
                    <a:lnTo>
                      <a:pt x="8" y="168"/>
                    </a:lnTo>
                    <a:lnTo>
                      <a:pt x="7" y="168"/>
                    </a:lnTo>
                    <a:lnTo>
                      <a:pt x="6" y="168"/>
                    </a:lnTo>
                    <a:lnTo>
                      <a:pt x="5" y="167"/>
                    </a:lnTo>
                    <a:lnTo>
                      <a:pt x="3" y="169"/>
                    </a:lnTo>
                    <a:lnTo>
                      <a:pt x="0" y="172"/>
                    </a:lnTo>
                    <a:lnTo>
                      <a:pt x="2" y="175"/>
                    </a:lnTo>
                    <a:lnTo>
                      <a:pt x="3" y="177"/>
                    </a:lnTo>
                    <a:lnTo>
                      <a:pt x="5" y="177"/>
                    </a:lnTo>
                    <a:lnTo>
                      <a:pt x="7" y="180"/>
                    </a:lnTo>
                    <a:lnTo>
                      <a:pt x="6" y="180"/>
                    </a:lnTo>
                    <a:lnTo>
                      <a:pt x="4" y="181"/>
                    </a:lnTo>
                    <a:lnTo>
                      <a:pt x="5" y="185"/>
                    </a:lnTo>
                    <a:lnTo>
                      <a:pt x="5" y="187"/>
                    </a:lnTo>
                    <a:lnTo>
                      <a:pt x="7" y="189"/>
                    </a:lnTo>
                    <a:lnTo>
                      <a:pt x="9" y="191"/>
                    </a:lnTo>
                    <a:lnTo>
                      <a:pt x="11" y="192"/>
                    </a:lnTo>
                    <a:lnTo>
                      <a:pt x="13" y="191"/>
                    </a:lnTo>
                    <a:lnTo>
                      <a:pt x="15" y="188"/>
                    </a:lnTo>
                    <a:lnTo>
                      <a:pt x="16" y="191"/>
                    </a:lnTo>
                    <a:lnTo>
                      <a:pt x="20" y="193"/>
                    </a:lnTo>
                    <a:lnTo>
                      <a:pt x="21" y="193"/>
                    </a:lnTo>
                    <a:lnTo>
                      <a:pt x="20" y="194"/>
                    </a:lnTo>
                    <a:lnTo>
                      <a:pt x="19" y="194"/>
                    </a:lnTo>
                    <a:lnTo>
                      <a:pt x="19" y="198"/>
                    </a:lnTo>
                    <a:lnTo>
                      <a:pt x="20" y="198"/>
                    </a:lnTo>
                    <a:lnTo>
                      <a:pt x="22" y="197"/>
                    </a:lnTo>
                    <a:lnTo>
                      <a:pt x="22" y="198"/>
                    </a:lnTo>
                    <a:lnTo>
                      <a:pt x="23" y="200"/>
                    </a:lnTo>
                    <a:lnTo>
                      <a:pt x="24" y="200"/>
                    </a:lnTo>
                    <a:lnTo>
                      <a:pt x="25" y="202"/>
                    </a:lnTo>
                    <a:lnTo>
                      <a:pt x="26" y="202"/>
                    </a:lnTo>
                    <a:lnTo>
                      <a:pt x="27" y="204"/>
                    </a:lnTo>
                    <a:lnTo>
                      <a:pt x="27" y="206"/>
                    </a:lnTo>
                    <a:lnTo>
                      <a:pt x="26" y="205"/>
                    </a:lnTo>
                    <a:lnTo>
                      <a:pt x="23" y="206"/>
                    </a:lnTo>
                    <a:lnTo>
                      <a:pt x="23" y="208"/>
                    </a:lnTo>
                    <a:lnTo>
                      <a:pt x="25" y="209"/>
                    </a:lnTo>
                    <a:lnTo>
                      <a:pt x="25" y="211"/>
                    </a:lnTo>
                    <a:lnTo>
                      <a:pt x="23" y="213"/>
                    </a:lnTo>
                    <a:lnTo>
                      <a:pt x="25" y="214"/>
                    </a:lnTo>
                    <a:lnTo>
                      <a:pt x="28" y="217"/>
                    </a:lnTo>
                    <a:lnTo>
                      <a:pt x="28" y="218"/>
                    </a:lnTo>
                    <a:lnTo>
                      <a:pt x="29" y="219"/>
                    </a:lnTo>
                    <a:lnTo>
                      <a:pt x="30" y="217"/>
                    </a:lnTo>
                    <a:lnTo>
                      <a:pt x="30" y="219"/>
                    </a:lnTo>
                    <a:lnTo>
                      <a:pt x="31" y="219"/>
                    </a:lnTo>
                    <a:lnTo>
                      <a:pt x="32" y="219"/>
                    </a:lnTo>
                    <a:lnTo>
                      <a:pt x="32" y="217"/>
                    </a:lnTo>
                    <a:lnTo>
                      <a:pt x="36" y="218"/>
                    </a:lnTo>
                    <a:lnTo>
                      <a:pt x="38" y="216"/>
                    </a:lnTo>
                    <a:lnTo>
                      <a:pt x="39" y="216"/>
                    </a:lnTo>
                    <a:lnTo>
                      <a:pt x="39" y="217"/>
                    </a:lnTo>
                    <a:lnTo>
                      <a:pt x="41" y="219"/>
                    </a:lnTo>
                    <a:lnTo>
                      <a:pt x="42" y="219"/>
                    </a:lnTo>
                    <a:lnTo>
                      <a:pt x="43" y="220"/>
                    </a:lnTo>
                    <a:lnTo>
                      <a:pt x="44" y="219"/>
                    </a:lnTo>
                    <a:lnTo>
                      <a:pt x="46" y="221"/>
                    </a:lnTo>
                    <a:lnTo>
                      <a:pt x="49" y="223"/>
                    </a:lnTo>
                    <a:lnTo>
                      <a:pt x="48" y="223"/>
                    </a:lnTo>
                    <a:lnTo>
                      <a:pt x="49" y="225"/>
                    </a:lnTo>
                    <a:lnTo>
                      <a:pt x="50" y="224"/>
                    </a:lnTo>
                    <a:lnTo>
                      <a:pt x="52" y="223"/>
                    </a:lnTo>
                    <a:lnTo>
                      <a:pt x="53" y="220"/>
                    </a:lnTo>
                    <a:lnTo>
                      <a:pt x="56" y="221"/>
                    </a:lnTo>
                    <a:lnTo>
                      <a:pt x="57" y="219"/>
                    </a:lnTo>
                    <a:lnTo>
                      <a:pt x="59" y="219"/>
                    </a:lnTo>
                    <a:lnTo>
                      <a:pt x="60" y="219"/>
                    </a:lnTo>
                    <a:lnTo>
                      <a:pt x="62" y="219"/>
                    </a:lnTo>
                    <a:lnTo>
                      <a:pt x="63" y="217"/>
                    </a:lnTo>
                    <a:lnTo>
                      <a:pt x="63" y="219"/>
                    </a:lnTo>
                    <a:lnTo>
                      <a:pt x="63" y="222"/>
                    </a:lnTo>
                    <a:lnTo>
                      <a:pt x="64" y="222"/>
                    </a:lnTo>
                    <a:lnTo>
                      <a:pt x="64" y="223"/>
                    </a:lnTo>
                    <a:lnTo>
                      <a:pt x="66" y="223"/>
                    </a:lnTo>
                    <a:lnTo>
                      <a:pt x="67" y="224"/>
                    </a:lnTo>
                    <a:lnTo>
                      <a:pt x="67" y="225"/>
                    </a:lnTo>
                    <a:lnTo>
                      <a:pt x="69" y="225"/>
                    </a:lnTo>
                    <a:lnTo>
                      <a:pt x="69" y="227"/>
                    </a:lnTo>
                    <a:lnTo>
                      <a:pt x="68" y="228"/>
                    </a:lnTo>
                    <a:lnTo>
                      <a:pt x="68" y="230"/>
                    </a:lnTo>
                    <a:lnTo>
                      <a:pt x="68" y="231"/>
                    </a:lnTo>
                    <a:lnTo>
                      <a:pt x="68" y="234"/>
                    </a:lnTo>
                    <a:lnTo>
                      <a:pt x="68" y="237"/>
                    </a:lnTo>
                    <a:lnTo>
                      <a:pt x="69" y="240"/>
                    </a:lnTo>
                    <a:lnTo>
                      <a:pt x="68" y="241"/>
                    </a:lnTo>
                    <a:lnTo>
                      <a:pt x="66" y="241"/>
                    </a:lnTo>
                    <a:lnTo>
                      <a:pt x="64" y="242"/>
                    </a:lnTo>
                    <a:lnTo>
                      <a:pt x="66" y="243"/>
                    </a:lnTo>
                    <a:lnTo>
                      <a:pt x="66" y="249"/>
                    </a:lnTo>
                    <a:lnTo>
                      <a:pt x="64" y="252"/>
                    </a:lnTo>
                    <a:lnTo>
                      <a:pt x="66" y="253"/>
                    </a:lnTo>
                    <a:lnTo>
                      <a:pt x="66" y="255"/>
                    </a:lnTo>
                    <a:lnTo>
                      <a:pt x="67" y="255"/>
                    </a:lnTo>
                    <a:lnTo>
                      <a:pt x="69" y="257"/>
                    </a:lnTo>
                    <a:lnTo>
                      <a:pt x="68" y="261"/>
                    </a:lnTo>
                    <a:lnTo>
                      <a:pt x="69" y="259"/>
                    </a:lnTo>
                    <a:lnTo>
                      <a:pt x="69" y="261"/>
                    </a:lnTo>
                    <a:lnTo>
                      <a:pt x="70" y="261"/>
                    </a:lnTo>
                    <a:lnTo>
                      <a:pt x="69" y="263"/>
                    </a:lnTo>
                    <a:lnTo>
                      <a:pt x="71" y="262"/>
                    </a:lnTo>
                    <a:lnTo>
                      <a:pt x="69" y="265"/>
                    </a:lnTo>
                    <a:lnTo>
                      <a:pt x="69" y="267"/>
                    </a:lnTo>
                    <a:lnTo>
                      <a:pt x="68" y="269"/>
                    </a:lnTo>
                    <a:lnTo>
                      <a:pt x="68" y="268"/>
                    </a:lnTo>
                    <a:lnTo>
                      <a:pt x="66" y="270"/>
                    </a:lnTo>
                    <a:lnTo>
                      <a:pt x="67" y="271"/>
                    </a:lnTo>
                    <a:lnTo>
                      <a:pt x="68" y="272"/>
                    </a:lnTo>
                    <a:lnTo>
                      <a:pt x="67" y="272"/>
                    </a:lnTo>
                    <a:lnTo>
                      <a:pt x="66" y="274"/>
                    </a:lnTo>
                    <a:lnTo>
                      <a:pt x="66" y="273"/>
                    </a:lnTo>
                    <a:lnTo>
                      <a:pt x="66" y="275"/>
                    </a:lnTo>
                    <a:lnTo>
                      <a:pt x="64" y="275"/>
                    </a:lnTo>
                    <a:lnTo>
                      <a:pt x="63" y="277"/>
                    </a:lnTo>
                    <a:lnTo>
                      <a:pt x="61" y="276"/>
                    </a:lnTo>
                    <a:lnTo>
                      <a:pt x="60" y="279"/>
                    </a:lnTo>
                    <a:lnTo>
                      <a:pt x="60" y="278"/>
                    </a:lnTo>
                    <a:lnTo>
                      <a:pt x="59" y="278"/>
                    </a:lnTo>
                    <a:lnTo>
                      <a:pt x="59" y="280"/>
                    </a:lnTo>
                    <a:lnTo>
                      <a:pt x="58" y="280"/>
                    </a:lnTo>
                    <a:lnTo>
                      <a:pt x="57" y="279"/>
                    </a:lnTo>
                    <a:lnTo>
                      <a:pt x="56" y="282"/>
                    </a:lnTo>
                    <a:lnTo>
                      <a:pt x="58" y="282"/>
                    </a:lnTo>
                    <a:lnTo>
                      <a:pt x="61" y="284"/>
                    </a:lnTo>
                    <a:lnTo>
                      <a:pt x="61" y="285"/>
                    </a:lnTo>
                    <a:lnTo>
                      <a:pt x="57" y="288"/>
                    </a:lnTo>
                    <a:lnTo>
                      <a:pt x="54" y="289"/>
                    </a:lnTo>
                    <a:lnTo>
                      <a:pt x="58" y="291"/>
                    </a:lnTo>
                    <a:lnTo>
                      <a:pt x="62" y="290"/>
                    </a:lnTo>
                    <a:lnTo>
                      <a:pt x="64" y="293"/>
                    </a:lnTo>
                    <a:lnTo>
                      <a:pt x="65" y="295"/>
                    </a:lnTo>
                    <a:lnTo>
                      <a:pt x="68" y="296"/>
                    </a:lnTo>
                    <a:lnTo>
                      <a:pt x="68" y="295"/>
                    </a:lnTo>
                    <a:lnTo>
                      <a:pt x="68" y="293"/>
                    </a:lnTo>
                    <a:lnTo>
                      <a:pt x="69" y="295"/>
                    </a:lnTo>
                    <a:lnTo>
                      <a:pt x="71" y="295"/>
                    </a:lnTo>
                    <a:lnTo>
                      <a:pt x="70" y="296"/>
                    </a:lnTo>
                    <a:lnTo>
                      <a:pt x="74" y="300"/>
                    </a:lnTo>
                    <a:lnTo>
                      <a:pt x="76" y="301"/>
                    </a:lnTo>
                    <a:lnTo>
                      <a:pt x="77" y="301"/>
                    </a:lnTo>
                    <a:lnTo>
                      <a:pt x="79" y="303"/>
                    </a:lnTo>
                    <a:lnTo>
                      <a:pt x="76" y="306"/>
                    </a:lnTo>
                    <a:lnTo>
                      <a:pt x="76" y="309"/>
                    </a:lnTo>
                    <a:lnTo>
                      <a:pt x="79" y="316"/>
                    </a:lnTo>
                    <a:lnTo>
                      <a:pt x="84" y="315"/>
                    </a:lnTo>
                    <a:lnTo>
                      <a:pt x="85" y="313"/>
                    </a:lnTo>
                    <a:lnTo>
                      <a:pt x="86" y="313"/>
                    </a:lnTo>
                    <a:lnTo>
                      <a:pt x="88" y="312"/>
                    </a:lnTo>
                    <a:lnTo>
                      <a:pt x="88" y="311"/>
                    </a:lnTo>
                    <a:lnTo>
                      <a:pt x="90" y="312"/>
                    </a:lnTo>
                    <a:lnTo>
                      <a:pt x="91" y="311"/>
                    </a:lnTo>
                    <a:lnTo>
                      <a:pt x="89" y="311"/>
                    </a:lnTo>
                    <a:lnTo>
                      <a:pt x="89" y="309"/>
                    </a:lnTo>
                    <a:lnTo>
                      <a:pt x="93" y="310"/>
                    </a:lnTo>
                    <a:lnTo>
                      <a:pt x="94" y="310"/>
                    </a:lnTo>
                    <a:lnTo>
                      <a:pt x="96" y="309"/>
                    </a:lnTo>
                    <a:lnTo>
                      <a:pt x="97" y="308"/>
                    </a:lnTo>
                    <a:lnTo>
                      <a:pt x="98" y="309"/>
                    </a:lnTo>
                    <a:lnTo>
                      <a:pt x="99" y="309"/>
                    </a:lnTo>
                    <a:lnTo>
                      <a:pt x="98" y="306"/>
                    </a:lnTo>
                    <a:lnTo>
                      <a:pt x="98" y="305"/>
                    </a:lnTo>
                    <a:lnTo>
                      <a:pt x="99" y="301"/>
                    </a:lnTo>
                    <a:lnTo>
                      <a:pt x="100" y="301"/>
                    </a:lnTo>
                    <a:lnTo>
                      <a:pt x="104" y="299"/>
                    </a:lnTo>
                    <a:lnTo>
                      <a:pt x="105" y="299"/>
                    </a:lnTo>
                    <a:lnTo>
                      <a:pt x="106" y="300"/>
                    </a:lnTo>
                    <a:lnTo>
                      <a:pt x="107" y="299"/>
                    </a:lnTo>
                    <a:lnTo>
                      <a:pt x="107" y="301"/>
                    </a:lnTo>
                    <a:lnTo>
                      <a:pt x="108" y="302"/>
                    </a:lnTo>
                    <a:lnTo>
                      <a:pt x="110" y="301"/>
                    </a:lnTo>
                    <a:lnTo>
                      <a:pt x="110" y="299"/>
                    </a:lnTo>
                    <a:lnTo>
                      <a:pt x="111" y="299"/>
                    </a:lnTo>
                    <a:lnTo>
                      <a:pt x="113" y="299"/>
                    </a:lnTo>
                    <a:lnTo>
                      <a:pt x="112" y="297"/>
                    </a:lnTo>
                    <a:lnTo>
                      <a:pt x="112" y="295"/>
                    </a:lnTo>
                    <a:lnTo>
                      <a:pt x="113" y="295"/>
                    </a:lnTo>
                    <a:lnTo>
                      <a:pt x="116" y="297"/>
                    </a:lnTo>
                    <a:lnTo>
                      <a:pt x="115" y="302"/>
                    </a:lnTo>
                    <a:lnTo>
                      <a:pt x="117" y="302"/>
                    </a:lnTo>
                    <a:lnTo>
                      <a:pt x="117" y="304"/>
                    </a:lnTo>
                    <a:lnTo>
                      <a:pt x="118" y="304"/>
                    </a:lnTo>
                    <a:lnTo>
                      <a:pt x="118" y="303"/>
                    </a:lnTo>
                    <a:lnTo>
                      <a:pt x="120" y="304"/>
                    </a:lnTo>
                    <a:lnTo>
                      <a:pt x="120" y="305"/>
                    </a:lnTo>
                    <a:lnTo>
                      <a:pt x="121" y="304"/>
                    </a:lnTo>
                    <a:lnTo>
                      <a:pt x="120" y="304"/>
                    </a:lnTo>
                    <a:lnTo>
                      <a:pt x="120" y="301"/>
                    </a:lnTo>
                    <a:lnTo>
                      <a:pt x="120" y="303"/>
                    </a:lnTo>
                    <a:lnTo>
                      <a:pt x="121" y="302"/>
                    </a:lnTo>
                    <a:lnTo>
                      <a:pt x="121" y="303"/>
                    </a:lnTo>
                    <a:lnTo>
                      <a:pt x="123" y="303"/>
                    </a:lnTo>
                    <a:lnTo>
                      <a:pt x="123" y="304"/>
                    </a:lnTo>
                    <a:lnTo>
                      <a:pt x="125" y="303"/>
                    </a:lnTo>
                    <a:lnTo>
                      <a:pt x="127" y="304"/>
                    </a:lnTo>
                    <a:lnTo>
                      <a:pt x="128" y="303"/>
                    </a:lnTo>
                    <a:lnTo>
                      <a:pt x="128" y="304"/>
                    </a:lnTo>
                    <a:lnTo>
                      <a:pt x="128" y="305"/>
                    </a:lnTo>
                    <a:lnTo>
                      <a:pt x="129" y="305"/>
                    </a:lnTo>
                    <a:lnTo>
                      <a:pt x="131" y="306"/>
                    </a:lnTo>
                    <a:lnTo>
                      <a:pt x="131" y="305"/>
                    </a:lnTo>
                    <a:lnTo>
                      <a:pt x="133" y="306"/>
                    </a:lnTo>
                    <a:lnTo>
                      <a:pt x="133" y="303"/>
                    </a:lnTo>
                    <a:lnTo>
                      <a:pt x="134" y="304"/>
                    </a:lnTo>
                    <a:lnTo>
                      <a:pt x="134" y="305"/>
                    </a:lnTo>
                    <a:lnTo>
                      <a:pt x="138" y="307"/>
                    </a:lnTo>
                    <a:lnTo>
                      <a:pt x="138" y="308"/>
                    </a:lnTo>
                    <a:lnTo>
                      <a:pt x="140" y="309"/>
                    </a:lnTo>
                    <a:lnTo>
                      <a:pt x="140" y="310"/>
                    </a:lnTo>
                    <a:lnTo>
                      <a:pt x="141" y="311"/>
                    </a:lnTo>
                    <a:lnTo>
                      <a:pt x="142" y="310"/>
                    </a:lnTo>
                    <a:lnTo>
                      <a:pt x="144" y="311"/>
                    </a:lnTo>
                    <a:lnTo>
                      <a:pt x="145" y="310"/>
                    </a:lnTo>
                    <a:lnTo>
                      <a:pt x="145" y="309"/>
                    </a:lnTo>
                    <a:lnTo>
                      <a:pt x="147" y="306"/>
                    </a:lnTo>
                    <a:lnTo>
                      <a:pt x="148" y="306"/>
                    </a:lnTo>
                    <a:lnTo>
                      <a:pt x="149" y="305"/>
                    </a:lnTo>
                    <a:lnTo>
                      <a:pt x="150" y="306"/>
                    </a:lnTo>
                    <a:lnTo>
                      <a:pt x="151" y="306"/>
                    </a:lnTo>
                    <a:lnTo>
                      <a:pt x="153" y="306"/>
                    </a:lnTo>
                    <a:lnTo>
                      <a:pt x="154" y="309"/>
                    </a:lnTo>
                    <a:lnTo>
                      <a:pt x="156" y="305"/>
                    </a:lnTo>
                    <a:lnTo>
                      <a:pt x="157" y="306"/>
                    </a:lnTo>
                    <a:lnTo>
                      <a:pt x="158" y="306"/>
                    </a:lnTo>
                    <a:lnTo>
                      <a:pt x="159" y="305"/>
                    </a:lnTo>
                    <a:lnTo>
                      <a:pt x="160" y="300"/>
                    </a:lnTo>
                    <a:lnTo>
                      <a:pt x="159" y="299"/>
                    </a:lnTo>
                    <a:lnTo>
                      <a:pt x="159" y="296"/>
                    </a:lnTo>
                    <a:lnTo>
                      <a:pt x="161" y="296"/>
                    </a:lnTo>
                    <a:lnTo>
                      <a:pt x="161" y="295"/>
                    </a:lnTo>
                    <a:lnTo>
                      <a:pt x="163" y="295"/>
                    </a:lnTo>
                    <a:lnTo>
                      <a:pt x="164" y="293"/>
                    </a:lnTo>
                    <a:lnTo>
                      <a:pt x="167" y="295"/>
                    </a:lnTo>
                    <a:lnTo>
                      <a:pt x="168" y="292"/>
                    </a:lnTo>
                    <a:lnTo>
                      <a:pt x="170" y="291"/>
                    </a:lnTo>
                    <a:lnTo>
                      <a:pt x="172" y="293"/>
                    </a:lnTo>
                    <a:lnTo>
                      <a:pt x="173" y="295"/>
                    </a:lnTo>
                    <a:lnTo>
                      <a:pt x="177" y="295"/>
                    </a:lnTo>
                    <a:lnTo>
                      <a:pt x="177" y="296"/>
                    </a:lnTo>
                    <a:lnTo>
                      <a:pt x="176" y="298"/>
                    </a:lnTo>
                    <a:lnTo>
                      <a:pt x="178" y="299"/>
                    </a:lnTo>
                    <a:lnTo>
                      <a:pt x="176" y="303"/>
                    </a:lnTo>
                    <a:lnTo>
                      <a:pt x="175" y="306"/>
                    </a:lnTo>
                    <a:lnTo>
                      <a:pt x="176" y="309"/>
                    </a:lnTo>
                    <a:lnTo>
                      <a:pt x="178" y="310"/>
                    </a:lnTo>
                    <a:lnTo>
                      <a:pt x="178" y="311"/>
                    </a:lnTo>
                    <a:lnTo>
                      <a:pt x="179" y="311"/>
                    </a:lnTo>
                    <a:lnTo>
                      <a:pt x="183" y="312"/>
                    </a:lnTo>
                    <a:lnTo>
                      <a:pt x="183" y="314"/>
                    </a:lnTo>
                    <a:lnTo>
                      <a:pt x="185" y="313"/>
                    </a:lnTo>
                    <a:lnTo>
                      <a:pt x="185" y="312"/>
                    </a:lnTo>
                    <a:lnTo>
                      <a:pt x="188" y="310"/>
                    </a:lnTo>
                    <a:lnTo>
                      <a:pt x="189" y="306"/>
                    </a:lnTo>
                    <a:lnTo>
                      <a:pt x="194" y="307"/>
                    </a:lnTo>
                    <a:lnTo>
                      <a:pt x="198" y="308"/>
                    </a:lnTo>
                    <a:lnTo>
                      <a:pt x="199" y="301"/>
                    </a:lnTo>
                    <a:lnTo>
                      <a:pt x="207" y="301"/>
                    </a:lnTo>
                    <a:lnTo>
                      <a:pt x="208" y="301"/>
                    </a:lnTo>
                    <a:lnTo>
                      <a:pt x="208" y="298"/>
                    </a:lnTo>
                    <a:lnTo>
                      <a:pt x="210" y="299"/>
                    </a:lnTo>
                    <a:lnTo>
                      <a:pt x="214" y="304"/>
                    </a:lnTo>
                    <a:lnTo>
                      <a:pt x="216" y="302"/>
                    </a:lnTo>
                    <a:lnTo>
                      <a:pt x="216" y="304"/>
                    </a:lnTo>
                    <a:lnTo>
                      <a:pt x="218" y="304"/>
                    </a:lnTo>
                    <a:lnTo>
                      <a:pt x="219" y="306"/>
                    </a:lnTo>
                    <a:lnTo>
                      <a:pt x="227" y="306"/>
                    </a:lnTo>
                    <a:lnTo>
                      <a:pt x="226" y="312"/>
                    </a:lnTo>
                    <a:lnTo>
                      <a:pt x="231" y="314"/>
                    </a:lnTo>
                    <a:lnTo>
                      <a:pt x="231" y="318"/>
                    </a:lnTo>
                    <a:lnTo>
                      <a:pt x="230" y="328"/>
                    </a:lnTo>
                    <a:lnTo>
                      <a:pt x="242" y="330"/>
                    </a:lnTo>
                    <a:lnTo>
                      <a:pt x="244" y="331"/>
                    </a:lnTo>
                    <a:lnTo>
                      <a:pt x="246" y="339"/>
                    </a:lnTo>
                    <a:lnTo>
                      <a:pt x="246" y="342"/>
                    </a:lnTo>
                    <a:lnTo>
                      <a:pt x="246" y="343"/>
                    </a:lnTo>
                    <a:lnTo>
                      <a:pt x="247" y="343"/>
                    </a:lnTo>
                    <a:lnTo>
                      <a:pt x="250" y="344"/>
                    </a:lnTo>
                    <a:lnTo>
                      <a:pt x="251" y="345"/>
                    </a:lnTo>
                    <a:lnTo>
                      <a:pt x="252" y="345"/>
                    </a:lnTo>
                    <a:lnTo>
                      <a:pt x="253" y="346"/>
                    </a:lnTo>
                    <a:lnTo>
                      <a:pt x="255" y="345"/>
                    </a:lnTo>
                    <a:lnTo>
                      <a:pt x="259" y="348"/>
                    </a:lnTo>
                    <a:lnTo>
                      <a:pt x="259" y="353"/>
                    </a:lnTo>
                    <a:lnTo>
                      <a:pt x="262" y="356"/>
                    </a:lnTo>
                    <a:lnTo>
                      <a:pt x="263" y="356"/>
                    </a:lnTo>
                    <a:lnTo>
                      <a:pt x="263" y="355"/>
                    </a:lnTo>
                    <a:lnTo>
                      <a:pt x="265" y="354"/>
                    </a:lnTo>
                    <a:lnTo>
                      <a:pt x="267" y="358"/>
                    </a:lnTo>
                    <a:lnTo>
                      <a:pt x="268" y="358"/>
                    </a:lnTo>
                    <a:lnTo>
                      <a:pt x="269" y="359"/>
                    </a:lnTo>
                    <a:lnTo>
                      <a:pt x="270" y="358"/>
                    </a:lnTo>
                    <a:lnTo>
                      <a:pt x="270" y="359"/>
                    </a:lnTo>
                    <a:lnTo>
                      <a:pt x="271" y="359"/>
                    </a:lnTo>
                    <a:lnTo>
                      <a:pt x="273" y="363"/>
                    </a:lnTo>
                    <a:lnTo>
                      <a:pt x="275" y="365"/>
                    </a:lnTo>
                    <a:lnTo>
                      <a:pt x="275" y="366"/>
                    </a:lnTo>
                    <a:lnTo>
                      <a:pt x="275" y="367"/>
                    </a:lnTo>
                    <a:lnTo>
                      <a:pt x="276" y="369"/>
                    </a:lnTo>
                    <a:lnTo>
                      <a:pt x="277" y="369"/>
                    </a:lnTo>
                    <a:lnTo>
                      <a:pt x="279" y="369"/>
                    </a:lnTo>
                    <a:lnTo>
                      <a:pt x="280" y="367"/>
                    </a:lnTo>
                    <a:lnTo>
                      <a:pt x="283" y="368"/>
                    </a:lnTo>
                    <a:lnTo>
                      <a:pt x="284" y="367"/>
                    </a:lnTo>
                    <a:lnTo>
                      <a:pt x="285" y="369"/>
                    </a:lnTo>
                    <a:lnTo>
                      <a:pt x="289" y="367"/>
                    </a:lnTo>
                    <a:lnTo>
                      <a:pt x="289" y="366"/>
                    </a:lnTo>
                    <a:lnTo>
                      <a:pt x="290" y="365"/>
                    </a:lnTo>
                    <a:lnTo>
                      <a:pt x="289" y="363"/>
                    </a:lnTo>
                    <a:lnTo>
                      <a:pt x="290" y="363"/>
                    </a:lnTo>
                    <a:lnTo>
                      <a:pt x="290" y="364"/>
                    </a:lnTo>
                    <a:lnTo>
                      <a:pt x="292" y="364"/>
                    </a:lnTo>
                    <a:lnTo>
                      <a:pt x="292" y="365"/>
                    </a:lnTo>
                    <a:lnTo>
                      <a:pt x="290" y="367"/>
                    </a:lnTo>
                    <a:lnTo>
                      <a:pt x="290" y="369"/>
                    </a:lnTo>
                    <a:lnTo>
                      <a:pt x="295" y="369"/>
                    </a:lnTo>
                    <a:lnTo>
                      <a:pt x="296" y="369"/>
                    </a:lnTo>
                    <a:lnTo>
                      <a:pt x="297" y="369"/>
                    </a:lnTo>
                    <a:lnTo>
                      <a:pt x="298" y="368"/>
                    </a:lnTo>
                    <a:lnTo>
                      <a:pt x="300" y="369"/>
                    </a:lnTo>
                    <a:lnTo>
                      <a:pt x="300" y="367"/>
                    </a:lnTo>
                    <a:lnTo>
                      <a:pt x="302" y="368"/>
                    </a:lnTo>
                    <a:lnTo>
                      <a:pt x="303" y="367"/>
                    </a:lnTo>
                    <a:lnTo>
                      <a:pt x="304" y="369"/>
                    </a:lnTo>
                    <a:lnTo>
                      <a:pt x="306" y="370"/>
                    </a:lnTo>
                    <a:lnTo>
                      <a:pt x="313" y="374"/>
                    </a:lnTo>
                    <a:lnTo>
                      <a:pt x="313" y="369"/>
                    </a:lnTo>
                    <a:lnTo>
                      <a:pt x="312" y="369"/>
                    </a:lnTo>
                    <a:lnTo>
                      <a:pt x="311" y="366"/>
                    </a:lnTo>
                    <a:lnTo>
                      <a:pt x="309" y="365"/>
                    </a:lnTo>
                    <a:lnTo>
                      <a:pt x="309" y="363"/>
                    </a:lnTo>
                    <a:lnTo>
                      <a:pt x="310" y="363"/>
                    </a:lnTo>
                    <a:lnTo>
                      <a:pt x="311" y="362"/>
                    </a:lnTo>
                    <a:lnTo>
                      <a:pt x="310" y="360"/>
                    </a:lnTo>
                    <a:lnTo>
                      <a:pt x="312" y="360"/>
                    </a:lnTo>
                    <a:lnTo>
                      <a:pt x="314" y="361"/>
                    </a:lnTo>
                    <a:lnTo>
                      <a:pt x="316" y="360"/>
                    </a:lnTo>
                    <a:lnTo>
                      <a:pt x="318" y="360"/>
                    </a:lnTo>
                    <a:lnTo>
                      <a:pt x="319" y="358"/>
                    </a:lnTo>
                    <a:lnTo>
                      <a:pt x="321" y="357"/>
                    </a:lnTo>
                    <a:lnTo>
                      <a:pt x="319" y="355"/>
                    </a:lnTo>
                    <a:lnTo>
                      <a:pt x="318" y="353"/>
                    </a:lnTo>
                    <a:lnTo>
                      <a:pt x="317" y="354"/>
                    </a:lnTo>
                    <a:lnTo>
                      <a:pt x="317" y="351"/>
                    </a:lnTo>
                    <a:lnTo>
                      <a:pt x="319" y="348"/>
                    </a:lnTo>
                    <a:lnTo>
                      <a:pt x="321" y="348"/>
                    </a:lnTo>
                    <a:lnTo>
                      <a:pt x="321" y="346"/>
                    </a:lnTo>
                    <a:lnTo>
                      <a:pt x="323" y="346"/>
                    </a:lnTo>
                    <a:lnTo>
                      <a:pt x="327" y="346"/>
                    </a:lnTo>
                    <a:lnTo>
                      <a:pt x="333" y="340"/>
                    </a:lnTo>
                    <a:lnTo>
                      <a:pt x="335" y="340"/>
                    </a:lnTo>
                    <a:lnTo>
                      <a:pt x="336" y="340"/>
                    </a:lnTo>
                    <a:lnTo>
                      <a:pt x="337" y="341"/>
                    </a:lnTo>
                    <a:lnTo>
                      <a:pt x="337" y="340"/>
                    </a:lnTo>
                    <a:lnTo>
                      <a:pt x="338" y="340"/>
                    </a:lnTo>
                    <a:lnTo>
                      <a:pt x="338" y="339"/>
                    </a:lnTo>
                    <a:lnTo>
                      <a:pt x="339" y="339"/>
                    </a:lnTo>
                    <a:lnTo>
                      <a:pt x="340" y="338"/>
                    </a:lnTo>
                    <a:lnTo>
                      <a:pt x="342" y="340"/>
                    </a:lnTo>
                    <a:lnTo>
                      <a:pt x="343" y="339"/>
                    </a:lnTo>
                    <a:lnTo>
                      <a:pt x="343" y="337"/>
                    </a:lnTo>
                    <a:lnTo>
                      <a:pt x="342" y="337"/>
                    </a:lnTo>
                    <a:lnTo>
                      <a:pt x="345" y="336"/>
                    </a:lnTo>
                    <a:lnTo>
                      <a:pt x="345" y="335"/>
                    </a:lnTo>
                    <a:lnTo>
                      <a:pt x="345" y="336"/>
                    </a:lnTo>
                    <a:lnTo>
                      <a:pt x="349" y="336"/>
                    </a:lnTo>
                    <a:lnTo>
                      <a:pt x="349" y="337"/>
                    </a:lnTo>
                    <a:lnTo>
                      <a:pt x="350" y="335"/>
                    </a:lnTo>
                    <a:lnTo>
                      <a:pt x="351" y="335"/>
                    </a:lnTo>
                    <a:lnTo>
                      <a:pt x="352" y="333"/>
                    </a:lnTo>
                    <a:lnTo>
                      <a:pt x="355" y="333"/>
                    </a:lnTo>
                    <a:lnTo>
                      <a:pt x="357" y="331"/>
                    </a:lnTo>
                    <a:lnTo>
                      <a:pt x="358" y="322"/>
                    </a:lnTo>
                    <a:lnTo>
                      <a:pt x="360" y="320"/>
                    </a:lnTo>
                    <a:lnTo>
                      <a:pt x="363" y="320"/>
                    </a:lnTo>
                    <a:lnTo>
                      <a:pt x="365" y="322"/>
                    </a:lnTo>
                    <a:lnTo>
                      <a:pt x="366" y="322"/>
                    </a:lnTo>
                    <a:lnTo>
                      <a:pt x="369" y="323"/>
                    </a:lnTo>
                    <a:lnTo>
                      <a:pt x="369" y="328"/>
                    </a:lnTo>
                    <a:lnTo>
                      <a:pt x="371" y="327"/>
                    </a:lnTo>
                    <a:lnTo>
                      <a:pt x="372" y="329"/>
                    </a:lnTo>
                    <a:lnTo>
                      <a:pt x="373" y="330"/>
                    </a:lnTo>
                    <a:lnTo>
                      <a:pt x="374" y="329"/>
                    </a:lnTo>
                    <a:lnTo>
                      <a:pt x="381" y="335"/>
                    </a:lnTo>
                    <a:lnTo>
                      <a:pt x="382" y="335"/>
                    </a:lnTo>
                    <a:lnTo>
                      <a:pt x="383" y="335"/>
                    </a:lnTo>
                    <a:lnTo>
                      <a:pt x="385" y="334"/>
                    </a:lnTo>
                    <a:lnTo>
                      <a:pt x="386" y="333"/>
                    </a:lnTo>
                    <a:lnTo>
                      <a:pt x="385" y="331"/>
                    </a:lnTo>
                    <a:lnTo>
                      <a:pt x="386" y="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96" name="Freeform 55"/>
              <p:cNvSpPr>
                <a:spLocks/>
              </p:cNvSpPr>
              <p:nvPr/>
            </p:nvSpPr>
            <p:spPr bwMode="auto">
              <a:xfrm>
                <a:off x="1267" y="2858"/>
                <a:ext cx="386" cy="374"/>
              </a:xfrm>
              <a:custGeom>
                <a:avLst/>
                <a:gdLst>
                  <a:gd name="T0" fmla="*/ 383 w 386"/>
                  <a:gd name="T1" fmla="*/ 303 h 374"/>
                  <a:gd name="T2" fmla="*/ 367 w 386"/>
                  <a:gd name="T3" fmla="*/ 276 h 374"/>
                  <a:gd name="T4" fmla="*/ 348 w 386"/>
                  <a:gd name="T5" fmla="*/ 244 h 374"/>
                  <a:gd name="T6" fmla="*/ 334 w 386"/>
                  <a:gd name="T7" fmla="*/ 216 h 374"/>
                  <a:gd name="T8" fmla="*/ 311 w 386"/>
                  <a:gd name="T9" fmla="*/ 206 h 374"/>
                  <a:gd name="T10" fmla="*/ 295 w 386"/>
                  <a:gd name="T11" fmla="*/ 185 h 374"/>
                  <a:gd name="T12" fmla="*/ 307 w 386"/>
                  <a:gd name="T13" fmla="*/ 174 h 374"/>
                  <a:gd name="T14" fmla="*/ 325 w 386"/>
                  <a:gd name="T15" fmla="*/ 164 h 374"/>
                  <a:gd name="T16" fmla="*/ 354 w 386"/>
                  <a:gd name="T17" fmla="*/ 146 h 374"/>
                  <a:gd name="T18" fmla="*/ 364 w 386"/>
                  <a:gd name="T19" fmla="*/ 111 h 374"/>
                  <a:gd name="T20" fmla="*/ 336 w 386"/>
                  <a:gd name="T21" fmla="*/ 82 h 374"/>
                  <a:gd name="T22" fmla="*/ 304 w 386"/>
                  <a:gd name="T23" fmla="*/ 92 h 374"/>
                  <a:gd name="T24" fmla="*/ 278 w 386"/>
                  <a:gd name="T25" fmla="*/ 79 h 374"/>
                  <a:gd name="T26" fmla="*/ 249 w 386"/>
                  <a:gd name="T27" fmla="*/ 95 h 374"/>
                  <a:gd name="T28" fmla="*/ 252 w 386"/>
                  <a:gd name="T29" fmla="*/ 63 h 374"/>
                  <a:gd name="T30" fmla="*/ 218 w 386"/>
                  <a:gd name="T31" fmla="*/ 56 h 374"/>
                  <a:gd name="T32" fmla="*/ 188 w 386"/>
                  <a:gd name="T33" fmla="*/ 27 h 374"/>
                  <a:gd name="T34" fmla="*/ 142 w 386"/>
                  <a:gd name="T35" fmla="*/ 3 h 374"/>
                  <a:gd name="T36" fmla="*/ 138 w 386"/>
                  <a:gd name="T37" fmla="*/ 47 h 374"/>
                  <a:gd name="T38" fmla="*/ 137 w 386"/>
                  <a:gd name="T39" fmla="*/ 97 h 374"/>
                  <a:gd name="T40" fmla="*/ 149 w 386"/>
                  <a:gd name="T41" fmla="*/ 122 h 374"/>
                  <a:gd name="T42" fmla="*/ 132 w 386"/>
                  <a:gd name="T43" fmla="*/ 119 h 374"/>
                  <a:gd name="T44" fmla="*/ 114 w 386"/>
                  <a:gd name="T45" fmla="*/ 111 h 374"/>
                  <a:gd name="T46" fmla="*/ 97 w 386"/>
                  <a:gd name="T47" fmla="*/ 116 h 374"/>
                  <a:gd name="T48" fmla="*/ 92 w 386"/>
                  <a:gd name="T49" fmla="*/ 134 h 374"/>
                  <a:gd name="T50" fmla="*/ 83 w 386"/>
                  <a:gd name="T51" fmla="*/ 130 h 374"/>
                  <a:gd name="T52" fmla="*/ 71 w 386"/>
                  <a:gd name="T53" fmla="*/ 117 h 374"/>
                  <a:gd name="T54" fmla="*/ 51 w 386"/>
                  <a:gd name="T55" fmla="*/ 110 h 374"/>
                  <a:gd name="T56" fmla="*/ 35 w 386"/>
                  <a:gd name="T57" fmla="*/ 118 h 374"/>
                  <a:gd name="T58" fmla="*/ 15 w 386"/>
                  <a:gd name="T59" fmla="*/ 109 h 374"/>
                  <a:gd name="T60" fmla="*/ 14 w 386"/>
                  <a:gd name="T61" fmla="*/ 129 h 374"/>
                  <a:gd name="T62" fmla="*/ 17 w 386"/>
                  <a:gd name="T63" fmla="*/ 145 h 374"/>
                  <a:gd name="T64" fmla="*/ 11 w 386"/>
                  <a:gd name="T65" fmla="*/ 164 h 374"/>
                  <a:gd name="T66" fmla="*/ 2 w 386"/>
                  <a:gd name="T67" fmla="*/ 175 h 374"/>
                  <a:gd name="T68" fmla="*/ 21 w 386"/>
                  <a:gd name="T69" fmla="*/ 193 h 374"/>
                  <a:gd name="T70" fmla="*/ 26 w 386"/>
                  <a:gd name="T71" fmla="*/ 205 h 374"/>
                  <a:gd name="T72" fmla="*/ 32 w 386"/>
                  <a:gd name="T73" fmla="*/ 219 h 374"/>
                  <a:gd name="T74" fmla="*/ 49 w 386"/>
                  <a:gd name="T75" fmla="*/ 225 h 374"/>
                  <a:gd name="T76" fmla="*/ 66 w 386"/>
                  <a:gd name="T77" fmla="*/ 223 h 374"/>
                  <a:gd name="T78" fmla="*/ 64 w 386"/>
                  <a:gd name="T79" fmla="*/ 242 h 374"/>
                  <a:gd name="T80" fmla="*/ 69 w 386"/>
                  <a:gd name="T81" fmla="*/ 267 h 374"/>
                  <a:gd name="T82" fmla="*/ 59 w 386"/>
                  <a:gd name="T83" fmla="*/ 278 h 374"/>
                  <a:gd name="T84" fmla="*/ 65 w 386"/>
                  <a:gd name="T85" fmla="*/ 295 h 374"/>
                  <a:gd name="T86" fmla="*/ 79 w 386"/>
                  <a:gd name="T87" fmla="*/ 316 h 374"/>
                  <a:gd name="T88" fmla="*/ 98 w 386"/>
                  <a:gd name="T89" fmla="*/ 309 h 374"/>
                  <a:gd name="T90" fmla="*/ 110 w 386"/>
                  <a:gd name="T91" fmla="*/ 299 h 374"/>
                  <a:gd name="T92" fmla="*/ 120 w 386"/>
                  <a:gd name="T93" fmla="*/ 305 h 374"/>
                  <a:gd name="T94" fmla="*/ 128 w 386"/>
                  <a:gd name="T95" fmla="*/ 303 h 374"/>
                  <a:gd name="T96" fmla="*/ 141 w 386"/>
                  <a:gd name="T97" fmla="*/ 311 h 374"/>
                  <a:gd name="T98" fmla="*/ 156 w 386"/>
                  <a:gd name="T99" fmla="*/ 305 h 374"/>
                  <a:gd name="T100" fmla="*/ 172 w 386"/>
                  <a:gd name="T101" fmla="*/ 293 h 374"/>
                  <a:gd name="T102" fmla="*/ 185 w 386"/>
                  <a:gd name="T103" fmla="*/ 312 h 374"/>
                  <a:gd name="T104" fmla="*/ 227 w 386"/>
                  <a:gd name="T105" fmla="*/ 306 h 374"/>
                  <a:gd name="T106" fmla="*/ 255 w 386"/>
                  <a:gd name="T107" fmla="*/ 345 h 374"/>
                  <a:gd name="T108" fmla="*/ 275 w 386"/>
                  <a:gd name="T109" fmla="*/ 365 h 374"/>
                  <a:gd name="T110" fmla="*/ 290 w 386"/>
                  <a:gd name="T111" fmla="*/ 363 h 374"/>
                  <a:gd name="T112" fmla="*/ 302 w 386"/>
                  <a:gd name="T113" fmla="*/ 368 h 374"/>
                  <a:gd name="T114" fmla="*/ 314 w 386"/>
                  <a:gd name="T115" fmla="*/ 361 h 374"/>
                  <a:gd name="T116" fmla="*/ 333 w 386"/>
                  <a:gd name="T117" fmla="*/ 340 h 374"/>
                  <a:gd name="T118" fmla="*/ 345 w 386"/>
                  <a:gd name="T119" fmla="*/ 335 h 374"/>
                  <a:gd name="T120" fmla="*/ 369 w 386"/>
                  <a:gd name="T121" fmla="*/ 323 h 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6"/>
                  <a:gd name="T184" fmla="*/ 0 h 374"/>
                  <a:gd name="T185" fmla="*/ 386 w 386"/>
                  <a:gd name="T186" fmla="*/ 374 h 3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6" h="374">
                    <a:moveTo>
                      <a:pt x="386" y="329"/>
                    </a:moveTo>
                    <a:lnTo>
                      <a:pt x="385" y="328"/>
                    </a:lnTo>
                    <a:lnTo>
                      <a:pt x="385" y="326"/>
                    </a:lnTo>
                    <a:lnTo>
                      <a:pt x="381" y="323"/>
                    </a:lnTo>
                    <a:lnTo>
                      <a:pt x="380" y="320"/>
                    </a:lnTo>
                    <a:lnTo>
                      <a:pt x="380" y="319"/>
                    </a:lnTo>
                    <a:lnTo>
                      <a:pt x="382" y="316"/>
                    </a:lnTo>
                    <a:lnTo>
                      <a:pt x="381" y="314"/>
                    </a:lnTo>
                    <a:lnTo>
                      <a:pt x="380" y="313"/>
                    </a:lnTo>
                    <a:lnTo>
                      <a:pt x="381" y="312"/>
                    </a:lnTo>
                    <a:lnTo>
                      <a:pt x="380" y="309"/>
                    </a:lnTo>
                    <a:lnTo>
                      <a:pt x="381" y="306"/>
                    </a:lnTo>
                    <a:lnTo>
                      <a:pt x="381" y="305"/>
                    </a:lnTo>
                    <a:lnTo>
                      <a:pt x="382" y="304"/>
                    </a:lnTo>
                    <a:lnTo>
                      <a:pt x="383" y="303"/>
                    </a:lnTo>
                    <a:lnTo>
                      <a:pt x="382" y="299"/>
                    </a:lnTo>
                    <a:lnTo>
                      <a:pt x="381" y="299"/>
                    </a:lnTo>
                    <a:lnTo>
                      <a:pt x="382" y="296"/>
                    </a:lnTo>
                    <a:lnTo>
                      <a:pt x="380" y="295"/>
                    </a:lnTo>
                    <a:lnTo>
                      <a:pt x="380" y="292"/>
                    </a:lnTo>
                    <a:lnTo>
                      <a:pt x="378" y="289"/>
                    </a:lnTo>
                    <a:lnTo>
                      <a:pt x="378" y="288"/>
                    </a:lnTo>
                    <a:lnTo>
                      <a:pt x="375" y="288"/>
                    </a:lnTo>
                    <a:lnTo>
                      <a:pt x="373" y="287"/>
                    </a:lnTo>
                    <a:lnTo>
                      <a:pt x="371" y="282"/>
                    </a:lnTo>
                    <a:lnTo>
                      <a:pt x="372" y="280"/>
                    </a:lnTo>
                    <a:lnTo>
                      <a:pt x="370" y="279"/>
                    </a:lnTo>
                    <a:lnTo>
                      <a:pt x="370" y="276"/>
                    </a:lnTo>
                    <a:lnTo>
                      <a:pt x="369" y="276"/>
                    </a:lnTo>
                    <a:lnTo>
                      <a:pt x="367" y="276"/>
                    </a:lnTo>
                    <a:lnTo>
                      <a:pt x="366" y="275"/>
                    </a:lnTo>
                    <a:lnTo>
                      <a:pt x="366" y="274"/>
                    </a:lnTo>
                    <a:lnTo>
                      <a:pt x="366" y="272"/>
                    </a:lnTo>
                    <a:lnTo>
                      <a:pt x="363" y="270"/>
                    </a:lnTo>
                    <a:lnTo>
                      <a:pt x="363" y="268"/>
                    </a:lnTo>
                    <a:lnTo>
                      <a:pt x="360" y="262"/>
                    </a:lnTo>
                    <a:lnTo>
                      <a:pt x="361" y="261"/>
                    </a:lnTo>
                    <a:lnTo>
                      <a:pt x="360" y="259"/>
                    </a:lnTo>
                    <a:lnTo>
                      <a:pt x="360" y="258"/>
                    </a:lnTo>
                    <a:lnTo>
                      <a:pt x="357" y="254"/>
                    </a:lnTo>
                    <a:lnTo>
                      <a:pt x="355" y="249"/>
                    </a:lnTo>
                    <a:lnTo>
                      <a:pt x="354" y="248"/>
                    </a:lnTo>
                    <a:lnTo>
                      <a:pt x="354" y="245"/>
                    </a:lnTo>
                    <a:lnTo>
                      <a:pt x="353" y="244"/>
                    </a:lnTo>
                    <a:lnTo>
                      <a:pt x="348" y="244"/>
                    </a:lnTo>
                    <a:lnTo>
                      <a:pt x="347" y="243"/>
                    </a:lnTo>
                    <a:lnTo>
                      <a:pt x="346" y="244"/>
                    </a:lnTo>
                    <a:lnTo>
                      <a:pt x="345" y="245"/>
                    </a:lnTo>
                    <a:lnTo>
                      <a:pt x="344" y="245"/>
                    </a:lnTo>
                    <a:lnTo>
                      <a:pt x="340" y="240"/>
                    </a:lnTo>
                    <a:lnTo>
                      <a:pt x="339" y="233"/>
                    </a:lnTo>
                    <a:lnTo>
                      <a:pt x="336" y="229"/>
                    </a:lnTo>
                    <a:lnTo>
                      <a:pt x="336" y="228"/>
                    </a:lnTo>
                    <a:lnTo>
                      <a:pt x="337" y="226"/>
                    </a:lnTo>
                    <a:lnTo>
                      <a:pt x="337" y="223"/>
                    </a:lnTo>
                    <a:lnTo>
                      <a:pt x="338" y="222"/>
                    </a:lnTo>
                    <a:lnTo>
                      <a:pt x="337" y="219"/>
                    </a:lnTo>
                    <a:lnTo>
                      <a:pt x="337" y="217"/>
                    </a:lnTo>
                    <a:lnTo>
                      <a:pt x="336" y="215"/>
                    </a:lnTo>
                    <a:lnTo>
                      <a:pt x="334" y="216"/>
                    </a:lnTo>
                    <a:lnTo>
                      <a:pt x="333" y="215"/>
                    </a:lnTo>
                    <a:lnTo>
                      <a:pt x="331" y="215"/>
                    </a:lnTo>
                    <a:lnTo>
                      <a:pt x="327" y="214"/>
                    </a:lnTo>
                    <a:lnTo>
                      <a:pt x="325" y="214"/>
                    </a:lnTo>
                    <a:lnTo>
                      <a:pt x="322" y="212"/>
                    </a:lnTo>
                    <a:lnTo>
                      <a:pt x="320" y="213"/>
                    </a:lnTo>
                    <a:lnTo>
                      <a:pt x="318" y="216"/>
                    </a:lnTo>
                    <a:lnTo>
                      <a:pt x="318" y="217"/>
                    </a:lnTo>
                    <a:lnTo>
                      <a:pt x="316" y="219"/>
                    </a:lnTo>
                    <a:lnTo>
                      <a:pt x="314" y="219"/>
                    </a:lnTo>
                    <a:lnTo>
                      <a:pt x="314" y="214"/>
                    </a:lnTo>
                    <a:lnTo>
                      <a:pt x="311" y="211"/>
                    </a:lnTo>
                    <a:lnTo>
                      <a:pt x="312" y="210"/>
                    </a:lnTo>
                    <a:lnTo>
                      <a:pt x="311" y="206"/>
                    </a:lnTo>
                    <a:lnTo>
                      <a:pt x="311" y="205"/>
                    </a:lnTo>
                    <a:lnTo>
                      <a:pt x="307" y="205"/>
                    </a:lnTo>
                    <a:lnTo>
                      <a:pt x="307" y="204"/>
                    </a:lnTo>
                    <a:lnTo>
                      <a:pt x="309" y="200"/>
                    </a:lnTo>
                    <a:lnTo>
                      <a:pt x="308" y="200"/>
                    </a:lnTo>
                    <a:lnTo>
                      <a:pt x="306" y="198"/>
                    </a:lnTo>
                    <a:lnTo>
                      <a:pt x="306" y="196"/>
                    </a:lnTo>
                    <a:lnTo>
                      <a:pt x="304" y="195"/>
                    </a:lnTo>
                    <a:lnTo>
                      <a:pt x="301" y="198"/>
                    </a:lnTo>
                    <a:lnTo>
                      <a:pt x="298" y="196"/>
                    </a:lnTo>
                    <a:lnTo>
                      <a:pt x="299" y="194"/>
                    </a:lnTo>
                    <a:lnTo>
                      <a:pt x="298" y="188"/>
                    </a:lnTo>
                    <a:lnTo>
                      <a:pt x="296" y="187"/>
                    </a:lnTo>
                    <a:lnTo>
                      <a:pt x="295" y="187"/>
                    </a:lnTo>
                    <a:lnTo>
                      <a:pt x="295" y="185"/>
                    </a:lnTo>
                    <a:lnTo>
                      <a:pt x="295" y="184"/>
                    </a:lnTo>
                    <a:lnTo>
                      <a:pt x="296" y="181"/>
                    </a:lnTo>
                    <a:lnTo>
                      <a:pt x="298" y="179"/>
                    </a:lnTo>
                    <a:lnTo>
                      <a:pt x="300" y="177"/>
                    </a:lnTo>
                    <a:lnTo>
                      <a:pt x="302" y="177"/>
                    </a:lnTo>
                    <a:lnTo>
                      <a:pt x="302" y="179"/>
                    </a:lnTo>
                    <a:lnTo>
                      <a:pt x="303" y="181"/>
                    </a:lnTo>
                    <a:lnTo>
                      <a:pt x="305" y="181"/>
                    </a:lnTo>
                    <a:lnTo>
                      <a:pt x="306" y="179"/>
                    </a:lnTo>
                    <a:lnTo>
                      <a:pt x="305" y="176"/>
                    </a:lnTo>
                    <a:lnTo>
                      <a:pt x="304" y="175"/>
                    </a:lnTo>
                    <a:lnTo>
                      <a:pt x="303" y="174"/>
                    </a:lnTo>
                    <a:lnTo>
                      <a:pt x="304" y="174"/>
                    </a:lnTo>
                    <a:lnTo>
                      <a:pt x="307" y="174"/>
                    </a:lnTo>
                    <a:lnTo>
                      <a:pt x="306" y="171"/>
                    </a:lnTo>
                    <a:lnTo>
                      <a:pt x="309" y="172"/>
                    </a:lnTo>
                    <a:lnTo>
                      <a:pt x="312" y="171"/>
                    </a:lnTo>
                    <a:lnTo>
                      <a:pt x="311" y="168"/>
                    </a:lnTo>
                    <a:lnTo>
                      <a:pt x="314" y="166"/>
                    </a:lnTo>
                    <a:lnTo>
                      <a:pt x="316" y="166"/>
                    </a:lnTo>
                    <a:lnTo>
                      <a:pt x="317" y="167"/>
                    </a:lnTo>
                    <a:lnTo>
                      <a:pt x="318" y="167"/>
                    </a:lnTo>
                    <a:lnTo>
                      <a:pt x="317" y="164"/>
                    </a:lnTo>
                    <a:lnTo>
                      <a:pt x="318" y="165"/>
                    </a:lnTo>
                    <a:lnTo>
                      <a:pt x="320" y="166"/>
                    </a:lnTo>
                    <a:lnTo>
                      <a:pt x="322" y="166"/>
                    </a:lnTo>
                    <a:lnTo>
                      <a:pt x="323" y="167"/>
                    </a:lnTo>
                    <a:lnTo>
                      <a:pt x="325" y="164"/>
                    </a:lnTo>
                    <a:lnTo>
                      <a:pt x="325" y="162"/>
                    </a:lnTo>
                    <a:lnTo>
                      <a:pt x="328" y="161"/>
                    </a:lnTo>
                    <a:lnTo>
                      <a:pt x="328" y="160"/>
                    </a:lnTo>
                    <a:lnTo>
                      <a:pt x="328" y="156"/>
                    </a:lnTo>
                    <a:lnTo>
                      <a:pt x="328" y="155"/>
                    </a:lnTo>
                    <a:lnTo>
                      <a:pt x="331" y="155"/>
                    </a:lnTo>
                    <a:lnTo>
                      <a:pt x="332" y="155"/>
                    </a:lnTo>
                    <a:lnTo>
                      <a:pt x="334" y="156"/>
                    </a:lnTo>
                    <a:lnTo>
                      <a:pt x="335" y="158"/>
                    </a:lnTo>
                    <a:lnTo>
                      <a:pt x="337" y="160"/>
                    </a:lnTo>
                    <a:lnTo>
                      <a:pt x="342" y="159"/>
                    </a:lnTo>
                    <a:lnTo>
                      <a:pt x="346" y="152"/>
                    </a:lnTo>
                    <a:lnTo>
                      <a:pt x="350" y="150"/>
                    </a:lnTo>
                    <a:lnTo>
                      <a:pt x="354" y="147"/>
                    </a:lnTo>
                    <a:lnTo>
                      <a:pt x="354" y="146"/>
                    </a:lnTo>
                    <a:lnTo>
                      <a:pt x="353" y="145"/>
                    </a:lnTo>
                    <a:lnTo>
                      <a:pt x="354" y="145"/>
                    </a:lnTo>
                    <a:lnTo>
                      <a:pt x="351" y="140"/>
                    </a:lnTo>
                    <a:lnTo>
                      <a:pt x="353" y="140"/>
                    </a:lnTo>
                    <a:lnTo>
                      <a:pt x="358" y="138"/>
                    </a:lnTo>
                    <a:lnTo>
                      <a:pt x="358" y="134"/>
                    </a:lnTo>
                    <a:lnTo>
                      <a:pt x="357" y="130"/>
                    </a:lnTo>
                    <a:lnTo>
                      <a:pt x="357" y="129"/>
                    </a:lnTo>
                    <a:lnTo>
                      <a:pt x="361" y="129"/>
                    </a:lnTo>
                    <a:lnTo>
                      <a:pt x="363" y="129"/>
                    </a:lnTo>
                    <a:lnTo>
                      <a:pt x="368" y="125"/>
                    </a:lnTo>
                    <a:lnTo>
                      <a:pt x="368" y="122"/>
                    </a:lnTo>
                    <a:lnTo>
                      <a:pt x="368" y="119"/>
                    </a:lnTo>
                    <a:lnTo>
                      <a:pt x="365" y="115"/>
                    </a:lnTo>
                    <a:lnTo>
                      <a:pt x="364" y="111"/>
                    </a:lnTo>
                    <a:lnTo>
                      <a:pt x="361" y="109"/>
                    </a:lnTo>
                    <a:lnTo>
                      <a:pt x="360" y="106"/>
                    </a:lnTo>
                    <a:lnTo>
                      <a:pt x="357" y="105"/>
                    </a:lnTo>
                    <a:lnTo>
                      <a:pt x="353" y="98"/>
                    </a:lnTo>
                    <a:lnTo>
                      <a:pt x="353" y="96"/>
                    </a:lnTo>
                    <a:lnTo>
                      <a:pt x="352" y="96"/>
                    </a:lnTo>
                    <a:lnTo>
                      <a:pt x="351" y="94"/>
                    </a:lnTo>
                    <a:lnTo>
                      <a:pt x="350" y="90"/>
                    </a:lnTo>
                    <a:lnTo>
                      <a:pt x="347" y="90"/>
                    </a:lnTo>
                    <a:lnTo>
                      <a:pt x="347" y="88"/>
                    </a:lnTo>
                    <a:lnTo>
                      <a:pt x="345" y="82"/>
                    </a:lnTo>
                    <a:lnTo>
                      <a:pt x="340" y="80"/>
                    </a:lnTo>
                    <a:lnTo>
                      <a:pt x="337" y="80"/>
                    </a:lnTo>
                    <a:lnTo>
                      <a:pt x="336" y="82"/>
                    </a:lnTo>
                    <a:lnTo>
                      <a:pt x="333" y="82"/>
                    </a:lnTo>
                    <a:lnTo>
                      <a:pt x="328" y="81"/>
                    </a:lnTo>
                    <a:lnTo>
                      <a:pt x="328" y="77"/>
                    </a:lnTo>
                    <a:lnTo>
                      <a:pt x="327" y="77"/>
                    </a:lnTo>
                    <a:lnTo>
                      <a:pt x="324" y="77"/>
                    </a:lnTo>
                    <a:lnTo>
                      <a:pt x="322" y="77"/>
                    </a:lnTo>
                    <a:lnTo>
                      <a:pt x="317" y="75"/>
                    </a:lnTo>
                    <a:lnTo>
                      <a:pt x="316" y="75"/>
                    </a:lnTo>
                    <a:lnTo>
                      <a:pt x="311" y="84"/>
                    </a:lnTo>
                    <a:lnTo>
                      <a:pt x="311" y="89"/>
                    </a:lnTo>
                    <a:lnTo>
                      <a:pt x="311" y="91"/>
                    </a:lnTo>
                    <a:lnTo>
                      <a:pt x="310" y="92"/>
                    </a:lnTo>
                    <a:lnTo>
                      <a:pt x="304" y="92"/>
                    </a:lnTo>
                    <a:lnTo>
                      <a:pt x="301" y="94"/>
                    </a:lnTo>
                    <a:lnTo>
                      <a:pt x="300" y="92"/>
                    </a:lnTo>
                    <a:lnTo>
                      <a:pt x="300" y="88"/>
                    </a:lnTo>
                    <a:lnTo>
                      <a:pt x="298" y="85"/>
                    </a:lnTo>
                    <a:lnTo>
                      <a:pt x="293" y="80"/>
                    </a:lnTo>
                    <a:lnTo>
                      <a:pt x="290" y="81"/>
                    </a:lnTo>
                    <a:lnTo>
                      <a:pt x="289" y="78"/>
                    </a:lnTo>
                    <a:lnTo>
                      <a:pt x="288" y="77"/>
                    </a:lnTo>
                    <a:lnTo>
                      <a:pt x="287" y="76"/>
                    </a:lnTo>
                    <a:lnTo>
                      <a:pt x="284" y="76"/>
                    </a:lnTo>
                    <a:lnTo>
                      <a:pt x="283" y="75"/>
                    </a:lnTo>
                    <a:lnTo>
                      <a:pt x="280" y="75"/>
                    </a:lnTo>
                    <a:lnTo>
                      <a:pt x="279" y="78"/>
                    </a:lnTo>
                    <a:lnTo>
                      <a:pt x="278" y="79"/>
                    </a:lnTo>
                    <a:lnTo>
                      <a:pt x="276" y="79"/>
                    </a:lnTo>
                    <a:lnTo>
                      <a:pt x="276" y="81"/>
                    </a:lnTo>
                    <a:lnTo>
                      <a:pt x="272" y="84"/>
                    </a:lnTo>
                    <a:lnTo>
                      <a:pt x="270" y="84"/>
                    </a:lnTo>
                    <a:lnTo>
                      <a:pt x="270" y="85"/>
                    </a:lnTo>
                    <a:lnTo>
                      <a:pt x="268" y="87"/>
                    </a:lnTo>
                    <a:lnTo>
                      <a:pt x="267" y="94"/>
                    </a:lnTo>
                    <a:lnTo>
                      <a:pt x="267" y="96"/>
                    </a:lnTo>
                    <a:lnTo>
                      <a:pt x="266" y="97"/>
                    </a:lnTo>
                    <a:lnTo>
                      <a:pt x="262" y="95"/>
                    </a:lnTo>
                    <a:lnTo>
                      <a:pt x="257" y="102"/>
                    </a:lnTo>
                    <a:lnTo>
                      <a:pt x="255" y="99"/>
                    </a:lnTo>
                    <a:lnTo>
                      <a:pt x="255" y="98"/>
                    </a:lnTo>
                    <a:lnTo>
                      <a:pt x="253" y="98"/>
                    </a:lnTo>
                    <a:lnTo>
                      <a:pt x="249" y="95"/>
                    </a:lnTo>
                    <a:lnTo>
                      <a:pt x="248" y="94"/>
                    </a:lnTo>
                    <a:lnTo>
                      <a:pt x="248" y="92"/>
                    </a:lnTo>
                    <a:lnTo>
                      <a:pt x="251" y="90"/>
                    </a:lnTo>
                    <a:lnTo>
                      <a:pt x="254" y="89"/>
                    </a:lnTo>
                    <a:lnTo>
                      <a:pt x="258" y="86"/>
                    </a:lnTo>
                    <a:lnTo>
                      <a:pt x="257" y="85"/>
                    </a:lnTo>
                    <a:lnTo>
                      <a:pt x="254" y="84"/>
                    </a:lnTo>
                    <a:lnTo>
                      <a:pt x="254" y="80"/>
                    </a:lnTo>
                    <a:lnTo>
                      <a:pt x="253" y="79"/>
                    </a:lnTo>
                    <a:lnTo>
                      <a:pt x="254" y="77"/>
                    </a:lnTo>
                    <a:lnTo>
                      <a:pt x="254" y="72"/>
                    </a:lnTo>
                    <a:lnTo>
                      <a:pt x="254" y="69"/>
                    </a:lnTo>
                    <a:lnTo>
                      <a:pt x="254" y="66"/>
                    </a:lnTo>
                    <a:lnTo>
                      <a:pt x="253" y="65"/>
                    </a:lnTo>
                    <a:lnTo>
                      <a:pt x="252" y="63"/>
                    </a:lnTo>
                    <a:lnTo>
                      <a:pt x="252" y="61"/>
                    </a:lnTo>
                    <a:lnTo>
                      <a:pt x="252" y="60"/>
                    </a:lnTo>
                    <a:lnTo>
                      <a:pt x="246" y="56"/>
                    </a:lnTo>
                    <a:lnTo>
                      <a:pt x="242" y="56"/>
                    </a:lnTo>
                    <a:lnTo>
                      <a:pt x="241" y="56"/>
                    </a:lnTo>
                    <a:lnTo>
                      <a:pt x="239" y="58"/>
                    </a:lnTo>
                    <a:lnTo>
                      <a:pt x="237" y="57"/>
                    </a:lnTo>
                    <a:lnTo>
                      <a:pt x="235" y="59"/>
                    </a:lnTo>
                    <a:lnTo>
                      <a:pt x="233" y="58"/>
                    </a:lnTo>
                    <a:lnTo>
                      <a:pt x="230" y="59"/>
                    </a:lnTo>
                    <a:lnTo>
                      <a:pt x="224" y="61"/>
                    </a:lnTo>
                    <a:lnTo>
                      <a:pt x="223" y="63"/>
                    </a:lnTo>
                    <a:lnTo>
                      <a:pt x="218" y="60"/>
                    </a:lnTo>
                    <a:lnTo>
                      <a:pt x="218" y="58"/>
                    </a:lnTo>
                    <a:lnTo>
                      <a:pt x="218" y="56"/>
                    </a:lnTo>
                    <a:lnTo>
                      <a:pt x="218" y="50"/>
                    </a:lnTo>
                    <a:lnTo>
                      <a:pt x="216" y="48"/>
                    </a:lnTo>
                    <a:lnTo>
                      <a:pt x="216" y="44"/>
                    </a:lnTo>
                    <a:lnTo>
                      <a:pt x="215" y="43"/>
                    </a:lnTo>
                    <a:lnTo>
                      <a:pt x="213" y="38"/>
                    </a:lnTo>
                    <a:lnTo>
                      <a:pt x="211" y="35"/>
                    </a:lnTo>
                    <a:lnTo>
                      <a:pt x="213" y="27"/>
                    </a:lnTo>
                    <a:lnTo>
                      <a:pt x="210" y="24"/>
                    </a:lnTo>
                    <a:lnTo>
                      <a:pt x="210" y="21"/>
                    </a:lnTo>
                    <a:lnTo>
                      <a:pt x="202" y="22"/>
                    </a:lnTo>
                    <a:lnTo>
                      <a:pt x="202" y="24"/>
                    </a:lnTo>
                    <a:lnTo>
                      <a:pt x="199" y="26"/>
                    </a:lnTo>
                    <a:lnTo>
                      <a:pt x="194" y="24"/>
                    </a:lnTo>
                    <a:lnTo>
                      <a:pt x="190" y="26"/>
                    </a:lnTo>
                    <a:lnTo>
                      <a:pt x="188" y="27"/>
                    </a:lnTo>
                    <a:lnTo>
                      <a:pt x="187" y="27"/>
                    </a:lnTo>
                    <a:lnTo>
                      <a:pt x="183" y="24"/>
                    </a:lnTo>
                    <a:lnTo>
                      <a:pt x="179" y="25"/>
                    </a:lnTo>
                    <a:lnTo>
                      <a:pt x="177" y="24"/>
                    </a:lnTo>
                    <a:lnTo>
                      <a:pt x="175" y="22"/>
                    </a:lnTo>
                    <a:lnTo>
                      <a:pt x="174" y="18"/>
                    </a:lnTo>
                    <a:lnTo>
                      <a:pt x="173" y="17"/>
                    </a:lnTo>
                    <a:lnTo>
                      <a:pt x="170" y="15"/>
                    </a:lnTo>
                    <a:lnTo>
                      <a:pt x="168" y="13"/>
                    </a:lnTo>
                    <a:lnTo>
                      <a:pt x="165" y="13"/>
                    </a:lnTo>
                    <a:lnTo>
                      <a:pt x="158" y="10"/>
                    </a:lnTo>
                    <a:lnTo>
                      <a:pt x="157" y="5"/>
                    </a:lnTo>
                    <a:lnTo>
                      <a:pt x="154" y="3"/>
                    </a:lnTo>
                    <a:lnTo>
                      <a:pt x="147" y="1"/>
                    </a:lnTo>
                    <a:lnTo>
                      <a:pt x="142" y="3"/>
                    </a:lnTo>
                    <a:lnTo>
                      <a:pt x="140" y="0"/>
                    </a:lnTo>
                    <a:lnTo>
                      <a:pt x="136" y="0"/>
                    </a:lnTo>
                    <a:lnTo>
                      <a:pt x="136" y="6"/>
                    </a:lnTo>
                    <a:lnTo>
                      <a:pt x="136" y="9"/>
                    </a:lnTo>
                    <a:lnTo>
                      <a:pt x="137" y="12"/>
                    </a:lnTo>
                    <a:lnTo>
                      <a:pt x="142" y="17"/>
                    </a:lnTo>
                    <a:lnTo>
                      <a:pt x="144" y="22"/>
                    </a:lnTo>
                    <a:lnTo>
                      <a:pt x="142" y="25"/>
                    </a:lnTo>
                    <a:lnTo>
                      <a:pt x="139" y="30"/>
                    </a:lnTo>
                    <a:lnTo>
                      <a:pt x="138" y="31"/>
                    </a:lnTo>
                    <a:lnTo>
                      <a:pt x="141" y="34"/>
                    </a:lnTo>
                    <a:lnTo>
                      <a:pt x="139" y="39"/>
                    </a:lnTo>
                    <a:lnTo>
                      <a:pt x="140" y="41"/>
                    </a:lnTo>
                    <a:lnTo>
                      <a:pt x="138" y="44"/>
                    </a:lnTo>
                    <a:lnTo>
                      <a:pt x="138" y="47"/>
                    </a:lnTo>
                    <a:lnTo>
                      <a:pt x="139" y="47"/>
                    </a:lnTo>
                    <a:lnTo>
                      <a:pt x="140" y="58"/>
                    </a:lnTo>
                    <a:lnTo>
                      <a:pt x="142" y="60"/>
                    </a:lnTo>
                    <a:lnTo>
                      <a:pt x="139" y="63"/>
                    </a:lnTo>
                    <a:lnTo>
                      <a:pt x="137" y="67"/>
                    </a:lnTo>
                    <a:lnTo>
                      <a:pt x="137" y="68"/>
                    </a:lnTo>
                    <a:lnTo>
                      <a:pt x="141" y="71"/>
                    </a:lnTo>
                    <a:lnTo>
                      <a:pt x="142" y="74"/>
                    </a:lnTo>
                    <a:lnTo>
                      <a:pt x="142" y="77"/>
                    </a:lnTo>
                    <a:lnTo>
                      <a:pt x="145" y="79"/>
                    </a:lnTo>
                    <a:lnTo>
                      <a:pt x="142" y="81"/>
                    </a:lnTo>
                    <a:lnTo>
                      <a:pt x="139" y="85"/>
                    </a:lnTo>
                    <a:lnTo>
                      <a:pt x="140" y="87"/>
                    </a:lnTo>
                    <a:lnTo>
                      <a:pt x="135" y="94"/>
                    </a:lnTo>
                    <a:lnTo>
                      <a:pt x="137" y="97"/>
                    </a:lnTo>
                    <a:lnTo>
                      <a:pt x="141" y="98"/>
                    </a:lnTo>
                    <a:lnTo>
                      <a:pt x="140" y="99"/>
                    </a:lnTo>
                    <a:lnTo>
                      <a:pt x="138" y="100"/>
                    </a:lnTo>
                    <a:lnTo>
                      <a:pt x="142" y="105"/>
                    </a:lnTo>
                    <a:lnTo>
                      <a:pt x="140" y="105"/>
                    </a:lnTo>
                    <a:lnTo>
                      <a:pt x="142" y="106"/>
                    </a:lnTo>
                    <a:lnTo>
                      <a:pt x="143" y="109"/>
                    </a:lnTo>
                    <a:lnTo>
                      <a:pt x="145" y="111"/>
                    </a:lnTo>
                    <a:lnTo>
                      <a:pt x="145" y="112"/>
                    </a:lnTo>
                    <a:lnTo>
                      <a:pt x="146" y="113"/>
                    </a:lnTo>
                    <a:lnTo>
                      <a:pt x="147" y="116"/>
                    </a:lnTo>
                    <a:lnTo>
                      <a:pt x="148" y="116"/>
                    </a:lnTo>
                    <a:lnTo>
                      <a:pt x="148" y="119"/>
                    </a:lnTo>
                    <a:lnTo>
                      <a:pt x="149" y="122"/>
                    </a:lnTo>
                    <a:lnTo>
                      <a:pt x="149" y="123"/>
                    </a:lnTo>
                    <a:lnTo>
                      <a:pt x="140" y="123"/>
                    </a:lnTo>
                    <a:lnTo>
                      <a:pt x="138" y="124"/>
                    </a:lnTo>
                    <a:lnTo>
                      <a:pt x="137" y="125"/>
                    </a:lnTo>
                    <a:lnTo>
                      <a:pt x="137" y="122"/>
                    </a:lnTo>
                    <a:lnTo>
                      <a:pt x="136" y="124"/>
                    </a:lnTo>
                    <a:lnTo>
                      <a:pt x="136" y="125"/>
                    </a:lnTo>
                    <a:lnTo>
                      <a:pt x="135" y="125"/>
                    </a:lnTo>
                    <a:lnTo>
                      <a:pt x="135" y="121"/>
                    </a:lnTo>
                    <a:lnTo>
                      <a:pt x="134" y="121"/>
                    </a:lnTo>
                    <a:lnTo>
                      <a:pt x="134" y="122"/>
                    </a:lnTo>
                    <a:lnTo>
                      <a:pt x="133" y="121"/>
                    </a:lnTo>
                    <a:lnTo>
                      <a:pt x="133" y="120"/>
                    </a:lnTo>
                    <a:lnTo>
                      <a:pt x="132" y="120"/>
                    </a:lnTo>
                    <a:lnTo>
                      <a:pt x="132" y="119"/>
                    </a:lnTo>
                    <a:lnTo>
                      <a:pt x="131" y="119"/>
                    </a:lnTo>
                    <a:lnTo>
                      <a:pt x="129" y="120"/>
                    </a:lnTo>
                    <a:lnTo>
                      <a:pt x="128" y="120"/>
                    </a:lnTo>
                    <a:lnTo>
                      <a:pt x="126" y="121"/>
                    </a:lnTo>
                    <a:lnTo>
                      <a:pt x="125" y="120"/>
                    </a:lnTo>
                    <a:lnTo>
                      <a:pt x="125" y="124"/>
                    </a:lnTo>
                    <a:lnTo>
                      <a:pt x="122" y="124"/>
                    </a:lnTo>
                    <a:lnTo>
                      <a:pt x="121" y="122"/>
                    </a:lnTo>
                    <a:lnTo>
                      <a:pt x="120" y="122"/>
                    </a:lnTo>
                    <a:lnTo>
                      <a:pt x="119" y="121"/>
                    </a:lnTo>
                    <a:lnTo>
                      <a:pt x="117" y="121"/>
                    </a:lnTo>
                    <a:lnTo>
                      <a:pt x="117" y="119"/>
                    </a:lnTo>
                    <a:lnTo>
                      <a:pt x="113" y="113"/>
                    </a:lnTo>
                    <a:lnTo>
                      <a:pt x="113" y="111"/>
                    </a:lnTo>
                    <a:lnTo>
                      <a:pt x="114" y="111"/>
                    </a:lnTo>
                    <a:lnTo>
                      <a:pt x="114" y="110"/>
                    </a:lnTo>
                    <a:lnTo>
                      <a:pt x="113" y="109"/>
                    </a:lnTo>
                    <a:lnTo>
                      <a:pt x="109" y="106"/>
                    </a:lnTo>
                    <a:lnTo>
                      <a:pt x="109" y="108"/>
                    </a:lnTo>
                    <a:lnTo>
                      <a:pt x="108" y="109"/>
                    </a:lnTo>
                    <a:lnTo>
                      <a:pt x="109" y="111"/>
                    </a:lnTo>
                    <a:lnTo>
                      <a:pt x="109" y="113"/>
                    </a:lnTo>
                    <a:lnTo>
                      <a:pt x="108" y="113"/>
                    </a:lnTo>
                    <a:lnTo>
                      <a:pt x="107" y="113"/>
                    </a:lnTo>
                    <a:lnTo>
                      <a:pt x="105" y="111"/>
                    </a:lnTo>
                    <a:lnTo>
                      <a:pt x="104" y="116"/>
                    </a:lnTo>
                    <a:lnTo>
                      <a:pt x="101" y="116"/>
                    </a:lnTo>
                    <a:lnTo>
                      <a:pt x="97" y="116"/>
                    </a:lnTo>
                    <a:lnTo>
                      <a:pt x="96" y="119"/>
                    </a:lnTo>
                    <a:lnTo>
                      <a:pt x="97" y="121"/>
                    </a:lnTo>
                    <a:lnTo>
                      <a:pt x="97" y="125"/>
                    </a:lnTo>
                    <a:lnTo>
                      <a:pt x="100" y="127"/>
                    </a:lnTo>
                    <a:lnTo>
                      <a:pt x="99" y="129"/>
                    </a:lnTo>
                    <a:lnTo>
                      <a:pt x="97" y="129"/>
                    </a:lnTo>
                    <a:lnTo>
                      <a:pt x="98" y="130"/>
                    </a:lnTo>
                    <a:lnTo>
                      <a:pt x="96" y="132"/>
                    </a:lnTo>
                    <a:lnTo>
                      <a:pt x="96" y="133"/>
                    </a:lnTo>
                    <a:lnTo>
                      <a:pt x="94" y="133"/>
                    </a:lnTo>
                    <a:lnTo>
                      <a:pt x="93" y="130"/>
                    </a:lnTo>
                    <a:lnTo>
                      <a:pt x="92" y="131"/>
                    </a:lnTo>
                    <a:lnTo>
                      <a:pt x="91" y="132"/>
                    </a:lnTo>
                    <a:lnTo>
                      <a:pt x="92" y="134"/>
                    </a:lnTo>
                    <a:lnTo>
                      <a:pt x="92" y="135"/>
                    </a:lnTo>
                    <a:lnTo>
                      <a:pt x="91" y="134"/>
                    </a:lnTo>
                    <a:lnTo>
                      <a:pt x="91" y="135"/>
                    </a:lnTo>
                    <a:lnTo>
                      <a:pt x="89" y="133"/>
                    </a:lnTo>
                    <a:lnTo>
                      <a:pt x="88" y="135"/>
                    </a:lnTo>
                    <a:lnTo>
                      <a:pt x="87" y="134"/>
                    </a:lnTo>
                    <a:lnTo>
                      <a:pt x="85" y="135"/>
                    </a:lnTo>
                    <a:lnTo>
                      <a:pt x="82" y="134"/>
                    </a:lnTo>
                    <a:lnTo>
                      <a:pt x="82" y="132"/>
                    </a:lnTo>
                    <a:lnTo>
                      <a:pt x="81" y="132"/>
                    </a:lnTo>
                    <a:lnTo>
                      <a:pt x="82" y="132"/>
                    </a:lnTo>
                    <a:lnTo>
                      <a:pt x="82" y="130"/>
                    </a:lnTo>
                    <a:lnTo>
                      <a:pt x="80" y="130"/>
                    </a:lnTo>
                    <a:lnTo>
                      <a:pt x="80" y="129"/>
                    </a:lnTo>
                    <a:lnTo>
                      <a:pt x="83" y="130"/>
                    </a:lnTo>
                    <a:lnTo>
                      <a:pt x="83" y="129"/>
                    </a:lnTo>
                    <a:lnTo>
                      <a:pt x="82" y="129"/>
                    </a:lnTo>
                    <a:lnTo>
                      <a:pt x="81" y="126"/>
                    </a:lnTo>
                    <a:lnTo>
                      <a:pt x="82" y="126"/>
                    </a:lnTo>
                    <a:lnTo>
                      <a:pt x="81" y="123"/>
                    </a:lnTo>
                    <a:lnTo>
                      <a:pt x="82" y="122"/>
                    </a:lnTo>
                    <a:lnTo>
                      <a:pt x="80" y="121"/>
                    </a:lnTo>
                    <a:lnTo>
                      <a:pt x="78" y="122"/>
                    </a:lnTo>
                    <a:lnTo>
                      <a:pt x="77" y="127"/>
                    </a:lnTo>
                    <a:lnTo>
                      <a:pt x="75" y="125"/>
                    </a:lnTo>
                    <a:lnTo>
                      <a:pt x="74" y="123"/>
                    </a:lnTo>
                    <a:lnTo>
                      <a:pt x="72" y="122"/>
                    </a:lnTo>
                    <a:lnTo>
                      <a:pt x="71" y="122"/>
                    </a:lnTo>
                    <a:lnTo>
                      <a:pt x="70" y="119"/>
                    </a:lnTo>
                    <a:lnTo>
                      <a:pt x="71" y="117"/>
                    </a:lnTo>
                    <a:lnTo>
                      <a:pt x="68" y="116"/>
                    </a:lnTo>
                    <a:lnTo>
                      <a:pt x="67" y="117"/>
                    </a:lnTo>
                    <a:lnTo>
                      <a:pt x="66" y="117"/>
                    </a:lnTo>
                    <a:lnTo>
                      <a:pt x="66" y="115"/>
                    </a:lnTo>
                    <a:lnTo>
                      <a:pt x="64" y="117"/>
                    </a:lnTo>
                    <a:lnTo>
                      <a:pt x="63" y="116"/>
                    </a:lnTo>
                    <a:lnTo>
                      <a:pt x="60" y="115"/>
                    </a:lnTo>
                    <a:lnTo>
                      <a:pt x="60" y="113"/>
                    </a:lnTo>
                    <a:lnTo>
                      <a:pt x="57" y="111"/>
                    </a:lnTo>
                    <a:lnTo>
                      <a:pt x="56" y="110"/>
                    </a:lnTo>
                    <a:lnTo>
                      <a:pt x="54" y="110"/>
                    </a:lnTo>
                    <a:lnTo>
                      <a:pt x="53" y="111"/>
                    </a:lnTo>
                    <a:lnTo>
                      <a:pt x="52" y="109"/>
                    </a:lnTo>
                    <a:lnTo>
                      <a:pt x="51" y="110"/>
                    </a:lnTo>
                    <a:lnTo>
                      <a:pt x="50" y="110"/>
                    </a:lnTo>
                    <a:lnTo>
                      <a:pt x="49" y="111"/>
                    </a:lnTo>
                    <a:lnTo>
                      <a:pt x="48" y="113"/>
                    </a:lnTo>
                    <a:lnTo>
                      <a:pt x="45" y="114"/>
                    </a:lnTo>
                    <a:lnTo>
                      <a:pt x="45" y="116"/>
                    </a:lnTo>
                    <a:lnTo>
                      <a:pt x="43" y="116"/>
                    </a:lnTo>
                    <a:lnTo>
                      <a:pt x="44" y="117"/>
                    </a:lnTo>
                    <a:lnTo>
                      <a:pt x="43" y="120"/>
                    </a:lnTo>
                    <a:lnTo>
                      <a:pt x="43" y="121"/>
                    </a:lnTo>
                    <a:lnTo>
                      <a:pt x="41" y="121"/>
                    </a:lnTo>
                    <a:lnTo>
                      <a:pt x="40" y="121"/>
                    </a:lnTo>
                    <a:lnTo>
                      <a:pt x="38" y="122"/>
                    </a:lnTo>
                    <a:lnTo>
                      <a:pt x="35" y="118"/>
                    </a:lnTo>
                    <a:lnTo>
                      <a:pt x="32" y="116"/>
                    </a:lnTo>
                    <a:lnTo>
                      <a:pt x="29" y="115"/>
                    </a:lnTo>
                    <a:lnTo>
                      <a:pt x="28" y="113"/>
                    </a:lnTo>
                    <a:lnTo>
                      <a:pt x="27" y="111"/>
                    </a:lnTo>
                    <a:lnTo>
                      <a:pt x="22" y="108"/>
                    </a:lnTo>
                    <a:lnTo>
                      <a:pt x="22" y="109"/>
                    </a:lnTo>
                    <a:lnTo>
                      <a:pt x="20" y="108"/>
                    </a:lnTo>
                    <a:lnTo>
                      <a:pt x="20" y="106"/>
                    </a:lnTo>
                    <a:lnTo>
                      <a:pt x="19" y="105"/>
                    </a:lnTo>
                    <a:lnTo>
                      <a:pt x="19" y="106"/>
                    </a:lnTo>
                    <a:lnTo>
                      <a:pt x="18" y="106"/>
                    </a:lnTo>
                    <a:lnTo>
                      <a:pt x="18" y="108"/>
                    </a:lnTo>
                    <a:lnTo>
                      <a:pt x="17" y="108"/>
                    </a:lnTo>
                    <a:lnTo>
                      <a:pt x="17" y="109"/>
                    </a:lnTo>
                    <a:lnTo>
                      <a:pt x="15" y="109"/>
                    </a:lnTo>
                    <a:lnTo>
                      <a:pt x="15" y="110"/>
                    </a:lnTo>
                    <a:lnTo>
                      <a:pt x="11" y="110"/>
                    </a:lnTo>
                    <a:lnTo>
                      <a:pt x="10" y="111"/>
                    </a:lnTo>
                    <a:lnTo>
                      <a:pt x="10" y="115"/>
                    </a:lnTo>
                    <a:lnTo>
                      <a:pt x="10" y="116"/>
                    </a:lnTo>
                    <a:lnTo>
                      <a:pt x="11" y="116"/>
                    </a:lnTo>
                    <a:lnTo>
                      <a:pt x="14" y="120"/>
                    </a:lnTo>
                    <a:lnTo>
                      <a:pt x="14" y="122"/>
                    </a:lnTo>
                    <a:lnTo>
                      <a:pt x="13" y="124"/>
                    </a:lnTo>
                    <a:lnTo>
                      <a:pt x="13" y="125"/>
                    </a:lnTo>
                    <a:lnTo>
                      <a:pt x="14" y="125"/>
                    </a:lnTo>
                    <a:lnTo>
                      <a:pt x="16" y="127"/>
                    </a:lnTo>
                    <a:lnTo>
                      <a:pt x="15" y="128"/>
                    </a:lnTo>
                    <a:lnTo>
                      <a:pt x="15" y="129"/>
                    </a:lnTo>
                    <a:lnTo>
                      <a:pt x="14" y="129"/>
                    </a:lnTo>
                    <a:lnTo>
                      <a:pt x="13" y="129"/>
                    </a:lnTo>
                    <a:lnTo>
                      <a:pt x="14" y="129"/>
                    </a:lnTo>
                    <a:lnTo>
                      <a:pt x="14" y="130"/>
                    </a:lnTo>
                    <a:lnTo>
                      <a:pt x="13" y="132"/>
                    </a:lnTo>
                    <a:lnTo>
                      <a:pt x="14" y="132"/>
                    </a:lnTo>
                    <a:lnTo>
                      <a:pt x="13" y="134"/>
                    </a:lnTo>
                    <a:lnTo>
                      <a:pt x="13" y="136"/>
                    </a:lnTo>
                    <a:lnTo>
                      <a:pt x="11" y="138"/>
                    </a:lnTo>
                    <a:lnTo>
                      <a:pt x="11" y="140"/>
                    </a:lnTo>
                    <a:lnTo>
                      <a:pt x="13" y="139"/>
                    </a:lnTo>
                    <a:lnTo>
                      <a:pt x="13" y="141"/>
                    </a:lnTo>
                    <a:lnTo>
                      <a:pt x="15" y="140"/>
                    </a:lnTo>
                    <a:lnTo>
                      <a:pt x="15" y="141"/>
                    </a:lnTo>
                    <a:lnTo>
                      <a:pt x="17" y="145"/>
                    </a:lnTo>
                    <a:lnTo>
                      <a:pt x="17" y="146"/>
                    </a:lnTo>
                    <a:lnTo>
                      <a:pt x="15" y="146"/>
                    </a:lnTo>
                    <a:lnTo>
                      <a:pt x="15" y="148"/>
                    </a:lnTo>
                    <a:lnTo>
                      <a:pt x="16" y="149"/>
                    </a:lnTo>
                    <a:lnTo>
                      <a:pt x="16" y="150"/>
                    </a:lnTo>
                    <a:lnTo>
                      <a:pt x="19" y="151"/>
                    </a:lnTo>
                    <a:lnTo>
                      <a:pt x="15" y="160"/>
                    </a:lnTo>
                    <a:lnTo>
                      <a:pt x="15" y="159"/>
                    </a:lnTo>
                    <a:lnTo>
                      <a:pt x="14" y="160"/>
                    </a:lnTo>
                    <a:lnTo>
                      <a:pt x="13" y="159"/>
                    </a:lnTo>
                    <a:lnTo>
                      <a:pt x="13" y="160"/>
                    </a:lnTo>
                    <a:lnTo>
                      <a:pt x="10" y="160"/>
                    </a:lnTo>
                    <a:lnTo>
                      <a:pt x="10" y="163"/>
                    </a:lnTo>
                    <a:lnTo>
                      <a:pt x="11" y="163"/>
                    </a:lnTo>
                    <a:lnTo>
                      <a:pt x="11" y="164"/>
                    </a:lnTo>
                    <a:lnTo>
                      <a:pt x="10" y="165"/>
                    </a:lnTo>
                    <a:lnTo>
                      <a:pt x="11" y="167"/>
                    </a:lnTo>
                    <a:lnTo>
                      <a:pt x="11" y="168"/>
                    </a:lnTo>
                    <a:lnTo>
                      <a:pt x="10" y="168"/>
                    </a:lnTo>
                    <a:lnTo>
                      <a:pt x="9" y="169"/>
                    </a:lnTo>
                    <a:lnTo>
                      <a:pt x="8" y="169"/>
                    </a:lnTo>
                    <a:lnTo>
                      <a:pt x="9" y="168"/>
                    </a:lnTo>
                    <a:lnTo>
                      <a:pt x="8" y="168"/>
                    </a:lnTo>
                    <a:lnTo>
                      <a:pt x="7" y="168"/>
                    </a:lnTo>
                    <a:lnTo>
                      <a:pt x="6" y="168"/>
                    </a:lnTo>
                    <a:lnTo>
                      <a:pt x="5" y="167"/>
                    </a:lnTo>
                    <a:lnTo>
                      <a:pt x="3" y="169"/>
                    </a:lnTo>
                    <a:lnTo>
                      <a:pt x="0" y="172"/>
                    </a:lnTo>
                    <a:lnTo>
                      <a:pt x="2" y="175"/>
                    </a:lnTo>
                    <a:lnTo>
                      <a:pt x="3" y="177"/>
                    </a:lnTo>
                    <a:lnTo>
                      <a:pt x="5" y="177"/>
                    </a:lnTo>
                    <a:lnTo>
                      <a:pt x="7" y="180"/>
                    </a:lnTo>
                    <a:lnTo>
                      <a:pt x="6" y="180"/>
                    </a:lnTo>
                    <a:lnTo>
                      <a:pt x="4" y="181"/>
                    </a:lnTo>
                    <a:lnTo>
                      <a:pt x="5" y="185"/>
                    </a:lnTo>
                    <a:lnTo>
                      <a:pt x="5" y="187"/>
                    </a:lnTo>
                    <a:lnTo>
                      <a:pt x="7" y="189"/>
                    </a:lnTo>
                    <a:lnTo>
                      <a:pt x="9" y="191"/>
                    </a:lnTo>
                    <a:lnTo>
                      <a:pt x="11" y="192"/>
                    </a:lnTo>
                    <a:lnTo>
                      <a:pt x="13" y="191"/>
                    </a:lnTo>
                    <a:lnTo>
                      <a:pt x="15" y="188"/>
                    </a:lnTo>
                    <a:lnTo>
                      <a:pt x="16" y="191"/>
                    </a:lnTo>
                    <a:lnTo>
                      <a:pt x="20" y="193"/>
                    </a:lnTo>
                    <a:lnTo>
                      <a:pt x="21" y="193"/>
                    </a:lnTo>
                    <a:lnTo>
                      <a:pt x="20" y="194"/>
                    </a:lnTo>
                    <a:lnTo>
                      <a:pt x="19" y="194"/>
                    </a:lnTo>
                    <a:lnTo>
                      <a:pt x="19" y="198"/>
                    </a:lnTo>
                    <a:lnTo>
                      <a:pt x="20" y="198"/>
                    </a:lnTo>
                    <a:lnTo>
                      <a:pt x="22" y="197"/>
                    </a:lnTo>
                    <a:lnTo>
                      <a:pt x="22" y="198"/>
                    </a:lnTo>
                    <a:lnTo>
                      <a:pt x="23" y="200"/>
                    </a:lnTo>
                    <a:lnTo>
                      <a:pt x="24" y="200"/>
                    </a:lnTo>
                    <a:lnTo>
                      <a:pt x="25" y="202"/>
                    </a:lnTo>
                    <a:lnTo>
                      <a:pt x="26" y="202"/>
                    </a:lnTo>
                    <a:lnTo>
                      <a:pt x="27" y="204"/>
                    </a:lnTo>
                    <a:lnTo>
                      <a:pt x="27" y="206"/>
                    </a:lnTo>
                    <a:lnTo>
                      <a:pt x="26" y="205"/>
                    </a:lnTo>
                    <a:lnTo>
                      <a:pt x="23" y="206"/>
                    </a:lnTo>
                    <a:lnTo>
                      <a:pt x="23" y="208"/>
                    </a:lnTo>
                    <a:lnTo>
                      <a:pt x="25" y="209"/>
                    </a:lnTo>
                    <a:lnTo>
                      <a:pt x="25" y="211"/>
                    </a:lnTo>
                    <a:lnTo>
                      <a:pt x="23" y="213"/>
                    </a:lnTo>
                    <a:lnTo>
                      <a:pt x="25" y="214"/>
                    </a:lnTo>
                    <a:lnTo>
                      <a:pt x="28" y="217"/>
                    </a:lnTo>
                    <a:lnTo>
                      <a:pt x="28" y="218"/>
                    </a:lnTo>
                    <a:lnTo>
                      <a:pt x="29" y="219"/>
                    </a:lnTo>
                    <a:lnTo>
                      <a:pt x="30" y="217"/>
                    </a:lnTo>
                    <a:lnTo>
                      <a:pt x="30" y="219"/>
                    </a:lnTo>
                    <a:lnTo>
                      <a:pt x="31" y="219"/>
                    </a:lnTo>
                    <a:lnTo>
                      <a:pt x="32" y="219"/>
                    </a:lnTo>
                    <a:lnTo>
                      <a:pt x="32" y="217"/>
                    </a:lnTo>
                    <a:lnTo>
                      <a:pt x="36" y="218"/>
                    </a:lnTo>
                    <a:lnTo>
                      <a:pt x="38" y="216"/>
                    </a:lnTo>
                    <a:lnTo>
                      <a:pt x="39" y="216"/>
                    </a:lnTo>
                    <a:lnTo>
                      <a:pt x="39" y="217"/>
                    </a:lnTo>
                    <a:lnTo>
                      <a:pt x="41" y="219"/>
                    </a:lnTo>
                    <a:lnTo>
                      <a:pt x="42" y="219"/>
                    </a:lnTo>
                    <a:lnTo>
                      <a:pt x="43" y="220"/>
                    </a:lnTo>
                    <a:lnTo>
                      <a:pt x="44" y="219"/>
                    </a:lnTo>
                    <a:lnTo>
                      <a:pt x="46" y="221"/>
                    </a:lnTo>
                    <a:lnTo>
                      <a:pt x="49" y="223"/>
                    </a:lnTo>
                    <a:lnTo>
                      <a:pt x="48" y="223"/>
                    </a:lnTo>
                    <a:lnTo>
                      <a:pt x="49" y="225"/>
                    </a:lnTo>
                    <a:lnTo>
                      <a:pt x="50" y="224"/>
                    </a:lnTo>
                    <a:lnTo>
                      <a:pt x="52" y="223"/>
                    </a:lnTo>
                    <a:lnTo>
                      <a:pt x="53" y="220"/>
                    </a:lnTo>
                    <a:lnTo>
                      <a:pt x="56" y="221"/>
                    </a:lnTo>
                    <a:lnTo>
                      <a:pt x="57" y="219"/>
                    </a:lnTo>
                    <a:lnTo>
                      <a:pt x="59" y="219"/>
                    </a:lnTo>
                    <a:lnTo>
                      <a:pt x="60" y="219"/>
                    </a:lnTo>
                    <a:lnTo>
                      <a:pt x="62" y="219"/>
                    </a:lnTo>
                    <a:lnTo>
                      <a:pt x="63" y="217"/>
                    </a:lnTo>
                    <a:lnTo>
                      <a:pt x="63" y="219"/>
                    </a:lnTo>
                    <a:lnTo>
                      <a:pt x="63" y="222"/>
                    </a:lnTo>
                    <a:lnTo>
                      <a:pt x="64" y="222"/>
                    </a:lnTo>
                    <a:lnTo>
                      <a:pt x="64" y="223"/>
                    </a:lnTo>
                    <a:lnTo>
                      <a:pt x="66" y="223"/>
                    </a:lnTo>
                    <a:lnTo>
                      <a:pt x="67" y="224"/>
                    </a:lnTo>
                    <a:lnTo>
                      <a:pt x="67" y="225"/>
                    </a:lnTo>
                    <a:lnTo>
                      <a:pt x="69" y="225"/>
                    </a:lnTo>
                    <a:lnTo>
                      <a:pt x="69" y="227"/>
                    </a:lnTo>
                    <a:lnTo>
                      <a:pt x="68" y="228"/>
                    </a:lnTo>
                    <a:lnTo>
                      <a:pt x="68" y="230"/>
                    </a:lnTo>
                    <a:lnTo>
                      <a:pt x="68" y="231"/>
                    </a:lnTo>
                    <a:lnTo>
                      <a:pt x="68" y="234"/>
                    </a:lnTo>
                    <a:lnTo>
                      <a:pt x="68" y="237"/>
                    </a:lnTo>
                    <a:lnTo>
                      <a:pt x="69" y="240"/>
                    </a:lnTo>
                    <a:lnTo>
                      <a:pt x="68" y="241"/>
                    </a:lnTo>
                    <a:lnTo>
                      <a:pt x="66" y="241"/>
                    </a:lnTo>
                    <a:lnTo>
                      <a:pt x="64" y="242"/>
                    </a:lnTo>
                    <a:lnTo>
                      <a:pt x="66" y="243"/>
                    </a:lnTo>
                    <a:lnTo>
                      <a:pt x="66" y="249"/>
                    </a:lnTo>
                    <a:lnTo>
                      <a:pt x="64" y="252"/>
                    </a:lnTo>
                    <a:lnTo>
                      <a:pt x="66" y="253"/>
                    </a:lnTo>
                    <a:lnTo>
                      <a:pt x="66" y="255"/>
                    </a:lnTo>
                    <a:lnTo>
                      <a:pt x="67" y="255"/>
                    </a:lnTo>
                    <a:lnTo>
                      <a:pt x="69" y="257"/>
                    </a:lnTo>
                    <a:lnTo>
                      <a:pt x="68" y="261"/>
                    </a:lnTo>
                    <a:lnTo>
                      <a:pt x="69" y="259"/>
                    </a:lnTo>
                    <a:lnTo>
                      <a:pt x="69" y="261"/>
                    </a:lnTo>
                    <a:lnTo>
                      <a:pt x="70" y="261"/>
                    </a:lnTo>
                    <a:lnTo>
                      <a:pt x="69" y="263"/>
                    </a:lnTo>
                    <a:lnTo>
                      <a:pt x="71" y="262"/>
                    </a:lnTo>
                    <a:lnTo>
                      <a:pt x="69" y="265"/>
                    </a:lnTo>
                    <a:lnTo>
                      <a:pt x="69" y="267"/>
                    </a:lnTo>
                    <a:lnTo>
                      <a:pt x="68" y="269"/>
                    </a:lnTo>
                    <a:lnTo>
                      <a:pt x="68" y="268"/>
                    </a:lnTo>
                    <a:lnTo>
                      <a:pt x="66" y="270"/>
                    </a:lnTo>
                    <a:lnTo>
                      <a:pt x="67" y="271"/>
                    </a:lnTo>
                    <a:lnTo>
                      <a:pt x="68" y="272"/>
                    </a:lnTo>
                    <a:lnTo>
                      <a:pt x="67" y="272"/>
                    </a:lnTo>
                    <a:lnTo>
                      <a:pt x="66" y="274"/>
                    </a:lnTo>
                    <a:lnTo>
                      <a:pt x="66" y="273"/>
                    </a:lnTo>
                    <a:lnTo>
                      <a:pt x="66" y="275"/>
                    </a:lnTo>
                    <a:lnTo>
                      <a:pt x="64" y="275"/>
                    </a:lnTo>
                    <a:lnTo>
                      <a:pt x="63" y="277"/>
                    </a:lnTo>
                    <a:lnTo>
                      <a:pt x="61" y="276"/>
                    </a:lnTo>
                    <a:lnTo>
                      <a:pt x="60" y="279"/>
                    </a:lnTo>
                    <a:lnTo>
                      <a:pt x="60" y="278"/>
                    </a:lnTo>
                    <a:lnTo>
                      <a:pt x="59" y="278"/>
                    </a:lnTo>
                    <a:lnTo>
                      <a:pt x="59" y="280"/>
                    </a:lnTo>
                    <a:lnTo>
                      <a:pt x="58" y="280"/>
                    </a:lnTo>
                    <a:lnTo>
                      <a:pt x="57" y="279"/>
                    </a:lnTo>
                    <a:lnTo>
                      <a:pt x="56" y="282"/>
                    </a:lnTo>
                    <a:lnTo>
                      <a:pt x="58" y="282"/>
                    </a:lnTo>
                    <a:lnTo>
                      <a:pt x="61" y="284"/>
                    </a:lnTo>
                    <a:lnTo>
                      <a:pt x="61" y="285"/>
                    </a:lnTo>
                    <a:lnTo>
                      <a:pt x="57" y="288"/>
                    </a:lnTo>
                    <a:lnTo>
                      <a:pt x="54" y="289"/>
                    </a:lnTo>
                    <a:lnTo>
                      <a:pt x="58" y="291"/>
                    </a:lnTo>
                    <a:lnTo>
                      <a:pt x="62" y="290"/>
                    </a:lnTo>
                    <a:lnTo>
                      <a:pt x="64" y="293"/>
                    </a:lnTo>
                    <a:lnTo>
                      <a:pt x="65" y="295"/>
                    </a:lnTo>
                    <a:lnTo>
                      <a:pt x="68" y="296"/>
                    </a:lnTo>
                    <a:lnTo>
                      <a:pt x="68" y="295"/>
                    </a:lnTo>
                    <a:lnTo>
                      <a:pt x="68" y="293"/>
                    </a:lnTo>
                    <a:lnTo>
                      <a:pt x="69" y="295"/>
                    </a:lnTo>
                    <a:lnTo>
                      <a:pt x="71" y="295"/>
                    </a:lnTo>
                    <a:lnTo>
                      <a:pt x="70" y="296"/>
                    </a:lnTo>
                    <a:lnTo>
                      <a:pt x="74" y="300"/>
                    </a:lnTo>
                    <a:lnTo>
                      <a:pt x="76" y="301"/>
                    </a:lnTo>
                    <a:lnTo>
                      <a:pt x="77" y="301"/>
                    </a:lnTo>
                    <a:lnTo>
                      <a:pt x="79" y="303"/>
                    </a:lnTo>
                    <a:lnTo>
                      <a:pt x="76" y="306"/>
                    </a:lnTo>
                    <a:lnTo>
                      <a:pt x="76" y="309"/>
                    </a:lnTo>
                    <a:lnTo>
                      <a:pt x="79" y="316"/>
                    </a:lnTo>
                    <a:lnTo>
                      <a:pt x="84" y="315"/>
                    </a:lnTo>
                    <a:lnTo>
                      <a:pt x="85" y="313"/>
                    </a:lnTo>
                    <a:lnTo>
                      <a:pt x="86" y="313"/>
                    </a:lnTo>
                    <a:lnTo>
                      <a:pt x="88" y="312"/>
                    </a:lnTo>
                    <a:lnTo>
                      <a:pt x="88" y="311"/>
                    </a:lnTo>
                    <a:lnTo>
                      <a:pt x="90" y="312"/>
                    </a:lnTo>
                    <a:lnTo>
                      <a:pt x="91" y="311"/>
                    </a:lnTo>
                    <a:lnTo>
                      <a:pt x="89" y="311"/>
                    </a:lnTo>
                    <a:lnTo>
                      <a:pt x="89" y="309"/>
                    </a:lnTo>
                    <a:lnTo>
                      <a:pt x="93" y="310"/>
                    </a:lnTo>
                    <a:lnTo>
                      <a:pt x="94" y="310"/>
                    </a:lnTo>
                    <a:lnTo>
                      <a:pt x="96" y="309"/>
                    </a:lnTo>
                    <a:lnTo>
                      <a:pt x="97" y="308"/>
                    </a:lnTo>
                    <a:lnTo>
                      <a:pt x="98" y="309"/>
                    </a:lnTo>
                    <a:lnTo>
                      <a:pt x="99" y="309"/>
                    </a:lnTo>
                    <a:lnTo>
                      <a:pt x="98" y="306"/>
                    </a:lnTo>
                    <a:lnTo>
                      <a:pt x="98" y="305"/>
                    </a:lnTo>
                    <a:lnTo>
                      <a:pt x="99" y="301"/>
                    </a:lnTo>
                    <a:lnTo>
                      <a:pt x="100" y="301"/>
                    </a:lnTo>
                    <a:lnTo>
                      <a:pt x="104" y="299"/>
                    </a:lnTo>
                    <a:lnTo>
                      <a:pt x="105" y="299"/>
                    </a:lnTo>
                    <a:lnTo>
                      <a:pt x="106" y="300"/>
                    </a:lnTo>
                    <a:lnTo>
                      <a:pt x="107" y="299"/>
                    </a:lnTo>
                    <a:lnTo>
                      <a:pt x="107" y="301"/>
                    </a:lnTo>
                    <a:lnTo>
                      <a:pt x="108" y="302"/>
                    </a:lnTo>
                    <a:lnTo>
                      <a:pt x="110" y="301"/>
                    </a:lnTo>
                    <a:lnTo>
                      <a:pt x="110" y="299"/>
                    </a:lnTo>
                    <a:lnTo>
                      <a:pt x="111" y="299"/>
                    </a:lnTo>
                    <a:lnTo>
                      <a:pt x="113" y="299"/>
                    </a:lnTo>
                    <a:lnTo>
                      <a:pt x="112" y="297"/>
                    </a:lnTo>
                    <a:lnTo>
                      <a:pt x="112" y="295"/>
                    </a:lnTo>
                    <a:lnTo>
                      <a:pt x="113" y="295"/>
                    </a:lnTo>
                    <a:lnTo>
                      <a:pt x="116" y="297"/>
                    </a:lnTo>
                    <a:lnTo>
                      <a:pt x="115" y="302"/>
                    </a:lnTo>
                    <a:lnTo>
                      <a:pt x="117" y="302"/>
                    </a:lnTo>
                    <a:lnTo>
                      <a:pt x="117" y="304"/>
                    </a:lnTo>
                    <a:lnTo>
                      <a:pt x="118" y="304"/>
                    </a:lnTo>
                    <a:lnTo>
                      <a:pt x="118" y="303"/>
                    </a:lnTo>
                    <a:lnTo>
                      <a:pt x="120" y="304"/>
                    </a:lnTo>
                    <a:lnTo>
                      <a:pt x="120" y="305"/>
                    </a:lnTo>
                    <a:lnTo>
                      <a:pt x="121" y="304"/>
                    </a:lnTo>
                    <a:lnTo>
                      <a:pt x="120" y="304"/>
                    </a:lnTo>
                    <a:lnTo>
                      <a:pt x="120" y="301"/>
                    </a:lnTo>
                    <a:lnTo>
                      <a:pt x="120" y="303"/>
                    </a:lnTo>
                    <a:lnTo>
                      <a:pt x="121" y="302"/>
                    </a:lnTo>
                    <a:lnTo>
                      <a:pt x="121" y="303"/>
                    </a:lnTo>
                    <a:lnTo>
                      <a:pt x="123" y="303"/>
                    </a:lnTo>
                    <a:lnTo>
                      <a:pt x="123" y="304"/>
                    </a:lnTo>
                    <a:lnTo>
                      <a:pt x="125" y="303"/>
                    </a:lnTo>
                    <a:lnTo>
                      <a:pt x="127" y="304"/>
                    </a:lnTo>
                    <a:lnTo>
                      <a:pt x="128" y="303"/>
                    </a:lnTo>
                    <a:lnTo>
                      <a:pt x="128" y="304"/>
                    </a:lnTo>
                    <a:lnTo>
                      <a:pt x="128" y="305"/>
                    </a:lnTo>
                    <a:lnTo>
                      <a:pt x="129" y="305"/>
                    </a:lnTo>
                    <a:lnTo>
                      <a:pt x="131" y="306"/>
                    </a:lnTo>
                    <a:lnTo>
                      <a:pt x="131" y="305"/>
                    </a:lnTo>
                    <a:lnTo>
                      <a:pt x="133" y="306"/>
                    </a:lnTo>
                    <a:lnTo>
                      <a:pt x="133" y="303"/>
                    </a:lnTo>
                    <a:lnTo>
                      <a:pt x="134" y="304"/>
                    </a:lnTo>
                    <a:lnTo>
                      <a:pt x="134" y="305"/>
                    </a:lnTo>
                    <a:lnTo>
                      <a:pt x="138" y="307"/>
                    </a:lnTo>
                    <a:lnTo>
                      <a:pt x="138" y="308"/>
                    </a:lnTo>
                    <a:lnTo>
                      <a:pt x="140" y="309"/>
                    </a:lnTo>
                    <a:lnTo>
                      <a:pt x="140" y="310"/>
                    </a:lnTo>
                    <a:lnTo>
                      <a:pt x="141" y="311"/>
                    </a:lnTo>
                    <a:lnTo>
                      <a:pt x="142" y="310"/>
                    </a:lnTo>
                    <a:lnTo>
                      <a:pt x="144" y="311"/>
                    </a:lnTo>
                    <a:lnTo>
                      <a:pt x="145" y="310"/>
                    </a:lnTo>
                    <a:lnTo>
                      <a:pt x="145" y="309"/>
                    </a:lnTo>
                    <a:lnTo>
                      <a:pt x="147" y="306"/>
                    </a:lnTo>
                    <a:lnTo>
                      <a:pt x="148" y="306"/>
                    </a:lnTo>
                    <a:lnTo>
                      <a:pt x="149" y="305"/>
                    </a:lnTo>
                    <a:lnTo>
                      <a:pt x="150" y="306"/>
                    </a:lnTo>
                    <a:lnTo>
                      <a:pt x="151" y="306"/>
                    </a:lnTo>
                    <a:lnTo>
                      <a:pt x="153" y="306"/>
                    </a:lnTo>
                    <a:lnTo>
                      <a:pt x="154" y="309"/>
                    </a:lnTo>
                    <a:lnTo>
                      <a:pt x="156" y="305"/>
                    </a:lnTo>
                    <a:lnTo>
                      <a:pt x="157" y="306"/>
                    </a:lnTo>
                    <a:lnTo>
                      <a:pt x="158" y="306"/>
                    </a:lnTo>
                    <a:lnTo>
                      <a:pt x="159" y="305"/>
                    </a:lnTo>
                    <a:lnTo>
                      <a:pt x="160" y="300"/>
                    </a:lnTo>
                    <a:lnTo>
                      <a:pt x="159" y="299"/>
                    </a:lnTo>
                    <a:lnTo>
                      <a:pt x="159" y="296"/>
                    </a:lnTo>
                    <a:lnTo>
                      <a:pt x="161" y="296"/>
                    </a:lnTo>
                    <a:lnTo>
                      <a:pt x="161" y="295"/>
                    </a:lnTo>
                    <a:lnTo>
                      <a:pt x="163" y="295"/>
                    </a:lnTo>
                    <a:lnTo>
                      <a:pt x="164" y="293"/>
                    </a:lnTo>
                    <a:lnTo>
                      <a:pt x="167" y="295"/>
                    </a:lnTo>
                    <a:lnTo>
                      <a:pt x="168" y="292"/>
                    </a:lnTo>
                    <a:lnTo>
                      <a:pt x="170" y="291"/>
                    </a:lnTo>
                    <a:lnTo>
                      <a:pt x="172" y="293"/>
                    </a:lnTo>
                    <a:lnTo>
                      <a:pt x="173" y="295"/>
                    </a:lnTo>
                    <a:lnTo>
                      <a:pt x="177" y="295"/>
                    </a:lnTo>
                    <a:lnTo>
                      <a:pt x="177" y="296"/>
                    </a:lnTo>
                    <a:lnTo>
                      <a:pt x="176" y="298"/>
                    </a:lnTo>
                    <a:lnTo>
                      <a:pt x="178" y="299"/>
                    </a:lnTo>
                    <a:lnTo>
                      <a:pt x="176" y="303"/>
                    </a:lnTo>
                    <a:lnTo>
                      <a:pt x="175" y="306"/>
                    </a:lnTo>
                    <a:lnTo>
                      <a:pt x="176" y="309"/>
                    </a:lnTo>
                    <a:lnTo>
                      <a:pt x="178" y="310"/>
                    </a:lnTo>
                    <a:lnTo>
                      <a:pt x="178" y="311"/>
                    </a:lnTo>
                    <a:lnTo>
                      <a:pt x="179" y="311"/>
                    </a:lnTo>
                    <a:lnTo>
                      <a:pt x="183" y="312"/>
                    </a:lnTo>
                    <a:lnTo>
                      <a:pt x="183" y="314"/>
                    </a:lnTo>
                    <a:lnTo>
                      <a:pt x="185" y="313"/>
                    </a:lnTo>
                    <a:lnTo>
                      <a:pt x="185" y="312"/>
                    </a:lnTo>
                    <a:lnTo>
                      <a:pt x="188" y="310"/>
                    </a:lnTo>
                    <a:lnTo>
                      <a:pt x="189" y="306"/>
                    </a:lnTo>
                    <a:lnTo>
                      <a:pt x="194" y="307"/>
                    </a:lnTo>
                    <a:lnTo>
                      <a:pt x="198" y="308"/>
                    </a:lnTo>
                    <a:lnTo>
                      <a:pt x="199" y="301"/>
                    </a:lnTo>
                    <a:lnTo>
                      <a:pt x="207" y="301"/>
                    </a:lnTo>
                    <a:lnTo>
                      <a:pt x="208" y="301"/>
                    </a:lnTo>
                    <a:lnTo>
                      <a:pt x="208" y="298"/>
                    </a:lnTo>
                    <a:lnTo>
                      <a:pt x="210" y="299"/>
                    </a:lnTo>
                    <a:lnTo>
                      <a:pt x="214" y="304"/>
                    </a:lnTo>
                    <a:lnTo>
                      <a:pt x="216" y="302"/>
                    </a:lnTo>
                    <a:lnTo>
                      <a:pt x="216" y="304"/>
                    </a:lnTo>
                    <a:lnTo>
                      <a:pt x="218" y="304"/>
                    </a:lnTo>
                    <a:lnTo>
                      <a:pt x="219" y="306"/>
                    </a:lnTo>
                    <a:lnTo>
                      <a:pt x="227" y="306"/>
                    </a:lnTo>
                    <a:lnTo>
                      <a:pt x="226" y="312"/>
                    </a:lnTo>
                    <a:lnTo>
                      <a:pt x="231" y="314"/>
                    </a:lnTo>
                    <a:lnTo>
                      <a:pt x="231" y="318"/>
                    </a:lnTo>
                    <a:lnTo>
                      <a:pt x="230" y="328"/>
                    </a:lnTo>
                    <a:lnTo>
                      <a:pt x="242" y="330"/>
                    </a:lnTo>
                    <a:lnTo>
                      <a:pt x="244" y="331"/>
                    </a:lnTo>
                    <a:lnTo>
                      <a:pt x="246" y="339"/>
                    </a:lnTo>
                    <a:lnTo>
                      <a:pt x="246" y="342"/>
                    </a:lnTo>
                    <a:lnTo>
                      <a:pt x="246" y="343"/>
                    </a:lnTo>
                    <a:lnTo>
                      <a:pt x="247" y="343"/>
                    </a:lnTo>
                    <a:lnTo>
                      <a:pt x="250" y="344"/>
                    </a:lnTo>
                    <a:lnTo>
                      <a:pt x="251" y="345"/>
                    </a:lnTo>
                    <a:lnTo>
                      <a:pt x="252" y="345"/>
                    </a:lnTo>
                    <a:lnTo>
                      <a:pt x="253" y="346"/>
                    </a:lnTo>
                    <a:lnTo>
                      <a:pt x="255" y="345"/>
                    </a:lnTo>
                    <a:lnTo>
                      <a:pt x="259" y="348"/>
                    </a:lnTo>
                    <a:lnTo>
                      <a:pt x="259" y="353"/>
                    </a:lnTo>
                    <a:lnTo>
                      <a:pt x="262" y="356"/>
                    </a:lnTo>
                    <a:lnTo>
                      <a:pt x="263" y="356"/>
                    </a:lnTo>
                    <a:lnTo>
                      <a:pt x="263" y="355"/>
                    </a:lnTo>
                    <a:lnTo>
                      <a:pt x="265" y="354"/>
                    </a:lnTo>
                    <a:lnTo>
                      <a:pt x="267" y="358"/>
                    </a:lnTo>
                    <a:lnTo>
                      <a:pt x="268" y="358"/>
                    </a:lnTo>
                    <a:lnTo>
                      <a:pt x="269" y="359"/>
                    </a:lnTo>
                    <a:lnTo>
                      <a:pt x="270" y="358"/>
                    </a:lnTo>
                    <a:lnTo>
                      <a:pt x="270" y="359"/>
                    </a:lnTo>
                    <a:lnTo>
                      <a:pt x="271" y="359"/>
                    </a:lnTo>
                    <a:lnTo>
                      <a:pt x="273" y="363"/>
                    </a:lnTo>
                    <a:lnTo>
                      <a:pt x="275" y="365"/>
                    </a:lnTo>
                    <a:lnTo>
                      <a:pt x="275" y="366"/>
                    </a:lnTo>
                    <a:lnTo>
                      <a:pt x="275" y="367"/>
                    </a:lnTo>
                    <a:lnTo>
                      <a:pt x="276" y="369"/>
                    </a:lnTo>
                    <a:lnTo>
                      <a:pt x="277" y="369"/>
                    </a:lnTo>
                    <a:lnTo>
                      <a:pt x="279" y="369"/>
                    </a:lnTo>
                    <a:lnTo>
                      <a:pt x="280" y="367"/>
                    </a:lnTo>
                    <a:lnTo>
                      <a:pt x="283" y="368"/>
                    </a:lnTo>
                    <a:lnTo>
                      <a:pt x="284" y="367"/>
                    </a:lnTo>
                    <a:lnTo>
                      <a:pt x="285" y="369"/>
                    </a:lnTo>
                    <a:lnTo>
                      <a:pt x="289" y="367"/>
                    </a:lnTo>
                    <a:lnTo>
                      <a:pt x="289" y="366"/>
                    </a:lnTo>
                    <a:lnTo>
                      <a:pt x="290" y="365"/>
                    </a:lnTo>
                    <a:lnTo>
                      <a:pt x="289" y="363"/>
                    </a:lnTo>
                    <a:lnTo>
                      <a:pt x="290" y="363"/>
                    </a:lnTo>
                    <a:lnTo>
                      <a:pt x="290" y="364"/>
                    </a:lnTo>
                    <a:lnTo>
                      <a:pt x="292" y="364"/>
                    </a:lnTo>
                    <a:lnTo>
                      <a:pt x="292" y="365"/>
                    </a:lnTo>
                    <a:lnTo>
                      <a:pt x="290" y="367"/>
                    </a:lnTo>
                    <a:lnTo>
                      <a:pt x="290" y="369"/>
                    </a:lnTo>
                    <a:lnTo>
                      <a:pt x="295" y="369"/>
                    </a:lnTo>
                    <a:lnTo>
                      <a:pt x="296" y="369"/>
                    </a:lnTo>
                    <a:lnTo>
                      <a:pt x="297" y="369"/>
                    </a:lnTo>
                    <a:lnTo>
                      <a:pt x="298" y="368"/>
                    </a:lnTo>
                    <a:lnTo>
                      <a:pt x="300" y="369"/>
                    </a:lnTo>
                    <a:lnTo>
                      <a:pt x="300" y="367"/>
                    </a:lnTo>
                    <a:lnTo>
                      <a:pt x="302" y="368"/>
                    </a:lnTo>
                    <a:lnTo>
                      <a:pt x="303" y="367"/>
                    </a:lnTo>
                    <a:lnTo>
                      <a:pt x="304" y="369"/>
                    </a:lnTo>
                    <a:lnTo>
                      <a:pt x="306" y="370"/>
                    </a:lnTo>
                    <a:lnTo>
                      <a:pt x="313" y="374"/>
                    </a:lnTo>
                    <a:lnTo>
                      <a:pt x="313" y="369"/>
                    </a:lnTo>
                    <a:lnTo>
                      <a:pt x="312" y="369"/>
                    </a:lnTo>
                    <a:lnTo>
                      <a:pt x="311" y="366"/>
                    </a:lnTo>
                    <a:lnTo>
                      <a:pt x="309" y="365"/>
                    </a:lnTo>
                    <a:lnTo>
                      <a:pt x="309" y="363"/>
                    </a:lnTo>
                    <a:lnTo>
                      <a:pt x="310" y="363"/>
                    </a:lnTo>
                    <a:lnTo>
                      <a:pt x="311" y="362"/>
                    </a:lnTo>
                    <a:lnTo>
                      <a:pt x="310" y="360"/>
                    </a:lnTo>
                    <a:lnTo>
                      <a:pt x="312" y="360"/>
                    </a:lnTo>
                    <a:lnTo>
                      <a:pt x="314" y="361"/>
                    </a:lnTo>
                    <a:lnTo>
                      <a:pt x="316" y="360"/>
                    </a:lnTo>
                    <a:lnTo>
                      <a:pt x="318" y="360"/>
                    </a:lnTo>
                    <a:lnTo>
                      <a:pt x="319" y="358"/>
                    </a:lnTo>
                    <a:lnTo>
                      <a:pt x="321" y="357"/>
                    </a:lnTo>
                    <a:lnTo>
                      <a:pt x="319" y="355"/>
                    </a:lnTo>
                    <a:lnTo>
                      <a:pt x="318" y="353"/>
                    </a:lnTo>
                    <a:lnTo>
                      <a:pt x="317" y="354"/>
                    </a:lnTo>
                    <a:lnTo>
                      <a:pt x="317" y="351"/>
                    </a:lnTo>
                    <a:lnTo>
                      <a:pt x="319" y="348"/>
                    </a:lnTo>
                    <a:lnTo>
                      <a:pt x="321" y="348"/>
                    </a:lnTo>
                    <a:lnTo>
                      <a:pt x="321" y="346"/>
                    </a:lnTo>
                    <a:lnTo>
                      <a:pt x="323" y="346"/>
                    </a:lnTo>
                    <a:lnTo>
                      <a:pt x="327" y="346"/>
                    </a:lnTo>
                    <a:lnTo>
                      <a:pt x="333" y="340"/>
                    </a:lnTo>
                    <a:lnTo>
                      <a:pt x="335" y="340"/>
                    </a:lnTo>
                    <a:lnTo>
                      <a:pt x="336" y="340"/>
                    </a:lnTo>
                    <a:lnTo>
                      <a:pt x="337" y="341"/>
                    </a:lnTo>
                    <a:lnTo>
                      <a:pt x="337" y="340"/>
                    </a:lnTo>
                    <a:lnTo>
                      <a:pt x="338" y="340"/>
                    </a:lnTo>
                    <a:lnTo>
                      <a:pt x="338" y="339"/>
                    </a:lnTo>
                    <a:lnTo>
                      <a:pt x="339" y="339"/>
                    </a:lnTo>
                    <a:lnTo>
                      <a:pt x="340" y="338"/>
                    </a:lnTo>
                    <a:lnTo>
                      <a:pt x="342" y="340"/>
                    </a:lnTo>
                    <a:lnTo>
                      <a:pt x="343" y="339"/>
                    </a:lnTo>
                    <a:lnTo>
                      <a:pt x="343" y="337"/>
                    </a:lnTo>
                    <a:lnTo>
                      <a:pt x="342" y="337"/>
                    </a:lnTo>
                    <a:lnTo>
                      <a:pt x="345" y="336"/>
                    </a:lnTo>
                    <a:lnTo>
                      <a:pt x="345" y="335"/>
                    </a:lnTo>
                    <a:lnTo>
                      <a:pt x="345" y="336"/>
                    </a:lnTo>
                    <a:lnTo>
                      <a:pt x="349" y="336"/>
                    </a:lnTo>
                    <a:lnTo>
                      <a:pt x="349" y="337"/>
                    </a:lnTo>
                    <a:lnTo>
                      <a:pt x="350" y="335"/>
                    </a:lnTo>
                    <a:lnTo>
                      <a:pt x="351" y="335"/>
                    </a:lnTo>
                    <a:lnTo>
                      <a:pt x="352" y="333"/>
                    </a:lnTo>
                    <a:lnTo>
                      <a:pt x="355" y="333"/>
                    </a:lnTo>
                    <a:lnTo>
                      <a:pt x="357" y="331"/>
                    </a:lnTo>
                    <a:lnTo>
                      <a:pt x="358" y="322"/>
                    </a:lnTo>
                    <a:lnTo>
                      <a:pt x="360" y="320"/>
                    </a:lnTo>
                    <a:lnTo>
                      <a:pt x="363" y="320"/>
                    </a:lnTo>
                    <a:lnTo>
                      <a:pt x="365" y="322"/>
                    </a:lnTo>
                    <a:lnTo>
                      <a:pt x="366" y="322"/>
                    </a:lnTo>
                    <a:lnTo>
                      <a:pt x="369" y="323"/>
                    </a:lnTo>
                    <a:lnTo>
                      <a:pt x="369" y="328"/>
                    </a:lnTo>
                    <a:lnTo>
                      <a:pt x="371" y="327"/>
                    </a:lnTo>
                    <a:lnTo>
                      <a:pt x="372" y="329"/>
                    </a:lnTo>
                    <a:lnTo>
                      <a:pt x="373" y="330"/>
                    </a:lnTo>
                    <a:lnTo>
                      <a:pt x="374" y="329"/>
                    </a:lnTo>
                    <a:lnTo>
                      <a:pt x="381" y="335"/>
                    </a:lnTo>
                    <a:lnTo>
                      <a:pt x="382" y="335"/>
                    </a:lnTo>
                    <a:lnTo>
                      <a:pt x="383" y="335"/>
                    </a:lnTo>
                    <a:lnTo>
                      <a:pt x="385" y="334"/>
                    </a:lnTo>
                    <a:lnTo>
                      <a:pt x="386" y="333"/>
                    </a:lnTo>
                    <a:lnTo>
                      <a:pt x="385" y="331"/>
                    </a:lnTo>
                    <a:lnTo>
                      <a:pt x="386" y="329"/>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26" name="Group 59"/>
            <p:cNvGrpSpPr>
              <a:grpSpLocks/>
            </p:cNvGrpSpPr>
            <p:nvPr/>
          </p:nvGrpSpPr>
          <p:grpSpPr bwMode="auto">
            <a:xfrm>
              <a:off x="505" y="3083"/>
              <a:ext cx="396" cy="548"/>
              <a:chOff x="505" y="3083"/>
              <a:chExt cx="396" cy="548"/>
            </a:xfrm>
          </p:grpSpPr>
          <p:sp>
            <p:nvSpPr>
              <p:cNvPr id="293" name="Freeform 57"/>
              <p:cNvSpPr>
                <a:spLocks/>
              </p:cNvSpPr>
              <p:nvPr/>
            </p:nvSpPr>
            <p:spPr bwMode="auto">
              <a:xfrm>
                <a:off x="505" y="3083"/>
                <a:ext cx="396" cy="548"/>
              </a:xfrm>
              <a:custGeom>
                <a:avLst/>
                <a:gdLst>
                  <a:gd name="T0" fmla="*/ 386 w 396"/>
                  <a:gd name="T1" fmla="*/ 99 h 548"/>
                  <a:gd name="T2" fmla="*/ 373 w 396"/>
                  <a:gd name="T3" fmla="*/ 83 h 548"/>
                  <a:gd name="T4" fmla="*/ 353 w 396"/>
                  <a:gd name="T5" fmla="*/ 62 h 548"/>
                  <a:gd name="T6" fmla="*/ 327 w 396"/>
                  <a:gd name="T7" fmla="*/ 55 h 548"/>
                  <a:gd name="T8" fmla="*/ 323 w 396"/>
                  <a:gd name="T9" fmla="*/ 43 h 548"/>
                  <a:gd name="T10" fmla="*/ 298 w 396"/>
                  <a:gd name="T11" fmla="*/ 37 h 548"/>
                  <a:gd name="T12" fmla="*/ 292 w 396"/>
                  <a:gd name="T13" fmla="*/ 25 h 548"/>
                  <a:gd name="T14" fmla="*/ 288 w 396"/>
                  <a:gd name="T15" fmla="*/ 13 h 548"/>
                  <a:gd name="T16" fmla="*/ 276 w 396"/>
                  <a:gd name="T17" fmla="*/ 2 h 548"/>
                  <a:gd name="T18" fmla="*/ 261 w 396"/>
                  <a:gd name="T19" fmla="*/ 0 h 548"/>
                  <a:gd name="T20" fmla="*/ 256 w 396"/>
                  <a:gd name="T21" fmla="*/ 17 h 548"/>
                  <a:gd name="T22" fmla="*/ 243 w 396"/>
                  <a:gd name="T23" fmla="*/ 22 h 548"/>
                  <a:gd name="T24" fmla="*/ 230 w 396"/>
                  <a:gd name="T25" fmla="*/ 38 h 548"/>
                  <a:gd name="T26" fmla="*/ 222 w 396"/>
                  <a:gd name="T27" fmla="*/ 29 h 548"/>
                  <a:gd name="T28" fmla="*/ 206 w 396"/>
                  <a:gd name="T29" fmla="*/ 23 h 548"/>
                  <a:gd name="T30" fmla="*/ 193 w 396"/>
                  <a:gd name="T31" fmla="*/ 30 h 548"/>
                  <a:gd name="T32" fmla="*/ 175 w 396"/>
                  <a:gd name="T33" fmla="*/ 43 h 548"/>
                  <a:gd name="T34" fmla="*/ 164 w 396"/>
                  <a:gd name="T35" fmla="*/ 57 h 548"/>
                  <a:gd name="T36" fmla="*/ 147 w 396"/>
                  <a:gd name="T37" fmla="*/ 61 h 548"/>
                  <a:gd name="T38" fmla="*/ 124 w 396"/>
                  <a:gd name="T39" fmla="*/ 54 h 548"/>
                  <a:gd name="T40" fmla="*/ 104 w 396"/>
                  <a:gd name="T41" fmla="*/ 51 h 548"/>
                  <a:gd name="T42" fmla="*/ 82 w 396"/>
                  <a:gd name="T43" fmla="*/ 67 h 548"/>
                  <a:gd name="T44" fmla="*/ 61 w 396"/>
                  <a:gd name="T45" fmla="*/ 60 h 548"/>
                  <a:gd name="T46" fmla="*/ 30 w 396"/>
                  <a:gd name="T47" fmla="*/ 83 h 548"/>
                  <a:gd name="T48" fmla="*/ 21 w 396"/>
                  <a:gd name="T49" fmla="*/ 106 h 548"/>
                  <a:gd name="T50" fmla="*/ 18 w 396"/>
                  <a:gd name="T51" fmla="*/ 153 h 548"/>
                  <a:gd name="T52" fmla="*/ 26 w 396"/>
                  <a:gd name="T53" fmla="*/ 178 h 548"/>
                  <a:gd name="T54" fmla="*/ 36 w 396"/>
                  <a:gd name="T55" fmla="*/ 205 h 548"/>
                  <a:gd name="T56" fmla="*/ 49 w 396"/>
                  <a:gd name="T57" fmla="*/ 232 h 548"/>
                  <a:gd name="T58" fmla="*/ 53 w 396"/>
                  <a:gd name="T59" fmla="*/ 284 h 548"/>
                  <a:gd name="T60" fmla="*/ 90 w 396"/>
                  <a:gd name="T61" fmla="*/ 331 h 548"/>
                  <a:gd name="T62" fmla="*/ 118 w 396"/>
                  <a:gd name="T63" fmla="*/ 336 h 548"/>
                  <a:gd name="T64" fmla="*/ 144 w 396"/>
                  <a:gd name="T65" fmla="*/ 377 h 548"/>
                  <a:gd name="T66" fmla="*/ 160 w 396"/>
                  <a:gd name="T67" fmla="*/ 412 h 548"/>
                  <a:gd name="T68" fmla="*/ 204 w 396"/>
                  <a:gd name="T69" fmla="*/ 463 h 548"/>
                  <a:gd name="T70" fmla="*/ 224 w 396"/>
                  <a:gd name="T71" fmla="*/ 492 h 548"/>
                  <a:gd name="T72" fmla="*/ 236 w 396"/>
                  <a:gd name="T73" fmla="*/ 537 h 548"/>
                  <a:gd name="T74" fmla="*/ 259 w 396"/>
                  <a:gd name="T75" fmla="*/ 532 h 548"/>
                  <a:gd name="T76" fmla="*/ 275 w 396"/>
                  <a:gd name="T77" fmla="*/ 504 h 548"/>
                  <a:gd name="T78" fmla="*/ 282 w 396"/>
                  <a:gd name="T79" fmla="*/ 466 h 548"/>
                  <a:gd name="T80" fmla="*/ 292 w 396"/>
                  <a:gd name="T81" fmla="*/ 462 h 548"/>
                  <a:gd name="T82" fmla="*/ 311 w 396"/>
                  <a:gd name="T83" fmla="*/ 456 h 548"/>
                  <a:gd name="T84" fmla="*/ 320 w 396"/>
                  <a:gd name="T85" fmla="*/ 437 h 548"/>
                  <a:gd name="T86" fmla="*/ 316 w 396"/>
                  <a:gd name="T87" fmla="*/ 421 h 548"/>
                  <a:gd name="T88" fmla="*/ 327 w 396"/>
                  <a:gd name="T89" fmla="*/ 411 h 548"/>
                  <a:gd name="T90" fmla="*/ 331 w 396"/>
                  <a:gd name="T91" fmla="*/ 396 h 548"/>
                  <a:gd name="T92" fmla="*/ 343 w 396"/>
                  <a:gd name="T93" fmla="*/ 381 h 548"/>
                  <a:gd name="T94" fmla="*/ 350 w 396"/>
                  <a:gd name="T95" fmla="*/ 364 h 548"/>
                  <a:gd name="T96" fmla="*/ 345 w 396"/>
                  <a:gd name="T97" fmla="*/ 347 h 548"/>
                  <a:gd name="T98" fmla="*/ 351 w 396"/>
                  <a:gd name="T99" fmla="*/ 331 h 548"/>
                  <a:gd name="T100" fmla="*/ 349 w 396"/>
                  <a:gd name="T101" fmla="*/ 321 h 548"/>
                  <a:gd name="T102" fmla="*/ 351 w 396"/>
                  <a:gd name="T103" fmla="*/ 309 h 548"/>
                  <a:gd name="T104" fmla="*/ 348 w 396"/>
                  <a:gd name="T105" fmla="*/ 298 h 548"/>
                  <a:gd name="T106" fmla="*/ 348 w 396"/>
                  <a:gd name="T107" fmla="*/ 277 h 548"/>
                  <a:gd name="T108" fmla="*/ 349 w 396"/>
                  <a:gd name="T109" fmla="*/ 238 h 548"/>
                  <a:gd name="T110" fmla="*/ 342 w 396"/>
                  <a:gd name="T111" fmla="*/ 232 h 548"/>
                  <a:gd name="T112" fmla="*/ 344 w 396"/>
                  <a:gd name="T113" fmla="*/ 218 h 548"/>
                  <a:gd name="T114" fmla="*/ 344 w 396"/>
                  <a:gd name="T115" fmla="*/ 212 h 548"/>
                  <a:gd name="T116" fmla="*/ 347 w 396"/>
                  <a:gd name="T117" fmla="*/ 195 h 548"/>
                  <a:gd name="T118" fmla="*/ 367 w 396"/>
                  <a:gd name="T119" fmla="*/ 195 h 548"/>
                  <a:gd name="T120" fmla="*/ 379 w 396"/>
                  <a:gd name="T121" fmla="*/ 180 h 548"/>
                  <a:gd name="T122" fmla="*/ 381 w 396"/>
                  <a:gd name="T123" fmla="*/ 161 h 548"/>
                  <a:gd name="T124" fmla="*/ 386 w 396"/>
                  <a:gd name="T125" fmla="*/ 131 h 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6"/>
                  <a:gd name="T190" fmla="*/ 0 h 548"/>
                  <a:gd name="T191" fmla="*/ 396 w 396"/>
                  <a:gd name="T192" fmla="*/ 548 h 5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6" h="548">
                    <a:moveTo>
                      <a:pt x="392" y="121"/>
                    </a:moveTo>
                    <a:lnTo>
                      <a:pt x="392" y="118"/>
                    </a:lnTo>
                    <a:lnTo>
                      <a:pt x="392" y="116"/>
                    </a:lnTo>
                    <a:lnTo>
                      <a:pt x="392" y="114"/>
                    </a:lnTo>
                    <a:lnTo>
                      <a:pt x="391" y="113"/>
                    </a:lnTo>
                    <a:lnTo>
                      <a:pt x="392" y="111"/>
                    </a:lnTo>
                    <a:lnTo>
                      <a:pt x="392" y="110"/>
                    </a:lnTo>
                    <a:lnTo>
                      <a:pt x="392" y="107"/>
                    </a:lnTo>
                    <a:lnTo>
                      <a:pt x="393" y="105"/>
                    </a:lnTo>
                    <a:lnTo>
                      <a:pt x="396" y="104"/>
                    </a:lnTo>
                    <a:lnTo>
                      <a:pt x="392" y="104"/>
                    </a:lnTo>
                    <a:lnTo>
                      <a:pt x="390" y="103"/>
                    </a:lnTo>
                    <a:lnTo>
                      <a:pt x="386" y="99"/>
                    </a:lnTo>
                    <a:lnTo>
                      <a:pt x="384" y="96"/>
                    </a:lnTo>
                    <a:lnTo>
                      <a:pt x="379" y="95"/>
                    </a:lnTo>
                    <a:lnTo>
                      <a:pt x="378" y="94"/>
                    </a:lnTo>
                    <a:lnTo>
                      <a:pt x="375" y="95"/>
                    </a:lnTo>
                    <a:lnTo>
                      <a:pt x="373" y="94"/>
                    </a:lnTo>
                    <a:lnTo>
                      <a:pt x="373" y="93"/>
                    </a:lnTo>
                    <a:lnTo>
                      <a:pt x="375" y="94"/>
                    </a:lnTo>
                    <a:lnTo>
                      <a:pt x="376" y="89"/>
                    </a:lnTo>
                    <a:lnTo>
                      <a:pt x="376" y="87"/>
                    </a:lnTo>
                    <a:lnTo>
                      <a:pt x="376" y="86"/>
                    </a:lnTo>
                    <a:lnTo>
                      <a:pt x="376" y="83"/>
                    </a:lnTo>
                    <a:lnTo>
                      <a:pt x="373" y="83"/>
                    </a:lnTo>
                    <a:lnTo>
                      <a:pt x="371" y="82"/>
                    </a:lnTo>
                    <a:lnTo>
                      <a:pt x="369" y="81"/>
                    </a:lnTo>
                    <a:lnTo>
                      <a:pt x="365" y="81"/>
                    </a:lnTo>
                    <a:lnTo>
                      <a:pt x="363" y="82"/>
                    </a:lnTo>
                    <a:lnTo>
                      <a:pt x="363" y="79"/>
                    </a:lnTo>
                    <a:lnTo>
                      <a:pt x="362" y="75"/>
                    </a:lnTo>
                    <a:lnTo>
                      <a:pt x="360" y="74"/>
                    </a:lnTo>
                    <a:lnTo>
                      <a:pt x="359" y="75"/>
                    </a:lnTo>
                    <a:lnTo>
                      <a:pt x="359" y="74"/>
                    </a:lnTo>
                    <a:lnTo>
                      <a:pt x="357" y="71"/>
                    </a:lnTo>
                    <a:lnTo>
                      <a:pt x="356" y="71"/>
                    </a:lnTo>
                    <a:lnTo>
                      <a:pt x="356" y="65"/>
                    </a:lnTo>
                    <a:lnTo>
                      <a:pt x="354" y="64"/>
                    </a:lnTo>
                    <a:lnTo>
                      <a:pt x="353" y="62"/>
                    </a:lnTo>
                    <a:lnTo>
                      <a:pt x="351" y="62"/>
                    </a:lnTo>
                    <a:lnTo>
                      <a:pt x="350" y="61"/>
                    </a:lnTo>
                    <a:lnTo>
                      <a:pt x="349" y="63"/>
                    </a:lnTo>
                    <a:lnTo>
                      <a:pt x="348" y="63"/>
                    </a:lnTo>
                    <a:lnTo>
                      <a:pt x="346" y="62"/>
                    </a:lnTo>
                    <a:lnTo>
                      <a:pt x="346" y="63"/>
                    </a:lnTo>
                    <a:lnTo>
                      <a:pt x="346" y="64"/>
                    </a:lnTo>
                    <a:lnTo>
                      <a:pt x="339" y="64"/>
                    </a:lnTo>
                    <a:lnTo>
                      <a:pt x="337" y="63"/>
                    </a:lnTo>
                    <a:lnTo>
                      <a:pt x="329" y="61"/>
                    </a:lnTo>
                    <a:lnTo>
                      <a:pt x="329" y="60"/>
                    </a:lnTo>
                    <a:lnTo>
                      <a:pt x="328" y="59"/>
                    </a:lnTo>
                    <a:lnTo>
                      <a:pt x="328" y="58"/>
                    </a:lnTo>
                    <a:lnTo>
                      <a:pt x="326" y="56"/>
                    </a:lnTo>
                    <a:lnTo>
                      <a:pt x="327" y="55"/>
                    </a:lnTo>
                    <a:lnTo>
                      <a:pt x="326" y="54"/>
                    </a:lnTo>
                    <a:lnTo>
                      <a:pt x="324" y="53"/>
                    </a:lnTo>
                    <a:lnTo>
                      <a:pt x="323" y="51"/>
                    </a:lnTo>
                    <a:lnTo>
                      <a:pt x="322" y="51"/>
                    </a:lnTo>
                    <a:lnTo>
                      <a:pt x="321" y="50"/>
                    </a:lnTo>
                    <a:lnTo>
                      <a:pt x="318" y="50"/>
                    </a:lnTo>
                    <a:lnTo>
                      <a:pt x="317" y="47"/>
                    </a:lnTo>
                    <a:lnTo>
                      <a:pt x="315" y="47"/>
                    </a:lnTo>
                    <a:lnTo>
                      <a:pt x="313" y="46"/>
                    </a:lnTo>
                    <a:lnTo>
                      <a:pt x="314" y="42"/>
                    </a:lnTo>
                    <a:lnTo>
                      <a:pt x="315" y="43"/>
                    </a:lnTo>
                    <a:lnTo>
                      <a:pt x="316" y="42"/>
                    </a:lnTo>
                    <a:lnTo>
                      <a:pt x="320" y="42"/>
                    </a:lnTo>
                    <a:lnTo>
                      <a:pt x="323" y="44"/>
                    </a:lnTo>
                    <a:lnTo>
                      <a:pt x="323" y="43"/>
                    </a:lnTo>
                    <a:lnTo>
                      <a:pt x="321" y="42"/>
                    </a:lnTo>
                    <a:lnTo>
                      <a:pt x="320" y="42"/>
                    </a:lnTo>
                    <a:lnTo>
                      <a:pt x="319" y="37"/>
                    </a:lnTo>
                    <a:lnTo>
                      <a:pt x="318" y="37"/>
                    </a:lnTo>
                    <a:lnTo>
                      <a:pt x="313" y="37"/>
                    </a:lnTo>
                    <a:lnTo>
                      <a:pt x="311" y="40"/>
                    </a:lnTo>
                    <a:lnTo>
                      <a:pt x="309" y="40"/>
                    </a:lnTo>
                    <a:lnTo>
                      <a:pt x="308" y="38"/>
                    </a:lnTo>
                    <a:lnTo>
                      <a:pt x="308" y="37"/>
                    </a:lnTo>
                    <a:lnTo>
                      <a:pt x="308" y="36"/>
                    </a:lnTo>
                    <a:lnTo>
                      <a:pt x="307" y="36"/>
                    </a:lnTo>
                    <a:lnTo>
                      <a:pt x="306" y="34"/>
                    </a:lnTo>
                    <a:lnTo>
                      <a:pt x="305" y="36"/>
                    </a:lnTo>
                    <a:lnTo>
                      <a:pt x="299" y="34"/>
                    </a:lnTo>
                    <a:lnTo>
                      <a:pt x="298" y="37"/>
                    </a:lnTo>
                    <a:lnTo>
                      <a:pt x="296" y="37"/>
                    </a:lnTo>
                    <a:lnTo>
                      <a:pt x="295" y="40"/>
                    </a:lnTo>
                    <a:lnTo>
                      <a:pt x="294" y="40"/>
                    </a:lnTo>
                    <a:lnTo>
                      <a:pt x="293" y="39"/>
                    </a:lnTo>
                    <a:lnTo>
                      <a:pt x="293" y="36"/>
                    </a:lnTo>
                    <a:lnTo>
                      <a:pt x="288" y="36"/>
                    </a:lnTo>
                    <a:lnTo>
                      <a:pt x="286" y="36"/>
                    </a:lnTo>
                    <a:lnTo>
                      <a:pt x="286" y="34"/>
                    </a:lnTo>
                    <a:lnTo>
                      <a:pt x="288" y="32"/>
                    </a:lnTo>
                    <a:lnTo>
                      <a:pt x="288" y="30"/>
                    </a:lnTo>
                    <a:lnTo>
                      <a:pt x="290" y="29"/>
                    </a:lnTo>
                    <a:lnTo>
                      <a:pt x="291" y="29"/>
                    </a:lnTo>
                    <a:lnTo>
                      <a:pt x="290" y="27"/>
                    </a:lnTo>
                    <a:lnTo>
                      <a:pt x="292" y="25"/>
                    </a:lnTo>
                    <a:lnTo>
                      <a:pt x="292" y="23"/>
                    </a:lnTo>
                    <a:lnTo>
                      <a:pt x="294" y="24"/>
                    </a:lnTo>
                    <a:lnTo>
                      <a:pt x="296" y="24"/>
                    </a:lnTo>
                    <a:lnTo>
                      <a:pt x="297" y="20"/>
                    </a:lnTo>
                    <a:lnTo>
                      <a:pt x="296" y="17"/>
                    </a:lnTo>
                    <a:lnTo>
                      <a:pt x="294" y="16"/>
                    </a:lnTo>
                    <a:lnTo>
                      <a:pt x="294" y="13"/>
                    </a:lnTo>
                    <a:lnTo>
                      <a:pt x="292" y="15"/>
                    </a:lnTo>
                    <a:lnTo>
                      <a:pt x="291" y="13"/>
                    </a:lnTo>
                    <a:lnTo>
                      <a:pt x="292" y="10"/>
                    </a:lnTo>
                    <a:lnTo>
                      <a:pt x="291" y="9"/>
                    </a:lnTo>
                    <a:lnTo>
                      <a:pt x="291" y="12"/>
                    </a:lnTo>
                    <a:lnTo>
                      <a:pt x="288" y="13"/>
                    </a:lnTo>
                    <a:lnTo>
                      <a:pt x="287" y="13"/>
                    </a:lnTo>
                    <a:lnTo>
                      <a:pt x="286" y="13"/>
                    </a:lnTo>
                    <a:lnTo>
                      <a:pt x="283" y="14"/>
                    </a:lnTo>
                    <a:lnTo>
                      <a:pt x="282" y="13"/>
                    </a:lnTo>
                    <a:lnTo>
                      <a:pt x="282" y="7"/>
                    </a:lnTo>
                    <a:lnTo>
                      <a:pt x="281" y="7"/>
                    </a:lnTo>
                    <a:lnTo>
                      <a:pt x="280" y="7"/>
                    </a:lnTo>
                    <a:lnTo>
                      <a:pt x="279" y="7"/>
                    </a:lnTo>
                    <a:lnTo>
                      <a:pt x="280" y="4"/>
                    </a:lnTo>
                    <a:lnTo>
                      <a:pt x="278" y="3"/>
                    </a:lnTo>
                    <a:lnTo>
                      <a:pt x="278" y="2"/>
                    </a:lnTo>
                    <a:lnTo>
                      <a:pt x="280" y="2"/>
                    </a:lnTo>
                    <a:lnTo>
                      <a:pt x="279" y="1"/>
                    </a:lnTo>
                    <a:lnTo>
                      <a:pt x="277" y="2"/>
                    </a:lnTo>
                    <a:lnTo>
                      <a:pt x="276" y="2"/>
                    </a:lnTo>
                    <a:lnTo>
                      <a:pt x="275" y="3"/>
                    </a:lnTo>
                    <a:lnTo>
                      <a:pt x="275" y="6"/>
                    </a:lnTo>
                    <a:lnTo>
                      <a:pt x="273" y="6"/>
                    </a:lnTo>
                    <a:lnTo>
                      <a:pt x="272" y="7"/>
                    </a:lnTo>
                    <a:lnTo>
                      <a:pt x="270" y="7"/>
                    </a:lnTo>
                    <a:lnTo>
                      <a:pt x="271" y="3"/>
                    </a:lnTo>
                    <a:lnTo>
                      <a:pt x="271" y="0"/>
                    </a:lnTo>
                    <a:lnTo>
                      <a:pt x="270" y="0"/>
                    </a:lnTo>
                    <a:lnTo>
                      <a:pt x="270" y="1"/>
                    </a:lnTo>
                    <a:lnTo>
                      <a:pt x="265" y="0"/>
                    </a:lnTo>
                    <a:lnTo>
                      <a:pt x="264" y="0"/>
                    </a:lnTo>
                    <a:lnTo>
                      <a:pt x="264" y="1"/>
                    </a:lnTo>
                    <a:lnTo>
                      <a:pt x="263" y="2"/>
                    </a:lnTo>
                    <a:lnTo>
                      <a:pt x="262" y="1"/>
                    </a:lnTo>
                    <a:lnTo>
                      <a:pt x="261" y="0"/>
                    </a:lnTo>
                    <a:lnTo>
                      <a:pt x="259" y="0"/>
                    </a:lnTo>
                    <a:lnTo>
                      <a:pt x="261" y="1"/>
                    </a:lnTo>
                    <a:lnTo>
                      <a:pt x="261" y="2"/>
                    </a:lnTo>
                    <a:lnTo>
                      <a:pt x="257" y="9"/>
                    </a:lnTo>
                    <a:lnTo>
                      <a:pt x="258" y="11"/>
                    </a:lnTo>
                    <a:lnTo>
                      <a:pt x="261" y="10"/>
                    </a:lnTo>
                    <a:lnTo>
                      <a:pt x="261" y="12"/>
                    </a:lnTo>
                    <a:lnTo>
                      <a:pt x="262" y="12"/>
                    </a:lnTo>
                    <a:lnTo>
                      <a:pt x="262" y="14"/>
                    </a:lnTo>
                    <a:lnTo>
                      <a:pt x="261" y="15"/>
                    </a:lnTo>
                    <a:lnTo>
                      <a:pt x="260" y="18"/>
                    </a:lnTo>
                    <a:lnTo>
                      <a:pt x="257" y="19"/>
                    </a:lnTo>
                    <a:lnTo>
                      <a:pt x="256" y="17"/>
                    </a:lnTo>
                    <a:lnTo>
                      <a:pt x="255" y="17"/>
                    </a:lnTo>
                    <a:lnTo>
                      <a:pt x="256" y="20"/>
                    </a:lnTo>
                    <a:lnTo>
                      <a:pt x="256" y="21"/>
                    </a:lnTo>
                    <a:lnTo>
                      <a:pt x="254" y="20"/>
                    </a:lnTo>
                    <a:lnTo>
                      <a:pt x="252" y="21"/>
                    </a:lnTo>
                    <a:lnTo>
                      <a:pt x="249" y="20"/>
                    </a:lnTo>
                    <a:lnTo>
                      <a:pt x="249" y="23"/>
                    </a:lnTo>
                    <a:lnTo>
                      <a:pt x="247" y="23"/>
                    </a:lnTo>
                    <a:lnTo>
                      <a:pt x="247" y="20"/>
                    </a:lnTo>
                    <a:lnTo>
                      <a:pt x="246" y="23"/>
                    </a:lnTo>
                    <a:lnTo>
                      <a:pt x="245" y="22"/>
                    </a:lnTo>
                    <a:lnTo>
                      <a:pt x="244" y="20"/>
                    </a:lnTo>
                    <a:lnTo>
                      <a:pt x="242" y="20"/>
                    </a:lnTo>
                    <a:lnTo>
                      <a:pt x="243" y="22"/>
                    </a:lnTo>
                    <a:lnTo>
                      <a:pt x="242" y="23"/>
                    </a:lnTo>
                    <a:lnTo>
                      <a:pt x="241" y="24"/>
                    </a:lnTo>
                    <a:lnTo>
                      <a:pt x="242" y="24"/>
                    </a:lnTo>
                    <a:lnTo>
                      <a:pt x="244" y="26"/>
                    </a:lnTo>
                    <a:lnTo>
                      <a:pt x="242" y="26"/>
                    </a:lnTo>
                    <a:lnTo>
                      <a:pt x="244" y="32"/>
                    </a:lnTo>
                    <a:lnTo>
                      <a:pt x="244" y="33"/>
                    </a:lnTo>
                    <a:lnTo>
                      <a:pt x="242" y="33"/>
                    </a:lnTo>
                    <a:lnTo>
                      <a:pt x="239" y="37"/>
                    </a:lnTo>
                    <a:lnTo>
                      <a:pt x="239" y="41"/>
                    </a:lnTo>
                    <a:lnTo>
                      <a:pt x="241" y="44"/>
                    </a:lnTo>
                    <a:lnTo>
                      <a:pt x="239" y="45"/>
                    </a:lnTo>
                    <a:lnTo>
                      <a:pt x="237" y="46"/>
                    </a:lnTo>
                    <a:lnTo>
                      <a:pt x="233" y="43"/>
                    </a:lnTo>
                    <a:lnTo>
                      <a:pt x="230" y="38"/>
                    </a:lnTo>
                    <a:lnTo>
                      <a:pt x="228" y="36"/>
                    </a:lnTo>
                    <a:lnTo>
                      <a:pt x="228" y="35"/>
                    </a:lnTo>
                    <a:lnTo>
                      <a:pt x="228" y="33"/>
                    </a:lnTo>
                    <a:lnTo>
                      <a:pt x="227" y="37"/>
                    </a:lnTo>
                    <a:lnTo>
                      <a:pt x="226" y="36"/>
                    </a:lnTo>
                    <a:lnTo>
                      <a:pt x="226" y="34"/>
                    </a:lnTo>
                    <a:lnTo>
                      <a:pt x="226" y="33"/>
                    </a:lnTo>
                    <a:lnTo>
                      <a:pt x="225" y="33"/>
                    </a:lnTo>
                    <a:lnTo>
                      <a:pt x="225" y="32"/>
                    </a:lnTo>
                    <a:lnTo>
                      <a:pt x="224" y="32"/>
                    </a:lnTo>
                    <a:lnTo>
                      <a:pt x="223" y="30"/>
                    </a:lnTo>
                    <a:lnTo>
                      <a:pt x="223" y="31"/>
                    </a:lnTo>
                    <a:lnTo>
                      <a:pt x="222" y="31"/>
                    </a:lnTo>
                    <a:lnTo>
                      <a:pt x="222" y="29"/>
                    </a:lnTo>
                    <a:lnTo>
                      <a:pt x="221" y="29"/>
                    </a:lnTo>
                    <a:lnTo>
                      <a:pt x="218" y="28"/>
                    </a:lnTo>
                    <a:lnTo>
                      <a:pt x="219" y="28"/>
                    </a:lnTo>
                    <a:lnTo>
                      <a:pt x="219" y="26"/>
                    </a:lnTo>
                    <a:lnTo>
                      <a:pt x="216" y="28"/>
                    </a:lnTo>
                    <a:lnTo>
                      <a:pt x="214" y="27"/>
                    </a:lnTo>
                    <a:lnTo>
                      <a:pt x="214" y="28"/>
                    </a:lnTo>
                    <a:lnTo>
                      <a:pt x="213" y="26"/>
                    </a:lnTo>
                    <a:lnTo>
                      <a:pt x="211" y="28"/>
                    </a:lnTo>
                    <a:lnTo>
                      <a:pt x="209" y="25"/>
                    </a:lnTo>
                    <a:lnTo>
                      <a:pt x="208" y="26"/>
                    </a:lnTo>
                    <a:lnTo>
                      <a:pt x="207" y="25"/>
                    </a:lnTo>
                    <a:lnTo>
                      <a:pt x="207" y="23"/>
                    </a:lnTo>
                    <a:lnTo>
                      <a:pt x="206" y="23"/>
                    </a:lnTo>
                    <a:lnTo>
                      <a:pt x="206" y="20"/>
                    </a:lnTo>
                    <a:lnTo>
                      <a:pt x="204" y="23"/>
                    </a:lnTo>
                    <a:lnTo>
                      <a:pt x="203" y="23"/>
                    </a:lnTo>
                    <a:lnTo>
                      <a:pt x="201" y="24"/>
                    </a:lnTo>
                    <a:lnTo>
                      <a:pt x="201" y="23"/>
                    </a:lnTo>
                    <a:lnTo>
                      <a:pt x="201" y="24"/>
                    </a:lnTo>
                    <a:lnTo>
                      <a:pt x="201" y="28"/>
                    </a:lnTo>
                    <a:lnTo>
                      <a:pt x="199" y="28"/>
                    </a:lnTo>
                    <a:lnTo>
                      <a:pt x="197" y="26"/>
                    </a:lnTo>
                    <a:lnTo>
                      <a:pt x="196" y="29"/>
                    </a:lnTo>
                    <a:lnTo>
                      <a:pt x="198" y="29"/>
                    </a:lnTo>
                    <a:lnTo>
                      <a:pt x="198" y="30"/>
                    </a:lnTo>
                    <a:lnTo>
                      <a:pt x="196" y="32"/>
                    </a:lnTo>
                    <a:lnTo>
                      <a:pt x="193" y="30"/>
                    </a:lnTo>
                    <a:lnTo>
                      <a:pt x="192" y="31"/>
                    </a:lnTo>
                    <a:lnTo>
                      <a:pt x="191" y="33"/>
                    </a:lnTo>
                    <a:lnTo>
                      <a:pt x="190" y="34"/>
                    </a:lnTo>
                    <a:lnTo>
                      <a:pt x="187" y="33"/>
                    </a:lnTo>
                    <a:lnTo>
                      <a:pt x="187" y="35"/>
                    </a:lnTo>
                    <a:lnTo>
                      <a:pt x="186" y="36"/>
                    </a:lnTo>
                    <a:lnTo>
                      <a:pt x="184" y="36"/>
                    </a:lnTo>
                    <a:lnTo>
                      <a:pt x="182" y="37"/>
                    </a:lnTo>
                    <a:lnTo>
                      <a:pt x="182" y="38"/>
                    </a:lnTo>
                    <a:lnTo>
                      <a:pt x="181" y="40"/>
                    </a:lnTo>
                    <a:lnTo>
                      <a:pt x="180" y="37"/>
                    </a:lnTo>
                    <a:lnTo>
                      <a:pt x="176" y="37"/>
                    </a:lnTo>
                    <a:lnTo>
                      <a:pt x="176" y="43"/>
                    </a:lnTo>
                    <a:lnTo>
                      <a:pt x="175" y="43"/>
                    </a:lnTo>
                    <a:lnTo>
                      <a:pt x="176" y="42"/>
                    </a:lnTo>
                    <a:lnTo>
                      <a:pt x="174" y="41"/>
                    </a:lnTo>
                    <a:lnTo>
                      <a:pt x="172" y="43"/>
                    </a:lnTo>
                    <a:lnTo>
                      <a:pt x="169" y="42"/>
                    </a:lnTo>
                    <a:lnTo>
                      <a:pt x="166" y="42"/>
                    </a:lnTo>
                    <a:lnTo>
                      <a:pt x="164" y="43"/>
                    </a:lnTo>
                    <a:lnTo>
                      <a:pt x="163" y="46"/>
                    </a:lnTo>
                    <a:lnTo>
                      <a:pt x="166" y="51"/>
                    </a:lnTo>
                    <a:lnTo>
                      <a:pt x="166" y="53"/>
                    </a:lnTo>
                    <a:lnTo>
                      <a:pt x="164" y="52"/>
                    </a:lnTo>
                    <a:lnTo>
                      <a:pt x="163" y="53"/>
                    </a:lnTo>
                    <a:lnTo>
                      <a:pt x="164" y="53"/>
                    </a:lnTo>
                    <a:lnTo>
                      <a:pt x="163" y="54"/>
                    </a:lnTo>
                    <a:lnTo>
                      <a:pt x="164" y="55"/>
                    </a:lnTo>
                    <a:lnTo>
                      <a:pt x="164" y="57"/>
                    </a:lnTo>
                    <a:lnTo>
                      <a:pt x="163" y="59"/>
                    </a:lnTo>
                    <a:lnTo>
                      <a:pt x="162" y="60"/>
                    </a:lnTo>
                    <a:lnTo>
                      <a:pt x="161" y="59"/>
                    </a:lnTo>
                    <a:lnTo>
                      <a:pt x="160" y="60"/>
                    </a:lnTo>
                    <a:lnTo>
                      <a:pt x="158" y="61"/>
                    </a:lnTo>
                    <a:lnTo>
                      <a:pt x="156" y="63"/>
                    </a:lnTo>
                    <a:lnTo>
                      <a:pt x="155" y="63"/>
                    </a:lnTo>
                    <a:lnTo>
                      <a:pt x="155" y="64"/>
                    </a:lnTo>
                    <a:lnTo>
                      <a:pt x="153" y="63"/>
                    </a:lnTo>
                    <a:lnTo>
                      <a:pt x="153" y="66"/>
                    </a:lnTo>
                    <a:lnTo>
                      <a:pt x="152" y="66"/>
                    </a:lnTo>
                    <a:lnTo>
                      <a:pt x="148" y="63"/>
                    </a:lnTo>
                    <a:lnTo>
                      <a:pt x="147" y="61"/>
                    </a:lnTo>
                    <a:lnTo>
                      <a:pt x="147" y="60"/>
                    </a:lnTo>
                    <a:lnTo>
                      <a:pt x="145" y="59"/>
                    </a:lnTo>
                    <a:lnTo>
                      <a:pt x="143" y="58"/>
                    </a:lnTo>
                    <a:lnTo>
                      <a:pt x="139" y="62"/>
                    </a:lnTo>
                    <a:lnTo>
                      <a:pt x="136" y="60"/>
                    </a:lnTo>
                    <a:lnTo>
                      <a:pt x="133" y="60"/>
                    </a:lnTo>
                    <a:lnTo>
                      <a:pt x="132" y="61"/>
                    </a:lnTo>
                    <a:lnTo>
                      <a:pt x="132" y="58"/>
                    </a:lnTo>
                    <a:lnTo>
                      <a:pt x="130" y="55"/>
                    </a:lnTo>
                    <a:lnTo>
                      <a:pt x="127" y="57"/>
                    </a:lnTo>
                    <a:lnTo>
                      <a:pt x="125" y="55"/>
                    </a:lnTo>
                    <a:lnTo>
                      <a:pt x="125" y="57"/>
                    </a:lnTo>
                    <a:lnTo>
                      <a:pt x="124" y="57"/>
                    </a:lnTo>
                    <a:lnTo>
                      <a:pt x="123" y="55"/>
                    </a:lnTo>
                    <a:lnTo>
                      <a:pt x="124" y="54"/>
                    </a:lnTo>
                    <a:lnTo>
                      <a:pt x="123" y="54"/>
                    </a:lnTo>
                    <a:lnTo>
                      <a:pt x="123" y="53"/>
                    </a:lnTo>
                    <a:lnTo>
                      <a:pt x="122" y="52"/>
                    </a:lnTo>
                    <a:lnTo>
                      <a:pt x="120" y="52"/>
                    </a:lnTo>
                    <a:lnTo>
                      <a:pt x="119" y="50"/>
                    </a:lnTo>
                    <a:lnTo>
                      <a:pt x="117" y="50"/>
                    </a:lnTo>
                    <a:lnTo>
                      <a:pt x="116" y="52"/>
                    </a:lnTo>
                    <a:lnTo>
                      <a:pt x="114" y="53"/>
                    </a:lnTo>
                    <a:lnTo>
                      <a:pt x="112" y="54"/>
                    </a:lnTo>
                    <a:lnTo>
                      <a:pt x="111" y="53"/>
                    </a:lnTo>
                    <a:lnTo>
                      <a:pt x="110" y="51"/>
                    </a:lnTo>
                    <a:lnTo>
                      <a:pt x="109" y="52"/>
                    </a:lnTo>
                    <a:lnTo>
                      <a:pt x="109" y="53"/>
                    </a:lnTo>
                    <a:lnTo>
                      <a:pt x="106" y="53"/>
                    </a:lnTo>
                    <a:lnTo>
                      <a:pt x="104" y="51"/>
                    </a:lnTo>
                    <a:lnTo>
                      <a:pt x="104" y="53"/>
                    </a:lnTo>
                    <a:lnTo>
                      <a:pt x="100" y="56"/>
                    </a:lnTo>
                    <a:lnTo>
                      <a:pt x="98" y="56"/>
                    </a:lnTo>
                    <a:lnTo>
                      <a:pt x="96" y="54"/>
                    </a:lnTo>
                    <a:lnTo>
                      <a:pt x="93" y="53"/>
                    </a:lnTo>
                    <a:lnTo>
                      <a:pt x="92" y="53"/>
                    </a:lnTo>
                    <a:lnTo>
                      <a:pt x="94" y="56"/>
                    </a:lnTo>
                    <a:lnTo>
                      <a:pt x="94" y="60"/>
                    </a:lnTo>
                    <a:lnTo>
                      <a:pt x="89" y="59"/>
                    </a:lnTo>
                    <a:lnTo>
                      <a:pt x="84" y="60"/>
                    </a:lnTo>
                    <a:lnTo>
                      <a:pt x="85" y="62"/>
                    </a:lnTo>
                    <a:lnTo>
                      <a:pt x="85" y="66"/>
                    </a:lnTo>
                    <a:lnTo>
                      <a:pt x="85" y="68"/>
                    </a:lnTo>
                    <a:lnTo>
                      <a:pt x="82" y="67"/>
                    </a:lnTo>
                    <a:lnTo>
                      <a:pt x="82" y="66"/>
                    </a:lnTo>
                    <a:lnTo>
                      <a:pt x="82" y="65"/>
                    </a:lnTo>
                    <a:lnTo>
                      <a:pt x="82" y="59"/>
                    </a:lnTo>
                    <a:lnTo>
                      <a:pt x="80" y="57"/>
                    </a:lnTo>
                    <a:lnTo>
                      <a:pt x="76" y="54"/>
                    </a:lnTo>
                    <a:lnTo>
                      <a:pt x="71" y="54"/>
                    </a:lnTo>
                    <a:lnTo>
                      <a:pt x="71" y="56"/>
                    </a:lnTo>
                    <a:lnTo>
                      <a:pt x="70" y="55"/>
                    </a:lnTo>
                    <a:lnTo>
                      <a:pt x="70" y="57"/>
                    </a:lnTo>
                    <a:lnTo>
                      <a:pt x="68" y="57"/>
                    </a:lnTo>
                    <a:lnTo>
                      <a:pt x="66" y="57"/>
                    </a:lnTo>
                    <a:lnTo>
                      <a:pt x="66" y="62"/>
                    </a:lnTo>
                    <a:lnTo>
                      <a:pt x="63" y="60"/>
                    </a:lnTo>
                    <a:lnTo>
                      <a:pt x="62" y="63"/>
                    </a:lnTo>
                    <a:lnTo>
                      <a:pt x="61" y="60"/>
                    </a:lnTo>
                    <a:lnTo>
                      <a:pt x="58" y="57"/>
                    </a:lnTo>
                    <a:lnTo>
                      <a:pt x="54" y="57"/>
                    </a:lnTo>
                    <a:lnTo>
                      <a:pt x="50" y="55"/>
                    </a:lnTo>
                    <a:lnTo>
                      <a:pt x="49" y="59"/>
                    </a:lnTo>
                    <a:lnTo>
                      <a:pt x="47" y="61"/>
                    </a:lnTo>
                    <a:lnTo>
                      <a:pt x="46" y="61"/>
                    </a:lnTo>
                    <a:lnTo>
                      <a:pt x="41" y="64"/>
                    </a:lnTo>
                    <a:lnTo>
                      <a:pt x="40" y="66"/>
                    </a:lnTo>
                    <a:lnTo>
                      <a:pt x="40" y="70"/>
                    </a:lnTo>
                    <a:lnTo>
                      <a:pt x="38" y="72"/>
                    </a:lnTo>
                    <a:lnTo>
                      <a:pt x="37" y="75"/>
                    </a:lnTo>
                    <a:lnTo>
                      <a:pt x="33" y="75"/>
                    </a:lnTo>
                    <a:lnTo>
                      <a:pt x="32" y="84"/>
                    </a:lnTo>
                    <a:lnTo>
                      <a:pt x="31" y="83"/>
                    </a:lnTo>
                    <a:lnTo>
                      <a:pt x="30" y="83"/>
                    </a:lnTo>
                    <a:lnTo>
                      <a:pt x="29" y="81"/>
                    </a:lnTo>
                    <a:lnTo>
                      <a:pt x="28" y="81"/>
                    </a:lnTo>
                    <a:lnTo>
                      <a:pt x="26" y="83"/>
                    </a:lnTo>
                    <a:lnTo>
                      <a:pt x="24" y="85"/>
                    </a:lnTo>
                    <a:lnTo>
                      <a:pt x="25" y="89"/>
                    </a:lnTo>
                    <a:lnTo>
                      <a:pt x="24" y="91"/>
                    </a:lnTo>
                    <a:lnTo>
                      <a:pt x="23" y="94"/>
                    </a:lnTo>
                    <a:lnTo>
                      <a:pt x="21" y="94"/>
                    </a:lnTo>
                    <a:lnTo>
                      <a:pt x="21" y="95"/>
                    </a:lnTo>
                    <a:lnTo>
                      <a:pt x="22" y="100"/>
                    </a:lnTo>
                    <a:lnTo>
                      <a:pt x="20" y="102"/>
                    </a:lnTo>
                    <a:lnTo>
                      <a:pt x="22" y="104"/>
                    </a:lnTo>
                    <a:lnTo>
                      <a:pt x="22" y="106"/>
                    </a:lnTo>
                    <a:lnTo>
                      <a:pt x="21" y="107"/>
                    </a:lnTo>
                    <a:lnTo>
                      <a:pt x="21" y="106"/>
                    </a:lnTo>
                    <a:lnTo>
                      <a:pt x="2" y="114"/>
                    </a:lnTo>
                    <a:lnTo>
                      <a:pt x="0" y="118"/>
                    </a:lnTo>
                    <a:lnTo>
                      <a:pt x="1" y="121"/>
                    </a:lnTo>
                    <a:lnTo>
                      <a:pt x="0" y="123"/>
                    </a:lnTo>
                    <a:lnTo>
                      <a:pt x="1" y="125"/>
                    </a:lnTo>
                    <a:lnTo>
                      <a:pt x="2" y="127"/>
                    </a:lnTo>
                    <a:lnTo>
                      <a:pt x="1" y="128"/>
                    </a:lnTo>
                    <a:lnTo>
                      <a:pt x="5" y="130"/>
                    </a:lnTo>
                    <a:lnTo>
                      <a:pt x="5" y="131"/>
                    </a:lnTo>
                    <a:lnTo>
                      <a:pt x="5" y="134"/>
                    </a:lnTo>
                    <a:lnTo>
                      <a:pt x="7" y="142"/>
                    </a:lnTo>
                    <a:lnTo>
                      <a:pt x="9" y="144"/>
                    </a:lnTo>
                    <a:lnTo>
                      <a:pt x="12" y="145"/>
                    </a:lnTo>
                    <a:lnTo>
                      <a:pt x="18" y="150"/>
                    </a:lnTo>
                    <a:lnTo>
                      <a:pt x="18" y="153"/>
                    </a:lnTo>
                    <a:lnTo>
                      <a:pt x="21" y="154"/>
                    </a:lnTo>
                    <a:lnTo>
                      <a:pt x="22" y="154"/>
                    </a:lnTo>
                    <a:lnTo>
                      <a:pt x="23" y="155"/>
                    </a:lnTo>
                    <a:lnTo>
                      <a:pt x="26" y="154"/>
                    </a:lnTo>
                    <a:lnTo>
                      <a:pt x="28" y="155"/>
                    </a:lnTo>
                    <a:lnTo>
                      <a:pt x="27" y="159"/>
                    </a:lnTo>
                    <a:lnTo>
                      <a:pt x="29" y="165"/>
                    </a:lnTo>
                    <a:lnTo>
                      <a:pt x="26" y="168"/>
                    </a:lnTo>
                    <a:lnTo>
                      <a:pt x="27" y="171"/>
                    </a:lnTo>
                    <a:lnTo>
                      <a:pt x="24" y="173"/>
                    </a:lnTo>
                    <a:lnTo>
                      <a:pt x="24" y="174"/>
                    </a:lnTo>
                    <a:lnTo>
                      <a:pt x="24" y="175"/>
                    </a:lnTo>
                    <a:lnTo>
                      <a:pt x="26" y="176"/>
                    </a:lnTo>
                    <a:lnTo>
                      <a:pt x="27" y="177"/>
                    </a:lnTo>
                    <a:lnTo>
                      <a:pt x="26" y="178"/>
                    </a:lnTo>
                    <a:lnTo>
                      <a:pt x="24" y="180"/>
                    </a:lnTo>
                    <a:lnTo>
                      <a:pt x="24" y="183"/>
                    </a:lnTo>
                    <a:lnTo>
                      <a:pt x="27" y="184"/>
                    </a:lnTo>
                    <a:lnTo>
                      <a:pt x="27" y="185"/>
                    </a:lnTo>
                    <a:lnTo>
                      <a:pt x="25" y="185"/>
                    </a:lnTo>
                    <a:lnTo>
                      <a:pt x="25" y="187"/>
                    </a:lnTo>
                    <a:lnTo>
                      <a:pt x="27" y="188"/>
                    </a:lnTo>
                    <a:lnTo>
                      <a:pt x="30" y="187"/>
                    </a:lnTo>
                    <a:lnTo>
                      <a:pt x="33" y="187"/>
                    </a:lnTo>
                    <a:lnTo>
                      <a:pt x="34" y="188"/>
                    </a:lnTo>
                    <a:lnTo>
                      <a:pt x="33" y="189"/>
                    </a:lnTo>
                    <a:lnTo>
                      <a:pt x="32" y="190"/>
                    </a:lnTo>
                    <a:lnTo>
                      <a:pt x="34" y="193"/>
                    </a:lnTo>
                    <a:lnTo>
                      <a:pt x="33" y="199"/>
                    </a:lnTo>
                    <a:lnTo>
                      <a:pt x="36" y="205"/>
                    </a:lnTo>
                    <a:lnTo>
                      <a:pt x="34" y="212"/>
                    </a:lnTo>
                    <a:lnTo>
                      <a:pt x="34" y="217"/>
                    </a:lnTo>
                    <a:lnTo>
                      <a:pt x="35" y="219"/>
                    </a:lnTo>
                    <a:lnTo>
                      <a:pt x="35" y="222"/>
                    </a:lnTo>
                    <a:lnTo>
                      <a:pt x="37" y="225"/>
                    </a:lnTo>
                    <a:lnTo>
                      <a:pt x="38" y="226"/>
                    </a:lnTo>
                    <a:lnTo>
                      <a:pt x="36" y="228"/>
                    </a:lnTo>
                    <a:lnTo>
                      <a:pt x="40" y="232"/>
                    </a:lnTo>
                    <a:lnTo>
                      <a:pt x="42" y="232"/>
                    </a:lnTo>
                    <a:lnTo>
                      <a:pt x="42" y="234"/>
                    </a:lnTo>
                    <a:lnTo>
                      <a:pt x="43" y="233"/>
                    </a:lnTo>
                    <a:lnTo>
                      <a:pt x="44" y="234"/>
                    </a:lnTo>
                    <a:lnTo>
                      <a:pt x="46" y="234"/>
                    </a:lnTo>
                    <a:lnTo>
                      <a:pt x="47" y="233"/>
                    </a:lnTo>
                    <a:lnTo>
                      <a:pt x="49" y="232"/>
                    </a:lnTo>
                    <a:lnTo>
                      <a:pt x="50" y="238"/>
                    </a:lnTo>
                    <a:lnTo>
                      <a:pt x="49" y="239"/>
                    </a:lnTo>
                    <a:lnTo>
                      <a:pt x="49" y="243"/>
                    </a:lnTo>
                    <a:lnTo>
                      <a:pt x="47" y="247"/>
                    </a:lnTo>
                    <a:lnTo>
                      <a:pt x="48" y="251"/>
                    </a:lnTo>
                    <a:lnTo>
                      <a:pt x="47" y="254"/>
                    </a:lnTo>
                    <a:lnTo>
                      <a:pt x="43" y="259"/>
                    </a:lnTo>
                    <a:lnTo>
                      <a:pt x="45" y="259"/>
                    </a:lnTo>
                    <a:lnTo>
                      <a:pt x="46" y="262"/>
                    </a:lnTo>
                    <a:lnTo>
                      <a:pt x="47" y="263"/>
                    </a:lnTo>
                    <a:lnTo>
                      <a:pt x="49" y="271"/>
                    </a:lnTo>
                    <a:lnTo>
                      <a:pt x="48" y="272"/>
                    </a:lnTo>
                    <a:lnTo>
                      <a:pt x="48" y="277"/>
                    </a:lnTo>
                    <a:lnTo>
                      <a:pt x="47" y="279"/>
                    </a:lnTo>
                    <a:lnTo>
                      <a:pt x="53" y="284"/>
                    </a:lnTo>
                    <a:lnTo>
                      <a:pt x="61" y="286"/>
                    </a:lnTo>
                    <a:lnTo>
                      <a:pt x="62" y="291"/>
                    </a:lnTo>
                    <a:lnTo>
                      <a:pt x="66" y="294"/>
                    </a:lnTo>
                    <a:lnTo>
                      <a:pt x="72" y="302"/>
                    </a:lnTo>
                    <a:lnTo>
                      <a:pt x="72" y="308"/>
                    </a:lnTo>
                    <a:lnTo>
                      <a:pt x="71" y="312"/>
                    </a:lnTo>
                    <a:lnTo>
                      <a:pt x="73" y="317"/>
                    </a:lnTo>
                    <a:lnTo>
                      <a:pt x="75" y="318"/>
                    </a:lnTo>
                    <a:lnTo>
                      <a:pt x="76" y="320"/>
                    </a:lnTo>
                    <a:lnTo>
                      <a:pt x="74" y="324"/>
                    </a:lnTo>
                    <a:lnTo>
                      <a:pt x="74" y="325"/>
                    </a:lnTo>
                    <a:lnTo>
                      <a:pt x="76" y="326"/>
                    </a:lnTo>
                    <a:lnTo>
                      <a:pt x="79" y="329"/>
                    </a:lnTo>
                    <a:lnTo>
                      <a:pt x="83" y="330"/>
                    </a:lnTo>
                    <a:lnTo>
                      <a:pt x="90" y="331"/>
                    </a:lnTo>
                    <a:lnTo>
                      <a:pt x="92" y="331"/>
                    </a:lnTo>
                    <a:lnTo>
                      <a:pt x="92" y="330"/>
                    </a:lnTo>
                    <a:lnTo>
                      <a:pt x="93" y="330"/>
                    </a:lnTo>
                    <a:lnTo>
                      <a:pt x="94" y="333"/>
                    </a:lnTo>
                    <a:lnTo>
                      <a:pt x="96" y="333"/>
                    </a:lnTo>
                    <a:lnTo>
                      <a:pt x="100" y="337"/>
                    </a:lnTo>
                    <a:lnTo>
                      <a:pt x="103" y="338"/>
                    </a:lnTo>
                    <a:lnTo>
                      <a:pt x="103" y="334"/>
                    </a:lnTo>
                    <a:lnTo>
                      <a:pt x="103" y="332"/>
                    </a:lnTo>
                    <a:lnTo>
                      <a:pt x="103" y="329"/>
                    </a:lnTo>
                    <a:lnTo>
                      <a:pt x="109" y="331"/>
                    </a:lnTo>
                    <a:lnTo>
                      <a:pt x="111" y="333"/>
                    </a:lnTo>
                    <a:lnTo>
                      <a:pt x="112" y="334"/>
                    </a:lnTo>
                    <a:lnTo>
                      <a:pt x="115" y="333"/>
                    </a:lnTo>
                    <a:lnTo>
                      <a:pt x="118" y="336"/>
                    </a:lnTo>
                    <a:lnTo>
                      <a:pt x="120" y="336"/>
                    </a:lnTo>
                    <a:lnTo>
                      <a:pt x="121" y="336"/>
                    </a:lnTo>
                    <a:lnTo>
                      <a:pt x="123" y="339"/>
                    </a:lnTo>
                    <a:lnTo>
                      <a:pt x="124" y="339"/>
                    </a:lnTo>
                    <a:lnTo>
                      <a:pt x="127" y="341"/>
                    </a:lnTo>
                    <a:lnTo>
                      <a:pt x="130" y="347"/>
                    </a:lnTo>
                    <a:lnTo>
                      <a:pt x="131" y="350"/>
                    </a:lnTo>
                    <a:lnTo>
                      <a:pt x="133" y="353"/>
                    </a:lnTo>
                    <a:lnTo>
                      <a:pt x="134" y="356"/>
                    </a:lnTo>
                    <a:lnTo>
                      <a:pt x="139" y="358"/>
                    </a:lnTo>
                    <a:lnTo>
                      <a:pt x="139" y="366"/>
                    </a:lnTo>
                    <a:lnTo>
                      <a:pt x="138" y="366"/>
                    </a:lnTo>
                    <a:lnTo>
                      <a:pt x="137" y="369"/>
                    </a:lnTo>
                    <a:lnTo>
                      <a:pt x="138" y="376"/>
                    </a:lnTo>
                    <a:lnTo>
                      <a:pt x="144" y="377"/>
                    </a:lnTo>
                    <a:lnTo>
                      <a:pt x="144" y="379"/>
                    </a:lnTo>
                    <a:lnTo>
                      <a:pt x="144" y="381"/>
                    </a:lnTo>
                    <a:lnTo>
                      <a:pt x="144" y="383"/>
                    </a:lnTo>
                    <a:lnTo>
                      <a:pt x="146" y="384"/>
                    </a:lnTo>
                    <a:lnTo>
                      <a:pt x="147" y="387"/>
                    </a:lnTo>
                    <a:lnTo>
                      <a:pt x="150" y="387"/>
                    </a:lnTo>
                    <a:lnTo>
                      <a:pt x="151" y="389"/>
                    </a:lnTo>
                    <a:lnTo>
                      <a:pt x="152" y="391"/>
                    </a:lnTo>
                    <a:lnTo>
                      <a:pt x="150" y="395"/>
                    </a:lnTo>
                    <a:lnTo>
                      <a:pt x="157" y="402"/>
                    </a:lnTo>
                    <a:lnTo>
                      <a:pt x="156" y="405"/>
                    </a:lnTo>
                    <a:lnTo>
                      <a:pt x="155" y="407"/>
                    </a:lnTo>
                    <a:lnTo>
                      <a:pt x="155" y="408"/>
                    </a:lnTo>
                    <a:lnTo>
                      <a:pt x="158" y="412"/>
                    </a:lnTo>
                    <a:lnTo>
                      <a:pt x="160" y="412"/>
                    </a:lnTo>
                    <a:lnTo>
                      <a:pt x="162" y="415"/>
                    </a:lnTo>
                    <a:lnTo>
                      <a:pt x="163" y="416"/>
                    </a:lnTo>
                    <a:lnTo>
                      <a:pt x="164" y="419"/>
                    </a:lnTo>
                    <a:lnTo>
                      <a:pt x="168" y="424"/>
                    </a:lnTo>
                    <a:lnTo>
                      <a:pt x="170" y="425"/>
                    </a:lnTo>
                    <a:lnTo>
                      <a:pt x="171" y="427"/>
                    </a:lnTo>
                    <a:lnTo>
                      <a:pt x="171" y="430"/>
                    </a:lnTo>
                    <a:lnTo>
                      <a:pt x="168" y="439"/>
                    </a:lnTo>
                    <a:lnTo>
                      <a:pt x="171" y="444"/>
                    </a:lnTo>
                    <a:lnTo>
                      <a:pt x="176" y="451"/>
                    </a:lnTo>
                    <a:lnTo>
                      <a:pt x="184" y="456"/>
                    </a:lnTo>
                    <a:lnTo>
                      <a:pt x="190" y="455"/>
                    </a:lnTo>
                    <a:lnTo>
                      <a:pt x="196" y="455"/>
                    </a:lnTo>
                    <a:lnTo>
                      <a:pt x="198" y="456"/>
                    </a:lnTo>
                    <a:lnTo>
                      <a:pt x="204" y="463"/>
                    </a:lnTo>
                    <a:lnTo>
                      <a:pt x="205" y="464"/>
                    </a:lnTo>
                    <a:lnTo>
                      <a:pt x="207" y="466"/>
                    </a:lnTo>
                    <a:lnTo>
                      <a:pt x="207" y="468"/>
                    </a:lnTo>
                    <a:lnTo>
                      <a:pt x="210" y="470"/>
                    </a:lnTo>
                    <a:lnTo>
                      <a:pt x="212" y="473"/>
                    </a:lnTo>
                    <a:lnTo>
                      <a:pt x="212" y="476"/>
                    </a:lnTo>
                    <a:lnTo>
                      <a:pt x="214" y="478"/>
                    </a:lnTo>
                    <a:lnTo>
                      <a:pt x="216" y="482"/>
                    </a:lnTo>
                    <a:lnTo>
                      <a:pt x="217" y="483"/>
                    </a:lnTo>
                    <a:lnTo>
                      <a:pt x="218" y="484"/>
                    </a:lnTo>
                    <a:lnTo>
                      <a:pt x="219" y="489"/>
                    </a:lnTo>
                    <a:lnTo>
                      <a:pt x="221" y="489"/>
                    </a:lnTo>
                    <a:lnTo>
                      <a:pt x="221" y="491"/>
                    </a:lnTo>
                    <a:lnTo>
                      <a:pt x="223" y="491"/>
                    </a:lnTo>
                    <a:lnTo>
                      <a:pt x="224" y="492"/>
                    </a:lnTo>
                    <a:lnTo>
                      <a:pt x="223" y="495"/>
                    </a:lnTo>
                    <a:lnTo>
                      <a:pt x="222" y="496"/>
                    </a:lnTo>
                    <a:lnTo>
                      <a:pt x="223" y="499"/>
                    </a:lnTo>
                    <a:lnTo>
                      <a:pt x="225" y="505"/>
                    </a:lnTo>
                    <a:lnTo>
                      <a:pt x="223" y="507"/>
                    </a:lnTo>
                    <a:lnTo>
                      <a:pt x="222" y="510"/>
                    </a:lnTo>
                    <a:lnTo>
                      <a:pt x="224" y="515"/>
                    </a:lnTo>
                    <a:lnTo>
                      <a:pt x="222" y="519"/>
                    </a:lnTo>
                    <a:lnTo>
                      <a:pt x="221" y="522"/>
                    </a:lnTo>
                    <a:lnTo>
                      <a:pt x="227" y="528"/>
                    </a:lnTo>
                    <a:lnTo>
                      <a:pt x="227" y="530"/>
                    </a:lnTo>
                    <a:lnTo>
                      <a:pt x="229" y="531"/>
                    </a:lnTo>
                    <a:lnTo>
                      <a:pt x="231" y="534"/>
                    </a:lnTo>
                    <a:lnTo>
                      <a:pt x="236" y="537"/>
                    </a:lnTo>
                    <a:lnTo>
                      <a:pt x="237" y="540"/>
                    </a:lnTo>
                    <a:lnTo>
                      <a:pt x="241" y="543"/>
                    </a:lnTo>
                    <a:lnTo>
                      <a:pt x="241" y="545"/>
                    </a:lnTo>
                    <a:lnTo>
                      <a:pt x="244" y="548"/>
                    </a:lnTo>
                    <a:lnTo>
                      <a:pt x="247" y="548"/>
                    </a:lnTo>
                    <a:lnTo>
                      <a:pt x="248" y="539"/>
                    </a:lnTo>
                    <a:lnTo>
                      <a:pt x="249" y="535"/>
                    </a:lnTo>
                    <a:lnTo>
                      <a:pt x="251" y="536"/>
                    </a:lnTo>
                    <a:lnTo>
                      <a:pt x="254" y="534"/>
                    </a:lnTo>
                    <a:lnTo>
                      <a:pt x="256" y="534"/>
                    </a:lnTo>
                    <a:lnTo>
                      <a:pt x="259" y="538"/>
                    </a:lnTo>
                    <a:lnTo>
                      <a:pt x="261" y="538"/>
                    </a:lnTo>
                    <a:lnTo>
                      <a:pt x="261" y="535"/>
                    </a:lnTo>
                    <a:lnTo>
                      <a:pt x="262" y="533"/>
                    </a:lnTo>
                    <a:lnTo>
                      <a:pt x="259" y="532"/>
                    </a:lnTo>
                    <a:lnTo>
                      <a:pt x="258" y="529"/>
                    </a:lnTo>
                    <a:lnTo>
                      <a:pt x="259" y="526"/>
                    </a:lnTo>
                    <a:lnTo>
                      <a:pt x="259" y="524"/>
                    </a:lnTo>
                    <a:lnTo>
                      <a:pt x="262" y="521"/>
                    </a:lnTo>
                    <a:lnTo>
                      <a:pt x="262" y="519"/>
                    </a:lnTo>
                    <a:lnTo>
                      <a:pt x="262" y="516"/>
                    </a:lnTo>
                    <a:lnTo>
                      <a:pt x="262" y="515"/>
                    </a:lnTo>
                    <a:lnTo>
                      <a:pt x="265" y="511"/>
                    </a:lnTo>
                    <a:lnTo>
                      <a:pt x="267" y="506"/>
                    </a:lnTo>
                    <a:lnTo>
                      <a:pt x="271" y="502"/>
                    </a:lnTo>
                    <a:lnTo>
                      <a:pt x="271" y="500"/>
                    </a:lnTo>
                    <a:lnTo>
                      <a:pt x="272" y="500"/>
                    </a:lnTo>
                    <a:lnTo>
                      <a:pt x="272" y="502"/>
                    </a:lnTo>
                    <a:lnTo>
                      <a:pt x="273" y="502"/>
                    </a:lnTo>
                    <a:lnTo>
                      <a:pt x="275" y="504"/>
                    </a:lnTo>
                    <a:lnTo>
                      <a:pt x="280" y="500"/>
                    </a:lnTo>
                    <a:lnTo>
                      <a:pt x="282" y="496"/>
                    </a:lnTo>
                    <a:lnTo>
                      <a:pt x="282" y="495"/>
                    </a:lnTo>
                    <a:lnTo>
                      <a:pt x="282" y="492"/>
                    </a:lnTo>
                    <a:lnTo>
                      <a:pt x="280" y="487"/>
                    </a:lnTo>
                    <a:lnTo>
                      <a:pt x="281" y="484"/>
                    </a:lnTo>
                    <a:lnTo>
                      <a:pt x="280" y="483"/>
                    </a:lnTo>
                    <a:lnTo>
                      <a:pt x="278" y="480"/>
                    </a:lnTo>
                    <a:lnTo>
                      <a:pt x="277" y="476"/>
                    </a:lnTo>
                    <a:lnTo>
                      <a:pt x="277" y="475"/>
                    </a:lnTo>
                    <a:lnTo>
                      <a:pt x="282" y="475"/>
                    </a:lnTo>
                    <a:lnTo>
                      <a:pt x="282" y="474"/>
                    </a:lnTo>
                    <a:lnTo>
                      <a:pt x="282" y="468"/>
                    </a:lnTo>
                    <a:lnTo>
                      <a:pt x="281" y="468"/>
                    </a:lnTo>
                    <a:lnTo>
                      <a:pt x="282" y="466"/>
                    </a:lnTo>
                    <a:lnTo>
                      <a:pt x="282" y="464"/>
                    </a:lnTo>
                    <a:lnTo>
                      <a:pt x="283" y="461"/>
                    </a:lnTo>
                    <a:lnTo>
                      <a:pt x="285" y="460"/>
                    </a:lnTo>
                    <a:lnTo>
                      <a:pt x="285" y="458"/>
                    </a:lnTo>
                    <a:lnTo>
                      <a:pt x="282" y="457"/>
                    </a:lnTo>
                    <a:lnTo>
                      <a:pt x="283" y="456"/>
                    </a:lnTo>
                    <a:lnTo>
                      <a:pt x="288" y="457"/>
                    </a:lnTo>
                    <a:lnTo>
                      <a:pt x="288" y="458"/>
                    </a:lnTo>
                    <a:lnTo>
                      <a:pt x="286" y="458"/>
                    </a:lnTo>
                    <a:lnTo>
                      <a:pt x="290" y="460"/>
                    </a:lnTo>
                    <a:lnTo>
                      <a:pt x="291" y="460"/>
                    </a:lnTo>
                    <a:lnTo>
                      <a:pt x="292" y="462"/>
                    </a:lnTo>
                    <a:lnTo>
                      <a:pt x="293" y="463"/>
                    </a:lnTo>
                    <a:lnTo>
                      <a:pt x="297" y="460"/>
                    </a:lnTo>
                    <a:lnTo>
                      <a:pt x="298" y="458"/>
                    </a:lnTo>
                    <a:lnTo>
                      <a:pt x="299" y="458"/>
                    </a:lnTo>
                    <a:lnTo>
                      <a:pt x="301" y="458"/>
                    </a:lnTo>
                    <a:lnTo>
                      <a:pt x="301" y="457"/>
                    </a:lnTo>
                    <a:lnTo>
                      <a:pt x="302" y="456"/>
                    </a:lnTo>
                    <a:lnTo>
                      <a:pt x="302" y="454"/>
                    </a:lnTo>
                    <a:lnTo>
                      <a:pt x="305" y="455"/>
                    </a:lnTo>
                    <a:lnTo>
                      <a:pt x="307" y="453"/>
                    </a:lnTo>
                    <a:lnTo>
                      <a:pt x="308" y="454"/>
                    </a:lnTo>
                    <a:lnTo>
                      <a:pt x="309" y="453"/>
                    </a:lnTo>
                    <a:lnTo>
                      <a:pt x="310" y="454"/>
                    </a:lnTo>
                    <a:lnTo>
                      <a:pt x="311" y="454"/>
                    </a:lnTo>
                    <a:lnTo>
                      <a:pt x="311" y="456"/>
                    </a:lnTo>
                    <a:lnTo>
                      <a:pt x="311" y="455"/>
                    </a:lnTo>
                    <a:lnTo>
                      <a:pt x="313" y="453"/>
                    </a:lnTo>
                    <a:lnTo>
                      <a:pt x="311" y="453"/>
                    </a:lnTo>
                    <a:lnTo>
                      <a:pt x="310" y="452"/>
                    </a:lnTo>
                    <a:lnTo>
                      <a:pt x="312" y="451"/>
                    </a:lnTo>
                    <a:lnTo>
                      <a:pt x="313" y="444"/>
                    </a:lnTo>
                    <a:lnTo>
                      <a:pt x="316" y="440"/>
                    </a:lnTo>
                    <a:lnTo>
                      <a:pt x="317" y="440"/>
                    </a:lnTo>
                    <a:lnTo>
                      <a:pt x="319" y="441"/>
                    </a:lnTo>
                    <a:lnTo>
                      <a:pt x="321" y="440"/>
                    </a:lnTo>
                    <a:lnTo>
                      <a:pt x="320" y="437"/>
                    </a:lnTo>
                    <a:lnTo>
                      <a:pt x="320" y="434"/>
                    </a:lnTo>
                    <a:lnTo>
                      <a:pt x="319" y="433"/>
                    </a:lnTo>
                    <a:lnTo>
                      <a:pt x="319" y="432"/>
                    </a:lnTo>
                    <a:lnTo>
                      <a:pt x="316" y="430"/>
                    </a:lnTo>
                    <a:lnTo>
                      <a:pt x="316" y="427"/>
                    </a:lnTo>
                    <a:lnTo>
                      <a:pt x="315" y="428"/>
                    </a:lnTo>
                    <a:lnTo>
                      <a:pt x="315" y="425"/>
                    </a:lnTo>
                    <a:lnTo>
                      <a:pt x="316" y="425"/>
                    </a:lnTo>
                    <a:lnTo>
                      <a:pt x="314" y="425"/>
                    </a:lnTo>
                    <a:lnTo>
                      <a:pt x="314" y="423"/>
                    </a:lnTo>
                    <a:lnTo>
                      <a:pt x="315" y="423"/>
                    </a:lnTo>
                    <a:lnTo>
                      <a:pt x="316" y="423"/>
                    </a:lnTo>
                    <a:lnTo>
                      <a:pt x="316" y="422"/>
                    </a:lnTo>
                    <a:lnTo>
                      <a:pt x="316" y="421"/>
                    </a:lnTo>
                    <a:lnTo>
                      <a:pt x="318" y="419"/>
                    </a:lnTo>
                    <a:lnTo>
                      <a:pt x="321" y="421"/>
                    </a:lnTo>
                    <a:lnTo>
                      <a:pt x="321" y="418"/>
                    </a:lnTo>
                    <a:lnTo>
                      <a:pt x="320" y="417"/>
                    </a:lnTo>
                    <a:lnTo>
                      <a:pt x="321" y="415"/>
                    </a:lnTo>
                    <a:lnTo>
                      <a:pt x="322" y="417"/>
                    </a:lnTo>
                    <a:lnTo>
                      <a:pt x="325" y="418"/>
                    </a:lnTo>
                    <a:lnTo>
                      <a:pt x="326" y="418"/>
                    </a:lnTo>
                    <a:lnTo>
                      <a:pt x="324" y="415"/>
                    </a:lnTo>
                    <a:lnTo>
                      <a:pt x="327" y="412"/>
                    </a:lnTo>
                    <a:lnTo>
                      <a:pt x="329" y="412"/>
                    </a:lnTo>
                    <a:lnTo>
                      <a:pt x="328" y="411"/>
                    </a:lnTo>
                    <a:lnTo>
                      <a:pt x="327" y="411"/>
                    </a:lnTo>
                    <a:lnTo>
                      <a:pt x="323" y="411"/>
                    </a:lnTo>
                    <a:lnTo>
                      <a:pt x="322" y="410"/>
                    </a:lnTo>
                    <a:lnTo>
                      <a:pt x="321" y="410"/>
                    </a:lnTo>
                    <a:lnTo>
                      <a:pt x="321" y="406"/>
                    </a:lnTo>
                    <a:lnTo>
                      <a:pt x="321" y="402"/>
                    </a:lnTo>
                    <a:lnTo>
                      <a:pt x="320" y="400"/>
                    </a:lnTo>
                    <a:lnTo>
                      <a:pt x="321" y="400"/>
                    </a:lnTo>
                    <a:lnTo>
                      <a:pt x="323" y="400"/>
                    </a:lnTo>
                    <a:lnTo>
                      <a:pt x="325" y="400"/>
                    </a:lnTo>
                    <a:lnTo>
                      <a:pt x="326" y="402"/>
                    </a:lnTo>
                    <a:lnTo>
                      <a:pt x="327" y="402"/>
                    </a:lnTo>
                    <a:lnTo>
                      <a:pt x="329" y="402"/>
                    </a:lnTo>
                    <a:lnTo>
                      <a:pt x="329" y="399"/>
                    </a:lnTo>
                    <a:lnTo>
                      <a:pt x="330" y="398"/>
                    </a:lnTo>
                    <a:lnTo>
                      <a:pt x="331" y="396"/>
                    </a:lnTo>
                    <a:lnTo>
                      <a:pt x="330" y="395"/>
                    </a:lnTo>
                    <a:lnTo>
                      <a:pt x="329" y="395"/>
                    </a:lnTo>
                    <a:lnTo>
                      <a:pt x="327" y="392"/>
                    </a:lnTo>
                    <a:lnTo>
                      <a:pt x="328" y="392"/>
                    </a:lnTo>
                    <a:lnTo>
                      <a:pt x="329" y="391"/>
                    </a:lnTo>
                    <a:lnTo>
                      <a:pt x="329" y="387"/>
                    </a:lnTo>
                    <a:lnTo>
                      <a:pt x="332" y="389"/>
                    </a:lnTo>
                    <a:lnTo>
                      <a:pt x="333" y="384"/>
                    </a:lnTo>
                    <a:lnTo>
                      <a:pt x="335" y="384"/>
                    </a:lnTo>
                    <a:lnTo>
                      <a:pt x="336" y="384"/>
                    </a:lnTo>
                    <a:lnTo>
                      <a:pt x="337" y="382"/>
                    </a:lnTo>
                    <a:lnTo>
                      <a:pt x="338" y="381"/>
                    </a:lnTo>
                    <a:lnTo>
                      <a:pt x="342" y="383"/>
                    </a:lnTo>
                    <a:lnTo>
                      <a:pt x="342" y="382"/>
                    </a:lnTo>
                    <a:lnTo>
                      <a:pt x="343" y="381"/>
                    </a:lnTo>
                    <a:lnTo>
                      <a:pt x="342" y="377"/>
                    </a:lnTo>
                    <a:lnTo>
                      <a:pt x="343" y="377"/>
                    </a:lnTo>
                    <a:lnTo>
                      <a:pt x="343" y="376"/>
                    </a:lnTo>
                    <a:lnTo>
                      <a:pt x="344" y="373"/>
                    </a:lnTo>
                    <a:lnTo>
                      <a:pt x="346" y="370"/>
                    </a:lnTo>
                    <a:lnTo>
                      <a:pt x="349" y="370"/>
                    </a:lnTo>
                    <a:lnTo>
                      <a:pt x="348" y="370"/>
                    </a:lnTo>
                    <a:lnTo>
                      <a:pt x="348" y="366"/>
                    </a:lnTo>
                    <a:lnTo>
                      <a:pt x="347" y="368"/>
                    </a:lnTo>
                    <a:lnTo>
                      <a:pt x="346" y="367"/>
                    </a:lnTo>
                    <a:lnTo>
                      <a:pt x="348" y="366"/>
                    </a:lnTo>
                    <a:lnTo>
                      <a:pt x="349" y="366"/>
                    </a:lnTo>
                    <a:lnTo>
                      <a:pt x="349" y="364"/>
                    </a:lnTo>
                    <a:lnTo>
                      <a:pt x="350" y="365"/>
                    </a:lnTo>
                    <a:lnTo>
                      <a:pt x="350" y="364"/>
                    </a:lnTo>
                    <a:lnTo>
                      <a:pt x="350" y="361"/>
                    </a:lnTo>
                    <a:lnTo>
                      <a:pt x="349" y="360"/>
                    </a:lnTo>
                    <a:lnTo>
                      <a:pt x="350" y="359"/>
                    </a:lnTo>
                    <a:lnTo>
                      <a:pt x="348" y="360"/>
                    </a:lnTo>
                    <a:lnTo>
                      <a:pt x="347" y="358"/>
                    </a:lnTo>
                    <a:lnTo>
                      <a:pt x="346" y="358"/>
                    </a:lnTo>
                    <a:lnTo>
                      <a:pt x="346" y="357"/>
                    </a:lnTo>
                    <a:lnTo>
                      <a:pt x="347" y="357"/>
                    </a:lnTo>
                    <a:lnTo>
                      <a:pt x="346" y="356"/>
                    </a:lnTo>
                    <a:lnTo>
                      <a:pt x="347" y="356"/>
                    </a:lnTo>
                    <a:lnTo>
                      <a:pt x="346" y="354"/>
                    </a:lnTo>
                    <a:lnTo>
                      <a:pt x="345" y="352"/>
                    </a:lnTo>
                    <a:lnTo>
                      <a:pt x="345" y="350"/>
                    </a:lnTo>
                    <a:lnTo>
                      <a:pt x="344" y="347"/>
                    </a:lnTo>
                    <a:lnTo>
                      <a:pt x="345" y="347"/>
                    </a:lnTo>
                    <a:lnTo>
                      <a:pt x="344" y="347"/>
                    </a:lnTo>
                    <a:lnTo>
                      <a:pt x="345" y="346"/>
                    </a:lnTo>
                    <a:lnTo>
                      <a:pt x="344" y="346"/>
                    </a:lnTo>
                    <a:lnTo>
                      <a:pt x="344" y="345"/>
                    </a:lnTo>
                    <a:lnTo>
                      <a:pt x="345" y="345"/>
                    </a:lnTo>
                    <a:lnTo>
                      <a:pt x="346" y="342"/>
                    </a:lnTo>
                    <a:lnTo>
                      <a:pt x="346" y="339"/>
                    </a:lnTo>
                    <a:lnTo>
                      <a:pt x="347" y="337"/>
                    </a:lnTo>
                    <a:lnTo>
                      <a:pt x="346" y="336"/>
                    </a:lnTo>
                    <a:lnTo>
                      <a:pt x="348" y="336"/>
                    </a:lnTo>
                    <a:lnTo>
                      <a:pt x="350" y="333"/>
                    </a:lnTo>
                    <a:lnTo>
                      <a:pt x="351" y="331"/>
                    </a:lnTo>
                    <a:lnTo>
                      <a:pt x="353" y="332"/>
                    </a:lnTo>
                    <a:lnTo>
                      <a:pt x="355" y="332"/>
                    </a:lnTo>
                    <a:lnTo>
                      <a:pt x="355" y="331"/>
                    </a:lnTo>
                    <a:lnTo>
                      <a:pt x="351" y="330"/>
                    </a:lnTo>
                    <a:lnTo>
                      <a:pt x="351" y="329"/>
                    </a:lnTo>
                    <a:lnTo>
                      <a:pt x="352" y="329"/>
                    </a:lnTo>
                    <a:lnTo>
                      <a:pt x="351" y="329"/>
                    </a:lnTo>
                    <a:lnTo>
                      <a:pt x="351" y="327"/>
                    </a:lnTo>
                    <a:lnTo>
                      <a:pt x="350" y="326"/>
                    </a:lnTo>
                    <a:lnTo>
                      <a:pt x="350" y="325"/>
                    </a:lnTo>
                    <a:lnTo>
                      <a:pt x="349" y="323"/>
                    </a:lnTo>
                    <a:lnTo>
                      <a:pt x="348" y="323"/>
                    </a:lnTo>
                    <a:lnTo>
                      <a:pt x="349" y="321"/>
                    </a:lnTo>
                    <a:lnTo>
                      <a:pt x="349" y="320"/>
                    </a:lnTo>
                    <a:lnTo>
                      <a:pt x="350" y="319"/>
                    </a:lnTo>
                    <a:lnTo>
                      <a:pt x="348" y="319"/>
                    </a:lnTo>
                    <a:lnTo>
                      <a:pt x="349" y="317"/>
                    </a:lnTo>
                    <a:lnTo>
                      <a:pt x="350" y="316"/>
                    </a:lnTo>
                    <a:lnTo>
                      <a:pt x="350" y="313"/>
                    </a:lnTo>
                    <a:lnTo>
                      <a:pt x="350" y="312"/>
                    </a:lnTo>
                    <a:lnTo>
                      <a:pt x="349" y="312"/>
                    </a:lnTo>
                    <a:lnTo>
                      <a:pt x="350" y="311"/>
                    </a:lnTo>
                    <a:lnTo>
                      <a:pt x="350" y="309"/>
                    </a:lnTo>
                    <a:lnTo>
                      <a:pt x="349" y="311"/>
                    </a:lnTo>
                    <a:lnTo>
                      <a:pt x="350" y="309"/>
                    </a:lnTo>
                    <a:lnTo>
                      <a:pt x="349" y="308"/>
                    </a:lnTo>
                    <a:lnTo>
                      <a:pt x="351" y="309"/>
                    </a:lnTo>
                    <a:lnTo>
                      <a:pt x="351" y="308"/>
                    </a:lnTo>
                    <a:lnTo>
                      <a:pt x="349" y="307"/>
                    </a:lnTo>
                    <a:lnTo>
                      <a:pt x="349" y="308"/>
                    </a:lnTo>
                    <a:lnTo>
                      <a:pt x="349" y="307"/>
                    </a:lnTo>
                    <a:lnTo>
                      <a:pt x="348" y="307"/>
                    </a:lnTo>
                    <a:lnTo>
                      <a:pt x="346" y="307"/>
                    </a:lnTo>
                    <a:lnTo>
                      <a:pt x="346" y="304"/>
                    </a:lnTo>
                    <a:lnTo>
                      <a:pt x="347" y="303"/>
                    </a:lnTo>
                    <a:lnTo>
                      <a:pt x="346" y="302"/>
                    </a:lnTo>
                    <a:lnTo>
                      <a:pt x="348" y="302"/>
                    </a:lnTo>
                    <a:lnTo>
                      <a:pt x="348" y="301"/>
                    </a:lnTo>
                    <a:lnTo>
                      <a:pt x="350" y="302"/>
                    </a:lnTo>
                    <a:lnTo>
                      <a:pt x="350" y="300"/>
                    </a:lnTo>
                    <a:lnTo>
                      <a:pt x="350" y="299"/>
                    </a:lnTo>
                    <a:lnTo>
                      <a:pt x="348" y="298"/>
                    </a:lnTo>
                    <a:lnTo>
                      <a:pt x="349" y="296"/>
                    </a:lnTo>
                    <a:lnTo>
                      <a:pt x="351" y="295"/>
                    </a:lnTo>
                    <a:lnTo>
                      <a:pt x="351" y="294"/>
                    </a:lnTo>
                    <a:lnTo>
                      <a:pt x="353" y="295"/>
                    </a:lnTo>
                    <a:lnTo>
                      <a:pt x="353" y="292"/>
                    </a:lnTo>
                    <a:lnTo>
                      <a:pt x="354" y="291"/>
                    </a:lnTo>
                    <a:lnTo>
                      <a:pt x="355" y="286"/>
                    </a:lnTo>
                    <a:lnTo>
                      <a:pt x="356" y="283"/>
                    </a:lnTo>
                    <a:lnTo>
                      <a:pt x="354" y="282"/>
                    </a:lnTo>
                    <a:lnTo>
                      <a:pt x="355" y="279"/>
                    </a:lnTo>
                    <a:lnTo>
                      <a:pt x="351" y="276"/>
                    </a:lnTo>
                    <a:lnTo>
                      <a:pt x="350" y="276"/>
                    </a:lnTo>
                    <a:lnTo>
                      <a:pt x="347" y="279"/>
                    </a:lnTo>
                    <a:lnTo>
                      <a:pt x="346" y="278"/>
                    </a:lnTo>
                    <a:lnTo>
                      <a:pt x="348" y="277"/>
                    </a:lnTo>
                    <a:lnTo>
                      <a:pt x="350" y="272"/>
                    </a:lnTo>
                    <a:lnTo>
                      <a:pt x="349" y="271"/>
                    </a:lnTo>
                    <a:lnTo>
                      <a:pt x="348" y="270"/>
                    </a:lnTo>
                    <a:lnTo>
                      <a:pt x="350" y="264"/>
                    </a:lnTo>
                    <a:lnTo>
                      <a:pt x="350" y="260"/>
                    </a:lnTo>
                    <a:lnTo>
                      <a:pt x="351" y="258"/>
                    </a:lnTo>
                    <a:lnTo>
                      <a:pt x="353" y="255"/>
                    </a:lnTo>
                    <a:lnTo>
                      <a:pt x="354" y="249"/>
                    </a:lnTo>
                    <a:lnTo>
                      <a:pt x="355" y="247"/>
                    </a:lnTo>
                    <a:lnTo>
                      <a:pt x="356" y="244"/>
                    </a:lnTo>
                    <a:lnTo>
                      <a:pt x="355" y="242"/>
                    </a:lnTo>
                    <a:lnTo>
                      <a:pt x="353" y="243"/>
                    </a:lnTo>
                    <a:lnTo>
                      <a:pt x="350" y="242"/>
                    </a:lnTo>
                    <a:lnTo>
                      <a:pt x="350" y="239"/>
                    </a:lnTo>
                    <a:lnTo>
                      <a:pt x="349" y="238"/>
                    </a:lnTo>
                    <a:lnTo>
                      <a:pt x="347" y="239"/>
                    </a:lnTo>
                    <a:lnTo>
                      <a:pt x="346" y="239"/>
                    </a:lnTo>
                    <a:lnTo>
                      <a:pt x="344" y="238"/>
                    </a:lnTo>
                    <a:lnTo>
                      <a:pt x="344" y="236"/>
                    </a:lnTo>
                    <a:lnTo>
                      <a:pt x="345" y="236"/>
                    </a:lnTo>
                    <a:lnTo>
                      <a:pt x="346" y="235"/>
                    </a:lnTo>
                    <a:lnTo>
                      <a:pt x="342" y="234"/>
                    </a:lnTo>
                    <a:lnTo>
                      <a:pt x="342" y="233"/>
                    </a:lnTo>
                    <a:lnTo>
                      <a:pt x="340" y="233"/>
                    </a:lnTo>
                    <a:lnTo>
                      <a:pt x="339" y="232"/>
                    </a:lnTo>
                    <a:lnTo>
                      <a:pt x="338" y="232"/>
                    </a:lnTo>
                    <a:lnTo>
                      <a:pt x="337" y="229"/>
                    </a:lnTo>
                    <a:lnTo>
                      <a:pt x="336" y="228"/>
                    </a:lnTo>
                    <a:lnTo>
                      <a:pt x="339" y="229"/>
                    </a:lnTo>
                    <a:lnTo>
                      <a:pt x="342" y="232"/>
                    </a:lnTo>
                    <a:lnTo>
                      <a:pt x="345" y="232"/>
                    </a:lnTo>
                    <a:lnTo>
                      <a:pt x="345" y="231"/>
                    </a:lnTo>
                    <a:lnTo>
                      <a:pt x="347" y="231"/>
                    </a:lnTo>
                    <a:lnTo>
                      <a:pt x="348" y="230"/>
                    </a:lnTo>
                    <a:lnTo>
                      <a:pt x="347" y="230"/>
                    </a:lnTo>
                    <a:lnTo>
                      <a:pt x="345" y="224"/>
                    </a:lnTo>
                    <a:lnTo>
                      <a:pt x="342" y="223"/>
                    </a:lnTo>
                    <a:lnTo>
                      <a:pt x="340" y="221"/>
                    </a:lnTo>
                    <a:lnTo>
                      <a:pt x="342" y="219"/>
                    </a:lnTo>
                    <a:lnTo>
                      <a:pt x="341" y="218"/>
                    </a:lnTo>
                    <a:lnTo>
                      <a:pt x="342" y="217"/>
                    </a:lnTo>
                    <a:lnTo>
                      <a:pt x="342" y="218"/>
                    </a:lnTo>
                    <a:lnTo>
                      <a:pt x="342" y="219"/>
                    </a:lnTo>
                    <a:lnTo>
                      <a:pt x="343" y="219"/>
                    </a:lnTo>
                    <a:lnTo>
                      <a:pt x="344" y="218"/>
                    </a:lnTo>
                    <a:lnTo>
                      <a:pt x="344" y="219"/>
                    </a:lnTo>
                    <a:lnTo>
                      <a:pt x="345" y="219"/>
                    </a:lnTo>
                    <a:lnTo>
                      <a:pt x="345" y="218"/>
                    </a:lnTo>
                    <a:lnTo>
                      <a:pt x="348" y="217"/>
                    </a:lnTo>
                    <a:lnTo>
                      <a:pt x="350" y="218"/>
                    </a:lnTo>
                    <a:lnTo>
                      <a:pt x="353" y="215"/>
                    </a:lnTo>
                    <a:lnTo>
                      <a:pt x="351" y="215"/>
                    </a:lnTo>
                    <a:lnTo>
                      <a:pt x="351" y="213"/>
                    </a:lnTo>
                    <a:lnTo>
                      <a:pt x="349" y="213"/>
                    </a:lnTo>
                    <a:lnTo>
                      <a:pt x="348" y="212"/>
                    </a:lnTo>
                    <a:lnTo>
                      <a:pt x="346" y="213"/>
                    </a:lnTo>
                    <a:lnTo>
                      <a:pt x="347" y="211"/>
                    </a:lnTo>
                    <a:lnTo>
                      <a:pt x="346" y="211"/>
                    </a:lnTo>
                    <a:lnTo>
                      <a:pt x="344" y="212"/>
                    </a:lnTo>
                    <a:lnTo>
                      <a:pt x="343" y="211"/>
                    </a:lnTo>
                    <a:lnTo>
                      <a:pt x="342" y="211"/>
                    </a:lnTo>
                    <a:lnTo>
                      <a:pt x="342" y="213"/>
                    </a:lnTo>
                    <a:lnTo>
                      <a:pt x="340" y="213"/>
                    </a:lnTo>
                    <a:lnTo>
                      <a:pt x="340" y="215"/>
                    </a:lnTo>
                    <a:lnTo>
                      <a:pt x="338" y="214"/>
                    </a:lnTo>
                    <a:lnTo>
                      <a:pt x="338" y="210"/>
                    </a:lnTo>
                    <a:lnTo>
                      <a:pt x="339" y="211"/>
                    </a:lnTo>
                    <a:lnTo>
                      <a:pt x="339" y="210"/>
                    </a:lnTo>
                    <a:lnTo>
                      <a:pt x="338" y="209"/>
                    </a:lnTo>
                    <a:lnTo>
                      <a:pt x="340" y="208"/>
                    </a:lnTo>
                    <a:lnTo>
                      <a:pt x="338" y="205"/>
                    </a:lnTo>
                    <a:lnTo>
                      <a:pt x="340" y="203"/>
                    </a:lnTo>
                    <a:lnTo>
                      <a:pt x="343" y="202"/>
                    </a:lnTo>
                    <a:lnTo>
                      <a:pt x="347" y="195"/>
                    </a:lnTo>
                    <a:lnTo>
                      <a:pt x="356" y="192"/>
                    </a:lnTo>
                    <a:lnTo>
                      <a:pt x="359" y="191"/>
                    </a:lnTo>
                    <a:lnTo>
                      <a:pt x="361" y="191"/>
                    </a:lnTo>
                    <a:lnTo>
                      <a:pt x="360" y="191"/>
                    </a:lnTo>
                    <a:lnTo>
                      <a:pt x="360" y="194"/>
                    </a:lnTo>
                    <a:lnTo>
                      <a:pt x="362" y="195"/>
                    </a:lnTo>
                    <a:lnTo>
                      <a:pt x="363" y="197"/>
                    </a:lnTo>
                    <a:lnTo>
                      <a:pt x="363" y="198"/>
                    </a:lnTo>
                    <a:lnTo>
                      <a:pt x="365" y="198"/>
                    </a:lnTo>
                    <a:lnTo>
                      <a:pt x="366" y="198"/>
                    </a:lnTo>
                    <a:lnTo>
                      <a:pt x="367" y="196"/>
                    </a:lnTo>
                    <a:lnTo>
                      <a:pt x="367" y="195"/>
                    </a:lnTo>
                    <a:lnTo>
                      <a:pt x="368" y="194"/>
                    </a:lnTo>
                    <a:lnTo>
                      <a:pt x="368" y="192"/>
                    </a:lnTo>
                    <a:lnTo>
                      <a:pt x="370" y="191"/>
                    </a:lnTo>
                    <a:lnTo>
                      <a:pt x="371" y="188"/>
                    </a:lnTo>
                    <a:lnTo>
                      <a:pt x="372" y="188"/>
                    </a:lnTo>
                    <a:lnTo>
                      <a:pt x="375" y="188"/>
                    </a:lnTo>
                    <a:lnTo>
                      <a:pt x="375" y="187"/>
                    </a:lnTo>
                    <a:lnTo>
                      <a:pt x="376" y="187"/>
                    </a:lnTo>
                    <a:lnTo>
                      <a:pt x="377" y="187"/>
                    </a:lnTo>
                    <a:lnTo>
                      <a:pt x="379" y="185"/>
                    </a:lnTo>
                    <a:lnTo>
                      <a:pt x="379" y="186"/>
                    </a:lnTo>
                    <a:lnTo>
                      <a:pt x="381" y="183"/>
                    </a:lnTo>
                    <a:lnTo>
                      <a:pt x="381" y="181"/>
                    </a:lnTo>
                    <a:lnTo>
                      <a:pt x="379" y="180"/>
                    </a:lnTo>
                    <a:lnTo>
                      <a:pt x="378" y="179"/>
                    </a:lnTo>
                    <a:lnTo>
                      <a:pt x="377" y="178"/>
                    </a:lnTo>
                    <a:lnTo>
                      <a:pt x="376" y="179"/>
                    </a:lnTo>
                    <a:lnTo>
                      <a:pt x="375" y="179"/>
                    </a:lnTo>
                    <a:lnTo>
                      <a:pt x="373" y="181"/>
                    </a:lnTo>
                    <a:lnTo>
                      <a:pt x="372" y="180"/>
                    </a:lnTo>
                    <a:lnTo>
                      <a:pt x="373" y="177"/>
                    </a:lnTo>
                    <a:lnTo>
                      <a:pt x="376" y="176"/>
                    </a:lnTo>
                    <a:lnTo>
                      <a:pt x="378" y="171"/>
                    </a:lnTo>
                    <a:lnTo>
                      <a:pt x="378" y="168"/>
                    </a:lnTo>
                    <a:lnTo>
                      <a:pt x="377" y="166"/>
                    </a:lnTo>
                    <a:lnTo>
                      <a:pt x="377" y="165"/>
                    </a:lnTo>
                    <a:lnTo>
                      <a:pt x="376" y="162"/>
                    </a:lnTo>
                    <a:lnTo>
                      <a:pt x="377" y="161"/>
                    </a:lnTo>
                    <a:lnTo>
                      <a:pt x="381" y="161"/>
                    </a:lnTo>
                    <a:lnTo>
                      <a:pt x="381" y="158"/>
                    </a:lnTo>
                    <a:lnTo>
                      <a:pt x="383" y="157"/>
                    </a:lnTo>
                    <a:lnTo>
                      <a:pt x="382" y="157"/>
                    </a:lnTo>
                    <a:lnTo>
                      <a:pt x="383" y="153"/>
                    </a:lnTo>
                    <a:lnTo>
                      <a:pt x="381" y="151"/>
                    </a:lnTo>
                    <a:lnTo>
                      <a:pt x="381" y="148"/>
                    </a:lnTo>
                    <a:lnTo>
                      <a:pt x="384" y="145"/>
                    </a:lnTo>
                    <a:lnTo>
                      <a:pt x="383" y="144"/>
                    </a:lnTo>
                    <a:lnTo>
                      <a:pt x="382" y="141"/>
                    </a:lnTo>
                    <a:lnTo>
                      <a:pt x="383" y="140"/>
                    </a:lnTo>
                    <a:lnTo>
                      <a:pt x="384" y="141"/>
                    </a:lnTo>
                    <a:lnTo>
                      <a:pt x="386" y="138"/>
                    </a:lnTo>
                    <a:lnTo>
                      <a:pt x="385" y="135"/>
                    </a:lnTo>
                    <a:lnTo>
                      <a:pt x="386" y="135"/>
                    </a:lnTo>
                    <a:lnTo>
                      <a:pt x="386" y="131"/>
                    </a:lnTo>
                    <a:lnTo>
                      <a:pt x="387" y="131"/>
                    </a:lnTo>
                    <a:lnTo>
                      <a:pt x="388" y="131"/>
                    </a:lnTo>
                    <a:lnTo>
                      <a:pt x="389" y="131"/>
                    </a:lnTo>
                    <a:lnTo>
                      <a:pt x="391" y="131"/>
                    </a:lnTo>
                    <a:lnTo>
                      <a:pt x="392" y="131"/>
                    </a:lnTo>
                    <a:lnTo>
                      <a:pt x="392" y="133"/>
                    </a:lnTo>
                    <a:lnTo>
                      <a:pt x="393" y="132"/>
                    </a:lnTo>
                    <a:lnTo>
                      <a:pt x="392" y="126"/>
                    </a:lnTo>
                    <a:lnTo>
                      <a:pt x="392"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94" name="Freeform 58"/>
              <p:cNvSpPr>
                <a:spLocks/>
              </p:cNvSpPr>
              <p:nvPr/>
            </p:nvSpPr>
            <p:spPr bwMode="auto">
              <a:xfrm>
                <a:off x="505" y="3083"/>
                <a:ext cx="396" cy="548"/>
              </a:xfrm>
              <a:custGeom>
                <a:avLst/>
                <a:gdLst>
                  <a:gd name="T0" fmla="*/ 386 w 396"/>
                  <a:gd name="T1" fmla="*/ 99 h 548"/>
                  <a:gd name="T2" fmla="*/ 373 w 396"/>
                  <a:gd name="T3" fmla="*/ 83 h 548"/>
                  <a:gd name="T4" fmla="*/ 353 w 396"/>
                  <a:gd name="T5" fmla="*/ 62 h 548"/>
                  <a:gd name="T6" fmla="*/ 327 w 396"/>
                  <a:gd name="T7" fmla="*/ 55 h 548"/>
                  <a:gd name="T8" fmla="*/ 323 w 396"/>
                  <a:gd name="T9" fmla="*/ 43 h 548"/>
                  <a:gd name="T10" fmla="*/ 298 w 396"/>
                  <a:gd name="T11" fmla="*/ 37 h 548"/>
                  <a:gd name="T12" fmla="*/ 292 w 396"/>
                  <a:gd name="T13" fmla="*/ 25 h 548"/>
                  <a:gd name="T14" fmla="*/ 288 w 396"/>
                  <a:gd name="T15" fmla="*/ 13 h 548"/>
                  <a:gd name="T16" fmla="*/ 276 w 396"/>
                  <a:gd name="T17" fmla="*/ 2 h 548"/>
                  <a:gd name="T18" fmla="*/ 261 w 396"/>
                  <a:gd name="T19" fmla="*/ 0 h 548"/>
                  <a:gd name="T20" fmla="*/ 256 w 396"/>
                  <a:gd name="T21" fmla="*/ 17 h 548"/>
                  <a:gd name="T22" fmla="*/ 243 w 396"/>
                  <a:gd name="T23" fmla="*/ 22 h 548"/>
                  <a:gd name="T24" fmla="*/ 230 w 396"/>
                  <a:gd name="T25" fmla="*/ 38 h 548"/>
                  <a:gd name="T26" fmla="*/ 222 w 396"/>
                  <a:gd name="T27" fmla="*/ 29 h 548"/>
                  <a:gd name="T28" fmla="*/ 206 w 396"/>
                  <a:gd name="T29" fmla="*/ 23 h 548"/>
                  <a:gd name="T30" fmla="*/ 193 w 396"/>
                  <a:gd name="T31" fmla="*/ 30 h 548"/>
                  <a:gd name="T32" fmla="*/ 175 w 396"/>
                  <a:gd name="T33" fmla="*/ 43 h 548"/>
                  <a:gd name="T34" fmla="*/ 164 w 396"/>
                  <a:gd name="T35" fmla="*/ 57 h 548"/>
                  <a:gd name="T36" fmla="*/ 147 w 396"/>
                  <a:gd name="T37" fmla="*/ 61 h 548"/>
                  <a:gd name="T38" fmla="*/ 124 w 396"/>
                  <a:gd name="T39" fmla="*/ 54 h 548"/>
                  <a:gd name="T40" fmla="*/ 104 w 396"/>
                  <a:gd name="T41" fmla="*/ 51 h 548"/>
                  <a:gd name="T42" fmla="*/ 82 w 396"/>
                  <a:gd name="T43" fmla="*/ 67 h 548"/>
                  <a:gd name="T44" fmla="*/ 61 w 396"/>
                  <a:gd name="T45" fmla="*/ 60 h 548"/>
                  <a:gd name="T46" fmla="*/ 30 w 396"/>
                  <a:gd name="T47" fmla="*/ 83 h 548"/>
                  <a:gd name="T48" fmla="*/ 21 w 396"/>
                  <a:gd name="T49" fmla="*/ 106 h 548"/>
                  <a:gd name="T50" fmla="*/ 18 w 396"/>
                  <a:gd name="T51" fmla="*/ 153 h 548"/>
                  <a:gd name="T52" fmla="*/ 26 w 396"/>
                  <a:gd name="T53" fmla="*/ 178 h 548"/>
                  <a:gd name="T54" fmla="*/ 36 w 396"/>
                  <a:gd name="T55" fmla="*/ 205 h 548"/>
                  <a:gd name="T56" fmla="*/ 49 w 396"/>
                  <a:gd name="T57" fmla="*/ 232 h 548"/>
                  <a:gd name="T58" fmla="*/ 53 w 396"/>
                  <a:gd name="T59" fmla="*/ 284 h 548"/>
                  <a:gd name="T60" fmla="*/ 90 w 396"/>
                  <a:gd name="T61" fmla="*/ 331 h 548"/>
                  <a:gd name="T62" fmla="*/ 118 w 396"/>
                  <a:gd name="T63" fmla="*/ 336 h 548"/>
                  <a:gd name="T64" fmla="*/ 144 w 396"/>
                  <a:gd name="T65" fmla="*/ 377 h 548"/>
                  <a:gd name="T66" fmla="*/ 160 w 396"/>
                  <a:gd name="T67" fmla="*/ 412 h 548"/>
                  <a:gd name="T68" fmla="*/ 204 w 396"/>
                  <a:gd name="T69" fmla="*/ 463 h 548"/>
                  <a:gd name="T70" fmla="*/ 224 w 396"/>
                  <a:gd name="T71" fmla="*/ 492 h 548"/>
                  <a:gd name="T72" fmla="*/ 236 w 396"/>
                  <a:gd name="T73" fmla="*/ 537 h 548"/>
                  <a:gd name="T74" fmla="*/ 259 w 396"/>
                  <a:gd name="T75" fmla="*/ 532 h 548"/>
                  <a:gd name="T76" fmla="*/ 275 w 396"/>
                  <a:gd name="T77" fmla="*/ 504 h 548"/>
                  <a:gd name="T78" fmla="*/ 282 w 396"/>
                  <a:gd name="T79" fmla="*/ 466 h 548"/>
                  <a:gd name="T80" fmla="*/ 292 w 396"/>
                  <a:gd name="T81" fmla="*/ 462 h 548"/>
                  <a:gd name="T82" fmla="*/ 311 w 396"/>
                  <a:gd name="T83" fmla="*/ 456 h 548"/>
                  <a:gd name="T84" fmla="*/ 320 w 396"/>
                  <a:gd name="T85" fmla="*/ 437 h 548"/>
                  <a:gd name="T86" fmla="*/ 316 w 396"/>
                  <a:gd name="T87" fmla="*/ 421 h 548"/>
                  <a:gd name="T88" fmla="*/ 327 w 396"/>
                  <a:gd name="T89" fmla="*/ 411 h 548"/>
                  <a:gd name="T90" fmla="*/ 331 w 396"/>
                  <a:gd name="T91" fmla="*/ 396 h 548"/>
                  <a:gd name="T92" fmla="*/ 343 w 396"/>
                  <a:gd name="T93" fmla="*/ 381 h 548"/>
                  <a:gd name="T94" fmla="*/ 350 w 396"/>
                  <a:gd name="T95" fmla="*/ 364 h 548"/>
                  <a:gd name="T96" fmla="*/ 345 w 396"/>
                  <a:gd name="T97" fmla="*/ 347 h 548"/>
                  <a:gd name="T98" fmla="*/ 351 w 396"/>
                  <a:gd name="T99" fmla="*/ 331 h 548"/>
                  <a:gd name="T100" fmla="*/ 349 w 396"/>
                  <a:gd name="T101" fmla="*/ 321 h 548"/>
                  <a:gd name="T102" fmla="*/ 351 w 396"/>
                  <a:gd name="T103" fmla="*/ 309 h 548"/>
                  <a:gd name="T104" fmla="*/ 348 w 396"/>
                  <a:gd name="T105" fmla="*/ 298 h 548"/>
                  <a:gd name="T106" fmla="*/ 348 w 396"/>
                  <a:gd name="T107" fmla="*/ 277 h 548"/>
                  <a:gd name="T108" fmla="*/ 349 w 396"/>
                  <a:gd name="T109" fmla="*/ 238 h 548"/>
                  <a:gd name="T110" fmla="*/ 342 w 396"/>
                  <a:gd name="T111" fmla="*/ 232 h 548"/>
                  <a:gd name="T112" fmla="*/ 344 w 396"/>
                  <a:gd name="T113" fmla="*/ 218 h 548"/>
                  <a:gd name="T114" fmla="*/ 344 w 396"/>
                  <a:gd name="T115" fmla="*/ 212 h 548"/>
                  <a:gd name="T116" fmla="*/ 347 w 396"/>
                  <a:gd name="T117" fmla="*/ 195 h 548"/>
                  <a:gd name="T118" fmla="*/ 367 w 396"/>
                  <a:gd name="T119" fmla="*/ 195 h 548"/>
                  <a:gd name="T120" fmla="*/ 379 w 396"/>
                  <a:gd name="T121" fmla="*/ 180 h 548"/>
                  <a:gd name="T122" fmla="*/ 381 w 396"/>
                  <a:gd name="T123" fmla="*/ 161 h 548"/>
                  <a:gd name="T124" fmla="*/ 386 w 396"/>
                  <a:gd name="T125" fmla="*/ 131 h 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6"/>
                  <a:gd name="T190" fmla="*/ 0 h 548"/>
                  <a:gd name="T191" fmla="*/ 396 w 396"/>
                  <a:gd name="T192" fmla="*/ 548 h 5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6" h="548">
                    <a:moveTo>
                      <a:pt x="392" y="121"/>
                    </a:moveTo>
                    <a:lnTo>
                      <a:pt x="392" y="118"/>
                    </a:lnTo>
                    <a:lnTo>
                      <a:pt x="392" y="116"/>
                    </a:lnTo>
                    <a:lnTo>
                      <a:pt x="392" y="114"/>
                    </a:lnTo>
                    <a:lnTo>
                      <a:pt x="391" y="113"/>
                    </a:lnTo>
                    <a:lnTo>
                      <a:pt x="392" y="111"/>
                    </a:lnTo>
                    <a:lnTo>
                      <a:pt x="392" y="110"/>
                    </a:lnTo>
                    <a:lnTo>
                      <a:pt x="392" y="107"/>
                    </a:lnTo>
                    <a:lnTo>
                      <a:pt x="393" y="105"/>
                    </a:lnTo>
                    <a:lnTo>
                      <a:pt x="396" y="104"/>
                    </a:lnTo>
                    <a:lnTo>
                      <a:pt x="392" y="104"/>
                    </a:lnTo>
                    <a:lnTo>
                      <a:pt x="390" y="103"/>
                    </a:lnTo>
                    <a:lnTo>
                      <a:pt x="386" y="99"/>
                    </a:lnTo>
                    <a:lnTo>
                      <a:pt x="384" y="96"/>
                    </a:lnTo>
                    <a:lnTo>
                      <a:pt x="379" y="95"/>
                    </a:lnTo>
                    <a:lnTo>
                      <a:pt x="378" y="94"/>
                    </a:lnTo>
                    <a:lnTo>
                      <a:pt x="375" y="95"/>
                    </a:lnTo>
                    <a:lnTo>
                      <a:pt x="373" y="94"/>
                    </a:lnTo>
                    <a:lnTo>
                      <a:pt x="373" y="93"/>
                    </a:lnTo>
                    <a:lnTo>
                      <a:pt x="375" y="94"/>
                    </a:lnTo>
                    <a:lnTo>
                      <a:pt x="376" y="89"/>
                    </a:lnTo>
                    <a:lnTo>
                      <a:pt x="376" y="87"/>
                    </a:lnTo>
                    <a:lnTo>
                      <a:pt x="376" y="86"/>
                    </a:lnTo>
                    <a:lnTo>
                      <a:pt x="376" y="83"/>
                    </a:lnTo>
                    <a:lnTo>
                      <a:pt x="373" y="83"/>
                    </a:lnTo>
                    <a:lnTo>
                      <a:pt x="371" y="82"/>
                    </a:lnTo>
                    <a:lnTo>
                      <a:pt x="369" y="81"/>
                    </a:lnTo>
                    <a:lnTo>
                      <a:pt x="365" y="81"/>
                    </a:lnTo>
                    <a:lnTo>
                      <a:pt x="363" y="82"/>
                    </a:lnTo>
                    <a:lnTo>
                      <a:pt x="363" y="79"/>
                    </a:lnTo>
                    <a:lnTo>
                      <a:pt x="362" y="75"/>
                    </a:lnTo>
                    <a:lnTo>
                      <a:pt x="360" y="74"/>
                    </a:lnTo>
                    <a:lnTo>
                      <a:pt x="359" y="75"/>
                    </a:lnTo>
                    <a:lnTo>
                      <a:pt x="359" y="74"/>
                    </a:lnTo>
                    <a:lnTo>
                      <a:pt x="357" y="71"/>
                    </a:lnTo>
                    <a:lnTo>
                      <a:pt x="356" y="71"/>
                    </a:lnTo>
                    <a:lnTo>
                      <a:pt x="356" y="65"/>
                    </a:lnTo>
                    <a:lnTo>
                      <a:pt x="354" y="64"/>
                    </a:lnTo>
                    <a:lnTo>
                      <a:pt x="353" y="62"/>
                    </a:lnTo>
                    <a:lnTo>
                      <a:pt x="351" y="62"/>
                    </a:lnTo>
                    <a:lnTo>
                      <a:pt x="350" y="61"/>
                    </a:lnTo>
                    <a:lnTo>
                      <a:pt x="349" y="63"/>
                    </a:lnTo>
                    <a:lnTo>
                      <a:pt x="348" y="63"/>
                    </a:lnTo>
                    <a:lnTo>
                      <a:pt x="346" y="62"/>
                    </a:lnTo>
                    <a:lnTo>
                      <a:pt x="346" y="63"/>
                    </a:lnTo>
                    <a:lnTo>
                      <a:pt x="346" y="64"/>
                    </a:lnTo>
                    <a:lnTo>
                      <a:pt x="339" y="64"/>
                    </a:lnTo>
                    <a:lnTo>
                      <a:pt x="337" y="63"/>
                    </a:lnTo>
                    <a:lnTo>
                      <a:pt x="329" y="61"/>
                    </a:lnTo>
                    <a:lnTo>
                      <a:pt x="329" y="60"/>
                    </a:lnTo>
                    <a:lnTo>
                      <a:pt x="328" y="59"/>
                    </a:lnTo>
                    <a:lnTo>
                      <a:pt x="328" y="58"/>
                    </a:lnTo>
                    <a:lnTo>
                      <a:pt x="326" y="56"/>
                    </a:lnTo>
                    <a:lnTo>
                      <a:pt x="327" y="55"/>
                    </a:lnTo>
                    <a:lnTo>
                      <a:pt x="326" y="54"/>
                    </a:lnTo>
                    <a:lnTo>
                      <a:pt x="324" y="53"/>
                    </a:lnTo>
                    <a:lnTo>
                      <a:pt x="323" y="51"/>
                    </a:lnTo>
                    <a:lnTo>
                      <a:pt x="322" y="51"/>
                    </a:lnTo>
                    <a:lnTo>
                      <a:pt x="321" y="50"/>
                    </a:lnTo>
                    <a:lnTo>
                      <a:pt x="318" y="50"/>
                    </a:lnTo>
                    <a:lnTo>
                      <a:pt x="317" y="47"/>
                    </a:lnTo>
                    <a:lnTo>
                      <a:pt x="315" y="47"/>
                    </a:lnTo>
                    <a:lnTo>
                      <a:pt x="313" y="46"/>
                    </a:lnTo>
                    <a:lnTo>
                      <a:pt x="314" y="42"/>
                    </a:lnTo>
                    <a:lnTo>
                      <a:pt x="315" y="43"/>
                    </a:lnTo>
                    <a:lnTo>
                      <a:pt x="316" y="42"/>
                    </a:lnTo>
                    <a:lnTo>
                      <a:pt x="320" y="42"/>
                    </a:lnTo>
                    <a:lnTo>
                      <a:pt x="323" y="44"/>
                    </a:lnTo>
                    <a:lnTo>
                      <a:pt x="323" y="43"/>
                    </a:lnTo>
                    <a:lnTo>
                      <a:pt x="321" y="42"/>
                    </a:lnTo>
                    <a:lnTo>
                      <a:pt x="320" y="42"/>
                    </a:lnTo>
                    <a:lnTo>
                      <a:pt x="319" y="37"/>
                    </a:lnTo>
                    <a:lnTo>
                      <a:pt x="318" y="37"/>
                    </a:lnTo>
                    <a:lnTo>
                      <a:pt x="313" y="37"/>
                    </a:lnTo>
                    <a:lnTo>
                      <a:pt x="311" y="40"/>
                    </a:lnTo>
                    <a:lnTo>
                      <a:pt x="309" y="40"/>
                    </a:lnTo>
                    <a:lnTo>
                      <a:pt x="308" y="38"/>
                    </a:lnTo>
                    <a:lnTo>
                      <a:pt x="308" y="37"/>
                    </a:lnTo>
                    <a:lnTo>
                      <a:pt x="308" y="36"/>
                    </a:lnTo>
                    <a:lnTo>
                      <a:pt x="307" y="36"/>
                    </a:lnTo>
                    <a:lnTo>
                      <a:pt x="306" y="34"/>
                    </a:lnTo>
                    <a:lnTo>
                      <a:pt x="305" y="36"/>
                    </a:lnTo>
                    <a:lnTo>
                      <a:pt x="299" y="34"/>
                    </a:lnTo>
                    <a:lnTo>
                      <a:pt x="298" y="37"/>
                    </a:lnTo>
                    <a:lnTo>
                      <a:pt x="296" y="37"/>
                    </a:lnTo>
                    <a:lnTo>
                      <a:pt x="295" y="40"/>
                    </a:lnTo>
                    <a:lnTo>
                      <a:pt x="294" y="40"/>
                    </a:lnTo>
                    <a:lnTo>
                      <a:pt x="293" y="39"/>
                    </a:lnTo>
                    <a:lnTo>
                      <a:pt x="293" y="36"/>
                    </a:lnTo>
                    <a:lnTo>
                      <a:pt x="288" y="36"/>
                    </a:lnTo>
                    <a:lnTo>
                      <a:pt x="286" y="36"/>
                    </a:lnTo>
                    <a:lnTo>
                      <a:pt x="286" y="34"/>
                    </a:lnTo>
                    <a:lnTo>
                      <a:pt x="288" y="32"/>
                    </a:lnTo>
                    <a:lnTo>
                      <a:pt x="288" y="30"/>
                    </a:lnTo>
                    <a:lnTo>
                      <a:pt x="290" y="29"/>
                    </a:lnTo>
                    <a:lnTo>
                      <a:pt x="291" y="29"/>
                    </a:lnTo>
                    <a:lnTo>
                      <a:pt x="290" y="27"/>
                    </a:lnTo>
                    <a:lnTo>
                      <a:pt x="292" y="25"/>
                    </a:lnTo>
                    <a:lnTo>
                      <a:pt x="292" y="23"/>
                    </a:lnTo>
                    <a:lnTo>
                      <a:pt x="294" y="24"/>
                    </a:lnTo>
                    <a:lnTo>
                      <a:pt x="296" y="24"/>
                    </a:lnTo>
                    <a:lnTo>
                      <a:pt x="297" y="20"/>
                    </a:lnTo>
                    <a:lnTo>
                      <a:pt x="296" y="17"/>
                    </a:lnTo>
                    <a:lnTo>
                      <a:pt x="294" y="16"/>
                    </a:lnTo>
                    <a:lnTo>
                      <a:pt x="294" y="13"/>
                    </a:lnTo>
                    <a:lnTo>
                      <a:pt x="292" y="15"/>
                    </a:lnTo>
                    <a:lnTo>
                      <a:pt x="291" y="13"/>
                    </a:lnTo>
                    <a:lnTo>
                      <a:pt x="292" y="10"/>
                    </a:lnTo>
                    <a:lnTo>
                      <a:pt x="291" y="9"/>
                    </a:lnTo>
                    <a:lnTo>
                      <a:pt x="291" y="12"/>
                    </a:lnTo>
                    <a:lnTo>
                      <a:pt x="288" y="13"/>
                    </a:lnTo>
                    <a:lnTo>
                      <a:pt x="287" y="13"/>
                    </a:lnTo>
                    <a:lnTo>
                      <a:pt x="286" y="13"/>
                    </a:lnTo>
                    <a:lnTo>
                      <a:pt x="283" y="14"/>
                    </a:lnTo>
                    <a:lnTo>
                      <a:pt x="282" y="13"/>
                    </a:lnTo>
                    <a:lnTo>
                      <a:pt x="282" y="7"/>
                    </a:lnTo>
                    <a:lnTo>
                      <a:pt x="281" y="7"/>
                    </a:lnTo>
                    <a:lnTo>
                      <a:pt x="280" y="7"/>
                    </a:lnTo>
                    <a:lnTo>
                      <a:pt x="279" y="7"/>
                    </a:lnTo>
                    <a:lnTo>
                      <a:pt x="280" y="4"/>
                    </a:lnTo>
                    <a:lnTo>
                      <a:pt x="278" y="3"/>
                    </a:lnTo>
                    <a:lnTo>
                      <a:pt x="278" y="2"/>
                    </a:lnTo>
                    <a:lnTo>
                      <a:pt x="280" y="2"/>
                    </a:lnTo>
                    <a:lnTo>
                      <a:pt x="279" y="1"/>
                    </a:lnTo>
                    <a:lnTo>
                      <a:pt x="277" y="2"/>
                    </a:lnTo>
                    <a:lnTo>
                      <a:pt x="276" y="2"/>
                    </a:lnTo>
                    <a:lnTo>
                      <a:pt x="275" y="3"/>
                    </a:lnTo>
                    <a:lnTo>
                      <a:pt x="275" y="6"/>
                    </a:lnTo>
                    <a:lnTo>
                      <a:pt x="273" y="6"/>
                    </a:lnTo>
                    <a:lnTo>
                      <a:pt x="272" y="7"/>
                    </a:lnTo>
                    <a:lnTo>
                      <a:pt x="270" y="7"/>
                    </a:lnTo>
                    <a:lnTo>
                      <a:pt x="271" y="3"/>
                    </a:lnTo>
                    <a:lnTo>
                      <a:pt x="271" y="0"/>
                    </a:lnTo>
                    <a:lnTo>
                      <a:pt x="270" y="0"/>
                    </a:lnTo>
                    <a:lnTo>
                      <a:pt x="270" y="1"/>
                    </a:lnTo>
                    <a:lnTo>
                      <a:pt x="265" y="0"/>
                    </a:lnTo>
                    <a:lnTo>
                      <a:pt x="264" y="0"/>
                    </a:lnTo>
                    <a:lnTo>
                      <a:pt x="264" y="1"/>
                    </a:lnTo>
                    <a:lnTo>
                      <a:pt x="263" y="2"/>
                    </a:lnTo>
                    <a:lnTo>
                      <a:pt x="262" y="1"/>
                    </a:lnTo>
                    <a:lnTo>
                      <a:pt x="261" y="0"/>
                    </a:lnTo>
                    <a:lnTo>
                      <a:pt x="259" y="0"/>
                    </a:lnTo>
                    <a:lnTo>
                      <a:pt x="261" y="1"/>
                    </a:lnTo>
                    <a:lnTo>
                      <a:pt x="261" y="2"/>
                    </a:lnTo>
                    <a:lnTo>
                      <a:pt x="257" y="9"/>
                    </a:lnTo>
                    <a:lnTo>
                      <a:pt x="258" y="11"/>
                    </a:lnTo>
                    <a:lnTo>
                      <a:pt x="261" y="10"/>
                    </a:lnTo>
                    <a:lnTo>
                      <a:pt x="261" y="12"/>
                    </a:lnTo>
                    <a:lnTo>
                      <a:pt x="262" y="12"/>
                    </a:lnTo>
                    <a:lnTo>
                      <a:pt x="262" y="14"/>
                    </a:lnTo>
                    <a:lnTo>
                      <a:pt x="261" y="15"/>
                    </a:lnTo>
                    <a:lnTo>
                      <a:pt x="260" y="18"/>
                    </a:lnTo>
                    <a:lnTo>
                      <a:pt x="257" y="19"/>
                    </a:lnTo>
                    <a:lnTo>
                      <a:pt x="256" y="17"/>
                    </a:lnTo>
                    <a:lnTo>
                      <a:pt x="255" y="17"/>
                    </a:lnTo>
                    <a:lnTo>
                      <a:pt x="256" y="20"/>
                    </a:lnTo>
                    <a:lnTo>
                      <a:pt x="256" y="21"/>
                    </a:lnTo>
                    <a:lnTo>
                      <a:pt x="254" y="20"/>
                    </a:lnTo>
                    <a:lnTo>
                      <a:pt x="252" y="21"/>
                    </a:lnTo>
                    <a:lnTo>
                      <a:pt x="249" y="20"/>
                    </a:lnTo>
                    <a:lnTo>
                      <a:pt x="249" y="23"/>
                    </a:lnTo>
                    <a:lnTo>
                      <a:pt x="247" y="23"/>
                    </a:lnTo>
                    <a:lnTo>
                      <a:pt x="247" y="20"/>
                    </a:lnTo>
                    <a:lnTo>
                      <a:pt x="246" y="23"/>
                    </a:lnTo>
                    <a:lnTo>
                      <a:pt x="245" y="22"/>
                    </a:lnTo>
                    <a:lnTo>
                      <a:pt x="244" y="20"/>
                    </a:lnTo>
                    <a:lnTo>
                      <a:pt x="242" y="20"/>
                    </a:lnTo>
                    <a:lnTo>
                      <a:pt x="243" y="22"/>
                    </a:lnTo>
                    <a:lnTo>
                      <a:pt x="242" y="23"/>
                    </a:lnTo>
                    <a:lnTo>
                      <a:pt x="241" y="24"/>
                    </a:lnTo>
                    <a:lnTo>
                      <a:pt x="242" y="24"/>
                    </a:lnTo>
                    <a:lnTo>
                      <a:pt x="244" y="26"/>
                    </a:lnTo>
                    <a:lnTo>
                      <a:pt x="242" y="26"/>
                    </a:lnTo>
                    <a:lnTo>
                      <a:pt x="244" y="32"/>
                    </a:lnTo>
                    <a:lnTo>
                      <a:pt x="244" y="33"/>
                    </a:lnTo>
                    <a:lnTo>
                      <a:pt x="242" y="33"/>
                    </a:lnTo>
                    <a:lnTo>
                      <a:pt x="239" y="37"/>
                    </a:lnTo>
                    <a:lnTo>
                      <a:pt x="239" y="41"/>
                    </a:lnTo>
                    <a:lnTo>
                      <a:pt x="241" y="44"/>
                    </a:lnTo>
                    <a:lnTo>
                      <a:pt x="239" y="45"/>
                    </a:lnTo>
                    <a:lnTo>
                      <a:pt x="237" y="46"/>
                    </a:lnTo>
                    <a:lnTo>
                      <a:pt x="233" y="43"/>
                    </a:lnTo>
                    <a:lnTo>
                      <a:pt x="230" y="38"/>
                    </a:lnTo>
                    <a:lnTo>
                      <a:pt x="228" y="36"/>
                    </a:lnTo>
                    <a:lnTo>
                      <a:pt x="228" y="35"/>
                    </a:lnTo>
                    <a:lnTo>
                      <a:pt x="228" y="33"/>
                    </a:lnTo>
                    <a:lnTo>
                      <a:pt x="227" y="37"/>
                    </a:lnTo>
                    <a:lnTo>
                      <a:pt x="226" y="36"/>
                    </a:lnTo>
                    <a:lnTo>
                      <a:pt x="226" y="34"/>
                    </a:lnTo>
                    <a:lnTo>
                      <a:pt x="226" y="33"/>
                    </a:lnTo>
                    <a:lnTo>
                      <a:pt x="225" y="33"/>
                    </a:lnTo>
                    <a:lnTo>
                      <a:pt x="225" y="32"/>
                    </a:lnTo>
                    <a:lnTo>
                      <a:pt x="224" y="32"/>
                    </a:lnTo>
                    <a:lnTo>
                      <a:pt x="223" y="30"/>
                    </a:lnTo>
                    <a:lnTo>
                      <a:pt x="223" y="31"/>
                    </a:lnTo>
                    <a:lnTo>
                      <a:pt x="222" y="31"/>
                    </a:lnTo>
                    <a:lnTo>
                      <a:pt x="222" y="29"/>
                    </a:lnTo>
                    <a:lnTo>
                      <a:pt x="221" y="29"/>
                    </a:lnTo>
                    <a:lnTo>
                      <a:pt x="218" y="28"/>
                    </a:lnTo>
                    <a:lnTo>
                      <a:pt x="219" y="28"/>
                    </a:lnTo>
                    <a:lnTo>
                      <a:pt x="219" y="26"/>
                    </a:lnTo>
                    <a:lnTo>
                      <a:pt x="216" y="28"/>
                    </a:lnTo>
                    <a:lnTo>
                      <a:pt x="214" y="27"/>
                    </a:lnTo>
                    <a:lnTo>
                      <a:pt x="214" y="28"/>
                    </a:lnTo>
                    <a:lnTo>
                      <a:pt x="213" y="26"/>
                    </a:lnTo>
                    <a:lnTo>
                      <a:pt x="211" y="28"/>
                    </a:lnTo>
                    <a:lnTo>
                      <a:pt x="209" y="25"/>
                    </a:lnTo>
                    <a:lnTo>
                      <a:pt x="208" y="26"/>
                    </a:lnTo>
                    <a:lnTo>
                      <a:pt x="207" y="25"/>
                    </a:lnTo>
                    <a:lnTo>
                      <a:pt x="207" y="23"/>
                    </a:lnTo>
                    <a:lnTo>
                      <a:pt x="206" y="23"/>
                    </a:lnTo>
                    <a:lnTo>
                      <a:pt x="206" y="20"/>
                    </a:lnTo>
                    <a:lnTo>
                      <a:pt x="204" y="23"/>
                    </a:lnTo>
                    <a:lnTo>
                      <a:pt x="203" y="23"/>
                    </a:lnTo>
                    <a:lnTo>
                      <a:pt x="201" y="24"/>
                    </a:lnTo>
                    <a:lnTo>
                      <a:pt x="201" y="23"/>
                    </a:lnTo>
                    <a:lnTo>
                      <a:pt x="201" y="24"/>
                    </a:lnTo>
                    <a:lnTo>
                      <a:pt x="201" y="28"/>
                    </a:lnTo>
                    <a:lnTo>
                      <a:pt x="199" y="28"/>
                    </a:lnTo>
                    <a:lnTo>
                      <a:pt x="197" y="26"/>
                    </a:lnTo>
                    <a:lnTo>
                      <a:pt x="196" y="29"/>
                    </a:lnTo>
                    <a:lnTo>
                      <a:pt x="198" y="29"/>
                    </a:lnTo>
                    <a:lnTo>
                      <a:pt x="198" y="30"/>
                    </a:lnTo>
                    <a:lnTo>
                      <a:pt x="196" y="32"/>
                    </a:lnTo>
                    <a:lnTo>
                      <a:pt x="193" y="30"/>
                    </a:lnTo>
                    <a:lnTo>
                      <a:pt x="192" y="31"/>
                    </a:lnTo>
                    <a:lnTo>
                      <a:pt x="191" y="33"/>
                    </a:lnTo>
                    <a:lnTo>
                      <a:pt x="190" y="34"/>
                    </a:lnTo>
                    <a:lnTo>
                      <a:pt x="187" y="33"/>
                    </a:lnTo>
                    <a:lnTo>
                      <a:pt x="187" y="35"/>
                    </a:lnTo>
                    <a:lnTo>
                      <a:pt x="186" y="36"/>
                    </a:lnTo>
                    <a:lnTo>
                      <a:pt x="184" y="36"/>
                    </a:lnTo>
                    <a:lnTo>
                      <a:pt x="182" y="37"/>
                    </a:lnTo>
                    <a:lnTo>
                      <a:pt x="182" y="38"/>
                    </a:lnTo>
                    <a:lnTo>
                      <a:pt x="181" y="40"/>
                    </a:lnTo>
                    <a:lnTo>
                      <a:pt x="180" y="37"/>
                    </a:lnTo>
                    <a:lnTo>
                      <a:pt x="176" y="37"/>
                    </a:lnTo>
                    <a:lnTo>
                      <a:pt x="176" y="43"/>
                    </a:lnTo>
                    <a:lnTo>
                      <a:pt x="175" y="43"/>
                    </a:lnTo>
                    <a:lnTo>
                      <a:pt x="176" y="42"/>
                    </a:lnTo>
                    <a:lnTo>
                      <a:pt x="174" y="41"/>
                    </a:lnTo>
                    <a:lnTo>
                      <a:pt x="172" y="43"/>
                    </a:lnTo>
                    <a:lnTo>
                      <a:pt x="169" y="42"/>
                    </a:lnTo>
                    <a:lnTo>
                      <a:pt x="166" y="42"/>
                    </a:lnTo>
                    <a:lnTo>
                      <a:pt x="164" y="43"/>
                    </a:lnTo>
                    <a:lnTo>
                      <a:pt x="163" y="46"/>
                    </a:lnTo>
                    <a:lnTo>
                      <a:pt x="166" y="51"/>
                    </a:lnTo>
                    <a:lnTo>
                      <a:pt x="166" y="53"/>
                    </a:lnTo>
                    <a:lnTo>
                      <a:pt x="164" y="52"/>
                    </a:lnTo>
                    <a:lnTo>
                      <a:pt x="163" y="53"/>
                    </a:lnTo>
                    <a:lnTo>
                      <a:pt x="164" y="53"/>
                    </a:lnTo>
                    <a:lnTo>
                      <a:pt x="163" y="54"/>
                    </a:lnTo>
                    <a:lnTo>
                      <a:pt x="164" y="55"/>
                    </a:lnTo>
                    <a:lnTo>
                      <a:pt x="164" y="57"/>
                    </a:lnTo>
                    <a:lnTo>
                      <a:pt x="163" y="59"/>
                    </a:lnTo>
                    <a:lnTo>
                      <a:pt x="162" y="60"/>
                    </a:lnTo>
                    <a:lnTo>
                      <a:pt x="161" y="59"/>
                    </a:lnTo>
                    <a:lnTo>
                      <a:pt x="160" y="60"/>
                    </a:lnTo>
                    <a:lnTo>
                      <a:pt x="158" y="61"/>
                    </a:lnTo>
                    <a:lnTo>
                      <a:pt x="156" y="63"/>
                    </a:lnTo>
                    <a:lnTo>
                      <a:pt x="155" y="63"/>
                    </a:lnTo>
                    <a:lnTo>
                      <a:pt x="155" y="64"/>
                    </a:lnTo>
                    <a:lnTo>
                      <a:pt x="153" y="63"/>
                    </a:lnTo>
                    <a:lnTo>
                      <a:pt x="153" y="66"/>
                    </a:lnTo>
                    <a:lnTo>
                      <a:pt x="152" y="66"/>
                    </a:lnTo>
                    <a:lnTo>
                      <a:pt x="148" y="63"/>
                    </a:lnTo>
                    <a:lnTo>
                      <a:pt x="147" y="61"/>
                    </a:lnTo>
                    <a:lnTo>
                      <a:pt x="147" y="60"/>
                    </a:lnTo>
                    <a:lnTo>
                      <a:pt x="145" y="59"/>
                    </a:lnTo>
                    <a:lnTo>
                      <a:pt x="143" y="58"/>
                    </a:lnTo>
                    <a:lnTo>
                      <a:pt x="139" y="62"/>
                    </a:lnTo>
                    <a:lnTo>
                      <a:pt x="136" y="60"/>
                    </a:lnTo>
                    <a:lnTo>
                      <a:pt x="133" y="60"/>
                    </a:lnTo>
                    <a:lnTo>
                      <a:pt x="132" y="61"/>
                    </a:lnTo>
                    <a:lnTo>
                      <a:pt x="132" y="58"/>
                    </a:lnTo>
                    <a:lnTo>
                      <a:pt x="130" y="55"/>
                    </a:lnTo>
                    <a:lnTo>
                      <a:pt x="127" y="57"/>
                    </a:lnTo>
                    <a:lnTo>
                      <a:pt x="125" y="55"/>
                    </a:lnTo>
                    <a:lnTo>
                      <a:pt x="125" y="57"/>
                    </a:lnTo>
                    <a:lnTo>
                      <a:pt x="124" y="57"/>
                    </a:lnTo>
                    <a:lnTo>
                      <a:pt x="123" y="55"/>
                    </a:lnTo>
                    <a:lnTo>
                      <a:pt x="124" y="54"/>
                    </a:lnTo>
                    <a:lnTo>
                      <a:pt x="123" y="54"/>
                    </a:lnTo>
                    <a:lnTo>
                      <a:pt x="123" y="53"/>
                    </a:lnTo>
                    <a:lnTo>
                      <a:pt x="122" y="52"/>
                    </a:lnTo>
                    <a:lnTo>
                      <a:pt x="120" y="52"/>
                    </a:lnTo>
                    <a:lnTo>
                      <a:pt x="119" y="50"/>
                    </a:lnTo>
                    <a:lnTo>
                      <a:pt x="117" y="50"/>
                    </a:lnTo>
                    <a:lnTo>
                      <a:pt x="116" y="52"/>
                    </a:lnTo>
                    <a:lnTo>
                      <a:pt x="114" y="53"/>
                    </a:lnTo>
                    <a:lnTo>
                      <a:pt x="112" y="54"/>
                    </a:lnTo>
                    <a:lnTo>
                      <a:pt x="111" y="53"/>
                    </a:lnTo>
                    <a:lnTo>
                      <a:pt x="110" y="51"/>
                    </a:lnTo>
                    <a:lnTo>
                      <a:pt x="109" y="52"/>
                    </a:lnTo>
                    <a:lnTo>
                      <a:pt x="109" y="53"/>
                    </a:lnTo>
                    <a:lnTo>
                      <a:pt x="106" y="53"/>
                    </a:lnTo>
                    <a:lnTo>
                      <a:pt x="104" y="51"/>
                    </a:lnTo>
                    <a:lnTo>
                      <a:pt x="104" y="53"/>
                    </a:lnTo>
                    <a:lnTo>
                      <a:pt x="100" y="56"/>
                    </a:lnTo>
                    <a:lnTo>
                      <a:pt x="98" y="56"/>
                    </a:lnTo>
                    <a:lnTo>
                      <a:pt x="96" y="54"/>
                    </a:lnTo>
                    <a:lnTo>
                      <a:pt x="93" y="53"/>
                    </a:lnTo>
                    <a:lnTo>
                      <a:pt x="92" y="53"/>
                    </a:lnTo>
                    <a:lnTo>
                      <a:pt x="94" y="56"/>
                    </a:lnTo>
                    <a:lnTo>
                      <a:pt x="94" y="60"/>
                    </a:lnTo>
                    <a:lnTo>
                      <a:pt x="89" y="59"/>
                    </a:lnTo>
                    <a:lnTo>
                      <a:pt x="84" y="60"/>
                    </a:lnTo>
                    <a:lnTo>
                      <a:pt x="85" y="62"/>
                    </a:lnTo>
                    <a:lnTo>
                      <a:pt x="85" y="66"/>
                    </a:lnTo>
                    <a:lnTo>
                      <a:pt x="85" y="68"/>
                    </a:lnTo>
                    <a:lnTo>
                      <a:pt x="82" y="67"/>
                    </a:lnTo>
                    <a:lnTo>
                      <a:pt x="82" y="66"/>
                    </a:lnTo>
                    <a:lnTo>
                      <a:pt x="82" y="65"/>
                    </a:lnTo>
                    <a:lnTo>
                      <a:pt x="82" y="59"/>
                    </a:lnTo>
                    <a:lnTo>
                      <a:pt x="80" y="57"/>
                    </a:lnTo>
                    <a:lnTo>
                      <a:pt x="76" y="54"/>
                    </a:lnTo>
                    <a:lnTo>
                      <a:pt x="71" y="54"/>
                    </a:lnTo>
                    <a:lnTo>
                      <a:pt x="71" y="56"/>
                    </a:lnTo>
                    <a:lnTo>
                      <a:pt x="70" y="55"/>
                    </a:lnTo>
                    <a:lnTo>
                      <a:pt x="70" y="57"/>
                    </a:lnTo>
                    <a:lnTo>
                      <a:pt x="68" y="57"/>
                    </a:lnTo>
                    <a:lnTo>
                      <a:pt x="66" y="57"/>
                    </a:lnTo>
                    <a:lnTo>
                      <a:pt x="66" y="62"/>
                    </a:lnTo>
                    <a:lnTo>
                      <a:pt x="63" y="60"/>
                    </a:lnTo>
                    <a:lnTo>
                      <a:pt x="62" y="63"/>
                    </a:lnTo>
                    <a:lnTo>
                      <a:pt x="61" y="60"/>
                    </a:lnTo>
                    <a:lnTo>
                      <a:pt x="58" y="57"/>
                    </a:lnTo>
                    <a:lnTo>
                      <a:pt x="54" y="57"/>
                    </a:lnTo>
                    <a:lnTo>
                      <a:pt x="50" y="55"/>
                    </a:lnTo>
                    <a:lnTo>
                      <a:pt x="49" y="59"/>
                    </a:lnTo>
                    <a:lnTo>
                      <a:pt x="47" y="61"/>
                    </a:lnTo>
                    <a:lnTo>
                      <a:pt x="46" y="61"/>
                    </a:lnTo>
                    <a:lnTo>
                      <a:pt x="41" y="64"/>
                    </a:lnTo>
                    <a:lnTo>
                      <a:pt x="40" y="66"/>
                    </a:lnTo>
                    <a:lnTo>
                      <a:pt x="40" y="70"/>
                    </a:lnTo>
                    <a:lnTo>
                      <a:pt x="38" y="72"/>
                    </a:lnTo>
                    <a:lnTo>
                      <a:pt x="37" y="75"/>
                    </a:lnTo>
                    <a:lnTo>
                      <a:pt x="33" y="75"/>
                    </a:lnTo>
                    <a:lnTo>
                      <a:pt x="32" y="84"/>
                    </a:lnTo>
                    <a:lnTo>
                      <a:pt x="31" y="83"/>
                    </a:lnTo>
                    <a:lnTo>
                      <a:pt x="30" y="83"/>
                    </a:lnTo>
                    <a:lnTo>
                      <a:pt x="29" y="81"/>
                    </a:lnTo>
                    <a:lnTo>
                      <a:pt x="28" y="81"/>
                    </a:lnTo>
                    <a:lnTo>
                      <a:pt x="26" y="83"/>
                    </a:lnTo>
                    <a:lnTo>
                      <a:pt x="24" y="85"/>
                    </a:lnTo>
                    <a:lnTo>
                      <a:pt x="25" y="89"/>
                    </a:lnTo>
                    <a:lnTo>
                      <a:pt x="24" y="91"/>
                    </a:lnTo>
                    <a:lnTo>
                      <a:pt x="23" y="94"/>
                    </a:lnTo>
                    <a:lnTo>
                      <a:pt x="21" y="94"/>
                    </a:lnTo>
                    <a:lnTo>
                      <a:pt x="21" y="95"/>
                    </a:lnTo>
                    <a:lnTo>
                      <a:pt x="22" y="100"/>
                    </a:lnTo>
                    <a:lnTo>
                      <a:pt x="20" y="102"/>
                    </a:lnTo>
                    <a:lnTo>
                      <a:pt x="22" y="104"/>
                    </a:lnTo>
                    <a:lnTo>
                      <a:pt x="22" y="106"/>
                    </a:lnTo>
                    <a:lnTo>
                      <a:pt x="21" y="107"/>
                    </a:lnTo>
                    <a:lnTo>
                      <a:pt x="21" y="106"/>
                    </a:lnTo>
                    <a:lnTo>
                      <a:pt x="2" y="114"/>
                    </a:lnTo>
                    <a:lnTo>
                      <a:pt x="0" y="118"/>
                    </a:lnTo>
                    <a:lnTo>
                      <a:pt x="1" y="121"/>
                    </a:lnTo>
                    <a:lnTo>
                      <a:pt x="0" y="123"/>
                    </a:lnTo>
                    <a:lnTo>
                      <a:pt x="1" y="125"/>
                    </a:lnTo>
                    <a:lnTo>
                      <a:pt x="2" y="127"/>
                    </a:lnTo>
                    <a:lnTo>
                      <a:pt x="1" y="128"/>
                    </a:lnTo>
                    <a:lnTo>
                      <a:pt x="5" y="130"/>
                    </a:lnTo>
                    <a:lnTo>
                      <a:pt x="5" y="131"/>
                    </a:lnTo>
                    <a:lnTo>
                      <a:pt x="5" y="134"/>
                    </a:lnTo>
                    <a:lnTo>
                      <a:pt x="7" y="142"/>
                    </a:lnTo>
                    <a:lnTo>
                      <a:pt x="9" y="144"/>
                    </a:lnTo>
                    <a:lnTo>
                      <a:pt x="12" y="145"/>
                    </a:lnTo>
                    <a:lnTo>
                      <a:pt x="18" y="150"/>
                    </a:lnTo>
                    <a:lnTo>
                      <a:pt x="18" y="153"/>
                    </a:lnTo>
                    <a:lnTo>
                      <a:pt x="21" y="154"/>
                    </a:lnTo>
                    <a:lnTo>
                      <a:pt x="22" y="154"/>
                    </a:lnTo>
                    <a:lnTo>
                      <a:pt x="23" y="155"/>
                    </a:lnTo>
                    <a:lnTo>
                      <a:pt x="26" y="154"/>
                    </a:lnTo>
                    <a:lnTo>
                      <a:pt x="28" y="155"/>
                    </a:lnTo>
                    <a:lnTo>
                      <a:pt x="27" y="159"/>
                    </a:lnTo>
                    <a:lnTo>
                      <a:pt x="29" y="165"/>
                    </a:lnTo>
                    <a:lnTo>
                      <a:pt x="26" y="168"/>
                    </a:lnTo>
                    <a:lnTo>
                      <a:pt x="27" y="171"/>
                    </a:lnTo>
                    <a:lnTo>
                      <a:pt x="24" y="173"/>
                    </a:lnTo>
                    <a:lnTo>
                      <a:pt x="24" y="174"/>
                    </a:lnTo>
                    <a:lnTo>
                      <a:pt x="24" y="175"/>
                    </a:lnTo>
                    <a:lnTo>
                      <a:pt x="26" y="176"/>
                    </a:lnTo>
                    <a:lnTo>
                      <a:pt x="27" y="177"/>
                    </a:lnTo>
                    <a:lnTo>
                      <a:pt x="26" y="178"/>
                    </a:lnTo>
                    <a:lnTo>
                      <a:pt x="24" y="180"/>
                    </a:lnTo>
                    <a:lnTo>
                      <a:pt x="24" y="183"/>
                    </a:lnTo>
                    <a:lnTo>
                      <a:pt x="27" y="184"/>
                    </a:lnTo>
                    <a:lnTo>
                      <a:pt x="27" y="185"/>
                    </a:lnTo>
                    <a:lnTo>
                      <a:pt x="25" y="185"/>
                    </a:lnTo>
                    <a:lnTo>
                      <a:pt x="25" y="187"/>
                    </a:lnTo>
                    <a:lnTo>
                      <a:pt x="27" y="188"/>
                    </a:lnTo>
                    <a:lnTo>
                      <a:pt x="30" y="187"/>
                    </a:lnTo>
                    <a:lnTo>
                      <a:pt x="33" y="187"/>
                    </a:lnTo>
                    <a:lnTo>
                      <a:pt x="34" y="188"/>
                    </a:lnTo>
                    <a:lnTo>
                      <a:pt x="33" y="189"/>
                    </a:lnTo>
                    <a:lnTo>
                      <a:pt x="32" y="190"/>
                    </a:lnTo>
                    <a:lnTo>
                      <a:pt x="34" y="193"/>
                    </a:lnTo>
                    <a:lnTo>
                      <a:pt x="33" y="199"/>
                    </a:lnTo>
                    <a:lnTo>
                      <a:pt x="36" y="205"/>
                    </a:lnTo>
                    <a:lnTo>
                      <a:pt x="34" y="212"/>
                    </a:lnTo>
                    <a:lnTo>
                      <a:pt x="34" y="217"/>
                    </a:lnTo>
                    <a:lnTo>
                      <a:pt x="35" y="219"/>
                    </a:lnTo>
                    <a:lnTo>
                      <a:pt x="35" y="222"/>
                    </a:lnTo>
                    <a:lnTo>
                      <a:pt x="37" y="225"/>
                    </a:lnTo>
                    <a:lnTo>
                      <a:pt x="38" y="226"/>
                    </a:lnTo>
                    <a:lnTo>
                      <a:pt x="36" y="228"/>
                    </a:lnTo>
                    <a:lnTo>
                      <a:pt x="40" y="232"/>
                    </a:lnTo>
                    <a:lnTo>
                      <a:pt x="42" y="232"/>
                    </a:lnTo>
                    <a:lnTo>
                      <a:pt x="42" y="234"/>
                    </a:lnTo>
                    <a:lnTo>
                      <a:pt x="43" y="233"/>
                    </a:lnTo>
                    <a:lnTo>
                      <a:pt x="44" y="234"/>
                    </a:lnTo>
                    <a:lnTo>
                      <a:pt x="46" y="234"/>
                    </a:lnTo>
                    <a:lnTo>
                      <a:pt x="47" y="233"/>
                    </a:lnTo>
                    <a:lnTo>
                      <a:pt x="49" y="232"/>
                    </a:lnTo>
                    <a:lnTo>
                      <a:pt x="50" y="238"/>
                    </a:lnTo>
                    <a:lnTo>
                      <a:pt x="49" y="239"/>
                    </a:lnTo>
                    <a:lnTo>
                      <a:pt x="49" y="243"/>
                    </a:lnTo>
                    <a:lnTo>
                      <a:pt x="47" y="247"/>
                    </a:lnTo>
                    <a:lnTo>
                      <a:pt x="48" y="251"/>
                    </a:lnTo>
                    <a:lnTo>
                      <a:pt x="47" y="254"/>
                    </a:lnTo>
                    <a:lnTo>
                      <a:pt x="43" y="259"/>
                    </a:lnTo>
                    <a:lnTo>
                      <a:pt x="45" y="259"/>
                    </a:lnTo>
                    <a:lnTo>
                      <a:pt x="46" y="262"/>
                    </a:lnTo>
                    <a:lnTo>
                      <a:pt x="47" y="263"/>
                    </a:lnTo>
                    <a:lnTo>
                      <a:pt x="49" y="271"/>
                    </a:lnTo>
                    <a:lnTo>
                      <a:pt x="48" y="272"/>
                    </a:lnTo>
                    <a:lnTo>
                      <a:pt x="48" y="277"/>
                    </a:lnTo>
                    <a:lnTo>
                      <a:pt x="47" y="279"/>
                    </a:lnTo>
                    <a:lnTo>
                      <a:pt x="53" y="284"/>
                    </a:lnTo>
                    <a:lnTo>
                      <a:pt x="61" y="286"/>
                    </a:lnTo>
                    <a:lnTo>
                      <a:pt x="62" y="291"/>
                    </a:lnTo>
                    <a:lnTo>
                      <a:pt x="66" y="294"/>
                    </a:lnTo>
                    <a:lnTo>
                      <a:pt x="72" y="302"/>
                    </a:lnTo>
                    <a:lnTo>
                      <a:pt x="72" y="308"/>
                    </a:lnTo>
                    <a:lnTo>
                      <a:pt x="71" y="312"/>
                    </a:lnTo>
                    <a:lnTo>
                      <a:pt x="73" y="317"/>
                    </a:lnTo>
                    <a:lnTo>
                      <a:pt x="75" y="318"/>
                    </a:lnTo>
                    <a:lnTo>
                      <a:pt x="76" y="320"/>
                    </a:lnTo>
                    <a:lnTo>
                      <a:pt x="74" y="324"/>
                    </a:lnTo>
                    <a:lnTo>
                      <a:pt x="74" y="325"/>
                    </a:lnTo>
                    <a:lnTo>
                      <a:pt x="76" y="326"/>
                    </a:lnTo>
                    <a:lnTo>
                      <a:pt x="79" y="329"/>
                    </a:lnTo>
                    <a:lnTo>
                      <a:pt x="83" y="330"/>
                    </a:lnTo>
                    <a:lnTo>
                      <a:pt x="90" y="331"/>
                    </a:lnTo>
                    <a:lnTo>
                      <a:pt x="92" y="331"/>
                    </a:lnTo>
                    <a:lnTo>
                      <a:pt x="92" y="330"/>
                    </a:lnTo>
                    <a:lnTo>
                      <a:pt x="93" y="330"/>
                    </a:lnTo>
                    <a:lnTo>
                      <a:pt x="94" y="333"/>
                    </a:lnTo>
                    <a:lnTo>
                      <a:pt x="96" y="333"/>
                    </a:lnTo>
                    <a:lnTo>
                      <a:pt x="100" y="337"/>
                    </a:lnTo>
                    <a:lnTo>
                      <a:pt x="103" y="338"/>
                    </a:lnTo>
                    <a:lnTo>
                      <a:pt x="103" y="334"/>
                    </a:lnTo>
                    <a:lnTo>
                      <a:pt x="103" y="332"/>
                    </a:lnTo>
                    <a:lnTo>
                      <a:pt x="103" y="329"/>
                    </a:lnTo>
                    <a:lnTo>
                      <a:pt x="109" y="331"/>
                    </a:lnTo>
                    <a:lnTo>
                      <a:pt x="111" y="333"/>
                    </a:lnTo>
                    <a:lnTo>
                      <a:pt x="112" y="334"/>
                    </a:lnTo>
                    <a:lnTo>
                      <a:pt x="115" y="333"/>
                    </a:lnTo>
                    <a:lnTo>
                      <a:pt x="118" y="336"/>
                    </a:lnTo>
                    <a:lnTo>
                      <a:pt x="120" y="336"/>
                    </a:lnTo>
                    <a:lnTo>
                      <a:pt x="121" y="336"/>
                    </a:lnTo>
                    <a:lnTo>
                      <a:pt x="123" y="339"/>
                    </a:lnTo>
                    <a:lnTo>
                      <a:pt x="124" y="339"/>
                    </a:lnTo>
                    <a:lnTo>
                      <a:pt x="127" y="341"/>
                    </a:lnTo>
                    <a:lnTo>
                      <a:pt x="130" y="347"/>
                    </a:lnTo>
                    <a:lnTo>
                      <a:pt x="131" y="350"/>
                    </a:lnTo>
                    <a:lnTo>
                      <a:pt x="133" y="353"/>
                    </a:lnTo>
                    <a:lnTo>
                      <a:pt x="134" y="356"/>
                    </a:lnTo>
                    <a:lnTo>
                      <a:pt x="139" y="358"/>
                    </a:lnTo>
                    <a:lnTo>
                      <a:pt x="139" y="366"/>
                    </a:lnTo>
                    <a:lnTo>
                      <a:pt x="138" y="366"/>
                    </a:lnTo>
                    <a:lnTo>
                      <a:pt x="137" y="369"/>
                    </a:lnTo>
                    <a:lnTo>
                      <a:pt x="138" y="376"/>
                    </a:lnTo>
                    <a:lnTo>
                      <a:pt x="144" y="377"/>
                    </a:lnTo>
                    <a:lnTo>
                      <a:pt x="144" y="379"/>
                    </a:lnTo>
                    <a:lnTo>
                      <a:pt x="144" y="381"/>
                    </a:lnTo>
                    <a:lnTo>
                      <a:pt x="144" y="383"/>
                    </a:lnTo>
                    <a:lnTo>
                      <a:pt x="146" y="384"/>
                    </a:lnTo>
                    <a:lnTo>
                      <a:pt x="147" y="387"/>
                    </a:lnTo>
                    <a:lnTo>
                      <a:pt x="150" y="387"/>
                    </a:lnTo>
                    <a:lnTo>
                      <a:pt x="151" y="389"/>
                    </a:lnTo>
                    <a:lnTo>
                      <a:pt x="152" y="391"/>
                    </a:lnTo>
                    <a:lnTo>
                      <a:pt x="150" y="395"/>
                    </a:lnTo>
                    <a:lnTo>
                      <a:pt x="157" y="402"/>
                    </a:lnTo>
                    <a:lnTo>
                      <a:pt x="156" y="405"/>
                    </a:lnTo>
                    <a:lnTo>
                      <a:pt x="155" y="407"/>
                    </a:lnTo>
                    <a:lnTo>
                      <a:pt x="155" y="408"/>
                    </a:lnTo>
                    <a:lnTo>
                      <a:pt x="158" y="412"/>
                    </a:lnTo>
                    <a:lnTo>
                      <a:pt x="160" y="412"/>
                    </a:lnTo>
                    <a:lnTo>
                      <a:pt x="162" y="415"/>
                    </a:lnTo>
                    <a:lnTo>
                      <a:pt x="163" y="416"/>
                    </a:lnTo>
                    <a:lnTo>
                      <a:pt x="164" y="419"/>
                    </a:lnTo>
                    <a:lnTo>
                      <a:pt x="168" y="424"/>
                    </a:lnTo>
                    <a:lnTo>
                      <a:pt x="170" y="425"/>
                    </a:lnTo>
                    <a:lnTo>
                      <a:pt x="171" y="427"/>
                    </a:lnTo>
                    <a:lnTo>
                      <a:pt x="171" y="430"/>
                    </a:lnTo>
                    <a:lnTo>
                      <a:pt x="168" y="439"/>
                    </a:lnTo>
                    <a:lnTo>
                      <a:pt x="171" y="444"/>
                    </a:lnTo>
                    <a:lnTo>
                      <a:pt x="176" y="451"/>
                    </a:lnTo>
                    <a:lnTo>
                      <a:pt x="184" y="456"/>
                    </a:lnTo>
                    <a:lnTo>
                      <a:pt x="190" y="455"/>
                    </a:lnTo>
                    <a:lnTo>
                      <a:pt x="196" y="455"/>
                    </a:lnTo>
                    <a:lnTo>
                      <a:pt x="198" y="456"/>
                    </a:lnTo>
                    <a:lnTo>
                      <a:pt x="204" y="463"/>
                    </a:lnTo>
                    <a:lnTo>
                      <a:pt x="205" y="464"/>
                    </a:lnTo>
                    <a:lnTo>
                      <a:pt x="207" y="466"/>
                    </a:lnTo>
                    <a:lnTo>
                      <a:pt x="207" y="468"/>
                    </a:lnTo>
                    <a:lnTo>
                      <a:pt x="210" y="470"/>
                    </a:lnTo>
                    <a:lnTo>
                      <a:pt x="212" y="473"/>
                    </a:lnTo>
                    <a:lnTo>
                      <a:pt x="212" y="476"/>
                    </a:lnTo>
                    <a:lnTo>
                      <a:pt x="214" y="478"/>
                    </a:lnTo>
                    <a:lnTo>
                      <a:pt x="216" y="482"/>
                    </a:lnTo>
                    <a:lnTo>
                      <a:pt x="217" y="483"/>
                    </a:lnTo>
                    <a:lnTo>
                      <a:pt x="218" y="484"/>
                    </a:lnTo>
                    <a:lnTo>
                      <a:pt x="219" y="489"/>
                    </a:lnTo>
                    <a:lnTo>
                      <a:pt x="221" y="489"/>
                    </a:lnTo>
                    <a:lnTo>
                      <a:pt x="221" y="491"/>
                    </a:lnTo>
                    <a:lnTo>
                      <a:pt x="223" y="491"/>
                    </a:lnTo>
                    <a:lnTo>
                      <a:pt x="224" y="492"/>
                    </a:lnTo>
                    <a:lnTo>
                      <a:pt x="223" y="495"/>
                    </a:lnTo>
                    <a:lnTo>
                      <a:pt x="222" y="496"/>
                    </a:lnTo>
                    <a:lnTo>
                      <a:pt x="223" y="499"/>
                    </a:lnTo>
                    <a:lnTo>
                      <a:pt x="225" y="505"/>
                    </a:lnTo>
                    <a:lnTo>
                      <a:pt x="223" y="507"/>
                    </a:lnTo>
                    <a:lnTo>
                      <a:pt x="222" y="510"/>
                    </a:lnTo>
                    <a:lnTo>
                      <a:pt x="224" y="515"/>
                    </a:lnTo>
                    <a:lnTo>
                      <a:pt x="222" y="519"/>
                    </a:lnTo>
                    <a:lnTo>
                      <a:pt x="221" y="522"/>
                    </a:lnTo>
                    <a:lnTo>
                      <a:pt x="227" y="528"/>
                    </a:lnTo>
                    <a:lnTo>
                      <a:pt x="227" y="530"/>
                    </a:lnTo>
                    <a:lnTo>
                      <a:pt x="229" y="531"/>
                    </a:lnTo>
                    <a:lnTo>
                      <a:pt x="231" y="534"/>
                    </a:lnTo>
                    <a:lnTo>
                      <a:pt x="236" y="537"/>
                    </a:lnTo>
                    <a:lnTo>
                      <a:pt x="237" y="540"/>
                    </a:lnTo>
                    <a:lnTo>
                      <a:pt x="241" y="543"/>
                    </a:lnTo>
                    <a:lnTo>
                      <a:pt x="241" y="545"/>
                    </a:lnTo>
                    <a:lnTo>
                      <a:pt x="244" y="548"/>
                    </a:lnTo>
                    <a:lnTo>
                      <a:pt x="247" y="548"/>
                    </a:lnTo>
                    <a:lnTo>
                      <a:pt x="248" y="539"/>
                    </a:lnTo>
                    <a:lnTo>
                      <a:pt x="249" y="535"/>
                    </a:lnTo>
                    <a:lnTo>
                      <a:pt x="251" y="536"/>
                    </a:lnTo>
                    <a:lnTo>
                      <a:pt x="254" y="534"/>
                    </a:lnTo>
                    <a:lnTo>
                      <a:pt x="256" y="534"/>
                    </a:lnTo>
                    <a:lnTo>
                      <a:pt x="259" y="538"/>
                    </a:lnTo>
                    <a:lnTo>
                      <a:pt x="261" y="538"/>
                    </a:lnTo>
                    <a:lnTo>
                      <a:pt x="261" y="535"/>
                    </a:lnTo>
                    <a:lnTo>
                      <a:pt x="262" y="533"/>
                    </a:lnTo>
                    <a:lnTo>
                      <a:pt x="259" y="532"/>
                    </a:lnTo>
                    <a:lnTo>
                      <a:pt x="258" y="529"/>
                    </a:lnTo>
                    <a:lnTo>
                      <a:pt x="259" y="526"/>
                    </a:lnTo>
                    <a:lnTo>
                      <a:pt x="259" y="524"/>
                    </a:lnTo>
                    <a:lnTo>
                      <a:pt x="262" y="521"/>
                    </a:lnTo>
                    <a:lnTo>
                      <a:pt x="262" y="519"/>
                    </a:lnTo>
                    <a:lnTo>
                      <a:pt x="262" y="516"/>
                    </a:lnTo>
                    <a:lnTo>
                      <a:pt x="262" y="515"/>
                    </a:lnTo>
                    <a:lnTo>
                      <a:pt x="265" y="511"/>
                    </a:lnTo>
                    <a:lnTo>
                      <a:pt x="267" y="506"/>
                    </a:lnTo>
                    <a:lnTo>
                      <a:pt x="271" y="502"/>
                    </a:lnTo>
                    <a:lnTo>
                      <a:pt x="271" y="500"/>
                    </a:lnTo>
                    <a:lnTo>
                      <a:pt x="272" y="500"/>
                    </a:lnTo>
                    <a:lnTo>
                      <a:pt x="272" y="502"/>
                    </a:lnTo>
                    <a:lnTo>
                      <a:pt x="273" y="502"/>
                    </a:lnTo>
                    <a:lnTo>
                      <a:pt x="275" y="504"/>
                    </a:lnTo>
                    <a:lnTo>
                      <a:pt x="280" y="500"/>
                    </a:lnTo>
                    <a:lnTo>
                      <a:pt x="282" y="496"/>
                    </a:lnTo>
                    <a:lnTo>
                      <a:pt x="282" y="495"/>
                    </a:lnTo>
                    <a:lnTo>
                      <a:pt x="282" y="492"/>
                    </a:lnTo>
                    <a:lnTo>
                      <a:pt x="280" y="487"/>
                    </a:lnTo>
                    <a:lnTo>
                      <a:pt x="281" y="484"/>
                    </a:lnTo>
                    <a:lnTo>
                      <a:pt x="280" y="483"/>
                    </a:lnTo>
                    <a:lnTo>
                      <a:pt x="278" y="480"/>
                    </a:lnTo>
                    <a:lnTo>
                      <a:pt x="277" y="476"/>
                    </a:lnTo>
                    <a:lnTo>
                      <a:pt x="277" y="475"/>
                    </a:lnTo>
                    <a:lnTo>
                      <a:pt x="282" y="475"/>
                    </a:lnTo>
                    <a:lnTo>
                      <a:pt x="282" y="474"/>
                    </a:lnTo>
                    <a:lnTo>
                      <a:pt x="282" y="468"/>
                    </a:lnTo>
                    <a:lnTo>
                      <a:pt x="281" y="468"/>
                    </a:lnTo>
                    <a:lnTo>
                      <a:pt x="282" y="466"/>
                    </a:lnTo>
                    <a:lnTo>
                      <a:pt x="282" y="464"/>
                    </a:lnTo>
                    <a:lnTo>
                      <a:pt x="283" y="461"/>
                    </a:lnTo>
                    <a:lnTo>
                      <a:pt x="285" y="460"/>
                    </a:lnTo>
                    <a:lnTo>
                      <a:pt x="285" y="458"/>
                    </a:lnTo>
                    <a:lnTo>
                      <a:pt x="282" y="457"/>
                    </a:lnTo>
                    <a:lnTo>
                      <a:pt x="283" y="456"/>
                    </a:lnTo>
                    <a:lnTo>
                      <a:pt x="288" y="457"/>
                    </a:lnTo>
                    <a:lnTo>
                      <a:pt x="288" y="458"/>
                    </a:lnTo>
                    <a:lnTo>
                      <a:pt x="286" y="458"/>
                    </a:lnTo>
                    <a:lnTo>
                      <a:pt x="290" y="460"/>
                    </a:lnTo>
                    <a:lnTo>
                      <a:pt x="291" y="460"/>
                    </a:lnTo>
                    <a:lnTo>
                      <a:pt x="292" y="462"/>
                    </a:lnTo>
                    <a:lnTo>
                      <a:pt x="293" y="463"/>
                    </a:lnTo>
                    <a:lnTo>
                      <a:pt x="297" y="460"/>
                    </a:lnTo>
                    <a:lnTo>
                      <a:pt x="298" y="458"/>
                    </a:lnTo>
                    <a:lnTo>
                      <a:pt x="299" y="458"/>
                    </a:lnTo>
                    <a:lnTo>
                      <a:pt x="301" y="458"/>
                    </a:lnTo>
                    <a:lnTo>
                      <a:pt x="301" y="457"/>
                    </a:lnTo>
                    <a:lnTo>
                      <a:pt x="302" y="456"/>
                    </a:lnTo>
                    <a:lnTo>
                      <a:pt x="302" y="454"/>
                    </a:lnTo>
                    <a:lnTo>
                      <a:pt x="305" y="455"/>
                    </a:lnTo>
                    <a:lnTo>
                      <a:pt x="307" y="453"/>
                    </a:lnTo>
                    <a:lnTo>
                      <a:pt x="308" y="454"/>
                    </a:lnTo>
                    <a:lnTo>
                      <a:pt x="309" y="453"/>
                    </a:lnTo>
                    <a:lnTo>
                      <a:pt x="310" y="454"/>
                    </a:lnTo>
                    <a:lnTo>
                      <a:pt x="311" y="454"/>
                    </a:lnTo>
                    <a:lnTo>
                      <a:pt x="311" y="456"/>
                    </a:lnTo>
                    <a:lnTo>
                      <a:pt x="311" y="455"/>
                    </a:lnTo>
                    <a:lnTo>
                      <a:pt x="313" y="453"/>
                    </a:lnTo>
                    <a:lnTo>
                      <a:pt x="311" y="453"/>
                    </a:lnTo>
                    <a:lnTo>
                      <a:pt x="310" y="452"/>
                    </a:lnTo>
                    <a:lnTo>
                      <a:pt x="312" y="451"/>
                    </a:lnTo>
                    <a:lnTo>
                      <a:pt x="313" y="444"/>
                    </a:lnTo>
                    <a:lnTo>
                      <a:pt x="316" y="440"/>
                    </a:lnTo>
                    <a:lnTo>
                      <a:pt x="317" y="440"/>
                    </a:lnTo>
                    <a:lnTo>
                      <a:pt x="319" y="441"/>
                    </a:lnTo>
                    <a:lnTo>
                      <a:pt x="321" y="440"/>
                    </a:lnTo>
                    <a:lnTo>
                      <a:pt x="320" y="437"/>
                    </a:lnTo>
                    <a:lnTo>
                      <a:pt x="320" y="434"/>
                    </a:lnTo>
                    <a:lnTo>
                      <a:pt x="319" y="433"/>
                    </a:lnTo>
                    <a:lnTo>
                      <a:pt x="319" y="432"/>
                    </a:lnTo>
                    <a:lnTo>
                      <a:pt x="316" y="430"/>
                    </a:lnTo>
                    <a:lnTo>
                      <a:pt x="316" y="427"/>
                    </a:lnTo>
                    <a:lnTo>
                      <a:pt x="315" y="428"/>
                    </a:lnTo>
                    <a:lnTo>
                      <a:pt x="315" y="425"/>
                    </a:lnTo>
                    <a:lnTo>
                      <a:pt x="316" y="425"/>
                    </a:lnTo>
                    <a:lnTo>
                      <a:pt x="314" y="425"/>
                    </a:lnTo>
                    <a:lnTo>
                      <a:pt x="314" y="423"/>
                    </a:lnTo>
                    <a:lnTo>
                      <a:pt x="315" y="423"/>
                    </a:lnTo>
                    <a:lnTo>
                      <a:pt x="316" y="423"/>
                    </a:lnTo>
                    <a:lnTo>
                      <a:pt x="316" y="422"/>
                    </a:lnTo>
                    <a:lnTo>
                      <a:pt x="316" y="421"/>
                    </a:lnTo>
                    <a:lnTo>
                      <a:pt x="318" y="419"/>
                    </a:lnTo>
                    <a:lnTo>
                      <a:pt x="321" y="421"/>
                    </a:lnTo>
                    <a:lnTo>
                      <a:pt x="321" y="418"/>
                    </a:lnTo>
                    <a:lnTo>
                      <a:pt x="320" y="417"/>
                    </a:lnTo>
                    <a:lnTo>
                      <a:pt x="321" y="415"/>
                    </a:lnTo>
                    <a:lnTo>
                      <a:pt x="322" y="417"/>
                    </a:lnTo>
                    <a:lnTo>
                      <a:pt x="325" y="418"/>
                    </a:lnTo>
                    <a:lnTo>
                      <a:pt x="326" y="418"/>
                    </a:lnTo>
                    <a:lnTo>
                      <a:pt x="324" y="415"/>
                    </a:lnTo>
                    <a:lnTo>
                      <a:pt x="327" y="412"/>
                    </a:lnTo>
                    <a:lnTo>
                      <a:pt x="329" y="412"/>
                    </a:lnTo>
                    <a:lnTo>
                      <a:pt x="328" y="411"/>
                    </a:lnTo>
                    <a:lnTo>
                      <a:pt x="327" y="411"/>
                    </a:lnTo>
                    <a:lnTo>
                      <a:pt x="323" y="411"/>
                    </a:lnTo>
                    <a:lnTo>
                      <a:pt x="322" y="410"/>
                    </a:lnTo>
                    <a:lnTo>
                      <a:pt x="321" y="410"/>
                    </a:lnTo>
                    <a:lnTo>
                      <a:pt x="321" y="406"/>
                    </a:lnTo>
                    <a:lnTo>
                      <a:pt x="321" y="402"/>
                    </a:lnTo>
                    <a:lnTo>
                      <a:pt x="320" y="400"/>
                    </a:lnTo>
                    <a:lnTo>
                      <a:pt x="321" y="400"/>
                    </a:lnTo>
                    <a:lnTo>
                      <a:pt x="323" y="400"/>
                    </a:lnTo>
                    <a:lnTo>
                      <a:pt x="325" y="400"/>
                    </a:lnTo>
                    <a:lnTo>
                      <a:pt x="326" y="402"/>
                    </a:lnTo>
                    <a:lnTo>
                      <a:pt x="327" y="402"/>
                    </a:lnTo>
                    <a:lnTo>
                      <a:pt x="329" y="402"/>
                    </a:lnTo>
                    <a:lnTo>
                      <a:pt x="329" y="399"/>
                    </a:lnTo>
                    <a:lnTo>
                      <a:pt x="330" y="398"/>
                    </a:lnTo>
                    <a:lnTo>
                      <a:pt x="331" y="396"/>
                    </a:lnTo>
                    <a:lnTo>
                      <a:pt x="330" y="395"/>
                    </a:lnTo>
                    <a:lnTo>
                      <a:pt x="329" y="395"/>
                    </a:lnTo>
                    <a:lnTo>
                      <a:pt x="327" y="392"/>
                    </a:lnTo>
                    <a:lnTo>
                      <a:pt x="328" y="392"/>
                    </a:lnTo>
                    <a:lnTo>
                      <a:pt x="329" y="391"/>
                    </a:lnTo>
                    <a:lnTo>
                      <a:pt x="329" y="387"/>
                    </a:lnTo>
                    <a:lnTo>
                      <a:pt x="332" y="389"/>
                    </a:lnTo>
                    <a:lnTo>
                      <a:pt x="333" y="384"/>
                    </a:lnTo>
                    <a:lnTo>
                      <a:pt x="335" y="384"/>
                    </a:lnTo>
                    <a:lnTo>
                      <a:pt x="336" y="384"/>
                    </a:lnTo>
                    <a:lnTo>
                      <a:pt x="337" y="382"/>
                    </a:lnTo>
                    <a:lnTo>
                      <a:pt x="338" y="381"/>
                    </a:lnTo>
                    <a:lnTo>
                      <a:pt x="342" y="383"/>
                    </a:lnTo>
                    <a:lnTo>
                      <a:pt x="342" y="382"/>
                    </a:lnTo>
                    <a:lnTo>
                      <a:pt x="343" y="381"/>
                    </a:lnTo>
                    <a:lnTo>
                      <a:pt x="342" y="377"/>
                    </a:lnTo>
                    <a:lnTo>
                      <a:pt x="343" y="377"/>
                    </a:lnTo>
                    <a:lnTo>
                      <a:pt x="343" y="376"/>
                    </a:lnTo>
                    <a:lnTo>
                      <a:pt x="344" y="373"/>
                    </a:lnTo>
                    <a:lnTo>
                      <a:pt x="346" y="370"/>
                    </a:lnTo>
                    <a:lnTo>
                      <a:pt x="349" y="370"/>
                    </a:lnTo>
                    <a:lnTo>
                      <a:pt x="348" y="370"/>
                    </a:lnTo>
                    <a:lnTo>
                      <a:pt x="348" y="366"/>
                    </a:lnTo>
                    <a:lnTo>
                      <a:pt x="347" y="368"/>
                    </a:lnTo>
                    <a:lnTo>
                      <a:pt x="346" y="367"/>
                    </a:lnTo>
                    <a:lnTo>
                      <a:pt x="348" y="366"/>
                    </a:lnTo>
                    <a:lnTo>
                      <a:pt x="349" y="366"/>
                    </a:lnTo>
                    <a:lnTo>
                      <a:pt x="349" y="364"/>
                    </a:lnTo>
                    <a:lnTo>
                      <a:pt x="350" y="365"/>
                    </a:lnTo>
                    <a:lnTo>
                      <a:pt x="350" y="364"/>
                    </a:lnTo>
                    <a:lnTo>
                      <a:pt x="350" y="361"/>
                    </a:lnTo>
                    <a:lnTo>
                      <a:pt x="349" y="360"/>
                    </a:lnTo>
                    <a:lnTo>
                      <a:pt x="350" y="359"/>
                    </a:lnTo>
                    <a:lnTo>
                      <a:pt x="348" y="360"/>
                    </a:lnTo>
                    <a:lnTo>
                      <a:pt x="347" y="358"/>
                    </a:lnTo>
                    <a:lnTo>
                      <a:pt x="346" y="358"/>
                    </a:lnTo>
                    <a:lnTo>
                      <a:pt x="346" y="357"/>
                    </a:lnTo>
                    <a:lnTo>
                      <a:pt x="347" y="357"/>
                    </a:lnTo>
                    <a:lnTo>
                      <a:pt x="346" y="356"/>
                    </a:lnTo>
                    <a:lnTo>
                      <a:pt x="347" y="356"/>
                    </a:lnTo>
                    <a:lnTo>
                      <a:pt x="346" y="354"/>
                    </a:lnTo>
                    <a:lnTo>
                      <a:pt x="345" y="352"/>
                    </a:lnTo>
                    <a:lnTo>
                      <a:pt x="345" y="350"/>
                    </a:lnTo>
                    <a:lnTo>
                      <a:pt x="344" y="347"/>
                    </a:lnTo>
                    <a:lnTo>
                      <a:pt x="345" y="347"/>
                    </a:lnTo>
                    <a:lnTo>
                      <a:pt x="344" y="347"/>
                    </a:lnTo>
                    <a:lnTo>
                      <a:pt x="345" y="346"/>
                    </a:lnTo>
                    <a:lnTo>
                      <a:pt x="344" y="346"/>
                    </a:lnTo>
                    <a:lnTo>
                      <a:pt x="344" y="345"/>
                    </a:lnTo>
                    <a:lnTo>
                      <a:pt x="345" y="345"/>
                    </a:lnTo>
                    <a:lnTo>
                      <a:pt x="346" y="342"/>
                    </a:lnTo>
                    <a:lnTo>
                      <a:pt x="346" y="339"/>
                    </a:lnTo>
                    <a:lnTo>
                      <a:pt x="347" y="337"/>
                    </a:lnTo>
                    <a:lnTo>
                      <a:pt x="346" y="336"/>
                    </a:lnTo>
                    <a:lnTo>
                      <a:pt x="348" y="336"/>
                    </a:lnTo>
                    <a:lnTo>
                      <a:pt x="350" y="333"/>
                    </a:lnTo>
                    <a:lnTo>
                      <a:pt x="351" y="331"/>
                    </a:lnTo>
                    <a:lnTo>
                      <a:pt x="353" y="332"/>
                    </a:lnTo>
                    <a:lnTo>
                      <a:pt x="355" y="332"/>
                    </a:lnTo>
                    <a:lnTo>
                      <a:pt x="355" y="331"/>
                    </a:lnTo>
                    <a:lnTo>
                      <a:pt x="351" y="330"/>
                    </a:lnTo>
                    <a:lnTo>
                      <a:pt x="351" y="329"/>
                    </a:lnTo>
                    <a:lnTo>
                      <a:pt x="352" y="329"/>
                    </a:lnTo>
                    <a:lnTo>
                      <a:pt x="351" y="329"/>
                    </a:lnTo>
                    <a:lnTo>
                      <a:pt x="351" y="327"/>
                    </a:lnTo>
                    <a:lnTo>
                      <a:pt x="350" y="326"/>
                    </a:lnTo>
                    <a:lnTo>
                      <a:pt x="350" y="325"/>
                    </a:lnTo>
                    <a:lnTo>
                      <a:pt x="349" y="323"/>
                    </a:lnTo>
                    <a:lnTo>
                      <a:pt x="348" y="323"/>
                    </a:lnTo>
                    <a:lnTo>
                      <a:pt x="349" y="321"/>
                    </a:lnTo>
                    <a:lnTo>
                      <a:pt x="349" y="320"/>
                    </a:lnTo>
                    <a:lnTo>
                      <a:pt x="350" y="319"/>
                    </a:lnTo>
                    <a:lnTo>
                      <a:pt x="348" y="319"/>
                    </a:lnTo>
                    <a:lnTo>
                      <a:pt x="349" y="317"/>
                    </a:lnTo>
                    <a:lnTo>
                      <a:pt x="350" y="316"/>
                    </a:lnTo>
                    <a:lnTo>
                      <a:pt x="350" y="313"/>
                    </a:lnTo>
                    <a:lnTo>
                      <a:pt x="350" y="312"/>
                    </a:lnTo>
                    <a:lnTo>
                      <a:pt x="349" y="312"/>
                    </a:lnTo>
                    <a:lnTo>
                      <a:pt x="350" y="311"/>
                    </a:lnTo>
                    <a:lnTo>
                      <a:pt x="350" y="309"/>
                    </a:lnTo>
                    <a:lnTo>
                      <a:pt x="349" y="311"/>
                    </a:lnTo>
                    <a:lnTo>
                      <a:pt x="350" y="309"/>
                    </a:lnTo>
                    <a:lnTo>
                      <a:pt x="349" y="308"/>
                    </a:lnTo>
                    <a:lnTo>
                      <a:pt x="351" y="309"/>
                    </a:lnTo>
                    <a:lnTo>
                      <a:pt x="351" y="308"/>
                    </a:lnTo>
                    <a:lnTo>
                      <a:pt x="349" y="307"/>
                    </a:lnTo>
                    <a:lnTo>
                      <a:pt x="349" y="308"/>
                    </a:lnTo>
                    <a:lnTo>
                      <a:pt x="349" y="307"/>
                    </a:lnTo>
                    <a:lnTo>
                      <a:pt x="348" y="307"/>
                    </a:lnTo>
                    <a:lnTo>
                      <a:pt x="346" y="307"/>
                    </a:lnTo>
                    <a:lnTo>
                      <a:pt x="346" y="304"/>
                    </a:lnTo>
                    <a:lnTo>
                      <a:pt x="347" y="303"/>
                    </a:lnTo>
                    <a:lnTo>
                      <a:pt x="346" y="302"/>
                    </a:lnTo>
                    <a:lnTo>
                      <a:pt x="348" y="302"/>
                    </a:lnTo>
                    <a:lnTo>
                      <a:pt x="348" y="301"/>
                    </a:lnTo>
                    <a:lnTo>
                      <a:pt x="350" y="302"/>
                    </a:lnTo>
                    <a:lnTo>
                      <a:pt x="350" y="300"/>
                    </a:lnTo>
                    <a:lnTo>
                      <a:pt x="350" y="299"/>
                    </a:lnTo>
                    <a:lnTo>
                      <a:pt x="348" y="298"/>
                    </a:lnTo>
                    <a:lnTo>
                      <a:pt x="349" y="296"/>
                    </a:lnTo>
                    <a:lnTo>
                      <a:pt x="351" y="295"/>
                    </a:lnTo>
                    <a:lnTo>
                      <a:pt x="351" y="294"/>
                    </a:lnTo>
                    <a:lnTo>
                      <a:pt x="353" y="295"/>
                    </a:lnTo>
                    <a:lnTo>
                      <a:pt x="353" y="292"/>
                    </a:lnTo>
                    <a:lnTo>
                      <a:pt x="354" y="291"/>
                    </a:lnTo>
                    <a:lnTo>
                      <a:pt x="355" y="286"/>
                    </a:lnTo>
                    <a:lnTo>
                      <a:pt x="356" y="283"/>
                    </a:lnTo>
                    <a:lnTo>
                      <a:pt x="354" y="282"/>
                    </a:lnTo>
                    <a:lnTo>
                      <a:pt x="355" y="279"/>
                    </a:lnTo>
                    <a:lnTo>
                      <a:pt x="351" y="276"/>
                    </a:lnTo>
                    <a:lnTo>
                      <a:pt x="350" y="276"/>
                    </a:lnTo>
                    <a:lnTo>
                      <a:pt x="347" y="279"/>
                    </a:lnTo>
                    <a:lnTo>
                      <a:pt x="346" y="278"/>
                    </a:lnTo>
                    <a:lnTo>
                      <a:pt x="348" y="277"/>
                    </a:lnTo>
                    <a:lnTo>
                      <a:pt x="350" y="272"/>
                    </a:lnTo>
                    <a:lnTo>
                      <a:pt x="349" y="271"/>
                    </a:lnTo>
                    <a:lnTo>
                      <a:pt x="348" y="270"/>
                    </a:lnTo>
                    <a:lnTo>
                      <a:pt x="350" y="264"/>
                    </a:lnTo>
                    <a:lnTo>
                      <a:pt x="350" y="260"/>
                    </a:lnTo>
                    <a:lnTo>
                      <a:pt x="351" y="258"/>
                    </a:lnTo>
                    <a:lnTo>
                      <a:pt x="353" y="255"/>
                    </a:lnTo>
                    <a:lnTo>
                      <a:pt x="354" y="249"/>
                    </a:lnTo>
                    <a:lnTo>
                      <a:pt x="355" y="247"/>
                    </a:lnTo>
                    <a:lnTo>
                      <a:pt x="356" y="244"/>
                    </a:lnTo>
                    <a:lnTo>
                      <a:pt x="355" y="242"/>
                    </a:lnTo>
                    <a:lnTo>
                      <a:pt x="353" y="243"/>
                    </a:lnTo>
                    <a:lnTo>
                      <a:pt x="350" y="242"/>
                    </a:lnTo>
                    <a:lnTo>
                      <a:pt x="350" y="239"/>
                    </a:lnTo>
                    <a:lnTo>
                      <a:pt x="349" y="238"/>
                    </a:lnTo>
                    <a:lnTo>
                      <a:pt x="347" y="239"/>
                    </a:lnTo>
                    <a:lnTo>
                      <a:pt x="346" y="239"/>
                    </a:lnTo>
                    <a:lnTo>
                      <a:pt x="344" y="238"/>
                    </a:lnTo>
                    <a:lnTo>
                      <a:pt x="344" y="236"/>
                    </a:lnTo>
                    <a:lnTo>
                      <a:pt x="345" y="236"/>
                    </a:lnTo>
                    <a:lnTo>
                      <a:pt x="346" y="235"/>
                    </a:lnTo>
                    <a:lnTo>
                      <a:pt x="342" y="234"/>
                    </a:lnTo>
                    <a:lnTo>
                      <a:pt x="342" y="233"/>
                    </a:lnTo>
                    <a:lnTo>
                      <a:pt x="340" y="233"/>
                    </a:lnTo>
                    <a:lnTo>
                      <a:pt x="339" y="232"/>
                    </a:lnTo>
                    <a:lnTo>
                      <a:pt x="338" y="232"/>
                    </a:lnTo>
                    <a:lnTo>
                      <a:pt x="337" y="229"/>
                    </a:lnTo>
                    <a:lnTo>
                      <a:pt x="336" y="228"/>
                    </a:lnTo>
                    <a:lnTo>
                      <a:pt x="339" y="229"/>
                    </a:lnTo>
                    <a:lnTo>
                      <a:pt x="342" y="232"/>
                    </a:lnTo>
                    <a:lnTo>
                      <a:pt x="345" y="232"/>
                    </a:lnTo>
                    <a:lnTo>
                      <a:pt x="345" y="231"/>
                    </a:lnTo>
                    <a:lnTo>
                      <a:pt x="347" y="231"/>
                    </a:lnTo>
                    <a:lnTo>
                      <a:pt x="348" y="230"/>
                    </a:lnTo>
                    <a:lnTo>
                      <a:pt x="347" y="230"/>
                    </a:lnTo>
                    <a:lnTo>
                      <a:pt x="345" y="224"/>
                    </a:lnTo>
                    <a:lnTo>
                      <a:pt x="342" y="223"/>
                    </a:lnTo>
                    <a:lnTo>
                      <a:pt x="340" y="221"/>
                    </a:lnTo>
                    <a:lnTo>
                      <a:pt x="342" y="219"/>
                    </a:lnTo>
                    <a:lnTo>
                      <a:pt x="341" y="218"/>
                    </a:lnTo>
                    <a:lnTo>
                      <a:pt x="342" y="217"/>
                    </a:lnTo>
                    <a:lnTo>
                      <a:pt x="342" y="218"/>
                    </a:lnTo>
                    <a:lnTo>
                      <a:pt x="342" y="219"/>
                    </a:lnTo>
                    <a:lnTo>
                      <a:pt x="343" y="219"/>
                    </a:lnTo>
                    <a:lnTo>
                      <a:pt x="344" y="218"/>
                    </a:lnTo>
                    <a:lnTo>
                      <a:pt x="344" y="219"/>
                    </a:lnTo>
                    <a:lnTo>
                      <a:pt x="345" y="219"/>
                    </a:lnTo>
                    <a:lnTo>
                      <a:pt x="345" y="218"/>
                    </a:lnTo>
                    <a:lnTo>
                      <a:pt x="348" y="217"/>
                    </a:lnTo>
                    <a:lnTo>
                      <a:pt x="350" y="218"/>
                    </a:lnTo>
                    <a:lnTo>
                      <a:pt x="353" y="215"/>
                    </a:lnTo>
                    <a:lnTo>
                      <a:pt x="351" y="215"/>
                    </a:lnTo>
                    <a:lnTo>
                      <a:pt x="351" y="213"/>
                    </a:lnTo>
                    <a:lnTo>
                      <a:pt x="349" y="213"/>
                    </a:lnTo>
                    <a:lnTo>
                      <a:pt x="348" y="212"/>
                    </a:lnTo>
                    <a:lnTo>
                      <a:pt x="346" y="213"/>
                    </a:lnTo>
                    <a:lnTo>
                      <a:pt x="347" y="211"/>
                    </a:lnTo>
                    <a:lnTo>
                      <a:pt x="346" y="211"/>
                    </a:lnTo>
                    <a:lnTo>
                      <a:pt x="344" y="212"/>
                    </a:lnTo>
                    <a:lnTo>
                      <a:pt x="343" y="211"/>
                    </a:lnTo>
                    <a:lnTo>
                      <a:pt x="342" y="211"/>
                    </a:lnTo>
                    <a:lnTo>
                      <a:pt x="342" y="213"/>
                    </a:lnTo>
                    <a:lnTo>
                      <a:pt x="340" y="213"/>
                    </a:lnTo>
                    <a:lnTo>
                      <a:pt x="340" y="215"/>
                    </a:lnTo>
                    <a:lnTo>
                      <a:pt x="338" y="214"/>
                    </a:lnTo>
                    <a:lnTo>
                      <a:pt x="338" y="210"/>
                    </a:lnTo>
                    <a:lnTo>
                      <a:pt x="339" y="211"/>
                    </a:lnTo>
                    <a:lnTo>
                      <a:pt x="339" y="210"/>
                    </a:lnTo>
                    <a:lnTo>
                      <a:pt x="338" y="209"/>
                    </a:lnTo>
                    <a:lnTo>
                      <a:pt x="340" y="208"/>
                    </a:lnTo>
                    <a:lnTo>
                      <a:pt x="338" y="205"/>
                    </a:lnTo>
                    <a:lnTo>
                      <a:pt x="340" y="203"/>
                    </a:lnTo>
                    <a:lnTo>
                      <a:pt x="343" y="202"/>
                    </a:lnTo>
                    <a:lnTo>
                      <a:pt x="347" y="195"/>
                    </a:lnTo>
                    <a:lnTo>
                      <a:pt x="356" y="192"/>
                    </a:lnTo>
                    <a:lnTo>
                      <a:pt x="359" y="191"/>
                    </a:lnTo>
                    <a:lnTo>
                      <a:pt x="361" y="191"/>
                    </a:lnTo>
                    <a:lnTo>
                      <a:pt x="360" y="191"/>
                    </a:lnTo>
                    <a:lnTo>
                      <a:pt x="360" y="194"/>
                    </a:lnTo>
                    <a:lnTo>
                      <a:pt x="362" y="195"/>
                    </a:lnTo>
                    <a:lnTo>
                      <a:pt x="363" y="197"/>
                    </a:lnTo>
                    <a:lnTo>
                      <a:pt x="363" y="198"/>
                    </a:lnTo>
                    <a:lnTo>
                      <a:pt x="365" y="198"/>
                    </a:lnTo>
                    <a:lnTo>
                      <a:pt x="366" y="198"/>
                    </a:lnTo>
                    <a:lnTo>
                      <a:pt x="367" y="196"/>
                    </a:lnTo>
                    <a:lnTo>
                      <a:pt x="367" y="195"/>
                    </a:lnTo>
                    <a:lnTo>
                      <a:pt x="368" y="194"/>
                    </a:lnTo>
                    <a:lnTo>
                      <a:pt x="368" y="192"/>
                    </a:lnTo>
                    <a:lnTo>
                      <a:pt x="370" y="191"/>
                    </a:lnTo>
                    <a:lnTo>
                      <a:pt x="371" y="188"/>
                    </a:lnTo>
                    <a:lnTo>
                      <a:pt x="372" y="188"/>
                    </a:lnTo>
                    <a:lnTo>
                      <a:pt x="375" y="188"/>
                    </a:lnTo>
                    <a:lnTo>
                      <a:pt x="375" y="187"/>
                    </a:lnTo>
                    <a:lnTo>
                      <a:pt x="376" y="187"/>
                    </a:lnTo>
                    <a:lnTo>
                      <a:pt x="377" y="187"/>
                    </a:lnTo>
                    <a:lnTo>
                      <a:pt x="379" y="185"/>
                    </a:lnTo>
                    <a:lnTo>
                      <a:pt x="379" y="186"/>
                    </a:lnTo>
                    <a:lnTo>
                      <a:pt x="381" y="183"/>
                    </a:lnTo>
                    <a:lnTo>
                      <a:pt x="381" y="181"/>
                    </a:lnTo>
                    <a:lnTo>
                      <a:pt x="379" y="180"/>
                    </a:lnTo>
                    <a:lnTo>
                      <a:pt x="378" y="179"/>
                    </a:lnTo>
                    <a:lnTo>
                      <a:pt x="377" y="178"/>
                    </a:lnTo>
                    <a:lnTo>
                      <a:pt x="376" y="179"/>
                    </a:lnTo>
                    <a:lnTo>
                      <a:pt x="375" y="179"/>
                    </a:lnTo>
                    <a:lnTo>
                      <a:pt x="373" y="181"/>
                    </a:lnTo>
                    <a:lnTo>
                      <a:pt x="372" y="180"/>
                    </a:lnTo>
                    <a:lnTo>
                      <a:pt x="373" y="177"/>
                    </a:lnTo>
                    <a:lnTo>
                      <a:pt x="376" y="176"/>
                    </a:lnTo>
                    <a:lnTo>
                      <a:pt x="378" y="171"/>
                    </a:lnTo>
                    <a:lnTo>
                      <a:pt x="378" y="168"/>
                    </a:lnTo>
                    <a:lnTo>
                      <a:pt x="377" y="166"/>
                    </a:lnTo>
                    <a:lnTo>
                      <a:pt x="377" y="165"/>
                    </a:lnTo>
                    <a:lnTo>
                      <a:pt x="376" y="162"/>
                    </a:lnTo>
                    <a:lnTo>
                      <a:pt x="377" y="161"/>
                    </a:lnTo>
                    <a:lnTo>
                      <a:pt x="381" y="161"/>
                    </a:lnTo>
                    <a:lnTo>
                      <a:pt x="381" y="158"/>
                    </a:lnTo>
                    <a:lnTo>
                      <a:pt x="383" y="157"/>
                    </a:lnTo>
                    <a:lnTo>
                      <a:pt x="382" y="157"/>
                    </a:lnTo>
                    <a:lnTo>
                      <a:pt x="383" y="153"/>
                    </a:lnTo>
                    <a:lnTo>
                      <a:pt x="381" y="151"/>
                    </a:lnTo>
                    <a:lnTo>
                      <a:pt x="381" y="148"/>
                    </a:lnTo>
                    <a:lnTo>
                      <a:pt x="384" y="145"/>
                    </a:lnTo>
                    <a:lnTo>
                      <a:pt x="383" y="144"/>
                    </a:lnTo>
                    <a:lnTo>
                      <a:pt x="382" y="141"/>
                    </a:lnTo>
                    <a:lnTo>
                      <a:pt x="383" y="140"/>
                    </a:lnTo>
                    <a:lnTo>
                      <a:pt x="384" y="141"/>
                    </a:lnTo>
                    <a:lnTo>
                      <a:pt x="386" y="138"/>
                    </a:lnTo>
                    <a:lnTo>
                      <a:pt x="385" y="135"/>
                    </a:lnTo>
                    <a:lnTo>
                      <a:pt x="386" y="135"/>
                    </a:lnTo>
                    <a:lnTo>
                      <a:pt x="386" y="131"/>
                    </a:lnTo>
                    <a:lnTo>
                      <a:pt x="387" y="131"/>
                    </a:lnTo>
                    <a:lnTo>
                      <a:pt x="388" y="131"/>
                    </a:lnTo>
                    <a:lnTo>
                      <a:pt x="389" y="131"/>
                    </a:lnTo>
                    <a:lnTo>
                      <a:pt x="391" y="131"/>
                    </a:lnTo>
                    <a:lnTo>
                      <a:pt x="392" y="131"/>
                    </a:lnTo>
                    <a:lnTo>
                      <a:pt x="392" y="133"/>
                    </a:lnTo>
                    <a:lnTo>
                      <a:pt x="393" y="132"/>
                    </a:lnTo>
                    <a:lnTo>
                      <a:pt x="392" y="126"/>
                    </a:lnTo>
                    <a:lnTo>
                      <a:pt x="392" y="121"/>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27" name="Group 62"/>
            <p:cNvGrpSpPr>
              <a:grpSpLocks/>
            </p:cNvGrpSpPr>
            <p:nvPr/>
          </p:nvGrpSpPr>
          <p:grpSpPr bwMode="auto">
            <a:xfrm>
              <a:off x="1319" y="3149"/>
              <a:ext cx="411" cy="305"/>
              <a:chOff x="1319" y="3149"/>
              <a:chExt cx="411" cy="305"/>
            </a:xfrm>
          </p:grpSpPr>
          <p:sp>
            <p:nvSpPr>
              <p:cNvPr id="291" name="Freeform 60"/>
              <p:cNvSpPr>
                <a:spLocks/>
              </p:cNvSpPr>
              <p:nvPr/>
            </p:nvSpPr>
            <p:spPr bwMode="auto">
              <a:xfrm>
                <a:off x="1319" y="3149"/>
                <a:ext cx="411" cy="305"/>
              </a:xfrm>
              <a:custGeom>
                <a:avLst/>
                <a:gdLst>
                  <a:gd name="T0" fmla="*/ 390 w 411"/>
                  <a:gd name="T1" fmla="*/ 42 h 305"/>
                  <a:gd name="T2" fmla="*/ 357 w 411"/>
                  <a:gd name="T3" fmla="*/ 65 h 305"/>
                  <a:gd name="T4" fmla="*/ 321 w 411"/>
                  <a:gd name="T5" fmla="*/ 39 h 305"/>
                  <a:gd name="T6" fmla="*/ 299 w 411"/>
                  <a:gd name="T7" fmla="*/ 44 h 305"/>
                  <a:gd name="T8" fmla="*/ 286 w 411"/>
                  <a:gd name="T9" fmla="*/ 48 h 305"/>
                  <a:gd name="T10" fmla="*/ 265 w 411"/>
                  <a:gd name="T11" fmla="*/ 62 h 305"/>
                  <a:gd name="T12" fmla="*/ 257 w 411"/>
                  <a:gd name="T13" fmla="*/ 74 h 305"/>
                  <a:gd name="T14" fmla="*/ 245 w 411"/>
                  <a:gd name="T15" fmla="*/ 78 h 305"/>
                  <a:gd name="T16" fmla="*/ 233 w 411"/>
                  <a:gd name="T17" fmla="*/ 78 h 305"/>
                  <a:gd name="T18" fmla="*/ 218 w 411"/>
                  <a:gd name="T19" fmla="*/ 67 h 305"/>
                  <a:gd name="T20" fmla="*/ 199 w 411"/>
                  <a:gd name="T21" fmla="*/ 54 h 305"/>
                  <a:gd name="T22" fmla="*/ 166 w 411"/>
                  <a:gd name="T23" fmla="*/ 13 h 305"/>
                  <a:gd name="T24" fmla="*/ 133 w 411"/>
                  <a:gd name="T25" fmla="*/ 22 h 305"/>
                  <a:gd name="T26" fmla="*/ 120 w 411"/>
                  <a:gd name="T27" fmla="*/ 2 h 305"/>
                  <a:gd name="T28" fmla="*/ 105 w 411"/>
                  <a:gd name="T29" fmla="*/ 15 h 305"/>
                  <a:gd name="T30" fmla="*/ 90 w 411"/>
                  <a:gd name="T31" fmla="*/ 19 h 305"/>
                  <a:gd name="T32" fmla="*/ 76 w 411"/>
                  <a:gd name="T33" fmla="*/ 14 h 305"/>
                  <a:gd name="T34" fmla="*/ 68 w 411"/>
                  <a:gd name="T35" fmla="*/ 10 h 305"/>
                  <a:gd name="T36" fmla="*/ 61 w 411"/>
                  <a:gd name="T37" fmla="*/ 5 h 305"/>
                  <a:gd name="T38" fmla="*/ 48 w 411"/>
                  <a:gd name="T39" fmla="*/ 10 h 305"/>
                  <a:gd name="T40" fmla="*/ 39 w 411"/>
                  <a:gd name="T41" fmla="*/ 20 h 305"/>
                  <a:gd name="T42" fmla="*/ 19 w 411"/>
                  <a:gd name="T43" fmla="*/ 19 h 305"/>
                  <a:gd name="T44" fmla="*/ 15 w 411"/>
                  <a:gd name="T45" fmla="*/ 34 h 305"/>
                  <a:gd name="T46" fmla="*/ 9 w 411"/>
                  <a:gd name="T47" fmla="*/ 45 h 305"/>
                  <a:gd name="T48" fmla="*/ 2 w 411"/>
                  <a:gd name="T49" fmla="*/ 49 h 305"/>
                  <a:gd name="T50" fmla="*/ 14 w 411"/>
                  <a:gd name="T51" fmla="*/ 60 h 305"/>
                  <a:gd name="T52" fmla="*/ 24 w 411"/>
                  <a:gd name="T53" fmla="*/ 65 h 305"/>
                  <a:gd name="T54" fmla="*/ 24 w 411"/>
                  <a:gd name="T55" fmla="*/ 76 h 305"/>
                  <a:gd name="T56" fmla="*/ 41 w 411"/>
                  <a:gd name="T57" fmla="*/ 92 h 305"/>
                  <a:gd name="T58" fmla="*/ 38 w 411"/>
                  <a:gd name="T59" fmla="*/ 109 h 305"/>
                  <a:gd name="T60" fmla="*/ 30 w 411"/>
                  <a:gd name="T61" fmla="*/ 127 h 305"/>
                  <a:gd name="T62" fmla="*/ 36 w 411"/>
                  <a:gd name="T63" fmla="*/ 147 h 305"/>
                  <a:gd name="T64" fmla="*/ 50 w 411"/>
                  <a:gd name="T65" fmla="*/ 163 h 305"/>
                  <a:gd name="T66" fmla="*/ 60 w 411"/>
                  <a:gd name="T67" fmla="*/ 163 h 305"/>
                  <a:gd name="T68" fmla="*/ 76 w 411"/>
                  <a:gd name="T69" fmla="*/ 169 h 305"/>
                  <a:gd name="T70" fmla="*/ 83 w 411"/>
                  <a:gd name="T71" fmla="*/ 177 h 305"/>
                  <a:gd name="T72" fmla="*/ 98 w 411"/>
                  <a:gd name="T73" fmla="*/ 186 h 305"/>
                  <a:gd name="T74" fmla="*/ 105 w 411"/>
                  <a:gd name="T75" fmla="*/ 196 h 305"/>
                  <a:gd name="T76" fmla="*/ 116 w 411"/>
                  <a:gd name="T77" fmla="*/ 220 h 305"/>
                  <a:gd name="T78" fmla="*/ 143 w 411"/>
                  <a:gd name="T79" fmla="*/ 233 h 305"/>
                  <a:gd name="T80" fmla="*/ 159 w 411"/>
                  <a:gd name="T81" fmla="*/ 217 h 305"/>
                  <a:gd name="T82" fmla="*/ 176 w 411"/>
                  <a:gd name="T83" fmla="*/ 229 h 305"/>
                  <a:gd name="T84" fmla="*/ 195 w 411"/>
                  <a:gd name="T85" fmla="*/ 246 h 305"/>
                  <a:gd name="T86" fmla="*/ 215 w 411"/>
                  <a:gd name="T87" fmla="*/ 255 h 305"/>
                  <a:gd name="T88" fmla="*/ 237 w 411"/>
                  <a:gd name="T89" fmla="*/ 278 h 305"/>
                  <a:gd name="T90" fmla="*/ 263 w 411"/>
                  <a:gd name="T91" fmla="*/ 298 h 305"/>
                  <a:gd name="T92" fmla="*/ 278 w 411"/>
                  <a:gd name="T93" fmla="*/ 297 h 305"/>
                  <a:gd name="T94" fmla="*/ 296 w 411"/>
                  <a:gd name="T95" fmla="*/ 295 h 305"/>
                  <a:gd name="T96" fmla="*/ 310 w 411"/>
                  <a:gd name="T97" fmla="*/ 286 h 305"/>
                  <a:gd name="T98" fmla="*/ 333 w 411"/>
                  <a:gd name="T99" fmla="*/ 287 h 305"/>
                  <a:gd name="T100" fmla="*/ 356 w 411"/>
                  <a:gd name="T101" fmla="*/ 300 h 305"/>
                  <a:gd name="T102" fmla="*/ 373 w 411"/>
                  <a:gd name="T103" fmla="*/ 293 h 305"/>
                  <a:gd name="T104" fmla="*/ 378 w 411"/>
                  <a:gd name="T105" fmla="*/ 271 h 305"/>
                  <a:gd name="T106" fmla="*/ 379 w 411"/>
                  <a:gd name="T107" fmla="*/ 244 h 305"/>
                  <a:gd name="T108" fmla="*/ 373 w 411"/>
                  <a:gd name="T109" fmla="*/ 229 h 305"/>
                  <a:gd name="T110" fmla="*/ 365 w 411"/>
                  <a:gd name="T111" fmla="*/ 199 h 305"/>
                  <a:gd name="T112" fmla="*/ 370 w 411"/>
                  <a:gd name="T113" fmla="*/ 175 h 305"/>
                  <a:gd name="T114" fmla="*/ 366 w 411"/>
                  <a:gd name="T115" fmla="*/ 140 h 305"/>
                  <a:gd name="T116" fmla="*/ 373 w 411"/>
                  <a:gd name="T117" fmla="*/ 116 h 305"/>
                  <a:gd name="T118" fmla="*/ 392 w 411"/>
                  <a:gd name="T119" fmla="*/ 96 h 305"/>
                  <a:gd name="T120" fmla="*/ 398 w 411"/>
                  <a:gd name="T121" fmla="*/ 57 h 305"/>
                  <a:gd name="T122" fmla="*/ 411 w 411"/>
                  <a:gd name="T123" fmla="*/ 3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
                  <a:gd name="T187" fmla="*/ 0 h 305"/>
                  <a:gd name="T188" fmla="*/ 411 w 411"/>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 h="305">
                    <a:moveTo>
                      <a:pt x="410" y="29"/>
                    </a:moveTo>
                    <a:lnTo>
                      <a:pt x="411" y="26"/>
                    </a:lnTo>
                    <a:lnTo>
                      <a:pt x="410" y="24"/>
                    </a:lnTo>
                    <a:lnTo>
                      <a:pt x="407" y="21"/>
                    </a:lnTo>
                    <a:lnTo>
                      <a:pt x="404" y="23"/>
                    </a:lnTo>
                    <a:lnTo>
                      <a:pt x="403" y="25"/>
                    </a:lnTo>
                    <a:lnTo>
                      <a:pt x="402" y="25"/>
                    </a:lnTo>
                    <a:lnTo>
                      <a:pt x="401" y="27"/>
                    </a:lnTo>
                    <a:lnTo>
                      <a:pt x="399" y="29"/>
                    </a:lnTo>
                    <a:lnTo>
                      <a:pt x="398" y="27"/>
                    </a:lnTo>
                    <a:lnTo>
                      <a:pt x="396" y="28"/>
                    </a:lnTo>
                    <a:lnTo>
                      <a:pt x="393" y="32"/>
                    </a:lnTo>
                    <a:lnTo>
                      <a:pt x="392" y="39"/>
                    </a:lnTo>
                    <a:lnTo>
                      <a:pt x="390" y="42"/>
                    </a:lnTo>
                    <a:lnTo>
                      <a:pt x="386" y="45"/>
                    </a:lnTo>
                    <a:lnTo>
                      <a:pt x="387" y="47"/>
                    </a:lnTo>
                    <a:lnTo>
                      <a:pt x="386" y="48"/>
                    </a:lnTo>
                    <a:lnTo>
                      <a:pt x="382" y="50"/>
                    </a:lnTo>
                    <a:lnTo>
                      <a:pt x="379" y="52"/>
                    </a:lnTo>
                    <a:lnTo>
                      <a:pt x="378" y="52"/>
                    </a:lnTo>
                    <a:lnTo>
                      <a:pt x="377" y="52"/>
                    </a:lnTo>
                    <a:lnTo>
                      <a:pt x="371" y="60"/>
                    </a:lnTo>
                    <a:lnTo>
                      <a:pt x="369" y="65"/>
                    </a:lnTo>
                    <a:lnTo>
                      <a:pt x="368" y="66"/>
                    </a:lnTo>
                    <a:lnTo>
                      <a:pt x="364" y="69"/>
                    </a:lnTo>
                    <a:lnTo>
                      <a:pt x="361" y="67"/>
                    </a:lnTo>
                    <a:lnTo>
                      <a:pt x="358" y="66"/>
                    </a:lnTo>
                    <a:lnTo>
                      <a:pt x="357" y="65"/>
                    </a:lnTo>
                    <a:lnTo>
                      <a:pt x="350" y="60"/>
                    </a:lnTo>
                    <a:lnTo>
                      <a:pt x="347" y="59"/>
                    </a:lnTo>
                    <a:lnTo>
                      <a:pt x="345" y="59"/>
                    </a:lnTo>
                    <a:lnTo>
                      <a:pt x="344" y="55"/>
                    </a:lnTo>
                    <a:lnTo>
                      <a:pt x="341" y="52"/>
                    </a:lnTo>
                    <a:lnTo>
                      <a:pt x="341" y="49"/>
                    </a:lnTo>
                    <a:lnTo>
                      <a:pt x="338" y="47"/>
                    </a:lnTo>
                    <a:lnTo>
                      <a:pt x="337" y="44"/>
                    </a:lnTo>
                    <a:lnTo>
                      <a:pt x="332" y="43"/>
                    </a:lnTo>
                    <a:lnTo>
                      <a:pt x="331" y="44"/>
                    </a:lnTo>
                    <a:lnTo>
                      <a:pt x="330" y="44"/>
                    </a:lnTo>
                    <a:lnTo>
                      <a:pt x="329" y="44"/>
                    </a:lnTo>
                    <a:lnTo>
                      <a:pt x="322" y="38"/>
                    </a:lnTo>
                    <a:lnTo>
                      <a:pt x="321" y="39"/>
                    </a:lnTo>
                    <a:lnTo>
                      <a:pt x="320" y="38"/>
                    </a:lnTo>
                    <a:lnTo>
                      <a:pt x="319" y="36"/>
                    </a:lnTo>
                    <a:lnTo>
                      <a:pt x="317" y="37"/>
                    </a:lnTo>
                    <a:lnTo>
                      <a:pt x="317" y="32"/>
                    </a:lnTo>
                    <a:lnTo>
                      <a:pt x="314" y="31"/>
                    </a:lnTo>
                    <a:lnTo>
                      <a:pt x="313" y="31"/>
                    </a:lnTo>
                    <a:lnTo>
                      <a:pt x="311" y="29"/>
                    </a:lnTo>
                    <a:lnTo>
                      <a:pt x="308" y="29"/>
                    </a:lnTo>
                    <a:lnTo>
                      <a:pt x="306" y="31"/>
                    </a:lnTo>
                    <a:lnTo>
                      <a:pt x="305" y="40"/>
                    </a:lnTo>
                    <a:lnTo>
                      <a:pt x="303" y="42"/>
                    </a:lnTo>
                    <a:lnTo>
                      <a:pt x="300" y="42"/>
                    </a:lnTo>
                    <a:lnTo>
                      <a:pt x="299" y="44"/>
                    </a:lnTo>
                    <a:lnTo>
                      <a:pt x="298" y="44"/>
                    </a:lnTo>
                    <a:lnTo>
                      <a:pt x="297" y="46"/>
                    </a:lnTo>
                    <a:lnTo>
                      <a:pt x="297" y="45"/>
                    </a:lnTo>
                    <a:lnTo>
                      <a:pt x="293" y="45"/>
                    </a:lnTo>
                    <a:lnTo>
                      <a:pt x="293" y="44"/>
                    </a:lnTo>
                    <a:lnTo>
                      <a:pt x="293" y="45"/>
                    </a:lnTo>
                    <a:lnTo>
                      <a:pt x="290" y="46"/>
                    </a:lnTo>
                    <a:lnTo>
                      <a:pt x="291" y="46"/>
                    </a:lnTo>
                    <a:lnTo>
                      <a:pt x="291" y="48"/>
                    </a:lnTo>
                    <a:lnTo>
                      <a:pt x="290" y="49"/>
                    </a:lnTo>
                    <a:lnTo>
                      <a:pt x="288" y="47"/>
                    </a:lnTo>
                    <a:lnTo>
                      <a:pt x="287" y="48"/>
                    </a:lnTo>
                    <a:lnTo>
                      <a:pt x="286" y="48"/>
                    </a:lnTo>
                    <a:lnTo>
                      <a:pt x="286" y="49"/>
                    </a:lnTo>
                    <a:lnTo>
                      <a:pt x="284" y="49"/>
                    </a:lnTo>
                    <a:lnTo>
                      <a:pt x="284" y="50"/>
                    </a:lnTo>
                    <a:lnTo>
                      <a:pt x="284" y="49"/>
                    </a:lnTo>
                    <a:lnTo>
                      <a:pt x="283" y="49"/>
                    </a:lnTo>
                    <a:lnTo>
                      <a:pt x="281" y="49"/>
                    </a:lnTo>
                    <a:lnTo>
                      <a:pt x="275" y="55"/>
                    </a:lnTo>
                    <a:lnTo>
                      <a:pt x="271" y="55"/>
                    </a:lnTo>
                    <a:lnTo>
                      <a:pt x="269" y="55"/>
                    </a:lnTo>
                    <a:lnTo>
                      <a:pt x="269" y="57"/>
                    </a:lnTo>
                    <a:lnTo>
                      <a:pt x="267" y="57"/>
                    </a:lnTo>
                    <a:lnTo>
                      <a:pt x="265" y="60"/>
                    </a:lnTo>
                    <a:lnTo>
                      <a:pt x="265" y="62"/>
                    </a:lnTo>
                    <a:lnTo>
                      <a:pt x="266" y="62"/>
                    </a:lnTo>
                    <a:lnTo>
                      <a:pt x="267" y="64"/>
                    </a:lnTo>
                    <a:lnTo>
                      <a:pt x="269" y="66"/>
                    </a:lnTo>
                    <a:lnTo>
                      <a:pt x="267" y="67"/>
                    </a:lnTo>
                    <a:lnTo>
                      <a:pt x="266" y="69"/>
                    </a:lnTo>
                    <a:lnTo>
                      <a:pt x="264" y="69"/>
                    </a:lnTo>
                    <a:lnTo>
                      <a:pt x="262" y="70"/>
                    </a:lnTo>
                    <a:lnTo>
                      <a:pt x="260" y="69"/>
                    </a:lnTo>
                    <a:lnTo>
                      <a:pt x="258" y="69"/>
                    </a:lnTo>
                    <a:lnTo>
                      <a:pt x="259" y="71"/>
                    </a:lnTo>
                    <a:lnTo>
                      <a:pt x="258" y="72"/>
                    </a:lnTo>
                    <a:lnTo>
                      <a:pt x="257" y="72"/>
                    </a:lnTo>
                    <a:lnTo>
                      <a:pt x="257" y="74"/>
                    </a:lnTo>
                    <a:lnTo>
                      <a:pt x="259" y="75"/>
                    </a:lnTo>
                    <a:lnTo>
                      <a:pt x="260" y="78"/>
                    </a:lnTo>
                    <a:lnTo>
                      <a:pt x="261" y="78"/>
                    </a:lnTo>
                    <a:lnTo>
                      <a:pt x="261" y="83"/>
                    </a:lnTo>
                    <a:lnTo>
                      <a:pt x="254" y="79"/>
                    </a:lnTo>
                    <a:lnTo>
                      <a:pt x="252" y="78"/>
                    </a:lnTo>
                    <a:lnTo>
                      <a:pt x="251" y="76"/>
                    </a:lnTo>
                    <a:lnTo>
                      <a:pt x="250" y="77"/>
                    </a:lnTo>
                    <a:lnTo>
                      <a:pt x="248" y="76"/>
                    </a:lnTo>
                    <a:lnTo>
                      <a:pt x="248" y="78"/>
                    </a:lnTo>
                    <a:lnTo>
                      <a:pt x="246" y="77"/>
                    </a:lnTo>
                    <a:lnTo>
                      <a:pt x="245" y="78"/>
                    </a:lnTo>
                    <a:lnTo>
                      <a:pt x="244" y="78"/>
                    </a:lnTo>
                    <a:lnTo>
                      <a:pt x="243" y="78"/>
                    </a:lnTo>
                    <a:lnTo>
                      <a:pt x="238" y="78"/>
                    </a:lnTo>
                    <a:lnTo>
                      <a:pt x="238" y="76"/>
                    </a:lnTo>
                    <a:lnTo>
                      <a:pt x="240" y="74"/>
                    </a:lnTo>
                    <a:lnTo>
                      <a:pt x="240" y="73"/>
                    </a:lnTo>
                    <a:lnTo>
                      <a:pt x="237" y="73"/>
                    </a:lnTo>
                    <a:lnTo>
                      <a:pt x="237" y="72"/>
                    </a:lnTo>
                    <a:lnTo>
                      <a:pt x="237" y="74"/>
                    </a:lnTo>
                    <a:lnTo>
                      <a:pt x="237" y="75"/>
                    </a:lnTo>
                    <a:lnTo>
                      <a:pt x="237" y="76"/>
                    </a:lnTo>
                    <a:lnTo>
                      <a:pt x="233" y="78"/>
                    </a:lnTo>
                    <a:lnTo>
                      <a:pt x="232" y="76"/>
                    </a:lnTo>
                    <a:lnTo>
                      <a:pt x="231" y="77"/>
                    </a:lnTo>
                    <a:lnTo>
                      <a:pt x="228" y="76"/>
                    </a:lnTo>
                    <a:lnTo>
                      <a:pt x="227" y="78"/>
                    </a:lnTo>
                    <a:lnTo>
                      <a:pt x="225" y="78"/>
                    </a:lnTo>
                    <a:lnTo>
                      <a:pt x="224" y="78"/>
                    </a:lnTo>
                    <a:lnTo>
                      <a:pt x="223" y="76"/>
                    </a:lnTo>
                    <a:lnTo>
                      <a:pt x="223" y="75"/>
                    </a:lnTo>
                    <a:lnTo>
                      <a:pt x="223" y="74"/>
                    </a:lnTo>
                    <a:lnTo>
                      <a:pt x="221" y="72"/>
                    </a:lnTo>
                    <a:lnTo>
                      <a:pt x="219" y="68"/>
                    </a:lnTo>
                    <a:lnTo>
                      <a:pt x="218" y="68"/>
                    </a:lnTo>
                    <a:lnTo>
                      <a:pt x="218" y="67"/>
                    </a:lnTo>
                    <a:lnTo>
                      <a:pt x="217" y="68"/>
                    </a:lnTo>
                    <a:lnTo>
                      <a:pt x="216" y="67"/>
                    </a:lnTo>
                    <a:lnTo>
                      <a:pt x="215" y="67"/>
                    </a:lnTo>
                    <a:lnTo>
                      <a:pt x="213" y="63"/>
                    </a:lnTo>
                    <a:lnTo>
                      <a:pt x="211" y="64"/>
                    </a:lnTo>
                    <a:lnTo>
                      <a:pt x="211" y="65"/>
                    </a:lnTo>
                    <a:lnTo>
                      <a:pt x="210" y="65"/>
                    </a:lnTo>
                    <a:lnTo>
                      <a:pt x="207" y="62"/>
                    </a:lnTo>
                    <a:lnTo>
                      <a:pt x="207" y="57"/>
                    </a:lnTo>
                    <a:lnTo>
                      <a:pt x="203" y="54"/>
                    </a:lnTo>
                    <a:lnTo>
                      <a:pt x="201" y="55"/>
                    </a:lnTo>
                    <a:lnTo>
                      <a:pt x="200" y="54"/>
                    </a:lnTo>
                    <a:lnTo>
                      <a:pt x="199" y="54"/>
                    </a:lnTo>
                    <a:lnTo>
                      <a:pt x="198" y="53"/>
                    </a:lnTo>
                    <a:lnTo>
                      <a:pt x="195" y="52"/>
                    </a:lnTo>
                    <a:lnTo>
                      <a:pt x="194" y="52"/>
                    </a:lnTo>
                    <a:lnTo>
                      <a:pt x="194" y="51"/>
                    </a:lnTo>
                    <a:lnTo>
                      <a:pt x="194" y="48"/>
                    </a:lnTo>
                    <a:lnTo>
                      <a:pt x="192" y="40"/>
                    </a:lnTo>
                    <a:lnTo>
                      <a:pt x="190" y="39"/>
                    </a:lnTo>
                    <a:lnTo>
                      <a:pt x="178" y="37"/>
                    </a:lnTo>
                    <a:lnTo>
                      <a:pt x="179" y="27"/>
                    </a:lnTo>
                    <a:lnTo>
                      <a:pt x="179" y="23"/>
                    </a:lnTo>
                    <a:lnTo>
                      <a:pt x="174" y="21"/>
                    </a:lnTo>
                    <a:lnTo>
                      <a:pt x="175" y="15"/>
                    </a:lnTo>
                    <a:lnTo>
                      <a:pt x="167" y="15"/>
                    </a:lnTo>
                    <a:lnTo>
                      <a:pt x="166" y="13"/>
                    </a:lnTo>
                    <a:lnTo>
                      <a:pt x="164" y="13"/>
                    </a:lnTo>
                    <a:lnTo>
                      <a:pt x="164" y="11"/>
                    </a:lnTo>
                    <a:lnTo>
                      <a:pt x="162" y="13"/>
                    </a:lnTo>
                    <a:lnTo>
                      <a:pt x="158" y="8"/>
                    </a:lnTo>
                    <a:lnTo>
                      <a:pt x="156" y="7"/>
                    </a:lnTo>
                    <a:lnTo>
                      <a:pt x="156" y="10"/>
                    </a:lnTo>
                    <a:lnTo>
                      <a:pt x="155" y="10"/>
                    </a:lnTo>
                    <a:lnTo>
                      <a:pt x="147" y="10"/>
                    </a:lnTo>
                    <a:lnTo>
                      <a:pt x="146" y="17"/>
                    </a:lnTo>
                    <a:lnTo>
                      <a:pt x="142" y="16"/>
                    </a:lnTo>
                    <a:lnTo>
                      <a:pt x="137" y="15"/>
                    </a:lnTo>
                    <a:lnTo>
                      <a:pt x="136" y="19"/>
                    </a:lnTo>
                    <a:lnTo>
                      <a:pt x="133" y="21"/>
                    </a:lnTo>
                    <a:lnTo>
                      <a:pt x="133" y="22"/>
                    </a:lnTo>
                    <a:lnTo>
                      <a:pt x="131" y="23"/>
                    </a:lnTo>
                    <a:lnTo>
                      <a:pt x="131" y="21"/>
                    </a:lnTo>
                    <a:lnTo>
                      <a:pt x="127" y="20"/>
                    </a:lnTo>
                    <a:lnTo>
                      <a:pt x="126" y="20"/>
                    </a:lnTo>
                    <a:lnTo>
                      <a:pt x="126" y="19"/>
                    </a:lnTo>
                    <a:lnTo>
                      <a:pt x="124" y="18"/>
                    </a:lnTo>
                    <a:lnTo>
                      <a:pt x="123" y="15"/>
                    </a:lnTo>
                    <a:lnTo>
                      <a:pt x="124" y="12"/>
                    </a:lnTo>
                    <a:lnTo>
                      <a:pt x="126" y="8"/>
                    </a:lnTo>
                    <a:lnTo>
                      <a:pt x="124" y="7"/>
                    </a:lnTo>
                    <a:lnTo>
                      <a:pt x="125" y="6"/>
                    </a:lnTo>
                    <a:lnTo>
                      <a:pt x="125" y="5"/>
                    </a:lnTo>
                    <a:lnTo>
                      <a:pt x="121" y="4"/>
                    </a:lnTo>
                    <a:lnTo>
                      <a:pt x="120" y="2"/>
                    </a:lnTo>
                    <a:lnTo>
                      <a:pt x="118" y="0"/>
                    </a:lnTo>
                    <a:lnTo>
                      <a:pt x="116" y="1"/>
                    </a:lnTo>
                    <a:lnTo>
                      <a:pt x="115" y="4"/>
                    </a:lnTo>
                    <a:lnTo>
                      <a:pt x="112" y="2"/>
                    </a:lnTo>
                    <a:lnTo>
                      <a:pt x="111" y="5"/>
                    </a:lnTo>
                    <a:lnTo>
                      <a:pt x="109" y="5"/>
                    </a:lnTo>
                    <a:lnTo>
                      <a:pt x="107" y="6"/>
                    </a:lnTo>
                    <a:lnTo>
                      <a:pt x="107" y="8"/>
                    </a:lnTo>
                    <a:lnTo>
                      <a:pt x="108" y="9"/>
                    </a:lnTo>
                    <a:lnTo>
                      <a:pt x="107" y="14"/>
                    </a:lnTo>
                    <a:lnTo>
                      <a:pt x="106" y="15"/>
                    </a:lnTo>
                    <a:lnTo>
                      <a:pt x="105" y="15"/>
                    </a:lnTo>
                    <a:lnTo>
                      <a:pt x="104" y="14"/>
                    </a:lnTo>
                    <a:lnTo>
                      <a:pt x="102" y="18"/>
                    </a:lnTo>
                    <a:lnTo>
                      <a:pt x="101" y="15"/>
                    </a:lnTo>
                    <a:lnTo>
                      <a:pt x="99" y="15"/>
                    </a:lnTo>
                    <a:lnTo>
                      <a:pt x="98" y="15"/>
                    </a:lnTo>
                    <a:lnTo>
                      <a:pt x="97" y="14"/>
                    </a:lnTo>
                    <a:lnTo>
                      <a:pt x="96" y="15"/>
                    </a:lnTo>
                    <a:lnTo>
                      <a:pt x="95" y="15"/>
                    </a:lnTo>
                    <a:lnTo>
                      <a:pt x="94" y="18"/>
                    </a:lnTo>
                    <a:lnTo>
                      <a:pt x="93" y="18"/>
                    </a:lnTo>
                    <a:lnTo>
                      <a:pt x="93" y="19"/>
                    </a:lnTo>
                    <a:lnTo>
                      <a:pt x="92" y="20"/>
                    </a:lnTo>
                    <a:lnTo>
                      <a:pt x="90" y="19"/>
                    </a:lnTo>
                    <a:lnTo>
                      <a:pt x="89" y="20"/>
                    </a:lnTo>
                    <a:lnTo>
                      <a:pt x="88" y="19"/>
                    </a:lnTo>
                    <a:lnTo>
                      <a:pt x="88" y="18"/>
                    </a:lnTo>
                    <a:lnTo>
                      <a:pt x="86" y="17"/>
                    </a:lnTo>
                    <a:lnTo>
                      <a:pt x="86" y="16"/>
                    </a:lnTo>
                    <a:lnTo>
                      <a:pt x="82" y="14"/>
                    </a:lnTo>
                    <a:lnTo>
                      <a:pt x="82" y="13"/>
                    </a:lnTo>
                    <a:lnTo>
                      <a:pt x="81" y="12"/>
                    </a:lnTo>
                    <a:lnTo>
                      <a:pt x="81" y="15"/>
                    </a:lnTo>
                    <a:lnTo>
                      <a:pt x="79" y="14"/>
                    </a:lnTo>
                    <a:lnTo>
                      <a:pt x="79" y="15"/>
                    </a:lnTo>
                    <a:lnTo>
                      <a:pt x="77" y="14"/>
                    </a:lnTo>
                    <a:lnTo>
                      <a:pt x="76" y="14"/>
                    </a:lnTo>
                    <a:lnTo>
                      <a:pt x="76" y="13"/>
                    </a:lnTo>
                    <a:lnTo>
                      <a:pt x="76" y="12"/>
                    </a:lnTo>
                    <a:lnTo>
                      <a:pt x="75" y="13"/>
                    </a:lnTo>
                    <a:lnTo>
                      <a:pt x="73" y="12"/>
                    </a:lnTo>
                    <a:lnTo>
                      <a:pt x="71" y="13"/>
                    </a:lnTo>
                    <a:lnTo>
                      <a:pt x="71" y="12"/>
                    </a:lnTo>
                    <a:lnTo>
                      <a:pt x="69" y="12"/>
                    </a:lnTo>
                    <a:lnTo>
                      <a:pt x="69" y="11"/>
                    </a:lnTo>
                    <a:lnTo>
                      <a:pt x="68" y="12"/>
                    </a:lnTo>
                    <a:lnTo>
                      <a:pt x="68" y="10"/>
                    </a:lnTo>
                    <a:lnTo>
                      <a:pt x="68" y="13"/>
                    </a:lnTo>
                    <a:lnTo>
                      <a:pt x="69" y="13"/>
                    </a:lnTo>
                    <a:lnTo>
                      <a:pt x="68" y="14"/>
                    </a:lnTo>
                    <a:lnTo>
                      <a:pt x="68" y="13"/>
                    </a:lnTo>
                    <a:lnTo>
                      <a:pt x="66" y="12"/>
                    </a:lnTo>
                    <a:lnTo>
                      <a:pt x="66" y="13"/>
                    </a:lnTo>
                    <a:lnTo>
                      <a:pt x="65" y="13"/>
                    </a:lnTo>
                    <a:lnTo>
                      <a:pt x="65" y="11"/>
                    </a:lnTo>
                    <a:lnTo>
                      <a:pt x="63" y="11"/>
                    </a:lnTo>
                    <a:lnTo>
                      <a:pt x="64" y="6"/>
                    </a:lnTo>
                    <a:lnTo>
                      <a:pt x="61" y="5"/>
                    </a:lnTo>
                    <a:lnTo>
                      <a:pt x="60" y="5"/>
                    </a:lnTo>
                    <a:lnTo>
                      <a:pt x="60" y="6"/>
                    </a:lnTo>
                    <a:lnTo>
                      <a:pt x="61" y="8"/>
                    </a:lnTo>
                    <a:lnTo>
                      <a:pt x="59" y="8"/>
                    </a:lnTo>
                    <a:lnTo>
                      <a:pt x="58" y="8"/>
                    </a:lnTo>
                    <a:lnTo>
                      <a:pt x="58" y="10"/>
                    </a:lnTo>
                    <a:lnTo>
                      <a:pt x="56" y="11"/>
                    </a:lnTo>
                    <a:lnTo>
                      <a:pt x="55" y="10"/>
                    </a:lnTo>
                    <a:lnTo>
                      <a:pt x="55" y="8"/>
                    </a:lnTo>
                    <a:lnTo>
                      <a:pt x="54" y="9"/>
                    </a:lnTo>
                    <a:lnTo>
                      <a:pt x="53" y="8"/>
                    </a:lnTo>
                    <a:lnTo>
                      <a:pt x="52" y="8"/>
                    </a:lnTo>
                    <a:lnTo>
                      <a:pt x="48" y="10"/>
                    </a:lnTo>
                    <a:lnTo>
                      <a:pt x="47" y="10"/>
                    </a:lnTo>
                    <a:lnTo>
                      <a:pt x="47" y="14"/>
                    </a:lnTo>
                    <a:lnTo>
                      <a:pt x="46" y="15"/>
                    </a:lnTo>
                    <a:lnTo>
                      <a:pt x="47" y="15"/>
                    </a:lnTo>
                    <a:lnTo>
                      <a:pt x="47" y="18"/>
                    </a:lnTo>
                    <a:lnTo>
                      <a:pt x="45" y="17"/>
                    </a:lnTo>
                    <a:lnTo>
                      <a:pt x="44" y="18"/>
                    </a:lnTo>
                    <a:lnTo>
                      <a:pt x="42" y="19"/>
                    </a:lnTo>
                    <a:lnTo>
                      <a:pt x="41" y="19"/>
                    </a:lnTo>
                    <a:lnTo>
                      <a:pt x="37" y="18"/>
                    </a:lnTo>
                    <a:lnTo>
                      <a:pt x="37" y="20"/>
                    </a:lnTo>
                    <a:lnTo>
                      <a:pt x="39" y="20"/>
                    </a:lnTo>
                    <a:lnTo>
                      <a:pt x="38" y="21"/>
                    </a:lnTo>
                    <a:lnTo>
                      <a:pt x="36" y="20"/>
                    </a:lnTo>
                    <a:lnTo>
                      <a:pt x="36" y="21"/>
                    </a:lnTo>
                    <a:lnTo>
                      <a:pt x="34" y="22"/>
                    </a:lnTo>
                    <a:lnTo>
                      <a:pt x="33" y="22"/>
                    </a:lnTo>
                    <a:lnTo>
                      <a:pt x="32" y="24"/>
                    </a:lnTo>
                    <a:lnTo>
                      <a:pt x="27" y="25"/>
                    </a:lnTo>
                    <a:lnTo>
                      <a:pt x="24" y="18"/>
                    </a:lnTo>
                    <a:lnTo>
                      <a:pt x="23" y="18"/>
                    </a:lnTo>
                    <a:lnTo>
                      <a:pt x="22" y="18"/>
                    </a:lnTo>
                    <a:lnTo>
                      <a:pt x="23" y="21"/>
                    </a:lnTo>
                    <a:lnTo>
                      <a:pt x="20" y="23"/>
                    </a:lnTo>
                    <a:lnTo>
                      <a:pt x="19" y="21"/>
                    </a:lnTo>
                    <a:lnTo>
                      <a:pt x="19" y="19"/>
                    </a:lnTo>
                    <a:lnTo>
                      <a:pt x="17" y="18"/>
                    </a:lnTo>
                    <a:lnTo>
                      <a:pt x="15" y="19"/>
                    </a:lnTo>
                    <a:lnTo>
                      <a:pt x="13" y="23"/>
                    </a:lnTo>
                    <a:lnTo>
                      <a:pt x="16" y="26"/>
                    </a:lnTo>
                    <a:lnTo>
                      <a:pt x="17" y="25"/>
                    </a:lnTo>
                    <a:lnTo>
                      <a:pt x="19" y="28"/>
                    </a:lnTo>
                    <a:lnTo>
                      <a:pt x="20" y="28"/>
                    </a:lnTo>
                    <a:lnTo>
                      <a:pt x="18" y="29"/>
                    </a:lnTo>
                    <a:lnTo>
                      <a:pt x="17" y="27"/>
                    </a:lnTo>
                    <a:lnTo>
                      <a:pt x="16" y="28"/>
                    </a:lnTo>
                    <a:lnTo>
                      <a:pt x="14" y="28"/>
                    </a:lnTo>
                    <a:lnTo>
                      <a:pt x="14" y="29"/>
                    </a:lnTo>
                    <a:lnTo>
                      <a:pt x="14" y="32"/>
                    </a:lnTo>
                    <a:lnTo>
                      <a:pt x="15" y="34"/>
                    </a:lnTo>
                    <a:lnTo>
                      <a:pt x="14" y="40"/>
                    </a:lnTo>
                    <a:lnTo>
                      <a:pt x="12" y="39"/>
                    </a:lnTo>
                    <a:lnTo>
                      <a:pt x="10" y="40"/>
                    </a:lnTo>
                    <a:lnTo>
                      <a:pt x="9" y="39"/>
                    </a:lnTo>
                    <a:lnTo>
                      <a:pt x="9" y="40"/>
                    </a:lnTo>
                    <a:lnTo>
                      <a:pt x="8" y="40"/>
                    </a:lnTo>
                    <a:lnTo>
                      <a:pt x="6" y="39"/>
                    </a:lnTo>
                    <a:lnTo>
                      <a:pt x="6" y="40"/>
                    </a:lnTo>
                    <a:lnTo>
                      <a:pt x="4" y="41"/>
                    </a:lnTo>
                    <a:lnTo>
                      <a:pt x="4" y="42"/>
                    </a:lnTo>
                    <a:lnTo>
                      <a:pt x="6" y="43"/>
                    </a:lnTo>
                    <a:lnTo>
                      <a:pt x="10" y="44"/>
                    </a:lnTo>
                    <a:lnTo>
                      <a:pt x="9" y="45"/>
                    </a:lnTo>
                    <a:lnTo>
                      <a:pt x="11" y="44"/>
                    </a:lnTo>
                    <a:lnTo>
                      <a:pt x="11" y="46"/>
                    </a:lnTo>
                    <a:lnTo>
                      <a:pt x="11" y="47"/>
                    </a:lnTo>
                    <a:lnTo>
                      <a:pt x="10" y="46"/>
                    </a:lnTo>
                    <a:lnTo>
                      <a:pt x="9" y="47"/>
                    </a:lnTo>
                    <a:lnTo>
                      <a:pt x="8" y="46"/>
                    </a:lnTo>
                    <a:lnTo>
                      <a:pt x="9" y="47"/>
                    </a:lnTo>
                    <a:lnTo>
                      <a:pt x="8" y="47"/>
                    </a:lnTo>
                    <a:lnTo>
                      <a:pt x="6" y="46"/>
                    </a:lnTo>
                    <a:lnTo>
                      <a:pt x="5" y="45"/>
                    </a:lnTo>
                    <a:lnTo>
                      <a:pt x="2" y="47"/>
                    </a:lnTo>
                    <a:lnTo>
                      <a:pt x="0" y="48"/>
                    </a:lnTo>
                    <a:lnTo>
                      <a:pt x="2" y="49"/>
                    </a:lnTo>
                    <a:lnTo>
                      <a:pt x="2" y="51"/>
                    </a:lnTo>
                    <a:lnTo>
                      <a:pt x="2" y="53"/>
                    </a:lnTo>
                    <a:lnTo>
                      <a:pt x="4" y="55"/>
                    </a:lnTo>
                    <a:lnTo>
                      <a:pt x="5" y="55"/>
                    </a:lnTo>
                    <a:lnTo>
                      <a:pt x="5" y="57"/>
                    </a:lnTo>
                    <a:lnTo>
                      <a:pt x="7" y="58"/>
                    </a:lnTo>
                    <a:lnTo>
                      <a:pt x="9" y="59"/>
                    </a:lnTo>
                    <a:lnTo>
                      <a:pt x="9" y="60"/>
                    </a:lnTo>
                    <a:lnTo>
                      <a:pt x="11" y="58"/>
                    </a:lnTo>
                    <a:lnTo>
                      <a:pt x="14" y="59"/>
                    </a:lnTo>
                    <a:lnTo>
                      <a:pt x="14" y="60"/>
                    </a:lnTo>
                    <a:lnTo>
                      <a:pt x="13" y="59"/>
                    </a:lnTo>
                    <a:lnTo>
                      <a:pt x="14" y="61"/>
                    </a:lnTo>
                    <a:lnTo>
                      <a:pt x="16" y="61"/>
                    </a:lnTo>
                    <a:lnTo>
                      <a:pt x="17" y="62"/>
                    </a:lnTo>
                    <a:lnTo>
                      <a:pt x="16" y="63"/>
                    </a:lnTo>
                    <a:lnTo>
                      <a:pt x="14" y="63"/>
                    </a:lnTo>
                    <a:lnTo>
                      <a:pt x="15" y="65"/>
                    </a:lnTo>
                    <a:lnTo>
                      <a:pt x="16" y="65"/>
                    </a:lnTo>
                    <a:lnTo>
                      <a:pt x="17" y="65"/>
                    </a:lnTo>
                    <a:lnTo>
                      <a:pt x="17" y="66"/>
                    </a:lnTo>
                    <a:lnTo>
                      <a:pt x="18" y="65"/>
                    </a:lnTo>
                    <a:lnTo>
                      <a:pt x="19" y="66"/>
                    </a:lnTo>
                    <a:lnTo>
                      <a:pt x="20" y="67"/>
                    </a:lnTo>
                    <a:lnTo>
                      <a:pt x="24" y="65"/>
                    </a:lnTo>
                    <a:lnTo>
                      <a:pt x="24" y="66"/>
                    </a:lnTo>
                    <a:lnTo>
                      <a:pt x="24" y="67"/>
                    </a:lnTo>
                    <a:lnTo>
                      <a:pt x="25" y="68"/>
                    </a:lnTo>
                    <a:lnTo>
                      <a:pt x="24" y="69"/>
                    </a:lnTo>
                    <a:lnTo>
                      <a:pt x="24" y="71"/>
                    </a:lnTo>
                    <a:lnTo>
                      <a:pt x="25" y="71"/>
                    </a:lnTo>
                    <a:lnTo>
                      <a:pt x="27" y="67"/>
                    </a:lnTo>
                    <a:lnTo>
                      <a:pt x="27" y="69"/>
                    </a:lnTo>
                    <a:lnTo>
                      <a:pt x="27" y="70"/>
                    </a:lnTo>
                    <a:lnTo>
                      <a:pt x="28" y="70"/>
                    </a:lnTo>
                    <a:lnTo>
                      <a:pt x="27" y="72"/>
                    </a:lnTo>
                    <a:lnTo>
                      <a:pt x="27" y="74"/>
                    </a:lnTo>
                    <a:lnTo>
                      <a:pt x="24" y="76"/>
                    </a:lnTo>
                    <a:lnTo>
                      <a:pt x="24" y="78"/>
                    </a:lnTo>
                    <a:lnTo>
                      <a:pt x="27" y="80"/>
                    </a:lnTo>
                    <a:lnTo>
                      <a:pt x="34" y="87"/>
                    </a:lnTo>
                    <a:lnTo>
                      <a:pt x="35" y="86"/>
                    </a:lnTo>
                    <a:lnTo>
                      <a:pt x="36" y="86"/>
                    </a:lnTo>
                    <a:lnTo>
                      <a:pt x="36" y="88"/>
                    </a:lnTo>
                    <a:lnTo>
                      <a:pt x="37" y="87"/>
                    </a:lnTo>
                    <a:lnTo>
                      <a:pt x="38" y="88"/>
                    </a:lnTo>
                    <a:lnTo>
                      <a:pt x="38" y="89"/>
                    </a:lnTo>
                    <a:lnTo>
                      <a:pt x="38" y="90"/>
                    </a:lnTo>
                    <a:lnTo>
                      <a:pt x="39" y="91"/>
                    </a:lnTo>
                    <a:lnTo>
                      <a:pt x="40" y="89"/>
                    </a:lnTo>
                    <a:lnTo>
                      <a:pt x="41" y="92"/>
                    </a:lnTo>
                    <a:lnTo>
                      <a:pt x="40" y="94"/>
                    </a:lnTo>
                    <a:lnTo>
                      <a:pt x="41" y="95"/>
                    </a:lnTo>
                    <a:lnTo>
                      <a:pt x="40" y="96"/>
                    </a:lnTo>
                    <a:lnTo>
                      <a:pt x="41" y="98"/>
                    </a:lnTo>
                    <a:lnTo>
                      <a:pt x="40" y="97"/>
                    </a:lnTo>
                    <a:lnTo>
                      <a:pt x="38" y="98"/>
                    </a:lnTo>
                    <a:lnTo>
                      <a:pt x="36" y="100"/>
                    </a:lnTo>
                    <a:lnTo>
                      <a:pt x="39" y="105"/>
                    </a:lnTo>
                    <a:lnTo>
                      <a:pt x="40" y="106"/>
                    </a:lnTo>
                    <a:lnTo>
                      <a:pt x="40" y="108"/>
                    </a:lnTo>
                    <a:lnTo>
                      <a:pt x="40" y="109"/>
                    </a:lnTo>
                    <a:lnTo>
                      <a:pt x="39" y="110"/>
                    </a:lnTo>
                    <a:lnTo>
                      <a:pt x="38" y="109"/>
                    </a:lnTo>
                    <a:lnTo>
                      <a:pt x="38" y="112"/>
                    </a:lnTo>
                    <a:lnTo>
                      <a:pt x="37" y="112"/>
                    </a:lnTo>
                    <a:lnTo>
                      <a:pt x="36" y="113"/>
                    </a:lnTo>
                    <a:lnTo>
                      <a:pt x="36" y="114"/>
                    </a:lnTo>
                    <a:lnTo>
                      <a:pt x="33" y="117"/>
                    </a:lnTo>
                    <a:lnTo>
                      <a:pt x="35" y="119"/>
                    </a:lnTo>
                    <a:lnTo>
                      <a:pt x="33" y="119"/>
                    </a:lnTo>
                    <a:lnTo>
                      <a:pt x="30" y="120"/>
                    </a:lnTo>
                    <a:lnTo>
                      <a:pt x="29" y="120"/>
                    </a:lnTo>
                    <a:lnTo>
                      <a:pt x="29" y="122"/>
                    </a:lnTo>
                    <a:lnTo>
                      <a:pt x="28" y="123"/>
                    </a:lnTo>
                    <a:lnTo>
                      <a:pt x="30" y="124"/>
                    </a:lnTo>
                    <a:lnTo>
                      <a:pt x="30" y="127"/>
                    </a:lnTo>
                    <a:lnTo>
                      <a:pt x="29" y="129"/>
                    </a:lnTo>
                    <a:lnTo>
                      <a:pt x="30" y="129"/>
                    </a:lnTo>
                    <a:lnTo>
                      <a:pt x="29" y="132"/>
                    </a:lnTo>
                    <a:lnTo>
                      <a:pt x="28" y="132"/>
                    </a:lnTo>
                    <a:lnTo>
                      <a:pt x="28" y="130"/>
                    </a:lnTo>
                    <a:lnTo>
                      <a:pt x="27" y="133"/>
                    </a:lnTo>
                    <a:lnTo>
                      <a:pt x="28" y="134"/>
                    </a:lnTo>
                    <a:lnTo>
                      <a:pt x="28" y="136"/>
                    </a:lnTo>
                    <a:lnTo>
                      <a:pt x="27" y="136"/>
                    </a:lnTo>
                    <a:lnTo>
                      <a:pt x="30" y="140"/>
                    </a:lnTo>
                    <a:lnTo>
                      <a:pt x="32" y="142"/>
                    </a:lnTo>
                    <a:lnTo>
                      <a:pt x="33" y="143"/>
                    </a:lnTo>
                    <a:lnTo>
                      <a:pt x="35" y="146"/>
                    </a:lnTo>
                    <a:lnTo>
                      <a:pt x="36" y="147"/>
                    </a:lnTo>
                    <a:lnTo>
                      <a:pt x="38" y="147"/>
                    </a:lnTo>
                    <a:lnTo>
                      <a:pt x="41" y="152"/>
                    </a:lnTo>
                    <a:lnTo>
                      <a:pt x="43" y="152"/>
                    </a:lnTo>
                    <a:lnTo>
                      <a:pt x="43" y="153"/>
                    </a:lnTo>
                    <a:lnTo>
                      <a:pt x="44" y="155"/>
                    </a:lnTo>
                    <a:lnTo>
                      <a:pt x="47" y="155"/>
                    </a:lnTo>
                    <a:lnTo>
                      <a:pt x="46" y="157"/>
                    </a:lnTo>
                    <a:lnTo>
                      <a:pt x="47" y="159"/>
                    </a:lnTo>
                    <a:lnTo>
                      <a:pt x="49" y="159"/>
                    </a:lnTo>
                    <a:lnTo>
                      <a:pt x="49" y="160"/>
                    </a:lnTo>
                    <a:lnTo>
                      <a:pt x="50" y="160"/>
                    </a:lnTo>
                    <a:lnTo>
                      <a:pt x="49" y="160"/>
                    </a:lnTo>
                    <a:lnTo>
                      <a:pt x="50" y="163"/>
                    </a:lnTo>
                    <a:lnTo>
                      <a:pt x="49" y="164"/>
                    </a:lnTo>
                    <a:lnTo>
                      <a:pt x="49" y="165"/>
                    </a:lnTo>
                    <a:lnTo>
                      <a:pt x="50" y="163"/>
                    </a:lnTo>
                    <a:lnTo>
                      <a:pt x="50" y="164"/>
                    </a:lnTo>
                    <a:lnTo>
                      <a:pt x="52" y="163"/>
                    </a:lnTo>
                    <a:lnTo>
                      <a:pt x="52" y="164"/>
                    </a:lnTo>
                    <a:lnTo>
                      <a:pt x="53" y="164"/>
                    </a:lnTo>
                    <a:lnTo>
                      <a:pt x="55" y="164"/>
                    </a:lnTo>
                    <a:lnTo>
                      <a:pt x="57" y="164"/>
                    </a:lnTo>
                    <a:lnTo>
                      <a:pt x="57" y="165"/>
                    </a:lnTo>
                    <a:lnTo>
                      <a:pt x="58" y="165"/>
                    </a:lnTo>
                    <a:lnTo>
                      <a:pt x="58" y="164"/>
                    </a:lnTo>
                    <a:lnTo>
                      <a:pt x="60" y="164"/>
                    </a:lnTo>
                    <a:lnTo>
                      <a:pt x="60" y="163"/>
                    </a:lnTo>
                    <a:lnTo>
                      <a:pt x="63" y="163"/>
                    </a:lnTo>
                    <a:lnTo>
                      <a:pt x="62" y="164"/>
                    </a:lnTo>
                    <a:lnTo>
                      <a:pt x="63" y="168"/>
                    </a:lnTo>
                    <a:lnTo>
                      <a:pt x="64" y="167"/>
                    </a:lnTo>
                    <a:lnTo>
                      <a:pt x="65" y="168"/>
                    </a:lnTo>
                    <a:lnTo>
                      <a:pt x="67" y="168"/>
                    </a:lnTo>
                    <a:lnTo>
                      <a:pt x="68" y="164"/>
                    </a:lnTo>
                    <a:lnTo>
                      <a:pt x="69" y="163"/>
                    </a:lnTo>
                    <a:lnTo>
                      <a:pt x="70" y="166"/>
                    </a:lnTo>
                    <a:lnTo>
                      <a:pt x="71" y="166"/>
                    </a:lnTo>
                    <a:lnTo>
                      <a:pt x="72" y="166"/>
                    </a:lnTo>
                    <a:lnTo>
                      <a:pt x="72" y="167"/>
                    </a:lnTo>
                    <a:lnTo>
                      <a:pt x="75" y="167"/>
                    </a:lnTo>
                    <a:lnTo>
                      <a:pt x="76" y="169"/>
                    </a:lnTo>
                    <a:lnTo>
                      <a:pt x="74" y="169"/>
                    </a:lnTo>
                    <a:lnTo>
                      <a:pt x="74" y="170"/>
                    </a:lnTo>
                    <a:lnTo>
                      <a:pt x="76" y="172"/>
                    </a:lnTo>
                    <a:lnTo>
                      <a:pt x="77" y="170"/>
                    </a:lnTo>
                    <a:lnTo>
                      <a:pt x="77" y="172"/>
                    </a:lnTo>
                    <a:lnTo>
                      <a:pt x="79" y="173"/>
                    </a:lnTo>
                    <a:lnTo>
                      <a:pt x="81" y="171"/>
                    </a:lnTo>
                    <a:lnTo>
                      <a:pt x="81" y="172"/>
                    </a:lnTo>
                    <a:lnTo>
                      <a:pt x="82" y="173"/>
                    </a:lnTo>
                    <a:lnTo>
                      <a:pt x="82" y="176"/>
                    </a:lnTo>
                    <a:lnTo>
                      <a:pt x="83" y="176"/>
                    </a:lnTo>
                    <a:lnTo>
                      <a:pt x="84" y="176"/>
                    </a:lnTo>
                    <a:lnTo>
                      <a:pt x="83" y="177"/>
                    </a:lnTo>
                    <a:lnTo>
                      <a:pt x="82" y="177"/>
                    </a:lnTo>
                    <a:lnTo>
                      <a:pt x="83" y="178"/>
                    </a:lnTo>
                    <a:lnTo>
                      <a:pt x="84" y="178"/>
                    </a:lnTo>
                    <a:lnTo>
                      <a:pt x="84" y="179"/>
                    </a:lnTo>
                    <a:lnTo>
                      <a:pt x="85" y="178"/>
                    </a:lnTo>
                    <a:lnTo>
                      <a:pt x="85" y="179"/>
                    </a:lnTo>
                    <a:lnTo>
                      <a:pt x="86" y="181"/>
                    </a:lnTo>
                    <a:lnTo>
                      <a:pt x="85" y="181"/>
                    </a:lnTo>
                    <a:lnTo>
                      <a:pt x="89" y="184"/>
                    </a:lnTo>
                    <a:lnTo>
                      <a:pt x="89" y="183"/>
                    </a:lnTo>
                    <a:lnTo>
                      <a:pt x="93" y="183"/>
                    </a:lnTo>
                    <a:lnTo>
                      <a:pt x="94" y="185"/>
                    </a:lnTo>
                    <a:lnTo>
                      <a:pt x="96" y="185"/>
                    </a:lnTo>
                    <a:lnTo>
                      <a:pt x="98" y="186"/>
                    </a:lnTo>
                    <a:lnTo>
                      <a:pt x="98" y="185"/>
                    </a:lnTo>
                    <a:lnTo>
                      <a:pt x="100" y="185"/>
                    </a:lnTo>
                    <a:lnTo>
                      <a:pt x="99" y="187"/>
                    </a:lnTo>
                    <a:lnTo>
                      <a:pt x="97" y="192"/>
                    </a:lnTo>
                    <a:lnTo>
                      <a:pt x="97" y="195"/>
                    </a:lnTo>
                    <a:lnTo>
                      <a:pt x="97" y="197"/>
                    </a:lnTo>
                    <a:lnTo>
                      <a:pt x="99" y="197"/>
                    </a:lnTo>
                    <a:lnTo>
                      <a:pt x="101" y="195"/>
                    </a:lnTo>
                    <a:lnTo>
                      <a:pt x="101" y="196"/>
                    </a:lnTo>
                    <a:lnTo>
                      <a:pt x="101" y="195"/>
                    </a:lnTo>
                    <a:lnTo>
                      <a:pt x="102" y="194"/>
                    </a:lnTo>
                    <a:lnTo>
                      <a:pt x="104" y="197"/>
                    </a:lnTo>
                    <a:lnTo>
                      <a:pt x="105" y="196"/>
                    </a:lnTo>
                    <a:lnTo>
                      <a:pt x="106" y="197"/>
                    </a:lnTo>
                    <a:lnTo>
                      <a:pt x="108" y="199"/>
                    </a:lnTo>
                    <a:lnTo>
                      <a:pt x="109" y="199"/>
                    </a:lnTo>
                    <a:lnTo>
                      <a:pt x="111" y="204"/>
                    </a:lnTo>
                    <a:lnTo>
                      <a:pt x="115" y="206"/>
                    </a:lnTo>
                    <a:lnTo>
                      <a:pt x="116" y="208"/>
                    </a:lnTo>
                    <a:lnTo>
                      <a:pt x="118" y="206"/>
                    </a:lnTo>
                    <a:lnTo>
                      <a:pt x="120" y="205"/>
                    </a:lnTo>
                    <a:lnTo>
                      <a:pt x="120" y="210"/>
                    </a:lnTo>
                    <a:lnTo>
                      <a:pt x="118" y="211"/>
                    </a:lnTo>
                    <a:lnTo>
                      <a:pt x="115" y="216"/>
                    </a:lnTo>
                    <a:lnTo>
                      <a:pt x="117" y="219"/>
                    </a:lnTo>
                    <a:lnTo>
                      <a:pt x="116" y="220"/>
                    </a:lnTo>
                    <a:lnTo>
                      <a:pt x="120" y="224"/>
                    </a:lnTo>
                    <a:lnTo>
                      <a:pt x="123" y="224"/>
                    </a:lnTo>
                    <a:lnTo>
                      <a:pt x="126" y="227"/>
                    </a:lnTo>
                    <a:lnTo>
                      <a:pt x="128" y="228"/>
                    </a:lnTo>
                    <a:lnTo>
                      <a:pt x="128" y="229"/>
                    </a:lnTo>
                    <a:lnTo>
                      <a:pt x="129" y="229"/>
                    </a:lnTo>
                    <a:lnTo>
                      <a:pt x="132" y="234"/>
                    </a:lnTo>
                    <a:lnTo>
                      <a:pt x="133" y="234"/>
                    </a:lnTo>
                    <a:lnTo>
                      <a:pt x="134" y="233"/>
                    </a:lnTo>
                    <a:lnTo>
                      <a:pt x="136" y="233"/>
                    </a:lnTo>
                    <a:lnTo>
                      <a:pt x="138" y="234"/>
                    </a:lnTo>
                    <a:lnTo>
                      <a:pt x="140" y="234"/>
                    </a:lnTo>
                    <a:lnTo>
                      <a:pt x="143" y="233"/>
                    </a:lnTo>
                    <a:lnTo>
                      <a:pt x="142" y="227"/>
                    </a:lnTo>
                    <a:lnTo>
                      <a:pt x="146" y="229"/>
                    </a:lnTo>
                    <a:lnTo>
                      <a:pt x="147" y="228"/>
                    </a:lnTo>
                    <a:lnTo>
                      <a:pt x="148" y="228"/>
                    </a:lnTo>
                    <a:lnTo>
                      <a:pt x="147" y="224"/>
                    </a:lnTo>
                    <a:lnTo>
                      <a:pt x="148" y="220"/>
                    </a:lnTo>
                    <a:lnTo>
                      <a:pt x="155" y="215"/>
                    </a:lnTo>
                    <a:lnTo>
                      <a:pt x="156" y="212"/>
                    </a:lnTo>
                    <a:lnTo>
                      <a:pt x="158" y="212"/>
                    </a:lnTo>
                    <a:lnTo>
                      <a:pt x="158" y="214"/>
                    </a:lnTo>
                    <a:lnTo>
                      <a:pt x="159" y="213"/>
                    </a:lnTo>
                    <a:lnTo>
                      <a:pt x="159" y="214"/>
                    </a:lnTo>
                    <a:lnTo>
                      <a:pt x="158" y="215"/>
                    </a:lnTo>
                    <a:lnTo>
                      <a:pt x="159" y="217"/>
                    </a:lnTo>
                    <a:lnTo>
                      <a:pt x="158" y="217"/>
                    </a:lnTo>
                    <a:lnTo>
                      <a:pt x="158" y="219"/>
                    </a:lnTo>
                    <a:lnTo>
                      <a:pt x="161" y="223"/>
                    </a:lnTo>
                    <a:lnTo>
                      <a:pt x="163" y="223"/>
                    </a:lnTo>
                    <a:lnTo>
                      <a:pt x="165" y="223"/>
                    </a:lnTo>
                    <a:lnTo>
                      <a:pt x="166" y="224"/>
                    </a:lnTo>
                    <a:lnTo>
                      <a:pt x="168" y="226"/>
                    </a:lnTo>
                    <a:lnTo>
                      <a:pt x="169" y="227"/>
                    </a:lnTo>
                    <a:lnTo>
                      <a:pt x="170" y="224"/>
                    </a:lnTo>
                    <a:lnTo>
                      <a:pt x="171" y="225"/>
                    </a:lnTo>
                    <a:lnTo>
                      <a:pt x="172" y="225"/>
                    </a:lnTo>
                    <a:lnTo>
                      <a:pt x="174" y="227"/>
                    </a:lnTo>
                    <a:lnTo>
                      <a:pt x="175" y="227"/>
                    </a:lnTo>
                    <a:lnTo>
                      <a:pt x="176" y="229"/>
                    </a:lnTo>
                    <a:lnTo>
                      <a:pt x="177" y="230"/>
                    </a:lnTo>
                    <a:lnTo>
                      <a:pt x="177" y="231"/>
                    </a:lnTo>
                    <a:lnTo>
                      <a:pt x="179" y="233"/>
                    </a:lnTo>
                    <a:lnTo>
                      <a:pt x="180" y="239"/>
                    </a:lnTo>
                    <a:lnTo>
                      <a:pt x="182" y="241"/>
                    </a:lnTo>
                    <a:lnTo>
                      <a:pt x="183" y="240"/>
                    </a:lnTo>
                    <a:lnTo>
                      <a:pt x="185" y="240"/>
                    </a:lnTo>
                    <a:lnTo>
                      <a:pt x="189" y="241"/>
                    </a:lnTo>
                    <a:lnTo>
                      <a:pt x="192" y="239"/>
                    </a:lnTo>
                    <a:lnTo>
                      <a:pt x="194" y="241"/>
                    </a:lnTo>
                    <a:lnTo>
                      <a:pt x="195" y="244"/>
                    </a:lnTo>
                    <a:lnTo>
                      <a:pt x="194" y="245"/>
                    </a:lnTo>
                    <a:lnTo>
                      <a:pt x="195" y="246"/>
                    </a:lnTo>
                    <a:lnTo>
                      <a:pt x="197" y="244"/>
                    </a:lnTo>
                    <a:lnTo>
                      <a:pt x="200" y="244"/>
                    </a:lnTo>
                    <a:lnTo>
                      <a:pt x="201" y="246"/>
                    </a:lnTo>
                    <a:lnTo>
                      <a:pt x="203" y="249"/>
                    </a:lnTo>
                    <a:lnTo>
                      <a:pt x="205" y="249"/>
                    </a:lnTo>
                    <a:lnTo>
                      <a:pt x="205" y="247"/>
                    </a:lnTo>
                    <a:lnTo>
                      <a:pt x="207" y="247"/>
                    </a:lnTo>
                    <a:lnTo>
                      <a:pt x="207" y="250"/>
                    </a:lnTo>
                    <a:lnTo>
                      <a:pt x="209" y="251"/>
                    </a:lnTo>
                    <a:lnTo>
                      <a:pt x="209" y="253"/>
                    </a:lnTo>
                    <a:lnTo>
                      <a:pt x="211" y="253"/>
                    </a:lnTo>
                    <a:lnTo>
                      <a:pt x="211" y="254"/>
                    </a:lnTo>
                    <a:lnTo>
                      <a:pt x="212" y="253"/>
                    </a:lnTo>
                    <a:lnTo>
                      <a:pt x="215" y="255"/>
                    </a:lnTo>
                    <a:lnTo>
                      <a:pt x="218" y="256"/>
                    </a:lnTo>
                    <a:lnTo>
                      <a:pt x="219" y="258"/>
                    </a:lnTo>
                    <a:lnTo>
                      <a:pt x="222" y="264"/>
                    </a:lnTo>
                    <a:lnTo>
                      <a:pt x="224" y="267"/>
                    </a:lnTo>
                    <a:lnTo>
                      <a:pt x="226" y="268"/>
                    </a:lnTo>
                    <a:lnTo>
                      <a:pt x="224" y="272"/>
                    </a:lnTo>
                    <a:lnTo>
                      <a:pt x="227" y="274"/>
                    </a:lnTo>
                    <a:lnTo>
                      <a:pt x="228" y="275"/>
                    </a:lnTo>
                    <a:lnTo>
                      <a:pt x="229" y="278"/>
                    </a:lnTo>
                    <a:lnTo>
                      <a:pt x="231" y="278"/>
                    </a:lnTo>
                    <a:lnTo>
                      <a:pt x="232" y="278"/>
                    </a:lnTo>
                    <a:lnTo>
                      <a:pt x="233" y="276"/>
                    </a:lnTo>
                    <a:lnTo>
                      <a:pt x="236" y="279"/>
                    </a:lnTo>
                    <a:lnTo>
                      <a:pt x="237" y="278"/>
                    </a:lnTo>
                    <a:lnTo>
                      <a:pt x="240" y="281"/>
                    </a:lnTo>
                    <a:lnTo>
                      <a:pt x="243" y="281"/>
                    </a:lnTo>
                    <a:lnTo>
                      <a:pt x="245" y="283"/>
                    </a:lnTo>
                    <a:lnTo>
                      <a:pt x="246" y="285"/>
                    </a:lnTo>
                    <a:lnTo>
                      <a:pt x="248" y="289"/>
                    </a:lnTo>
                    <a:lnTo>
                      <a:pt x="250" y="289"/>
                    </a:lnTo>
                    <a:lnTo>
                      <a:pt x="252" y="291"/>
                    </a:lnTo>
                    <a:lnTo>
                      <a:pt x="252" y="293"/>
                    </a:lnTo>
                    <a:lnTo>
                      <a:pt x="255" y="299"/>
                    </a:lnTo>
                    <a:lnTo>
                      <a:pt x="256" y="300"/>
                    </a:lnTo>
                    <a:lnTo>
                      <a:pt x="257" y="302"/>
                    </a:lnTo>
                    <a:lnTo>
                      <a:pt x="259" y="304"/>
                    </a:lnTo>
                    <a:lnTo>
                      <a:pt x="259" y="301"/>
                    </a:lnTo>
                    <a:lnTo>
                      <a:pt x="263" y="298"/>
                    </a:lnTo>
                    <a:lnTo>
                      <a:pt x="262" y="295"/>
                    </a:lnTo>
                    <a:lnTo>
                      <a:pt x="263" y="293"/>
                    </a:lnTo>
                    <a:lnTo>
                      <a:pt x="265" y="294"/>
                    </a:lnTo>
                    <a:lnTo>
                      <a:pt x="267" y="294"/>
                    </a:lnTo>
                    <a:lnTo>
                      <a:pt x="268" y="292"/>
                    </a:lnTo>
                    <a:lnTo>
                      <a:pt x="269" y="293"/>
                    </a:lnTo>
                    <a:lnTo>
                      <a:pt x="270" y="293"/>
                    </a:lnTo>
                    <a:lnTo>
                      <a:pt x="272" y="294"/>
                    </a:lnTo>
                    <a:lnTo>
                      <a:pt x="270" y="298"/>
                    </a:lnTo>
                    <a:lnTo>
                      <a:pt x="272" y="298"/>
                    </a:lnTo>
                    <a:lnTo>
                      <a:pt x="273" y="297"/>
                    </a:lnTo>
                    <a:lnTo>
                      <a:pt x="274" y="297"/>
                    </a:lnTo>
                    <a:lnTo>
                      <a:pt x="275" y="297"/>
                    </a:lnTo>
                    <a:lnTo>
                      <a:pt x="278" y="297"/>
                    </a:lnTo>
                    <a:lnTo>
                      <a:pt x="282" y="294"/>
                    </a:lnTo>
                    <a:lnTo>
                      <a:pt x="284" y="294"/>
                    </a:lnTo>
                    <a:lnTo>
                      <a:pt x="286" y="298"/>
                    </a:lnTo>
                    <a:lnTo>
                      <a:pt x="288" y="298"/>
                    </a:lnTo>
                    <a:lnTo>
                      <a:pt x="290" y="299"/>
                    </a:lnTo>
                    <a:lnTo>
                      <a:pt x="290" y="298"/>
                    </a:lnTo>
                    <a:lnTo>
                      <a:pt x="295" y="299"/>
                    </a:lnTo>
                    <a:lnTo>
                      <a:pt x="296" y="298"/>
                    </a:lnTo>
                    <a:lnTo>
                      <a:pt x="296" y="300"/>
                    </a:lnTo>
                    <a:lnTo>
                      <a:pt x="297" y="299"/>
                    </a:lnTo>
                    <a:lnTo>
                      <a:pt x="297" y="298"/>
                    </a:lnTo>
                    <a:lnTo>
                      <a:pt x="296" y="295"/>
                    </a:lnTo>
                    <a:lnTo>
                      <a:pt x="298" y="293"/>
                    </a:lnTo>
                    <a:lnTo>
                      <a:pt x="298" y="292"/>
                    </a:lnTo>
                    <a:lnTo>
                      <a:pt x="299" y="291"/>
                    </a:lnTo>
                    <a:lnTo>
                      <a:pt x="299" y="289"/>
                    </a:lnTo>
                    <a:lnTo>
                      <a:pt x="299" y="286"/>
                    </a:lnTo>
                    <a:lnTo>
                      <a:pt x="301" y="284"/>
                    </a:lnTo>
                    <a:lnTo>
                      <a:pt x="301" y="283"/>
                    </a:lnTo>
                    <a:lnTo>
                      <a:pt x="302" y="282"/>
                    </a:lnTo>
                    <a:lnTo>
                      <a:pt x="304" y="282"/>
                    </a:lnTo>
                    <a:lnTo>
                      <a:pt x="305" y="284"/>
                    </a:lnTo>
                    <a:lnTo>
                      <a:pt x="306" y="284"/>
                    </a:lnTo>
                    <a:lnTo>
                      <a:pt x="308" y="282"/>
                    </a:lnTo>
                    <a:lnTo>
                      <a:pt x="308" y="284"/>
                    </a:lnTo>
                    <a:lnTo>
                      <a:pt x="310" y="286"/>
                    </a:lnTo>
                    <a:lnTo>
                      <a:pt x="312" y="285"/>
                    </a:lnTo>
                    <a:lnTo>
                      <a:pt x="314" y="286"/>
                    </a:lnTo>
                    <a:lnTo>
                      <a:pt x="315" y="287"/>
                    </a:lnTo>
                    <a:lnTo>
                      <a:pt x="318" y="287"/>
                    </a:lnTo>
                    <a:lnTo>
                      <a:pt x="318" y="286"/>
                    </a:lnTo>
                    <a:lnTo>
                      <a:pt x="319" y="286"/>
                    </a:lnTo>
                    <a:lnTo>
                      <a:pt x="319" y="285"/>
                    </a:lnTo>
                    <a:lnTo>
                      <a:pt x="319" y="283"/>
                    </a:lnTo>
                    <a:lnTo>
                      <a:pt x="320" y="283"/>
                    </a:lnTo>
                    <a:lnTo>
                      <a:pt x="324" y="285"/>
                    </a:lnTo>
                    <a:lnTo>
                      <a:pt x="328" y="290"/>
                    </a:lnTo>
                    <a:lnTo>
                      <a:pt x="331" y="287"/>
                    </a:lnTo>
                    <a:lnTo>
                      <a:pt x="333" y="289"/>
                    </a:lnTo>
                    <a:lnTo>
                      <a:pt x="333" y="287"/>
                    </a:lnTo>
                    <a:lnTo>
                      <a:pt x="332" y="287"/>
                    </a:lnTo>
                    <a:lnTo>
                      <a:pt x="332" y="286"/>
                    </a:lnTo>
                    <a:lnTo>
                      <a:pt x="336" y="289"/>
                    </a:lnTo>
                    <a:lnTo>
                      <a:pt x="337" y="289"/>
                    </a:lnTo>
                    <a:lnTo>
                      <a:pt x="339" y="289"/>
                    </a:lnTo>
                    <a:lnTo>
                      <a:pt x="341" y="288"/>
                    </a:lnTo>
                    <a:lnTo>
                      <a:pt x="340" y="289"/>
                    </a:lnTo>
                    <a:lnTo>
                      <a:pt x="345" y="291"/>
                    </a:lnTo>
                    <a:lnTo>
                      <a:pt x="346" y="294"/>
                    </a:lnTo>
                    <a:lnTo>
                      <a:pt x="347" y="294"/>
                    </a:lnTo>
                    <a:lnTo>
                      <a:pt x="348" y="294"/>
                    </a:lnTo>
                    <a:lnTo>
                      <a:pt x="355" y="299"/>
                    </a:lnTo>
                    <a:lnTo>
                      <a:pt x="356" y="300"/>
                    </a:lnTo>
                    <a:lnTo>
                      <a:pt x="360" y="303"/>
                    </a:lnTo>
                    <a:lnTo>
                      <a:pt x="363" y="305"/>
                    </a:lnTo>
                    <a:lnTo>
                      <a:pt x="368" y="304"/>
                    </a:lnTo>
                    <a:lnTo>
                      <a:pt x="368" y="302"/>
                    </a:lnTo>
                    <a:lnTo>
                      <a:pt x="369" y="301"/>
                    </a:lnTo>
                    <a:lnTo>
                      <a:pt x="369" y="300"/>
                    </a:lnTo>
                    <a:lnTo>
                      <a:pt x="368" y="298"/>
                    </a:lnTo>
                    <a:lnTo>
                      <a:pt x="370" y="297"/>
                    </a:lnTo>
                    <a:lnTo>
                      <a:pt x="371" y="293"/>
                    </a:lnTo>
                    <a:lnTo>
                      <a:pt x="372" y="292"/>
                    </a:lnTo>
                    <a:lnTo>
                      <a:pt x="372" y="291"/>
                    </a:lnTo>
                    <a:lnTo>
                      <a:pt x="373" y="291"/>
                    </a:lnTo>
                    <a:lnTo>
                      <a:pt x="373" y="293"/>
                    </a:lnTo>
                    <a:lnTo>
                      <a:pt x="374" y="294"/>
                    </a:lnTo>
                    <a:lnTo>
                      <a:pt x="375" y="293"/>
                    </a:lnTo>
                    <a:lnTo>
                      <a:pt x="372" y="290"/>
                    </a:lnTo>
                    <a:lnTo>
                      <a:pt x="370" y="286"/>
                    </a:lnTo>
                    <a:lnTo>
                      <a:pt x="370" y="284"/>
                    </a:lnTo>
                    <a:lnTo>
                      <a:pt x="371" y="283"/>
                    </a:lnTo>
                    <a:lnTo>
                      <a:pt x="371" y="278"/>
                    </a:lnTo>
                    <a:lnTo>
                      <a:pt x="373" y="278"/>
                    </a:lnTo>
                    <a:lnTo>
                      <a:pt x="373" y="276"/>
                    </a:lnTo>
                    <a:lnTo>
                      <a:pt x="375" y="274"/>
                    </a:lnTo>
                    <a:lnTo>
                      <a:pt x="377" y="274"/>
                    </a:lnTo>
                    <a:lnTo>
                      <a:pt x="378" y="274"/>
                    </a:lnTo>
                    <a:lnTo>
                      <a:pt x="378" y="273"/>
                    </a:lnTo>
                    <a:lnTo>
                      <a:pt x="378" y="271"/>
                    </a:lnTo>
                    <a:lnTo>
                      <a:pt x="380" y="270"/>
                    </a:lnTo>
                    <a:lnTo>
                      <a:pt x="382" y="270"/>
                    </a:lnTo>
                    <a:lnTo>
                      <a:pt x="384" y="268"/>
                    </a:lnTo>
                    <a:lnTo>
                      <a:pt x="383" y="265"/>
                    </a:lnTo>
                    <a:lnTo>
                      <a:pt x="385" y="258"/>
                    </a:lnTo>
                    <a:lnTo>
                      <a:pt x="385" y="256"/>
                    </a:lnTo>
                    <a:lnTo>
                      <a:pt x="384" y="257"/>
                    </a:lnTo>
                    <a:lnTo>
                      <a:pt x="384" y="255"/>
                    </a:lnTo>
                    <a:lnTo>
                      <a:pt x="383" y="255"/>
                    </a:lnTo>
                    <a:lnTo>
                      <a:pt x="385" y="251"/>
                    </a:lnTo>
                    <a:lnTo>
                      <a:pt x="386" y="249"/>
                    </a:lnTo>
                    <a:lnTo>
                      <a:pt x="383" y="247"/>
                    </a:lnTo>
                    <a:lnTo>
                      <a:pt x="382" y="244"/>
                    </a:lnTo>
                    <a:lnTo>
                      <a:pt x="379" y="244"/>
                    </a:lnTo>
                    <a:lnTo>
                      <a:pt x="378" y="245"/>
                    </a:lnTo>
                    <a:lnTo>
                      <a:pt x="377" y="244"/>
                    </a:lnTo>
                    <a:lnTo>
                      <a:pt x="377" y="242"/>
                    </a:lnTo>
                    <a:lnTo>
                      <a:pt x="375" y="242"/>
                    </a:lnTo>
                    <a:lnTo>
                      <a:pt x="375" y="244"/>
                    </a:lnTo>
                    <a:lnTo>
                      <a:pt x="373" y="244"/>
                    </a:lnTo>
                    <a:lnTo>
                      <a:pt x="371" y="244"/>
                    </a:lnTo>
                    <a:lnTo>
                      <a:pt x="371" y="242"/>
                    </a:lnTo>
                    <a:lnTo>
                      <a:pt x="373" y="241"/>
                    </a:lnTo>
                    <a:lnTo>
                      <a:pt x="375" y="238"/>
                    </a:lnTo>
                    <a:lnTo>
                      <a:pt x="376" y="238"/>
                    </a:lnTo>
                    <a:lnTo>
                      <a:pt x="378" y="235"/>
                    </a:lnTo>
                    <a:lnTo>
                      <a:pt x="376" y="234"/>
                    </a:lnTo>
                    <a:lnTo>
                      <a:pt x="373" y="229"/>
                    </a:lnTo>
                    <a:lnTo>
                      <a:pt x="375" y="228"/>
                    </a:lnTo>
                    <a:lnTo>
                      <a:pt x="375" y="227"/>
                    </a:lnTo>
                    <a:lnTo>
                      <a:pt x="375" y="226"/>
                    </a:lnTo>
                    <a:lnTo>
                      <a:pt x="376" y="225"/>
                    </a:lnTo>
                    <a:lnTo>
                      <a:pt x="375" y="223"/>
                    </a:lnTo>
                    <a:lnTo>
                      <a:pt x="373" y="222"/>
                    </a:lnTo>
                    <a:lnTo>
                      <a:pt x="371" y="220"/>
                    </a:lnTo>
                    <a:lnTo>
                      <a:pt x="367" y="213"/>
                    </a:lnTo>
                    <a:lnTo>
                      <a:pt x="365" y="207"/>
                    </a:lnTo>
                    <a:lnTo>
                      <a:pt x="366" y="204"/>
                    </a:lnTo>
                    <a:lnTo>
                      <a:pt x="365" y="202"/>
                    </a:lnTo>
                    <a:lnTo>
                      <a:pt x="366" y="200"/>
                    </a:lnTo>
                    <a:lnTo>
                      <a:pt x="365" y="199"/>
                    </a:lnTo>
                    <a:lnTo>
                      <a:pt x="364" y="198"/>
                    </a:lnTo>
                    <a:lnTo>
                      <a:pt x="363" y="197"/>
                    </a:lnTo>
                    <a:lnTo>
                      <a:pt x="363" y="196"/>
                    </a:lnTo>
                    <a:lnTo>
                      <a:pt x="361" y="195"/>
                    </a:lnTo>
                    <a:lnTo>
                      <a:pt x="360" y="192"/>
                    </a:lnTo>
                    <a:lnTo>
                      <a:pt x="362" y="189"/>
                    </a:lnTo>
                    <a:lnTo>
                      <a:pt x="361" y="188"/>
                    </a:lnTo>
                    <a:lnTo>
                      <a:pt x="361" y="186"/>
                    </a:lnTo>
                    <a:lnTo>
                      <a:pt x="362" y="180"/>
                    </a:lnTo>
                    <a:lnTo>
                      <a:pt x="363" y="179"/>
                    </a:lnTo>
                    <a:lnTo>
                      <a:pt x="366" y="177"/>
                    </a:lnTo>
                    <a:lnTo>
                      <a:pt x="367" y="177"/>
                    </a:lnTo>
                    <a:lnTo>
                      <a:pt x="371" y="176"/>
                    </a:lnTo>
                    <a:lnTo>
                      <a:pt x="370" y="175"/>
                    </a:lnTo>
                    <a:lnTo>
                      <a:pt x="371" y="174"/>
                    </a:lnTo>
                    <a:lnTo>
                      <a:pt x="369" y="173"/>
                    </a:lnTo>
                    <a:lnTo>
                      <a:pt x="369" y="170"/>
                    </a:lnTo>
                    <a:lnTo>
                      <a:pt x="367" y="164"/>
                    </a:lnTo>
                    <a:lnTo>
                      <a:pt x="369" y="162"/>
                    </a:lnTo>
                    <a:lnTo>
                      <a:pt x="368" y="160"/>
                    </a:lnTo>
                    <a:lnTo>
                      <a:pt x="368" y="158"/>
                    </a:lnTo>
                    <a:lnTo>
                      <a:pt x="369" y="156"/>
                    </a:lnTo>
                    <a:lnTo>
                      <a:pt x="369" y="154"/>
                    </a:lnTo>
                    <a:lnTo>
                      <a:pt x="370" y="152"/>
                    </a:lnTo>
                    <a:lnTo>
                      <a:pt x="367" y="150"/>
                    </a:lnTo>
                    <a:lnTo>
                      <a:pt x="369" y="147"/>
                    </a:lnTo>
                    <a:lnTo>
                      <a:pt x="366" y="145"/>
                    </a:lnTo>
                    <a:lnTo>
                      <a:pt x="366" y="140"/>
                    </a:lnTo>
                    <a:lnTo>
                      <a:pt x="365" y="139"/>
                    </a:lnTo>
                    <a:lnTo>
                      <a:pt x="365" y="137"/>
                    </a:lnTo>
                    <a:lnTo>
                      <a:pt x="365" y="133"/>
                    </a:lnTo>
                    <a:lnTo>
                      <a:pt x="366" y="130"/>
                    </a:lnTo>
                    <a:lnTo>
                      <a:pt x="365" y="127"/>
                    </a:lnTo>
                    <a:lnTo>
                      <a:pt x="365" y="125"/>
                    </a:lnTo>
                    <a:lnTo>
                      <a:pt x="364" y="123"/>
                    </a:lnTo>
                    <a:lnTo>
                      <a:pt x="362" y="121"/>
                    </a:lnTo>
                    <a:lnTo>
                      <a:pt x="361" y="113"/>
                    </a:lnTo>
                    <a:lnTo>
                      <a:pt x="364" y="113"/>
                    </a:lnTo>
                    <a:lnTo>
                      <a:pt x="369" y="114"/>
                    </a:lnTo>
                    <a:lnTo>
                      <a:pt x="371" y="117"/>
                    </a:lnTo>
                    <a:lnTo>
                      <a:pt x="373" y="117"/>
                    </a:lnTo>
                    <a:lnTo>
                      <a:pt x="373" y="116"/>
                    </a:lnTo>
                    <a:lnTo>
                      <a:pt x="375" y="113"/>
                    </a:lnTo>
                    <a:lnTo>
                      <a:pt x="377" y="112"/>
                    </a:lnTo>
                    <a:lnTo>
                      <a:pt x="377" y="111"/>
                    </a:lnTo>
                    <a:lnTo>
                      <a:pt x="377" y="109"/>
                    </a:lnTo>
                    <a:lnTo>
                      <a:pt x="378" y="107"/>
                    </a:lnTo>
                    <a:lnTo>
                      <a:pt x="379" y="108"/>
                    </a:lnTo>
                    <a:lnTo>
                      <a:pt x="381" y="105"/>
                    </a:lnTo>
                    <a:lnTo>
                      <a:pt x="385" y="104"/>
                    </a:lnTo>
                    <a:lnTo>
                      <a:pt x="385" y="102"/>
                    </a:lnTo>
                    <a:lnTo>
                      <a:pt x="388" y="102"/>
                    </a:lnTo>
                    <a:lnTo>
                      <a:pt x="389" y="101"/>
                    </a:lnTo>
                    <a:lnTo>
                      <a:pt x="389" y="100"/>
                    </a:lnTo>
                    <a:lnTo>
                      <a:pt x="390" y="98"/>
                    </a:lnTo>
                    <a:lnTo>
                      <a:pt x="392" y="96"/>
                    </a:lnTo>
                    <a:lnTo>
                      <a:pt x="390" y="92"/>
                    </a:lnTo>
                    <a:lnTo>
                      <a:pt x="391" y="89"/>
                    </a:lnTo>
                    <a:lnTo>
                      <a:pt x="388" y="85"/>
                    </a:lnTo>
                    <a:lnTo>
                      <a:pt x="389" y="83"/>
                    </a:lnTo>
                    <a:lnTo>
                      <a:pt x="392" y="80"/>
                    </a:lnTo>
                    <a:lnTo>
                      <a:pt x="395" y="78"/>
                    </a:lnTo>
                    <a:lnTo>
                      <a:pt x="394" y="76"/>
                    </a:lnTo>
                    <a:lnTo>
                      <a:pt x="394" y="73"/>
                    </a:lnTo>
                    <a:lnTo>
                      <a:pt x="392" y="67"/>
                    </a:lnTo>
                    <a:lnTo>
                      <a:pt x="391" y="66"/>
                    </a:lnTo>
                    <a:lnTo>
                      <a:pt x="392" y="65"/>
                    </a:lnTo>
                    <a:lnTo>
                      <a:pt x="395" y="65"/>
                    </a:lnTo>
                    <a:lnTo>
                      <a:pt x="398" y="63"/>
                    </a:lnTo>
                    <a:lnTo>
                      <a:pt x="398" y="57"/>
                    </a:lnTo>
                    <a:lnTo>
                      <a:pt x="399" y="57"/>
                    </a:lnTo>
                    <a:lnTo>
                      <a:pt x="399" y="59"/>
                    </a:lnTo>
                    <a:lnTo>
                      <a:pt x="401" y="57"/>
                    </a:lnTo>
                    <a:lnTo>
                      <a:pt x="401" y="54"/>
                    </a:lnTo>
                    <a:lnTo>
                      <a:pt x="402" y="50"/>
                    </a:lnTo>
                    <a:lnTo>
                      <a:pt x="403" y="49"/>
                    </a:lnTo>
                    <a:lnTo>
                      <a:pt x="404" y="46"/>
                    </a:lnTo>
                    <a:lnTo>
                      <a:pt x="406" y="42"/>
                    </a:lnTo>
                    <a:lnTo>
                      <a:pt x="406" y="40"/>
                    </a:lnTo>
                    <a:lnTo>
                      <a:pt x="409" y="38"/>
                    </a:lnTo>
                    <a:lnTo>
                      <a:pt x="410" y="36"/>
                    </a:lnTo>
                    <a:lnTo>
                      <a:pt x="410" y="32"/>
                    </a:lnTo>
                    <a:lnTo>
                      <a:pt x="411" y="31"/>
                    </a:lnTo>
                    <a:lnTo>
                      <a:pt x="41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92" name="Freeform 61"/>
              <p:cNvSpPr>
                <a:spLocks/>
              </p:cNvSpPr>
              <p:nvPr/>
            </p:nvSpPr>
            <p:spPr bwMode="auto">
              <a:xfrm>
                <a:off x="1319" y="3149"/>
                <a:ext cx="411" cy="305"/>
              </a:xfrm>
              <a:custGeom>
                <a:avLst/>
                <a:gdLst>
                  <a:gd name="T0" fmla="*/ 390 w 411"/>
                  <a:gd name="T1" fmla="*/ 42 h 305"/>
                  <a:gd name="T2" fmla="*/ 357 w 411"/>
                  <a:gd name="T3" fmla="*/ 65 h 305"/>
                  <a:gd name="T4" fmla="*/ 321 w 411"/>
                  <a:gd name="T5" fmla="*/ 39 h 305"/>
                  <a:gd name="T6" fmla="*/ 299 w 411"/>
                  <a:gd name="T7" fmla="*/ 44 h 305"/>
                  <a:gd name="T8" fmla="*/ 286 w 411"/>
                  <a:gd name="T9" fmla="*/ 48 h 305"/>
                  <a:gd name="T10" fmla="*/ 265 w 411"/>
                  <a:gd name="T11" fmla="*/ 62 h 305"/>
                  <a:gd name="T12" fmla="*/ 257 w 411"/>
                  <a:gd name="T13" fmla="*/ 74 h 305"/>
                  <a:gd name="T14" fmla="*/ 245 w 411"/>
                  <a:gd name="T15" fmla="*/ 78 h 305"/>
                  <a:gd name="T16" fmla="*/ 233 w 411"/>
                  <a:gd name="T17" fmla="*/ 78 h 305"/>
                  <a:gd name="T18" fmla="*/ 218 w 411"/>
                  <a:gd name="T19" fmla="*/ 67 h 305"/>
                  <a:gd name="T20" fmla="*/ 199 w 411"/>
                  <a:gd name="T21" fmla="*/ 54 h 305"/>
                  <a:gd name="T22" fmla="*/ 166 w 411"/>
                  <a:gd name="T23" fmla="*/ 13 h 305"/>
                  <a:gd name="T24" fmla="*/ 133 w 411"/>
                  <a:gd name="T25" fmla="*/ 22 h 305"/>
                  <a:gd name="T26" fmla="*/ 120 w 411"/>
                  <a:gd name="T27" fmla="*/ 2 h 305"/>
                  <a:gd name="T28" fmla="*/ 105 w 411"/>
                  <a:gd name="T29" fmla="*/ 15 h 305"/>
                  <a:gd name="T30" fmla="*/ 90 w 411"/>
                  <a:gd name="T31" fmla="*/ 19 h 305"/>
                  <a:gd name="T32" fmla="*/ 76 w 411"/>
                  <a:gd name="T33" fmla="*/ 14 h 305"/>
                  <a:gd name="T34" fmla="*/ 68 w 411"/>
                  <a:gd name="T35" fmla="*/ 10 h 305"/>
                  <a:gd name="T36" fmla="*/ 61 w 411"/>
                  <a:gd name="T37" fmla="*/ 5 h 305"/>
                  <a:gd name="T38" fmla="*/ 48 w 411"/>
                  <a:gd name="T39" fmla="*/ 10 h 305"/>
                  <a:gd name="T40" fmla="*/ 39 w 411"/>
                  <a:gd name="T41" fmla="*/ 20 h 305"/>
                  <a:gd name="T42" fmla="*/ 19 w 411"/>
                  <a:gd name="T43" fmla="*/ 19 h 305"/>
                  <a:gd name="T44" fmla="*/ 15 w 411"/>
                  <a:gd name="T45" fmla="*/ 34 h 305"/>
                  <a:gd name="T46" fmla="*/ 9 w 411"/>
                  <a:gd name="T47" fmla="*/ 45 h 305"/>
                  <a:gd name="T48" fmla="*/ 2 w 411"/>
                  <a:gd name="T49" fmla="*/ 49 h 305"/>
                  <a:gd name="T50" fmla="*/ 14 w 411"/>
                  <a:gd name="T51" fmla="*/ 60 h 305"/>
                  <a:gd name="T52" fmla="*/ 24 w 411"/>
                  <a:gd name="T53" fmla="*/ 65 h 305"/>
                  <a:gd name="T54" fmla="*/ 24 w 411"/>
                  <a:gd name="T55" fmla="*/ 76 h 305"/>
                  <a:gd name="T56" fmla="*/ 41 w 411"/>
                  <a:gd name="T57" fmla="*/ 92 h 305"/>
                  <a:gd name="T58" fmla="*/ 38 w 411"/>
                  <a:gd name="T59" fmla="*/ 109 h 305"/>
                  <a:gd name="T60" fmla="*/ 30 w 411"/>
                  <a:gd name="T61" fmla="*/ 127 h 305"/>
                  <a:gd name="T62" fmla="*/ 36 w 411"/>
                  <a:gd name="T63" fmla="*/ 147 h 305"/>
                  <a:gd name="T64" fmla="*/ 50 w 411"/>
                  <a:gd name="T65" fmla="*/ 163 h 305"/>
                  <a:gd name="T66" fmla="*/ 60 w 411"/>
                  <a:gd name="T67" fmla="*/ 163 h 305"/>
                  <a:gd name="T68" fmla="*/ 76 w 411"/>
                  <a:gd name="T69" fmla="*/ 169 h 305"/>
                  <a:gd name="T70" fmla="*/ 83 w 411"/>
                  <a:gd name="T71" fmla="*/ 177 h 305"/>
                  <a:gd name="T72" fmla="*/ 98 w 411"/>
                  <a:gd name="T73" fmla="*/ 186 h 305"/>
                  <a:gd name="T74" fmla="*/ 105 w 411"/>
                  <a:gd name="T75" fmla="*/ 196 h 305"/>
                  <a:gd name="T76" fmla="*/ 116 w 411"/>
                  <a:gd name="T77" fmla="*/ 220 h 305"/>
                  <a:gd name="T78" fmla="*/ 143 w 411"/>
                  <a:gd name="T79" fmla="*/ 233 h 305"/>
                  <a:gd name="T80" fmla="*/ 159 w 411"/>
                  <a:gd name="T81" fmla="*/ 217 h 305"/>
                  <a:gd name="T82" fmla="*/ 176 w 411"/>
                  <a:gd name="T83" fmla="*/ 229 h 305"/>
                  <a:gd name="T84" fmla="*/ 195 w 411"/>
                  <a:gd name="T85" fmla="*/ 246 h 305"/>
                  <a:gd name="T86" fmla="*/ 215 w 411"/>
                  <a:gd name="T87" fmla="*/ 255 h 305"/>
                  <a:gd name="T88" fmla="*/ 237 w 411"/>
                  <a:gd name="T89" fmla="*/ 278 h 305"/>
                  <a:gd name="T90" fmla="*/ 263 w 411"/>
                  <a:gd name="T91" fmla="*/ 298 h 305"/>
                  <a:gd name="T92" fmla="*/ 278 w 411"/>
                  <a:gd name="T93" fmla="*/ 297 h 305"/>
                  <a:gd name="T94" fmla="*/ 296 w 411"/>
                  <a:gd name="T95" fmla="*/ 295 h 305"/>
                  <a:gd name="T96" fmla="*/ 310 w 411"/>
                  <a:gd name="T97" fmla="*/ 286 h 305"/>
                  <a:gd name="T98" fmla="*/ 333 w 411"/>
                  <a:gd name="T99" fmla="*/ 287 h 305"/>
                  <a:gd name="T100" fmla="*/ 356 w 411"/>
                  <a:gd name="T101" fmla="*/ 300 h 305"/>
                  <a:gd name="T102" fmla="*/ 373 w 411"/>
                  <a:gd name="T103" fmla="*/ 293 h 305"/>
                  <a:gd name="T104" fmla="*/ 378 w 411"/>
                  <a:gd name="T105" fmla="*/ 271 h 305"/>
                  <a:gd name="T106" fmla="*/ 379 w 411"/>
                  <a:gd name="T107" fmla="*/ 244 h 305"/>
                  <a:gd name="T108" fmla="*/ 373 w 411"/>
                  <a:gd name="T109" fmla="*/ 229 h 305"/>
                  <a:gd name="T110" fmla="*/ 365 w 411"/>
                  <a:gd name="T111" fmla="*/ 199 h 305"/>
                  <a:gd name="T112" fmla="*/ 370 w 411"/>
                  <a:gd name="T113" fmla="*/ 175 h 305"/>
                  <a:gd name="T114" fmla="*/ 366 w 411"/>
                  <a:gd name="T115" fmla="*/ 140 h 305"/>
                  <a:gd name="T116" fmla="*/ 373 w 411"/>
                  <a:gd name="T117" fmla="*/ 116 h 305"/>
                  <a:gd name="T118" fmla="*/ 392 w 411"/>
                  <a:gd name="T119" fmla="*/ 96 h 305"/>
                  <a:gd name="T120" fmla="*/ 398 w 411"/>
                  <a:gd name="T121" fmla="*/ 57 h 305"/>
                  <a:gd name="T122" fmla="*/ 411 w 411"/>
                  <a:gd name="T123" fmla="*/ 3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
                  <a:gd name="T187" fmla="*/ 0 h 305"/>
                  <a:gd name="T188" fmla="*/ 411 w 411"/>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 h="305">
                    <a:moveTo>
                      <a:pt x="410" y="29"/>
                    </a:moveTo>
                    <a:lnTo>
                      <a:pt x="411" y="26"/>
                    </a:lnTo>
                    <a:lnTo>
                      <a:pt x="410" y="24"/>
                    </a:lnTo>
                    <a:lnTo>
                      <a:pt x="407" y="21"/>
                    </a:lnTo>
                    <a:lnTo>
                      <a:pt x="404" y="23"/>
                    </a:lnTo>
                    <a:lnTo>
                      <a:pt x="403" y="25"/>
                    </a:lnTo>
                    <a:lnTo>
                      <a:pt x="402" y="25"/>
                    </a:lnTo>
                    <a:lnTo>
                      <a:pt x="401" y="27"/>
                    </a:lnTo>
                    <a:lnTo>
                      <a:pt x="399" y="29"/>
                    </a:lnTo>
                    <a:lnTo>
                      <a:pt x="398" y="27"/>
                    </a:lnTo>
                    <a:lnTo>
                      <a:pt x="396" y="28"/>
                    </a:lnTo>
                    <a:lnTo>
                      <a:pt x="393" y="32"/>
                    </a:lnTo>
                    <a:lnTo>
                      <a:pt x="392" y="39"/>
                    </a:lnTo>
                    <a:lnTo>
                      <a:pt x="390" y="42"/>
                    </a:lnTo>
                    <a:lnTo>
                      <a:pt x="386" y="45"/>
                    </a:lnTo>
                    <a:lnTo>
                      <a:pt x="387" y="47"/>
                    </a:lnTo>
                    <a:lnTo>
                      <a:pt x="386" y="48"/>
                    </a:lnTo>
                    <a:lnTo>
                      <a:pt x="382" y="50"/>
                    </a:lnTo>
                    <a:lnTo>
                      <a:pt x="379" y="52"/>
                    </a:lnTo>
                    <a:lnTo>
                      <a:pt x="378" y="52"/>
                    </a:lnTo>
                    <a:lnTo>
                      <a:pt x="377" y="52"/>
                    </a:lnTo>
                    <a:lnTo>
                      <a:pt x="371" y="60"/>
                    </a:lnTo>
                    <a:lnTo>
                      <a:pt x="369" y="65"/>
                    </a:lnTo>
                    <a:lnTo>
                      <a:pt x="368" y="66"/>
                    </a:lnTo>
                    <a:lnTo>
                      <a:pt x="364" y="69"/>
                    </a:lnTo>
                    <a:lnTo>
                      <a:pt x="361" y="67"/>
                    </a:lnTo>
                    <a:lnTo>
                      <a:pt x="358" y="66"/>
                    </a:lnTo>
                    <a:lnTo>
                      <a:pt x="357" y="65"/>
                    </a:lnTo>
                    <a:lnTo>
                      <a:pt x="350" y="60"/>
                    </a:lnTo>
                    <a:lnTo>
                      <a:pt x="347" y="59"/>
                    </a:lnTo>
                    <a:lnTo>
                      <a:pt x="345" y="59"/>
                    </a:lnTo>
                    <a:lnTo>
                      <a:pt x="344" y="55"/>
                    </a:lnTo>
                    <a:lnTo>
                      <a:pt x="341" y="52"/>
                    </a:lnTo>
                    <a:lnTo>
                      <a:pt x="341" y="49"/>
                    </a:lnTo>
                    <a:lnTo>
                      <a:pt x="338" y="47"/>
                    </a:lnTo>
                    <a:lnTo>
                      <a:pt x="337" y="44"/>
                    </a:lnTo>
                    <a:lnTo>
                      <a:pt x="332" y="43"/>
                    </a:lnTo>
                    <a:lnTo>
                      <a:pt x="331" y="44"/>
                    </a:lnTo>
                    <a:lnTo>
                      <a:pt x="330" y="44"/>
                    </a:lnTo>
                    <a:lnTo>
                      <a:pt x="329" y="44"/>
                    </a:lnTo>
                    <a:lnTo>
                      <a:pt x="322" y="38"/>
                    </a:lnTo>
                    <a:lnTo>
                      <a:pt x="321" y="39"/>
                    </a:lnTo>
                    <a:lnTo>
                      <a:pt x="320" y="38"/>
                    </a:lnTo>
                    <a:lnTo>
                      <a:pt x="319" y="36"/>
                    </a:lnTo>
                    <a:lnTo>
                      <a:pt x="317" y="37"/>
                    </a:lnTo>
                    <a:lnTo>
                      <a:pt x="317" y="32"/>
                    </a:lnTo>
                    <a:lnTo>
                      <a:pt x="314" y="31"/>
                    </a:lnTo>
                    <a:lnTo>
                      <a:pt x="313" y="31"/>
                    </a:lnTo>
                    <a:lnTo>
                      <a:pt x="311" y="29"/>
                    </a:lnTo>
                    <a:lnTo>
                      <a:pt x="308" y="29"/>
                    </a:lnTo>
                    <a:lnTo>
                      <a:pt x="306" y="31"/>
                    </a:lnTo>
                    <a:lnTo>
                      <a:pt x="305" y="40"/>
                    </a:lnTo>
                    <a:lnTo>
                      <a:pt x="303" y="42"/>
                    </a:lnTo>
                    <a:lnTo>
                      <a:pt x="300" y="42"/>
                    </a:lnTo>
                    <a:lnTo>
                      <a:pt x="299" y="44"/>
                    </a:lnTo>
                    <a:lnTo>
                      <a:pt x="298" y="44"/>
                    </a:lnTo>
                    <a:lnTo>
                      <a:pt x="297" y="46"/>
                    </a:lnTo>
                    <a:lnTo>
                      <a:pt x="297" y="45"/>
                    </a:lnTo>
                    <a:lnTo>
                      <a:pt x="293" y="45"/>
                    </a:lnTo>
                    <a:lnTo>
                      <a:pt x="293" y="44"/>
                    </a:lnTo>
                    <a:lnTo>
                      <a:pt x="293" y="45"/>
                    </a:lnTo>
                    <a:lnTo>
                      <a:pt x="290" y="46"/>
                    </a:lnTo>
                    <a:lnTo>
                      <a:pt x="291" y="46"/>
                    </a:lnTo>
                    <a:lnTo>
                      <a:pt x="291" y="48"/>
                    </a:lnTo>
                    <a:lnTo>
                      <a:pt x="290" y="49"/>
                    </a:lnTo>
                    <a:lnTo>
                      <a:pt x="288" y="47"/>
                    </a:lnTo>
                    <a:lnTo>
                      <a:pt x="287" y="48"/>
                    </a:lnTo>
                    <a:lnTo>
                      <a:pt x="286" y="48"/>
                    </a:lnTo>
                    <a:lnTo>
                      <a:pt x="286" y="49"/>
                    </a:lnTo>
                    <a:lnTo>
                      <a:pt x="284" y="49"/>
                    </a:lnTo>
                    <a:lnTo>
                      <a:pt x="284" y="50"/>
                    </a:lnTo>
                    <a:lnTo>
                      <a:pt x="284" y="49"/>
                    </a:lnTo>
                    <a:lnTo>
                      <a:pt x="283" y="49"/>
                    </a:lnTo>
                    <a:lnTo>
                      <a:pt x="281" y="49"/>
                    </a:lnTo>
                    <a:lnTo>
                      <a:pt x="275" y="55"/>
                    </a:lnTo>
                    <a:lnTo>
                      <a:pt x="271" y="55"/>
                    </a:lnTo>
                    <a:lnTo>
                      <a:pt x="269" y="55"/>
                    </a:lnTo>
                    <a:lnTo>
                      <a:pt x="269" y="57"/>
                    </a:lnTo>
                    <a:lnTo>
                      <a:pt x="267" y="57"/>
                    </a:lnTo>
                    <a:lnTo>
                      <a:pt x="265" y="60"/>
                    </a:lnTo>
                    <a:lnTo>
                      <a:pt x="265" y="62"/>
                    </a:lnTo>
                    <a:lnTo>
                      <a:pt x="266" y="62"/>
                    </a:lnTo>
                    <a:lnTo>
                      <a:pt x="267" y="64"/>
                    </a:lnTo>
                    <a:lnTo>
                      <a:pt x="269" y="66"/>
                    </a:lnTo>
                    <a:lnTo>
                      <a:pt x="267" y="67"/>
                    </a:lnTo>
                    <a:lnTo>
                      <a:pt x="266" y="69"/>
                    </a:lnTo>
                    <a:lnTo>
                      <a:pt x="264" y="69"/>
                    </a:lnTo>
                    <a:lnTo>
                      <a:pt x="262" y="70"/>
                    </a:lnTo>
                    <a:lnTo>
                      <a:pt x="260" y="69"/>
                    </a:lnTo>
                    <a:lnTo>
                      <a:pt x="258" y="69"/>
                    </a:lnTo>
                    <a:lnTo>
                      <a:pt x="259" y="71"/>
                    </a:lnTo>
                    <a:lnTo>
                      <a:pt x="258" y="72"/>
                    </a:lnTo>
                    <a:lnTo>
                      <a:pt x="257" y="72"/>
                    </a:lnTo>
                    <a:lnTo>
                      <a:pt x="257" y="74"/>
                    </a:lnTo>
                    <a:lnTo>
                      <a:pt x="259" y="75"/>
                    </a:lnTo>
                    <a:lnTo>
                      <a:pt x="260" y="78"/>
                    </a:lnTo>
                    <a:lnTo>
                      <a:pt x="261" y="78"/>
                    </a:lnTo>
                    <a:lnTo>
                      <a:pt x="261" y="83"/>
                    </a:lnTo>
                    <a:lnTo>
                      <a:pt x="254" y="79"/>
                    </a:lnTo>
                    <a:lnTo>
                      <a:pt x="252" y="78"/>
                    </a:lnTo>
                    <a:lnTo>
                      <a:pt x="251" y="76"/>
                    </a:lnTo>
                    <a:lnTo>
                      <a:pt x="250" y="77"/>
                    </a:lnTo>
                    <a:lnTo>
                      <a:pt x="248" y="76"/>
                    </a:lnTo>
                    <a:lnTo>
                      <a:pt x="248" y="78"/>
                    </a:lnTo>
                    <a:lnTo>
                      <a:pt x="246" y="77"/>
                    </a:lnTo>
                    <a:lnTo>
                      <a:pt x="245" y="78"/>
                    </a:lnTo>
                    <a:lnTo>
                      <a:pt x="244" y="78"/>
                    </a:lnTo>
                    <a:lnTo>
                      <a:pt x="243" y="78"/>
                    </a:lnTo>
                    <a:lnTo>
                      <a:pt x="238" y="78"/>
                    </a:lnTo>
                    <a:lnTo>
                      <a:pt x="238" y="76"/>
                    </a:lnTo>
                    <a:lnTo>
                      <a:pt x="240" y="74"/>
                    </a:lnTo>
                    <a:lnTo>
                      <a:pt x="240" y="73"/>
                    </a:lnTo>
                    <a:lnTo>
                      <a:pt x="237" y="73"/>
                    </a:lnTo>
                    <a:lnTo>
                      <a:pt x="237" y="72"/>
                    </a:lnTo>
                    <a:lnTo>
                      <a:pt x="237" y="74"/>
                    </a:lnTo>
                    <a:lnTo>
                      <a:pt x="237" y="75"/>
                    </a:lnTo>
                    <a:lnTo>
                      <a:pt x="237" y="76"/>
                    </a:lnTo>
                    <a:lnTo>
                      <a:pt x="233" y="78"/>
                    </a:lnTo>
                    <a:lnTo>
                      <a:pt x="232" y="76"/>
                    </a:lnTo>
                    <a:lnTo>
                      <a:pt x="231" y="77"/>
                    </a:lnTo>
                    <a:lnTo>
                      <a:pt x="228" y="76"/>
                    </a:lnTo>
                    <a:lnTo>
                      <a:pt x="227" y="78"/>
                    </a:lnTo>
                    <a:lnTo>
                      <a:pt x="225" y="78"/>
                    </a:lnTo>
                    <a:lnTo>
                      <a:pt x="224" y="78"/>
                    </a:lnTo>
                    <a:lnTo>
                      <a:pt x="223" y="76"/>
                    </a:lnTo>
                    <a:lnTo>
                      <a:pt x="223" y="75"/>
                    </a:lnTo>
                    <a:lnTo>
                      <a:pt x="223" y="74"/>
                    </a:lnTo>
                    <a:lnTo>
                      <a:pt x="221" y="72"/>
                    </a:lnTo>
                    <a:lnTo>
                      <a:pt x="219" y="68"/>
                    </a:lnTo>
                    <a:lnTo>
                      <a:pt x="218" y="68"/>
                    </a:lnTo>
                    <a:lnTo>
                      <a:pt x="218" y="67"/>
                    </a:lnTo>
                    <a:lnTo>
                      <a:pt x="217" y="68"/>
                    </a:lnTo>
                    <a:lnTo>
                      <a:pt x="216" y="67"/>
                    </a:lnTo>
                    <a:lnTo>
                      <a:pt x="215" y="67"/>
                    </a:lnTo>
                    <a:lnTo>
                      <a:pt x="213" y="63"/>
                    </a:lnTo>
                    <a:lnTo>
                      <a:pt x="211" y="64"/>
                    </a:lnTo>
                    <a:lnTo>
                      <a:pt x="211" y="65"/>
                    </a:lnTo>
                    <a:lnTo>
                      <a:pt x="210" y="65"/>
                    </a:lnTo>
                    <a:lnTo>
                      <a:pt x="207" y="62"/>
                    </a:lnTo>
                    <a:lnTo>
                      <a:pt x="207" y="57"/>
                    </a:lnTo>
                    <a:lnTo>
                      <a:pt x="203" y="54"/>
                    </a:lnTo>
                    <a:lnTo>
                      <a:pt x="201" y="55"/>
                    </a:lnTo>
                    <a:lnTo>
                      <a:pt x="200" y="54"/>
                    </a:lnTo>
                    <a:lnTo>
                      <a:pt x="199" y="54"/>
                    </a:lnTo>
                    <a:lnTo>
                      <a:pt x="198" y="53"/>
                    </a:lnTo>
                    <a:lnTo>
                      <a:pt x="195" y="52"/>
                    </a:lnTo>
                    <a:lnTo>
                      <a:pt x="194" y="52"/>
                    </a:lnTo>
                    <a:lnTo>
                      <a:pt x="194" y="51"/>
                    </a:lnTo>
                    <a:lnTo>
                      <a:pt x="194" y="48"/>
                    </a:lnTo>
                    <a:lnTo>
                      <a:pt x="192" y="40"/>
                    </a:lnTo>
                    <a:lnTo>
                      <a:pt x="190" y="39"/>
                    </a:lnTo>
                    <a:lnTo>
                      <a:pt x="178" y="37"/>
                    </a:lnTo>
                    <a:lnTo>
                      <a:pt x="179" y="27"/>
                    </a:lnTo>
                    <a:lnTo>
                      <a:pt x="179" y="23"/>
                    </a:lnTo>
                    <a:lnTo>
                      <a:pt x="174" y="21"/>
                    </a:lnTo>
                    <a:lnTo>
                      <a:pt x="175" y="15"/>
                    </a:lnTo>
                    <a:lnTo>
                      <a:pt x="167" y="15"/>
                    </a:lnTo>
                    <a:lnTo>
                      <a:pt x="166" y="13"/>
                    </a:lnTo>
                    <a:lnTo>
                      <a:pt x="164" y="13"/>
                    </a:lnTo>
                    <a:lnTo>
                      <a:pt x="164" y="11"/>
                    </a:lnTo>
                    <a:lnTo>
                      <a:pt x="162" y="13"/>
                    </a:lnTo>
                    <a:lnTo>
                      <a:pt x="158" y="8"/>
                    </a:lnTo>
                    <a:lnTo>
                      <a:pt x="156" y="7"/>
                    </a:lnTo>
                    <a:lnTo>
                      <a:pt x="156" y="10"/>
                    </a:lnTo>
                    <a:lnTo>
                      <a:pt x="155" y="10"/>
                    </a:lnTo>
                    <a:lnTo>
                      <a:pt x="147" y="10"/>
                    </a:lnTo>
                    <a:lnTo>
                      <a:pt x="146" y="17"/>
                    </a:lnTo>
                    <a:lnTo>
                      <a:pt x="142" y="16"/>
                    </a:lnTo>
                    <a:lnTo>
                      <a:pt x="137" y="15"/>
                    </a:lnTo>
                    <a:lnTo>
                      <a:pt x="136" y="19"/>
                    </a:lnTo>
                    <a:lnTo>
                      <a:pt x="133" y="21"/>
                    </a:lnTo>
                    <a:lnTo>
                      <a:pt x="133" y="22"/>
                    </a:lnTo>
                    <a:lnTo>
                      <a:pt x="131" y="23"/>
                    </a:lnTo>
                    <a:lnTo>
                      <a:pt x="131" y="21"/>
                    </a:lnTo>
                    <a:lnTo>
                      <a:pt x="127" y="20"/>
                    </a:lnTo>
                    <a:lnTo>
                      <a:pt x="126" y="20"/>
                    </a:lnTo>
                    <a:lnTo>
                      <a:pt x="126" y="19"/>
                    </a:lnTo>
                    <a:lnTo>
                      <a:pt x="124" y="18"/>
                    </a:lnTo>
                    <a:lnTo>
                      <a:pt x="123" y="15"/>
                    </a:lnTo>
                    <a:lnTo>
                      <a:pt x="124" y="12"/>
                    </a:lnTo>
                    <a:lnTo>
                      <a:pt x="126" y="8"/>
                    </a:lnTo>
                    <a:lnTo>
                      <a:pt x="124" y="7"/>
                    </a:lnTo>
                    <a:lnTo>
                      <a:pt x="125" y="6"/>
                    </a:lnTo>
                    <a:lnTo>
                      <a:pt x="125" y="5"/>
                    </a:lnTo>
                    <a:lnTo>
                      <a:pt x="121" y="4"/>
                    </a:lnTo>
                    <a:lnTo>
                      <a:pt x="120" y="2"/>
                    </a:lnTo>
                    <a:lnTo>
                      <a:pt x="118" y="0"/>
                    </a:lnTo>
                    <a:lnTo>
                      <a:pt x="116" y="1"/>
                    </a:lnTo>
                    <a:lnTo>
                      <a:pt x="115" y="4"/>
                    </a:lnTo>
                    <a:lnTo>
                      <a:pt x="112" y="2"/>
                    </a:lnTo>
                    <a:lnTo>
                      <a:pt x="111" y="5"/>
                    </a:lnTo>
                    <a:lnTo>
                      <a:pt x="109" y="5"/>
                    </a:lnTo>
                    <a:lnTo>
                      <a:pt x="107" y="6"/>
                    </a:lnTo>
                    <a:lnTo>
                      <a:pt x="107" y="8"/>
                    </a:lnTo>
                    <a:lnTo>
                      <a:pt x="108" y="9"/>
                    </a:lnTo>
                    <a:lnTo>
                      <a:pt x="107" y="14"/>
                    </a:lnTo>
                    <a:lnTo>
                      <a:pt x="106" y="15"/>
                    </a:lnTo>
                    <a:lnTo>
                      <a:pt x="105" y="15"/>
                    </a:lnTo>
                    <a:lnTo>
                      <a:pt x="104" y="14"/>
                    </a:lnTo>
                    <a:lnTo>
                      <a:pt x="102" y="18"/>
                    </a:lnTo>
                    <a:lnTo>
                      <a:pt x="101" y="15"/>
                    </a:lnTo>
                    <a:lnTo>
                      <a:pt x="99" y="15"/>
                    </a:lnTo>
                    <a:lnTo>
                      <a:pt x="98" y="15"/>
                    </a:lnTo>
                    <a:lnTo>
                      <a:pt x="97" y="14"/>
                    </a:lnTo>
                    <a:lnTo>
                      <a:pt x="96" y="15"/>
                    </a:lnTo>
                    <a:lnTo>
                      <a:pt x="95" y="15"/>
                    </a:lnTo>
                    <a:lnTo>
                      <a:pt x="94" y="18"/>
                    </a:lnTo>
                    <a:lnTo>
                      <a:pt x="93" y="18"/>
                    </a:lnTo>
                    <a:lnTo>
                      <a:pt x="93" y="19"/>
                    </a:lnTo>
                    <a:lnTo>
                      <a:pt x="92" y="20"/>
                    </a:lnTo>
                    <a:lnTo>
                      <a:pt x="90" y="19"/>
                    </a:lnTo>
                    <a:lnTo>
                      <a:pt x="89" y="20"/>
                    </a:lnTo>
                    <a:lnTo>
                      <a:pt x="88" y="19"/>
                    </a:lnTo>
                    <a:lnTo>
                      <a:pt x="88" y="18"/>
                    </a:lnTo>
                    <a:lnTo>
                      <a:pt x="86" y="17"/>
                    </a:lnTo>
                    <a:lnTo>
                      <a:pt x="86" y="16"/>
                    </a:lnTo>
                    <a:lnTo>
                      <a:pt x="82" y="14"/>
                    </a:lnTo>
                    <a:lnTo>
                      <a:pt x="82" y="13"/>
                    </a:lnTo>
                    <a:lnTo>
                      <a:pt x="81" y="12"/>
                    </a:lnTo>
                    <a:lnTo>
                      <a:pt x="81" y="15"/>
                    </a:lnTo>
                    <a:lnTo>
                      <a:pt x="79" y="14"/>
                    </a:lnTo>
                    <a:lnTo>
                      <a:pt x="79" y="15"/>
                    </a:lnTo>
                    <a:lnTo>
                      <a:pt x="77" y="14"/>
                    </a:lnTo>
                    <a:lnTo>
                      <a:pt x="76" y="14"/>
                    </a:lnTo>
                    <a:lnTo>
                      <a:pt x="76" y="13"/>
                    </a:lnTo>
                    <a:lnTo>
                      <a:pt x="76" y="12"/>
                    </a:lnTo>
                    <a:lnTo>
                      <a:pt x="75" y="13"/>
                    </a:lnTo>
                    <a:lnTo>
                      <a:pt x="73" y="12"/>
                    </a:lnTo>
                    <a:lnTo>
                      <a:pt x="71" y="13"/>
                    </a:lnTo>
                    <a:lnTo>
                      <a:pt x="71" y="12"/>
                    </a:lnTo>
                    <a:lnTo>
                      <a:pt x="69" y="12"/>
                    </a:lnTo>
                    <a:lnTo>
                      <a:pt x="69" y="11"/>
                    </a:lnTo>
                    <a:lnTo>
                      <a:pt x="68" y="12"/>
                    </a:lnTo>
                    <a:lnTo>
                      <a:pt x="68" y="10"/>
                    </a:lnTo>
                    <a:lnTo>
                      <a:pt x="68" y="13"/>
                    </a:lnTo>
                    <a:lnTo>
                      <a:pt x="69" y="13"/>
                    </a:lnTo>
                    <a:lnTo>
                      <a:pt x="68" y="14"/>
                    </a:lnTo>
                    <a:lnTo>
                      <a:pt x="68" y="13"/>
                    </a:lnTo>
                    <a:lnTo>
                      <a:pt x="66" y="12"/>
                    </a:lnTo>
                    <a:lnTo>
                      <a:pt x="66" y="13"/>
                    </a:lnTo>
                    <a:lnTo>
                      <a:pt x="65" y="13"/>
                    </a:lnTo>
                    <a:lnTo>
                      <a:pt x="65" y="11"/>
                    </a:lnTo>
                    <a:lnTo>
                      <a:pt x="63" y="11"/>
                    </a:lnTo>
                    <a:lnTo>
                      <a:pt x="64" y="6"/>
                    </a:lnTo>
                    <a:lnTo>
                      <a:pt x="61" y="5"/>
                    </a:lnTo>
                    <a:lnTo>
                      <a:pt x="60" y="5"/>
                    </a:lnTo>
                    <a:lnTo>
                      <a:pt x="60" y="6"/>
                    </a:lnTo>
                    <a:lnTo>
                      <a:pt x="61" y="8"/>
                    </a:lnTo>
                    <a:lnTo>
                      <a:pt x="59" y="8"/>
                    </a:lnTo>
                    <a:lnTo>
                      <a:pt x="58" y="8"/>
                    </a:lnTo>
                    <a:lnTo>
                      <a:pt x="58" y="10"/>
                    </a:lnTo>
                    <a:lnTo>
                      <a:pt x="56" y="11"/>
                    </a:lnTo>
                    <a:lnTo>
                      <a:pt x="55" y="10"/>
                    </a:lnTo>
                    <a:lnTo>
                      <a:pt x="55" y="8"/>
                    </a:lnTo>
                    <a:lnTo>
                      <a:pt x="54" y="9"/>
                    </a:lnTo>
                    <a:lnTo>
                      <a:pt x="53" y="8"/>
                    </a:lnTo>
                    <a:lnTo>
                      <a:pt x="52" y="8"/>
                    </a:lnTo>
                    <a:lnTo>
                      <a:pt x="48" y="10"/>
                    </a:lnTo>
                    <a:lnTo>
                      <a:pt x="47" y="10"/>
                    </a:lnTo>
                    <a:lnTo>
                      <a:pt x="47" y="14"/>
                    </a:lnTo>
                    <a:lnTo>
                      <a:pt x="46" y="15"/>
                    </a:lnTo>
                    <a:lnTo>
                      <a:pt x="47" y="15"/>
                    </a:lnTo>
                    <a:lnTo>
                      <a:pt x="47" y="18"/>
                    </a:lnTo>
                    <a:lnTo>
                      <a:pt x="45" y="17"/>
                    </a:lnTo>
                    <a:lnTo>
                      <a:pt x="44" y="18"/>
                    </a:lnTo>
                    <a:lnTo>
                      <a:pt x="42" y="19"/>
                    </a:lnTo>
                    <a:lnTo>
                      <a:pt x="41" y="19"/>
                    </a:lnTo>
                    <a:lnTo>
                      <a:pt x="37" y="18"/>
                    </a:lnTo>
                    <a:lnTo>
                      <a:pt x="37" y="20"/>
                    </a:lnTo>
                    <a:lnTo>
                      <a:pt x="39" y="20"/>
                    </a:lnTo>
                    <a:lnTo>
                      <a:pt x="38" y="21"/>
                    </a:lnTo>
                    <a:lnTo>
                      <a:pt x="36" y="20"/>
                    </a:lnTo>
                    <a:lnTo>
                      <a:pt x="36" y="21"/>
                    </a:lnTo>
                    <a:lnTo>
                      <a:pt x="34" y="22"/>
                    </a:lnTo>
                    <a:lnTo>
                      <a:pt x="33" y="22"/>
                    </a:lnTo>
                    <a:lnTo>
                      <a:pt x="32" y="24"/>
                    </a:lnTo>
                    <a:lnTo>
                      <a:pt x="27" y="25"/>
                    </a:lnTo>
                    <a:lnTo>
                      <a:pt x="24" y="18"/>
                    </a:lnTo>
                    <a:lnTo>
                      <a:pt x="23" y="18"/>
                    </a:lnTo>
                    <a:lnTo>
                      <a:pt x="22" y="18"/>
                    </a:lnTo>
                    <a:lnTo>
                      <a:pt x="23" y="21"/>
                    </a:lnTo>
                    <a:lnTo>
                      <a:pt x="20" y="23"/>
                    </a:lnTo>
                    <a:lnTo>
                      <a:pt x="19" y="21"/>
                    </a:lnTo>
                    <a:lnTo>
                      <a:pt x="19" y="19"/>
                    </a:lnTo>
                    <a:lnTo>
                      <a:pt x="17" y="18"/>
                    </a:lnTo>
                    <a:lnTo>
                      <a:pt x="15" y="19"/>
                    </a:lnTo>
                    <a:lnTo>
                      <a:pt x="13" y="23"/>
                    </a:lnTo>
                    <a:lnTo>
                      <a:pt x="16" y="26"/>
                    </a:lnTo>
                    <a:lnTo>
                      <a:pt x="17" y="25"/>
                    </a:lnTo>
                    <a:lnTo>
                      <a:pt x="19" y="28"/>
                    </a:lnTo>
                    <a:lnTo>
                      <a:pt x="20" y="28"/>
                    </a:lnTo>
                    <a:lnTo>
                      <a:pt x="18" y="29"/>
                    </a:lnTo>
                    <a:lnTo>
                      <a:pt x="17" y="27"/>
                    </a:lnTo>
                    <a:lnTo>
                      <a:pt x="16" y="28"/>
                    </a:lnTo>
                    <a:lnTo>
                      <a:pt x="14" y="28"/>
                    </a:lnTo>
                    <a:lnTo>
                      <a:pt x="14" y="29"/>
                    </a:lnTo>
                    <a:lnTo>
                      <a:pt x="14" y="32"/>
                    </a:lnTo>
                    <a:lnTo>
                      <a:pt x="15" y="34"/>
                    </a:lnTo>
                    <a:lnTo>
                      <a:pt x="14" y="40"/>
                    </a:lnTo>
                    <a:lnTo>
                      <a:pt x="12" y="39"/>
                    </a:lnTo>
                    <a:lnTo>
                      <a:pt x="10" y="40"/>
                    </a:lnTo>
                    <a:lnTo>
                      <a:pt x="9" y="39"/>
                    </a:lnTo>
                    <a:lnTo>
                      <a:pt x="9" y="40"/>
                    </a:lnTo>
                    <a:lnTo>
                      <a:pt x="8" y="40"/>
                    </a:lnTo>
                    <a:lnTo>
                      <a:pt x="6" y="39"/>
                    </a:lnTo>
                    <a:lnTo>
                      <a:pt x="6" y="40"/>
                    </a:lnTo>
                    <a:lnTo>
                      <a:pt x="4" y="41"/>
                    </a:lnTo>
                    <a:lnTo>
                      <a:pt x="4" y="42"/>
                    </a:lnTo>
                    <a:lnTo>
                      <a:pt x="6" y="43"/>
                    </a:lnTo>
                    <a:lnTo>
                      <a:pt x="10" y="44"/>
                    </a:lnTo>
                    <a:lnTo>
                      <a:pt x="9" y="45"/>
                    </a:lnTo>
                    <a:lnTo>
                      <a:pt x="11" y="44"/>
                    </a:lnTo>
                    <a:lnTo>
                      <a:pt x="11" y="46"/>
                    </a:lnTo>
                    <a:lnTo>
                      <a:pt x="11" y="47"/>
                    </a:lnTo>
                    <a:lnTo>
                      <a:pt x="10" y="46"/>
                    </a:lnTo>
                    <a:lnTo>
                      <a:pt x="9" y="47"/>
                    </a:lnTo>
                    <a:lnTo>
                      <a:pt x="8" y="46"/>
                    </a:lnTo>
                    <a:lnTo>
                      <a:pt x="9" y="47"/>
                    </a:lnTo>
                    <a:lnTo>
                      <a:pt x="8" y="47"/>
                    </a:lnTo>
                    <a:lnTo>
                      <a:pt x="6" y="46"/>
                    </a:lnTo>
                    <a:lnTo>
                      <a:pt x="5" y="45"/>
                    </a:lnTo>
                    <a:lnTo>
                      <a:pt x="2" y="47"/>
                    </a:lnTo>
                    <a:lnTo>
                      <a:pt x="0" y="48"/>
                    </a:lnTo>
                    <a:lnTo>
                      <a:pt x="2" y="49"/>
                    </a:lnTo>
                    <a:lnTo>
                      <a:pt x="2" y="51"/>
                    </a:lnTo>
                    <a:lnTo>
                      <a:pt x="2" y="53"/>
                    </a:lnTo>
                    <a:lnTo>
                      <a:pt x="4" y="55"/>
                    </a:lnTo>
                    <a:lnTo>
                      <a:pt x="5" y="55"/>
                    </a:lnTo>
                    <a:lnTo>
                      <a:pt x="5" y="57"/>
                    </a:lnTo>
                    <a:lnTo>
                      <a:pt x="7" y="58"/>
                    </a:lnTo>
                    <a:lnTo>
                      <a:pt x="9" y="59"/>
                    </a:lnTo>
                    <a:lnTo>
                      <a:pt x="9" y="60"/>
                    </a:lnTo>
                    <a:lnTo>
                      <a:pt x="11" y="58"/>
                    </a:lnTo>
                    <a:lnTo>
                      <a:pt x="14" y="59"/>
                    </a:lnTo>
                    <a:lnTo>
                      <a:pt x="14" y="60"/>
                    </a:lnTo>
                    <a:lnTo>
                      <a:pt x="13" y="59"/>
                    </a:lnTo>
                    <a:lnTo>
                      <a:pt x="14" y="61"/>
                    </a:lnTo>
                    <a:lnTo>
                      <a:pt x="16" y="61"/>
                    </a:lnTo>
                    <a:lnTo>
                      <a:pt x="17" y="62"/>
                    </a:lnTo>
                    <a:lnTo>
                      <a:pt x="16" y="63"/>
                    </a:lnTo>
                    <a:lnTo>
                      <a:pt x="14" y="63"/>
                    </a:lnTo>
                    <a:lnTo>
                      <a:pt x="15" y="65"/>
                    </a:lnTo>
                    <a:lnTo>
                      <a:pt x="16" y="65"/>
                    </a:lnTo>
                    <a:lnTo>
                      <a:pt x="17" y="65"/>
                    </a:lnTo>
                    <a:lnTo>
                      <a:pt x="17" y="66"/>
                    </a:lnTo>
                    <a:lnTo>
                      <a:pt x="18" y="65"/>
                    </a:lnTo>
                    <a:lnTo>
                      <a:pt x="19" y="66"/>
                    </a:lnTo>
                    <a:lnTo>
                      <a:pt x="20" y="67"/>
                    </a:lnTo>
                    <a:lnTo>
                      <a:pt x="24" y="65"/>
                    </a:lnTo>
                    <a:lnTo>
                      <a:pt x="24" y="66"/>
                    </a:lnTo>
                    <a:lnTo>
                      <a:pt x="24" y="67"/>
                    </a:lnTo>
                    <a:lnTo>
                      <a:pt x="25" y="68"/>
                    </a:lnTo>
                    <a:lnTo>
                      <a:pt x="24" y="69"/>
                    </a:lnTo>
                    <a:lnTo>
                      <a:pt x="24" y="71"/>
                    </a:lnTo>
                    <a:lnTo>
                      <a:pt x="25" y="71"/>
                    </a:lnTo>
                    <a:lnTo>
                      <a:pt x="27" y="67"/>
                    </a:lnTo>
                    <a:lnTo>
                      <a:pt x="27" y="69"/>
                    </a:lnTo>
                    <a:lnTo>
                      <a:pt x="27" y="70"/>
                    </a:lnTo>
                    <a:lnTo>
                      <a:pt x="28" y="70"/>
                    </a:lnTo>
                    <a:lnTo>
                      <a:pt x="27" y="72"/>
                    </a:lnTo>
                    <a:lnTo>
                      <a:pt x="27" y="74"/>
                    </a:lnTo>
                    <a:lnTo>
                      <a:pt x="24" y="76"/>
                    </a:lnTo>
                    <a:lnTo>
                      <a:pt x="24" y="78"/>
                    </a:lnTo>
                    <a:lnTo>
                      <a:pt x="27" y="80"/>
                    </a:lnTo>
                    <a:lnTo>
                      <a:pt x="34" y="87"/>
                    </a:lnTo>
                    <a:lnTo>
                      <a:pt x="35" y="86"/>
                    </a:lnTo>
                    <a:lnTo>
                      <a:pt x="36" y="86"/>
                    </a:lnTo>
                    <a:lnTo>
                      <a:pt x="36" y="88"/>
                    </a:lnTo>
                    <a:lnTo>
                      <a:pt x="37" y="87"/>
                    </a:lnTo>
                    <a:lnTo>
                      <a:pt x="38" y="88"/>
                    </a:lnTo>
                    <a:lnTo>
                      <a:pt x="38" y="89"/>
                    </a:lnTo>
                    <a:lnTo>
                      <a:pt x="38" y="90"/>
                    </a:lnTo>
                    <a:lnTo>
                      <a:pt x="39" y="91"/>
                    </a:lnTo>
                    <a:lnTo>
                      <a:pt x="40" y="89"/>
                    </a:lnTo>
                    <a:lnTo>
                      <a:pt x="41" y="92"/>
                    </a:lnTo>
                    <a:lnTo>
                      <a:pt x="40" y="94"/>
                    </a:lnTo>
                    <a:lnTo>
                      <a:pt x="41" y="95"/>
                    </a:lnTo>
                    <a:lnTo>
                      <a:pt x="40" y="96"/>
                    </a:lnTo>
                    <a:lnTo>
                      <a:pt x="41" y="98"/>
                    </a:lnTo>
                    <a:lnTo>
                      <a:pt x="40" y="97"/>
                    </a:lnTo>
                    <a:lnTo>
                      <a:pt x="38" y="98"/>
                    </a:lnTo>
                    <a:lnTo>
                      <a:pt x="36" y="100"/>
                    </a:lnTo>
                    <a:lnTo>
                      <a:pt x="39" y="105"/>
                    </a:lnTo>
                    <a:lnTo>
                      <a:pt x="40" y="106"/>
                    </a:lnTo>
                    <a:lnTo>
                      <a:pt x="40" y="108"/>
                    </a:lnTo>
                    <a:lnTo>
                      <a:pt x="40" y="109"/>
                    </a:lnTo>
                    <a:lnTo>
                      <a:pt x="39" y="110"/>
                    </a:lnTo>
                    <a:lnTo>
                      <a:pt x="38" y="109"/>
                    </a:lnTo>
                    <a:lnTo>
                      <a:pt x="38" y="112"/>
                    </a:lnTo>
                    <a:lnTo>
                      <a:pt x="37" y="112"/>
                    </a:lnTo>
                    <a:lnTo>
                      <a:pt x="36" y="113"/>
                    </a:lnTo>
                    <a:lnTo>
                      <a:pt x="36" y="114"/>
                    </a:lnTo>
                    <a:lnTo>
                      <a:pt x="33" y="117"/>
                    </a:lnTo>
                    <a:lnTo>
                      <a:pt x="35" y="119"/>
                    </a:lnTo>
                    <a:lnTo>
                      <a:pt x="33" y="119"/>
                    </a:lnTo>
                    <a:lnTo>
                      <a:pt x="30" y="120"/>
                    </a:lnTo>
                    <a:lnTo>
                      <a:pt x="29" y="120"/>
                    </a:lnTo>
                    <a:lnTo>
                      <a:pt x="29" y="122"/>
                    </a:lnTo>
                    <a:lnTo>
                      <a:pt x="28" y="123"/>
                    </a:lnTo>
                    <a:lnTo>
                      <a:pt x="30" y="124"/>
                    </a:lnTo>
                    <a:lnTo>
                      <a:pt x="30" y="127"/>
                    </a:lnTo>
                    <a:lnTo>
                      <a:pt x="29" y="129"/>
                    </a:lnTo>
                    <a:lnTo>
                      <a:pt x="30" y="129"/>
                    </a:lnTo>
                    <a:lnTo>
                      <a:pt x="29" y="132"/>
                    </a:lnTo>
                    <a:lnTo>
                      <a:pt x="28" y="132"/>
                    </a:lnTo>
                    <a:lnTo>
                      <a:pt x="28" y="130"/>
                    </a:lnTo>
                    <a:lnTo>
                      <a:pt x="27" y="133"/>
                    </a:lnTo>
                    <a:lnTo>
                      <a:pt x="28" y="134"/>
                    </a:lnTo>
                    <a:lnTo>
                      <a:pt x="28" y="136"/>
                    </a:lnTo>
                    <a:lnTo>
                      <a:pt x="27" y="136"/>
                    </a:lnTo>
                    <a:lnTo>
                      <a:pt x="30" y="140"/>
                    </a:lnTo>
                    <a:lnTo>
                      <a:pt x="32" y="142"/>
                    </a:lnTo>
                    <a:lnTo>
                      <a:pt x="33" y="143"/>
                    </a:lnTo>
                    <a:lnTo>
                      <a:pt x="35" y="146"/>
                    </a:lnTo>
                    <a:lnTo>
                      <a:pt x="36" y="147"/>
                    </a:lnTo>
                    <a:lnTo>
                      <a:pt x="38" y="147"/>
                    </a:lnTo>
                    <a:lnTo>
                      <a:pt x="41" y="152"/>
                    </a:lnTo>
                    <a:lnTo>
                      <a:pt x="43" y="152"/>
                    </a:lnTo>
                    <a:lnTo>
                      <a:pt x="43" y="153"/>
                    </a:lnTo>
                    <a:lnTo>
                      <a:pt x="44" y="155"/>
                    </a:lnTo>
                    <a:lnTo>
                      <a:pt x="47" y="155"/>
                    </a:lnTo>
                    <a:lnTo>
                      <a:pt x="46" y="157"/>
                    </a:lnTo>
                    <a:lnTo>
                      <a:pt x="47" y="159"/>
                    </a:lnTo>
                    <a:lnTo>
                      <a:pt x="49" y="159"/>
                    </a:lnTo>
                    <a:lnTo>
                      <a:pt x="49" y="160"/>
                    </a:lnTo>
                    <a:lnTo>
                      <a:pt x="50" y="160"/>
                    </a:lnTo>
                    <a:lnTo>
                      <a:pt x="49" y="160"/>
                    </a:lnTo>
                    <a:lnTo>
                      <a:pt x="50" y="163"/>
                    </a:lnTo>
                    <a:lnTo>
                      <a:pt x="49" y="164"/>
                    </a:lnTo>
                    <a:lnTo>
                      <a:pt x="49" y="165"/>
                    </a:lnTo>
                    <a:lnTo>
                      <a:pt x="50" y="163"/>
                    </a:lnTo>
                    <a:lnTo>
                      <a:pt x="50" y="164"/>
                    </a:lnTo>
                    <a:lnTo>
                      <a:pt x="52" y="163"/>
                    </a:lnTo>
                    <a:lnTo>
                      <a:pt x="52" y="164"/>
                    </a:lnTo>
                    <a:lnTo>
                      <a:pt x="53" y="164"/>
                    </a:lnTo>
                    <a:lnTo>
                      <a:pt x="55" y="164"/>
                    </a:lnTo>
                    <a:lnTo>
                      <a:pt x="57" y="164"/>
                    </a:lnTo>
                    <a:lnTo>
                      <a:pt x="57" y="165"/>
                    </a:lnTo>
                    <a:lnTo>
                      <a:pt x="58" y="165"/>
                    </a:lnTo>
                    <a:lnTo>
                      <a:pt x="58" y="164"/>
                    </a:lnTo>
                    <a:lnTo>
                      <a:pt x="60" y="164"/>
                    </a:lnTo>
                    <a:lnTo>
                      <a:pt x="60" y="163"/>
                    </a:lnTo>
                    <a:lnTo>
                      <a:pt x="63" y="163"/>
                    </a:lnTo>
                    <a:lnTo>
                      <a:pt x="62" y="164"/>
                    </a:lnTo>
                    <a:lnTo>
                      <a:pt x="63" y="168"/>
                    </a:lnTo>
                    <a:lnTo>
                      <a:pt x="64" y="167"/>
                    </a:lnTo>
                    <a:lnTo>
                      <a:pt x="65" y="168"/>
                    </a:lnTo>
                    <a:lnTo>
                      <a:pt x="67" y="168"/>
                    </a:lnTo>
                    <a:lnTo>
                      <a:pt x="68" y="164"/>
                    </a:lnTo>
                    <a:lnTo>
                      <a:pt x="69" y="163"/>
                    </a:lnTo>
                    <a:lnTo>
                      <a:pt x="70" y="166"/>
                    </a:lnTo>
                    <a:lnTo>
                      <a:pt x="71" y="166"/>
                    </a:lnTo>
                    <a:lnTo>
                      <a:pt x="72" y="166"/>
                    </a:lnTo>
                    <a:lnTo>
                      <a:pt x="72" y="167"/>
                    </a:lnTo>
                    <a:lnTo>
                      <a:pt x="75" y="167"/>
                    </a:lnTo>
                    <a:lnTo>
                      <a:pt x="76" y="169"/>
                    </a:lnTo>
                    <a:lnTo>
                      <a:pt x="74" y="169"/>
                    </a:lnTo>
                    <a:lnTo>
                      <a:pt x="74" y="170"/>
                    </a:lnTo>
                    <a:lnTo>
                      <a:pt x="76" y="172"/>
                    </a:lnTo>
                    <a:lnTo>
                      <a:pt x="77" y="170"/>
                    </a:lnTo>
                    <a:lnTo>
                      <a:pt x="77" y="172"/>
                    </a:lnTo>
                    <a:lnTo>
                      <a:pt x="79" y="173"/>
                    </a:lnTo>
                    <a:lnTo>
                      <a:pt x="81" y="171"/>
                    </a:lnTo>
                    <a:lnTo>
                      <a:pt x="81" y="172"/>
                    </a:lnTo>
                    <a:lnTo>
                      <a:pt x="82" y="173"/>
                    </a:lnTo>
                    <a:lnTo>
                      <a:pt x="82" y="176"/>
                    </a:lnTo>
                    <a:lnTo>
                      <a:pt x="83" y="176"/>
                    </a:lnTo>
                    <a:lnTo>
                      <a:pt x="84" y="176"/>
                    </a:lnTo>
                    <a:lnTo>
                      <a:pt x="83" y="177"/>
                    </a:lnTo>
                    <a:lnTo>
                      <a:pt x="82" y="177"/>
                    </a:lnTo>
                    <a:lnTo>
                      <a:pt x="83" y="178"/>
                    </a:lnTo>
                    <a:lnTo>
                      <a:pt x="84" y="178"/>
                    </a:lnTo>
                    <a:lnTo>
                      <a:pt x="84" y="179"/>
                    </a:lnTo>
                    <a:lnTo>
                      <a:pt x="85" y="178"/>
                    </a:lnTo>
                    <a:lnTo>
                      <a:pt x="85" y="179"/>
                    </a:lnTo>
                    <a:lnTo>
                      <a:pt x="86" y="181"/>
                    </a:lnTo>
                    <a:lnTo>
                      <a:pt x="85" y="181"/>
                    </a:lnTo>
                    <a:lnTo>
                      <a:pt x="89" y="184"/>
                    </a:lnTo>
                    <a:lnTo>
                      <a:pt x="89" y="183"/>
                    </a:lnTo>
                    <a:lnTo>
                      <a:pt x="93" y="183"/>
                    </a:lnTo>
                    <a:lnTo>
                      <a:pt x="94" y="185"/>
                    </a:lnTo>
                    <a:lnTo>
                      <a:pt x="96" y="185"/>
                    </a:lnTo>
                    <a:lnTo>
                      <a:pt x="98" y="186"/>
                    </a:lnTo>
                    <a:lnTo>
                      <a:pt x="98" y="185"/>
                    </a:lnTo>
                    <a:lnTo>
                      <a:pt x="100" y="185"/>
                    </a:lnTo>
                    <a:lnTo>
                      <a:pt x="99" y="187"/>
                    </a:lnTo>
                    <a:lnTo>
                      <a:pt x="97" y="192"/>
                    </a:lnTo>
                    <a:lnTo>
                      <a:pt x="97" y="195"/>
                    </a:lnTo>
                    <a:lnTo>
                      <a:pt x="97" y="197"/>
                    </a:lnTo>
                    <a:lnTo>
                      <a:pt x="99" y="197"/>
                    </a:lnTo>
                    <a:lnTo>
                      <a:pt x="101" y="195"/>
                    </a:lnTo>
                    <a:lnTo>
                      <a:pt x="101" y="196"/>
                    </a:lnTo>
                    <a:lnTo>
                      <a:pt x="101" y="195"/>
                    </a:lnTo>
                    <a:lnTo>
                      <a:pt x="102" y="194"/>
                    </a:lnTo>
                    <a:lnTo>
                      <a:pt x="104" y="197"/>
                    </a:lnTo>
                    <a:lnTo>
                      <a:pt x="105" y="196"/>
                    </a:lnTo>
                    <a:lnTo>
                      <a:pt x="106" y="197"/>
                    </a:lnTo>
                    <a:lnTo>
                      <a:pt x="108" y="199"/>
                    </a:lnTo>
                    <a:lnTo>
                      <a:pt x="109" y="199"/>
                    </a:lnTo>
                    <a:lnTo>
                      <a:pt x="111" y="204"/>
                    </a:lnTo>
                    <a:lnTo>
                      <a:pt x="115" y="206"/>
                    </a:lnTo>
                    <a:lnTo>
                      <a:pt x="116" y="208"/>
                    </a:lnTo>
                    <a:lnTo>
                      <a:pt x="118" y="206"/>
                    </a:lnTo>
                    <a:lnTo>
                      <a:pt x="120" y="205"/>
                    </a:lnTo>
                    <a:lnTo>
                      <a:pt x="120" y="210"/>
                    </a:lnTo>
                    <a:lnTo>
                      <a:pt x="118" y="211"/>
                    </a:lnTo>
                    <a:lnTo>
                      <a:pt x="115" y="216"/>
                    </a:lnTo>
                    <a:lnTo>
                      <a:pt x="117" y="219"/>
                    </a:lnTo>
                    <a:lnTo>
                      <a:pt x="116" y="220"/>
                    </a:lnTo>
                    <a:lnTo>
                      <a:pt x="120" y="224"/>
                    </a:lnTo>
                    <a:lnTo>
                      <a:pt x="123" y="224"/>
                    </a:lnTo>
                    <a:lnTo>
                      <a:pt x="126" y="227"/>
                    </a:lnTo>
                    <a:lnTo>
                      <a:pt x="128" y="228"/>
                    </a:lnTo>
                    <a:lnTo>
                      <a:pt x="128" y="229"/>
                    </a:lnTo>
                    <a:lnTo>
                      <a:pt x="129" y="229"/>
                    </a:lnTo>
                    <a:lnTo>
                      <a:pt x="132" y="234"/>
                    </a:lnTo>
                    <a:lnTo>
                      <a:pt x="133" y="234"/>
                    </a:lnTo>
                    <a:lnTo>
                      <a:pt x="134" y="233"/>
                    </a:lnTo>
                    <a:lnTo>
                      <a:pt x="136" y="233"/>
                    </a:lnTo>
                    <a:lnTo>
                      <a:pt x="138" y="234"/>
                    </a:lnTo>
                    <a:lnTo>
                      <a:pt x="140" y="234"/>
                    </a:lnTo>
                    <a:lnTo>
                      <a:pt x="143" y="233"/>
                    </a:lnTo>
                    <a:lnTo>
                      <a:pt x="142" y="227"/>
                    </a:lnTo>
                    <a:lnTo>
                      <a:pt x="146" y="229"/>
                    </a:lnTo>
                    <a:lnTo>
                      <a:pt x="147" y="228"/>
                    </a:lnTo>
                    <a:lnTo>
                      <a:pt x="148" y="228"/>
                    </a:lnTo>
                    <a:lnTo>
                      <a:pt x="147" y="224"/>
                    </a:lnTo>
                    <a:lnTo>
                      <a:pt x="148" y="220"/>
                    </a:lnTo>
                    <a:lnTo>
                      <a:pt x="155" y="215"/>
                    </a:lnTo>
                    <a:lnTo>
                      <a:pt x="156" y="212"/>
                    </a:lnTo>
                    <a:lnTo>
                      <a:pt x="158" y="212"/>
                    </a:lnTo>
                    <a:lnTo>
                      <a:pt x="158" y="214"/>
                    </a:lnTo>
                    <a:lnTo>
                      <a:pt x="159" y="213"/>
                    </a:lnTo>
                    <a:lnTo>
                      <a:pt x="159" y="214"/>
                    </a:lnTo>
                    <a:lnTo>
                      <a:pt x="158" y="215"/>
                    </a:lnTo>
                    <a:lnTo>
                      <a:pt x="159" y="217"/>
                    </a:lnTo>
                    <a:lnTo>
                      <a:pt x="158" y="217"/>
                    </a:lnTo>
                    <a:lnTo>
                      <a:pt x="158" y="219"/>
                    </a:lnTo>
                    <a:lnTo>
                      <a:pt x="161" y="223"/>
                    </a:lnTo>
                    <a:lnTo>
                      <a:pt x="163" y="223"/>
                    </a:lnTo>
                    <a:lnTo>
                      <a:pt x="165" y="223"/>
                    </a:lnTo>
                    <a:lnTo>
                      <a:pt x="166" y="224"/>
                    </a:lnTo>
                    <a:lnTo>
                      <a:pt x="168" y="226"/>
                    </a:lnTo>
                    <a:lnTo>
                      <a:pt x="169" y="227"/>
                    </a:lnTo>
                    <a:lnTo>
                      <a:pt x="170" y="224"/>
                    </a:lnTo>
                    <a:lnTo>
                      <a:pt x="171" y="225"/>
                    </a:lnTo>
                    <a:lnTo>
                      <a:pt x="172" y="225"/>
                    </a:lnTo>
                    <a:lnTo>
                      <a:pt x="174" y="227"/>
                    </a:lnTo>
                    <a:lnTo>
                      <a:pt x="175" y="227"/>
                    </a:lnTo>
                    <a:lnTo>
                      <a:pt x="176" y="229"/>
                    </a:lnTo>
                    <a:lnTo>
                      <a:pt x="177" y="230"/>
                    </a:lnTo>
                    <a:lnTo>
                      <a:pt x="177" y="231"/>
                    </a:lnTo>
                    <a:lnTo>
                      <a:pt x="179" y="233"/>
                    </a:lnTo>
                    <a:lnTo>
                      <a:pt x="180" y="239"/>
                    </a:lnTo>
                    <a:lnTo>
                      <a:pt x="182" y="241"/>
                    </a:lnTo>
                    <a:lnTo>
                      <a:pt x="183" y="240"/>
                    </a:lnTo>
                    <a:lnTo>
                      <a:pt x="185" y="240"/>
                    </a:lnTo>
                    <a:lnTo>
                      <a:pt x="189" y="241"/>
                    </a:lnTo>
                    <a:lnTo>
                      <a:pt x="192" y="239"/>
                    </a:lnTo>
                    <a:lnTo>
                      <a:pt x="194" y="241"/>
                    </a:lnTo>
                    <a:lnTo>
                      <a:pt x="195" y="244"/>
                    </a:lnTo>
                    <a:lnTo>
                      <a:pt x="194" y="245"/>
                    </a:lnTo>
                    <a:lnTo>
                      <a:pt x="195" y="246"/>
                    </a:lnTo>
                    <a:lnTo>
                      <a:pt x="197" y="244"/>
                    </a:lnTo>
                    <a:lnTo>
                      <a:pt x="200" y="244"/>
                    </a:lnTo>
                    <a:lnTo>
                      <a:pt x="201" y="246"/>
                    </a:lnTo>
                    <a:lnTo>
                      <a:pt x="203" y="249"/>
                    </a:lnTo>
                    <a:lnTo>
                      <a:pt x="205" y="249"/>
                    </a:lnTo>
                    <a:lnTo>
                      <a:pt x="205" y="247"/>
                    </a:lnTo>
                    <a:lnTo>
                      <a:pt x="207" y="247"/>
                    </a:lnTo>
                    <a:lnTo>
                      <a:pt x="207" y="250"/>
                    </a:lnTo>
                    <a:lnTo>
                      <a:pt x="209" y="251"/>
                    </a:lnTo>
                    <a:lnTo>
                      <a:pt x="209" y="253"/>
                    </a:lnTo>
                    <a:lnTo>
                      <a:pt x="211" y="253"/>
                    </a:lnTo>
                    <a:lnTo>
                      <a:pt x="211" y="254"/>
                    </a:lnTo>
                    <a:lnTo>
                      <a:pt x="212" y="253"/>
                    </a:lnTo>
                    <a:lnTo>
                      <a:pt x="215" y="255"/>
                    </a:lnTo>
                    <a:lnTo>
                      <a:pt x="218" y="256"/>
                    </a:lnTo>
                    <a:lnTo>
                      <a:pt x="219" y="258"/>
                    </a:lnTo>
                    <a:lnTo>
                      <a:pt x="222" y="264"/>
                    </a:lnTo>
                    <a:lnTo>
                      <a:pt x="224" y="267"/>
                    </a:lnTo>
                    <a:lnTo>
                      <a:pt x="226" y="268"/>
                    </a:lnTo>
                    <a:lnTo>
                      <a:pt x="224" y="272"/>
                    </a:lnTo>
                    <a:lnTo>
                      <a:pt x="227" y="274"/>
                    </a:lnTo>
                    <a:lnTo>
                      <a:pt x="228" y="275"/>
                    </a:lnTo>
                    <a:lnTo>
                      <a:pt x="229" y="278"/>
                    </a:lnTo>
                    <a:lnTo>
                      <a:pt x="231" y="278"/>
                    </a:lnTo>
                    <a:lnTo>
                      <a:pt x="232" y="278"/>
                    </a:lnTo>
                    <a:lnTo>
                      <a:pt x="233" y="276"/>
                    </a:lnTo>
                    <a:lnTo>
                      <a:pt x="236" y="279"/>
                    </a:lnTo>
                    <a:lnTo>
                      <a:pt x="237" y="278"/>
                    </a:lnTo>
                    <a:lnTo>
                      <a:pt x="240" y="281"/>
                    </a:lnTo>
                    <a:lnTo>
                      <a:pt x="243" y="281"/>
                    </a:lnTo>
                    <a:lnTo>
                      <a:pt x="245" y="283"/>
                    </a:lnTo>
                    <a:lnTo>
                      <a:pt x="246" y="285"/>
                    </a:lnTo>
                    <a:lnTo>
                      <a:pt x="248" y="289"/>
                    </a:lnTo>
                    <a:lnTo>
                      <a:pt x="250" y="289"/>
                    </a:lnTo>
                    <a:lnTo>
                      <a:pt x="252" y="291"/>
                    </a:lnTo>
                    <a:lnTo>
                      <a:pt x="252" y="293"/>
                    </a:lnTo>
                    <a:lnTo>
                      <a:pt x="255" y="299"/>
                    </a:lnTo>
                    <a:lnTo>
                      <a:pt x="256" y="300"/>
                    </a:lnTo>
                    <a:lnTo>
                      <a:pt x="257" y="302"/>
                    </a:lnTo>
                    <a:lnTo>
                      <a:pt x="259" y="304"/>
                    </a:lnTo>
                    <a:lnTo>
                      <a:pt x="259" y="301"/>
                    </a:lnTo>
                    <a:lnTo>
                      <a:pt x="263" y="298"/>
                    </a:lnTo>
                    <a:lnTo>
                      <a:pt x="262" y="295"/>
                    </a:lnTo>
                    <a:lnTo>
                      <a:pt x="263" y="293"/>
                    </a:lnTo>
                    <a:lnTo>
                      <a:pt x="265" y="294"/>
                    </a:lnTo>
                    <a:lnTo>
                      <a:pt x="267" y="294"/>
                    </a:lnTo>
                    <a:lnTo>
                      <a:pt x="268" y="292"/>
                    </a:lnTo>
                    <a:lnTo>
                      <a:pt x="269" y="293"/>
                    </a:lnTo>
                    <a:lnTo>
                      <a:pt x="270" y="293"/>
                    </a:lnTo>
                    <a:lnTo>
                      <a:pt x="272" y="294"/>
                    </a:lnTo>
                    <a:lnTo>
                      <a:pt x="270" y="298"/>
                    </a:lnTo>
                    <a:lnTo>
                      <a:pt x="272" y="298"/>
                    </a:lnTo>
                    <a:lnTo>
                      <a:pt x="273" y="297"/>
                    </a:lnTo>
                    <a:lnTo>
                      <a:pt x="274" y="297"/>
                    </a:lnTo>
                    <a:lnTo>
                      <a:pt x="275" y="297"/>
                    </a:lnTo>
                    <a:lnTo>
                      <a:pt x="278" y="297"/>
                    </a:lnTo>
                    <a:lnTo>
                      <a:pt x="282" y="294"/>
                    </a:lnTo>
                    <a:lnTo>
                      <a:pt x="284" y="294"/>
                    </a:lnTo>
                    <a:lnTo>
                      <a:pt x="286" y="298"/>
                    </a:lnTo>
                    <a:lnTo>
                      <a:pt x="288" y="298"/>
                    </a:lnTo>
                    <a:lnTo>
                      <a:pt x="290" y="299"/>
                    </a:lnTo>
                    <a:lnTo>
                      <a:pt x="290" y="298"/>
                    </a:lnTo>
                    <a:lnTo>
                      <a:pt x="295" y="299"/>
                    </a:lnTo>
                    <a:lnTo>
                      <a:pt x="296" y="298"/>
                    </a:lnTo>
                    <a:lnTo>
                      <a:pt x="296" y="300"/>
                    </a:lnTo>
                    <a:lnTo>
                      <a:pt x="297" y="299"/>
                    </a:lnTo>
                    <a:lnTo>
                      <a:pt x="297" y="298"/>
                    </a:lnTo>
                    <a:lnTo>
                      <a:pt x="296" y="295"/>
                    </a:lnTo>
                    <a:lnTo>
                      <a:pt x="298" y="293"/>
                    </a:lnTo>
                    <a:lnTo>
                      <a:pt x="298" y="292"/>
                    </a:lnTo>
                    <a:lnTo>
                      <a:pt x="299" y="291"/>
                    </a:lnTo>
                    <a:lnTo>
                      <a:pt x="299" y="289"/>
                    </a:lnTo>
                    <a:lnTo>
                      <a:pt x="299" y="286"/>
                    </a:lnTo>
                    <a:lnTo>
                      <a:pt x="301" y="284"/>
                    </a:lnTo>
                    <a:lnTo>
                      <a:pt x="301" y="283"/>
                    </a:lnTo>
                    <a:lnTo>
                      <a:pt x="302" y="282"/>
                    </a:lnTo>
                    <a:lnTo>
                      <a:pt x="304" y="282"/>
                    </a:lnTo>
                    <a:lnTo>
                      <a:pt x="305" y="284"/>
                    </a:lnTo>
                    <a:lnTo>
                      <a:pt x="306" y="284"/>
                    </a:lnTo>
                    <a:lnTo>
                      <a:pt x="308" y="282"/>
                    </a:lnTo>
                    <a:lnTo>
                      <a:pt x="308" y="284"/>
                    </a:lnTo>
                    <a:lnTo>
                      <a:pt x="310" y="286"/>
                    </a:lnTo>
                    <a:lnTo>
                      <a:pt x="312" y="285"/>
                    </a:lnTo>
                    <a:lnTo>
                      <a:pt x="314" y="286"/>
                    </a:lnTo>
                    <a:lnTo>
                      <a:pt x="315" y="287"/>
                    </a:lnTo>
                    <a:lnTo>
                      <a:pt x="318" y="287"/>
                    </a:lnTo>
                    <a:lnTo>
                      <a:pt x="318" y="286"/>
                    </a:lnTo>
                    <a:lnTo>
                      <a:pt x="319" y="286"/>
                    </a:lnTo>
                    <a:lnTo>
                      <a:pt x="319" y="285"/>
                    </a:lnTo>
                    <a:lnTo>
                      <a:pt x="319" y="283"/>
                    </a:lnTo>
                    <a:lnTo>
                      <a:pt x="320" y="283"/>
                    </a:lnTo>
                    <a:lnTo>
                      <a:pt x="324" y="285"/>
                    </a:lnTo>
                    <a:lnTo>
                      <a:pt x="328" y="290"/>
                    </a:lnTo>
                    <a:lnTo>
                      <a:pt x="331" y="287"/>
                    </a:lnTo>
                    <a:lnTo>
                      <a:pt x="333" y="289"/>
                    </a:lnTo>
                    <a:lnTo>
                      <a:pt x="333" y="287"/>
                    </a:lnTo>
                    <a:lnTo>
                      <a:pt x="332" y="287"/>
                    </a:lnTo>
                    <a:lnTo>
                      <a:pt x="332" y="286"/>
                    </a:lnTo>
                    <a:lnTo>
                      <a:pt x="336" y="289"/>
                    </a:lnTo>
                    <a:lnTo>
                      <a:pt x="337" y="289"/>
                    </a:lnTo>
                    <a:lnTo>
                      <a:pt x="339" y="289"/>
                    </a:lnTo>
                    <a:lnTo>
                      <a:pt x="341" y="288"/>
                    </a:lnTo>
                    <a:lnTo>
                      <a:pt x="340" y="289"/>
                    </a:lnTo>
                    <a:lnTo>
                      <a:pt x="345" y="291"/>
                    </a:lnTo>
                    <a:lnTo>
                      <a:pt x="346" y="294"/>
                    </a:lnTo>
                    <a:lnTo>
                      <a:pt x="347" y="294"/>
                    </a:lnTo>
                    <a:lnTo>
                      <a:pt x="348" y="294"/>
                    </a:lnTo>
                    <a:lnTo>
                      <a:pt x="355" y="299"/>
                    </a:lnTo>
                    <a:lnTo>
                      <a:pt x="356" y="300"/>
                    </a:lnTo>
                    <a:lnTo>
                      <a:pt x="360" y="303"/>
                    </a:lnTo>
                    <a:lnTo>
                      <a:pt x="363" y="305"/>
                    </a:lnTo>
                    <a:lnTo>
                      <a:pt x="368" y="304"/>
                    </a:lnTo>
                    <a:lnTo>
                      <a:pt x="368" y="302"/>
                    </a:lnTo>
                    <a:lnTo>
                      <a:pt x="369" y="301"/>
                    </a:lnTo>
                    <a:lnTo>
                      <a:pt x="369" y="300"/>
                    </a:lnTo>
                    <a:lnTo>
                      <a:pt x="368" y="298"/>
                    </a:lnTo>
                    <a:lnTo>
                      <a:pt x="370" y="297"/>
                    </a:lnTo>
                    <a:lnTo>
                      <a:pt x="371" y="293"/>
                    </a:lnTo>
                    <a:lnTo>
                      <a:pt x="372" y="292"/>
                    </a:lnTo>
                    <a:lnTo>
                      <a:pt x="372" y="291"/>
                    </a:lnTo>
                    <a:lnTo>
                      <a:pt x="373" y="291"/>
                    </a:lnTo>
                    <a:lnTo>
                      <a:pt x="373" y="293"/>
                    </a:lnTo>
                    <a:lnTo>
                      <a:pt x="374" y="294"/>
                    </a:lnTo>
                    <a:lnTo>
                      <a:pt x="375" y="293"/>
                    </a:lnTo>
                    <a:lnTo>
                      <a:pt x="372" y="290"/>
                    </a:lnTo>
                    <a:lnTo>
                      <a:pt x="370" y="286"/>
                    </a:lnTo>
                    <a:lnTo>
                      <a:pt x="370" y="284"/>
                    </a:lnTo>
                    <a:lnTo>
                      <a:pt x="371" y="283"/>
                    </a:lnTo>
                    <a:lnTo>
                      <a:pt x="371" y="278"/>
                    </a:lnTo>
                    <a:lnTo>
                      <a:pt x="373" y="278"/>
                    </a:lnTo>
                    <a:lnTo>
                      <a:pt x="373" y="276"/>
                    </a:lnTo>
                    <a:lnTo>
                      <a:pt x="375" y="274"/>
                    </a:lnTo>
                    <a:lnTo>
                      <a:pt x="377" y="274"/>
                    </a:lnTo>
                    <a:lnTo>
                      <a:pt x="378" y="274"/>
                    </a:lnTo>
                    <a:lnTo>
                      <a:pt x="378" y="273"/>
                    </a:lnTo>
                    <a:lnTo>
                      <a:pt x="378" y="271"/>
                    </a:lnTo>
                    <a:lnTo>
                      <a:pt x="380" y="270"/>
                    </a:lnTo>
                    <a:lnTo>
                      <a:pt x="382" y="270"/>
                    </a:lnTo>
                    <a:lnTo>
                      <a:pt x="384" y="268"/>
                    </a:lnTo>
                    <a:lnTo>
                      <a:pt x="383" y="265"/>
                    </a:lnTo>
                    <a:lnTo>
                      <a:pt x="385" y="258"/>
                    </a:lnTo>
                    <a:lnTo>
                      <a:pt x="385" y="256"/>
                    </a:lnTo>
                    <a:lnTo>
                      <a:pt x="384" y="257"/>
                    </a:lnTo>
                    <a:lnTo>
                      <a:pt x="384" y="255"/>
                    </a:lnTo>
                    <a:lnTo>
                      <a:pt x="383" y="255"/>
                    </a:lnTo>
                    <a:lnTo>
                      <a:pt x="385" y="251"/>
                    </a:lnTo>
                    <a:lnTo>
                      <a:pt x="386" y="249"/>
                    </a:lnTo>
                    <a:lnTo>
                      <a:pt x="383" y="247"/>
                    </a:lnTo>
                    <a:lnTo>
                      <a:pt x="382" y="244"/>
                    </a:lnTo>
                    <a:lnTo>
                      <a:pt x="379" y="244"/>
                    </a:lnTo>
                    <a:lnTo>
                      <a:pt x="378" y="245"/>
                    </a:lnTo>
                    <a:lnTo>
                      <a:pt x="377" y="244"/>
                    </a:lnTo>
                    <a:lnTo>
                      <a:pt x="377" y="242"/>
                    </a:lnTo>
                    <a:lnTo>
                      <a:pt x="375" y="242"/>
                    </a:lnTo>
                    <a:lnTo>
                      <a:pt x="375" y="244"/>
                    </a:lnTo>
                    <a:lnTo>
                      <a:pt x="373" y="244"/>
                    </a:lnTo>
                    <a:lnTo>
                      <a:pt x="371" y="244"/>
                    </a:lnTo>
                    <a:lnTo>
                      <a:pt x="371" y="242"/>
                    </a:lnTo>
                    <a:lnTo>
                      <a:pt x="373" y="241"/>
                    </a:lnTo>
                    <a:lnTo>
                      <a:pt x="375" y="238"/>
                    </a:lnTo>
                    <a:lnTo>
                      <a:pt x="376" y="238"/>
                    </a:lnTo>
                    <a:lnTo>
                      <a:pt x="378" y="235"/>
                    </a:lnTo>
                    <a:lnTo>
                      <a:pt x="376" y="234"/>
                    </a:lnTo>
                    <a:lnTo>
                      <a:pt x="373" y="229"/>
                    </a:lnTo>
                    <a:lnTo>
                      <a:pt x="375" y="228"/>
                    </a:lnTo>
                    <a:lnTo>
                      <a:pt x="375" y="227"/>
                    </a:lnTo>
                    <a:lnTo>
                      <a:pt x="375" y="226"/>
                    </a:lnTo>
                    <a:lnTo>
                      <a:pt x="376" y="225"/>
                    </a:lnTo>
                    <a:lnTo>
                      <a:pt x="375" y="223"/>
                    </a:lnTo>
                    <a:lnTo>
                      <a:pt x="373" y="222"/>
                    </a:lnTo>
                    <a:lnTo>
                      <a:pt x="371" y="220"/>
                    </a:lnTo>
                    <a:lnTo>
                      <a:pt x="367" y="213"/>
                    </a:lnTo>
                    <a:lnTo>
                      <a:pt x="365" y="207"/>
                    </a:lnTo>
                    <a:lnTo>
                      <a:pt x="366" y="204"/>
                    </a:lnTo>
                    <a:lnTo>
                      <a:pt x="365" y="202"/>
                    </a:lnTo>
                    <a:lnTo>
                      <a:pt x="366" y="200"/>
                    </a:lnTo>
                    <a:lnTo>
                      <a:pt x="365" y="199"/>
                    </a:lnTo>
                    <a:lnTo>
                      <a:pt x="364" y="198"/>
                    </a:lnTo>
                    <a:lnTo>
                      <a:pt x="363" y="197"/>
                    </a:lnTo>
                    <a:lnTo>
                      <a:pt x="363" y="196"/>
                    </a:lnTo>
                    <a:lnTo>
                      <a:pt x="361" y="195"/>
                    </a:lnTo>
                    <a:lnTo>
                      <a:pt x="360" y="192"/>
                    </a:lnTo>
                    <a:lnTo>
                      <a:pt x="362" y="189"/>
                    </a:lnTo>
                    <a:lnTo>
                      <a:pt x="361" y="188"/>
                    </a:lnTo>
                    <a:lnTo>
                      <a:pt x="361" y="186"/>
                    </a:lnTo>
                    <a:lnTo>
                      <a:pt x="362" y="180"/>
                    </a:lnTo>
                    <a:lnTo>
                      <a:pt x="363" y="179"/>
                    </a:lnTo>
                    <a:lnTo>
                      <a:pt x="366" y="177"/>
                    </a:lnTo>
                    <a:lnTo>
                      <a:pt x="367" y="177"/>
                    </a:lnTo>
                    <a:lnTo>
                      <a:pt x="371" y="176"/>
                    </a:lnTo>
                    <a:lnTo>
                      <a:pt x="370" y="175"/>
                    </a:lnTo>
                    <a:lnTo>
                      <a:pt x="371" y="174"/>
                    </a:lnTo>
                    <a:lnTo>
                      <a:pt x="369" y="173"/>
                    </a:lnTo>
                    <a:lnTo>
                      <a:pt x="369" y="170"/>
                    </a:lnTo>
                    <a:lnTo>
                      <a:pt x="367" y="164"/>
                    </a:lnTo>
                    <a:lnTo>
                      <a:pt x="369" y="162"/>
                    </a:lnTo>
                    <a:lnTo>
                      <a:pt x="368" y="160"/>
                    </a:lnTo>
                    <a:lnTo>
                      <a:pt x="368" y="158"/>
                    </a:lnTo>
                    <a:lnTo>
                      <a:pt x="369" y="156"/>
                    </a:lnTo>
                    <a:lnTo>
                      <a:pt x="369" y="154"/>
                    </a:lnTo>
                    <a:lnTo>
                      <a:pt x="370" y="152"/>
                    </a:lnTo>
                    <a:lnTo>
                      <a:pt x="367" y="150"/>
                    </a:lnTo>
                    <a:lnTo>
                      <a:pt x="369" y="147"/>
                    </a:lnTo>
                    <a:lnTo>
                      <a:pt x="366" y="145"/>
                    </a:lnTo>
                    <a:lnTo>
                      <a:pt x="366" y="140"/>
                    </a:lnTo>
                    <a:lnTo>
                      <a:pt x="365" y="139"/>
                    </a:lnTo>
                    <a:lnTo>
                      <a:pt x="365" y="137"/>
                    </a:lnTo>
                    <a:lnTo>
                      <a:pt x="365" y="133"/>
                    </a:lnTo>
                    <a:lnTo>
                      <a:pt x="366" y="130"/>
                    </a:lnTo>
                    <a:lnTo>
                      <a:pt x="365" y="127"/>
                    </a:lnTo>
                    <a:lnTo>
                      <a:pt x="365" y="125"/>
                    </a:lnTo>
                    <a:lnTo>
                      <a:pt x="364" y="123"/>
                    </a:lnTo>
                    <a:lnTo>
                      <a:pt x="362" y="121"/>
                    </a:lnTo>
                    <a:lnTo>
                      <a:pt x="361" y="113"/>
                    </a:lnTo>
                    <a:lnTo>
                      <a:pt x="364" y="113"/>
                    </a:lnTo>
                    <a:lnTo>
                      <a:pt x="369" y="114"/>
                    </a:lnTo>
                    <a:lnTo>
                      <a:pt x="371" y="117"/>
                    </a:lnTo>
                    <a:lnTo>
                      <a:pt x="373" y="117"/>
                    </a:lnTo>
                    <a:lnTo>
                      <a:pt x="373" y="116"/>
                    </a:lnTo>
                    <a:lnTo>
                      <a:pt x="375" y="113"/>
                    </a:lnTo>
                    <a:lnTo>
                      <a:pt x="377" y="112"/>
                    </a:lnTo>
                    <a:lnTo>
                      <a:pt x="377" y="111"/>
                    </a:lnTo>
                    <a:lnTo>
                      <a:pt x="377" y="109"/>
                    </a:lnTo>
                    <a:lnTo>
                      <a:pt x="378" y="107"/>
                    </a:lnTo>
                    <a:lnTo>
                      <a:pt x="379" y="108"/>
                    </a:lnTo>
                    <a:lnTo>
                      <a:pt x="381" y="105"/>
                    </a:lnTo>
                    <a:lnTo>
                      <a:pt x="385" y="104"/>
                    </a:lnTo>
                    <a:lnTo>
                      <a:pt x="385" y="102"/>
                    </a:lnTo>
                    <a:lnTo>
                      <a:pt x="388" y="102"/>
                    </a:lnTo>
                    <a:lnTo>
                      <a:pt x="389" y="101"/>
                    </a:lnTo>
                    <a:lnTo>
                      <a:pt x="389" y="100"/>
                    </a:lnTo>
                    <a:lnTo>
                      <a:pt x="390" y="98"/>
                    </a:lnTo>
                    <a:lnTo>
                      <a:pt x="392" y="96"/>
                    </a:lnTo>
                    <a:lnTo>
                      <a:pt x="390" y="92"/>
                    </a:lnTo>
                    <a:lnTo>
                      <a:pt x="391" y="89"/>
                    </a:lnTo>
                    <a:lnTo>
                      <a:pt x="388" y="85"/>
                    </a:lnTo>
                    <a:lnTo>
                      <a:pt x="389" y="83"/>
                    </a:lnTo>
                    <a:lnTo>
                      <a:pt x="392" y="80"/>
                    </a:lnTo>
                    <a:lnTo>
                      <a:pt x="395" y="78"/>
                    </a:lnTo>
                    <a:lnTo>
                      <a:pt x="394" y="76"/>
                    </a:lnTo>
                    <a:lnTo>
                      <a:pt x="394" y="73"/>
                    </a:lnTo>
                    <a:lnTo>
                      <a:pt x="392" y="67"/>
                    </a:lnTo>
                    <a:lnTo>
                      <a:pt x="391" y="66"/>
                    </a:lnTo>
                    <a:lnTo>
                      <a:pt x="392" y="65"/>
                    </a:lnTo>
                    <a:lnTo>
                      <a:pt x="395" y="65"/>
                    </a:lnTo>
                    <a:lnTo>
                      <a:pt x="398" y="63"/>
                    </a:lnTo>
                    <a:lnTo>
                      <a:pt x="398" y="57"/>
                    </a:lnTo>
                    <a:lnTo>
                      <a:pt x="399" y="57"/>
                    </a:lnTo>
                    <a:lnTo>
                      <a:pt x="399" y="59"/>
                    </a:lnTo>
                    <a:lnTo>
                      <a:pt x="401" y="57"/>
                    </a:lnTo>
                    <a:lnTo>
                      <a:pt x="401" y="54"/>
                    </a:lnTo>
                    <a:lnTo>
                      <a:pt x="402" y="50"/>
                    </a:lnTo>
                    <a:lnTo>
                      <a:pt x="403" y="49"/>
                    </a:lnTo>
                    <a:lnTo>
                      <a:pt x="404" y="46"/>
                    </a:lnTo>
                    <a:lnTo>
                      <a:pt x="406" y="42"/>
                    </a:lnTo>
                    <a:lnTo>
                      <a:pt x="406" y="40"/>
                    </a:lnTo>
                    <a:lnTo>
                      <a:pt x="409" y="38"/>
                    </a:lnTo>
                    <a:lnTo>
                      <a:pt x="410" y="36"/>
                    </a:lnTo>
                    <a:lnTo>
                      <a:pt x="410" y="32"/>
                    </a:lnTo>
                    <a:lnTo>
                      <a:pt x="411" y="31"/>
                    </a:lnTo>
                    <a:lnTo>
                      <a:pt x="410" y="29"/>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28" name="Group 65"/>
            <p:cNvGrpSpPr>
              <a:grpSpLocks/>
            </p:cNvGrpSpPr>
            <p:nvPr/>
          </p:nvGrpSpPr>
          <p:grpSpPr bwMode="auto">
            <a:xfrm>
              <a:off x="1792" y="3139"/>
              <a:ext cx="454" cy="457"/>
              <a:chOff x="1792" y="3139"/>
              <a:chExt cx="454" cy="457"/>
            </a:xfrm>
          </p:grpSpPr>
          <p:sp>
            <p:nvSpPr>
              <p:cNvPr id="289" name="Freeform 63"/>
              <p:cNvSpPr>
                <a:spLocks/>
              </p:cNvSpPr>
              <p:nvPr/>
            </p:nvSpPr>
            <p:spPr bwMode="auto">
              <a:xfrm>
                <a:off x="1792" y="3139"/>
                <a:ext cx="454" cy="457"/>
              </a:xfrm>
              <a:custGeom>
                <a:avLst/>
                <a:gdLst>
                  <a:gd name="T0" fmla="*/ 446 w 454"/>
                  <a:gd name="T1" fmla="*/ 367 h 457"/>
                  <a:gd name="T2" fmla="*/ 440 w 454"/>
                  <a:gd name="T3" fmla="*/ 332 h 457"/>
                  <a:gd name="T4" fmla="*/ 417 w 454"/>
                  <a:gd name="T5" fmla="*/ 323 h 457"/>
                  <a:gd name="T6" fmla="*/ 399 w 454"/>
                  <a:gd name="T7" fmla="*/ 311 h 457"/>
                  <a:gd name="T8" fmla="*/ 392 w 454"/>
                  <a:gd name="T9" fmla="*/ 283 h 457"/>
                  <a:gd name="T10" fmla="*/ 384 w 454"/>
                  <a:gd name="T11" fmla="*/ 256 h 457"/>
                  <a:gd name="T12" fmla="*/ 388 w 454"/>
                  <a:gd name="T13" fmla="*/ 238 h 457"/>
                  <a:gd name="T14" fmla="*/ 389 w 454"/>
                  <a:gd name="T15" fmla="*/ 217 h 457"/>
                  <a:gd name="T16" fmla="*/ 373 w 454"/>
                  <a:gd name="T17" fmla="*/ 221 h 457"/>
                  <a:gd name="T18" fmla="*/ 352 w 454"/>
                  <a:gd name="T19" fmla="*/ 207 h 457"/>
                  <a:gd name="T20" fmla="*/ 325 w 454"/>
                  <a:gd name="T21" fmla="*/ 202 h 457"/>
                  <a:gd name="T22" fmla="*/ 312 w 454"/>
                  <a:gd name="T23" fmla="*/ 202 h 457"/>
                  <a:gd name="T24" fmla="*/ 287 w 454"/>
                  <a:gd name="T25" fmla="*/ 167 h 457"/>
                  <a:gd name="T26" fmla="*/ 267 w 454"/>
                  <a:gd name="T27" fmla="*/ 167 h 457"/>
                  <a:gd name="T28" fmla="*/ 256 w 454"/>
                  <a:gd name="T29" fmla="*/ 139 h 457"/>
                  <a:gd name="T30" fmla="*/ 242 w 454"/>
                  <a:gd name="T31" fmla="*/ 148 h 457"/>
                  <a:gd name="T32" fmla="*/ 249 w 454"/>
                  <a:gd name="T33" fmla="*/ 158 h 457"/>
                  <a:gd name="T34" fmla="*/ 214 w 454"/>
                  <a:gd name="T35" fmla="*/ 170 h 457"/>
                  <a:gd name="T36" fmla="*/ 191 w 454"/>
                  <a:gd name="T37" fmla="*/ 161 h 457"/>
                  <a:gd name="T38" fmla="*/ 175 w 454"/>
                  <a:gd name="T39" fmla="*/ 143 h 457"/>
                  <a:gd name="T40" fmla="*/ 173 w 454"/>
                  <a:gd name="T41" fmla="*/ 125 h 457"/>
                  <a:gd name="T42" fmla="*/ 159 w 454"/>
                  <a:gd name="T43" fmla="*/ 98 h 457"/>
                  <a:gd name="T44" fmla="*/ 136 w 454"/>
                  <a:gd name="T45" fmla="*/ 70 h 457"/>
                  <a:gd name="T46" fmla="*/ 165 w 454"/>
                  <a:gd name="T47" fmla="*/ 64 h 457"/>
                  <a:gd name="T48" fmla="*/ 176 w 454"/>
                  <a:gd name="T49" fmla="*/ 38 h 457"/>
                  <a:gd name="T50" fmla="*/ 173 w 454"/>
                  <a:gd name="T51" fmla="*/ 4 h 457"/>
                  <a:gd name="T52" fmla="*/ 140 w 454"/>
                  <a:gd name="T53" fmla="*/ 25 h 457"/>
                  <a:gd name="T54" fmla="*/ 120 w 454"/>
                  <a:gd name="T55" fmla="*/ 20 h 457"/>
                  <a:gd name="T56" fmla="*/ 95 w 454"/>
                  <a:gd name="T57" fmla="*/ 28 h 457"/>
                  <a:gd name="T58" fmla="*/ 77 w 454"/>
                  <a:gd name="T59" fmla="*/ 40 h 457"/>
                  <a:gd name="T60" fmla="*/ 48 w 454"/>
                  <a:gd name="T61" fmla="*/ 64 h 457"/>
                  <a:gd name="T62" fmla="*/ 31 w 454"/>
                  <a:gd name="T63" fmla="*/ 110 h 457"/>
                  <a:gd name="T64" fmla="*/ 8 w 454"/>
                  <a:gd name="T65" fmla="*/ 147 h 457"/>
                  <a:gd name="T66" fmla="*/ 9 w 454"/>
                  <a:gd name="T67" fmla="*/ 172 h 457"/>
                  <a:gd name="T68" fmla="*/ 3 w 454"/>
                  <a:gd name="T69" fmla="*/ 189 h 457"/>
                  <a:gd name="T70" fmla="*/ 9 w 454"/>
                  <a:gd name="T71" fmla="*/ 209 h 457"/>
                  <a:gd name="T72" fmla="*/ 16 w 454"/>
                  <a:gd name="T73" fmla="*/ 221 h 457"/>
                  <a:gd name="T74" fmla="*/ 25 w 454"/>
                  <a:gd name="T75" fmla="*/ 222 h 457"/>
                  <a:gd name="T76" fmla="*/ 39 w 454"/>
                  <a:gd name="T77" fmla="*/ 232 h 457"/>
                  <a:gd name="T78" fmla="*/ 63 w 454"/>
                  <a:gd name="T79" fmla="*/ 243 h 457"/>
                  <a:gd name="T80" fmla="*/ 72 w 454"/>
                  <a:gd name="T81" fmla="*/ 260 h 457"/>
                  <a:gd name="T82" fmla="*/ 100 w 454"/>
                  <a:gd name="T83" fmla="*/ 260 h 457"/>
                  <a:gd name="T84" fmla="*/ 130 w 454"/>
                  <a:gd name="T85" fmla="*/ 270 h 457"/>
                  <a:gd name="T86" fmla="*/ 143 w 454"/>
                  <a:gd name="T87" fmla="*/ 281 h 457"/>
                  <a:gd name="T88" fmla="*/ 149 w 454"/>
                  <a:gd name="T89" fmla="*/ 310 h 457"/>
                  <a:gd name="T90" fmla="*/ 163 w 454"/>
                  <a:gd name="T91" fmla="*/ 326 h 457"/>
                  <a:gd name="T92" fmla="*/ 179 w 454"/>
                  <a:gd name="T93" fmla="*/ 348 h 457"/>
                  <a:gd name="T94" fmla="*/ 177 w 454"/>
                  <a:gd name="T95" fmla="*/ 361 h 457"/>
                  <a:gd name="T96" fmla="*/ 193 w 454"/>
                  <a:gd name="T97" fmla="*/ 362 h 457"/>
                  <a:gd name="T98" fmla="*/ 209 w 454"/>
                  <a:gd name="T99" fmla="*/ 379 h 457"/>
                  <a:gd name="T100" fmla="*/ 239 w 454"/>
                  <a:gd name="T101" fmla="*/ 391 h 457"/>
                  <a:gd name="T102" fmla="*/ 272 w 454"/>
                  <a:gd name="T103" fmla="*/ 406 h 457"/>
                  <a:gd name="T104" fmla="*/ 304 w 454"/>
                  <a:gd name="T105" fmla="*/ 427 h 457"/>
                  <a:gd name="T106" fmla="*/ 320 w 454"/>
                  <a:gd name="T107" fmla="*/ 454 h 457"/>
                  <a:gd name="T108" fmla="*/ 350 w 454"/>
                  <a:gd name="T109" fmla="*/ 442 h 457"/>
                  <a:gd name="T110" fmla="*/ 364 w 454"/>
                  <a:gd name="T111" fmla="*/ 420 h 457"/>
                  <a:gd name="T112" fmla="*/ 381 w 454"/>
                  <a:gd name="T113" fmla="*/ 407 h 457"/>
                  <a:gd name="T114" fmla="*/ 404 w 454"/>
                  <a:gd name="T115" fmla="*/ 413 h 457"/>
                  <a:gd name="T116" fmla="*/ 438 w 454"/>
                  <a:gd name="T117" fmla="*/ 409 h 457"/>
                  <a:gd name="T118" fmla="*/ 454 w 454"/>
                  <a:gd name="T119" fmla="*/ 394 h 4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4"/>
                  <a:gd name="T181" fmla="*/ 0 h 457"/>
                  <a:gd name="T182" fmla="*/ 454 w 454"/>
                  <a:gd name="T183" fmla="*/ 457 h 4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4" h="457">
                    <a:moveTo>
                      <a:pt x="451" y="392"/>
                    </a:moveTo>
                    <a:lnTo>
                      <a:pt x="450" y="388"/>
                    </a:lnTo>
                    <a:lnTo>
                      <a:pt x="448" y="388"/>
                    </a:lnTo>
                    <a:lnTo>
                      <a:pt x="448" y="384"/>
                    </a:lnTo>
                    <a:lnTo>
                      <a:pt x="447" y="383"/>
                    </a:lnTo>
                    <a:lnTo>
                      <a:pt x="448" y="381"/>
                    </a:lnTo>
                    <a:lnTo>
                      <a:pt x="447" y="377"/>
                    </a:lnTo>
                    <a:lnTo>
                      <a:pt x="448" y="377"/>
                    </a:lnTo>
                    <a:lnTo>
                      <a:pt x="449" y="372"/>
                    </a:lnTo>
                    <a:lnTo>
                      <a:pt x="447" y="372"/>
                    </a:lnTo>
                    <a:lnTo>
                      <a:pt x="446" y="371"/>
                    </a:lnTo>
                    <a:lnTo>
                      <a:pt x="446" y="367"/>
                    </a:lnTo>
                    <a:lnTo>
                      <a:pt x="446" y="364"/>
                    </a:lnTo>
                    <a:lnTo>
                      <a:pt x="445" y="361"/>
                    </a:lnTo>
                    <a:lnTo>
                      <a:pt x="446" y="359"/>
                    </a:lnTo>
                    <a:lnTo>
                      <a:pt x="445" y="354"/>
                    </a:lnTo>
                    <a:lnTo>
                      <a:pt x="444" y="354"/>
                    </a:lnTo>
                    <a:lnTo>
                      <a:pt x="444" y="351"/>
                    </a:lnTo>
                    <a:lnTo>
                      <a:pt x="443" y="346"/>
                    </a:lnTo>
                    <a:lnTo>
                      <a:pt x="443" y="343"/>
                    </a:lnTo>
                    <a:lnTo>
                      <a:pt x="443" y="339"/>
                    </a:lnTo>
                    <a:lnTo>
                      <a:pt x="444" y="336"/>
                    </a:lnTo>
                    <a:lnTo>
                      <a:pt x="443" y="333"/>
                    </a:lnTo>
                    <a:lnTo>
                      <a:pt x="443" y="332"/>
                    </a:lnTo>
                    <a:lnTo>
                      <a:pt x="440" y="332"/>
                    </a:lnTo>
                    <a:lnTo>
                      <a:pt x="437" y="329"/>
                    </a:lnTo>
                    <a:lnTo>
                      <a:pt x="433" y="330"/>
                    </a:lnTo>
                    <a:lnTo>
                      <a:pt x="432" y="329"/>
                    </a:lnTo>
                    <a:lnTo>
                      <a:pt x="428" y="332"/>
                    </a:lnTo>
                    <a:lnTo>
                      <a:pt x="425" y="332"/>
                    </a:lnTo>
                    <a:lnTo>
                      <a:pt x="425" y="329"/>
                    </a:lnTo>
                    <a:lnTo>
                      <a:pt x="423" y="328"/>
                    </a:lnTo>
                    <a:lnTo>
                      <a:pt x="421" y="328"/>
                    </a:lnTo>
                    <a:lnTo>
                      <a:pt x="419" y="328"/>
                    </a:lnTo>
                    <a:lnTo>
                      <a:pt x="420" y="326"/>
                    </a:lnTo>
                    <a:lnTo>
                      <a:pt x="418" y="324"/>
                    </a:lnTo>
                    <a:lnTo>
                      <a:pt x="419" y="323"/>
                    </a:lnTo>
                    <a:lnTo>
                      <a:pt x="417" y="323"/>
                    </a:lnTo>
                    <a:lnTo>
                      <a:pt x="418" y="321"/>
                    </a:lnTo>
                    <a:lnTo>
                      <a:pt x="418" y="318"/>
                    </a:lnTo>
                    <a:lnTo>
                      <a:pt x="413" y="317"/>
                    </a:lnTo>
                    <a:lnTo>
                      <a:pt x="410" y="317"/>
                    </a:lnTo>
                    <a:lnTo>
                      <a:pt x="408" y="317"/>
                    </a:lnTo>
                    <a:lnTo>
                      <a:pt x="407" y="318"/>
                    </a:lnTo>
                    <a:lnTo>
                      <a:pt x="407" y="315"/>
                    </a:lnTo>
                    <a:lnTo>
                      <a:pt x="405" y="314"/>
                    </a:lnTo>
                    <a:lnTo>
                      <a:pt x="404" y="314"/>
                    </a:lnTo>
                    <a:lnTo>
                      <a:pt x="403" y="315"/>
                    </a:lnTo>
                    <a:lnTo>
                      <a:pt x="403" y="313"/>
                    </a:lnTo>
                    <a:lnTo>
                      <a:pt x="400" y="313"/>
                    </a:lnTo>
                    <a:lnTo>
                      <a:pt x="399" y="311"/>
                    </a:lnTo>
                    <a:lnTo>
                      <a:pt x="399" y="310"/>
                    </a:lnTo>
                    <a:lnTo>
                      <a:pt x="398" y="309"/>
                    </a:lnTo>
                    <a:lnTo>
                      <a:pt x="397" y="307"/>
                    </a:lnTo>
                    <a:lnTo>
                      <a:pt x="396" y="307"/>
                    </a:lnTo>
                    <a:lnTo>
                      <a:pt x="397" y="306"/>
                    </a:lnTo>
                    <a:lnTo>
                      <a:pt x="396" y="304"/>
                    </a:lnTo>
                    <a:lnTo>
                      <a:pt x="398" y="296"/>
                    </a:lnTo>
                    <a:lnTo>
                      <a:pt x="397" y="294"/>
                    </a:lnTo>
                    <a:lnTo>
                      <a:pt x="395" y="294"/>
                    </a:lnTo>
                    <a:lnTo>
                      <a:pt x="394" y="293"/>
                    </a:lnTo>
                    <a:lnTo>
                      <a:pt x="394" y="290"/>
                    </a:lnTo>
                    <a:lnTo>
                      <a:pt x="394" y="285"/>
                    </a:lnTo>
                    <a:lnTo>
                      <a:pt x="392" y="283"/>
                    </a:lnTo>
                    <a:lnTo>
                      <a:pt x="392" y="280"/>
                    </a:lnTo>
                    <a:lnTo>
                      <a:pt x="391" y="278"/>
                    </a:lnTo>
                    <a:lnTo>
                      <a:pt x="391" y="276"/>
                    </a:lnTo>
                    <a:lnTo>
                      <a:pt x="391" y="273"/>
                    </a:lnTo>
                    <a:lnTo>
                      <a:pt x="390" y="272"/>
                    </a:lnTo>
                    <a:lnTo>
                      <a:pt x="390" y="270"/>
                    </a:lnTo>
                    <a:lnTo>
                      <a:pt x="388" y="268"/>
                    </a:lnTo>
                    <a:lnTo>
                      <a:pt x="387" y="264"/>
                    </a:lnTo>
                    <a:lnTo>
                      <a:pt x="388" y="262"/>
                    </a:lnTo>
                    <a:lnTo>
                      <a:pt x="386" y="261"/>
                    </a:lnTo>
                    <a:lnTo>
                      <a:pt x="386" y="259"/>
                    </a:lnTo>
                    <a:lnTo>
                      <a:pt x="385" y="258"/>
                    </a:lnTo>
                    <a:lnTo>
                      <a:pt x="384" y="256"/>
                    </a:lnTo>
                    <a:lnTo>
                      <a:pt x="384" y="254"/>
                    </a:lnTo>
                    <a:lnTo>
                      <a:pt x="389" y="251"/>
                    </a:lnTo>
                    <a:lnTo>
                      <a:pt x="391" y="249"/>
                    </a:lnTo>
                    <a:lnTo>
                      <a:pt x="390" y="248"/>
                    </a:lnTo>
                    <a:lnTo>
                      <a:pt x="389" y="246"/>
                    </a:lnTo>
                    <a:lnTo>
                      <a:pt x="391" y="246"/>
                    </a:lnTo>
                    <a:lnTo>
                      <a:pt x="391" y="244"/>
                    </a:lnTo>
                    <a:lnTo>
                      <a:pt x="395" y="244"/>
                    </a:lnTo>
                    <a:lnTo>
                      <a:pt x="396" y="242"/>
                    </a:lnTo>
                    <a:lnTo>
                      <a:pt x="394" y="240"/>
                    </a:lnTo>
                    <a:lnTo>
                      <a:pt x="391" y="239"/>
                    </a:lnTo>
                    <a:lnTo>
                      <a:pt x="388" y="239"/>
                    </a:lnTo>
                    <a:lnTo>
                      <a:pt x="388" y="238"/>
                    </a:lnTo>
                    <a:lnTo>
                      <a:pt x="386" y="236"/>
                    </a:lnTo>
                    <a:lnTo>
                      <a:pt x="386" y="234"/>
                    </a:lnTo>
                    <a:lnTo>
                      <a:pt x="385" y="232"/>
                    </a:lnTo>
                    <a:lnTo>
                      <a:pt x="385" y="231"/>
                    </a:lnTo>
                    <a:lnTo>
                      <a:pt x="387" y="230"/>
                    </a:lnTo>
                    <a:lnTo>
                      <a:pt x="388" y="228"/>
                    </a:lnTo>
                    <a:lnTo>
                      <a:pt x="387" y="226"/>
                    </a:lnTo>
                    <a:lnTo>
                      <a:pt x="388" y="225"/>
                    </a:lnTo>
                    <a:lnTo>
                      <a:pt x="390" y="221"/>
                    </a:lnTo>
                    <a:lnTo>
                      <a:pt x="388" y="219"/>
                    </a:lnTo>
                    <a:lnTo>
                      <a:pt x="389" y="218"/>
                    </a:lnTo>
                    <a:lnTo>
                      <a:pt x="388" y="217"/>
                    </a:lnTo>
                    <a:lnTo>
                      <a:pt x="389" y="217"/>
                    </a:lnTo>
                    <a:lnTo>
                      <a:pt x="388" y="213"/>
                    </a:lnTo>
                    <a:lnTo>
                      <a:pt x="384" y="214"/>
                    </a:lnTo>
                    <a:lnTo>
                      <a:pt x="381" y="210"/>
                    </a:lnTo>
                    <a:lnTo>
                      <a:pt x="379" y="210"/>
                    </a:lnTo>
                    <a:lnTo>
                      <a:pt x="380" y="212"/>
                    </a:lnTo>
                    <a:lnTo>
                      <a:pt x="379" y="217"/>
                    </a:lnTo>
                    <a:lnTo>
                      <a:pt x="381" y="218"/>
                    </a:lnTo>
                    <a:lnTo>
                      <a:pt x="378" y="221"/>
                    </a:lnTo>
                    <a:lnTo>
                      <a:pt x="376" y="222"/>
                    </a:lnTo>
                    <a:lnTo>
                      <a:pt x="375" y="222"/>
                    </a:lnTo>
                    <a:lnTo>
                      <a:pt x="374" y="222"/>
                    </a:lnTo>
                    <a:lnTo>
                      <a:pt x="373" y="221"/>
                    </a:lnTo>
                    <a:lnTo>
                      <a:pt x="371" y="222"/>
                    </a:lnTo>
                    <a:lnTo>
                      <a:pt x="372" y="221"/>
                    </a:lnTo>
                    <a:lnTo>
                      <a:pt x="371" y="220"/>
                    </a:lnTo>
                    <a:lnTo>
                      <a:pt x="369" y="221"/>
                    </a:lnTo>
                    <a:lnTo>
                      <a:pt x="366" y="218"/>
                    </a:lnTo>
                    <a:lnTo>
                      <a:pt x="365" y="220"/>
                    </a:lnTo>
                    <a:lnTo>
                      <a:pt x="364" y="218"/>
                    </a:lnTo>
                    <a:lnTo>
                      <a:pt x="363" y="216"/>
                    </a:lnTo>
                    <a:lnTo>
                      <a:pt x="362" y="215"/>
                    </a:lnTo>
                    <a:lnTo>
                      <a:pt x="359" y="213"/>
                    </a:lnTo>
                    <a:lnTo>
                      <a:pt x="359" y="209"/>
                    </a:lnTo>
                    <a:lnTo>
                      <a:pt x="354" y="209"/>
                    </a:lnTo>
                    <a:lnTo>
                      <a:pt x="352" y="207"/>
                    </a:lnTo>
                    <a:lnTo>
                      <a:pt x="351" y="206"/>
                    </a:lnTo>
                    <a:lnTo>
                      <a:pt x="351" y="202"/>
                    </a:lnTo>
                    <a:lnTo>
                      <a:pt x="343" y="202"/>
                    </a:lnTo>
                    <a:lnTo>
                      <a:pt x="342" y="202"/>
                    </a:lnTo>
                    <a:lnTo>
                      <a:pt x="338" y="202"/>
                    </a:lnTo>
                    <a:lnTo>
                      <a:pt x="334" y="201"/>
                    </a:lnTo>
                    <a:lnTo>
                      <a:pt x="332" y="199"/>
                    </a:lnTo>
                    <a:lnTo>
                      <a:pt x="325" y="195"/>
                    </a:lnTo>
                    <a:lnTo>
                      <a:pt x="324" y="198"/>
                    </a:lnTo>
                    <a:lnTo>
                      <a:pt x="325" y="199"/>
                    </a:lnTo>
                    <a:lnTo>
                      <a:pt x="328" y="200"/>
                    </a:lnTo>
                    <a:lnTo>
                      <a:pt x="329" y="201"/>
                    </a:lnTo>
                    <a:lnTo>
                      <a:pt x="325" y="202"/>
                    </a:lnTo>
                    <a:lnTo>
                      <a:pt x="326" y="203"/>
                    </a:lnTo>
                    <a:lnTo>
                      <a:pt x="327" y="204"/>
                    </a:lnTo>
                    <a:lnTo>
                      <a:pt x="325" y="205"/>
                    </a:lnTo>
                    <a:lnTo>
                      <a:pt x="323" y="204"/>
                    </a:lnTo>
                    <a:lnTo>
                      <a:pt x="323" y="202"/>
                    </a:lnTo>
                    <a:lnTo>
                      <a:pt x="322" y="202"/>
                    </a:lnTo>
                    <a:lnTo>
                      <a:pt x="322" y="205"/>
                    </a:lnTo>
                    <a:lnTo>
                      <a:pt x="320" y="209"/>
                    </a:lnTo>
                    <a:lnTo>
                      <a:pt x="318" y="209"/>
                    </a:lnTo>
                    <a:lnTo>
                      <a:pt x="318" y="208"/>
                    </a:lnTo>
                    <a:lnTo>
                      <a:pt x="315" y="205"/>
                    </a:lnTo>
                    <a:lnTo>
                      <a:pt x="314" y="202"/>
                    </a:lnTo>
                    <a:lnTo>
                      <a:pt x="312" y="202"/>
                    </a:lnTo>
                    <a:lnTo>
                      <a:pt x="309" y="196"/>
                    </a:lnTo>
                    <a:lnTo>
                      <a:pt x="311" y="191"/>
                    </a:lnTo>
                    <a:lnTo>
                      <a:pt x="310" y="187"/>
                    </a:lnTo>
                    <a:lnTo>
                      <a:pt x="309" y="185"/>
                    </a:lnTo>
                    <a:lnTo>
                      <a:pt x="299" y="181"/>
                    </a:lnTo>
                    <a:lnTo>
                      <a:pt x="296" y="182"/>
                    </a:lnTo>
                    <a:lnTo>
                      <a:pt x="295" y="182"/>
                    </a:lnTo>
                    <a:lnTo>
                      <a:pt x="293" y="180"/>
                    </a:lnTo>
                    <a:lnTo>
                      <a:pt x="294" y="178"/>
                    </a:lnTo>
                    <a:lnTo>
                      <a:pt x="293" y="174"/>
                    </a:lnTo>
                    <a:lnTo>
                      <a:pt x="292" y="168"/>
                    </a:lnTo>
                    <a:lnTo>
                      <a:pt x="288" y="169"/>
                    </a:lnTo>
                    <a:lnTo>
                      <a:pt x="287" y="167"/>
                    </a:lnTo>
                    <a:lnTo>
                      <a:pt x="286" y="167"/>
                    </a:lnTo>
                    <a:lnTo>
                      <a:pt x="285" y="166"/>
                    </a:lnTo>
                    <a:lnTo>
                      <a:pt x="283" y="166"/>
                    </a:lnTo>
                    <a:lnTo>
                      <a:pt x="283" y="167"/>
                    </a:lnTo>
                    <a:lnTo>
                      <a:pt x="282" y="167"/>
                    </a:lnTo>
                    <a:lnTo>
                      <a:pt x="282" y="168"/>
                    </a:lnTo>
                    <a:lnTo>
                      <a:pt x="282" y="170"/>
                    </a:lnTo>
                    <a:lnTo>
                      <a:pt x="281" y="172"/>
                    </a:lnTo>
                    <a:lnTo>
                      <a:pt x="277" y="174"/>
                    </a:lnTo>
                    <a:lnTo>
                      <a:pt x="275" y="170"/>
                    </a:lnTo>
                    <a:lnTo>
                      <a:pt x="273" y="168"/>
                    </a:lnTo>
                    <a:lnTo>
                      <a:pt x="272" y="166"/>
                    </a:lnTo>
                    <a:lnTo>
                      <a:pt x="267" y="167"/>
                    </a:lnTo>
                    <a:lnTo>
                      <a:pt x="265" y="164"/>
                    </a:lnTo>
                    <a:lnTo>
                      <a:pt x="263" y="161"/>
                    </a:lnTo>
                    <a:lnTo>
                      <a:pt x="262" y="157"/>
                    </a:lnTo>
                    <a:lnTo>
                      <a:pt x="263" y="157"/>
                    </a:lnTo>
                    <a:lnTo>
                      <a:pt x="265" y="154"/>
                    </a:lnTo>
                    <a:lnTo>
                      <a:pt x="262" y="151"/>
                    </a:lnTo>
                    <a:lnTo>
                      <a:pt x="262" y="149"/>
                    </a:lnTo>
                    <a:lnTo>
                      <a:pt x="260" y="149"/>
                    </a:lnTo>
                    <a:lnTo>
                      <a:pt x="262" y="144"/>
                    </a:lnTo>
                    <a:lnTo>
                      <a:pt x="261" y="143"/>
                    </a:lnTo>
                    <a:lnTo>
                      <a:pt x="259" y="143"/>
                    </a:lnTo>
                    <a:lnTo>
                      <a:pt x="256" y="141"/>
                    </a:lnTo>
                    <a:lnTo>
                      <a:pt x="256" y="139"/>
                    </a:lnTo>
                    <a:lnTo>
                      <a:pt x="255" y="138"/>
                    </a:lnTo>
                    <a:lnTo>
                      <a:pt x="255" y="135"/>
                    </a:lnTo>
                    <a:lnTo>
                      <a:pt x="252" y="135"/>
                    </a:lnTo>
                    <a:lnTo>
                      <a:pt x="251" y="134"/>
                    </a:lnTo>
                    <a:lnTo>
                      <a:pt x="249" y="133"/>
                    </a:lnTo>
                    <a:lnTo>
                      <a:pt x="249" y="132"/>
                    </a:lnTo>
                    <a:lnTo>
                      <a:pt x="247" y="132"/>
                    </a:lnTo>
                    <a:lnTo>
                      <a:pt x="241" y="136"/>
                    </a:lnTo>
                    <a:lnTo>
                      <a:pt x="239" y="137"/>
                    </a:lnTo>
                    <a:lnTo>
                      <a:pt x="239" y="140"/>
                    </a:lnTo>
                    <a:lnTo>
                      <a:pt x="239" y="144"/>
                    </a:lnTo>
                    <a:lnTo>
                      <a:pt x="240" y="148"/>
                    </a:lnTo>
                    <a:lnTo>
                      <a:pt x="242" y="148"/>
                    </a:lnTo>
                    <a:lnTo>
                      <a:pt x="244" y="144"/>
                    </a:lnTo>
                    <a:lnTo>
                      <a:pt x="246" y="145"/>
                    </a:lnTo>
                    <a:lnTo>
                      <a:pt x="247" y="146"/>
                    </a:lnTo>
                    <a:lnTo>
                      <a:pt x="249" y="146"/>
                    </a:lnTo>
                    <a:lnTo>
                      <a:pt x="250" y="150"/>
                    </a:lnTo>
                    <a:lnTo>
                      <a:pt x="250" y="151"/>
                    </a:lnTo>
                    <a:lnTo>
                      <a:pt x="248" y="152"/>
                    </a:lnTo>
                    <a:lnTo>
                      <a:pt x="249" y="154"/>
                    </a:lnTo>
                    <a:lnTo>
                      <a:pt x="249" y="156"/>
                    </a:lnTo>
                    <a:lnTo>
                      <a:pt x="248" y="156"/>
                    </a:lnTo>
                    <a:lnTo>
                      <a:pt x="247" y="157"/>
                    </a:lnTo>
                    <a:lnTo>
                      <a:pt x="249" y="158"/>
                    </a:lnTo>
                    <a:lnTo>
                      <a:pt x="248" y="161"/>
                    </a:lnTo>
                    <a:lnTo>
                      <a:pt x="247" y="159"/>
                    </a:lnTo>
                    <a:lnTo>
                      <a:pt x="247" y="158"/>
                    </a:lnTo>
                    <a:lnTo>
                      <a:pt x="246" y="157"/>
                    </a:lnTo>
                    <a:lnTo>
                      <a:pt x="238" y="157"/>
                    </a:lnTo>
                    <a:lnTo>
                      <a:pt x="238" y="153"/>
                    </a:lnTo>
                    <a:lnTo>
                      <a:pt x="234" y="155"/>
                    </a:lnTo>
                    <a:lnTo>
                      <a:pt x="231" y="158"/>
                    </a:lnTo>
                    <a:lnTo>
                      <a:pt x="228" y="157"/>
                    </a:lnTo>
                    <a:lnTo>
                      <a:pt x="225" y="158"/>
                    </a:lnTo>
                    <a:lnTo>
                      <a:pt x="224" y="158"/>
                    </a:lnTo>
                    <a:lnTo>
                      <a:pt x="215" y="168"/>
                    </a:lnTo>
                    <a:lnTo>
                      <a:pt x="214" y="170"/>
                    </a:lnTo>
                    <a:lnTo>
                      <a:pt x="211" y="170"/>
                    </a:lnTo>
                    <a:lnTo>
                      <a:pt x="206" y="168"/>
                    </a:lnTo>
                    <a:lnTo>
                      <a:pt x="203" y="168"/>
                    </a:lnTo>
                    <a:lnTo>
                      <a:pt x="200" y="170"/>
                    </a:lnTo>
                    <a:lnTo>
                      <a:pt x="198" y="167"/>
                    </a:lnTo>
                    <a:lnTo>
                      <a:pt x="197" y="167"/>
                    </a:lnTo>
                    <a:lnTo>
                      <a:pt x="197" y="165"/>
                    </a:lnTo>
                    <a:lnTo>
                      <a:pt x="195" y="165"/>
                    </a:lnTo>
                    <a:lnTo>
                      <a:pt x="195" y="164"/>
                    </a:lnTo>
                    <a:lnTo>
                      <a:pt x="193" y="163"/>
                    </a:lnTo>
                    <a:lnTo>
                      <a:pt x="192" y="161"/>
                    </a:lnTo>
                    <a:lnTo>
                      <a:pt x="191" y="161"/>
                    </a:lnTo>
                    <a:lnTo>
                      <a:pt x="190" y="159"/>
                    </a:lnTo>
                    <a:lnTo>
                      <a:pt x="192" y="156"/>
                    </a:lnTo>
                    <a:lnTo>
                      <a:pt x="190" y="152"/>
                    </a:lnTo>
                    <a:lnTo>
                      <a:pt x="189" y="151"/>
                    </a:lnTo>
                    <a:lnTo>
                      <a:pt x="183" y="151"/>
                    </a:lnTo>
                    <a:lnTo>
                      <a:pt x="183" y="149"/>
                    </a:lnTo>
                    <a:lnTo>
                      <a:pt x="181" y="149"/>
                    </a:lnTo>
                    <a:lnTo>
                      <a:pt x="181" y="148"/>
                    </a:lnTo>
                    <a:lnTo>
                      <a:pt x="180" y="146"/>
                    </a:lnTo>
                    <a:lnTo>
                      <a:pt x="179" y="147"/>
                    </a:lnTo>
                    <a:lnTo>
                      <a:pt x="179" y="146"/>
                    </a:lnTo>
                    <a:lnTo>
                      <a:pt x="177" y="145"/>
                    </a:lnTo>
                    <a:lnTo>
                      <a:pt x="175" y="143"/>
                    </a:lnTo>
                    <a:lnTo>
                      <a:pt x="177" y="142"/>
                    </a:lnTo>
                    <a:lnTo>
                      <a:pt x="177" y="140"/>
                    </a:lnTo>
                    <a:lnTo>
                      <a:pt x="177" y="138"/>
                    </a:lnTo>
                    <a:lnTo>
                      <a:pt x="175" y="138"/>
                    </a:lnTo>
                    <a:lnTo>
                      <a:pt x="177" y="135"/>
                    </a:lnTo>
                    <a:lnTo>
                      <a:pt x="175" y="134"/>
                    </a:lnTo>
                    <a:lnTo>
                      <a:pt x="176" y="134"/>
                    </a:lnTo>
                    <a:lnTo>
                      <a:pt x="176" y="131"/>
                    </a:lnTo>
                    <a:lnTo>
                      <a:pt x="173" y="130"/>
                    </a:lnTo>
                    <a:lnTo>
                      <a:pt x="174" y="128"/>
                    </a:lnTo>
                    <a:lnTo>
                      <a:pt x="173" y="126"/>
                    </a:lnTo>
                    <a:lnTo>
                      <a:pt x="172" y="126"/>
                    </a:lnTo>
                    <a:lnTo>
                      <a:pt x="173" y="125"/>
                    </a:lnTo>
                    <a:lnTo>
                      <a:pt x="173" y="124"/>
                    </a:lnTo>
                    <a:lnTo>
                      <a:pt x="173" y="123"/>
                    </a:lnTo>
                    <a:lnTo>
                      <a:pt x="172" y="122"/>
                    </a:lnTo>
                    <a:lnTo>
                      <a:pt x="172" y="120"/>
                    </a:lnTo>
                    <a:lnTo>
                      <a:pt x="172" y="118"/>
                    </a:lnTo>
                    <a:lnTo>
                      <a:pt x="170" y="116"/>
                    </a:lnTo>
                    <a:lnTo>
                      <a:pt x="168" y="116"/>
                    </a:lnTo>
                    <a:lnTo>
                      <a:pt x="168" y="115"/>
                    </a:lnTo>
                    <a:lnTo>
                      <a:pt x="166" y="113"/>
                    </a:lnTo>
                    <a:lnTo>
                      <a:pt x="167" y="109"/>
                    </a:lnTo>
                    <a:lnTo>
                      <a:pt x="160" y="100"/>
                    </a:lnTo>
                    <a:lnTo>
                      <a:pt x="159" y="98"/>
                    </a:lnTo>
                    <a:lnTo>
                      <a:pt x="155" y="98"/>
                    </a:lnTo>
                    <a:lnTo>
                      <a:pt x="152" y="104"/>
                    </a:lnTo>
                    <a:lnTo>
                      <a:pt x="149" y="101"/>
                    </a:lnTo>
                    <a:lnTo>
                      <a:pt x="146" y="100"/>
                    </a:lnTo>
                    <a:lnTo>
                      <a:pt x="144" y="91"/>
                    </a:lnTo>
                    <a:lnTo>
                      <a:pt x="141" y="88"/>
                    </a:lnTo>
                    <a:lnTo>
                      <a:pt x="138" y="86"/>
                    </a:lnTo>
                    <a:lnTo>
                      <a:pt x="138" y="85"/>
                    </a:lnTo>
                    <a:lnTo>
                      <a:pt x="136" y="85"/>
                    </a:lnTo>
                    <a:lnTo>
                      <a:pt x="135" y="80"/>
                    </a:lnTo>
                    <a:lnTo>
                      <a:pt x="133" y="75"/>
                    </a:lnTo>
                    <a:lnTo>
                      <a:pt x="135" y="71"/>
                    </a:lnTo>
                    <a:lnTo>
                      <a:pt x="136" y="70"/>
                    </a:lnTo>
                    <a:lnTo>
                      <a:pt x="140" y="71"/>
                    </a:lnTo>
                    <a:lnTo>
                      <a:pt x="141" y="72"/>
                    </a:lnTo>
                    <a:lnTo>
                      <a:pt x="143" y="70"/>
                    </a:lnTo>
                    <a:lnTo>
                      <a:pt x="145" y="70"/>
                    </a:lnTo>
                    <a:lnTo>
                      <a:pt x="148" y="69"/>
                    </a:lnTo>
                    <a:lnTo>
                      <a:pt x="152" y="69"/>
                    </a:lnTo>
                    <a:lnTo>
                      <a:pt x="156" y="67"/>
                    </a:lnTo>
                    <a:lnTo>
                      <a:pt x="157" y="68"/>
                    </a:lnTo>
                    <a:lnTo>
                      <a:pt x="159" y="67"/>
                    </a:lnTo>
                    <a:lnTo>
                      <a:pt x="160" y="68"/>
                    </a:lnTo>
                    <a:lnTo>
                      <a:pt x="164" y="67"/>
                    </a:lnTo>
                    <a:lnTo>
                      <a:pt x="164" y="64"/>
                    </a:lnTo>
                    <a:lnTo>
                      <a:pt x="165" y="64"/>
                    </a:lnTo>
                    <a:lnTo>
                      <a:pt x="165" y="60"/>
                    </a:lnTo>
                    <a:lnTo>
                      <a:pt x="167" y="59"/>
                    </a:lnTo>
                    <a:lnTo>
                      <a:pt x="168" y="58"/>
                    </a:lnTo>
                    <a:lnTo>
                      <a:pt x="169" y="57"/>
                    </a:lnTo>
                    <a:lnTo>
                      <a:pt x="170" y="58"/>
                    </a:lnTo>
                    <a:lnTo>
                      <a:pt x="173" y="60"/>
                    </a:lnTo>
                    <a:lnTo>
                      <a:pt x="176" y="58"/>
                    </a:lnTo>
                    <a:lnTo>
                      <a:pt x="179" y="58"/>
                    </a:lnTo>
                    <a:lnTo>
                      <a:pt x="179" y="56"/>
                    </a:lnTo>
                    <a:lnTo>
                      <a:pt x="179" y="53"/>
                    </a:lnTo>
                    <a:lnTo>
                      <a:pt x="179" y="51"/>
                    </a:lnTo>
                    <a:lnTo>
                      <a:pt x="181" y="45"/>
                    </a:lnTo>
                    <a:lnTo>
                      <a:pt x="176" y="38"/>
                    </a:lnTo>
                    <a:lnTo>
                      <a:pt x="172" y="34"/>
                    </a:lnTo>
                    <a:lnTo>
                      <a:pt x="172" y="31"/>
                    </a:lnTo>
                    <a:lnTo>
                      <a:pt x="173" y="26"/>
                    </a:lnTo>
                    <a:lnTo>
                      <a:pt x="175" y="24"/>
                    </a:lnTo>
                    <a:lnTo>
                      <a:pt x="178" y="18"/>
                    </a:lnTo>
                    <a:lnTo>
                      <a:pt x="180" y="17"/>
                    </a:lnTo>
                    <a:lnTo>
                      <a:pt x="180" y="15"/>
                    </a:lnTo>
                    <a:lnTo>
                      <a:pt x="181" y="15"/>
                    </a:lnTo>
                    <a:lnTo>
                      <a:pt x="180" y="13"/>
                    </a:lnTo>
                    <a:lnTo>
                      <a:pt x="177" y="13"/>
                    </a:lnTo>
                    <a:lnTo>
                      <a:pt x="176" y="12"/>
                    </a:lnTo>
                    <a:lnTo>
                      <a:pt x="174" y="11"/>
                    </a:lnTo>
                    <a:lnTo>
                      <a:pt x="173" y="4"/>
                    </a:lnTo>
                    <a:lnTo>
                      <a:pt x="167" y="0"/>
                    </a:lnTo>
                    <a:lnTo>
                      <a:pt x="164" y="0"/>
                    </a:lnTo>
                    <a:lnTo>
                      <a:pt x="164" y="6"/>
                    </a:lnTo>
                    <a:lnTo>
                      <a:pt x="163" y="10"/>
                    </a:lnTo>
                    <a:lnTo>
                      <a:pt x="164" y="11"/>
                    </a:lnTo>
                    <a:lnTo>
                      <a:pt x="164" y="12"/>
                    </a:lnTo>
                    <a:lnTo>
                      <a:pt x="163" y="13"/>
                    </a:lnTo>
                    <a:lnTo>
                      <a:pt x="155" y="19"/>
                    </a:lnTo>
                    <a:lnTo>
                      <a:pt x="152" y="22"/>
                    </a:lnTo>
                    <a:lnTo>
                      <a:pt x="148" y="24"/>
                    </a:lnTo>
                    <a:lnTo>
                      <a:pt x="143" y="25"/>
                    </a:lnTo>
                    <a:lnTo>
                      <a:pt x="142" y="26"/>
                    </a:lnTo>
                    <a:lnTo>
                      <a:pt x="140" y="25"/>
                    </a:lnTo>
                    <a:lnTo>
                      <a:pt x="140" y="24"/>
                    </a:lnTo>
                    <a:lnTo>
                      <a:pt x="138" y="23"/>
                    </a:lnTo>
                    <a:lnTo>
                      <a:pt x="138" y="20"/>
                    </a:lnTo>
                    <a:lnTo>
                      <a:pt x="137" y="19"/>
                    </a:lnTo>
                    <a:lnTo>
                      <a:pt x="134" y="19"/>
                    </a:lnTo>
                    <a:lnTo>
                      <a:pt x="133" y="20"/>
                    </a:lnTo>
                    <a:lnTo>
                      <a:pt x="131" y="20"/>
                    </a:lnTo>
                    <a:lnTo>
                      <a:pt x="129" y="23"/>
                    </a:lnTo>
                    <a:lnTo>
                      <a:pt x="128" y="22"/>
                    </a:lnTo>
                    <a:lnTo>
                      <a:pt x="125" y="23"/>
                    </a:lnTo>
                    <a:lnTo>
                      <a:pt x="123" y="22"/>
                    </a:lnTo>
                    <a:lnTo>
                      <a:pt x="121" y="20"/>
                    </a:lnTo>
                    <a:lnTo>
                      <a:pt x="120" y="20"/>
                    </a:lnTo>
                    <a:lnTo>
                      <a:pt x="119" y="19"/>
                    </a:lnTo>
                    <a:lnTo>
                      <a:pt x="117" y="19"/>
                    </a:lnTo>
                    <a:lnTo>
                      <a:pt x="111" y="18"/>
                    </a:lnTo>
                    <a:lnTo>
                      <a:pt x="105" y="20"/>
                    </a:lnTo>
                    <a:lnTo>
                      <a:pt x="104" y="20"/>
                    </a:lnTo>
                    <a:lnTo>
                      <a:pt x="102" y="21"/>
                    </a:lnTo>
                    <a:lnTo>
                      <a:pt x="100" y="20"/>
                    </a:lnTo>
                    <a:lnTo>
                      <a:pt x="100" y="24"/>
                    </a:lnTo>
                    <a:lnTo>
                      <a:pt x="99" y="26"/>
                    </a:lnTo>
                    <a:lnTo>
                      <a:pt x="97" y="26"/>
                    </a:lnTo>
                    <a:lnTo>
                      <a:pt x="95" y="28"/>
                    </a:lnTo>
                    <a:lnTo>
                      <a:pt x="92" y="26"/>
                    </a:lnTo>
                    <a:lnTo>
                      <a:pt x="91" y="31"/>
                    </a:lnTo>
                    <a:lnTo>
                      <a:pt x="90" y="34"/>
                    </a:lnTo>
                    <a:lnTo>
                      <a:pt x="91" y="37"/>
                    </a:lnTo>
                    <a:lnTo>
                      <a:pt x="90" y="40"/>
                    </a:lnTo>
                    <a:lnTo>
                      <a:pt x="90" y="43"/>
                    </a:lnTo>
                    <a:lnTo>
                      <a:pt x="88" y="44"/>
                    </a:lnTo>
                    <a:lnTo>
                      <a:pt x="88" y="46"/>
                    </a:lnTo>
                    <a:lnTo>
                      <a:pt x="86" y="47"/>
                    </a:lnTo>
                    <a:lnTo>
                      <a:pt x="83" y="46"/>
                    </a:lnTo>
                    <a:lnTo>
                      <a:pt x="82" y="47"/>
                    </a:lnTo>
                    <a:lnTo>
                      <a:pt x="80" y="45"/>
                    </a:lnTo>
                    <a:lnTo>
                      <a:pt x="77" y="40"/>
                    </a:lnTo>
                    <a:lnTo>
                      <a:pt x="75" y="44"/>
                    </a:lnTo>
                    <a:lnTo>
                      <a:pt x="71" y="47"/>
                    </a:lnTo>
                    <a:lnTo>
                      <a:pt x="67" y="54"/>
                    </a:lnTo>
                    <a:lnTo>
                      <a:pt x="64" y="57"/>
                    </a:lnTo>
                    <a:lnTo>
                      <a:pt x="59" y="53"/>
                    </a:lnTo>
                    <a:lnTo>
                      <a:pt x="57" y="54"/>
                    </a:lnTo>
                    <a:lnTo>
                      <a:pt x="55" y="57"/>
                    </a:lnTo>
                    <a:lnTo>
                      <a:pt x="55" y="60"/>
                    </a:lnTo>
                    <a:lnTo>
                      <a:pt x="53" y="61"/>
                    </a:lnTo>
                    <a:lnTo>
                      <a:pt x="52" y="62"/>
                    </a:lnTo>
                    <a:lnTo>
                      <a:pt x="50" y="60"/>
                    </a:lnTo>
                    <a:lnTo>
                      <a:pt x="48" y="64"/>
                    </a:lnTo>
                    <a:lnTo>
                      <a:pt x="46" y="66"/>
                    </a:lnTo>
                    <a:lnTo>
                      <a:pt x="42" y="70"/>
                    </a:lnTo>
                    <a:lnTo>
                      <a:pt x="41" y="70"/>
                    </a:lnTo>
                    <a:lnTo>
                      <a:pt x="37" y="73"/>
                    </a:lnTo>
                    <a:lnTo>
                      <a:pt x="37" y="76"/>
                    </a:lnTo>
                    <a:lnTo>
                      <a:pt x="37" y="81"/>
                    </a:lnTo>
                    <a:lnTo>
                      <a:pt x="39" y="83"/>
                    </a:lnTo>
                    <a:lnTo>
                      <a:pt x="37" y="86"/>
                    </a:lnTo>
                    <a:lnTo>
                      <a:pt x="30" y="91"/>
                    </a:lnTo>
                    <a:lnTo>
                      <a:pt x="31" y="100"/>
                    </a:lnTo>
                    <a:lnTo>
                      <a:pt x="31" y="104"/>
                    </a:lnTo>
                    <a:lnTo>
                      <a:pt x="31" y="107"/>
                    </a:lnTo>
                    <a:lnTo>
                      <a:pt x="31" y="110"/>
                    </a:lnTo>
                    <a:lnTo>
                      <a:pt x="28" y="117"/>
                    </a:lnTo>
                    <a:lnTo>
                      <a:pt x="25" y="118"/>
                    </a:lnTo>
                    <a:lnTo>
                      <a:pt x="23" y="120"/>
                    </a:lnTo>
                    <a:lnTo>
                      <a:pt x="21" y="122"/>
                    </a:lnTo>
                    <a:lnTo>
                      <a:pt x="18" y="123"/>
                    </a:lnTo>
                    <a:lnTo>
                      <a:pt x="15" y="129"/>
                    </a:lnTo>
                    <a:lnTo>
                      <a:pt x="12" y="132"/>
                    </a:lnTo>
                    <a:lnTo>
                      <a:pt x="12" y="138"/>
                    </a:lnTo>
                    <a:lnTo>
                      <a:pt x="12" y="140"/>
                    </a:lnTo>
                    <a:lnTo>
                      <a:pt x="12" y="143"/>
                    </a:lnTo>
                    <a:lnTo>
                      <a:pt x="8" y="145"/>
                    </a:lnTo>
                    <a:lnTo>
                      <a:pt x="7" y="145"/>
                    </a:lnTo>
                    <a:lnTo>
                      <a:pt x="8" y="147"/>
                    </a:lnTo>
                    <a:lnTo>
                      <a:pt x="11" y="149"/>
                    </a:lnTo>
                    <a:lnTo>
                      <a:pt x="16" y="156"/>
                    </a:lnTo>
                    <a:lnTo>
                      <a:pt x="17" y="159"/>
                    </a:lnTo>
                    <a:lnTo>
                      <a:pt x="17" y="160"/>
                    </a:lnTo>
                    <a:lnTo>
                      <a:pt x="18" y="162"/>
                    </a:lnTo>
                    <a:lnTo>
                      <a:pt x="17" y="164"/>
                    </a:lnTo>
                    <a:lnTo>
                      <a:pt x="17" y="165"/>
                    </a:lnTo>
                    <a:lnTo>
                      <a:pt x="16" y="167"/>
                    </a:lnTo>
                    <a:lnTo>
                      <a:pt x="15" y="166"/>
                    </a:lnTo>
                    <a:lnTo>
                      <a:pt x="14" y="170"/>
                    </a:lnTo>
                    <a:lnTo>
                      <a:pt x="12" y="170"/>
                    </a:lnTo>
                    <a:lnTo>
                      <a:pt x="11" y="172"/>
                    </a:lnTo>
                    <a:lnTo>
                      <a:pt x="9" y="172"/>
                    </a:lnTo>
                    <a:lnTo>
                      <a:pt x="9" y="174"/>
                    </a:lnTo>
                    <a:lnTo>
                      <a:pt x="6" y="174"/>
                    </a:lnTo>
                    <a:lnTo>
                      <a:pt x="7" y="177"/>
                    </a:lnTo>
                    <a:lnTo>
                      <a:pt x="6" y="178"/>
                    </a:lnTo>
                    <a:lnTo>
                      <a:pt x="9" y="179"/>
                    </a:lnTo>
                    <a:lnTo>
                      <a:pt x="8" y="182"/>
                    </a:lnTo>
                    <a:lnTo>
                      <a:pt x="8" y="183"/>
                    </a:lnTo>
                    <a:lnTo>
                      <a:pt x="7" y="184"/>
                    </a:lnTo>
                    <a:lnTo>
                      <a:pt x="7" y="183"/>
                    </a:lnTo>
                    <a:lnTo>
                      <a:pt x="6" y="185"/>
                    </a:lnTo>
                    <a:lnTo>
                      <a:pt x="6" y="186"/>
                    </a:lnTo>
                    <a:lnTo>
                      <a:pt x="4" y="188"/>
                    </a:lnTo>
                    <a:lnTo>
                      <a:pt x="3" y="189"/>
                    </a:lnTo>
                    <a:lnTo>
                      <a:pt x="1" y="189"/>
                    </a:lnTo>
                    <a:lnTo>
                      <a:pt x="2" y="192"/>
                    </a:lnTo>
                    <a:lnTo>
                      <a:pt x="1" y="192"/>
                    </a:lnTo>
                    <a:lnTo>
                      <a:pt x="0" y="194"/>
                    </a:lnTo>
                    <a:lnTo>
                      <a:pt x="3" y="196"/>
                    </a:lnTo>
                    <a:lnTo>
                      <a:pt x="4" y="198"/>
                    </a:lnTo>
                    <a:lnTo>
                      <a:pt x="3" y="202"/>
                    </a:lnTo>
                    <a:lnTo>
                      <a:pt x="4" y="200"/>
                    </a:lnTo>
                    <a:lnTo>
                      <a:pt x="6" y="200"/>
                    </a:lnTo>
                    <a:lnTo>
                      <a:pt x="6" y="202"/>
                    </a:lnTo>
                    <a:lnTo>
                      <a:pt x="6" y="204"/>
                    </a:lnTo>
                    <a:lnTo>
                      <a:pt x="7" y="209"/>
                    </a:lnTo>
                    <a:lnTo>
                      <a:pt x="9" y="209"/>
                    </a:lnTo>
                    <a:lnTo>
                      <a:pt x="9" y="212"/>
                    </a:lnTo>
                    <a:lnTo>
                      <a:pt x="12" y="209"/>
                    </a:lnTo>
                    <a:lnTo>
                      <a:pt x="14" y="209"/>
                    </a:lnTo>
                    <a:lnTo>
                      <a:pt x="15" y="209"/>
                    </a:lnTo>
                    <a:lnTo>
                      <a:pt x="15" y="208"/>
                    </a:lnTo>
                    <a:lnTo>
                      <a:pt x="16" y="207"/>
                    </a:lnTo>
                    <a:lnTo>
                      <a:pt x="18" y="208"/>
                    </a:lnTo>
                    <a:lnTo>
                      <a:pt x="20" y="205"/>
                    </a:lnTo>
                    <a:lnTo>
                      <a:pt x="21" y="205"/>
                    </a:lnTo>
                    <a:lnTo>
                      <a:pt x="19" y="212"/>
                    </a:lnTo>
                    <a:lnTo>
                      <a:pt x="16" y="218"/>
                    </a:lnTo>
                    <a:lnTo>
                      <a:pt x="15" y="221"/>
                    </a:lnTo>
                    <a:lnTo>
                      <a:pt x="16" y="221"/>
                    </a:lnTo>
                    <a:lnTo>
                      <a:pt x="16" y="222"/>
                    </a:lnTo>
                    <a:lnTo>
                      <a:pt x="17" y="222"/>
                    </a:lnTo>
                    <a:lnTo>
                      <a:pt x="17" y="224"/>
                    </a:lnTo>
                    <a:lnTo>
                      <a:pt x="17" y="223"/>
                    </a:lnTo>
                    <a:lnTo>
                      <a:pt x="18" y="222"/>
                    </a:lnTo>
                    <a:lnTo>
                      <a:pt x="19" y="223"/>
                    </a:lnTo>
                    <a:lnTo>
                      <a:pt x="20" y="223"/>
                    </a:lnTo>
                    <a:lnTo>
                      <a:pt x="20" y="222"/>
                    </a:lnTo>
                    <a:lnTo>
                      <a:pt x="21" y="222"/>
                    </a:lnTo>
                    <a:lnTo>
                      <a:pt x="22" y="221"/>
                    </a:lnTo>
                    <a:lnTo>
                      <a:pt x="22" y="222"/>
                    </a:lnTo>
                    <a:lnTo>
                      <a:pt x="24" y="221"/>
                    </a:lnTo>
                    <a:lnTo>
                      <a:pt x="25" y="222"/>
                    </a:lnTo>
                    <a:lnTo>
                      <a:pt x="26" y="222"/>
                    </a:lnTo>
                    <a:lnTo>
                      <a:pt x="27" y="225"/>
                    </a:lnTo>
                    <a:lnTo>
                      <a:pt x="30" y="225"/>
                    </a:lnTo>
                    <a:lnTo>
                      <a:pt x="31" y="226"/>
                    </a:lnTo>
                    <a:lnTo>
                      <a:pt x="33" y="226"/>
                    </a:lnTo>
                    <a:lnTo>
                      <a:pt x="33" y="227"/>
                    </a:lnTo>
                    <a:lnTo>
                      <a:pt x="33" y="229"/>
                    </a:lnTo>
                    <a:lnTo>
                      <a:pt x="34" y="228"/>
                    </a:lnTo>
                    <a:lnTo>
                      <a:pt x="37" y="230"/>
                    </a:lnTo>
                    <a:lnTo>
                      <a:pt x="37" y="231"/>
                    </a:lnTo>
                    <a:lnTo>
                      <a:pt x="39" y="232"/>
                    </a:lnTo>
                    <a:lnTo>
                      <a:pt x="41" y="231"/>
                    </a:lnTo>
                    <a:lnTo>
                      <a:pt x="45" y="233"/>
                    </a:lnTo>
                    <a:lnTo>
                      <a:pt x="45" y="235"/>
                    </a:lnTo>
                    <a:lnTo>
                      <a:pt x="45" y="236"/>
                    </a:lnTo>
                    <a:lnTo>
                      <a:pt x="47" y="234"/>
                    </a:lnTo>
                    <a:lnTo>
                      <a:pt x="48" y="233"/>
                    </a:lnTo>
                    <a:lnTo>
                      <a:pt x="51" y="233"/>
                    </a:lnTo>
                    <a:lnTo>
                      <a:pt x="55" y="231"/>
                    </a:lnTo>
                    <a:lnTo>
                      <a:pt x="57" y="235"/>
                    </a:lnTo>
                    <a:lnTo>
                      <a:pt x="58" y="234"/>
                    </a:lnTo>
                    <a:lnTo>
                      <a:pt x="58" y="236"/>
                    </a:lnTo>
                    <a:lnTo>
                      <a:pt x="62" y="242"/>
                    </a:lnTo>
                    <a:lnTo>
                      <a:pt x="63" y="243"/>
                    </a:lnTo>
                    <a:lnTo>
                      <a:pt x="64" y="243"/>
                    </a:lnTo>
                    <a:lnTo>
                      <a:pt x="64" y="246"/>
                    </a:lnTo>
                    <a:lnTo>
                      <a:pt x="67" y="247"/>
                    </a:lnTo>
                    <a:lnTo>
                      <a:pt x="67" y="250"/>
                    </a:lnTo>
                    <a:lnTo>
                      <a:pt x="66" y="251"/>
                    </a:lnTo>
                    <a:lnTo>
                      <a:pt x="66" y="252"/>
                    </a:lnTo>
                    <a:lnTo>
                      <a:pt x="69" y="255"/>
                    </a:lnTo>
                    <a:lnTo>
                      <a:pt x="69" y="256"/>
                    </a:lnTo>
                    <a:lnTo>
                      <a:pt x="67" y="256"/>
                    </a:lnTo>
                    <a:lnTo>
                      <a:pt x="69" y="259"/>
                    </a:lnTo>
                    <a:lnTo>
                      <a:pt x="70" y="261"/>
                    </a:lnTo>
                    <a:lnTo>
                      <a:pt x="70" y="260"/>
                    </a:lnTo>
                    <a:lnTo>
                      <a:pt x="72" y="260"/>
                    </a:lnTo>
                    <a:lnTo>
                      <a:pt x="74" y="259"/>
                    </a:lnTo>
                    <a:lnTo>
                      <a:pt x="77" y="257"/>
                    </a:lnTo>
                    <a:lnTo>
                      <a:pt x="82" y="260"/>
                    </a:lnTo>
                    <a:lnTo>
                      <a:pt x="84" y="261"/>
                    </a:lnTo>
                    <a:lnTo>
                      <a:pt x="86" y="260"/>
                    </a:lnTo>
                    <a:lnTo>
                      <a:pt x="87" y="260"/>
                    </a:lnTo>
                    <a:lnTo>
                      <a:pt x="89" y="267"/>
                    </a:lnTo>
                    <a:lnTo>
                      <a:pt x="91" y="268"/>
                    </a:lnTo>
                    <a:lnTo>
                      <a:pt x="96" y="270"/>
                    </a:lnTo>
                    <a:lnTo>
                      <a:pt x="99" y="264"/>
                    </a:lnTo>
                    <a:lnTo>
                      <a:pt x="99" y="262"/>
                    </a:lnTo>
                    <a:lnTo>
                      <a:pt x="100" y="260"/>
                    </a:lnTo>
                    <a:lnTo>
                      <a:pt x="102" y="261"/>
                    </a:lnTo>
                    <a:lnTo>
                      <a:pt x="102" y="262"/>
                    </a:lnTo>
                    <a:lnTo>
                      <a:pt x="105" y="264"/>
                    </a:lnTo>
                    <a:lnTo>
                      <a:pt x="108" y="266"/>
                    </a:lnTo>
                    <a:lnTo>
                      <a:pt x="112" y="273"/>
                    </a:lnTo>
                    <a:lnTo>
                      <a:pt x="115" y="275"/>
                    </a:lnTo>
                    <a:lnTo>
                      <a:pt x="120" y="275"/>
                    </a:lnTo>
                    <a:lnTo>
                      <a:pt x="120" y="272"/>
                    </a:lnTo>
                    <a:lnTo>
                      <a:pt x="123" y="272"/>
                    </a:lnTo>
                    <a:lnTo>
                      <a:pt x="124" y="270"/>
                    </a:lnTo>
                    <a:lnTo>
                      <a:pt x="126" y="270"/>
                    </a:lnTo>
                    <a:lnTo>
                      <a:pt x="127" y="268"/>
                    </a:lnTo>
                    <a:lnTo>
                      <a:pt x="130" y="270"/>
                    </a:lnTo>
                    <a:lnTo>
                      <a:pt x="132" y="270"/>
                    </a:lnTo>
                    <a:lnTo>
                      <a:pt x="134" y="274"/>
                    </a:lnTo>
                    <a:lnTo>
                      <a:pt x="136" y="273"/>
                    </a:lnTo>
                    <a:lnTo>
                      <a:pt x="137" y="274"/>
                    </a:lnTo>
                    <a:lnTo>
                      <a:pt x="139" y="276"/>
                    </a:lnTo>
                    <a:lnTo>
                      <a:pt x="137" y="277"/>
                    </a:lnTo>
                    <a:lnTo>
                      <a:pt x="139" y="278"/>
                    </a:lnTo>
                    <a:lnTo>
                      <a:pt x="140" y="279"/>
                    </a:lnTo>
                    <a:lnTo>
                      <a:pt x="141" y="280"/>
                    </a:lnTo>
                    <a:lnTo>
                      <a:pt x="142" y="280"/>
                    </a:lnTo>
                    <a:lnTo>
                      <a:pt x="143" y="277"/>
                    </a:lnTo>
                    <a:lnTo>
                      <a:pt x="144" y="277"/>
                    </a:lnTo>
                    <a:lnTo>
                      <a:pt x="143" y="281"/>
                    </a:lnTo>
                    <a:lnTo>
                      <a:pt x="144" y="282"/>
                    </a:lnTo>
                    <a:lnTo>
                      <a:pt x="143" y="282"/>
                    </a:lnTo>
                    <a:lnTo>
                      <a:pt x="143" y="284"/>
                    </a:lnTo>
                    <a:lnTo>
                      <a:pt x="142" y="284"/>
                    </a:lnTo>
                    <a:lnTo>
                      <a:pt x="139" y="289"/>
                    </a:lnTo>
                    <a:lnTo>
                      <a:pt x="138" y="291"/>
                    </a:lnTo>
                    <a:lnTo>
                      <a:pt x="139" y="296"/>
                    </a:lnTo>
                    <a:lnTo>
                      <a:pt x="139" y="302"/>
                    </a:lnTo>
                    <a:lnTo>
                      <a:pt x="140" y="304"/>
                    </a:lnTo>
                    <a:lnTo>
                      <a:pt x="147" y="310"/>
                    </a:lnTo>
                    <a:lnTo>
                      <a:pt x="147" y="311"/>
                    </a:lnTo>
                    <a:lnTo>
                      <a:pt x="148" y="312"/>
                    </a:lnTo>
                    <a:lnTo>
                      <a:pt x="149" y="310"/>
                    </a:lnTo>
                    <a:lnTo>
                      <a:pt x="149" y="311"/>
                    </a:lnTo>
                    <a:lnTo>
                      <a:pt x="150" y="310"/>
                    </a:lnTo>
                    <a:lnTo>
                      <a:pt x="151" y="310"/>
                    </a:lnTo>
                    <a:lnTo>
                      <a:pt x="151" y="306"/>
                    </a:lnTo>
                    <a:lnTo>
                      <a:pt x="152" y="304"/>
                    </a:lnTo>
                    <a:lnTo>
                      <a:pt x="155" y="307"/>
                    </a:lnTo>
                    <a:lnTo>
                      <a:pt x="157" y="314"/>
                    </a:lnTo>
                    <a:lnTo>
                      <a:pt x="161" y="318"/>
                    </a:lnTo>
                    <a:lnTo>
                      <a:pt x="159" y="321"/>
                    </a:lnTo>
                    <a:lnTo>
                      <a:pt x="161" y="323"/>
                    </a:lnTo>
                    <a:lnTo>
                      <a:pt x="161" y="327"/>
                    </a:lnTo>
                    <a:lnTo>
                      <a:pt x="162" y="328"/>
                    </a:lnTo>
                    <a:lnTo>
                      <a:pt x="163" y="326"/>
                    </a:lnTo>
                    <a:lnTo>
                      <a:pt x="164" y="326"/>
                    </a:lnTo>
                    <a:lnTo>
                      <a:pt x="166" y="330"/>
                    </a:lnTo>
                    <a:lnTo>
                      <a:pt x="169" y="332"/>
                    </a:lnTo>
                    <a:lnTo>
                      <a:pt x="172" y="333"/>
                    </a:lnTo>
                    <a:lnTo>
                      <a:pt x="173" y="337"/>
                    </a:lnTo>
                    <a:lnTo>
                      <a:pt x="175" y="340"/>
                    </a:lnTo>
                    <a:lnTo>
                      <a:pt x="176" y="341"/>
                    </a:lnTo>
                    <a:lnTo>
                      <a:pt x="177" y="343"/>
                    </a:lnTo>
                    <a:lnTo>
                      <a:pt x="177" y="346"/>
                    </a:lnTo>
                    <a:lnTo>
                      <a:pt x="179" y="346"/>
                    </a:lnTo>
                    <a:lnTo>
                      <a:pt x="179" y="347"/>
                    </a:lnTo>
                    <a:lnTo>
                      <a:pt x="179" y="348"/>
                    </a:lnTo>
                    <a:lnTo>
                      <a:pt x="179" y="350"/>
                    </a:lnTo>
                    <a:lnTo>
                      <a:pt x="180" y="349"/>
                    </a:lnTo>
                    <a:lnTo>
                      <a:pt x="181" y="350"/>
                    </a:lnTo>
                    <a:lnTo>
                      <a:pt x="180" y="353"/>
                    </a:lnTo>
                    <a:lnTo>
                      <a:pt x="182" y="354"/>
                    </a:lnTo>
                    <a:lnTo>
                      <a:pt x="183" y="354"/>
                    </a:lnTo>
                    <a:lnTo>
                      <a:pt x="182" y="354"/>
                    </a:lnTo>
                    <a:lnTo>
                      <a:pt x="183" y="354"/>
                    </a:lnTo>
                    <a:lnTo>
                      <a:pt x="182" y="356"/>
                    </a:lnTo>
                    <a:lnTo>
                      <a:pt x="183" y="357"/>
                    </a:lnTo>
                    <a:lnTo>
                      <a:pt x="181" y="359"/>
                    </a:lnTo>
                    <a:lnTo>
                      <a:pt x="180" y="358"/>
                    </a:lnTo>
                    <a:lnTo>
                      <a:pt x="177" y="361"/>
                    </a:lnTo>
                    <a:lnTo>
                      <a:pt x="177" y="363"/>
                    </a:lnTo>
                    <a:lnTo>
                      <a:pt x="178" y="363"/>
                    </a:lnTo>
                    <a:lnTo>
                      <a:pt x="179" y="365"/>
                    </a:lnTo>
                    <a:lnTo>
                      <a:pt x="179" y="368"/>
                    </a:lnTo>
                    <a:lnTo>
                      <a:pt x="181" y="370"/>
                    </a:lnTo>
                    <a:lnTo>
                      <a:pt x="184" y="365"/>
                    </a:lnTo>
                    <a:lnTo>
                      <a:pt x="185" y="364"/>
                    </a:lnTo>
                    <a:lnTo>
                      <a:pt x="187" y="364"/>
                    </a:lnTo>
                    <a:lnTo>
                      <a:pt x="187" y="363"/>
                    </a:lnTo>
                    <a:lnTo>
                      <a:pt x="188" y="361"/>
                    </a:lnTo>
                    <a:lnTo>
                      <a:pt x="192" y="364"/>
                    </a:lnTo>
                    <a:lnTo>
                      <a:pt x="192" y="362"/>
                    </a:lnTo>
                    <a:lnTo>
                      <a:pt x="193" y="362"/>
                    </a:lnTo>
                    <a:lnTo>
                      <a:pt x="193" y="363"/>
                    </a:lnTo>
                    <a:lnTo>
                      <a:pt x="192" y="364"/>
                    </a:lnTo>
                    <a:lnTo>
                      <a:pt x="195" y="367"/>
                    </a:lnTo>
                    <a:lnTo>
                      <a:pt x="193" y="370"/>
                    </a:lnTo>
                    <a:lnTo>
                      <a:pt x="194" y="370"/>
                    </a:lnTo>
                    <a:lnTo>
                      <a:pt x="194" y="371"/>
                    </a:lnTo>
                    <a:lnTo>
                      <a:pt x="195" y="371"/>
                    </a:lnTo>
                    <a:lnTo>
                      <a:pt x="194" y="374"/>
                    </a:lnTo>
                    <a:lnTo>
                      <a:pt x="196" y="374"/>
                    </a:lnTo>
                    <a:lnTo>
                      <a:pt x="196" y="376"/>
                    </a:lnTo>
                    <a:lnTo>
                      <a:pt x="205" y="376"/>
                    </a:lnTo>
                    <a:lnTo>
                      <a:pt x="207" y="376"/>
                    </a:lnTo>
                    <a:lnTo>
                      <a:pt x="209" y="379"/>
                    </a:lnTo>
                    <a:lnTo>
                      <a:pt x="210" y="377"/>
                    </a:lnTo>
                    <a:lnTo>
                      <a:pt x="211" y="377"/>
                    </a:lnTo>
                    <a:lnTo>
                      <a:pt x="213" y="381"/>
                    </a:lnTo>
                    <a:lnTo>
                      <a:pt x="216" y="384"/>
                    </a:lnTo>
                    <a:lnTo>
                      <a:pt x="216" y="389"/>
                    </a:lnTo>
                    <a:lnTo>
                      <a:pt x="215" y="393"/>
                    </a:lnTo>
                    <a:lnTo>
                      <a:pt x="217" y="394"/>
                    </a:lnTo>
                    <a:lnTo>
                      <a:pt x="218" y="394"/>
                    </a:lnTo>
                    <a:lnTo>
                      <a:pt x="221" y="394"/>
                    </a:lnTo>
                    <a:lnTo>
                      <a:pt x="227" y="391"/>
                    </a:lnTo>
                    <a:lnTo>
                      <a:pt x="233" y="391"/>
                    </a:lnTo>
                    <a:lnTo>
                      <a:pt x="236" y="390"/>
                    </a:lnTo>
                    <a:lnTo>
                      <a:pt x="239" y="391"/>
                    </a:lnTo>
                    <a:lnTo>
                      <a:pt x="241" y="389"/>
                    </a:lnTo>
                    <a:lnTo>
                      <a:pt x="244" y="391"/>
                    </a:lnTo>
                    <a:lnTo>
                      <a:pt x="246" y="390"/>
                    </a:lnTo>
                    <a:lnTo>
                      <a:pt x="248" y="391"/>
                    </a:lnTo>
                    <a:lnTo>
                      <a:pt x="252" y="389"/>
                    </a:lnTo>
                    <a:lnTo>
                      <a:pt x="255" y="394"/>
                    </a:lnTo>
                    <a:lnTo>
                      <a:pt x="261" y="394"/>
                    </a:lnTo>
                    <a:lnTo>
                      <a:pt x="263" y="393"/>
                    </a:lnTo>
                    <a:lnTo>
                      <a:pt x="264" y="394"/>
                    </a:lnTo>
                    <a:lnTo>
                      <a:pt x="265" y="398"/>
                    </a:lnTo>
                    <a:lnTo>
                      <a:pt x="269" y="404"/>
                    </a:lnTo>
                    <a:lnTo>
                      <a:pt x="272" y="406"/>
                    </a:lnTo>
                    <a:lnTo>
                      <a:pt x="276" y="405"/>
                    </a:lnTo>
                    <a:lnTo>
                      <a:pt x="277" y="405"/>
                    </a:lnTo>
                    <a:lnTo>
                      <a:pt x="278" y="407"/>
                    </a:lnTo>
                    <a:lnTo>
                      <a:pt x="286" y="411"/>
                    </a:lnTo>
                    <a:lnTo>
                      <a:pt x="288" y="410"/>
                    </a:lnTo>
                    <a:lnTo>
                      <a:pt x="290" y="406"/>
                    </a:lnTo>
                    <a:lnTo>
                      <a:pt x="292" y="406"/>
                    </a:lnTo>
                    <a:lnTo>
                      <a:pt x="296" y="407"/>
                    </a:lnTo>
                    <a:lnTo>
                      <a:pt x="299" y="409"/>
                    </a:lnTo>
                    <a:lnTo>
                      <a:pt x="300" y="411"/>
                    </a:lnTo>
                    <a:lnTo>
                      <a:pt x="300" y="420"/>
                    </a:lnTo>
                    <a:lnTo>
                      <a:pt x="302" y="423"/>
                    </a:lnTo>
                    <a:lnTo>
                      <a:pt x="304" y="427"/>
                    </a:lnTo>
                    <a:lnTo>
                      <a:pt x="306" y="428"/>
                    </a:lnTo>
                    <a:lnTo>
                      <a:pt x="309" y="430"/>
                    </a:lnTo>
                    <a:lnTo>
                      <a:pt x="311" y="430"/>
                    </a:lnTo>
                    <a:lnTo>
                      <a:pt x="312" y="434"/>
                    </a:lnTo>
                    <a:lnTo>
                      <a:pt x="313" y="435"/>
                    </a:lnTo>
                    <a:lnTo>
                      <a:pt x="312" y="435"/>
                    </a:lnTo>
                    <a:lnTo>
                      <a:pt x="313" y="437"/>
                    </a:lnTo>
                    <a:lnTo>
                      <a:pt x="315" y="437"/>
                    </a:lnTo>
                    <a:lnTo>
                      <a:pt x="316" y="442"/>
                    </a:lnTo>
                    <a:lnTo>
                      <a:pt x="313" y="451"/>
                    </a:lnTo>
                    <a:lnTo>
                      <a:pt x="316" y="451"/>
                    </a:lnTo>
                    <a:lnTo>
                      <a:pt x="318" y="451"/>
                    </a:lnTo>
                    <a:lnTo>
                      <a:pt x="320" y="454"/>
                    </a:lnTo>
                    <a:lnTo>
                      <a:pt x="322" y="454"/>
                    </a:lnTo>
                    <a:lnTo>
                      <a:pt x="324" y="455"/>
                    </a:lnTo>
                    <a:lnTo>
                      <a:pt x="326" y="454"/>
                    </a:lnTo>
                    <a:lnTo>
                      <a:pt x="332" y="457"/>
                    </a:lnTo>
                    <a:lnTo>
                      <a:pt x="336" y="457"/>
                    </a:lnTo>
                    <a:lnTo>
                      <a:pt x="337" y="455"/>
                    </a:lnTo>
                    <a:lnTo>
                      <a:pt x="338" y="454"/>
                    </a:lnTo>
                    <a:lnTo>
                      <a:pt x="344" y="451"/>
                    </a:lnTo>
                    <a:lnTo>
                      <a:pt x="345" y="449"/>
                    </a:lnTo>
                    <a:lnTo>
                      <a:pt x="345" y="447"/>
                    </a:lnTo>
                    <a:lnTo>
                      <a:pt x="346" y="445"/>
                    </a:lnTo>
                    <a:lnTo>
                      <a:pt x="347" y="444"/>
                    </a:lnTo>
                    <a:lnTo>
                      <a:pt x="350" y="442"/>
                    </a:lnTo>
                    <a:lnTo>
                      <a:pt x="348" y="440"/>
                    </a:lnTo>
                    <a:lnTo>
                      <a:pt x="350" y="439"/>
                    </a:lnTo>
                    <a:lnTo>
                      <a:pt x="352" y="439"/>
                    </a:lnTo>
                    <a:lnTo>
                      <a:pt x="353" y="436"/>
                    </a:lnTo>
                    <a:lnTo>
                      <a:pt x="358" y="434"/>
                    </a:lnTo>
                    <a:lnTo>
                      <a:pt x="359" y="430"/>
                    </a:lnTo>
                    <a:lnTo>
                      <a:pt x="361" y="429"/>
                    </a:lnTo>
                    <a:lnTo>
                      <a:pt x="362" y="427"/>
                    </a:lnTo>
                    <a:lnTo>
                      <a:pt x="364" y="427"/>
                    </a:lnTo>
                    <a:lnTo>
                      <a:pt x="365" y="426"/>
                    </a:lnTo>
                    <a:lnTo>
                      <a:pt x="366" y="425"/>
                    </a:lnTo>
                    <a:lnTo>
                      <a:pt x="364" y="423"/>
                    </a:lnTo>
                    <a:lnTo>
                      <a:pt x="364" y="420"/>
                    </a:lnTo>
                    <a:lnTo>
                      <a:pt x="363" y="418"/>
                    </a:lnTo>
                    <a:lnTo>
                      <a:pt x="363" y="416"/>
                    </a:lnTo>
                    <a:lnTo>
                      <a:pt x="363" y="414"/>
                    </a:lnTo>
                    <a:lnTo>
                      <a:pt x="365" y="414"/>
                    </a:lnTo>
                    <a:lnTo>
                      <a:pt x="365" y="413"/>
                    </a:lnTo>
                    <a:lnTo>
                      <a:pt x="366" y="410"/>
                    </a:lnTo>
                    <a:lnTo>
                      <a:pt x="368" y="410"/>
                    </a:lnTo>
                    <a:lnTo>
                      <a:pt x="368" y="409"/>
                    </a:lnTo>
                    <a:lnTo>
                      <a:pt x="373" y="407"/>
                    </a:lnTo>
                    <a:lnTo>
                      <a:pt x="376" y="408"/>
                    </a:lnTo>
                    <a:lnTo>
                      <a:pt x="380" y="407"/>
                    </a:lnTo>
                    <a:lnTo>
                      <a:pt x="381" y="406"/>
                    </a:lnTo>
                    <a:lnTo>
                      <a:pt x="381" y="407"/>
                    </a:lnTo>
                    <a:lnTo>
                      <a:pt x="382" y="409"/>
                    </a:lnTo>
                    <a:lnTo>
                      <a:pt x="382" y="413"/>
                    </a:lnTo>
                    <a:lnTo>
                      <a:pt x="386" y="414"/>
                    </a:lnTo>
                    <a:lnTo>
                      <a:pt x="389" y="413"/>
                    </a:lnTo>
                    <a:lnTo>
                      <a:pt x="392" y="414"/>
                    </a:lnTo>
                    <a:lnTo>
                      <a:pt x="392" y="412"/>
                    </a:lnTo>
                    <a:lnTo>
                      <a:pt x="396" y="412"/>
                    </a:lnTo>
                    <a:lnTo>
                      <a:pt x="397" y="411"/>
                    </a:lnTo>
                    <a:lnTo>
                      <a:pt x="399" y="411"/>
                    </a:lnTo>
                    <a:lnTo>
                      <a:pt x="400" y="410"/>
                    </a:lnTo>
                    <a:lnTo>
                      <a:pt x="401" y="410"/>
                    </a:lnTo>
                    <a:lnTo>
                      <a:pt x="404" y="411"/>
                    </a:lnTo>
                    <a:lnTo>
                      <a:pt x="404" y="413"/>
                    </a:lnTo>
                    <a:lnTo>
                      <a:pt x="405" y="414"/>
                    </a:lnTo>
                    <a:lnTo>
                      <a:pt x="407" y="414"/>
                    </a:lnTo>
                    <a:lnTo>
                      <a:pt x="411" y="413"/>
                    </a:lnTo>
                    <a:lnTo>
                      <a:pt x="413" y="415"/>
                    </a:lnTo>
                    <a:lnTo>
                      <a:pt x="417" y="419"/>
                    </a:lnTo>
                    <a:lnTo>
                      <a:pt x="420" y="421"/>
                    </a:lnTo>
                    <a:lnTo>
                      <a:pt x="422" y="419"/>
                    </a:lnTo>
                    <a:lnTo>
                      <a:pt x="423" y="420"/>
                    </a:lnTo>
                    <a:lnTo>
                      <a:pt x="430" y="414"/>
                    </a:lnTo>
                    <a:lnTo>
                      <a:pt x="433" y="412"/>
                    </a:lnTo>
                    <a:lnTo>
                      <a:pt x="433" y="413"/>
                    </a:lnTo>
                    <a:lnTo>
                      <a:pt x="436" y="412"/>
                    </a:lnTo>
                    <a:lnTo>
                      <a:pt x="438" y="409"/>
                    </a:lnTo>
                    <a:lnTo>
                      <a:pt x="441" y="410"/>
                    </a:lnTo>
                    <a:lnTo>
                      <a:pt x="446" y="410"/>
                    </a:lnTo>
                    <a:lnTo>
                      <a:pt x="450" y="410"/>
                    </a:lnTo>
                    <a:lnTo>
                      <a:pt x="450" y="409"/>
                    </a:lnTo>
                    <a:lnTo>
                      <a:pt x="448" y="409"/>
                    </a:lnTo>
                    <a:lnTo>
                      <a:pt x="446" y="406"/>
                    </a:lnTo>
                    <a:lnTo>
                      <a:pt x="448" y="404"/>
                    </a:lnTo>
                    <a:lnTo>
                      <a:pt x="448" y="402"/>
                    </a:lnTo>
                    <a:lnTo>
                      <a:pt x="448" y="401"/>
                    </a:lnTo>
                    <a:lnTo>
                      <a:pt x="449" y="401"/>
                    </a:lnTo>
                    <a:lnTo>
                      <a:pt x="450" y="401"/>
                    </a:lnTo>
                    <a:lnTo>
                      <a:pt x="453" y="400"/>
                    </a:lnTo>
                    <a:lnTo>
                      <a:pt x="454" y="394"/>
                    </a:lnTo>
                    <a:lnTo>
                      <a:pt x="45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90" name="Freeform 64"/>
              <p:cNvSpPr>
                <a:spLocks/>
              </p:cNvSpPr>
              <p:nvPr/>
            </p:nvSpPr>
            <p:spPr bwMode="auto">
              <a:xfrm>
                <a:off x="1792" y="3139"/>
                <a:ext cx="454" cy="457"/>
              </a:xfrm>
              <a:custGeom>
                <a:avLst/>
                <a:gdLst>
                  <a:gd name="T0" fmla="*/ 446 w 454"/>
                  <a:gd name="T1" fmla="*/ 367 h 457"/>
                  <a:gd name="T2" fmla="*/ 440 w 454"/>
                  <a:gd name="T3" fmla="*/ 332 h 457"/>
                  <a:gd name="T4" fmla="*/ 417 w 454"/>
                  <a:gd name="T5" fmla="*/ 323 h 457"/>
                  <a:gd name="T6" fmla="*/ 399 w 454"/>
                  <a:gd name="T7" fmla="*/ 311 h 457"/>
                  <a:gd name="T8" fmla="*/ 392 w 454"/>
                  <a:gd name="T9" fmla="*/ 283 h 457"/>
                  <a:gd name="T10" fmla="*/ 384 w 454"/>
                  <a:gd name="T11" fmla="*/ 256 h 457"/>
                  <a:gd name="T12" fmla="*/ 388 w 454"/>
                  <a:gd name="T13" fmla="*/ 238 h 457"/>
                  <a:gd name="T14" fmla="*/ 389 w 454"/>
                  <a:gd name="T15" fmla="*/ 217 h 457"/>
                  <a:gd name="T16" fmla="*/ 373 w 454"/>
                  <a:gd name="T17" fmla="*/ 221 h 457"/>
                  <a:gd name="T18" fmla="*/ 352 w 454"/>
                  <a:gd name="T19" fmla="*/ 207 h 457"/>
                  <a:gd name="T20" fmla="*/ 325 w 454"/>
                  <a:gd name="T21" fmla="*/ 202 h 457"/>
                  <a:gd name="T22" fmla="*/ 312 w 454"/>
                  <a:gd name="T23" fmla="*/ 202 h 457"/>
                  <a:gd name="T24" fmla="*/ 287 w 454"/>
                  <a:gd name="T25" fmla="*/ 167 h 457"/>
                  <a:gd name="T26" fmla="*/ 267 w 454"/>
                  <a:gd name="T27" fmla="*/ 167 h 457"/>
                  <a:gd name="T28" fmla="*/ 256 w 454"/>
                  <a:gd name="T29" fmla="*/ 139 h 457"/>
                  <a:gd name="T30" fmla="*/ 242 w 454"/>
                  <a:gd name="T31" fmla="*/ 148 h 457"/>
                  <a:gd name="T32" fmla="*/ 249 w 454"/>
                  <a:gd name="T33" fmla="*/ 158 h 457"/>
                  <a:gd name="T34" fmla="*/ 214 w 454"/>
                  <a:gd name="T35" fmla="*/ 170 h 457"/>
                  <a:gd name="T36" fmla="*/ 191 w 454"/>
                  <a:gd name="T37" fmla="*/ 161 h 457"/>
                  <a:gd name="T38" fmla="*/ 175 w 454"/>
                  <a:gd name="T39" fmla="*/ 143 h 457"/>
                  <a:gd name="T40" fmla="*/ 173 w 454"/>
                  <a:gd name="T41" fmla="*/ 125 h 457"/>
                  <a:gd name="T42" fmla="*/ 159 w 454"/>
                  <a:gd name="T43" fmla="*/ 98 h 457"/>
                  <a:gd name="T44" fmla="*/ 136 w 454"/>
                  <a:gd name="T45" fmla="*/ 70 h 457"/>
                  <a:gd name="T46" fmla="*/ 165 w 454"/>
                  <a:gd name="T47" fmla="*/ 64 h 457"/>
                  <a:gd name="T48" fmla="*/ 176 w 454"/>
                  <a:gd name="T49" fmla="*/ 38 h 457"/>
                  <a:gd name="T50" fmla="*/ 173 w 454"/>
                  <a:gd name="T51" fmla="*/ 4 h 457"/>
                  <a:gd name="T52" fmla="*/ 140 w 454"/>
                  <a:gd name="T53" fmla="*/ 25 h 457"/>
                  <a:gd name="T54" fmla="*/ 120 w 454"/>
                  <a:gd name="T55" fmla="*/ 20 h 457"/>
                  <a:gd name="T56" fmla="*/ 95 w 454"/>
                  <a:gd name="T57" fmla="*/ 28 h 457"/>
                  <a:gd name="T58" fmla="*/ 77 w 454"/>
                  <a:gd name="T59" fmla="*/ 40 h 457"/>
                  <a:gd name="T60" fmla="*/ 48 w 454"/>
                  <a:gd name="T61" fmla="*/ 64 h 457"/>
                  <a:gd name="T62" fmla="*/ 31 w 454"/>
                  <a:gd name="T63" fmla="*/ 110 h 457"/>
                  <a:gd name="T64" fmla="*/ 8 w 454"/>
                  <a:gd name="T65" fmla="*/ 147 h 457"/>
                  <a:gd name="T66" fmla="*/ 9 w 454"/>
                  <a:gd name="T67" fmla="*/ 172 h 457"/>
                  <a:gd name="T68" fmla="*/ 3 w 454"/>
                  <a:gd name="T69" fmla="*/ 189 h 457"/>
                  <a:gd name="T70" fmla="*/ 9 w 454"/>
                  <a:gd name="T71" fmla="*/ 209 h 457"/>
                  <a:gd name="T72" fmla="*/ 16 w 454"/>
                  <a:gd name="T73" fmla="*/ 221 h 457"/>
                  <a:gd name="T74" fmla="*/ 25 w 454"/>
                  <a:gd name="T75" fmla="*/ 222 h 457"/>
                  <a:gd name="T76" fmla="*/ 39 w 454"/>
                  <a:gd name="T77" fmla="*/ 232 h 457"/>
                  <a:gd name="T78" fmla="*/ 63 w 454"/>
                  <a:gd name="T79" fmla="*/ 243 h 457"/>
                  <a:gd name="T80" fmla="*/ 72 w 454"/>
                  <a:gd name="T81" fmla="*/ 260 h 457"/>
                  <a:gd name="T82" fmla="*/ 100 w 454"/>
                  <a:gd name="T83" fmla="*/ 260 h 457"/>
                  <a:gd name="T84" fmla="*/ 130 w 454"/>
                  <a:gd name="T85" fmla="*/ 270 h 457"/>
                  <a:gd name="T86" fmla="*/ 143 w 454"/>
                  <a:gd name="T87" fmla="*/ 281 h 457"/>
                  <a:gd name="T88" fmla="*/ 149 w 454"/>
                  <a:gd name="T89" fmla="*/ 310 h 457"/>
                  <a:gd name="T90" fmla="*/ 163 w 454"/>
                  <a:gd name="T91" fmla="*/ 326 h 457"/>
                  <a:gd name="T92" fmla="*/ 179 w 454"/>
                  <a:gd name="T93" fmla="*/ 348 h 457"/>
                  <a:gd name="T94" fmla="*/ 177 w 454"/>
                  <a:gd name="T95" fmla="*/ 361 h 457"/>
                  <a:gd name="T96" fmla="*/ 193 w 454"/>
                  <a:gd name="T97" fmla="*/ 362 h 457"/>
                  <a:gd name="T98" fmla="*/ 209 w 454"/>
                  <a:gd name="T99" fmla="*/ 379 h 457"/>
                  <a:gd name="T100" fmla="*/ 239 w 454"/>
                  <a:gd name="T101" fmla="*/ 391 h 457"/>
                  <a:gd name="T102" fmla="*/ 272 w 454"/>
                  <a:gd name="T103" fmla="*/ 406 h 457"/>
                  <a:gd name="T104" fmla="*/ 304 w 454"/>
                  <a:gd name="T105" fmla="*/ 427 h 457"/>
                  <a:gd name="T106" fmla="*/ 320 w 454"/>
                  <a:gd name="T107" fmla="*/ 454 h 457"/>
                  <a:gd name="T108" fmla="*/ 350 w 454"/>
                  <a:gd name="T109" fmla="*/ 442 h 457"/>
                  <a:gd name="T110" fmla="*/ 364 w 454"/>
                  <a:gd name="T111" fmla="*/ 420 h 457"/>
                  <a:gd name="T112" fmla="*/ 381 w 454"/>
                  <a:gd name="T113" fmla="*/ 407 h 457"/>
                  <a:gd name="T114" fmla="*/ 404 w 454"/>
                  <a:gd name="T115" fmla="*/ 413 h 457"/>
                  <a:gd name="T116" fmla="*/ 438 w 454"/>
                  <a:gd name="T117" fmla="*/ 409 h 457"/>
                  <a:gd name="T118" fmla="*/ 454 w 454"/>
                  <a:gd name="T119" fmla="*/ 394 h 4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4"/>
                  <a:gd name="T181" fmla="*/ 0 h 457"/>
                  <a:gd name="T182" fmla="*/ 454 w 454"/>
                  <a:gd name="T183" fmla="*/ 457 h 4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4" h="457">
                    <a:moveTo>
                      <a:pt x="451" y="392"/>
                    </a:moveTo>
                    <a:lnTo>
                      <a:pt x="450" y="388"/>
                    </a:lnTo>
                    <a:lnTo>
                      <a:pt x="448" y="388"/>
                    </a:lnTo>
                    <a:lnTo>
                      <a:pt x="448" y="384"/>
                    </a:lnTo>
                    <a:lnTo>
                      <a:pt x="447" y="383"/>
                    </a:lnTo>
                    <a:lnTo>
                      <a:pt x="448" y="381"/>
                    </a:lnTo>
                    <a:lnTo>
                      <a:pt x="447" y="377"/>
                    </a:lnTo>
                    <a:lnTo>
                      <a:pt x="448" y="377"/>
                    </a:lnTo>
                    <a:lnTo>
                      <a:pt x="449" y="372"/>
                    </a:lnTo>
                    <a:lnTo>
                      <a:pt x="447" y="372"/>
                    </a:lnTo>
                    <a:lnTo>
                      <a:pt x="446" y="371"/>
                    </a:lnTo>
                    <a:lnTo>
                      <a:pt x="446" y="367"/>
                    </a:lnTo>
                    <a:lnTo>
                      <a:pt x="446" y="364"/>
                    </a:lnTo>
                    <a:lnTo>
                      <a:pt x="445" y="361"/>
                    </a:lnTo>
                    <a:lnTo>
                      <a:pt x="446" y="359"/>
                    </a:lnTo>
                    <a:lnTo>
                      <a:pt x="445" y="354"/>
                    </a:lnTo>
                    <a:lnTo>
                      <a:pt x="444" y="354"/>
                    </a:lnTo>
                    <a:lnTo>
                      <a:pt x="444" y="351"/>
                    </a:lnTo>
                    <a:lnTo>
                      <a:pt x="443" y="346"/>
                    </a:lnTo>
                    <a:lnTo>
                      <a:pt x="443" y="343"/>
                    </a:lnTo>
                    <a:lnTo>
                      <a:pt x="443" y="339"/>
                    </a:lnTo>
                    <a:lnTo>
                      <a:pt x="444" y="336"/>
                    </a:lnTo>
                    <a:lnTo>
                      <a:pt x="443" y="333"/>
                    </a:lnTo>
                    <a:lnTo>
                      <a:pt x="443" y="332"/>
                    </a:lnTo>
                    <a:lnTo>
                      <a:pt x="440" y="332"/>
                    </a:lnTo>
                    <a:lnTo>
                      <a:pt x="437" y="329"/>
                    </a:lnTo>
                    <a:lnTo>
                      <a:pt x="433" y="330"/>
                    </a:lnTo>
                    <a:lnTo>
                      <a:pt x="432" y="329"/>
                    </a:lnTo>
                    <a:lnTo>
                      <a:pt x="428" y="332"/>
                    </a:lnTo>
                    <a:lnTo>
                      <a:pt x="425" y="332"/>
                    </a:lnTo>
                    <a:lnTo>
                      <a:pt x="425" y="329"/>
                    </a:lnTo>
                    <a:lnTo>
                      <a:pt x="423" y="328"/>
                    </a:lnTo>
                    <a:lnTo>
                      <a:pt x="421" y="328"/>
                    </a:lnTo>
                    <a:lnTo>
                      <a:pt x="419" y="328"/>
                    </a:lnTo>
                    <a:lnTo>
                      <a:pt x="420" y="326"/>
                    </a:lnTo>
                    <a:lnTo>
                      <a:pt x="418" y="324"/>
                    </a:lnTo>
                    <a:lnTo>
                      <a:pt x="419" y="323"/>
                    </a:lnTo>
                    <a:lnTo>
                      <a:pt x="417" y="323"/>
                    </a:lnTo>
                    <a:lnTo>
                      <a:pt x="418" y="321"/>
                    </a:lnTo>
                    <a:lnTo>
                      <a:pt x="418" y="318"/>
                    </a:lnTo>
                    <a:lnTo>
                      <a:pt x="413" y="317"/>
                    </a:lnTo>
                    <a:lnTo>
                      <a:pt x="410" y="317"/>
                    </a:lnTo>
                    <a:lnTo>
                      <a:pt x="408" y="317"/>
                    </a:lnTo>
                    <a:lnTo>
                      <a:pt x="407" y="318"/>
                    </a:lnTo>
                    <a:lnTo>
                      <a:pt x="407" y="315"/>
                    </a:lnTo>
                    <a:lnTo>
                      <a:pt x="405" y="314"/>
                    </a:lnTo>
                    <a:lnTo>
                      <a:pt x="404" y="314"/>
                    </a:lnTo>
                    <a:lnTo>
                      <a:pt x="403" y="315"/>
                    </a:lnTo>
                    <a:lnTo>
                      <a:pt x="403" y="313"/>
                    </a:lnTo>
                    <a:lnTo>
                      <a:pt x="400" y="313"/>
                    </a:lnTo>
                    <a:lnTo>
                      <a:pt x="399" y="311"/>
                    </a:lnTo>
                    <a:lnTo>
                      <a:pt x="399" y="310"/>
                    </a:lnTo>
                    <a:lnTo>
                      <a:pt x="398" y="309"/>
                    </a:lnTo>
                    <a:lnTo>
                      <a:pt x="397" y="307"/>
                    </a:lnTo>
                    <a:lnTo>
                      <a:pt x="396" y="307"/>
                    </a:lnTo>
                    <a:lnTo>
                      <a:pt x="397" y="306"/>
                    </a:lnTo>
                    <a:lnTo>
                      <a:pt x="396" y="304"/>
                    </a:lnTo>
                    <a:lnTo>
                      <a:pt x="398" y="296"/>
                    </a:lnTo>
                    <a:lnTo>
                      <a:pt x="397" y="294"/>
                    </a:lnTo>
                    <a:lnTo>
                      <a:pt x="395" y="294"/>
                    </a:lnTo>
                    <a:lnTo>
                      <a:pt x="394" y="293"/>
                    </a:lnTo>
                    <a:lnTo>
                      <a:pt x="394" y="290"/>
                    </a:lnTo>
                    <a:lnTo>
                      <a:pt x="394" y="285"/>
                    </a:lnTo>
                    <a:lnTo>
                      <a:pt x="392" y="283"/>
                    </a:lnTo>
                    <a:lnTo>
                      <a:pt x="392" y="280"/>
                    </a:lnTo>
                    <a:lnTo>
                      <a:pt x="391" y="278"/>
                    </a:lnTo>
                    <a:lnTo>
                      <a:pt x="391" y="276"/>
                    </a:lnTo>
                    <a:lnTo>
                      <a:pt x="391" y="273"/>
                    </a:lnTo>
                    <a:lnTo>
                      <a:pt x="390" y="272"/>
                    </a:lnTo>
                    <a:lnTo>
                      <a:pt x="390" y="270"/>
                    </a:lnTo>
                    <a:lnTo>
                      <a:pt x="388" y="268"/>
                    </a:lnTo>
                    <a:lnTo>
                      <a:pt x="387" y="264"/>
                    </a:lnTo>
                    <a:lnTo>
                      <a:pt x="388" y="262"/>
                    </a:lnTo>
                    <a:lnTo>
                      <a:pt x="386" y="261"/>
                    </a:lnTo>
                    <a:lnTo>
                      <a:pt x="386" y="259"/>
                    </a:lnTo>
                    <a:lnTo>
                      <a:pt x="385" y="258"/>
                    </a:lnTo>
                    <a:lnTo>
                      <a:pt x="384" y="256"/>
                    </a:lnTo>
                    <a:lnTo>
                      <a:pt x="384" y="254"/>
                    </a:lnTo>
                    <a:lnTo>
                      <a:pt x="389" y="251"/>
                    </a:lnTo>
                    <a:lnTo>
                      <a:pt x="391" y="249"/>
                    </a:lnTo>
                    <a:lnTo>
                      <a:pt x="390" y="248"/>
                    </a:lnTo>
                    <a:lnTo>
                      <a:pt x="389" y="246"/>
                    </a:lnTo>
                    <a:lnTo>
                      <a:pt x="391" y="246"/>
                    </a:lnTo>
                    <a:lnTo>
                      <a:pt x="391" y="244"/>
                    </a:lnTo>
                    <a:lnTo>
                      <a:pt x="395" y="244"/>
                    </a:lnTo>
                    <a:lnTo>
                      <a:pt x="396" y="242"/>
                    </a:lnTo>
                    <a:lnTo>
                      <a:pt x="394" y="240"/>
                    </a:lnTo>
                    <a:lnTo>
                      <a:pt x="391" y="239"/>
                    </a:lnTo>
                    <a:lnTo>
                      <a:pt x="388" y="239"/>
                    </a:lnTo>
                    <a:lnTo>
                      <a:pt x="388" y="238"/>
                    </a:lnTo>
                    <a:lnTo>
                      <a:pt x="386" y="236"/>
                    </a:lnTo>
                    <a:lnTo>
                      <a:pt x="386" y="234"/>
                    </a:lnTo>
                    <a:lnTo>
                      <a:pt x="385" y="232"/>
                    </a:lnTo>
                    <a:lnTo>
                      <a:pt x="385" y="231"/>
                    </a:lnTo>
                    <a:lnTo>
                      <a:pt x="387" y="230"/>
                    </a:lnTo>
                    <a:lnTo>
                      <a:pt x="388" y="228"/>
                    </a:lnTo>
                    <a:lnTo>
                      <a:pt x="387" y="226"/>
                    </a:lnTo>
                    <a:lnTo>
                      <a:pt x="388" y="225"/>
                    </a:lnTo>
                    <a:lnTo>
                      <a:pt x="390" y="221"/>
                    </a:lnTo>
                    <a:lnTo>
                      <a:pt x="388" y="219"/>
                    </a:lnTo>
                    <a:lnTo>
                      <a:pt x="389" y="218"/>
                    </a:lnTo>
                    <a:lnTo>
                      <a:pt x="388" y="217"/>
                    </a:lnTo>
                    <a:lnTo>
                      <a:pt x="389" y="217"/>
                    </a:lnTo>
                    <a:lnTo>
                      <a:pt x="388" y="213"/>
                    </a:lnTo>
                    <a:lnTo>
                      <a:pt x="384" y="214"/>
                    </a:lnTo>
                    <a:lnTo>
                      <a:pt x="381" y="210"/>
                    </a:lnTo>
                    <a:lnTo>
                      <a:pt x="379" y="210"/>
                    </a:lnTo>
                    <a:lnTo>
                      <a:pt x="380" y="212"/>
                    </a:lnTo>
                    <a:lnTo>
                      <a:pt x="379" y="217"/>
                    </a:lnTo>
                    <a:lnTo>
                      <a:pt x="381" y="218"/>
                    </a:lnTo>
                    <a:lnTo>
                      <a:pt x="378" y="221"/>
                    </a:lnTo>
                    <a:lnTo>
                      <a:pt x="376" y="222"/>
                    </a:lnTo>
                    <a:lnTo>
                      <a:pt x="375" y="222"/>
                    </a:lnTo>
                    <a:lnTo>
                      <a:pt x="374" y="222"/>
                    </a:lnTo>
                    <a:lnTo>
                      <a:pt x="373" y="221"/>
                    </a:lnTo>
                    <a:lnTo>
                      <a:pt x="371" y="222"/>
                    </a:lnTo>
                    <a:lnTo>
                      <a:pt x="372" y="221"/>
                    </a:lnTo>
                    <a:lnTo>
                      <a:pt x="371" y="220"/>
                    </a:lnTo>
                    <a:lnTo>
                      <a:pt x="369" y="221"/>
                    </a:lnTo>
                    <a:lnTo>
                      <a:pt x="366" y="218"/>
                    </a:lnTo>
                    <a:lnTo>
                      <a:pt x="365" y="220"/>
                    </a:lnTo>
                    <a:lnTo>
                      <a:pt x="364" y="218"/>
                    </a:lnTo>
                    <a:lnTo>
                      <a:pt x="363" y="216"/>
                    </a:lnTo>
                    <a:lnTo>
                      <a:pt x="362" y="215"/>
                    </a:lnTo>
                    <a:lnTo>
                      <a:pt x="359" y="213"/>
                    </a:lnTo>
                    <a:lnTo>
                      <a:pt x="359" y="209"/>
                    </a:lnTo>
                    <a:lnTo>
                      <a:pt x="354" y="209"/>
                    </a:lnTo>
                    <a:lnTo>
                      <a:pt x="352" y="207"/>
                    </a:lnTo>
                    <a:lnTo>
                      <a:pt x="351" y="206"/>
                    </a:lnTo>
                    <a:lnTo>
                      <a:pt x="351" y="202"/>
                    </a:lnTo>
                    <a:lnTo>
                      <a:pt x="343" y="202"/>
                    </a:lnTo>
                    <a:lnTo>
                      <a:pt x="342" y="202"/>
                    </a:lnTo>
                    <a:lnTo>
                      <a:pt x="338" y="202"/>
                    </a:lnTo>
                    <a:lnTo>
                      <a:pt x="334" y="201"/>
                    </a:lnTo>
                    <a:lnTo>
                      <a:pt x="332" y="199"/>
                    </a:lnTo>
                    <a:lnTo>
                      <a:pt x="325" y="195"/>
                    </a:lnTo>
                    <a:lnTo>
                      <a:pt x="324" y="198"/>
                    </a:lnTo>
                    <a:lnTo>
                      <a:pt x="325" y="199"/>
                    </a:lnTo>
                    <a:lnTo>
                      <a:pt x="328" y="200"/>
                    </a:lnTo>
                    <a:lnTo>
                      <a:pt x="329" y="201"/>
                    </a:lnTo>
                    <a:lnTo>
                      <a:pt x="325" y="202"/>
                    </a:lnTo>
                    <a:lnTo>
                      <a:pt x="326" y="203"/>
                    </a:lnTo>
                    <a:lnTo>
                      <a:pt x="327" y="204"/>
                    </a:lnTo>
                    <a:lnTo>
                      <a:pt x="325" y="205"/>
                    </a:lnTo>
                    <a:lnTo>
                      <a:pt x="323" y="204"/>
                    </a:lnTo>
                    <a:lnTo>
                      <a:pt x="323" y="202"/>
                    </a:lnTo>
                    <a:lnTo>
                      <a:pt x="322" y="202"/>
                    </a:lnTo>
                    <a:lnTo>
                      <a:pt x="322" y="205"/>
                    </a:lnTo>
                    <a:lnTo>
                      <a:pt x="320" y="209"/>
                    </a:lnTo>
                    <a:lnTo>
                      <a:pt x="318" y="209"/>
                    </a:lnTo>
                    <a:lnTo>
                      <a:pt x="318" y="208"/>
                    </a:lnTo>
                    <a:lnTo>
                      <a:pt x="315" y="205"/>
                    </a:lnTo>
                    <a:lnTo>
                      <a:pt x="314" y="202"/>
                    </a:lnTo>
                    <a:lnTo>
                      <a:pt x="312" y="202"/>
                    </a:lnTo>
                    <a:lnTo>
                      <a:pt x="309" y="196"/>
                    </a:lnTo>
                    <a:lnTo>
                      <a:pt x="311" y="191"/>
                    </a:lnTo>
                    <a:lnTo>
                      <a:pt x="310" y="187"/>
                    </a:lnTo>
                    <a:lnTo>
                      <a:pt x="309" y="185"/>
                    </a:lnTo>
                    <a:lnTo>
                      <a:pt x="299" y="181"/>
                    </a:lnTo>
                    <a:lnTo>
                      <a:pt x="296" y="182"/>
                    </a:lnTo>
                    <a:lnTo>
                      <a:pt x="295" y="182"/>
                    </a:lnTo>
                    <a:lnTo>
                      <a:pt x="293" y="180"/>
                    </a:lnTo>
                    <a:lnTo>
                      <a:pt x="294" y="178"/>
                    </a:lnTo>
                    <a:lnTo>
                      <a:pt x="293" y="174"/>
                    </a:lnTo>
                    <a:lnTo>
                      <a:pt x="292" y="168"/>
                    </a:lnTo>
                    <a:lnTo>
                      <a:pt x="288" y="169"/>
                    </a:lnTo>
                    <a:lnTo>
                      <a:pt x="287" y="167"/>
                    </a:lnTo>
                    <a:lnTo>
                      <a:pt x="286" y="167"/>
                    </a:lnTo>
                    <a:lnTo>
                      <a:pt x="285" y="166"/>
                    </a:lnTo>
                    <a:lnTo>
                      <a:pt x="283" y="166"/>
                    </a:lnTo>
                    <a:lnTo>
                      <a:pt x="283" y="167"/>
                    </a:lnTo>
                    <a:lnTo>
                      <a:pt x="282" y="167"/>
                    </a:lnTo>
                    <a:lnTo>
                      <a:pt x="282" y="168"/>
                    </a:lnTo>
                    <a:lnTo>
                      <a:pt x="282" y="170"/>
                    </a:lnTo>
                    <a:lnTo>
                      <a:pt x="281" y="172"/>
                    </a:lnTo>
                    <a:lnTo>
                      <a:pt x="277" y="174"/>
                    </a:lnTo>
                    <a:lnTo>
                      <a:pt x="275" y="170"/>
                    </a:lnTo>
                    <a:lnTo>
                      <a:pt x="273" y="168"/>
                    </a:lnTo>
                    <a:lnTo>
                      <a:pt x="272" y="166"/>
                    </a:lnTo>
                    <a:lnTo>
                      <a:pt x="267" y="167"/>
                    </a:lnTo>
                    <a:lnTo>
                      <a:pt x="265" y="164"/>
                    </a:lnTo>
                    <a:lnTo>
                      <a:pt x="263" y="161"/>
                    </a:lnTo>
                    <a:lnTo>
                      <a:pt x="262" y="157"/>
                    </a:lnTo>
                    <a:lnTo>
                      <a:pt x="263" y="157"/>
                    </a:lnTo>
                    <a:lnTo>
                      <a:pt x="265" y="154"/>
                    </a:lnTo>
                    <a:lnTo>
                      <a:pt x="262" y="151"/>
                    </a:lnTo>
                    <a:lnTo>
                      <a:pt x="262" y="149"/>
                    </a:lnTo>
                    <a:lnTo>
                      <a:pt x="260" y="149"/>
                    </a:lnTo>
                    <a:lnTo>
                      <a:pt x="262" y="144"/>
                    </a:lnTo>
                    <a:lnTo>
                      <a:pt x="261" y="143"/>
                    </a:lnTo>
                    <a:lnTo>
                      <a:pt x="259" y="143"/>
                    </a:lnTo>
                    <a:lnTo>
                      <a:pt x="256" y="141"/>
                    </a:lnTo>
                    <a:lnTo>
                      <a:pt x="256" y="139"/>
                    </a:lnTo>
                    <a:lnTo>
                      <a:pt x="255" y="138"/>
                    </a:lnTo>
                    <a:lnTo>
                      <a:pt x="255" y="135"/>
                    </a:lnTo>
                    <a:lnTo>
                      <a:pt x="252" y="135"/>
                    </a:lnTo>
                    <a:lnTo>
                      <a:pt x="251" y="134"/>
                    </a:lnTo>
                    <a:lnTo>
                      <a:pt x="249" y="133"/>
                    </a:lnTo>
                    <a:lnTo>
                      <a:pt x="249" y="132"/>
                    </a:lnTo>
                    <a:lnTo>
                      <a:pt x="247" y="132"/>
                    </a:lnTo>
                    <a:lnTo>
                      <a:pt x="241" y="136"/>
                    </a:lnTo>
                    <a:lnTo>
                      <a:pt x="239" y="137"/>
                    </a:lnTo>
                    <a:lnTo>
                      <a:pt x="239" y="140"/>
                    </a:lnTo>
                    <a:lnTo>
                      <a:pt x="239" y="144"/>
                    </a:lnTo>
                    <a:lnTo>
                      <a:pt x="240" y="148"/>
                    </a:lnTo>
                    <a:lnTo>
                      <a:pt x="242" y="148"/>
                    </a:lnTo>
                    <a:lnTo>
                      <a:pt x="244" y="144"/>
                    </a:lnTo>
                    <a:lnTo>
                      <a:pt x="246" y="145"/>
                    </a:lnTo>
                    <a:lnTo>
                      <a:pt x="247" y="146"/>
                    </a:lnTo>
                    <a:lnTo>
                      <a:pt x="249" y="146"/>
                    </a:lnTo>
                    <a:lnTo>
                      <a:pt x="250" y="150"/>
                    </a:lnTo>
                    <a:lnTo>
                      <a:pt x="250" y="151"/>
                    </a:lnTo>
                    <a:lnTo>
                      <a:pt x="248" y="152"/>
                    </a:lnTo>
                    <a:lnTo>
                      <a:pt x="249" y="154"/>
                    </a:lnTo>
                    <a:lnTo>
                      <a:pt x="249" y="156"/>
                    </a:lnTo>
                    <a:lnTo>
                      <a:pt x="248" y="156"/>
                    </a:lnTo>
                    <a:lnTo>
                      <a:pt x="247" y="157"/>
                    </a:lnTo>
                    <a:lnTo>
                      <a:pt x="249" y="158"/>
                    </a:lnTo>
                    <a:lnTo>
                      <a:pt x="248" y="161"/>
                    </a:lnTo>
                    <a:lnTo>
                      <a:pt x="247" y="159"/>
                    </a:lnTo>
                    <a:lnTo>
                      <a:pt x="247" y="158"/>
                    </a:lnTo>
                    <a:lnTo>
                      <a:pt x="246" y="157"/>
                    </a:lnTo>
                    <a:lnTo>
                      <a:pt x="238" y="157"/>
                    </a:lnTo>
                    <a:lnTo>
                      <a:pt x="238" y="153"/>
                    </a:lnTo>
                    <a:lnTo>
                      <a:pt x="234" y="155"/>
                    </a:lnTo>
                    <a:lnTo>
                      <a:pt x="231" y="158"/>
                    </a:lnTo>
                    <a:lnTo>
                      <a:pt x="228" y="157"/>
                    </a:lnTo>
                    <a:lnTo>
                      <a:pt x="225" y="158"/>
                    </a:lnTo>
                    <a:lnTo>
                      <a:pt x="224" y="158"/>
                    </a:lnTo>
                    <a:lnTo>
                      <a:pt x="215" y="168"/>
                    </a:lnTo>
                    <a:lnTo>
                      <a:pt x="214" y="170"/>
                    </a:lnTo>
                    <a:lnTo>
                      <a:pt x="211" y="170"/>
                    </a:lnTo>
                    <a:lnTo>
                      <a:pt x="206" y="168"/>
                    </a:lnTo>
                    <a:lnTo>
                      <a:pt x="203" y="168"/>
                    </a:lnTo>
                    <a:lnTo>
                      <a:pt x="200" y="170"/>
                    </a:lnTo>
                    <a:lnTo>
                      <a:pt x="198" y="167"/>
                    </a:lnTo>
                    <a:lnTo>
                      <a:pt x="197" y="167"/>
                    </a:lnTo>
                    <a:lnTo>
                      <a:pt x="197" y="165"/>
                    </a:lnTo>
                    <a:lnTo>
                      <a:pt x="195" y="165"/>
                    </a:lnTo>
                    <a:lnTo>
                      <a:pt x="195" y="164"/>
                    </a:lnTo>
                    <a:lnTo>
                      <a:pt x="193" y="163"/>
                    </a:lnTo>
                    <a:lnTo>
                      <a:pt x="192" y="161"/>
                    </a:lnTo>
                    <a:lnTo>
                      <a:pt x="191" y="161"/>
                    </a:lnTo>
                    <a:lnTo>
                      <a:pt x="190" y="159"/>
                    </a:lnTo>
                    <a:lnTo>
                      <a:pt x="192" y="156"/>
                    </a:lnTo>
                    <a:lnTo>
                      <a:pt x="190" y="152"/>
                    </a:lnTo>
                    <a:lnTo>
                      <a:pt x="189" y="151"/>
                    </a:lnTo>
                    <a:lnTo>
                      <a:pt x="183" y="151"/>
                    </a:lnTo>
                    <a:lnTo>
                      <a:pt x="183" y="149"/>
                    </a:lnTo>
                    <a:lnTo>
                      <a:pt x="181" y="149"/>
                    </a:lnTo>
                    <a:lnTo>
                      <a:pt x="181" y="148"/>
                    </a:lnTo>
                    <a:lnTo>
                      <a:pt x="180" y="146"/>
                    </a:lnTo>
                    <a:lnTo>
                      <a:pt x="179" y="147"/>
                    </a:lnTo>
                    <a:lnTo>
                      <a:pt x="179" y="146"/>
                    </a:lnTo>
                    <a:lnTo>
                      <a:pt x="177" y="145"/>
                    </a:lnTo>
                    <a:lnTo>
                      <a:pt x="175" y="143"/>
                    </a:lnTo>
                    <a:lnTo>
                      <a:pt x="177" y="142"/>
                    </a:lnTo>
                    <a:lnTo>
                      <a:pt x="177" y="140"/>
                    </a:lnTo>
                    <a:lnTo>
                      <a:pt x="177" y="138"/>
                    </a:lnTo>
                    <a:lnTo>
                      <a:pt x="175" y="138"/>
                    </a:lnTo>
                    <a:lnTo>
                      <a:pt x="177" y="135"/>
                    </a:lnTo>
                    <a:lnTo>
                      <a:pt x="175" y="134"/>
                    </a:lnTo>
                    <a:lnTo>
                      <a:pt x="176" y="134"/>
                    </a:lnTo>
                    <a:lnTo>
                      <a:pt x="176" y="131"/>
                    </a:lnTo>
                    <a:lnTo>
                      <a:pt x="173" y="130"/>
                    </a:lnTo>
                    <a:lnTo>
                      <a:pt x="174" y="128"/>
                    </a:lnTo>
                    <a:lnTo>
                      <a:pt x="173" y="126"/>
                    </a:lnTo>
                    <a:lnTo>
                      <a:pt x="172" y="126"/>
                    </a:lnTo>
                    <a:lnTo>
                      <a:pt x="173" y="125"/>
                    </a:lnTo>
                    <a:lnTo>
                      <a:pt x="173" y="124"/>
                    </a:lnTo>
                    <a:lnTo>
                      <a:pt x="173" y="123"/>
                    </a:lnTo>
                    <a:lnTo>
                      <a:pt x="172" y="122"/>
                    </a:lnTo>
                    <a:lnTo>
                      <a:pt x="172" y="120"/>
                    </a:lnTo>
                    <a:lnTo>
                      <a:pt x="172" y="118"/>
                    </a:lnTo>
                    <a:lnTo>
                      <a:pt x="170" y="116"/>
                    </a:lnTo>
                    <a:lnTo>
                      <a:pt x="168" y="116"/>
                    </a:lnTo>
                    <a:lnTo>
                      <a:pt x="168" y="115"/>
                    </a:lnTo>
                    <a:lnTo>
                      <a:pt x="166" y="113"/>
                    </a:lnTo>
                    <a:lnTo>
                      <a:pt x="167" y="109"/>
                    </a:lnTo>
                    <a:lnTo>
                      <a:pt x="160" y="100"/>
                    </a:lnTo>
                    <a:lnTo>
                      <a:pt x="159" y="98"/>
                    </a:lnTo>
                    <a:lnTo>
                      <a:pt x="155" y="98"/>
                    </a:lnTo>
                    <a:lnTo>
                      <a:pt x="152" y="104"/>
                    </a:lnTo>
                    <a:lnTo>
                      <a:pt x="149" y="101"/>
                    </a:lnTo>
                    <a:lnTo>
                      <a:pt x="146" y="100"/>
                    </a:lnTo>
                    <a:lnTo>
                      <a:pt x="144" y="91"/>
                    </a:lnTo>
                    <a:lnTo>
                      <a:pt x="141" y="88"/>
                    </a:lnTo>
                    <a:lnTo>
                      <a:pt x="138" y="86"/>
                    </a:lnTo>
                    <a:lnTo>
                      <a:pt x="138" y="85"/>
                    </a:lnTo>
                    <a:lnTo>
                      <a:pt x="136" y="85"/>
                    </a:lnTo>
                    <a:lnTo>
                      <a:pt x="135" y="80"/>
                    </a:lnTo>
                    <a:lnTo>
                      <a:pt x="133" y="75"/>
                    </a:lnTo>
                    <a:lnTo>
                      <a:pt x="135" y="71"/>
                    </a:lnTo>
                    <a:lnTo>
                      <a:pt x="136" y="70"/>
                    </a:lnTo>
                    <a:lnTo>
                      <a:pt x="140" y="71"/>
                    </a:lnTo>
                    <a:lnTo>
                      <a:pt x="141" y="72"/>
                    </a:lnTo>
                    <a:lnTo>
                      <a:pt x="143" y="70"/>
                    </a:lnTo>
                    <a:lnTo>
                      <a:pt x="145" y="70"/>
                    </a:lnTo>
                    <a:lnTo>
                      <a:pt x="148" y="69"/>
                    </a:lnTo>
                    <a:lnTo>
                      <a:pt x="152" y="69"/>
                    </a:lnTo>
                    <a:lnTo>
                      <a:pt x="156" y="67"/>
                    </a:lnTo>
                    <a:lnTo>
                      <a:pt x="157" y="68"/>
                    </a:lnTo>
                    <a:lnTo>
                      <a:pt x="159" y="67"/>
                    </a:lnTo>
                    <a:lnTo>
                      <a:pt x="160" y="68"/>
                    </a:lnTo>
                    <a:lnTo>
                      <a:pt x="164" y="67"/>
                    </a:lnTo>
                    <a:lnTo>
                      <a:pt x="164" y="64"/>
                    </a:lnTo>
                    <a:lnTo>
                      <a:pt x="165" y="64"/>
                    </a:lnTo>
                    <a:lnTo>
                      <a:pt x="165" y="60"/>
                    </a:lnTo>
                    <a:lnTo>
                      <a:pt x="167" y="59"/>
                    </a:lnTo>
                    <a:lnTo>
                      <a:pt x="168" y="58"/>
                    </a:lnTo>
                    <a:lnTo>
                      <a:pt x="169" y="57"/>
                    </a:lnTo>
                    <a:lnTo>
                      <a:pt x="170" y="58"/>
                    </a:lnTo>
                    <a:lnTo>
                      <a:pt x="173" y="60"/>
                    </a:lnTo>
                    <a:lnTo>
                      <a:pt x="176" y="58"/>
                    </a:lnTo>
                    <a:lnTo>
                      <a:pt x="179" y="58"/>
                    </a:lnTo>
                    <a:lnTo>
                      <a:pt x="179" y="56"/>
                    </a:lnTo>
                    <a:lnTo>
                      <a:pt x="179" y="53"/>
                    </a:lnTo>
                    <a:lnTo>
                      <a:pt x="179" y="51"/>
                    </a:lnTo>
                    <a:lnTo>
                      <a:pt x="181" y="45"/>
                    </a:lnTo>
                    <a:lnTo>
                      <a:pt x="176" y="38"/>
                    </a:lnTo>
                    <a:lnTo>
                      <a:pt x="172" y="34"/>
                    </a:lnTo>
                    <a:lnTo>
                      <a:pt x="172" y="31"/>
                    </a:lnTo>
                    <a:lnTo>
                      <a:pt x="173" y="26"/>
                    </a:lnTo>
                    <a:lnTo>
                      <a:pt x="175" y="24"/>
                    </a:lnTo>
                    <a:lnTo>
                      <a:pt x="178" y="18"/>
                    </a:lnTo>
                    <a:lnTo>
                      <a:pt x="180" y="17"/>
                    </a:lnTo>
                    <a:lnTo>
                      <a:pt x="180" y="15"/>
                    </a:lnTo>
                    <a:lnTo>
                      <a:pt x="181" y="15"/>
                    </a:lnTo>
                    <a:lnTo>
                      <a:pt x="180" y="13"/>
                    </a:lnTo>
                    <a:lnTo>
                      <a:pt x="177" y="13"/>
                    </a:lnTo>
                    <a:lnTo>
                      <a:pt x="176" y="12"/>
                    </a:lnTo>
                    <a:lnTo>
                      <a:pt x="174" y="11"/>
                    </a:lnTo>
                    <a:lnTo>
                      <a:pt x="173" y="4"/>
                    </a:lnTo>
                    <a:lnTo>
                      <a:pt x="167" y="0"/>
                    </a:lnTo>
                    <a:lnTo>
                      <a:pt x="164" y="0"/>
                    </a:lnTo>
                    <a:lnTo>
                      <a:pt x="164" y="6"/>
                    </a:lnTo>
                    <a:lnTo>
                      <a:pt x="163" y="10"/>
                    </a:lnTo>
                    <a:lnTo>
                      <a:pt x="164" y="11"/>
                    </a:lnTo>
                    <a:lnTo>
                      <a:pt x="164" y="12"/>
                    </a:lnTo>
                    <a:lnTo>
                      <a:pt x="163" y="13"/>
                    </a:lnTo>
                    <a:lnTo>
                      <a:pt x="155" y="19"/>
                    </a:lnTo>
                    <a:lnTo>
                      <a:pt x="152" y="22"/>
                    </a:lnTo>
                    <a:lnTo>
                      <a:pt x="148" y="24"/>
                    </a:lnTo>
                    <a:lnTo>
                      <a:pt x="143" y="25"/>
                    </a:lnTo>
                    <a:lnTo>
                      <a:pt x="142" y="26"/>
                    </a:lnTo>
                    <a:lnTo>
                      <a:pt x="140" y="25"/>
                    </a:lnTo>
                    <a:lnTo>
                      <a:pt x="140" y="24"/>
                    </a:lnTo>
                    <a:lnTo>
                      <a:pt x="138" y="23"/>
                    </a:lnTo>
                    <a:lnTo>
                      <a:pt x="138" y="20"/>
                    </a:lnTo>
                    <a:lnTo>
                      <a:pt x="137" y="19"/>
                    </a:lnTo>
                    <a:lnTo>
                      <a:pt x="134" y="19"/>
                    </a:lnTo>
                    <a:lnTo>
                      <a:pt x="133" y="20"/>
                    </a:lnTo>
                    <a:lnTo>
                      <a:pt x="131" y="20"/>
                    </a:lnTo>
                    <a:lnTo>
                      <a:pt x="129" y="23"/>
                    </a:lnTo>
                    <a:lnTo>
                      <a:pt x="128" y="22"/>
                    </a:lnTo>
                    <a:lnTo>
                      <a:pt x="125" y="23"/>
                    </a:lnTo>
                    <a:lnTo>
                      <a:pt x="123" y="22"/>
                    </a:lnTo>
                    <a:lnTo>
                      <a:pt x="121" y="20"/>
                    </a:lnTo>
                    <a:lnTo>
                      <a:pt x="120" y="20"/>
                    </a:lnTo>
                    <a:lnTo>
                      <a:pt x="119" y="19"/>
                    </a:lnTo>
                    <a:lnTo>
                      <a:pt x="117" y="19"/>
                    </a:lnTo>
                    <a:lnTo>
                      <a:pt x="111" y="18"/>
                    </a:lnTo>
                    <a:lnTo>
                      <a:pt x="105" y="20"/>
                    </a:lnTo>
                    <a:lnTo>
                      <a:pt x="104" y="20"/>
                    </a:lnTo>
                    <a:lnTo>
                      <a:pt x="102" y="21"/>
                    </a:lnTo>
                    <a:lnTo>
                      <a:pt x="100" y="20"/>
                    </a:lnTo>
                    <a:lnTo>
                      <a:pt x="100" y="24"/>
                    </a:lnTo>
                    <a:lnTo>
                      <a:pt x="99" y="26"/>
                    </a:lnTo>
                    <a:lnTo>
                      <a:pt x="97" y="26"/>
                    </a:lnTo>
                    <a:lnTo>
                      <a:pt x="95" y="28"/>
                    </a:lnTo>
                    <a:lnTo>
                      <a:pt x="92" y="26"/>
                    </a:lnTo>
                    <a:lnTo>
                      <a:pt x="91" y="31"/>
                    </a:lnTo>
                    <a:lnTo>
                      <a:pt x="90" y="34"/>
                    </a:lnTo>
                    <a:lnTo>
                      <a:pt x="91" y="37"/>
                    </a:lnTo>
                    <a:lnTo>
                      <a:pt x="90" y="40"/>
                    </a:lnTo>
                    <a:lnTo>
                      <a:pt x="90" y="43"/>
                    </a:lnTo>
                    <a:lnTo>
                      <a:pt x="88" y="44"/>
                    </a:lnTo>
                    <a:lnTo>
                      <a:pt x="88" y="46"/>
                    </a:lnTo>
                    <a:lnTo>
                      <a:pt x="86" y="47"/>
                    </a:lnTo>
                    <a:lnTo>
                      <a:pt x="83" y="46"/>
                    </a:lnTo>
                    <a:lnTo>
                      <a:pt x="82" y="47"/>
                    </a:lnTo>
                    <a:lnTo>
                      <a:pt x="80" y="45"/>
                    </a:lnTo>
                    <a:lnTo>
                      <a:pt x="77" y="40"/>
                    </a:lnTo>
                    <a:lnTo>
                      <a:pt x="75" y="44"/>
                    </a:lnTo>
                    <a:lnTo>
                      <a:pt x="71" y="47"/>
                    </a:lnTo>
                    <a:lnTo>
                      <a:pt x="67" y="54"/>
                    </a:lnTo>
                    <a:lnTo>
                      <a:pt x="64" y="57"/>
                    </a:lnTo>
                    <a:lnTo>
                      <a:pt x="59" y="53"/>
                    </a:lnTo>
                    <a:lnTo>
                      <a:pt x="57" y="54"/>
                    </a:lnTo>
                    <a:lnTo>
                      <a:pt x="55" y="57"/>
                    </a:lnTo>
                    <a:lnTo>
                      <a:pt x="55" y="60"/>
                    </a:lnTo>
                    <a:lnTo>
                      <a:pt x="53" y="61"/>
                    </a:lnTo>
                    <a:lnTo>
                      <a:pt x="52" y="62"/>
                    </a:lnTo>
                    <a:lnTo>
                      <a:pt x="50" y="60"/>
                    </a:lnTo>
                    <a:lnTo>
                      <a:pt x="48" y="64"/>
                    </a:lnTo>
                    <a:lnTo>
                      <a:pt x="46" y="66"/>
                    </a:lnTo>
                    <a:lnTo>
                      <a:pt x="42" y="70"/>
                    </a:lnTo>
                    <a:lnTo>
                      <a:pt x="41" y="70"/>
                    </a:lnTo>
                    <a:lnTo>
                      <a:pt x="37" y="73"/>
                    </a:lnTo>
                    <a:lnTo>
                      <a:pt x="37" y="76"/>
                    </a:lnTo>
                    <a:lnTo>
                      <a:pt x="37" y="81"/>
                    </a:lnTo>
                    <a:lnTo>
                      <a:pt x="39" y="83"/>
                    </a:lnTo>
                    <a:lnTo>
                      <a:pt x="37" y="86"/>
                    </a:lnTo>
                    <a:lnTo>
                      <a:pt x="30" y="91"/>
                    </a:lnTo>
                    <a:lnTo>
                      <a:pt x="31" y="100"/>
                    </a:lnTo>
                    <a:lnTo>
                      <a:pt x="31" y="104"/>
                    </a:lnTo>
                    <a:lnTo>
                      <a:pt x="31" y="107"/>
                    </a:lnTo>
                    <a:lnTo>
                      <a:pt x="31" y="110"/>
                    </a:lnTo>
                    <a:lnTo>
                      <a:pt x="28" y="117"/>
                    </a:lnTo>
                    <a:lnTo>
                      <a:pt x="25" y="118"/>
                    </a:lnTo>
                    <a:lnTo>
                      <a:pt x="23" y="120"/>
                    </a:lnTo>
                    <a:lnTo>
                      <a:pt x="21" y="122"/>
                    </a:lnTo>
                    <a:lnTo>
                      <a:pt x="18" y="123"/>
                    </a:lnTo>
                    <a:lnTo>
                      <a:pt x="15" y="129"/>
                    </a:lnTo>
                    <a:lnTo>
                      <a:pt x="12" y="132"/>
                    </a:lnTo>
                    <a:lnTo>
                      <a:pt x="12" y="138"/>
                    </a:lnTo>
                    <a:lnTo>
                      <a:pt x="12" y="140"/>
                    </a:lnTo>
                    <a:lnTo>
                      <a:pt x="12" y="143"/>
                    </a:lnTo>
                    <a:lnTo>
                      <a:pt x="8" y="145"/>
                    </a:lnTo>
                    <a:lnTo>
                      <a:pt x="7" y="145"/>
                    </a:lnTo>
                    <a:lnTo>
                      <a:pt x="8" y="147"/>
                    </a:lnTo>
                    <a:lnTo>
                      <a:pt x="11" y="149"/>
                    </a:lnTo>
                    <a:lnTo>
                      <a:pt x="16" y="156"/>
                    </a:lnTo>
                    <a:lnTo>
                      <a:pt x="17" y="159"/>
                    </a:lnTo>
                    <a:lnTo>
                      <a:pt x="17" y="160"/>
                    </a:lnTo>
                    <a:lnTo>
                      <a:pt x="18" y="162"/>
                    </a:lnTo>
                    <a:lnTo>
                      <a:pt x="17" y="164"/>
                    </a:lnTo>
                    <a:lnTo>
                      <a:pt x="17" y="165"/>
                    </a:lnTo>
                    <a:lnTo>
                      <a:pt x="16" y="167"/>
                    </a:lnTo>
                    <a:lnTo>
                      <a:pt x="15" y="166"/>
                    </a:lnTo>
                    <a:lnTo>
                      <a:pt x="14" y="170"/>
                    </a:lnTo>
                    <a:lnTo>
                      <a:pt x="12" y="170"/>
                    </a:lnTo>
                    <a:lnTo>
                      <a:pt x="11" y="172"/>
                    </a:lnTo>
                    <a:lnTo>
                      <a:pt x="9" y="172"/>
                    </a:lnTo>
                    <a:lnTo>
                      <a:pt x="9" y="174"/>
                    </a:lnTo>
                    <a:lnTo>
                      <a:pt x="6" y="174"/>
                    </a:lnTo>
                    <a:lnTo>
                      <a:pt x="7" y="177"/>
                    </a:lnTo>
                    <a:lnTo>
                      <a:pt x="6" y="178"/>
                    </a:lnTo>
                    <a:lnTo>
                      <a:pt x="9" y="179"/>
                    </a:lnTo>
                    <a:lnTo>
                      <a:pt x="8" y="182"/>
                    </a:lnTo>
                    <a:lnTo>
                      <a:pt x="8" y="183"/>
                    </a:lnTo>
                    <a:lnTo>
                      <a:pt x="7" y="184"/>
                    </a:lnTo>
                    <a:lnTo>
                      <a:pt x="7" y="183"/>
                    </a:lnTo>
                    <a:lnTo>
                      <a:pt x="6" y="185"/>
                    </a:lnTo>
                    <a:lnTo>
                      <a:pt x="6" y="186"/>
                    </a:lnTo>
                    <a:lnTo>
                      <a:pt x="4" y="188"/>
                    </a:lnTo>
                    <a:lnTo>
                      <a:pt x="3" y="189"/>
                    </a:lnTo>
                    <a:lnTo>
                      <a:pt x="1" y="189"/>
                    </a:lnTo>
                    <a:lnTo>
                      <a:pt x="2" y="192"/>
                    </a:lnTo>
                    <a:lnTo>
                      <a:pt x="1" y="192"/>
                    </a:lnTo>
                    <a:lnTo>
                      <a:pt x="0" y="194"/>
                    </a:lnTo>
                    <a:lnTo>
                      <a:pt x="3" y="196"/>
                    </a:lnTo>
                    <a:lnTo>
                      <a:pt x="4" y="198"/>
                    </a:lnTo>
                    <a:lnTo>
                      <a:pt x="3" y="202"/>
                    </a:lnTo>
                    <a:lnTo>
                      <a:pt x="4" y="200"/>
                    </a:lnTo>
                    <a:lnTo>
                      <a:pt x="6" y="200"/>
                    </a:lnTo>
                    <a:lnTo>
                      <a:pt x="6" y="202"/>
                    </a:lnTo>
                    <a:lnTo>
                      <a:pt x="6" y="204"/>
                    </a:lnTo>
                    <a:lnTo>
                      <a:pt x="7" y="209"/>
                    </a:lnTo>
                    <a:lnTo>
                      <a:pt x="9" y="209"/>
                    </a:lnTo>
                    <a:lnTo>
                      <a:pt x="9" y="212"/>
                    </a:lnTo>
                    <a:lnTo>
                      <a:pt x="12" y="209"/>
                    </a:lnTo>
                    <a:lnTo>
                      <a:pt x="14" y="209"/>
                    </a:lnTo>
                    <a:lnTo>
                      <a:pt x="15" y="209"/>
                    </a:lnTo>
                    <a:lnTo>
                      <a:pt x="15" y="208"/>
                    </a:lnTo>
                    <a:lnTo>
                      <a:pt x="16" y="207"/>
                    </a:lnTo>
                    <a:lnTo>
                      <a:pt x="18" y="208"/>
                    </a:lnTo>
                    <a:lnTo>
                      <a:pt x="20" y="205"/>
                    </a:lnTo>
                    <a:lnTo>
                      <a:pt x="21" y="205"/>
                    </a:lnTo>
                    <a:lnTo>
                      <a:pt x="19" y="212"/>
                    </a:lnTo>
                    <a:lnTo>
                      <a:pt x="16" y="218"/>
                    </a:lnTo>
                    <a:lnTo>
                      <a:pt x="15" y="221"/>
                    </a:lnTo>
                    <a:lnTo>
                      <a:pt x="16" y="221"/>
                    </a:lnTo>
                    <a:lnTo>
                      <a:pt x="16" y="222"/>
                    </a:lnTo>
                    <a:lnTo>
                      <a:pt x="17" y="222"/>
                    </a:lnTo>
                    <a:lnTo>
                      <a:pt x="17" y="224"/>
                    </a:lnTo>
                    <a:lnTo>
                      <a:pt x="17" y="223"/>
                    </a:lnTo>
                    <a:lnTo>
                      <a:pt x="18" y="222"/>
                    </a:lnTo>
                    <a:lnTo>
                      <a:pt x="19" y="223"/>
                    </a:lnTo>
                    <a:lnTo>
                      <a:pt x="20" y="223"/>
                    </a:lnTo>
                    <a:lnTo>
                      <a:pt x="20" y="222"/>
                    </a:lnTo>
                    <a:lnTo>
                      <a:pt x="21" y="222"/>
                    </a:lnTo>
                    <a:lnTo>
                      <a:pt x="22" y="221"/>
                    </a:lnTo>
                    <a:lnTo>
                      <a:pt x="22" y="222"/>
                    </a:lnTo>
                    <a:lnTo>
                      <a:pt x="24" y="221"/>
                    </a:lnTo>
                    <a:lnTo>
                      <a:pt x="25" y="222"/>
                    </a:lnTo>
                    <a:lnTo>
                      <a:pt x="26" y="222"/>
                    </a:lnTo>
                    <a:lnTo>
                      <a:pt x="27" y="225"/>
                    </a:lnTo>
                    <a:lnTo>
                      <a:pt x="30" y="225"/>
                    </a:lnTo>
                    <a:lnTo>
                      <a:pt x="31" y="226"/>
                    </a:lnTo>
                    <a:lnTo>
                      <a:pt x="33" y="226"/>
                    </a:lnTo>
                    <a:lnTo>
                      <a:pt x="33" y="227"/>
                    </a:lnTo>
                    <a:lnTo>
                      <a:pt x="33" y="229"/>
                    </a:lnTo>
                    <a:lnTo>
                      <a:pt x="34" y="228"/>
                    </a:lnTo>
                    <a:lnTo>
                      <a:pt x="37" y="230"/>
                    </a:lnTo>
                    <a:lnTo>
                      <a:pt x="37" y="231"/>
                    </a:lnTo>
                    <a:lnTo>
                      <a:pt x="39" y="232"/>
                    </a:lnTo>
                    <a:lnTo>
                      <a:pt x="41" y="231"/>
                    </a:lnTo>
                    <a:lnTo>
                      <a:pt x="45" y="233"/>
                    </a:lnTo>
                    <a:lnTo>
                      <a:pt x="45" y="235"/>
                    </a:lnTo>
                    <a:lnTo>
                      <a:pt x="45" y="236"/>
                    </a:lnTo>
                    <a:lnTo>
                      <a:pt x="47" y="234"/>
                    </a:lnTo>
                    <a:lnTo>
                      <a:pt x="48" y="233"/>
                    </a:lnTo>
                    <a:lnTo>
                      <a:pt x="51" y="233"/>
                    </a:lnTo>
                    <a:lnTo>
                      <a:pt x="55" y="231"/>
                    </a:lnTo>
                    <a:lnTo>
                      <a:pt x="57" y="235"/>
                    </a:lnTo>
                    <a:lnTo>
                      <a:pt x="58" y="234"/>
                    </a:lnTo>
                    <a:lnTo>
                      <a:pt x="58" y="236"/>
                    </a:lnTo>
                    <a:lnTo>
                      <a:pt x="62" y="242"/>
                    </a:lnTo>
                    <a:lnTo>
                      <a:pt x="63" y="243"/>
                    </a:lnTo>
                    <a:lnTo>
                      <a:pt x="64" y="243"/>
                    </a:lnTo>
                    <a:lnTo>
                      <a:pt x="64" y="246"/>
                    </a:lnTo>
                    <a:lnTo>
                      <a:pt x="67" y="247"/>
                    </a:lnTo>
                    <a:lnTo>
                      <a:pt x="67" y="250"/>
                    </a:lnTo>
                    <a:lnTo>
                      <a:pt x="66" y="251"/>
                    </a:lnTo>
                    <a:lnTo>
                      <a:pt x="66" y="252"/>
                    </a:lnTo>
                    <a:lnTo>
                      <a:pt x="69" y="255"/>
                    </a:lnTo>
                    <a:lnTo>
                      <a:pt x="69" y="256"/>
                    </a:lnTo>
                    <a:lnTo>
                      <a:pt x="67" y="256"/>
                    </a:lnTo>
                    <a:lnTo>
                      <a:pt x="69" y="259"/>
                    </a:lnTo>
                    <a:lnTo>
                      <a:pt x="70" y="261"/>
                    </a:lnTo>
                    <a:lnTo>
                      <a:pt x="70" y="260"/>
                    </a:lnTo>
                    <a:lnTo>
                      <a:pt x="72" y="260"/>
                    </a:lnTo>
                    <a:lnTo>
                      <a:pt x="74" y="259"/>
                    </a:lnTo>
                    <a:lnTo>
                      <a:pt x="77" y="257"/>
                    </a:lnTo>
                    <a:lnTo>
                      <a:pt x="82" y="260"/>
                    </a:lnTo>
                    <a:lnTo>
                      <a:pt x="84" y="261"/>
                    </a:lnTo>
                    <a:lnTo>
                      <a:pt x="86" y="260"/>
                    </a:lnTo>
                    <a:lnTo>
                      <a:pt x="87" y="260"/>
                    </a:lnTo>
                    <a:lnTo>
                      <a:pt x="89" y="267"/>
                    </a:lnTo>
                    <a:lnTo>
                      <a:pt x="91" y="268"/>
                    </a:lnTo>
                    <a:lnTo>
                      <a:pt x="96" y="270"/>
                    </a:lnTo>
                    <a:lnTo>
                      <a:pt x="99" y="264"/>
                    </a:lnTo>
                    <a:lnTo>
                      <a:pt x="99" y="262"/>
                    </a:lnTo>
                    <a:lnTo>
                      <a:pt x="100" y="260"/>
                    </a:lnTo>
                    <a:lnTo>
                      <a:pt x="102" y="261"/>
                    </a:lnTo>
                    <a:lnTo>
                      <a:pt x="102" y="262"/>
                    </a:lnTo>
                    <a:lnTo>
                      <a:pt x="105" y="264"/>
                    </a:lnTo>
                    <a:lnTo>
                      <a:pt x="108" y="266"/>
                    </a:lnTo>
                    <a:lnTo>
                      <a:pt x="112" y="273"/>
                    </a:lnTo>
                    <a:lnTo>
                      <a:pt x="115" y="275"/>
                    </a:lnTo>
                    <a:lnTo>
                      <a:pt x="120" y="275"/>
                    </a:lnTo>
                    <a:lnTo>
                      <a:pt x="120" y="272"/>
                    </a:lnTo>
                    <a:lnTo>
                      <a:pt x="123" y="272"/>
                    </a:lnTo>
                    <a:lnTo>
                      <a:pt x="124" y="270"/>
                    </a:lnTo>
                    <a:lnTo>
                      <a:pt x="126" y="270"/>
                    </a:lnTo>
                    <a:lnTo>
                      <a:pt x="127" y="268"/>
                    </a:lnTo>
                    <a:lnTo>
                      <a:pt x="130" y="270"/>
                    </a:lnTo>
                    <a:lnTo>
                      <a:pt x="132" y="270"/>
                    </a:lnTo>
                    <a:lnTo>
                      <a:pt x="134" y="274"/>
                    </a:lnTo>
                    <a:lnTo>
                      <a:pt x="136" y="273"/>
                    </a:lnTo>
                    <a:lnTo>
                      <a:pt x="137" y="274"/>
                    </a:lnTo>
                    <a:lnTo>
                      <a:pt x="139" y="276"/>
                    </a:lnTo>
                    <a:lnTo>
                      <a:pt x="137" y="277"/>
                    </a:lnTo>
                    <a:lnTo>
                      <a:pt x="139" y="278"/>
                    </a:lnTo>
                    <a:lnTo>
                      <a:pt x="140" y="279"/>
                    </a:lnTo>
                    <a:lnTo>
                      <a:pt x="141" y="280"/>
                    </a:lnTo>
                    <a:lnTo>
                      <a:pt x="142" y="280"/>
                    </a:lnTo>
                    <a:lnTo>
                      <a:pt x="143" y="277"/>
                    </a:lnTo>
                    <a:lnTo>
                      <a:pt x="144" y="277"/>
                    </a:lnTo>
                    <a:lnTo>
                      <a:pt x="143" y="281"/>
                    </a:lnTo>
                    <a:lnTo>
                      <a:pt x="144" y="282"/>
                    </a:lnTo>
                    <a:lnTo>
                      <a:pt x="143" y="282"/>
                    </a:lnTo>
                    <a:lnTo>
                      <a:pt x="143" y="284"/>
                    </a:lnTo>
                    <a:lnTo>
                      <a:pt x="142" y="284"/>
                    </a:lnTo>
                    <a:lnTo>
                      <a:pt x="139" y="289"/>
                    </a:lnTo>
                    <a:lnTo>
                      <a:pt x="138" y="291"/>
                    </a:lnTo>
                    <a:lnTo>
                      <a:pt x="139" y="296"/>
                    </a:lnTo>
                    <a:lnTo>
                      <a:pt x="139" y="302"/>
                    </a:lnTo>
                    <a:lnTo>
                      <a:pt x="140" y="304"/>
                    </a:lnTo>
                    <a:lnTo>
                      <a:pt x="147" y="310"/>
                    </a:lnTo>
                    <a:lnTo>
                      <a:pt x="147" y="311"/>
                    </a:lnTo>
                    <a:lnTo>
                      <a:pt x="148" y="312"/>
                    </a:lnTo>
                    <a:lnTo>
                      <a:pt x="149" y="310"/>
                    </a:lnTo>
                    <a:lnTo>
                      <a:pt x="149" y="311"/>
                    </a:lnTo>
                    <a:lnTo>
                      <a:pt x="150" y="310"/>
                    </a:lnTo>
                    <a:lnTo>
                      <a:pt x="151" y="310"/>
                    </a:lnTo>
                    <a:lnTo>
                      <a:pt x="151" y="306"/>
                    </a:lnTo>
                    <a:lnTo>
                      <a:pt x="152" y="304"/>
                    </a:lnTo>
                    <a:lnTo>
                      <a:pt x="155" y="307"/>
                    </a:lnTo>
                    <a:lnTo>
                      <a:pt x="157" y="314"/>
                    </a:lnTo>
                    <a:lnTo>
                      <a:pt x="161" y="318"/>
                    </a:lnTo>
                    <a:lnTo>
                      <a:pt x="159" y="321"/>
                    </a:lnTo>
                    <a:lnTo>
                      <a:pt x="161" y="323"/>
                    </a:lnTo>
                    <a:lnTo>
                      <a:pt x="161" y="327"/>
                    </a:lnTo>
                    <a:lnTo>
                      <a:pt x="162" y="328"/>
                    </a:lnTo>
                    <a:lnTo>
                      <a:pt x="163" y="326"/>
                    </a:lnTo>
                    <a:lnTo>
                      <a:pt x="164" y="326"/>
                    </a:lnTo>
                    <a:lnTo>
                      <a:pt x="166" y="330"/>
                    </a:lnTo>
                    <a:lnTo>
                      <a:pt x="169" y="332"/>
                    </a:lnTo>
                    <a:lnTo>
                      <a:pt x="172" y="333"/>
                    </a:lnTo>
                    <a:lnTo>
                      <a:pt x="173" y="337"/>
                    </a:lnTo>
                    <a:lnTo>
                      <a:pt x="175" y="340"/>
                    </a:lnTo>
                    <a:lnTo>
                      <a:pt x="176" y="341"/>
                    </a:lnTo>
                    <a:lnTo>
                      <a:pt x="177" y="343"/>
                    </a:lnTo>
                    <a:lnTo>
                      <a:pt x="177" y="346"/>
                    </a:lnTo>
                    <a:lnTo>
                      <a:pt x="179" y="346"/>
                    </a:lnTo>
                    <a:lnTo>
                      <a:pt x="179" y="347"/>
                    </a:lnTo>
                    <a:lnTo>
                      <a:pt x="179" y="348"/>
                    </a:lnTo>
                    <a:lnTo>
                      <a:pt x="179" y="350"/>
                    </a:lnTo>
                    <a:lnTo>
                      <a:pt x="180" y="349"/>
                    </a:lnTo>
                    <a:lnTo>
                      <a:pt x="181" y="350"/>
                    </a:lnTo>
                    <a:lnTo>
                      <a:pt x="180" y="353"/>
                    </a:lnTo>
                    <a:lnTo>
                      <a:pt x="182" y="354"/>
                    </a:lnTo>
                    <a:lnTo>
                      <a:pt x="183" y="354"/>
                    </a:lnTo>
                    <a:lnTo>
                      <a:pt x="182" y="354"/>
                    </a:lnTo>
                    <a:lnTo>
                      <a:pt x="183" y="354"/>
                    </a:lnTo>
                    <a:lnTo>
                      <a:pt x="182" y="356"/>
                    </a:lnTo>
                    <a:lnTo>
                      <a:pt x="183" y="357"/>
                    </a:lnTo>
                    <a:lnTo>
                      <a:pt x="181" y="359"/>
                    </a:lnTo>
                    <a:lnTo>
                      <a:pt x="180" y="358"/>
                    </a:lnTo>
                    <a:lnTo>
                      <a:pt x="177" y="361"/>
                    </a:lnTo>
                    <a:lnTo>
                      <a:pt x="177" y="363"/>
                    </a:lnTo>
                    <a:lnTo>
                      <a:pt x="178" y="363"/>
                    </a:lnTo>
                    <a:lnTo>
                      <a:pt x="179" y="365"/>
                    </a:lnTo>
                    <a:lnTo>
                      <a:pt x="179" y="368"/>
                    </a:lnTo>
                    <a:lnTo>
                      <a:pt x="181" y="370"/>
                    </a:lnTo>
                    <a:lnTo>
                      <a:pt x="184" y="365"/>
                    </a:lnTo>
                    <a:lnTo>
                      <a:pt x="185" y="364"/>
                    </a:lnTo>
                    <a:lnTo>
                      <a:pt x="187" y="364"/>
                    </a:lnTo>
                    <a:lnTo>
                      <a:pt x="187" y="363"/>
                    </a:lnTo>
                    <a:lnTo>
                      <a:pt x="188" y="361"/>
                    </a:lnTo>
                    <a:lnTo>
                      <a:pt x="192" y="364"/>
                    </a:lnTo>
                    <a:lnTo>
                      <a:pt x="192" y="362"/>
                    </a:lnTo>
                    <a:lnTo>
                      <a:pt x="193" y="362"/>
                    </a:lnTo>
                    <a:lnTo>
                      <a:pt x="193" y="363"/>
                    </a:lnTo>
                    <a:lnTo>
                      <a:pt x="192" y="364"/>
                    </a:lnTo>
                    <a:lnTo>
                      <a:pt x="195" y="367"/>
                    </a:lnTo>
                    <a:lnTo>
                      <a:pt x="193" y="370"/>
                    </a:lnTo>
                    <a:lnTo>
                      <a:pt x="194" y="370"/>
                    </a:lnTo>
                    <a:lnTo>
                      <a:pt x="194" y="371"/>
                    </a:lnTo>
                    <a:lnTo>
                      <a:pt x="195" y="371"/>
                    </a:lnTo>
                    <a:lnTo>
                      <a:pt x="194" y="374"/>
                    </a:lnTo>
                    <a:lnTo>
                      <a:pt x="196" y="374"/>
                    </a:lnTo>
                    <a:lnTo>
                      <a:pt x="196" y="376"/>
                    </a:lnTo>
                    <a:lnTo>
                      <a:pt x="205" y="376"/>
                    </a:lnTo>
                    <a:lnTo>
                      <a:pt x="207" y="376"/>
                    </a:lnTo>
                    <a:lnTo>
                      <a:pt x="209" y="379"/>
                    </a:lnTo>
                    <a:lnTo>
                      <a:pt x="210" y="377"/>
                    </a:lnTo>
                    <a:lnTo>
                      <a:pt x="211" y="377"/>
                    </a:lnTo>
                    <a:lnTo>
                      <a:pt x="213" y="381"/>
                    </a:lnTo>
                    <a:lnTo>
                      <a:pt x="216" y="384"/>
                    </a:lnTo>
                    <a:lnTo>
                      <a:pt x="216" y="389"/>
                    </a:lnTo>
                    <a:lnTo>
                      <a:pt x="215" y="393"/>
                    </a:lnTo>
                    <a:lnTo>
                      <a:pt x="217" y="394"/>
                    </a:lnTo>
                    <a:lnTo>
                      <a:pt x="218" y="394"/>
                    </a:lnTo>
                    <a:lnTo>
                      <a:pt x="221" y="394"/>
                    </a:lnTo>
                    <a:lnTo>
                      <a:pt x="227" y="391"/>
                    </a:lnTo>
                    <a:lnTo>
                      <a:pt x="233" y="391"/>
                    </a:lnTo>
                    <a:lnTo>
                      <a:pt x="236" y="390"/>
                    </a:lnTo>
                    <a:lnTo>
                      <a:pt x="239" y="391"/>
                    </a:lnTo>
                    <a:lnTo>
                      <a:pt x="241" y="389"/>
                    </a:lnTo>
                    <a:lnTo>
                      <a:pt x="244" y="391"/>
                    </a:lnTo>
                    <a:lnTo>
                      <a:pt x="246" y="390"/>
                    </a:lnTo>
                    <a:lnTo>
                      <a:pt x="248" y="391"/>
                    </a:lnTo>
                    <a:lnTo>
                      <a:pt x="252" y="389"/>
                    </a:lnTo>
                    <a:lnTo>
                      <a:pt x="255" y="394"/>
                    </a:lnTo>
                    <a:lnTo>
                      <a:pt x="261" y="394"/>
                    </a:lnTo>
                    <a:lnTo>
                      <a:pt x="263" y="393"/>
                    </a:lnTo>
                    <a:lnTo>
                      <a:pt x="264" y="394"/>
                    </a:lnTo>
                    <a:lnTo>
                      <a:pt x="265" y="398"/>
                    </a:lnTo>
                    <a:lnTo>
                      <a:pt x="269" y="404"/>
                    </a:lnTo>
                    <a:lnTo>
                      <a:pt x="272" y="406"/>
                    </a:lnTo>
                    <a:lnTo>
                      <a:pt x="276" y="405"/>
                    </a:lnTo>
                    <a:lnTo>
                      <a:pt x="277" y="405"/>
                    </a:lnTo>
                    <a:lnTo>
                      <a:pt x="278" y="407"/>
                    </a:lnTo>
                    <a:lnTo>
                      <a:pt x="286" y="411"/>
                    </a:lnTo>
                    <a:lnTo>
                      <a:pt x="288" y="410"/>
                    </a:lnTo>
                    <a:lnTo>
                      <a:pt x="290" y="406"/>
                    </a:lnTo>
                    <a:lnTo>
                      <a:pt x="292" y="406"/>
                    </a:lnTo>
                    <a:lnTo>
                      <a:pt x="296" y="407"/>
                    </a:lnTo>
                    <a:lnTo>
                      <a:pt x="299" y="409"/>
                    </a:lnTo>
                    <a:lnTo>
                      <a:pt x="300" y="411"/>
                    </a:lnTo>
                    <a:lnTo>
                      <a:pt x="300" y="420"/>
                    </a:lnTo>
                    <a:lnTo>
                      <a:pt x="302" y="423"/>
                    </a:lnTo>
                    <a:lnTo>
                      <a:pt x="304" y="427"/>
                    </a:lnTo>
                    <a:lnTo>
                      <a:pt x="306" y="428"/>
                    </a:lnTo>
                    <a:lnTo>
                      <a:pt x="309" y="430"/>
                    </a:lnTo>
                    <a:lnTo>
                      <a:pt x="311" y="430"/>
                    </a:lnTo>
                    <a:lnTo>
                      <a:pt x="312" y="434"/>
                    </a:lnTo>
                    <a:lnTo>
                      <a:pt x="313" y="435"/>
                    </a:lnTo>
                    <a:lnTo>
                      <a:pt x="312" y="435"/>
                    </a:lnTo>
                    <a:lnTo>
                      <a:pt x="313" y="437"/>
                    </a:lnTo>
                    <a:lnTo>
                      <a:pt x="315" y="437"/>
                    </a:lnTo>
                    <a:lnTo>
                      <a:pt x="316" y="442"/>
                    </a:lnTo>
                    <a:lnTo>
                      <a:pt x="313" y="451"/>
                    </a:lnTo>
                    <a:lnTo>
                      <a:pt x="316" y="451"/>
                    </a:lnTo>
                    <a:lnTo>
                      <a:pt x="318" y="451"/>
                    </a:lnTo>
                    <a:lnTo>
                      <a:pt x="320" y="454"/>
                    </a:lnTo>
                    <a:lnTo>
                      <a:pt x="322" y="454"/>
                    </a:lnTo>
                    <a:lnTo>
                      <a:pt x="324" y="455"/>
                    </a:lnTo>
                    <a:lnTo>
                      <a:pt x="326" y="454"/>
                    </a:lnTo>
                    <a:lnTo>
                      <a:pt x="332" y="457"/>
                    </a:lnTo>
                    <a:lnTo>
                      <a:pt x="336" y="457"/>
                    </a:lnTo>
                    <a:lnTo>
                      <a:pt x="337" y="455"/>
                    </a:lnTo>
                    <a:lnTo>
                      <a:pt x="338" y="454"/>
                    </a:lnTo>
                    <a:lnTo>
                      <a:pt x="344" y="451"/>
                    </a:lnTo>
                    <a:lnTo>
                      <a:pt x="345" y="449"/>
                    </a:lnTo>
                    <a:lnTo>
                      <a:pt x="345" y="447"/>
                    </a:lnTo>
                    <a:lnTo>
                      <a:pt x="346" y="445"/>
                    </a:lnTo>
                    <a:lnTo>
                      <a:pt x="347" y="444"/>
                    </a:lnTo>
                    <a:lnTo>
                      <a:pt x="350" y="442"/>
                    </a:lnTo>
                    <a:lnTo>
                      <a:pt x="348" y="440"/>
                    </a:lnTo>
                    <a:lnTo>
                      <a:pt x="350" y="439"/>
                    </a:lnTo>
                    <a:lnTo>
                      <a:pt x="352" y="439"/>
                    </a:lnTo>
                    <a:lnTo>
                      <a:pt x="353" y="436"/>
                    </a:lnTo>
                    <a:lnTo>
                      <a:pt x="358" y="434"/>
                    </a:lnTo>
                    <a:lnTo>
                      <a:pt x="359" y="430"/>
                    </a:lnTo>
                    <a:lnTo>
                      <a:pt x="361" y="429"/>
                    </a:lnTo>
                    <a:lnTo>
                      <a:pt x="362" y="427"/>
                    </a:lnTo>
                    <a:lnTo>
                      <a:pt x="364" y="427"/>
                    </a:lnTo>
                    <a:lnTo>
                      <a:pt x="365" y="426"/>
                    </a:lnTo>
                    <a:lnTo>
                      <a:pt x="366" y="425"/>
                    </a:lnTo>
                    <a:lnTo>
                      <a:pt x="364" y="423"/>
                    </a:lnTo>
                    <a:lnTo>
                      <a:pt x="364" y="420"/>
                    </a:lnTo>
                    <a:lnTo>
                      <a:pt x="363" y="418"/>
                    </a:lnTo>
                    <a:lnTo>
                      <a:pt x="363" y="416"/>
                    </a:lnTo>
                    <a:lnTo>
                      <a:pt x="363" y="414"/>
                    </a:lnTo>
                    <a:lnTo>
                      <a:pt x="365" y="414"/>
                    </a:lnTo>
                    <a:lnTo>
                      <a:pt x="365" y="413"/>
                    </a:lnTo>
                    <a:lnTo>
                      <a:pt x="366" y="410"/>
                    </a:lnTo>
                    <a:lnTo>
                      <a:pt x="368" y="410"/>
                    </a:lnTo>
                    <a:lnTo>
                      <a:pt x="368" y="409"/>
                    </a:lnTo>
                    <a:lnTo>
                      <a:pt x="373" y="407"/>
                    </a:lnTo>
                    <a:lnTo>
                      <a:pt x="376" y="408"/>
                    </a:lnTo>
                    <a:lnTo>
                      <a:pt x="380" y="407"/>
                    </a:lnTo>
                    <a:lnTo>
                      <a:pt x="381" y="406"/>
                    </a:lnTo>
                    <a:lnTo>
                      <a:pt x="381" y="407"/>
                    </a:lnTo>
                    <a:lnTo>
                      <a:pt x="382" y="409"/>
                    </a:lnTo>
                    <a:lnTo>
                      <a:pt x="382" y="413"/>
                    </a:lnTo>
                    <a:lnTo>
                      <a:pt x="386" y="414"/>
                    </a:lnTo>
                    <a:lnTo>
                      <a:pt x="389" y="413"/>
                    </a:lnTo>
                    <a:lnTo>
                      <a:pt x="392" y="414"/>
                    </a:lnTo>
                    <a:lnTo>
                      <a:pt x="392" y="412"/>
                    </a:lnTo>
                    <a:lnTo>
                      <a:pt x="396" y="412"/>
                    </a:lnTo>
                    <a:lnTo>
                      <a:pt x="397" y="411"/>
                    </a:lnTo>
                    <a:lnTo>
                      <a:pt x="399" y="411"/>
                    </a:lnTo>
                    <a:lnTo>
                      <a:pt x="400" y="410"/>
                    </a:lnTo>
                    <a:lnTo>
                      <a:pt x="401" y="410"/>
                    </a:lnTo>
                    <a:lnTo>
                      <a:pt x="404" y="411"/>
                    </a:lnTo>
                    <a:lnTo>
                      <a:pt x="404" y="413"/>
                    </a:lnTo>
                    <a:lnTo>
                      <a:pt x="405" y="414"/>
                    </a:lnTo>
                    <a:lnTo>
                      <a:pt x="407" y="414"/>
                    </a:lnTo>
                    <a:lnTo>
                      <a:pt x="411" y="413"/>
                    </a:lnTo>
                    <a:lnTo>
                      <a:pt x="413" y="415"/>
                    </a:lnTo>
                    <a:lnTo>
                      <a:pt x="417" y="419"/>
                    </a:lnTo>
                    <a:lnTo>
                      <a:pt x="420" y="421"/>
                    </a:lnTo>
                    <a:lnTo>
                      <a:pt x="422" y="419"/>
                    </a:lnTo>
                    <a:lnTo>
                      <a:pt x="423" y="420"/>
                    </a:lnTo>
                    <a:lnTo>
                      <a:pt x="430" y="414"/>
                    </a:lnTo>
                    <a:lnTo>
                      <a:pt x="433" y="412"/>
                    </a:lnTo>
                    <a:lnTo>
                      <a:pt x="433" y="413"/>
                    </a:lnTo>
                    <a:lnTo>
                      <a:pt x="436" y="412"/>
                    </a:lnTo>
                    <a:lnTo>
                      <a:pt x="438" y="409"/>
                    </a:lnTo>
                    <a:lnTo>
                      <a:pt x="441" y="410"/>
                    </a:lnTo>
                    <a:lnTo>
                      <a:pt x="446" y="410"/>
                    </a:lnTo>
                    <a:lnTo>
                      <a:pt x="450" y="410"/>
                    </a:lnTo>
                    <a:lnTo>
                      <a:pt x="450" y="409"/>
                    </a:lnTo>
                    <a:lnTo>
                      <a:pt x="448" y="409"/>
                    </a:lnTo>
                    <a:lnTo>
                      <a:pt x="446" y="406"/>
                    </a:lnTo>
                    <a:lnTo>
                      <a:pt x="448" y="404"/>
                    </a:lnTo>
                    <a:lnTo>
                      <a:pt x="448" y="402"/>
                    </a:lnTo>
                    <a:lnTo>
                      <a:pt x="448" y="401"/>
                    </a:lnTo>
                    <a:lnTo>
                      <a:pt x="449" y="401"/>
                    </a:lnTo>
                    <a:lnTo>
                      <a:pt x="450" y="401"/>
                    </a:lnTo>
                    <a:lnTo>
                      <a:pt x="453" y="400"/>
                    </a:lnTo>
                    <a:lnTo>
                      <a:pt x="454" y="394"/>
                    </a:lnTo>
                    <a:lnTo>
                      <a:pt x="451" y="392"/>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29" name="Group 68"/>
            <p:cNvGrpSpPr>
              <a:grpSpLocks/>
            </p:cNvGrpSpPr>
            <p:nvPr/>
          </p:nvGrpSpPr>
          <p:grpSpPr bwMode="auto">
            <a:xfrm>
              <a:off x="1156" y="3285"/>
              <a:ext cx="422" cy="438"/>
              <a:chOff x="1156" y="3285"/>
              <a:chExt cx="422" cy="438"/>
            </a:xfrm>
          </p:grpSpPr>
          <p:sp>
            <p:nvSpPr>
              <p:cNvPr id="287" name="Freeform 66"/>
              <p:cNvSpPr>
                <a:spLocks/>
              </p:cNvSpPr>
              <p:nvPr/>
            </p:nvSpPr>
            <p:spPr bwMode="auto">
              <a:xfrm>
                <a:off x="1156" y="3285"/>
                <a:ext cx="422" cy="438"/>
              </a:xfrm>
              <a:custGeom>
                <a:avLst/>
                <a:gdLst>
                  <a:gd name="T0" fmla="*/ 418 w 422"/>
                  <a:gd name="T1" fmla="*/ 168 h 438"/>
                  <a:gd name="T2" fmla="*/ 390 w 422"/>
                  <a:gd name="T3" fmla="*/ 138 h 438"/>
                  <a:gd name="T4" fmla="*/ 364 w 422"/>
                  <a:gd name="T5" fmla="*/ 110 h 438"/>
                  <a:gd name="T6" fmla="*/ 338 w 422"/>
                  <a:gd name="T7" fmla="*/ 91 h 438"/>
                  <a:gd name="T8" fmla="*/ 320 w 422"/>
                  <a:gd name="T9" fmla="*/ 76 h 438"/>
                  <a:gd name="T10" fmla="*/ 291 w 422"/>
                  <a:gd name="T11" fmla="*/ 93 h 438"/>
                  <a:gd name="T12" fmla="*/ 269 w 422"/>
                  <a:gd name="T13" fmla="*/ 61 h 438"/>
                  <a:gd name="T14" fmla="*/ 255 w 422"/>
                  <a:gd name="T15" fmla="*/ 47 h 438"/>
                  <a:gd name="T16" fmla="*/ 244 w 422"/>
                  <a:gd name="T17" fmla="*/ 35 h 438"/>
                  <a:gd name="T18" fmla="*/ 226 w 422"/>
                  <a:gd name="T19" fmla="*/ 32 h 438"/>
                  <a:gd name="T20" fmla="*/ 213 w 422"/>
                  <a:gd name="T21" fmla="*/ 24 h 438"/>
                  <a:gd name="T22" fmla="*/ 190 w 422"/>
                  <a:gd name="T23" fmla="*/ 0 h 438"/>
                  <a:gd name="T24" fmla="*/ 171 w 422"/>
                  <a:gd name="T25" fmla="*/ 11 h 438"/>
                  <a:gd name="T26" fmla="*/ 165 w 422"/>
                  <a:gd name="T27" fmla="*/ 29 h 438"/>
                  <a:gd name="T28" fmla="*/ 150 w 422"/>
                  <a:gd name="T29" fmla="*/ 34 h 438"/>
                  <a:gd name="T30" fmla="*/ 126 w 422"/>
                  <a:gd name="T31" fmla="*/ 41 h 438"/>
                  <a:gd name="T32" fmla="*/ 109 w 422"/>
                  <a:gd name="T33" fmla="*/ 41 h 438"/>
                  <a:gd name="T34" fmla="*/ 96 w 422"/>
                  <a:gd name="T35" fmla="*/ 62 h 438"/>
                  <a:gd name="T36" fmla="*/ 112 w 422"/>
                  <a:gd name="T37" fmla="*/ 94 h 438"/>
                  <a:gd name="T38" fmla="*/ 97 w 422"/>
                  <a:gd name="T39" fmla="*/ 104 h 438"/>
                  <a:gd name="T40" fmla="*/ 86 w 422"/>
                  <a:gd name="T41" fmla="*/ 114 h 438"/>
                  <a:gd name="T42" fmla="*/ 72 w 422"/>
                  <a:gd name="T43" fmla="*/ 104 h 438"/>
                  <a:gd name="T44" fmla="*/ 49 w 422"/>
                  <a:gd name="T45" fmla="*/ 105 h 438"/>
                  <a:gd name="T46" fmla="*/ 37 w 422"/>
                  <a:gd name="T47" fmla="*/ 112 h 438"/>
                  <a:gd name="T48" fmla="*/ 21 w 422"/>
                  <a:gd name="T49" fmla="*/ 130 h 438"/>
                  <a:gd name="T50" fmla="*/ 16 w 422"/>
                  <a:gd name="T51" fmla="*/ 149 h 438"/>
                  <a:gd name="T52" fmla="*/ 5 w 422"/>
                  <a:gd name="T53" fmla="*/ 183 h 438"/>
                  <a:gd name="T54" fmla="*/ 1 w 422"/>
                  <a:gd name="T55" fmla="*/ 201 h 438"/>
                  <a:gd name="T56" fmla="*/ 1 w 422"/>
                  <a:gd name="T57" fmla="*/ 223 h 438"/>
                  <a:gd name="T58" fmla="*/ 19 w 422"/>
                  <a:gd name="T59" fmla="*/ 253 h 438"/>
                  <a:gd name="T60" fmla="*/ 43 w 422"/>
                  <a:gd name="T61" fmla="*/ 258 h 438"/>
                  <a:gd name="T62" fmla="*/ 58 w 422"/>
                  <a:gd name="T63" fmla="*/ 275 h 438"/>
                  <a:gd name="T64" fmla="*/ 85 w 422"/>
                  <a:gd name="T65" fmla="*/ 288 h 438"/>
                  <a:gd name="T66" fmla="*/ 109 w 422"/>
                  <a:gd name="T67" fmla="*/ 293 h 438"/>
                  <a:gd name="T68" fmla="*/ 113 w 422"/>
                  <a:gd name="T69" fmla="*/ 321 h 438"/>
                  <a:gd name="T70" fmla="*/ 131 w 422"/>
                  <a:gd name="T71" fmla="*/ 341 h 438"/>
                  <a:gd name="T72" fmla="*/ 153 w 422"/>
                  <a:gd name="T73" fmla="*/ 347 h 438"/>
                  <a:gd name="T74" fmla="*/ 172 w 422"/>
                  <a:gd name="T75" fmla="*/ 351 h 438"/>
                  <a:gd name="T76" fmla="*/ 173 w 422"/>
                  <a:gd name="T77" fmla="*/ 371 h 438"/>
                  <a:gd name="T78" fmla="*/ 156 w 422"/>
                  <a:gd name="T79" fmla="*/ 388 h 438"/>
                  <a:gd name="T80" fmla="*/ 144 w 422"/>
                  <a:gd name="T81" fmla="*/ 407 h 438"/>
                  <a:gd name="T82" fmla="*/ 166 w 422"/>
                  <a:gd name="T83" fmla="*/ 424 h 438"/>
                  <a:gd name="T84" fmla="*/ 179 w 422"/>
                  <a:gd name="T85" fmla="*/ 435 h 438"/>
                  <a:gd name="T86" fmla="*/ 195 w 422"/>
                  <a:gd name="T87" fmla="*/ 427 h 438"/>
                  <a:gd name="T88" fmla="*/ 216 w 422"/>
                  <a:gd name="T89" fmla="*/ 427 h 438"/>
                  <a:gd name="T90" fmla="*/ 239 w 422"/>
                  <a:gd name="T91" fmla="*/ 409 h 438"/>
                  <a:gd name="T92" fmla="*/ 253 w 422"/>
                  <a:gd name="T93" fmla="*/ 398 h 438"/>
                  <a:gd name="T94" fmla="*/ 277 w 422"/>
                  <a:gd name="T95" fmla="*/ 396 h 438"/>
                  <a:gd name="T96" fmla="*/ 288 w 422"/>
                  <a:gd name="T97" fmla="*/ 409 h 438"/>
                  <a:gd name="T98" fmla="*/ 307 w 422"/>
                  <a:gd name="T99" fmla="*/ 406 h 438"/>
                  <a:gd name="T100" fmla="*/ 326 w 422"/>
                  <a:gd name="T101" fmla="*/ 404 h 438"/>
                  <a:gd name="T102" fmla="*/ 346 w 422"/>
                  <a:gd name="T103" fmla="*/ 392 h 438"/>
                  <a:gd name="T104" fmla="*/ 363 w 422"/>
                  <a:gd name="T105" fmla="*/ 370 h 438"/>
                  <a:gd name="T106" fmla="*/ 354 w 422"/>
                  <a:gd name="T107" fmla="*/ 355 h 438"/>
                  <a:gd name="T108" fmla="*/ 363 w 422"/>
                  <a:gd name="T109" fmla="*/ 332 h 438"/>
                  <a:gd name="T110" fmla="*/ 375 w 422"/>
                  <a:gd name="T111" fmla="*/ 311 h 438"/>
                  <a:gd name="T112" fmla="*/ 377 w 422"/>
                  <a:gd name="T113" fmla="*/ 289 h 438"/>
                  <a:gd name="T114" fmla="*/ 396 w 422"/>
                  <a:gd name="T115" fmla="*/ 275 h 438"/>
                  <a:gd name="T116" fmla="*/ 405 w 422"/>
                  <a:gd name="T117" fmla="*/ 253 h 438"/>
                  <a:gd name="T118" fmla="*/ 410 w 422"/>
                  <a:gd name="T119" fmla="*/ 221 h 438"/>
                  <a:gd name="T120" fmla="*/ 408 w 422"/>
                  <a:gd name="T121" fmla="*/ 201 h 4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2"/>
                  <a:gd name="T184" fmla="*/ 0 h 438"/>
                  <a:gd name="T185" fmla="*/ 422 w 422"/>
                  <a:gd name="T186" fmla="*/ 438 h 4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2" h="438">
                    <a:moveTo>
                      <a:pt x="422" y="187"/>
                    </a:moveTo>
                    <a:lnTo>
                      <a:pt x="421" y="184"/>
                    </a:lnTo>
                    <a:lnTo>
                      <a:pt x="417" y="183"/>
                    </a:lnTo>
                    <a:lnTo>
                      <a:pt x="417" y="182"/>
                    </a:lnTo>
                    <a:lnTo>
                      <a:pt x="415" y="182"/>
                    </a:lnTo>
                    <a:lnTo>
                      <a:pt x="414" y="181"/>
                    </a:lnTo>
                    <a:lnTo>
                      <a:pt x="414" y="180"/>
                    </a:lnTo>
                    <a:lnTo>
                      <a:pt x="413" y="179"/>
                    </a:lnTo>
                    <a:lnTo>
                      <a:pt x="413" y="178"/>
                    </a:lnTo>
                    <a:lnTo>
                      <a:pt x="411" y="177"/>
                    </a:lnTo>
                    <a:lnTo>
                      <a:pt x="412" y="175"/>
                    </a:lnTo>
                    <a:lnTo>
                      <a:pt x="414" y="175"/>
                    </a:lnTo>
                    <a:lnTo>
                      <a:pt x="415" y="174"/>
                    </a:lnTo>
                    <a:lnTo>
                      <a:pt x="417" y="172"/>
                    </a:lnTo>
                    <a:lnTo>
                      <a:pt x="417" y="169"/>
                    </a:lnTo>
                    <a:lnTo>
                      <a:pt x="418" y="169"/>
                    </a:lnTo>
                    <a:lnTo>
                      <a:pt x="418" y="168"/>
                    </a:lnTo>
                    <a:lnTo>
                      <a:pt x="418" y="164"/>
                    </a:lnTo>
                    <a:lnTo>
                      <a:pt x="418" y="163"/>
                    </a:lnTo>
                    <a:lnTo>
                      <a:pt x="414" y="157"/>
                    </a:lnTo>
                    <a:lnTo>
                      <a:pt x="414" y="155"/>
                    </a:lnTo>
                    <a:lnTo>
                      <a:pt x="413" y="152"/>
                    </a:lnTo>
                    <a:lnTo>
                      <a:pt x="410" y="152"/>
                    </a:lnTo>
                    <a:lnTo>
                      <a:pt x="408" y="149"/>
                    </a:lnTo>
                    <a:lnTo>
                      <a:pt x="408" y="147"/>
                    </a:lnTo>
                    <a:lnTo>
                      <a:pt x="405" y="145"/>
                    </a:lnTo>
                    <a:lnTo>
                      <a:pt x="403" y="145"/>
                    </a:lnTo>
                    <a:lnTo>
                      <a:pt x="400" y="142"/>
                    </a:lnTo>
                    <a:lnTo>
                      <a:pt x="398" y="143"/>
                    </a:lnTo>
                    <a:lnTo>
                      <a:pt x="396" y="140"/>
                    </a:lnTo>
                    <a:lnTo>
                      <a:pt x="395" y="142"/>
                    </a:lnTo>
                    <a:lnTo>
                      <a:pt x="394" y="142"/>
                    </a:lnTo>
                    <a:lnTo>
                      <a:pt x="392" y="142"/>
                    </a:lnTo>
                    <a:lnTo>
                      <a:pt x="391" y="139"/>
                    </a:lnTo>
                    <a:lnTo>
                      <a:pt x="390" y="138"/>
                    </a:lnTo>
                    <a:lnTo>
                      <a:pt x="387" y="136"/>
                    </a:lnTo>
                    <a:lnTo>
                      <a:pt x="389" y="132"/>
                    </a:lnTo>
                    <a:lnTo>
                      <a:pt x="387" y="131"/>
                    </a:lnTo>
                    <a:lnTo>
                      <a:pt x="385" y="128"/>
                    </a:lnTo>
                    <a:lnTo>
                      <a:pt x="382" y="122"/>
                    </a:lnTo>
                    <a:lnTo>
                      <a:pt x="380" y="120"/>
                    </a:lnTo>
                    <a:lnTo>
                      <a:pt x="377" y="119"/>
                    </a:lnTo>
                    <a:lnTo>
                      <a:pt x="375" y="117"/>
                    </a:lnTo>
                    <a:lnTo>
                      <a:pt x="374" y="117"/>
                    </a:lnTo>
                    <a:lnTo>
                      <a:pt x="372" y="117"/>
                    </a:lnTo>
                    <a:lnTo>
                      <a:pt x="372" y="115"/>
                    </a:lnTo>
                    <a:lnTo>
                      <a:pt x="370" y="114"/>
                    </a:lnTo>
                    <a:lnTo>
                      <a:pt x="369" y="111"/>
                    </a:lnTo>
                    <a:lnTo>
                      <a:pt x="368" y="111"/>
                    </a:lnTo>
                    <a:lnTo>
                      <a:pt x="367" y="113"/>
                    </a:lnTo>
                    <a:lnTo>
                      <a:pt x="366" y="113"/>
                    </a:lnTo>
                    <a:lnTo>
                      <a:pt x="364" y="110"/>
                    </a:lnTo>
                    <a:lnTo>
                      <a:pt x="362" y="108"/>
                    </a:lnTo>
                    <a:lnTo>
                      <a:pt x="360" y="108"/>
                    </a:lnTo>
                    <a:lnTo>
                      <a:pt x="358" y="110"/>
                    </a:lnTo>
                    <a:lnTo>
                      <a:pt x="357" y="109"/>
                    </a:lnTo>
                    <a:lnTo>
                      <a:pt x="358" y="108"/>
                    </a:lnTo>
                    <a:lnTo>
                      <a:pt x="356" y="105"/>
                    </a:lnTo>
                    <a:lnTo>
                      <a:pt x="355" y="103"/>
                    </a:lnTo>
                    <a:lnTo>
                      <a:pt x="351" y="105"/>
                    </a:lnTo>
                    <a:lnTo>
                      <a:pt x="348" y="104"/>
                    </a:lnTo>
                    <a:lnTo>
                      <a:pt x="346" y="104"/>
                    </a:lnTo>
                    <a:lnTo>
                      <a:pt x="345" y="105"/>
                    </a:lnTo>
                    <a:lnTo>
                      <a:pt x="343" y="103"/>
                    </a:lnTo>
                    <a:lnTo>
                      <a:pt x="342" y="97"/>
                    </a:lnTo>
                    <a:lnTo>
                      <a:pt x="340" y="94"/>
                    </a:lnTo>
                    <a:lnTo>
                      <a:pt x="339" y="93"/>
                    </a:lnTo>
                    <a:lnTo>
                      <a:pt x="338" y="91"/>
                    </a:lnTo>
                    <a:lnTo>
                      <a:pt x="337" y="91"/>
                    </a:lnTo>
                    <a:lnTo>
                      <a:pt x="335" y="89"/>
                    </a:lnTo>
                    <a:lnTo>
                      <a:pt x="334" y="89"/>
                    </a:lnTo>
                    <a:lnTo>
                      <a:pt x="333" y="88"/>
                    </a:lnTo>
                    <a:lnTo>
                      <a:pt x="332" y="91"/>
                    </a:lnTo>
                    <a:lnTo>
                      <a:pt x="331" y="90"/>
                    </a:lnTo>
                    <a:lnTo>
                      <a:pt x="329" y="88"/>
                    </a:lnTo>
                    <a:lnTo>
                      <a:pt x="328" y="87"/>
                    </a:lnTo>
                    <a:lnTo>
                      <a:pt x="326" y="87"/>
                    </a:lnTo>
                    <a:lnTo>
                      <a:pt x="324" y="87"/>
                    </a:lnTo>
                    <a:lnTo>
                      <a:pt x="321" y="83"/>
                    </a:lnTo>
                    <a:lnTo>
                      <a:pt x="321" y="81"/>
                    </a:lnTo>
                    <a:lnTo>
                      <a:pt x="321" y="79"/>
                    </a:lnTo>
                    <a:lnTo>
                      <a:pt x="321" y="78"/>
                    </a:lnTo>
                    <a:lnTo>
                      <a:pt x="322" y="77"/>
                    </a:lnTo>
                    <a:lnTo>
                      <a:pt x="321" y="78"/>
                    </a:lnTo>
                    <a:lnTo>
                      <a:pt x="320" y="76"/>
                    </a:lnTo>
                    <a:lnTo>
                      <a:pt x="318" y="76"/>
                    </a:lnTo>
                    <a:lnTo>
                      <a:pt x="318" y="79"/>
                    </a:lnTo>
                    <a:lnTo>
                      <a:pt x="311" y="84"/>
                    </a:lnTo>
                    <a:lnTo>
                      <a:pt x="310" y="88"/>
                    </a:lnTo>
                    <a:lnTo>
                      <a:pt x="310" y="92"/>
                    </a:lnTo>
                    <a:lnTo>
                      <a:pt x="309" y="93"/>
                    </a:lnTo>
                    <a:lnTo>
                      <a:pt x="305" y="91"/>
                    </a:lnTo>
                    <a:lnTo>
                      <a:pt x="306" y="97"/>
                    </a:lnTo>
                    <a:lnTo>
                      <a:pt x="303" y="98"/>
                    </a:lnTo>
                    <a:lnTo>
                      <a:pt x="301" y="98"/>
                    </a:lnTo>
                    <a:lnTo>
                      <a:pt x="299" y="97"/>
                    </a:lnTo>
                    <a:lnTo>
                      <a:pt x="297" y="97"/>
                    </a:lnTo>
                    <a:lnTo>
                      <a:pt x="296" y="98"/>
                    </a:lnTo>
                    <a:lnTo>
                      <a:pt x="295" y="98"/>
                    </a:lnTo>
                    <a:lnTo>
                      <a:pt x="292" y="93"/>
                    </a:lnTo>
                    <a:lnTo>
                      <a:pt x="291" y="93"/>
                    </a:lnTo>
                    <a:lnTo>
                      <a:pt x="291" y="92"/>
                    </a:lnTo>
                    <a:lnTo>
                      <a:pt x="289" y="91"/>
                    </a:lnTo>
                    <a:lnTo>
                      <a:pt x="286" y="88"/>
                    </a:lnTo>
                    <a:lnTo>
                      <a:pt x="283" y="88"/>
                    </a:lnTo>
                    <a:lnTo>
                      <a:pt x="279" y="84"/>
                    </a:lnTo>
                    <a:lnTo>
                      <a:pt x="280" y="83"/>
                    </a:lnTo>
                    <a:lnTo>
                      <a:pt x="278" y="80"/>
                    </a:lnTo>
                    <a:lnTo>
                      <a:pt x="281" y="75"/>
                    </a:lnTo>
                    <a:lnTo>
                      <a:pt x="283" y="74"/>
                    </a:lnTo>
                    <a:lnTo>
                      <a:pt x="283" y="69"/>
                    </a:lnTo>
                    <a:lnTo>
                      <a:pt x="281" y="70"/>
                    </a:lnTo>
                    <a:lnTo>
                      <a:pt x="279" y="71"/>
                    </a:lnTo>
                    <a:lnTo>
                      <a:pt x="278" y="70"/>
                    </a:lnTo>
                    <a:lnTo>
                      <a:pt x="274" y="68"/>
                    </a:lnTo>
                    <a:lnTo>
                      <a:pt x="272" y="63"/>
                    </a:lnTo>
                    <a:lnTo>
                      <a:pt x="271" y="63"/>
                    </a:lnTo>
                    <a:lnTo>
                      <a:pt x="269" y="61"/>
                    </a:lnTo>
                    <a:lnTo>
                      <a:pt x="268" y="60"/>
                    </a:lnTo>
                    <a:lnTo>
                      <a:pt x="266" y="61"/>
                    </a:lnTo>
                    <a:lnTo>
                      <a:pt x="265" y="58"/>
                    </a:lnTo>
                    <a:lnTo>
                      <a:pt x="264" y="59"/>
                    </a:lnTo>
                    <a:lnTo>
                      <a:pt x="264" y="60"/>
                    </a:lnTo>
                    <a:lnTo>
                      <a:pt x="263" y="59"/>
                    </a:lnTo>
                    <a:lnTo>
                      <a:pt x="261" y="61"/>
                    </a:lnTo>
                    <a:lnTo>
                      <a:pt x="260" y="61"/>
                    </a:lnTo>
                    <a:lnTo>
                      <a:pt x="260" y="59"/>
                    </a:lnTo>
                    <a:lnTo>
                      <a:pt x="260" y="56"/>
                    </a:lnTo>
                    <a:lnTo>
                      <a:pt x="261" y="51"/>
                    </a:lnTo>
                    <a:lnTo>
                      <a:pt x="263" y="49"/>
                    </a:lnTo>
                    <a:lnTo>
                      <a:pt x="261" y="49"/>
                    </a:lnTo>
                    <a:lnTo>
                      <a:pt x="261" y="50"/>
                    </a:lnTo>
                    <a:lnTo>
                      <a:pt x="259" y="49"/>
                    </a:lnTo>
                    <a:lnTo>
                      <a:pt x="257" y="49"/>
                    </a:lnTo>
                    <a:lnTo>
                      <a:pt x="255" y="47"/>
                    </a:lnTo>
                    <a:lnTo>
                      <a:pt x="252" y="47"/>
                    </a:lnTo>
                    <a:lnTo>
                      <a:pt x="248" y="45"/>
                    </a:lnTo>
                    <a:lnTo>
                      <a:pt x="249" y="45"/>
                    </a:lnTo>
                    <a:lnTo>
                      <a:pt x="248" y="43"/>
                    </a:lnTo>
                    <a:lnTo>
                      <a:pt x="248" y="42"/>
                    </a:lnTo>
                    <a:lnTo>
                      <a:pt x="247" y="43"/>
                    </a:lnTo>
                    <a:lnTo>
                      <a:pt x="247" y="42"/>
                    </a:lnTo>
                    <a:lnTo>
                      <a:pt x="246" y="42"/>
                    </a:lnTo>
                    <a:lnTo>
                      <a:pt x="245" y="41"/>
                    </a:lnTo>
                    <a:lnTo>
                      <a:pt x="246" y="41"/>
                    </a:lnTo>
                    <a:lnTo>
                      <a:pt x="247" y="40"/>
                    </a:lnTo>
                    <a:lnTo>
                      <a:pt x="246" y="40"/>
                    </a:lnTo>
                    <a:lnTo>
                      <a:pt x="245" y="40"/>
                    </a:lnTo>
                    <a:lnTo>
                      <a:pt x="245" y="37"/>
                    </a:lnTo>
                    <a:lnTo>
                      <a:pt x="244" y="36"/>
                    </a:lnTo>
                    <a:lnTo>
                      <a:pt x="244" y="35"/>
                    </a:lnTo>
                    <a:lnTo>
                      <a:pt x="242" y="37"/>
                    </a:lnTo>
                    <a:lnTo>
                      <a:pt x="240" y="36"/>
                    </a:lnTo>
                    <a:lnTo>
                      <a:pt x="240" y="34"/>
                    </a:lnTo>
                    <a:lnTo>
                      <a:pt x="239" y="36"/>
                    </a:lnTo>
                    <a:lnTo>
                      <a:pt x="237" y="34"/>
                    </a:lnTo>
                    <a:lnTo>
                      <a:pt x="237" y="33"/>
                    </a:lnTo>
                    <a:lnTo>
                      <a:pt x="239" y="33"/>
                    </a:lnTo>
                    <a:lnTo>
                      <a:pt x="238" y="31"/>
                    </a:lnTo>
                    <a:lnTo>
                      <a:pt x="235" y="31"/>
                    </a:lnTo>
                    <a:lnTo>
                      <a:pt x="235" y="30"/>
                    </a:lnTo>
                    <a:lnTo>
                      <a:pt x="234" y="30"/>
                    </a:lnTo>
                    <a:lnTo>
                      <a:pt x="233" y="30"/>
                    </a:lnTo>
                    <a:lnTo>
                      <a:pt x="232" y="27"/>
                    </a:lnTo>
                    <a:lnTo>
                      <a:pt x="231" y="28"/>
                    </a:lnTo>
                    <a:lnTo>
                      <a:pt x="230" y="32"/>
                    </a:lnTo>
                    <a:lnTo>
                      <a:pt x="228" y="32"/>
                    </a:lnTo>
                    <a:lnTo>
                      <a:pt x="227" y="31"/>
                    </a:lnTo>
                    <a:lnTo>
                      <a:pt x="226" y="32"/>
                    </a:lnTo>
                    <a:lnTo>
                      <a:pt x="225" y="28"/>
                    </a:lnTo>
                    <a:lnTo>
                      <a:pt x="226" y="27"/>
                    </a:lnTo>
                    <a:lnTo>
                      <a:pt x="223" y="27"/>
                    </a:lnTo>
                    <a:lnTo>
                      <a:pt x="223" y="28"/>
                    </a:lnTo>
                    <a:lnTo>
                      <a:pt x="221" y="28"/>
                    </a:lnTo>
                    <a:lnTo>
                      <a:pt x="221" y="29"/>
                    </a:lnTo>
                    <a:lnTo>
                      <a:pt x="220" y="29"/>
                    </a:lnTo>
                    <a:lnTo>
                      <a:pt x="220" y="28"/>
                    </a:lnTo>
                    <a:lnTo>
                      <a:pt x="218" y="28"/>
                    </a:lnTo>
                    <a:lnTo>
                      <a:pt x="216" y="28"/>
                    </a:lnTo>
                    <a:lnTo>
                      <a:pt x="215" y="28"/>
                    </a:lnTo>
                    <a:lnTo>
                      <a:pt x="215" y="27"/>
                    </a:lnTo>
                    <a:lnTo>
                      <a:pt x="213" y="28"/>
                    </a:lnTo>
                    <a:lnTo>
                      <a:pt x="213" y="27"/>
                    </a:lnTo>
                    <a:lnTo>
                      <a:pt x="213" y="29"/>
                    </a:lnTo>
                    <a:lnTo>
                      <a:pt x="212" y="28"/>
                    </a:lnTo>
                    <a:lnTo>
                      <a:pt x="213" y="27"/>
                    </a:lnTo>
                    <a:lnTo>
                      <a:pt x="213" y="24"/>
                    </a:lnTo>
                    <a:lnTo>
                      <a:pt x="212" y="24"/>
                    </a:lnTo>
                    <a:lnTo>
                      <a:pt x="212" y="23"/>
                    </a:lnTo>
                    <a:lnTo>
                      <a:pt x="210" y="23"/>
                    </a:lnTo>
                    <a:lnTo>
                      <a:pt x="209" y="21"/>
                    </a:lnTo>
                    <a:lnTo>
                      <a:pt x="209" y="19"/>
                    </a:lnTo>
                    <a:lnTo>
                      <a:pt x="207" y="19"/>
                    </a:lnTo>
                    <a:lnTo>
                      <a:pt x="206" y="17"/>
                    </a:lnTo>
                    <a:lnTo>
                      <a:pt x="206" y="16"/>
                    </a:lnTo>
                    <a:lnTo>
                      <a:pt x="204" y="16"/>
                    </a:lnTo>
                    <a:lnTo>
                      <a:pt x="201" y="11"/>
                    </a:lnTo>
                    <a:lnTo>
                      <a:pt x="199" y="11"/>
                    </a:lnTo>
                    <a:lnTo>
                      <a:pt x="198" y="10"/>
                    </a:lnTo>
                    <a:lnTo>
                      <a:pt x="196" y="7"/>
                    </a:lnTo>
                    <a:lnTo>
                      <a:pt x="195" y="6"/>
                    </a:lnTo>
                    <a:lnTo>
                      <a:pt x="193" y="4"/>
                    </a:lnTo>
                    <a:lnTo>
                      <a:pt x="190" y="0"/>
                    </a:lnTo>
                    <a:lnTo>
                      <a:pt x="189" y="1"/>
                    </a:lnTo>
                    <a:lnTo>
                      <a:pt x="189" y="4"/>
                    </a:lnTo>
                    <a:lnTo>
                      <a:pt x="187" y="6"/>
                    </a:lnTo>
                    <a:lnTo>
                      <a:pt x="186" y="4"/>
                    </a:lnTo>
                    <a:lnTo>
                      <a:pt x="183" y="4"/>
                    </a:lnTo>
                    <a:lnTo>
                      <a:pt x="183" y="5"/>
                    </a:lnTo>
                    <a:lnTo>
                      <a:pt x="183" y="6"/>
                    </a:lnTo>
                    <a:lnTo>
                      <a:pt x="183" y="7"/>
                    </a:lnTo>
                    <a:lnTo>
                      <a:pt x="181" y="8"/>
                    </a:lnTo>
                    <a:lnTo>
                      <a:pt x="180" y="8"/>
                    </a:lnTo>
                    <a:lnTo>
                      <a:pt x="180" y="10"/>
                    </a:lnTo>
                    <a:lnTo>
                      <a:pt x="179" y="10"/>
                    </a:lnTo>
                    <a:lnTo>
                      <a:pt x="178" y="7"/>
                    </a:lnTo>
                    <a:lnTo>
                      <a:pt x="176" y="6"/>
                    </a:lnTo>
                    <a:lnTo>
                      <a:pt x="175" y="6"/>
                    </a:lnTo>
                    <a:lnTo>
                      <a:pt x="171" y="10"/>
                    </a:lnTo>
                    <a:lnTo>
                      <a:pt x="171" y="11"/>
                    </a:lnTo>
                    <a:lnTo>
                      <a:pt x="169" y="11"/>
                    </a:lnTo>
                    <a:lnTo>
                      <a:pt x="167" y="13"/>
                    </a:lnTo>
                    <a:lnTo>
                      <a:pt x="166" y="16"/>
                    </a:lnTo>
                    <a:lnTo>
                      <a:pt x="166" y="17"/>
                    </a:lnTo>
                    <a:lnTo>
                      <a:pt x="166" y="19"/>
                    </a:lnTo>
                    <a:lnTo>
                      <a:pt x="168" y="19"/>
                    </a:lnTo>
                    <a:lnTo>
                      <a:pt x="169" y="19"/>
                    </a:lnTo>
                    <a:lnTo>
                      <a:pt x="169" y="21"/>
                    </a:lnTo>
                    <a:lnTo>
                      <a:pt x="170" y="22"/>
                    </a:lnTo>
                    <a:lnTo>
                      <a:pt x="169" y="24"/>
                    </a:lnTo>
                    <a:lnTo>
                      <a:pt x="171" y="25"/>
                    </a:lnTo>
                    <a:lnTo>
                      <a:pt x="170" y="26"/>
                    </a:lnTo>
                    <a:lnTo>
                      <a:pt x="170" y="27"/>
                    </a:lnTo>
                    <a:lnTo>
                      <a:pt x="169" y="28"/>
                    </a:lnTo>
                    <a:lnTo>
                      <a:pt x="167" y="28"/>
                    </a:lnTo>
                    <a:lnTo>
                      <a:pt x="166" y="30"/>
                    </a:lnTo>
                    <a:lnTo>
                      <a:pt x="165" y="29"/>
                    </a:lnTo>
                    <a:lnTo>
                      <a:pt x="164" y="29"/>
                    </a:lnTo>
                    <a:lnTo>
                      <a:pt x="164" y="28"/>
                    </a:lnTo>
                    <a:lnTo>
                      <a:pt x="162" y="29"/>
                    </a:lnTo>
                    <a:lnTo>
                      <a:pt x="159" y="27"/>
                    </a:lnTo>
                    <a:lnTo>
                      <a:pt x="159" y="28"/>
                    </a:lnTo>
                    <a:lnTo>
                      <a:pt x="158" y="28"/>
                    </a:lnTo>
                    <a:lnTo>
                      <a:pt x="157" y="27"/>
                    </a:lnTo>
                    <a:lnTo>
                      <a:pt x="157" y="24"/>
                    </a:lnTo>
                    <a:lnTo>
                      <a:pt x="156" y="25"/>
                    </a:lnTo>
                    <a:lnTo>
                      <a:pt x="156" y="24"/>
                    </a:lnTo>
                    <a:lnTo>
                      <a:pt x="155" y="27"/>
                    </a:lnTo>
                    <a:lnTo>
                      <a:pt x="152" y="29"/>
                    </a:lnTo>
                    <a:lnTo>
                      <a:pt x="151" y="32"/>
                    </a:lnTo>
                    <a:lnTo>
                      <a:pt x="152" y="33"/>
                    </a:lnTo>
                    <a:lnTo>
                      <a:pt x="151" y="34"/>
                    </a:lnTo>
                    <a:lnTo>
                      <a:pt x="151" y="36"/>
                    </a:lnTo>
                    <a:lnTo>
                      <a:pt x="150" y="36"/>
                    </a:lnTo>
                    <a:lnTo>
                      <a:pt x="150" y="34"/>
                    </a:lnTo>
                    <a:lnTo>
                      <a:pt x="148" y="34"/>
                    </a:lnTo>
                    <a:lnTo>
                      <a:pt x="145" y="37"/>
                    </a:lnTo>
                    <a:lnTo>
                      <a:pt x="142" y="34"/>
                    </a:lnTo>
                    <a:lnTo>
                      <a:pt x="139" y="36"/>
                    </a:lnTo>
                    <a:lnTo>
                      <a:pt x="136" y="38"/>
                    </a:lnTo>
                    <a:lnTo>
                      <a:pt x="135" y="38"/>
                    </a:lnTo>
                    <a:lnTo>
                      <a:pt x="134" y="38"/>
                    </a:lnTo>
                    <a:lnTo>
                      <a:pt x="133" y="38"/>
                    </a:lnTo>
                    <a:lnTo>
                      <a:pt x="131" y="38"/>
                    </a:lnTo>
                    <a:lnTo>
                      <a:pt x="131" y="36"/>
                    </a:lnTo>
                    <a:lnTo>
                      <a:pt x="131" y="38"/>
                    </a:lnTo>
                    <a:lnTo>
                      <a:pt x="130" y="38"/>
                    </a:lnTo>
                    <a:lnTo>
                      <a:pt x="128" y="38"/>
                    </a:lnTo>
                    <a:lnTo>
                      <a:pt x="127" y="40"/>
                    </a:lnTo>
                    <a:lnTo>
                      <a:pt x="126" y="39"/>
                    </a:lnTo>
                    <a:lnTo>
                      <a:pt x="125" y="40"/>
                    </a:lnTo>
                    <a:lnTo>
                      <a:pt x="126" y="41"/>
                    </a:lnTo>
                    <a:lnTo>
                      <a:pt x="123" y="42"/>
                    </a:lnTo>
                    <a:lnTo>
                      <a:pt x="123" y="41"/>
                    </a:lnTo>
                    <a:lnTo>
                      <a:pt x="122" y="43"/>
                    </a:lnTo>
                    <a:lnTo>
                      <a:pt x="121" y="41"/>
                    </a:lnTo>
                    <a:lnTo>
                      <a:pt x="120" y="42"/>
                    </a:lnTo>
                    <a:lnTo>
                      <a:pt x="120" y="41"/>
                    </a:lnTo>
                    <a:lnTo>
                      <a:pt x="117" y="41"/>
                    </a:lnTo>
                    <a:lnTo>
                      <a:pt x="120" y="38"/>
                    </a:lnTo>
                    <a:lnTo>
                      <a:pt x="119" y="37"/>
                    </a:lnTo>
                    <a:lnTo>
                      <a:pt x="118" y="37"/>
                    </a:lnTo>
                    <a:lnTo>
                      <a:pt x="117" y="38"/>
                    </a:lnTo>
                    <a:lnTo>
                      <a:pt x="115" y="38"/>
                    </a:lnTo>
                    <a:lnTo>
                      <a:pt x="114" y="40"/>
                    </a:lnTo>
                    <a:lnTo>
                      <a:pt x="112" y="40"/>
                    </a:lnTo>
                    <a:lnTo>
                      <a:pt x="112" y="39"/>
                    </a:lnTo>
                    <a:lnTo>
                      <a:pt x="110" y="41"/>
                    </a:lnTo>
                    <a:lnTo>
                      <a:pt x="109" y="41"/>
                    </a:lnTo>
                    <a:lnTo>
                      <a:pt x="109" y="43"/>
                    </a:lnTo>
                    <a:lnTo>
                      <a:pt x="110" y="44"/>
                    </a:lnTo>
                    <a:lnTo>
                      <a:pt x="110" y="45"/>
                    </a:lnTo>
                    <a:lnTo>
                      <a:pt x="107" y="47"/>
                    </a:lnTo>
                    <a:lnTo>
                      <a:pt x="107" y="51"/>
                    </a:lnTo>
                    <a:lnTo>
                      <a:pt x="107" y="53"/>
                    </a:lnTo>
                    <a:lnTo>
                      <a:pt x="102" y="55"/>
                    </a:lnTo>
                    <a:lnTo>
                      <a:pt x="102" y="56"/>
                    </a:lnTo>
                    <a:lnTo>
                      <a:pt x="100" y="59"/>
                    </a:lnTo>
                    <a:lnTo>
                      <a:pt x="99" y="59"/>
                    </a:lnTo>
                    <a:lnTo>
                      <a:pt x="99" y="58"/>
                    </a:lnTo>
                    <a:lnTo>
                      <a:pt x="98" y="58"/>
                    </a:lnTo>
                    <a:lnTo>
                      <a:pt x="98" y="59"/>
                    </a:lnTo>
                    <a:lnTo>
                      <a:pt x="97" y="59"/>
                    </a:lnTo>
                    <a:lnTo>
                      <a:pt x="98" y="61"/>
                    </a:lnTo>
                    <a:lnTo>
                      <a:pt x="96" y="62"/>
                    </a:lnTo>
                    <a:lnTo>
                      <a:pt x="96" y="64"/>
                    </a:lnTo>
                    <a:lnTo>
                      <a:pt x="95" y="65"/>
                    </a:lnTo>
                    <a:lnTo>
                      <a:pt x="96" y="67"/>
                    </a:lnTo>
                    <a:lnTo>
                      <a:pt x="94" y="71"/>
                    </a:lnTo>
                    <a:lnTo>
                      <a:pt x="95" y="73"/>
                    </a:lnTo>
                    <a:lnTo>
                      <a:pt x="94" y="75"/>
                    </a:lnTo>
                    <a:lnTo>
                      <a:pt x="96" y="76"/>
                    </a:lnTo>
                    <a:lnTo>
                      <a:pt x="95" y="76"/>
                    </a:lnTo>
                    <a:lnTo>
                      <a:pt x="96" y="80"/>
                    </a:lnTo>
                    <a:lnTo>
                      <a:pt x="97" y="80"/>
                    </a:lnTo>
                    <a:lnTo>
                      <a:pt x="99" y="77"/>
                    </a:lnTo>
                    <a:lnTo>
                      <a:pt x="101" y="82"/>
                    </a:lnTo>
                    <a:lnTo>
                      <a:pt x="104" y="81"/>
                    </a:lnTo>
                    <a:lnTo>
                      <a:pt x="109" y="82"/>
                    </a:lnTo>
                    <a:lnTo>
                      <a:pt x="108" y="84"/>
                    </a:lnTo>
                    <a:lnTo>
                      <a:pt x="109" y="88"/>
                    </a:lnTo>
                    <a:lnTo>
                      <a:pt x="112" y="93"/>
                    </a:lnTo>
                    <a:lnTo>
                      <a:pt x="112" y="94"/>
                    </a:lnTo>
                    <a:lnTo>
                      <a:pt x="110" y="95"/>
                    </a:lnTo>
                    <a:lnTo>
                      <a:pt x="110" y="97"/>
                    </a:lnTo>
                    <a:lnTo>
                      <a:pt x="111" y="98"/>
                    </a:lnTo>
                    <a:lnTo>
                      <a:pt x="109" y="102"/>
                    </a:lnTo>
                    <a:lnTo>
                      <a:pt x="108" y="100"/>
                    </a:lnTo>
                    <a:lnTo>
                      <a:pt x="108" y="102"/>
                    </a:lnTo>
                    <a:lnTo>
                      <a:pt x="107" y="102"/>
                    </a:lnTo>
                    <a:lnTo>
                      <a:pt x="105" y="104"/>
                    </a:lnTo>
                    <a:lnTo>
                      <a:pt x="105" y="105"/>
                    </a:lnTo>
                    <a:lnTo>
                      <a:pt x="102" y="106"/>
                    </a:lnTo>
                    <a:lnTo>
                      <a:pt x="102" y="105"/>
                    </a:lnTo>
                    <a:lnTo>
                      <a:pt x="101" y="105"/>
                    </a:lnTo>
                    <a:lnTo>
                      <a:pt x="99" y="106"/>
                    </a:lnTo>
                    <a:lnTo>
                      <a:pt x="99" y="105"/>
                    </a:lnTo>
                    <a:lnTo>
                      <a:pt x="98" y="106"/>
                    </a:lnTo>
                    <a:lnTo>
                      <a:pt x="97" y="104"/>
                    </a:lnTo>
                    <a:lnTo>
                      <a:pt x="94" y="102"/>
                    </a:lnTo>
                    <a:lnTo>
                      <a:pt x="94" y="103"/>
                    </a:lnTo>
                    <a:lnTo>
                      <a:pt x="92" y="102"/>
                    </a:lnTo>
                    <a:lnTo>
                      <a:pt x="92" y="105"/>
                    </a:lnTo>
                    <a:lnTo>
                      <a:pt x="90" y="106"/>
                    </a:lnTo>
                    <a:lnTo>
                      <a:pt x="89" y="105"/>
                    </a:lnTo>
                    <a:lnTo>
                      <a:pt x="90" y="104"/>
                    </a:lnTo>
                    <a:lnTo>
                      <a:pt x="88" y="104"/>
                    </a:lnTo>
                    <a:lnTo>
                      <a:pt x="88" y="105"/>
                    </a:lnTo>
                    <a:lnTo>
                      <a:pt x="89" y="106"/>
                    </a:lnTo>
                    <a:lnTo>
                      <a:pt x="89" y="108"/>
                    </a:lnTo>
                    <a:lnTo>
                      <a:pt x="87" y="108"/>
                    </a:lnTo>
                    <a:lnTo>
                      <a:pt x="87" y="110"/>
                    </a:lnTo>
                    <a:lnTo>
                      <a:pt x="86" y="110"/>
                    </a:lnTo>
                    <a:lnTo>
                      <a:pt x="86" y="111"/>
                    </a:lnTo>
                    <a:lnTo>
                      <a:pt x="86" y="113"/>
                    </a:lnTo>
                    <a:lnTo>
                      <a:pt x="86" y="114"/>
                    </a:lnTo>
                    <a:lnTo>
                      <a:pt x="82" y="114"/>
                    </a:lnTo>
                    <a:lnTo>
                      <a:pt x="82" y="111"/>
                    </a:lnTo>
                    <a:lnTo>
                      <a:pt x="82" y="109"/>
                    </a:lnTo>
                    <a:lnTo>
                      <a:pt x="79" y="107"/>
                    </a:lnTo>
                    <a:lnTo>
                      <a:pt x="79" y="108"/>
                    </a:lnTo>
                    <a:lnTo>
                      <a:pt x="77" y="108"/>
                    </a:lnTo>
                    <a:lnTo>
                      <a:pt x="76" y="108"/>
                    </a:lnTo>
                    <a:lnTo>
                      <a:pt x="75" y="108"/>
                    </a:lnTo>
                    <a:lnTo>
                      <a:pt x="74" y="106"/>
                    </a:lnTo>
                    <a:lnTo>
                      <a:pt x="74" y="105"/>
                    </a:lnTo>
                    <a:lnTo>
                      <a:pt x="73" y="105"/>
                    </a:lnTo>
                    <a:lnTo>
                      <a:pt x="73" y="104"/>
                    </a:lnTo>
                    <a:lnTo>
                      <a:pt x="74" y="104"/>
                    </a:lnTo>
                    <a:lnTo>
                      <a:pt x="74" y="103"/>
                    </a:lnTo>
                    <a:lnTo>
                      <a:pt x="73" y="103"/>
                    </a:lnTo>
                    <a:lnTo>
                      <a:pt x="72" y="104"/>
                    </a:lnTo>
                    <a:lnTo>
                      <a:pt x="71" y="104"/>
                    </a:lnTo>
                    <a:lnTo>
                      <a:pt x="70" y="104"/>
                    </a:lnTo>
                    <a:lnTo>
                      <a:pt x="70" y="107"/>
                    </a:lnTo>
                    <a:lnTo>
                      <a:pt x="68" y="105"/>
                    </a:lnTo>
                    <a:lnTo>
                      <a:pt x="65" y="106"/>
                    </a:lnTo>
                    <a:lnTo>
                      <a:pt x="65" y="108"/>
                    </a:lnTo>
                    <a:lnTo>
                      <a:pt x="63" y="108"/>
                    </a:lnTo>
                    <a:lnTo>
                      <a:pt x="62" y="106"/>
                    </a:lnTo>
                    <a:lnTo>
                      <a:pt x="61" y="108"/>
                    </a:lnTo>
                    <a:lnTo>
                      <a:pt x="60" y="108"/>
                    </a:lnTo>
                    <a:lnTo>
                      <a:pt x="59" y="107"/>
                    </a:lnTo>
                    <a:lnTo>
                      <a:pt x="57" y="108"/>
                    </a:lnTo>
                    <a:lnTo>
                      <a:pt x="54" y="105"/>
                    </a:lnTo>
                    <a:lnTo>
                      <a:pt x="52" y="105"/>
                    </a:lnTo>
                    <a:lnTo>
                      <a:pt x="52" y="104"/>
                    </a:lnTo>
                    <a:lnTo>
                      <a:pt x="49" y="104"/>
                    </a:lnTo>
                    <a:lnTo>
                      <a:pt x="49" y="105"/>
                    </a:lnTo>
                    <a:lnTo>
                      <a:pt x="48" y="105"/>
                    </a:lnTo>
                    <a:lnTo>
                      <a:pt x="47" y="105"/>
                    </a:lnTo>
                    <a:lnTo>
                      <a:pt x="47" y="104"/>
                    </a:lnTo>
                    <a:lnTo>
                      <a:pt x="46" y="104"/>
                    </a:lnTo>
                    <a:lnTo>
                      <a:pt x="44" y="103"/>
                    </a:lnTo>
                    <a:lnTo>
                      <a:pt x="45" y="102"/>
                    </a:lnTo>
                    <a:lnTo>
                      <a:pt x="43" y="100"/>
                    </a:lnTo>
                    <a:lnTo>
                      <a:pt x="38" y="100"/>
                    </a:lnTo>
                    <a:lnTo>
                      <a:pt x="36" y="100"/>
                    </a:lnTo>
                    <a:lnTo>
                      <a:pt x="33" y="104"/>
                    </a:lnTo>
                    <a:lnTo>
                      <a:pt x="34" y="105"/>
                    </a:lnTo>
                    <a:lnTo>
                      <a:pt x="36" y="106"/>
                    </a:lnTo>
                    <a:lnTo>
                      <a:pt x="37" y="109"/>
                    </a:lnTo>
                    <a:lnTo>
                      <a:pt x="37" y="110"/>
                    </a:lnTo>
                    <a:lnTo>
                      <a:pt x="37" y="111"/>
                    </a:lnTo>
                    <a:lnTo>
                      <a:pt x="37" y="112"/>
                    </a:lnTo>
                    <a:lnTo>
                      <a:pt x="34" y="113"/>
                    </a:lnTo>
                    <a:lnTo>
                      <a:pt x="30" y="111"/>
                    </a:lnTo>
                    <a:lnTo>
                      <a:pt x="29" y="114"/>
                    </a:lnTo>
                    <a:lnTo>
                      <a:pt x="26" y="111"/>
                    </a:lnTo>
                    <a:lnTo>
                      <a:pt x="24" y="111"/>
                    </a:lnTo>
                    <a:lnTo>
                      <a:pt x="23" y="112"/>
                    </a:lnTo>
                    <a:lnTo>
                      <a:pt x="23" y="115"/>
                    </a:lnTo>
                    <a:lnTo>
                      <a:pt x="22" y="115"/>
                    </a:lnTo>
                    <a:lnTo>
                      <a:pt x="22" y="116"/>
                    </a:lnTo>
                    <a:lnTo>
                      <a:pt x="23" y="117"/>
                    </a:lnTo>
                    <a:lnTo>
                      <a:pt x="24" y="121"/>
                    </a:lnTo>
                    <a:lnTo>
                      <a:pt x="23" y="121"/>
                    </a:lnTo>
                    <a:lnTo>
                      <a:pt x="21" y="121"/>
                    </a:lnTo>
                    <a:lnTo>
                      <a:pt x="21" y="124"/>
                    </a:lnTo>
                    <a:lnTo>
                      <a:pt x="19" y="127"/>
                    </a:lnTo>
                    <a:lnTo>
                      <a:pt x="21" y="130"/>
                    </a:lnTo>
                    <a:lnTo>
                      <a:pt x="21" y="134"/>
                    </a:lnTo>
                    <a:lnTo>
                      <a:pt x="22" y="135"/>
                    </a:lnTo>
                    <a:lnTo>
                      <a:pt x="22" y="136"/>
                    </a:lnTo>
                    <a:lnTo>
                      <a:pt x="20" y="138"/>
                    </a:lnTo>
                    <a:lnTo>
                      <a:pt x="17" y="136"/>
                    </a:lnTo>
                    <a:lnTo>
                      <a:pt x="16" y="136"/>
                    </a:lnTo>
                    <a:lnTo>
                      <a:pt x="14" y="135"/>
                    </a:lnTo>
                    <a:lnTo>
                      <a:pt x="14" y="136"/>
                    </a:lnTo>
                    <a:lnTo>
                      <a:pt x="13" y="135"/>
                    </a:lnTo>
                    <a:lnTo>
                      <a:pt x="11" y="138"/>
                    </a:lnTo>
                    <a:lnTo>
                      <a:pt x="11" y="140"/>
                    </a:lnTo>
                    <a:lnTo>
                      <a:pt x="13" y="141"/>
                    </a:lnTo>
                    <a:lnTo>
                      <a:pt x="14" y="142"/>
                    </a:lnTo>
                    <a:lnTo>
                      <a:pt x="14" y="143"/>
                    </a:lnTo>
                    <a:lnTo>
                      <a:pt x="14" y="144"/>
                    </a:lnTo>
                    <a:lnTo>
                      <a:pt x="17" y="148"/>
                    </a:lnTo>
                    <a:lnTo>
                      <a:pt x="16" y="148"/>
                    </a:lnTo>
                    <a:lnTo>
                      <a:pt x="16" y="149"/>
                    </a:lnTo>
                    <a:lnTo>
                      <a:pt x="17" y="149"/>
                    </a:lnTo>
                    <a:lnTo>
                      <a:pt x="16" y="152"/>
                    </a:lnTo>
                    <a:lnTo>
                      <a:pt x="17" y="155"/>
                    </a:lnTo>
                    <a:lnTo>
                      <a:pt x="16" y="155"/>
                    </a:lnTo>
                    <a:lnTo>
                      <a:pt x="14" y="158"/>
                    </a:lnTo>
                    <a:lnTo>
                      <a:pt x="13" y="158"/>
                    </a:lnTo>
                    <a:lnTo>
                      <a:pt x="13" y="161"/>
                    </a:lnTo>
                    <a:lnTo>
                      <a:pt x="14" y="161"/>
                    </a:lnTo>
                    <a:lnTo>
                      <a:pt x="14" y="162"/>
                    </a:lnTo>
                    <a:lnTo>
                      <a:pt x="13" y="171"/>
                    </a:lnTo>
                    <a:lnTo>
                      <a:pt x="11" y="171"/>
                    </a:lnTo>
                    <a:lnTo>
                      <a:pt x="9" y="173"/>
                    </a:lnTo>
                    <a:lnTo>
                      <a:pt x="9" y="178"/>
                    </a:lnTo>
                    <a:lnTo>
                      <a:pt x="7" y="180"/>
                    </a:lnTo>
                    <a:lnTo>
                      <a:pt x="6" y="180"/>
                    </a:lnTo>
                    <a:lnTo>
                      <a:pt x="5" y="181"/>
                    </a:lnTo>
                    <a:lnTo>
                      <a:pt x="5" y="183"/>
                    </a:lnTo>
                    <a:lnTo>
                      <a:pt x="7" y="182"/>
                    </a:lnTo>
                    <a:lnTo>
                      <a:pt x="8" y="181"/>
                    </a:lnTo>
                    <a:lnTo>
                      <a:pt x="9" y="181"/>
                    </a:lnTo>
                    <a:lnTo>
                      <a:pt x="8" y="184"/>
                    </a:lnTo>
                    <a:lnTo>
                      <a:pt x="6" y="185"/>
                    </a:lnTo>
                    <a:lnTo>
                      <a:pt x="6" y="187"/>
                    </a:lnTo>
                    <a:lnTo>
                      <a:pt x="5" y="187"/>
                    </a:lnTo>
                    <a:lnTo>
                      <a:pt x="5" y="191"/>
                    </a:lnTo>
                    <a:lnTo>
                      <a:pt x="4" y="192"/>
                    </a:lnTo>
                    <a:lnTo>
                      <a:pt x="4" y="193"/>
                    </a:lnTo>
                    <a:lnTo>
                      <a:pt x="4" y="195"/>
                    </a:lnTo>
                    <a:lnTo>
                      <a:pt x="3" y="196"/>
                    </a:lnTo>
                    <a:lnTo>
                      <a:pt x="1" y="195"/>
                    </a:lnTo>
                    <a:lnTo>
                      <a:pt x="1" y="197"/>
                    </a:lnTo>
                    <a:lnTo>
                      <a:pt x="2" y="198"/>
                    </a:lnTo>
                    <a:lnTo>
                      <a:pt x="1" y="198"/>
                    </a:lnTo>
                    <a:lnTo>
                      <a:pt x="0" y="200"/>
                    </a:lnTo>
                    <a:lnTo>
                      <a:pt x="1" y="201"/>
                    </a:lnTo>
                    <a:lnTo>
                      <a:pt x="1" y="202"/>
                    </a:lnTo>
                    <a:lnTo>
                      <a:pt x="0" y="204"/>
                    </a:lnTo>
                    <a:lnTo>
                      <a:pt x="0" y="205"/>
                    </a:lnTo>
                    <a:lnTo>
                      <a:pt x="1" y="205"/>
                    </a:lnTo>
                    <a:lnTo>
                      <a:pt x="4" y="208"/>
                    </a:lnTo>
                    <a:lnTo>
                      <a:pt x="7" y="208"/>
                    </a:lnTo>
                    <a:lnTo>
                      <a:pt x="8" y="211"/>
                    </a:lnTo>
                    <a:lnTo>
                      <a:pt x="8" y="215"/>
                    </a:lnTo>
                    <a:lnTo>
                      <a:pt x="10" y="215"/>
                    </a:lnTo>
                    <a:lnTo>
                      <a:pt x="9" y="217"/>
                    </a:lnTo>
                    <a:lnTo>
                      <a:pt x="8" y="216"/>
                    </a:lnTo>
                    <a:lnTo>
                      <a:pt x="7" y="217"/>
                    </a:lnTo>
                    <a:lnTo>
                      <a:pt x="5" y="219"/>
                    </a:lnTo>
                    <a:lnTo>
                      <a:pt x="4" y="219"/>
                    </a:lnTo>
                    <a:lnTo>
                      <a:pt x="4" y="221"/>
                    </a:lnTo>
                    <a:lnTo>
                      <a:pt x="3" y="221"/>
                    </a:lnTo>
                    <a:lnTo>
                      <a:pt x="3" y="223"/>
                    </a:lnTo>
                    <a:lnTo>
                      <a:pt x="1" y="223"/>
                    </a:lnTo>
                    <a:lnTo>
                      <a:pt x="1" y="225"/>
                    </a:lnTo>
                    <a:lnTo>
                      <a:pt x="2" y="226"/>
                    </a:lnTo>
                    <a:lnTo>
                      <a:pt x="4" y="230"/>
                    </a:lnTo>
                    <a:lnTo>
                      <a:pt x="7" y="231"/>
                    </a:lnTo>
                    <a:lnTo>
                      <a:pt x="7" y="232"/>
                    </a:lnTo>
                    <a:lnTo>
                      <a:pt x="5" y="236"/>
                    </a:lnTo>
                    <a:lnTo>
                      <a:pt x="8" y="237"/>
                    </a:lnTo>
                    <a:lnTo>
                      <a:pt x="11" y="238"/>
                    </a:lnTo>
                    <a:lnTo>
                      <a:pt x="11" y="239"/>
                    </a:lnTo>
                    <a:lnTo>
                      <a:pt x="12" y="240"/>
                    </a:lnTo>
                    <a:lnTo>
                      <a:pt x="11" y="242"/>
                    </a:lnTo>
                    <a:lnTo>
                      <a:pt x="13" y="245"/>
                    </a:lnTo>
                    <a:lnTo>
                      <a:pt x="13" y="246"/>
                    </a:lnTo>
                    <a:lnTo>
                      <a:pt x="14" y="245"/>
                    </a:lnTo>
                    <a:lnTo>
                      <a:pt x="17" y="248"/>
                    </a:lnTo>
                    <a:lnTo>
                      <a:pt x="18" y="251"/>
                    </a:lnTo>
                    <a:lnTo>
                      <a:pt x="18" y="253"/>
                    </a:lnTo>
                    <a:lnTo>
                      <a:pt x="19" y="253"/>
                    </a:lnTo>
                    <a:lnTo>
                      <a:pt x="22" y="255"/>
                    </a:lnTo>
                    <a:lnTo>
                      <a:pt x="25" y="250"/>
                    </a:lnTo>
                    <a:lnTo>
                      <a:pt x="27" y="249"/>
                    </a:lnTo>
                    <a:lnTo>
                      <a:pt x="29" y="248"/>
                    </a:lnTo>
                    <a:lnTo>
                      <a:pt x="30" y="248"/>
                    </a:lnTo>
                    <a:lnTo>
                      <a:pt x="31" y="247"/>
                    </a:lnTo>
                    <a:lnTo>
                      <a:pt x="33" y="246"/>
                    </a:lnTo>
                    <a:lnTo>
                      <a:pt x="34" y="247"/>
                    </a:lnTo>
                    <a:lnTo>
                      <a:pt x="35" y="247"/>
                    </a:lnTo>
                    <a:lnTo>
                      <a:pt x="34" y="249"/>
                    </a:lnTo>
                    <a:lnTo>
                      <a:pt x="36" y="249"/>
                    </a:lnTo>
                    <a:lnTo>
                      <a:pt x="37" y="253"/>
                    </a:lnTo>
                    <a:lnTo>
                      <a:pt x="38" y="255"/>
                    </a:lnTo>
                    <a:lnTo>
                      <a:pt x="41" y="258"/>
                    </a:lnTo>
                    <a:lnTo>
                      <a:pt x="41" y="259"/>
                    </a:lnTo>
                    <a:lnTo>
                      <a:pt x="42" y="259"/>
                    </a:lnTo>
                    <a:lnTo>
                      <a:pt x="43" y="258"/>
                    </a:lnTo>
                    <a:lnTo>
                      <a:pt x="44" y="259"/>
                    </a:lnTo>
                    <a:lnTo>
                      <a:pt x="47" y="260"/>
                    </a:lnTo>
                    <a:lnTo>
                      <a:pt x="52" y="262"/>
                    </a:lnTo>
                    <a:lnTo>
                      <a:pt x="52" y="265"/>
                    </a:lnTo>
                    <a:lnTo>
                      <a:pt x="50" y="266"/>
                    </a:lnTo>
                    <a:lnTo>
                      <a:pt x="51" y="269"/>
                    </a:lnTo>
                    <a:lnTo>
                      <a:pt x="50" y="271"/>
                    </a:lnTo>
                    <a:lnTo>
                      <a:pt x="45" y="270"/>
                    </a:lnTo>
                    <a:lnTo>
                      <a:pt x="44" y="269"/>
                    </a:lnTo>
                    <a:lnTo>
                      <a:pt x="45" y="272"/>
                    </a:lnTo>
                    <a:lnTo>
                      <a:pt x="47" y="272"/>
                    </a:lnTo>
                    <a:lnTo>
                      <a:pt x="49" y="275"/>
                    </a:lnTo>
                    <a:lnTo>
                      <a:pt x="52" y="272"/>
                    </a:lnTo>
                    <a:lnTo>
                      <a:pt x="55" y="272"/>
                    </a:lnTo>
                    <a:lnTo>
                      <a:pt x="57" y="273"/>
                    </a:lnTo>
                    <a:lnTo>
                      <a:pt x="57" y="275"/>
                    </a:lnTo>
                    <a:lnTo>
                      <a:pt x="58" y="275"/>
                    </a:lnTo>
                    <a:lnTo>
                      <a:pt x="59" y="278"/>
                    </a:lnTo>
                    <a:lnTo>
                      <a:pt x="60" y="279"/>
                    </a:lnTo>
                    <a:lnTo>
                      <a:pt x="59" y="280"/>
                    </a:lnTo>
                    <a:lnTo>
                      <a:pt x="60" y="284"/>
                    </a:lnTo>
                    <a:lnTo>
                      <a:pt x="59" y="285"/>
                    </a:lnTo>
                    <a:lnTo>
                      <a:pt x="62" y="287"/>
                    </a:lnTo>
                    <a:lnTo>
                      <a:pt x="65" y="288"/>
                    </a:lnTo>
                    <a:lnTo>
                      <a:pt x="66" y="289"/>
                    </a:lnTo>
                    <a:lnTo>
                      <a:pt x="69" y="287"/>
                    </a:lnTo>
                    <a:lnTo>
                      <a:pt x="74" y="283"/>
                    </a:lnTo>
                    <a:lnTo>
                      <a:pt x="74" y="281"/>
                    </a:lnTo>
                    <a:lnTo>
                      <a:pt x="76" y="281"/>
                    </a:lnTo>
                    <a:lnTo>
                      <a:pt x="77" y="287"/>
                    </a:lnTo>
                    <a:lnTo>
                      <a:pt x="78" y="285"/>
                    </a:lnTo>
                    <a:lnTo>
                      <a:pt x="81" y="285"/>
                    </a:lnTo>
                    <a:lnTo>
                      <a:pt x="84" y="288"/>
                    </a:lnTo>
                    <a:lnTo>
                      <a:pt x="85" y="288"/>
                    </a:lnTo>
                    <a:lnTo>
                      <a:pt x="87" y="289"/>
                    </a:lnTo>
                    <a:lnTo>
                      <a:pt x="91" y="293"/>
                    </a:lnTo>
                    <a:lnTo>
                      <a:pt x="90" y="294"/>
                    </a:lnTo>
                    <a:lnTo>
                      <a:pt x="89" y="297"/>
                    </a:lnTo>
                    <a:lnTo>
                      <a:pt x="91" y="296"/>
                    </a:lnTo>
                    <a:lnTo>
                      <a:pt x="91" y="295"/>
                    </a:lnTo>
                    <a:lnTo>
                      <a:pt x="93" y="294"/>
                    </a:lnTo>
                    <a:lnTo>
                      <a:pt x="94" y="294"/>
                    </a:lnTo>
                    <a:lnTo>
                      <a:pt x="95" y="296"/>
                    </a:lnTo>
                    <a:lnTo>
                      <a:pt x="97" y="295"/>
                    </a:lnTo>
                    <a:lnTo>
                      <a:pt x="99" y="293"/>
                    </a:lnTo>
                    <a:lnTo>
                      <a:pt x="101" y="293"/>
                    </a:lnTo>
                    <a:lnTo>
                      <a:pt x="104" y="296"/>
                    </a:lnTo>
                    <a:lnTo>
                      <a:pt x="107" y="295"/>
                    </a:lnTo>
                    <a:lnTo>
                      <a:pt x="107" y="293"/>
                    </a:lnTo>
                    <a:lnTo>
                      <a:pt x="109" y="293"/>
                    </a:lnTo>
                    <a:lnTo>
                      <a:pt x="109" y="294"/>
                    </a:lnTo>
                    <a:lnTo>
                      <a:pt x="110" y="294"/>
                    </a:lnTo>
                    <a:lnTo>
                      <a:pt x="112" y="294"/>
                    </a:lnTo>
                    <a:lnTo>
                      <a:pt x="114" y="295"/>
                    </a:lnTo>
                    <a:lnTo>
                      <a:pt x="115" y="296"/>
                    </a:lnTo>
                    <a:lnTo>
                      <a:pt x="115" y="300"/>
                    </a:lnTo>
                    <a:lnTo>
                      <a:pt x="115" y="303"/>
                    </a:lnTo>
                    <a:lnTo>
                      <a:pt x="115" y="306"/>
                    </a:lnTo>
                    <a:lnTo>
                      <a:pt x="116" y="307"/>
                    </a:lnTo>
                    <a:lnTo>
                      <a:pt x="114" y="310"/>
                    </a:lnTo>
                    <a:lnTo>
                      <a:pt x="114" y="311"/>
                    </a:lnTo>
                    <a:lnTo>
                      <a:pt x="112" y="313"/>
                    </a:lnTo>
                    <a:lnTo>
                      <a:pt x="112" y="316"/>
                    </a:lnTo>
                    <a:lnTo>
                      <a:pt x="110" y="319"/>
                    </a:lnTo>
                    <a:lnTo>
                      <a:pt x="112" y="319"/>
                    </a:lnTo>
                    <a:lnTo>
                      <a:pt x="113" y="319"/>
                    </a:lnTo>
                    <a:lnTo>
                      <a:pt x="113" y="321"/>
                    </a:lnTo>
                    <a:lnTo>
                      <a:pt x="114" y="324"/>
                    </a:lnTo>
                    <a:lnTo>
                      <a:pt x="114" y="326"/>
                    </a:lnTo>
                    <a:lnTo>
                      <a:pt x="115" y="326"/>
                    </a:lnTo>
                    <a:lnTo>
                      <a:pt x="115" y="324"/>
                    </a:lnTo>
                    <a:lnTo>
                      <a:pt x="116" y="324"/>
                    </a:lnTo>
                    <a:lnTo>
                      <a:pt x="117" y="324"/>
                    </a:lnTo>
                    <a:lnTo>
                      <a:pt x="116" y="326"/>
                    </a:lnTo>
                    <a:lnTo>
                      <a:pt x="118" y="328"/>
                    </a:lnTo>
                    <a:lnTo>
                      <a:pt x="119" y="327"/>
                    </a:lnTo>
                    <a:lnTo>
                      <a:pt x="120" y="329"/>
                    </a:lnTo>
                    <a:lnTo>
                      <a:pt x="121" y="332"/>
                    </a:lnTo>
                    <a:lnTo>
                      <a:pt x="120" y="334"/>
                    </a:lnTo>
                    <a:lnTo>
                      <a:pt x="123" y="336"/>
                    </a:lnTo>
                    <a:lnTo>
                      <a:pt x="124" y="336"/>
                    </a:lnTo>
                    <a:lnTo>
                      <a:pt x="125" y="336"/>
                    </a:lnTo>
                    <a:lnTo>
                      <a:pt x="127" y="337"/>
                    </a:lnTo>
                    <a:lnTo>
                      <a:pt x="128" y="340"/>
                    </a:lnTo>
                    <a:lnTo>
                      <a:pt x="131" y="341"/>
                    </a:lnTo>
                    <a:lnTo>
                      <a:pt x="131" y="344"/>
                    </a:lnTo>
                    <a:lnTo>
                      <a:pt x="131" y="345"/>
                    </a:lnTo>
                    <a:lnTo>
                      <a:pt x="133" y="343"/>
                    </a:lnTo>
                    <a:lnTo>
                      <a:pt x="134" y="340"/>
                    </a:lnTo>
                    <a:lnTo>
                      <a:pt x="135" y="339"/>
                    </a:lnTo>
                    <a:lnTo>
                      <a:pt x="136" y="338"/>
                    </a:lnTo>
                    <a:lnTo>
                      <a:pt x="138" y="338"/>
                    </a:lnTo>
                    <a:lnTo>
                      <a:pt x="139" y="340"/>
                    </a:lnTo>
                    <a:lnTo>
                      <a:pt x="141" y="344"/>
                    </a:lnTo>
                    <a:lnTo>
                      <a:pt x="142" y="344"/>
                    </a:lnTo>
                    <a:lnTo>
                      <a:pt x="142" y="346"/>
                    </a:lnTo>
                    <a:lnTo>
                      <a:pt x="143" y="345"/>
                    </a:lnTo>
                    <a:lnTo>
                      <a:pt x="144" y="346"/>
                    </a:lnTo>
                    <a:lnTo>
                      <a:pt x="144" y="344"/>
                    </a:lnTo>
                    <a:lnTo>
                      <a:pt x="149" y="346"/>
                    </a:lnTo>
                    <a:lnTo>
                      <a:pt x="151" y="346"/>
                    </a:lnTo>
                    <a:lnTo>
                      <a:pt x="153" y="347"/>
                    </a:lnTo>
                    <a:lnTo>
                      <a:pt x="156" y="343"/>
                    </a:lnTo>
                    <a:lnTo>
                      <a:pt x="157" y="342"/>
                    </a:lnTo>
                    <a:lnTo>
                      <a:pt x="160" y="343"/>
                    </a:lnTo>
                    <a:lnTo>
                      <a:pt x="161" y="345"/>
                    </a:lnTo>
                    <a:lnTo>
                      <a:pt x="161" y="346"/>
                    </a:lnTo>
                    <a:lnTo>
                      <a:pt x="163" y="346"/>
                    </a:lnTo>
                    <a:lnTo>
                      <a:pt x="164" y="345"/>
                    </a:lnTo>
                    <a:lnTo>
                      <a:pt x="163" y="343"/>
                    </a:lnTo>
                    <a:lnTo>
                      <a:pt x="164" y="341"/>
                    </a:lnTo>
                    <a:lnTo>
                      <a:pt x="165" y="341"/>
                    </a:lnTo>
                    <a:lnTo>
                      <a:pt x="166" y="341"/>
                    </a:lnTo>
                    <a:lnTo>
                      <a:pt x="169" y="343"/>
                    </a:lnTo>
                    <a:lnTo>
                      <a:pt x="168" y="346"/>
                    </a:lnTo>
                    <a:lnTo>
                      <a:pt x="169" y="343"/>
                    </a:lnTo>
                    <a:lnTo>
                      <a:pt x="172" y="345"/>
                    </a:lnTo>
                    <a:lnTo>
                      <a:pt x="172" y="349"/>
                    </a:lnTo>
                    <a:lnTo>
                      <a:pt x="172" y="351"/>
                    </a:lnTo>
                    <a:lnTo>
                      <a:pt x="169" y="351"/>
                    </a:lnTo>
                    <a:lnTo>
                      <a:pt x="168" y="351"/>
                    </a:lnTo>
                    <a:lnTo>
                      <a:pt x="169" y="353"/>
                    </a:lnTo>
                    <a:lnTo>
                      <a:pt x="172" y="357"/>
                    </a:lnTo>
                    <a:lnTo>
                      <a:pt x="173" y="357"/>
                    </a:lnTo>
                    <a:lnTo>
                      <a:pt x="172" y="356"/>
                    </a:lnTo>
                    <a:lnTo>
                      <a:pt x="174" y="355"/>
                    </a:lnTo>
                    <a:lnTo>
                      <a:pt x="177" y="357"/>
                    </a:lnTo>
                    <a:lnTo>
                      <a:pt x="177" y="358"/>
                    </a:lnTo>
                    <a:lnTo>
                      <a:pt x="175" y="358"/>
                    </a:lnTo>
                    <a:lnTo>
                      <a:pt x="174" y="359"/>
                    </a:lnTo>
                    <a:lnTo>
                      <a:pt x="179" y="366"/>
                    </a:lnTo>
                    <a:lnTo>
                      <a:pt x="176" y="366"/>
                    </a:lnTo>
                    <a:lnTo>
                      <a:pt x="177" y="369"/>
                    </a:lnTo>
                    <a:lnTo>
                      <a:pt x="177" y="371"/>
                    </a:lnTo>
                    <a:lnTo>
                      <a:pt x="176" y="372"/>
                    </a:lnTo>
                    <a:lnTo>
                      <a:pt x="174" y="372"/>
                    </a:lnTo>
                    <a:lnTo>
                      <a:pt x="173" y="371"/>
                    </a:lnTo>
                    <a:lnTo>
                      <a:pt x="172" y="372"/>
                    </a:lnTo>
                    <a:lnTo>
                      <a:pt x="172" y="371"/>
                    </a:lnTo>
                    <a:lnTo>
                      <a:pt x="169" y="371"/>
                    </a:lnTo>
                    <a:lnTo>
                      <a:pt x="165" y="369"/>
                    </a:lnTo>
                    <a:lnTo>
                      <a:pt x="164" y="371"/>
                    </a:lnTo>
                    <a:lnTo>
                      <a:pt x="166" y="374"/>
                    </a:lnTo>
                    <a:lnTo>
                      <a:pt x="165" y="377"/>
                    </a:lnTo>
                    <a:lnTo>
                      <a:pt x="164" y="376"/>
                    </a:lnTo>
                    <a:lnTo>
                      <a:pt x="161" y="376"/>
                    </a:lnTo>
                    <a:lnTo>
                      <a:pt x="161" y="377"/>
                    </a:lnTo>
                    <a:lnTo>
                      <a:pt x="162" y="377"/>
                    </a:lnTo>
                    <a:lnTo>
                      <a:pt x="161" y="380"/>
                    </a:lnTo>
                    <a:lnTo>
                      <a:pt x="163" y="381"/>
                    </a:lnTo>
                    <a:lnTo>
                      <a:pt x="162" y="384"/>
                    </a:lnTo>
                    <a:lnTo>
                      <a:pt x="159" y="385"/>
                    </a:lnTo>
                    <a:lnTo>
                      <a:pt x="156" y="385"/>
                    </a:lnTo>
                    <a:lnTo>
                      <a:pt x="156" y="387"/>
                    </a:lnTo>
                    <a:lnTo>
                      <a:pt x="156" y="388"/>
                    </a:lnTo>
                    <a:lnTo>
                      <a:pt x="157" y="389"/>
                    </a:lnTo>
                    <a:lnTo>
                      <a:pt x="156" y="391"/>
                    </a:lnTo>
                    <a:lnTo>
                      <a:pt x="156" y="392"/>
                    </a:lnTo>
                    <a:lnTo>
                      <a:pt x="155" y="393"/>
                    </a:lnTo>
                    <a:lnTo>
                      <a:pt x="155" y="394"/>
                    </a:lnTo>
                    <a:lnTo>
                      <a:pt x="152" y="393"/>
                    </a:lnTo>
                    <a:lnTo>
                      <a:pt x="152" y="397"/>
                    </a:lnTo>
                    <a:lnTo>
                      <a:pt x="152" y="396"/>
                    </a:lnTo>
                    <a:lnTo>
                      <a:pt x="151" y="395"/>
                    </a:lnTo>
                    <a:lnTo>
                      <a:pt x="150" y="395"/>
                    </a:lnTo>
                    <a:lnTo>
                      <a:pt x="150" y="397"/>
                    </a:lnTo>
                    <a:lnTo>
                      <a:pt x="148" y="399"/>
                    </a:lnTo>
                    <a:lnTo>
                      <a:pt x="146" y="399"/>
                    </a:lnTo>
                    <a:lnTo>
                      <a:pt x="144" y="400"/>
                    </a:lnTo>
                    <a:lnTo>
                      <a:pt x="144" y="402"/>
                    </a:lnTo>
                    <a:lnTo>
                      <a:pt x="142" y="404"/>
                    </a:lnTo>
                    <a:lnTo>
                      <a:pt x="144" y="407"/>
                    </a:lnTo>
                    <a:lnTo>
                      <a:pt x="145" y="406"/>
                    </a:lnTo>
                    <a:lnTo>
                      <a:pt x="147" y="406"/>
                    </a:lnTo>
                    <a:lnTo>
                      <a:pt x="149" y="404"/>
                    </a:lnTo>
                    <a:lnTo>
                      <a:pt x="151" y="405"/>
                    </a:lnTo>
                    <a:lnTo>
                      <a:pt x="152" y="406"/>
                    </a:lnTo>
                    <a:lnTo>
                      <a:pt x="153" y="408"/>
                    </a:lnTo>
                    <a:lnTo>
                      <a:pt x="152" y="409"/>
                    </a:lnTo>
                    <a:lnTo>
                      <a:pt x="152" y="411"/>
                    </a:lnTo>
                    <a:lnTo>
                      <a:pt x="151" y="413"/>
                    </a:lnTo>
                    <a:lnTo>
                      <a:pt x="152" y="415"/>
                    </a:lnTo>
                    <a:lnTo>
                      <a:pt x="153" y="416"/>
                    </a:lnTo>
                    <a:lnTo>
                      <a:pt x="158" y="417"/>
                    </a:lnTo>
                    <a:lnTo>
                      <a:pt x="159" y="417"/>
                    </a:lnTo>
                    <a:lnTo>
                      <a:pt x="163" y="419"/>
                    </a:lnTo>
                    <a:lnTo>
                      <a:pt x="167" y="422"/>
                    </a:lnTo>
                    <a:lnTo>
                      <a:pt x="166" y="423"/>
                    </a:lnTo>
                    <a:lnTo>
                      <a:pt x="166" y="424"/>
                    </a:lnTo>
                    <a:lnTo>
                      <a:pt x="165" y="425"/>
                    </a:lnTo>
                    <a:lnTo>
                      <a:pt x="164" y="427"/>
                    </a:lnTo>
                    <a:lnTo>
                      <a:pt x="167" y="430"/>
                    </a:lnTo>
                    <a:lnTo>
                      <a:pt x="170" y="428"/>
                    </a:lnTo>
                    <a:lnTo>
                      <a:pt x="169" y="428"/>
                    </a:lnTo>
                    <a:lnTo>
                      <a:pt x="169" y="427"/>
                    </a:lnTo>
                    <a:lnTo>
                      <a:pt x="167" y="427"/>
                    </a:lnTo>
                    <a:lnTo>
                      <a:pt x="166" y="427"/>
                    </a:lnTo>
                    <a:lnTo>
                      <a:pt x="169" y="427"/>
                    </a:lnTo>
                    <a:lnTo>
                      <a:pt x="173" y="430"/>
                    </a:lnTo>
                    <a:lnTo>
                      <a:pt x="172" y="427"/>
                    </a:lnTo>
                    <a:lnTo>
                      <a:pt x="175" y="426"/>
                    </a:lnTo>
                    <a:lnTo>
                      <a:pt x="176" y="427"/>
                    </a:lnTo>
                    <a:lnTo>
                      <a:pt x="177" y="429"/>
                    </a:lnTo>
                    <a:lnTo>
                      <a:pt x="178" y="430"/>
                    </a:lnTo>
                    <a:lnTo>
                      <a:pt x="177" y="432"/>
                    </a:lnTo>
                    <a:lnTo>
                      <a:pt x="177" y="434"/>
                    </a:lnTo>
                    <a:lnTo>
                      <a:pt x="179" y="435"/>
                    </a:lnTo>
                    <a:lnTo>
                      <a:pt x="180" y="435"/>
                    </a:lnTo>
                    <a:lnTo>
                      <a:pt x="182" y="434"/>
                    </a:lnTo>
                    <a:lnTo>
                      <a:pt x="182" y="437"/>
                    </a:lnTo>
                    <a:lnTo>
                      <a:pt x="183" y="438"/>
                    </a:lnTo>
                    <a:lnTo>
                      <a:pt x="185" y="435"/>
                    </a:lnTo>
                    <a:lnTo>
                      <a:pt x="185" y="434"/>
                    </a:lnTo>
                    <a:lnTo>
                      <a:pt x="185" y="433"/>
                    </a:lnTo>
                    <a:lnTo>
                      <a:pt x="187" y="433"/>
                    </a:lnTo>
                    <a:lnTo>
                      <a:pt x="187" y="431"/>
                    </a:lnTo>
                    <a:lnTo>
                      <a:pt x="189" y="430"/>
                    </a:lnTo>
                    <a:lnTo>
                      <a:pt x="190" y="430"/>
                    </a:lnTo>
                    <a:lnTo>
                      <a:pt x="188" y="426"/>
                    </a:lnTo>
                    <a:lnTo>
                      <a:pt x="190" y="425"/>
                    </a:lnTo>
                    <a:lnTo>
                      <a:pt x="191" y="425"/>
                    </a:lnTo>
                    <a:lnTo>
                      <a:pt x="192" y="427"/>
                    </a:lnTo>
                    <a:lnTo>
                      <a:pt x="194" y="427"/>
                    </a:lnTo>
                    <a:lnTo>
                      <a:pt x="194" y="428"/>
                    </a:lnTo>
                    <a:lnTo>
                      <a:pt x="195" y="427"/>
                    </a:lnTo>
                    <a:lnTo>
                      <a:pt x="198" y="425"/>
                    </a:lnTo>
                    <a:lnTo>
                      <a:pt x="201" y="425"/>
                    </a:lnTo>
                    <a:lnTo>
                      <a:pt x="201" y="427"/>
                    </a:lnTo>
                    <a:lnTo>
                      <a:pt x="204" y="429"/>
                    </a:lnTo>
                    <a:lnTo>
                      <a:pt x="204" y="432"/>
                    </a:lnTo>
                    <a:lnTo>
                      <a:pt x="206" y="434"/>
                    </a:lnTo>
                    <a:lnTo>
                      <a:pt x="207" y="435"/>
                    </a:lnTo>
                    <a:lnTo>
                      <a:pt x="208" y="434"/>
                    </a:lnTo>
                    <a:lnTo>
                      <a:pt x="209" y="434"/>
                    </a:lnTo>
                    <a:lnTo>
                      <a:pt x="209" y="432"/>
                    </a:lnTo>
                    <a:lnTo>
                      <a:pt x="211" y="430"/>
                    </a:lnTo>
                    <a:lnTo>
                      <a:pt x="210" y="430"/>
                    </a:lnTo>
                    <a:lnTo>
                      <a:pt x="210" y="429"/>
                    </a:lnTo>
                    <a:lnTo>
                      <a:pt x="209" y="428"/>
                    </a:lnTo>
                    <a:lnTo>
                      <a:pt x="211" y="429"/>
                    </a:lnTo>
                    <a:lnTo>
                      <a:pt x="213" y="426"/>
                    </a:lnTo>
                    <a:lnTo>
                      <a:pt x="215" y="428"/>
                    </a:lnTo>
                    <a:lnTo>
                      <a:pt x="216" y="427"/>
                    </a:lnTo>
                    <a:lnTo>
                      <a:pt x="216" y="426"/>
                    </a:lnTo>
                    <a:lnTo>
                      <a:pt x="216" y="422"/>
                    </a:lnTo>
                    <a:lnTo>
                      <a:pt x="216" y="421"/>
                    </a:lnTo>
                    <a:lnTo>
                      <a:pt x="218" y="422"/>
                    </a:lnTo>
                    <a:lnTo>
                      <a:pt x="223" y="423"/>
                    </a:lnTo>
                    <a:lnTo>
                      <a:pt x="226" y="421"/>
                    </a:lnTo>
                    <a:lnTo>
                      <a:pt x="227" y="418"/>
                    </a:lnTo>
                    <a:lnTo>
                      <a:pt x="229" y="418"/>
                    </a:lnTo>
                    <a:lnTo>
                      <a:pt x="229" y="417"/>
                    </a:lnTo>
                    <a:lnTo>
                      <a:pt x="230" y="417"/>
                    </a:lnTo>
                    <a:lnTo>
                      <a:pt x="230" y="416"/>
                    </a:lnTo>
                    <a:lnTo>
                      <a:pt x="228" y="415"/>
                    </a:lnTo>
                    <a:lnTo>
                      <a:pt x="229" y="413"/>
                    </a:lnTo>
                    <a:lnTo>
                      <a:pt x="230" y="413"/>
                    </a:lnTo>
                    <a:lnTo>
                      <a:pt x="233" y="411"/>
                    </a:lnTo>
                    <a:lnTo>
                      <a:pt x="234" y="410"/>
                    </a:lnTo>
                    <a:lnTo>
                      <a:pt x="237" y="411"/>
                    </a:lnTo>
                    <a:lnTo>
                      <a:pt x="239" y="409"/>
                    </a:lnTo>
                    <a:lnTo>
                      <a:pt x="242" y="411"/>
                    </a:lnTo>
                    <a:lnTo>
                      <a:pt x="243" y="409"/>
                    </a:lnTo>
                    <a:lnTo>
                      <a:pt x="246" y="411"/>
                    </a:lnTo>
                    <a:lnTo>
                      <a:pt x="247" y="411"/>
                    </a:lnTo>
                    <a:lnTo>
                      <a:pt x="247" y="413"/>
                    </a:lnTo>
                    <a:lnTo>
                      <a:pt x="250" y="413"/>
                    </a:lnTo>
                    <a:lnTo>
                      <a:pt x="248" y="411"/>
                    </a:lnTo>
                    <a:lnTo>
                      <a:pt x="250" y="410"/>
                    </a:lnTo>
                    <a:lnTo>
                      <a:pt x="251" y="410"/>
                    </a:lnTo>
                    <a:lnTo>
                      <a:pt x="252" y="410"/>
                    </a:lnTo>
                    <a:lnTo>
                      <a:pt x="251" y="408"/>
                    </a:lnTo>
                    <a:lnTo>
                      <a:pt x="252" y="408"/>
                    </a:lnTo>
                    <a:lnTo>
                      <a:pt x="252" y="407"/>
                    </a:lnTo>
                    <a:lnTo>
                      <a:pt x="251" y="407"/>
                    </a:lnTo>
                    <a:lnTo>
                      <a:pt x="253" y="404"/>
                    </a:lnTo>
                    <a:lnTo>
                      <a:pt x="253" y="402"/>
                    </a:lnTo>
                    <a:lnTo>
                      <a:pt x="254" y="401"/>
                    </a:lnTo>
                    <a:lnTo>
                      <a:pt x="253" y="398"/>
                    </a:lnTo>
                    <a:lnTo>
                      <a:pt x="255" y="399"/>
                    </a:lnTo>
                    <a:lnTo>
                      <a:pt x="256" y="399"/>
                    </a:lnTo>
                    <a:lnTo>
                      <a:pt x="260" y="402"/>
                    </a:lnTo>
                    <a:lnTo>
                      <a:pt x="260" y="403"/>
                    </a:lnTo>
                    <a:lnTo>
                      <a:pt x="258" y="403"/>
                    </a:lnTo>
                    <a:lnTo>
                      <a:pt x="258" y="404"/>
                    </a:lnTo>
                    <a:lnTo>
                      <a:pt x="260" y="404"/>
                    </a:lnTo>
                    <a:lnTo>
                      <a:pt x="261" y="404"/>
                    </a:lnTo>
                    <a:lnTo>
                      <a:pt x="261" y="405"/>
                    </a:lnTo>
                    <a:lnTo>
                      <a:pt x="264" y="402"/>
                    </a:lnTo>
                    <a:lnTo>
                      <a:pt x="268" y="400"/>
                    </a:lnTo>
                    <a:lnTo>
                      <a:pt x="266" y="400"/>
                    </a:lnTo>
                    <a:lnTo>
                      <a:pt x="267" y="394"/>
                    </a:lnTo>
                    <a:lnTo>
                      <a:pt x="271" y="398"/>
                    </a:lnTo>
                    <a:lnTo>
                      <a:pt x="273" y="395"/>
                    </a:lnTo>
                    <a:lnTo>
                      <a:pt x="276" y="393"/>
                    </a:lnTo>
                    <a:lnTo>
                      <a:pt x="277" y="394"/>
                    </a:lnTo>
                    <a:lnTo>
                      <a:pt x="277" y="396"/>
                    </a:lnTo>
                    <a:lnTo>
                      <a:pt x="277" y="398"/>
                    </a:lnTo>
                    <a:lnTo>
                      <a:pt x="278" y="398"/>
                    </a:lnTo>
                    <a:lnTo>
                      <a:pt x="278" y="400"/>
                    </a:lnTo>
                    <a:lnTo>
                      <a:pt x="277" y="400"/>
                    </a:lnTo>
                    <a:lnTo>
                      <a:pt x="278" y="401"/>
                    </a:lnTo>
                    <a:lnTo>
                      <a:pt x="277" y="401"/>
                    </a:lnTo>
                    <a:lnTo>
                      <a:pt x="277" y="402"/>
                    </a:lnTo>
                    <a:lnTo>
                      <a:pt x="278" y="402"/>
                    </a:lnTo>
                    <a:lnTo>
                      <a:pt x="279" y="404"/>
                    </a:lnTo>
                    <a:lnTo>
                      <a:pt x="280" y="403"/>
                    </a:lnTo>
                    <a:lnTo>
                      <a:pt x="280" y="401"/>
                    </a:lnTo>
                    <a:lnTo>
                      <a:pt x="280" y="402"/>
                    </a:lnTo>
                    <a:lnTo>
                      <a:pt x="281" y="404"/>
                    </a:lnTo>
                    <a:lnTo>
                      <a:pt x="280" y="404"/>
                    </a:lnTo>
                    <a:lnTo>
                      <a:pt x="280" y="405"/>
                    </a:lnTo>
                    <a:lnTo>
                      <a:pt x="283" y="407"/>
                    </a:lnTo>
                    <a:lnTo>
                      <a:pt x="285" y="408"/>
                    </a:lnTo>
                    <a:lnTo>
                      <a:pt x="288" y="409"/>
                    </a:lnTo>
                    <a:lnTo>
                      <a:pt x="289" y="408"/>
                    </a:lnTo>
                    <a:lnTo>
                      <a:pt x="291" y="408"/>
                    </a:lnTo>
                    <a:lnTo>
                      <a:pt x="293" y="406"/>
                    </a:lnTo>
                    <a:lnTo>
                      <a:pt x="294" y="406"/>
                    </a:lnTo>
                    <a:lnTo>
                      <a:pt x="295" y="403"/>
                    </a:lnTo>
                    <a:lnTo>
                      <a:pt x="294" y="401"/>
                    </a:lnTo>
                    <a:lnTo>
                      <a:pt x="294" y="400"/>
                    </a:lnTo>
                    <a:lnTo>
                      <a:pt x="296" y="400"/>
                    </a:lnTo>
                    <a:lnTo>
                      <a:pt x="296" y="401"/>
                    </a:lnTo>
                    <a:lnTo>
                      <a:pt x="296" y="403"/>
                    </a:lnTo>
                    <a:lnTo>
                      <a:pt x="298" y="403"/>
                    </a:lnTo>
                    <a:lnTo>
                      <a:pt x="298" y="404"/>
                    </a:lnTo>
                    <a:lnTo>
                      <a:pt x="300" y="404"/>
                    </a:lnTo>
                    <a:lnTo>
                      <a:pt x="301" y="404"/>
                    </a:lnTo>
                    <a:lnTo>
                      <a:pt x="303" y="406"/>
                    </a:lnTo>
                    <a:lnTo>
                      <a:pt x="304" y="407"/>
                    </a:lnTo>
                    <a:lnTo>
                      <a:pt x="305" y="406"/>
                    </a:lnTo>
                    <a:lnTo>
                      <a:pt x="307" y="406"/>
                    </a:lnTo>
                    <a:lnTo>
                      <a:pt x="308" y="409"/>
                    </a:lnTo>
                    <a:lnTo>
                      <a:pt x="309" y="410"/>
                    </a:lnTo>
                    <a:lnTo>
                      <a:pt x="309" y="407"/>
                    </a:lnTo>
                    <a:lnTo>
                      <a:pt x="309" y="406"/>
                    </a:lnTo>
                    <a:lnTo>
                      <a:pt x="311" y="406"/>
                    </a:lnTo>
                    <a:lnTo>
                      <a:pt x="313" y="407"/>
                    </a:lnTo>
                    <a:lnTo>
                      <a:pt x="313" y="406"/>
                    </a:lnTo>
                    <a:lnTo>
                      <a:pt x="314" y="406"/>
                    </a:lnTo>
                    <a:lnTo>
                      <a:pt x="318" y="408"/>
                    </a:lnTo>
                    <a:lnTo>
                      <a:pt x="318" y="407"/>
                    </a:lnTo>
                    <a:lnTo>
                      <a:pt x="320" y="407"/>
                    </a:lnTo>
                    <a:lnTo>
                      <a:pt x="318" y="406"/>
                    </a:lnTo>
                    <a:lnTo>
                      <a:pt x="320" y="406"/>
                    </a:lnTo>
                    <a:lnTo>
                      <a:pt x="320" y="404"/>
                    </a:lnTo>
                    <a:lnTo>
                      <a:pt x="321" y="404"/>
                    </a:lnTo>
                    <a:lnTo>
                      <a:pt x="322" y="406"/>
                    </a:lnTo>
                    <a:lnTo>
                      <a:pt x="326" y="404"/>
                    </a:lnTo>
                    <a:lnTo>
                      <a:pt x="326" y="403"/>
                    </a:lnTo>
                    <a:lnTo>
                      <a:pt x="325" y="402"/>
                    </a:lnTo>
                    <a:lnTo>
                      <a:pt x="325" y="400"/>
                    </a:lnTo>
                    <a:lnTo>
                      <a:pt x="321" y="398"/>
                    </a:lnTo>
                    <a:lnTo>
                      <a:pt x="324" y="396"/>
                    </a:lnTo>
                    <a:lnTo>
                      <a:pt x="323" y="395"/>
                    </a:lnTo>
                    <a:lnTo>
                      <a:pt x="324" y="396"/>
                    </a:lnTo>
                    <a:lnTo>
                      <a:pt x="329" y="394"/>
                    </a:lnTo>
                    <a:lnTo>
                      <a:pt x="330" y="394"/>
                    </a:lnTo>
                    <a:lnTo>
                      <a:pt x="332" y="393"/>
                    </a:lnTo>
                    <a:lnTo>
                      <a:pt x="333" y="393"/>
                    </a:lnTo>
                    <a:lnTo>
                      <a:pt x="336" y="394"/>
                    </a:lnTo>
                    <a:lnTo>
                      <a:pt x="337" y="393"/>
                    </a:lnTo>
                    <a:lnTo>
                      <a:pt x="339" y="394"/>
                    </a:lnTo>
                    <a:lnTo>
                      <a:pt x="342" y="393"/>
                    </a:lnTo>
                    <a:lnTo>
                      <a:pt x="345" y="395"/>
                    </a:lnTo>
                    <a:lnTo>
                      <a:pt x="346" y="393"/>
                    </a:lnTo>
                    <a:lnTo>
                      <a:pt x="346" y="392"/>
                    </a:lnTo>
                    <a:lnTo>
                      <a:pt x="348" y="390"/>
                    </a:lnTo>
                    <a:lnTo>
                      <a:pt x="350" y="390"/>
                    </a:lnTo>
                    <a:lnTo>
                      <a:pt x="350" y="388"/>
                    </a:lnTo>
                    <a:lnTo>
                      <a:pt x="348" y="384"/>
                    </a:lnTo>
                    <a:lnTo>
                      <a:pt x="349" y="383"/>
                    </a:lnTo>
                    <a:lnTo>
                      <a:pt x="351" y="383"/>
                    </a:lnTo>
                    <a:lnTo>
                      <a:pt x="353" y="383"/>
                    </a:lnTo>
                    <a:lnTo>
                      <a:pt x="355" y="383"/>
                    </a:lnTo>
                    <a:lnTo>
                      <a:pt x="356" y="383"/>
                    </a:lnTo>
                    <a:lnTo>
                      <a:pt x="357" y="381"/>
                    </a:lnTo>
                    <a:lnTo>
                      <a:pt x="359" y="381"/>
                    </a:lnTo>
                    <a:lnTo>
                      <a:pt x="359" y="380"/>
                    </a:lnTo>
                    <a:lnTo>
                      <a:pt x="361" y="378"/>
                    </a:lnTo>
                    <a:lnTo>
                      <a:pt x="362" y="376"/>
                    </a:lnTo>
                    <a:lnTo>
                      <a:pt x="362" y="377"/>
                    </a:lnTo>
                    <a:lnTo>
                      <a:pt x="362" y="376"/>
                    </a:lnTo>
                    <a:lnTo>
                      <a:pt x="364" y="370"/>
                    </a:lnTo>
                    <a:lnTo>
                      <a:pt x="363" y="370"/>
                    </a:lnTo>
                    <a:lnTo>
                      <a:pt x="363" y="367"/>
                    </a:lnTo>
                    <a:lnTo>
                      <a:pt x="360" y="367"/>
                    </a:lnTo>
                    <a:lnTo>
                      <a:pt x="362" y="364"/>
                    </a:lnTo>
                    <a:lnTo>
                      <a:pt x="362" y="362"/>
                    </a:lnTo>
                    <a:lnTo>
                      <a:pt x="361" y="361"/>
                    </a:lnTo>
                    <a:lnTo>
                      <a:pt x="361" y="363"/>
                    </a:lnTo>
                    <a:lnTo>
                      <a:pt x="358" y="365"/>
                    </a:lnTo>
                    <a:lnTo>
                      <a:pt x="356" y="364"/>
                    </a:lnTo>
                    <a:lnTo>
                      <a:pt x="355" y="366"/>
                    </a:lnTo>
                    <a:lnTo>
                      <a:pt x="354" y="366"/>
                    </a:lnTo>
                    <a:lnTo>
                      <a:pt x="356" y="364"/>
                    </a:lnTo>
                    <a:lnTo>
                      <a:pt x="356" y="362"/>
                    </a:lnTo>
                    <a:lnTo>
                      <a:pt x="357" y="363"/>
                    </a:lnTo>
                    <a:lnTo>
                      <a:pt x="358" y="361"/>
                    </a:lnTo>
                    <a:lnTo>
                      <a:pt x="356" y="358"/>
                    </a:lnTo>
                    <a:lnTo>
                      <a:pt x="356" y="357"/>
                    </a:lnTo>
                    <a:lnTo>
                      <a:pt x="356" y="354"/>
                    </a:lnTo>
                    <a:lnTo>
                      <a:pt x="354" y="355"/>
                    </a:lnTo>
                    <a:lnTo>
                      <a:pt x="355" y="353"/>
                    </a:lnTo>
                    <a:lnTo>
                      <a:pt x="353" y="353"/>
                    </a:lnTo>
                    <a:lnTo>
                      <a:pt x="354" y="351"/>
                    </a:lnTo>
                    <a:lnTo>
                      <a:pt x="356" y="347"/>
                    </a:lnTo>
                    <a:lnTo>
                      <a:pt x="359" y="347"/>
                    </a:lnTo>
                    <a:lnTo>
                      <a:pt x="362" y="349"/>
                    </a:lnTo>
                    <a:lnTo>
                      <a:pt x="364" y="347"/>
                    </a:lnTo>
                    <a:lnTo>
                      <a:pt x="364" y="346"/>
                    </a:lnTo>
                    <a:lnTo>
                      <a:pt x="366" y="348"/>
                    </a:lnTo>
                    <a:lnTo>
                      <a:pt x="368" y="345"/>
                    </a:lnTo>
                    <a:lnTo>
                      <a:pt x="366" y="344"/>
                    </a:lnTo>
                    <a:lnTo>
                      <a:pt x="366" y="340"/>
                    </a:lnTo>
                    <a:lnTo>
                      <a:pt x="367" y="338"/>
                    </a:lnTo>
                    <a:lnTo>
                      <a:pt x="367" y="339"/>
                    </a:lnTo>
                    <a:lnTo>
                      <a:pt x="368" y="337"/>
                    </a:lnTo>
                    <a:lnTo>
                      <a:pt x="366" y="334"/>
                    </a:lnTo>
                    <a:lnTo>
                      <a:pt x="365" y="332"/>
                    </a:lnTo>
                    <a:lnTo>
                      <a:pt x="363" y="332"/>
                    </a:lnTo>
                    <a:lnTo>
                      <a:pt x="361" y="331"/>
                    </a:lnTo>
                    <a:lnTo>
                      <a:pt x="359" y="331"/>
                    </a:lnTo>
                    <a:lnTo>
                      <a:pt x="358" y="330"/>
                    </a:lnTo>
                    <a:lnTo>
                      <a:pt x="359" y="326"/>
                    </a:lnTo>
                    <a:lnTo>
                      <a:pt x="359" y="324"/>
                    </a:lnTo>
                    <a:lnTo>
                      <a:pt x="360" y="322"/>
                    </a:lnTo>
                    <a:lnTo>
                      <a:pt x="362" y="317"/>
                    </a:lnTo>
                    <a:lnTo>
                      <a:pt x="364" y="315"/>
                    </a:lnTo>
                    <a:lnTo>
                      <a:pt x="364" y="313"/>
                    </a:lnTo>
                    <a:lnTo>
                      <a:pt x="366" y="311"/>
                    </a:lnTo>
                    <a:lnTo>
                      <a:pt x="369" y="311"/>
                    </a:lnTo>
                    <a:lnTo>
                      <a:pt x="369" y="313"/>
                    </a:lnTo>
                    <a:lnTo>
                      <a:pt x="370" y="313"/>
                    </a:lnTo>
                    <a:lnTo>
                      <a:pt x="371" y="312"/>
                    </a:lnTo>
                    <a:lnTo>
                      <a:pt x="373" y="311"/>
                    </a:lnTo>
                    <a:lnTo>
                      <a:pt x="374" y="311"/>
                    </a:lnTo>
                    <a:lnTo>
                      <a:pt x="375" y="311"/>
                    </a:lnTo>
                    <a:lnTo>
                      <a:pt x="375" y="307"/>
                    </a:lnTo>
                    <a:lnTo>
                      <a:pt x="372" y="306"/>
                    </a:lnTo>
                    <a:lnTo>
                      <a:pt x="373" y="303"/>
                    </a:lnTo>
                    <a:lnTo>
                      <a:pt x="372" y="303"/>
                    </a:lnTo>
                    <a:lnTo>
                      <a:pt x="372" y="302"/>
                    </a:lnTo>
                    <a:lnTo>
                      <a:pt x="368" y="302"/>
                    </a:lnTo>
                    <a:lnTo>
                      <a:pt x="367" y="300"/>
                    </a:lnTo>
                    <a:lnTo>
                      <a:pt x="367" y="297"/>
                    </a:lnTo>
                    <a:lnTo>
                      <a:pt x="369" y="294"/>
                    </a:lnTo>
                    <a:lnTo>
                      <a:pt x="369" y="293"/>
                    </a:lnTo>
                    <a:lnTo>
                      <a:pt x="370" y="294"/>
                    </a:lnTo>
                    <a:lnTo>
                      <a:pt x="373" y="293"/>
                    </a:lnTo>
                    <a:lnTo>
                      <a:pt x="373" y="292"/>
                    </a:lnTo>
                    <a:lnTo>
                      <a:pt x="375" y="293"/>
                    </a:lnTo>
                    <a:lnTo>
                      <a:pt x="375" y="292"/>
                    </a:lnTo>
                    <a:lnTo>
                      <a:pt x="374" y="290"/>
                    </a:lnTo>
                    <a:lnTo>
                      <a:pt x="375" y="289"/>
                    </a:lnTo>
                    <a:lnTo>
                      <a:pt x="377" y="289"/>
                    </a:lnTo>
                    <a:lnTo>
                      <a:pt x="378" y="288"/>
                    </a:lnTo>
                    <a:lnTo>
                      <a:pt x="378" y="286"/>
                    </a:lnTo>
                    <a:lnTo>
                      <a:pt x="379" y="285"/>
                    </a:lnTo>
                    <a:lnTo>
                      <a:pt x="378" y="283"/>
                    </a:lnTo>
                    <a:lnTo>
                      <a:pt x="378" y="282"/>
                    </a:lnTo>
                    <a:lnTo>
                      <a:pt x="378" y="281"/>
                    </a:lnTo>
                    <a:lnTo>
                      <a:pt x="378" y="279"/>
                    </a:lnTo>
                    <a:lnTo>
                      <a:pt x="379" y="279"/>
                    </a:lnTo>
                    <a:lnTo>
                      <a:pt x="382" y="279"/>
                    </a:lnTo>
                    <a:lnTo>
                      <a:pt x="384" y="278"/>
                    </a:lnTo>
                    <a:lnTo>
                      <a:pt x="386" y="279"/>
                    </a:lnTo>
                    <a:lnTo>
                      <a:pt x="390" y="276"/>
                    </a:lnTo>
                    <a:lnTo>
                      <a:pt x="392" y="274"/>
                    </a:lnTo>
                    <a:lnTo>
                      <a:pt x="392" y="272"/>
                    </a:lnTo>
                    <a:lnTo>
                      <a:pt x="395" y="272"/>
                    </a:lnTo>
                    <a:lnTo>
                      <a:pt x="395" y="274"/>
                    </a:lnTo>
                    <a:lnTo>
                      <a:pt x="396" y="275"/>
                    </a:lnTo>
                    <a:lnTo>
                      <a:pt x="396" y="274"/>
                    </a:lnTo>
                    <a:lnTo>
                      <a:pt x="398" y="272"/>
                    </a:lnTo>
                    <a:lnTo>
                      <a:pt x="400" y="272"/>
                    </a:lnTo>
                    <a:lnTo>
                      <a:pt x="403" y="270"/>
                    </a:lnTo>
                    <a:lnTo>
                      <a:pt x="403" y="268"/>
                    </a:lnTo>
                    <a:lnTo>
                      <a:pt x="406" y="268"/>
                    </a:lnTo>
                    <a:lnTo>
                      <a:pt x="406" y="266"/>
                    </a:lnTo>
                    <a:lnTo>
                      <a:pt x="405" y="266"/>
                    </a:lnTo>
                    <a:lnTo>
                      <a:pt x="406" y="266"/>
                    </a:lnTo>
                    <a:lnTo>
                      <a:pt x="405" y="264"/>
                    </a:lnTo>
                    <a:lnTo>
                      <a:pt x="403" y="260"/>
                    </a:lnTo>
                    <a:lnTo>
                      <a:pt x="406" y="258"/>
                    </a:lnTo>
                    <a:lnTo>
                      <a:pt x="405" y="258"/>
                    </a:lnTo>
                    <a:lnTo>
                      <a:pt x="404" y="253"/>
                    </a:lnTo>
                    <a:lnTo>
                      <a:pt x="405" y="253"/>
                    </a:lnTo>
                    <a:lnTo>
                      <a:pt x="405" y="251"/>
                    </a:lnTo>
                    <a:lnTo>
                      <a:pt x="406" y="248"/>
                    </a:lnTo>
                    <a:lnTo>
                      <a:pt x="406" y="246"/>
                    </a:lnTo>
                    <a:lnTo>
                      <a:pt x="407" y="244"/>
                    </a:lnTo>
                    <a:lnTo>
                      <a:pt x="408" y="243"/>
                    </a:lnTo>
                    <a:lnTo>
                      <a:pt x="408" y="240"/>
                    </a:lnTo>
                    <a:lnTo>
                      <a:pt x="406" y="242"/>
                    </a:lnTo>
                    <a:lnTo>
                      <a:pt x="405" y="241"/>
                    </a:lnTo>
                    <a:lnTo>
                      <a:pt x="404" y="239"/>
                    </a:lnTo>
                    <a:lnTo>
                      <a:pt x="406" y="238"/>
                    </a:lnTo>
                    <a:lnTo>
                      <a:pt x="405" y="236"/>
                    </a:lnTo>
                    <a:lnTo>
                      <a:pt x="405" y="235"/>
                    </a:lnTo>
                    <a:lnTo>
                      <a:pt x="406" y="234"/>
                    </a:lnTo>
                    <a:lnTo>
                      <a:pt x="404" y="229"/>
                    </a:lnTo>
                    <a:lnTo>
                      <a:pt x="405" y="226"/>
                    </a:lnTo>
                    <a:lnTo>
                      <a:pt x="406" y="225"/>
                    </a:lnTo>
                    <a:lnTo>
                      <a:pt x="408" y="223"/>
                    </a:lnTo>
                    <a:lnTo>
                      <a:pt x="410" y="221"/>
                    </a:lnTo>
                    <a:lnTo>
                      <a:pt x="408" y="217"/>
                    </a:lnTo>
                    <a:lnTo>
                      <a:pt x="412" y="215"/>
                    </a:lnTo>
                    <a:lnTo>
                      <a:pt x="413" y="213"/>
                    </a:lnTo>
                    <a:lnTo>
                      <a:pt x="410" y="212"/>
                    </a:lnTo>
                    <a:lnTo>
                      <a:pt x="410" y="211"/>
                    </a:lnTo>
                    <a:lnTo>
                      <a:pt x="410" y="209"/>
                    </a:lnTo>
                    <a:lnTo>
                      <a:pt x="411" y="208"/>
                    </a:lnTo>
                    <a:lnTo>
                      <a:pt x="410" y="208"/>
                    </a:lnTo>
                    <a:lnTo>
                      <a:pt x="409" y="209"/>
                    </a:lnTo>
                    <a:lnTo>
                      <a:pt x="408" y="208"/>
                    </a:lnTo>
                    <a:lnTo>
                      <a:pt x="406" y="206"/>
                    </a:lnTo>
                    <a:lnTo>
                      <a:pt x="405" y="204"/>
                    </a:lnTo>
                    <a:lnTo>
                      <a:pt x="406" y="203"/>
                    </a:lnTo>
                    <a:lnTo>
                      <a:pt x="406" y="202"/>
                    </a:lnTo>
                    <a:lnTo>
                      <a:pt x="404" y="200"/>
                    </a:lnTo>
                    <a:lnTo>
                      <a:pt x="405" y="200"/>
                    </a:lnTo>
                    <a:lnTo>
                      <a:pt x="407" y="200"/>
                    </a:lnTo>
                    <a:lnTo>
                      <a:pt x="408" y="201"/>
                    </a:lnTo>
                    <a:lnTo>
                      <a:pt x="409" y="205"/>
                    </a:lnTo>
                    <a:lnTo>
                      <a:pt x="412" y="204"/>
                    </a:lnTo>
                    <a:lnTo>
                      <a:pt x="413" y="203"/>
                    </a:lnTo>
                    <a:lnTo>
                      <a:pt x="413" y="202"/>
                    </a:lnTo>
                    <a:lnTo>
                      <a:pt x="416" y="200"/>
                    </a:lnTo>
                    <a:lnTo>
                      <a:pt x="418" y="197"/>
                    </a:lnTo>
                    <a:lnTo>
                      <a:pt x="419" y="197"/>
                    </a:lnTo>
                    <a:lnTo>
                      <a:pt x="422" y="191"/>
                    </a:lnTo>
                    <a:lnTo>
                      <a:pt x="422"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88" name="Freeform 67"/>
              <p:cNvSpPr>
                <a:spLocks/>
              </p:cNvSpPr>
              <p:nvPr/>
            </p:nvSpPr>
            <p:spPr bwMode="auto">
              <a:xfrm>
                <a:off x="1156" y="3285"/>
                <a:ext cx="422" cy="438"/>
              </a:xfrm>
              <a:custGeom>
                <a:avLst/>
                <a:gdLst>
                  <a:gd name="T0" fmla="*/ 418 w 422"/>
                  <a:gd name="T1" fmla="*/ 168 h 438"/>
                  <a:gd name="T2" fmla="*/ 390 w 422"/>
                  <a:gd name="T3" fmla="*/ 138 h 438"/>
                  <a:gd name="T4" fmla="*/ 364 w 422"/>
                  <a:gd name="T5" fmla="*/ 110 h 438"/>
                  <a:gd name="T6" fmla="*/ 338 w 422"/>
                  <a:gd name="T7" fmla="*/ 91 h 438"/>
                  <a:gd name="T8" fmla="*/ 320 w 422"/>
                  <a:gd name="T9" fmla="*/ 76 h 438"/>
                  <a:gd name="T10" fmla="*/ 291 w 422"/>
                  <a:gd name="T11" fmla="*/ 93 h 438"/>
                  <a:gd name="T12" fmla="*/ 269 w 422"/>
                  <a:gd name="T13" fmla="*/ 61 h 438"/>
                  <a:gd name="T14" fmla="*/ 255 w 422"/>
                  <a:gd name="T15" fmla="*/ 47 h 438"/>
                  <a:gd name="T16" fmla="*/ 244 w 422"/>
                  <a:gd name="T17" fmla="*/ 35 h 438"/>
                  <a:gd name="T18" fmla="*/ 226 w 422"/>
                  <a:gd name="T19" fmla="*/ 32 h 438"/>
                  <a:gd name="T20" fmla="*/ 213 w 422"/>
                  <a:gd name="T21" fmla="*/ 24 h 438"/>
                  <a:gd name="T22" fmla="*/ 190 w 422"/>
                  <a:gd name="T23" fmla="*/ 0 h 438"/>
                  <a:gd name="T24" fmla="*/ 171 w 422"/>
                  <a:gd name="T25" fmla="*/ 11 h 438"/>
                  <a:gd name="T26" fmla="*/ 165 w 422"/>
                  <a:gd name="T27" fmla="*/ 29 h 438"/>
                  <a:gd name="T28" fmla="*/ 150 w 422"/>
                  <a:gd name="T29" fmla="*/ 34 h 438"/>
                  <a:gd name="T30" fmla="*/ 126 w 422"/>
                  <a:gd name="T31" fmla="*/ 41 h 438"/>
                  <a:gd name="T32" fmla="*/ 109 w 422"/>
                  <a:gd name="T33" fmla="*/ 41 h 438"/>
                  <a:gd name="T34" fmla="*/ 96 w 422"/>
                  <a:gd name="T35" fmla="*/ 62 h 438"/>
                  <a:gd name="T36" fmla="*/ 112 w 422"/>
                  <a:gd name="T37" fmla="*/ 94 h 438"/>
                  <a:gd name="T38" fmla="*/ 97 w 422"/>
                  <a:gd name="T39" fmla="*/ 104 h 438"/>
                  <a:gd name="T40" fmla="*/ 86 w 422"/>
                  <a:gd name="T41" fmla="*/ 114 h 438"/>
                  <a:gd name="T42" fmla="*/ 72 w 422"/>
                  <a:gd name="T43" fmla="*/ 104 h 438"/>
                  <a:gd name="T44" fmla="*/ 49 w 422"/>
                  <a:gd name="T45" fmla="*/ 105 h 438"/>
                  <a:gd name="T46" fmla="*/ 37 w 422"/>
                  <a:gd name="T47" fmla="*/ 112 h 438"/>
                  <a:gd name="T48" fmla="*/ 21 w 422"/>
                  <a:gd name="T49" fmla="*/ 130 h 438"/>
                  <a:gd name="T50" fmla="*/ 16 w 422"/>
                  <a:gd name="T51" fmla="*/ 149 h 438"/>
                  <a:gd name="T52" fmla="*/ 5 w 422"/>
                  <a:gd name="T53" fmla="*/ 183 h 438"/>
                  <a:gd name="T54" fmla="*/ 1 w 422"/>
                  <a:gd name="T55" fmla="*/ 201 h 438"/>
                  <a:gd name="T56" fmla="*/ 1 w 422"/>
                  <a:gd name="T57" fmla="*/ 223 h 438"/>
                  <a:gd name="T58" fmla="*/ 19 w 422"/>
                  <a:gd name="T59" fmla="*/ 253 h 438"/>
                  <a:gd name="T60" fmla="*/ 43 w 422"/>
                  <a:gd name="T61" fmla="*/ 258 h 438"/>
                  <a:gd name="T62" fmla="*/ 58 w 422"/>
                  <a:gd name="T63" fmla="*/ 275 h 438"/>
                  <a:gd name="T64" fmla="*/ 85 w 422"/>
                  <a:gd name="T65" fmla="*/ 288 h 438"/>
                  <a:gd name="T66" fmla="*/ 109 w 422"/>
                  <a:gd name="T67" fmla="*/ 293 h 438"/>
                  <a:gd name="T68" fmla="*/ 113 w 422"/>
                  <a:gd name="T69" fmla="*/ 321 h 438"/>
                  <a:gd name="T70" fmla="*/ 131 w 422"/>
                  <a:gd name="T71" fmla="*/ 341 h 438"/>
                  <a:gd name="T72" fmla="*/ 153 w 422"/>
                  <a:gd name="T73" fmla="*/ 347 h 438"/>
                  <a:gd name="T74" fmla="*/ 172 w 422"/>
                  <a:gd name="T75" fmla="*/ 351 h 438"/>
                  <a:gd name="T76" fmla="*/ 173 w 422"/>
                  <a:gd name="T77" fmla="*/ 371 h 438"/>
                  <a:gd name="T78" fmla="*/ 156 w 422"/>
                  <a:gd name="T79" fmla="*/ 388 h 438"/>
                  <a:gd name="T80" fmla="*/ 144 w 422"/>
                  <a:gd name="T81" fmla="*/ 407 h 438"/>
                  <a:gd name="T82" fmla="*/ 166 w 422"/>
                  <a:gd name="T83" fmla="*/ 424 h 438"/>
                  <a:gd name="T84" fmla="*/ 179 w 422"/>
                  <a:gd name="T85" fmla="*/ 435 h 438"/>
                  <a:gd name="T86" fmla="*/ 195 w 422"/>
                  <a:gd name="T87" fmla="*/ 427 h 438"/>
                  <a:gd name="T88" fmla="*/ 216 w 422"/>
                  <a:gd name="T89" fmla="*/ 427 h 438"/>
                  <a:gd name="T90" fmla="*/ 239 w 422"/>
                  <a:gd name="T91" fmla="*/ 409 h 438"/>
                  <a:gd name="T92" fmla="*/ 253 w 422"/>
                  <a:gd name="T93" fmla="*/ 398 h 438"/>
                  <a:gd name="T94" fmla="*/ 277 w 422"/>
                  <a:gd name="T95" fmla="*/ 396 h 438"/>
                  <a:gd name="T96" fmla="*/ 288 w 422"/>
                  <a:gd name="T97" fmla="*/ 409 h 438"/>
                  <a:gd name="T98" fmla="*/ 307 w 422"/>
                  <a:gd name="T99" fmla="*/ 406 h 438"/>
                  <a:gd name="T100" fmla="*/ 326 w 422"/>
                  <a:gd name="T101" fmla="*/ 404 h 438"/>
                  <a:gd name="T102" fmla="*/ 346 w 422"/>
                  <a:gd name="T103" fmla="*/ 392 h 438"/>
                  <a:gd name="T104" fmla="*/ 363 w 422"/>
                  <a:gd name="T105" fmla="*/ 370 h 438"/>
                  <a:gd name="T106" fmla="*/ 354 w 422"/>
                  <a:gd name="T107" fmla="*/ 355 h 438"/>
                  <a:gd name="T108" fmla="*/ 363 w 422"/>
                  <a:gd name="T109" fmla="*/ 332 h 438"/>
                  <a:gd name="T110" fmla="*/ 375 w 422"/>
                  <a:gd name="T111" fmla="*/ 311 h 438"/>
                  <a:gd name="T112" fmla="*/ 377 w 422"/>
                  <a:gd name="T113" fmla="*/ 289 h 438"/>
                  <a:gd name="T114" fmla="*/ 396 w 422"/>
                  <a:gd name="T115" fmla="*/ 275 h 438"/>
                  <a:gd name="T116" fmla="*/ 405 w 422"/>
                  <a:gd name="T117" fmla="*/ 253 h 438"/>
                  <a:gd name="T118" fmla="*/ 410 w 422"/>
                  <a:gd name="T119" fmla="*/ 221 h 438"/>
                  <a:gd name="T120" fmla="*/ 408 w 422"/>
                  <a:gd name="T121" fmla="*/ 201 h 4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2"/>
                  <a:gd name="T184" fmla="*/ 0 h 438"/>
                  <a:gd name="T185" fmla="*/ 422 w 422"/>
                  <a:gd name="T186" fmla="*/ 438 h 4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2" h="438">
                    <a:moveTo>
                      <a:pt x="422" y="187"/>
                    </a:moveTo>
                    <a:lnTo>
                      <a:pt x="421" y="184"/>
                    </a:lnTo>
                    <a:lnTo>
                      <a:pt x="417" y="183"/>
                    </a:lnTo>
                    <a:lnTo>
                      <a:pt x="417" y="182"/>
                    </a:lnTo>
                    <a:lnTo>
                      <a:pt x="415" y="182"/>
                    </a:lnTo>
                    <a:lnTo>
                      <a:pt x="414" y="181"/>
                    </a:lnTo>
                    <a:lnTo>
                      <a:pt x="414" y="180"/>
                    </a:lnTo>
                    <a:lnTo>
                      <a:pt x="413" y="179"/>
                    </a:lnTo>
                    <a:lnTo>
                      <a:pt x="413" y="178"/>
                    </a:lnTo>
                    <a:lnTo>
                      <a:pt x="411" y="177"/>
                    </a:lnTo>
                    <a:lnTo>
                      <a:pt x="412" y="175"/>
                    </a:lnTo>
                    <a:lnTo>
                      <a:pt x="414" y="175"/>
                    </a:lnTo>
                    <a:lnTo>
                      <a:pt x="415" y="174"/>
                    </a:lnTo>
                    <a:lnTo>
                      <a:pt x="417" y="172"/>
                    </a:lnTo>
                    <a:lnTo>
                      <a:pt x="417" y="169"/>
                    </a:lnTo>
                    <a:lnTo>
                      <a:pt x="418" y="169"/>
                    </a:lnTo>
                    <a:lnTo>
                      <a:pt x="418" y="168"/>
                    </a:lnTo>
                    <a:lnTo>
                      <a:pt x="418" y="164"/>
                    </a:lnTo>
                    <a:lnTo>
                      <a:pt x="418" y="163"/>
                    </a:lnTo>
                    <a:lnTo>
                      <a:pt x="414" y="157"/>
                    </a:lnTo>
                    <a:lnTo>
                      <a:pt x="414" y="155"/>
                    </a:lnTo>
                    <a:lnTo>
                      <a:pt x="413" y="152"/>
                    </a:lnTo>
                    <a:lnTo>
                      <a:pt x="410" y="152"/>
                    </a:lnTo>
                    <a:lnTo>
                      <a:pt x="408" y="149"/>
                    </a:lnTo>
                    <a:lnTo>
                      <a:pt x="408" y="147"/>
                    </a:lnTo>
                    <a:lnTo>
                      <a:pt x="405" y="145"/>
                    </a:lnTo>
                    <a:lnTo>
                      <a:pt x="403" y="145"/>
                    </a:lnTo>
                    <a:lnTo>
                      <a:pt x="400" y="142"/>
                    </a:lnTo>
                    <a:lnTo>
                      <a:pt x="398" y="143"/>
                    </a:lnTo>
                    <a:lnTo>
                      <a:pt x="396" y="140"/>
                    </a:lnTo>
                    <a:lnTo>
                      <a:pt x="395" y="142"/>
                    </a:lnTo>
                    <a:lnTo>
                      <a:pt x="394" y="142"/>
                    </a:lnTo>
                    <a:lnTo>
                      <a:pt x="392" y="142"/>
                    </a:lnTo>
                    <a:lnTo>
                      <a:pt x="391" y="139"/>
                    </a:lnTo>
                    <a:lnTo>
                      <a:pt x="390" y="138"/>
                    </a:lnTo>
                    <a:lnTo>
                      <a:pt x="387" y="136"/>
                    </a:lnTo>
                    <a:lnTo>
                      <a:pt x="389" y="132"/>
                    </a:lnTo>
                    <a:lnTo>
                      <a:pt x="387" y="131"/>
                    </a:lnTo>
                    <a:lnTo>
                      <a:pt x="385" y="128"/>
                    </a:lnTo>
                    <a:lnTo>
                      <a:pt x="382" y="122"/>
                    </a:lnTo>
                    <a:lnTo>
                      <a:pt x="380" y="120"/>
                    </a:lnTo>
                    <a:lnTo>
                      <a:pt x="377" y="119"/>
                    </a:lnTo>
                    <a:lnTo>
                      <a:pt x="375" y="117"/>
                    </a:lnTo>
                    <a:lnTo>
                      <a:pt x="374" y="117"/>
                    </a:lnTo>
                    <a:lnTo>
                      <a:pt x="372" y="117"/>
                    </a:lnTo>
                    <a:lnTo>
                      <a:pt x="372" y="115"/>
                    </a:lnTo>
                    <a:lnTo>
                      <a:pt x="370" y="114"/>
                    </a:lnTo>
                    <a:lnTo>
                      <a:pt x="369" y="111"/>
                    </a:lnTo>
                    <a:lnTo>
                      <a:pt x="368" y="111"/>
                    </a:lnTo>
                    <a:lnTo>
                      <a:pt x="367" y="113"/>
                    </a:lnTo>
                    <a:lnTo>
                      <a:pt x="366" y="113"/>
                    </a:lnTo>
                    <a:lnTo>
                      <a:pt x="364" y="110"/>
                    </a:lnTo>
                    <a:lnTo>
                      <a:pt x="362" y="108"/>
                    </a:lnTo>
                    <a:lnTo>
                      <a:pt x="360" y="108"/>
                    </a:lnTo>
                    <a:lnTo>
                      <a:pt x="358" y="110"/>
                    </a:lnTo>
                    <a:lnTo>
                      <a:pt x="357" y="109"/>
                    </a:lnTo>
                    <a:lnTo>
                      <a:pt x="358" y="108"/>
                    </a:lnTo>
                    <a:lnTo>
                      <a:pt x="356" y="105"/>
                    </a:lnTo>
                    <a:lnTo>
                      <a:pt x="355" y="103"/>
                    </a:lnTo>
                    <a:lnTo>
                      <a:pt x="351" y="105"/>
                    </a:lnTo>
                    <a:lnTo>
                      <a:pt x="348" y="104"/>
                    </a:lnTo>
                    <a:lnTo>
                      <a:pt x="346" y="104"/>
                    </a:lnTo>
                    <a:lnTo>
                      <a:pt x="345" y="105"/>
                    </a:lnTo>
                    <a:lnTo>
                      <a:pt x="343" y="103"/>
                    </a:lnTo>
                    <a:lnTo>
                      <a:pt x="342" y="97"/>
                    </a:lnTo>
                    <a:lnTo>
                      <a:pt x="340" y="94"/>
                    </a:lnTo>
                    <a:lnTo>
                      <a:pt x="339" y="93"/>
                    </a:lnTo>
                    <a:lnTo>
                      <a:pt x="338" y="91"/>
                    </a:lnTo>
                    <a:lnTo>
                      <a:pt x="337" y="91"/>
                    </a:lnTo>
                    <a:lnTo>
                      <a:pt x="335" y="89"/>
                    </a:lnTo>
                    <a:lnTo>
                      <a:pt x="334" y="89"/>
                    </a:lnTo>
                    <a:lnTo>
                      <a:pt x="333" y="88"/>
                    </a:lnTo>
                    <a:lnTo>
                      <a:pt x="332" y="91"/>
                    </a:lnTo>
                    <a:lnTo>
                      <a:pt x="331" y="90"/>
                    </a:lnTo>
                    <a:lnTo>
                      <a:pt x="329" y="88"/>
                    </a:lnTo>
                    <a:lnTo>
                      <a:pt x="328" y="87"/>
                    </a:lnTo>
                    <a:lnTo>
                      <a:pt x="326" y="87"/>
                    </a:lnTo>
                    <a:lnTo>
                      <a:pt x="324" y="87"/>
                    </a:lnTo>
                    <a:lnTo>
                      <a:pt x="321" y="83"/>
                    </a:lnTo>
                    <a:lnTo>
                      <a:pt x="321" y="81"/>
                    </a:lnTo>
                    <a:lnTo>
                      <a:pt x="321" y="79"/>
                    </a:lnTo>
                    <a:lnTo>
                      <a:pt x="321" y="78"/>
                    </a:lnTo>
                    <a:lnTo>
                      <a:pt x="322" y="77"/>
                    </a:lnTo>
                    <a:lnTo>
                      <a:pt x="321" y="78"/>
                    </a:lnTo>
                    <a:lnTo>
                      <a:pt x="320" y="76"/>
                    </a:lnTo>
                    <a:lnTo>
                      <a:pt x="318" y="76"/>
                    </a:lnTo>
                    <a:lnTo>
                      <a:pt x="318" y="79"/>
                    </a:lnTo>
                    <a:lnTo>
                      <a:pt x="311" y="84"/>
                    </a:lnTo>
                    <a:lnTo>
                      <a:pt x="310" y="88"/>
                    </a:lnTo>
                    <a:lnTo>
                      <a:pt x="310" y="92"/>
                    </a:lnTo>
                    <a:lnTo>
                      <a:pt x="309" y="93"/>
                    </a:lnTo>
                    <a:lnTo>
                      <a:pt x="305" y="91"/>
                    </a:lnTo>
                    <a:lnTo>
                      <a:pt x="306" y="97"/>
                    </a:lnTo>
                    <a:lnTo>
                      <a:pt x="303" y="98"/>
                    </a:lnTo>
                    <a:lnTo>
                      <a:pt x="301" y="98"/>
                    </a:lnTo>
                    <a:lnTo>
                      <a:pt x="299" y="97"/>
                    </a:lnTo>
                    <a:lnTo>
                      <a:pt x="297" y="97"/>
                    </a:lnTo>
                    <a:lnTo>
                      <a:pt x="296" y="98"/>
                    </a:lnTo>
                    <a:lnTo>
                      <a:pt x="295" y="98"/>
                    </a:lnTo>
                    <a:lnTo>
                      <a:pt x="292" y="93"/>
                    </a:lnTo>
                    <a:lnTo>
                      <a:pt x="291" y="93"/>
                    </a:lnTo>
                    <a:lnTo>
                      <a:pt x="291" y="92"/>
                    </a:lnTo>
                    <a:lnTo>
                      <a:pt x="289" y="91"/>
                    </a:lnTo>
                    <a:lnTo>
                      <a:pt x="286" y="88"/>
                    </a:lnTo>
                    <a:lnTo>
                      <a:pt x="283" y="88"/>
                    </a:lnTo>
                    <a:lnTo>
                      <a:pt x="279" y="84"/>
                    </a:lnTo>
                    <a:lnTo>
                      <a:pt x="280" y="83"/>
                    </a:lnTo>
                    <a:lnTo>
                      <a:pt x="278" y="80"/>
                    </a:lnTo>
                    <a:lnTo>
                      <a:pt x="281" y="75"/>
                    </a:lnTo>
                    <a:lnTo>
                      <a:pt x="283" y="74"/>
                    </a:lnTo>
                    <a:lnTo>
                      <a:pt x="283" y="69"/>
                    </a:lnTo>
                    <a:lnTo>
                      <a:pt x="281" y="70"/>
                    </a:lnTo>
                    <a:lnTo>
                      <a:pt x="279" y="71"/>
                    </a:lnTo>
                    <a:lnTo>
                      <a:pt x="278" y="70"/>
                    </a:lnTo>
                    <a:lnTo>
                      <a:pt x="274" y="68"/>
                    </a:lnTo>
                    <a:lnTo>
                      <a:pt x="272" y="63"/>
                    </a:lnTo>
                    <a:lnTo>
                      <a:pt x="271" y="63"/>
                    </a:lnTo>
                    <a:lnTo>
                      <a:pt x="269" y="61"/>
                    </a:lnTo>
                    <a:lnTo>
                      <a:pt x="268" y="60"/>
                    </a:lnTo>
                    <a:lnTo>
                      <a:pt x="266" y="61"/>
                    </a:lnTo>
                    <a:lnTo>
                      <a:pt x="265" y="58"/>
                    </a:lnTo>
                    <a:lnTo>
                      <a:pt x="264" y="59"/>
                    </a:lnTo>
                    <a:lnTo>
                      <a:pt x="264" y="60"/>
                    </a:lnTo>
                    <a:lnTo>
                      <a:pt x="263" y="59"/>
                    </a:lnTo>
                    <a:lnTo>
                      <a:pt x="261" y="61"/>
                    </a:lnTo>
                    <a:lnTo>
                      <a:pt x="260" y="61"/>
                    </a:lnTo>
                    <a:lnTo>
                      <a:pt x="260" y="59"/>
                    </a:lnTo>
                    <a:lnTo>
                      <a:pt x="260" y="56"/>
                    </a:lnTo>
                    <a:lnTo>
                      <a:pt x="261" y="51"/>
                    </a:lnTo>
                    <a:lnTo>
                      <a:pt x="263" y="49"/>
                    </a:lnTo>
                    <a:lnTo>
                      <a:pt x="261" y="49"/>
                    </a:lnTo>
                    <a:lnTo>
                      <a:pt x="261" y="50"/>
                    </a:lnTo>
                    <a:lnTo>
                      <a:pt x="259" y="49"/>
                    </a:lnTo>
                    <a:lnTo>
                      <a:pt x="257" y="49"/>
                    </a:lnTo>
                    <a:lnTo>
                      <a:pt x="255" y="47"/>
                    </a:lnTo>
                    <a:lnTo>
                      <a:pt x="252" y="47"/>
                    </a:lnTo>
                    <a:lnTo>
                      <a:pt x="248" y="45"/>
                    </a:lnTo>
                    <a:lnTo>
                      <a:pt x="249" y="45"/>
                    </a:lnTo>
                    <a:lnTo>
                      <a:pt x="248" y="43"/>
                    </a:lnTo>
                    <a:lnTo>
                      <a:pt x="248" y="42"/>
                    </a:lnTo>
                    <a:lnTo>
                      <a:pt x="247" y="43"/>
                    </a:lnTo>
                    <a:lnTo>
                      <a:pt x="247" y="42"/>
                    </a:lnTo>
                    <a:lnTo>
                      <a:pt x="246" y="42"/>
                    </a:lnTo>
                    <a:lnTo>
                      <a:pt x="245" y="41"/>
                    </a:lnTo>
                    <a:lnTo>
                      <a:pt x="246" y="41"/>
                    </a:lnTo>
                    <a:lnTo>
                      <a:pt x="247" y="40"/>
                    </a:lnTo>
                    <a:lnTo>
                      <a:pt x="246" y="40"/>
                    </a:lnTo>
                    <a:lnTo>
                      <a:pt x="245" y="40"/>
                    </a:lnTo>
                    <a:lnTo>
                      <a:pt x="245" y="37"/>
                    </a:lnTo>
                    <a:lnTo>
                      <a:pt x="244" y="36"/>
                    </a:lnTo>
                    <a:lnTo>
                      <a:pt x="244" y="35"/>
                    </a:lnTo>
                    <a:lnTo>
                      <a:pt x="242" y="37"/>
                    </a:lnTo>
                    <a:lnTo>
                      <a:pt x="240" y="36"/>
                    </a:lnTo>
                    <a:lnTo>
                      <a:pt x="240" y="34"/>
                    </a:lnTo>
                    <a:lnTo>
                      <a:pt x="239" y="36"/>
                    </a:lnTo>
                    <a:lnTo>
                      <a:pt x="237" y="34"/>
                    </a:lnTo>
                    <a:lnTo>
                      <a:pt x="237" y="33"/>
                    </a:lnTo>
                    <a:lnTo>
                      <a:pt x="239" y="33"/>
                    </a:lnTo>
                    <a:lnTo>
                      <a:pt x="238" y="31"/>
                    </a:lnTo>
                    <a:lnTo>
                      <a:pt x="235" y="31"/>
                    </a:lnTo>
                    <a:lnTo>
                      <a:pt x="235" y="30"/>
                    </a:lnTo>
                    <a:lnTo>
                      <a:pt x="234" y="30"/>
                    </a:lnTo>
                    <a:lnTo>
                      <a:pt x="233" y="30"/>
                    </a:lnTo>
                    <a:lnTo>
                      <a:pt x="232" y="27"/>
                    </a:lnTo>
                    <a:lnTo>
                      <a:pt x="231" y="28"/>
                    </a:lnTo>
                    <a:lnTo>
                      <a:pt x="230" y="32"/>
                    </a:lnTo>
                    <a:lnTo>
                      <a:pt x="228" y="32"/>
                    </a:lnTo>
                    <a:lnTo>
                      <a:pt x="227" y="31"/>
                    </a:lnTo>
                    <a:lnTo>
                      <a:pt x="226" y="32"/>
                    </a:lnTo>
                    <a:lnTo>
                      <a:pt x="225" y="28"/>
                    </a:lnTo>
                    <a:lnTo>
                      <a:pt x="226" y="27"/>
                    </a:lnTo>
                    <a:lnTo>
                      <a:pt x="223" y="27"/>
                    </a:lnTo>
                    <a:lnTo>
                      <a:pt x="223" y="28"/>
                    </a:lnTo>
                    <a:lnTo>
                      <a:pt x="221" y="28"/>
                    </a:lnTo>
                    <a:lnTo>
                      <a:pt x="221" y="29"/>
                    </a:lnTo>
                    <a:lnTo>
                      <a:pt x="220" y="29"/>
                    </a:lnTo>
                    <a:lnTo>
                      <a:pt x="220" y="28"/>
                    </a:lnTo>
                    <a:lnTo>
                      <a:pt x="218" y="28"/>
                    </a:lnTo>
                    <a:lnTo>
                      <a:pt x="216" y="28"/>
                    </a:lnTo>
                    <a:lnTo>
                      <a:pt x="215" y="28"/>
                    </a:lnTo>
                    <a:lnTo>
                      <a:pt x="215" y="27"/>
                    </a:lnTo>
                    <a:lnTo>
                      <a:pt x="213" y="28"/>
                    </a:lnTo>
                    <a:lnTo>
                      <a:pt x="213" y="27"/>
                    </a:lnTo>
                    <a:lnTo>
                      <a:pt x="213" y="29"/>
                    </a:lnTo>
                    <a:lnTo>
                      <a:pt x="212" y="28"/>
                    </a:lnTo>
                    <a:lnTo>
                      <a:pt x="213" y="27"/>
                    </a:lnTo>
                    <a:lnTo>
                      <a:pt x="213" y="24"/>
                    </a:lnTo>
                    <a:lnTo>
                      <a:pt x="212" y="24"/>
                    </a:lnTo>
                    <a:lnTo>
                      <a:pt x="212" y="23"/>
                    </a:lnTo>
                    <a:lnTo>
                      <a:pt x="210" y="23"/>
                    </a:lnTo>
                    <a:lnTo>
                      <a:pt x="209" y="21"/>
                    </a:lnTo>
                    <a:lnTo>
                      <a:pt x="209" y="19"/>
                    </a:lnTo>
                    <a:lnTo>
                      <a:pt x="207" y="19"/>
                    </a:lnTo>
                    <a:lnTo>
                      <a:pt x="206" y="17"/>
                    </a:lnTo>
                    <a:lnTo>
                      <a:pt x="206" y="16"/>
                    </a:lnTo>
                    <a:lnTo>
                      <a:pt x="204" y="16"/>
                    </a:lnTo>
                    <a:lnTo>
                      <a:pt x="201" y="11"/>
                    </a:lnTo>
                    <a:lnTo>
                      <a:pt x="199" y="11"/>
                    </a:lnTo>
                    <a:lnTo>
                      <a:pt x="198" y="10"/>
                    </a:lnTo>
                    <a:lnTo>
                      <a:pt x="196" y="7"/>
                    </a:lnTo>
                    <a:lnTo>
                      <a:pt x="195" y="6"/>
                    </a:lnTo>
                    <a:lnTo>
                      <a:pt x="193" y="4"/>
                    </a:lnTo>
                    <a:lnTo>
                      <a:pt x="190" y="0"/>
                    </a:lnTo>
                    <a:lnTo>
                      <a:pt x="189" y="1"/>
                    </a:lnTo>
                    <a:lnTo>
                      <a:pt x="189" y="4"/>
                    </a:lnTo>
                    <a:lnTo>
                      <a:pt x="187" y="6"/>
                    </a:lnTo>
                    <a:lnTo>
                      <a:pt x="186" y="4"/>
                    </a:lnTo>
                    <a:lnTo>
                      <a:pt x="183" y="4"/>
                    </a:lnTo>
                    <a:lnTo>
                      <a:pt x="183" y="5"/>
                    </a:lnTo>
                    <a:lnTo>
                      <a:pt x="183" y="6"/>
                    </a:lnTo>
                    <a:lnTo>
                      <a:pt x="183" y="7"/>
                    </a:lnTo>
                    <a:lnTo>
                      <a:pt x="181" y="8"/>
                    </a:lnTo>
                    <a:lnTo>
                      <a:pt x="180" y="8"/>
                    </a:lnTo>
                    <a:lnTo>
                      <a:pt x="180" y="10"/>
                    </a:lnTo>
                    <a:lnTo>
                      <a:pt x="179" y="10"/>
                    </a:lnTo>
                    <a:lnTo>
                      <a:pt x="178" y="7"/>
                    </a:lnTo>
                    <a:lnTo>
                      <a:pt x="176" y="6"/>
                    </a:lnTo>
                    <a:lnTo>
                      <a:pt x="175" y="6"/>
                    </a:lnTo>
                    <a:lnTo>
                      <a:pt x="171" y="10"/>
                    </a:lnTo>
                    <a:lnTo>
                      <a:pt x="171" y="11"/>
                    </a:lnTo>
                    <a:lnTo>
                      <a:pt x="169" y="11"/>
                    </a:lnTo>
                    <a:lnTo>
                      <a:pt x="167" y="13"/>
                    </a:lnTo>
                    <a:lnTo>
                      <a:pt x="166" y="16"/>
                    </a:lnTo>
                    <a:lnTo>
                      <a:pt x="166" y="17"/>
                    </a:lnTo>
                    <a:lnTo>
                      <a:pt x="166" y="19"/>
                    </a:lnTo>
                    <a:lnTo>
                      <a:pt x="168" y="19"/>
                    </a:lnTo>
                    <a:lnTo>
                      <a:pt x="169" y="19"/>
                    </a:lnTo>
                    <a:lnTo>
                      <a:pt x="169" y="21"/>
                    </a:lnTo>
                    <a:lnTo>
                      <a:pt x="170" y="22"/>
                    </a:lnTo>
                    <a:lnTo>
                      <a:pt x="169" y="24"/>
                    </a:lnTo>
                    <a:lnTo>
                      <a:pt x="171" y="25"/>
                    </a:lnTo>
                    <a:lnTo>
                      <a:pt x="170" y="26"/>
                    </a:lnTo>
                    <a:lnTo>
                      <a:pt x="170" y="27"/>
                    </a:lnTo>
                    <a:lnTo>
                      <a:pt x="169" y="28"/>
                    </a:lnTo>
                    <a:lnTo>
                      <a:pt x="167" y="28"/>
                    </a:lnTo>
                    <a:lnTo>
                      <a:pt x="166" y="30"/>
                    </a:lnTo>
                    <a:lnTo>
                      <a:pt x="165" y="29"/>
                    </a:lnTo>
                    <a:lnTo>
                      <a:pt x="164" y="29"/>
                    </a:lnTo>
                    <a:lnTo>
                      <a:pt x="164" y="28"/>
                    </a:lnTo>
                    <a:lnTo>
                      <a:pt x="162" y="29"/>
                    </a:lnTo>
                    <a:lnTo>
                      <a:pt x="159" y="27"/>
                    </a:lnTo>
                    <a:lnTo>
                      <a:pt x="159" y="28"/>
                    </a:lnTo>
                    <a:lnTo>
                      <a:pt x="158" y="28"/>
                    </a:lnTo>
                    <a:lnTo>
                      <a:pt x="157" y="27"/>
                    </a:lnTo>
                    <a:lnTo>
                      <a:pt x="157" y="24"/>
                    </a:lnTo>
                    <a:lnTo>
                      <a:pt x="156" y="25"/>
                    </a:lnTo>
                    <a:lnTo>
                      <a:pt x="156" y="24"/>
                    </a:lnTo>
                    <a:lnTo>
                      <a:pt x="155" y="27"/>
                    </a:lnTo>
                    <a:lnTo>
                      <a:pt x="152" y="29"/>
                    </a:lnTo>
                    <a:lnTo>
                      <a:pt x="151" y="32"/>
                    </a:lnTo>
                    <a:lnTo>
                      <a:pt x="152" y="33"/>
                    </a:lnTo>
                    <a:lnTo>
                      <a:pt x="151" y="34"/>
                    </a:lnTo>
                    <a:lnTo>
                      <a:pt x="151" y="36"/>
                    </a:lnTo>
                    <a:lnTo>
                      <a:pt x="150" y="36"/>
                    </a:lnTo>
                    <a:lnTo>
                      <a:pt x="150" y="34"/>
                    </a:lnTo>
                    <a:lnTo>
                      <a:pt x="148" y="34"/>
                    </a:lnTo>
                    <a:lnTo>
                      <a:pt x="145" y="37"/>
                    </a:lnTo>
                    <a:lnTo>
                      <a:pt x="142" y="34"/>
                    </a:lnTo>
                    <a:lnTo>
                      <a:pt x="139" y="36"/>
                    </a:lnTo>
                    <a:lnTo>
                      <a:pt x="136" y="38"/>
                    </a:lnTo>
                    <a:lnTo>
                      <a:pt x="135" y="38"/>
                    </a:lnTo>
                    <a:lnTo>
                      <a:pt x="134" y="38"/>
                    </a:lnTo>
                    <a:lnTo>
                      <a:pt x="133" y="38"/>
                    </a:lnTo>
                    <a:lnTo>
                      <a:pt x="131" y="38"/>
                    </a:lnTo>
                    <a:lnTo>
                      <a:pt x="131" y="36"/>
                    </a:lnTo>
                    <a:lnTo>
                      <a:pt x="131" y="38"/>
                    </a:lnTo>
                    <a:lnTo>
                      <a:pt x="130" y="38"/>
                    </a:lnTo>
                    <a:lnTo>
                      <a:pt x="128" y="38"/>
                    </a:lnTo>
                    <a:lnTo>
                      <a:pt x="127" y="40"/>
                    </a:lnTo>
                    <a:lnTo>
                      <a:pt x="126" y="39"/>
                    </a:lnTo>
                    <a:lnTo>
                      <a:pt x="125" y="40"/>
                    </a:lnTo>
                    <a:lnTo>
                      <a:pt x="126" y="41"/>
                    </a:lnTo>
                    <a:lnTo>
                      <a:pt x="123" y="42"/>
                    </a:lnTo>
                    <a:lnTo>
                      <a:pt x="123" y="41"/>
                    </a:lnTo>
                    <a:lnTo>
                      <a:pt x="122" y="43"/>
                    </a:lnTo>
                    <a:lnTo>
                      <a:pt x="121" y="41"/>
                    </a:lnTo>
                    <a:lnTo>
                      <a:pt x="120" y="42"/>
                    </a:lnTo>
                    <a:lnTo>
                      <a:pt x="120" y="41"/>
                    </a:lnTo>
                    <a:lnTo>
                      <a:pt x="117" y="41"/>
                    </a:lnTo>
                    <a:lnTo>
                      <a:pt x="120" y="38"/>
                    </a:lnTo>
                    <a:lnTo>
                      <a:pt x="119" y="37"/>
                    </a:lnTo>
                    <a:lnTo>
                      <a:pt x="118" y="37"/>
                    </a:lnTo>
                    <a:lnTo>
                      <a:pt x="117" y="38"/>
                    </a:lnTo>
                    <a:lnTo>
                      <a:pt x="115" y="38"/>
                    </a:lnTo>
                    <a:lnTo>
                      <a:pt x="114" y="40"/>
                    </a:lnTo>
                    <a:lnTo>
                      <a:pt x="112" y="40"/>
                    </a:lnTo>
                    <a:lnTo>
                      <a:pt x="112" y="39"/>
                    </a:lnTo>
                    <a:lnTo>
                      <a:pt x="110" y="41"/>
                    </a:lnTo>
                    <a:lnTo>
                      <a:pt x="109" y="41"/>
                    </a:lnTo>
                    <a:lnTo>
                      <a:pt x="109" y="43"/>
                    </a:lnTo>
                    <a:lnTo>
                      <a:pt x="110" y="44"/>
                    </a:lnTo>
                    <a:lnTo>
                      <a:pt x="110" y="45"/>
                    </a:lnTo>
                    <a:lnTo>
                      <a:pt x="107" y="47"/>
                    </a:lnTo>
                    <a:lnTo>
                      <a:pt x="107" y="51"/>
                    </a:lnTo>
                    <a:lnTo>
                      <a:pt x="107" y="53"/>
                    </a:lnTo>
                    <a:lnTo>
                      <a:pt x="102" y="55"/>
                    </a:lnTo>
                    <a:lnTo>
                      <a:pt x="102" y="56"/>
                    </a:lnTo>
                    <a:lnTo>
                      <a:pt x="100" y="59"/>
                    </a:lnTo>
                    <a:lnTo>
                      <a:pt x="99" y="59"/>
                    </a:lnTo>
                    <a:lnTo>
                      <a:pt x="99" y="58"/>
                    </a:lnTo>
                    <a:lnTo>
                      <a:pt x="98" y="58"/>
                    </a:lnTo>
                    <a:lnTo>
                      <a:pt x="98" y="59"/>
                    </a:lnTo>
                    <a:lnTo>
                      <a:pt x="97" y="59"/>
                    </a:lnTo>
                    <a:lnTo>
                      <a:pt x="98" y="61"/>
                    </a:lnTo>
                    <a:lnTo>
                      <a:pt x="96" y="62"/>
                    </a:lnTo>
                    <a:lnTo>
                      <a:pt x="96" y="64"/>
                    </a:lnTo>
                    <a:lnTo>
                      <a:pt x="95" y="65"/>
                    </a:lnTo>
                    <a:lnTo>
                      <a:pt x="96" y="67"/>
                    </a:lnTo>
                    <a:lnTo>
                      <a:pt x="94" y="71"/>
                    </a:lnTo>
                    <a:lnTo>
                      <a:pt x="95" y="73"/>
                    </a:lnTo>
                    <a:lnTo>
                      <a:pt x="94" y="75"/>
                    </a:lnTo>
                    <a:lnTo>
                      <a:pt x="96" y="76"/>
                    </a:lnTo>
                    <a:lnTo>
                      <a:pt x="95" y="76"/>
                    </a:lnTo>
                    <a:lnTo>
                      <a:pt x="96" y="80"/>
                    </a:lnTo>
                    <a:lnTo>
                      <a:pt x="97" y="80"/>
                    </a:lnTo>
                    <a:lnTo>
                      <a:pt x="99" y="77"/>
                    </a:lnTo>
                    <a:lnTo>
                      <a:pt x="101" y="82"/>
                    </a:lnTo>
                    <a:lnTo>
                      <a:pt x="104" y="81"/>
                    </a:lnTo>
                    <a:lnTo>
                      <a:pt x="109" y="82"/>
                    </a:lnTo>
                    <a:lnTo>
                      <a:pt x="108" y="84"/>
                    </a:lnTo>
                    <a:lnTo>
                      <a:pt x="109" y="88"/>
                    </a:lnTo>
                    <a:lnTo>
                      <a:pt x="112" y="93"/>
                    </a:lnTo>
                    <a:lnTo>
                      <a:pt x="112" y="94"/>
                    </a:lnTo>
                    <a:lnTo>
                      <a:pt x="110" y="95"/>
                    </a:lnTo>
                    <a:lnTo>
                      <a:pt x="110" y="97"/>
                    </a:lnTo>
                    <a:lnTo>
                      <a:pt x="111" y="98"/>
                    </a:lnTo>
                    <a:lnTo>
                      <a:pt x="109" y="102"/>
                    </a:lnTo>
                    <a:lnTo>
                      <a:pt x="108" y="100"/>
                    </a:lnTo>
                    <a:lnTo>
                      <a:pt x="108" y="102"/>
                    </a:lnTo>
                    <a:lnTo>
                      <a:pt x="107" y="102"/>
                    </a:lnTo>
                    <a:lnTo>
                      <a:pt x="105" y="104"/>
                    </a:lnTo>
                    <a:lnTo>
                      <a:pt x="105" y="105"/>
                    </a:lnTo>
                    <a:lnTo>
                      <a:pt x="102" y="106"/>
                    </a:lnTo>
                    <a:lnTo>
                      <a:pt x="102" y="105"/>
                    </a:lnTo>
                    <a:lnTo>
                      <a:pt x="101" y="105"/>
                    </a:lnTo>
                    <a:lnTo>
                      <a:pt x="99" y="106"/>
                    </a:lnTo>
                    <a:lnTo>
                      <a:pt x="99" y="105"/>
                    </a:lnTo>
                    <a:lnTo>
                      <a:pt x="98" y="106"/>
                    </a:lnTo>
                    <a:lnTo>
                      <a:pt x="97" y="104"/>
                    </a:lnTo>
                    <a:lnTo>
                      <a:pt x="94" y="102"/>
                    </a:lnTo>
                    <a:lnTo>
                      <a:pt x="94" y="103"/>
                    </a:lnTo>
                    <a:lnTo>
                      <a:pt x="92" y="102"/>
                    </a:lnTo>
                    <a:lnTo>
                      <a:pt x="92" y="105"/>
                    </a:lnTo>
                    <a:lnTo>
                      <a:pt x="90" y="106"/>
                    </a:lnTo>
                    <a:lnTo>
                      <a:pt x="89" y="105"/>
                    </a:lnTo>
                    <a:lnTo>
                      <a:pt x="90" y="104"/>
                    </a:lnTo>
                    <a:lnTo>
                      <a:pt x="88" y="104"/>
                    </a:lnTo>
                    <a:lnTo>
                      <a:pt x="88" y="105"/>
                    </a:lnTo>
                    <a:lnTo>
                      <a:pt x="89" y="106"/>
                    </a:lnTo>
                    <a:lnTo>
                      <a:pt x="89" y="108"/>
                    </a:lnTo>
                    <a:lnTo>
                      <a:pt x="87" y="108"/>
                    </a:lnTo>
                    <a:lnTo>
                      <a:pt x="87" y="110"/>
                    </a:lnTo>
                    <a:lnTo>
                      <a:pt x="86" y="110"/>
                    </a:lnTo>
                    <a:lnTo>
                      <a:pt x="86" y="111"/>
                    </a:lnTo>
                    <a:lnTo>
                      <a:pt x="86" y="113"/>
                    </a:lnTo>
                    <a:lnTo>
                      <a:pt x="86" y="114"/>
                    </a:lnTo>
                    <a:lnTo>
                      <a:pt x="82" y="114"/>
                    </a:lnTo>
                    <a:lnTo>
                      <a:pt x="82" y="111"/>
                    </a:lnTo>
                    <a:lnTo>
                      <a:pt x="82" y="109"/>
                    </a:lnTo>
                    <a:lnTo>
                      <a:pt x="79" y="107"/>
                    </a:lnTo>
                    <a:lnTo>
                      <a:pt x="79" y="108"/>
                    </a:lnTo>
                    <a:lnTo>
                      <a:pt x="77" y="108"/>
                    </a:lnTo>
                    <a:lnTo>
                      <a:pt x="76" y="108"/>
                    </a:lnTo>
                    <a:lnTo>
                      <a:pt x="75" y="108"/>
                    </a:lnTo>
                    <a:lnTo>
                      <a:pt x="74" y="106"/>
                    </a:lnTo>
                    <a:lnTo>
                      <a:pt x="74" y="105"/>
                    </a:lnTo>
                    <a:lnTo>
                      <a:pt x="73" y="105"/>
                    </a:lnTo>
                    <a:lnTo>
                      <a:pt x="73" y="104"/>
                    </a:lnTo>
                    <a:lnTo>
                      <a:pt x="74" y="104"/>
                    </a:lnTo>
                    <a:lnTo>
                      <a:pt x="74" y="103"/>
                    </a:lnTo>
                    <a:lnTo>
                      <a:pt x="73" y="103"/>
                    </a:lnTo>
                    <a:lnTo>
                      <a:pt x="72" y="104"/>
                    </a:lnTo>
                    <a:lnTo>
                      <a:pt x="71" y="104"/>
                    </a:lnTo>
                    <a:lnTo>
                      <a:pt x="70" y="104"/>
                    </a:lnTo>
                    <a:lnTo>
                      <a:pt x="70" y="107"/>
                    </a:lnTo>
                    <a:lnTo>
                      <a:pt x="68" y="105"/>
                    </a:lnTo>
                    <a:lnTo>
                      <a:pt x="65" y="106"/>
                    </a:lnTo>
                    <a:lnTo>
                      <a:pt x="65" y="108"/>
                    </a:lnTo>
                    <a:lnTo>
                      <a:pt x="63" y="108"/>
                    </a:lnTo>
                    <a:lnTo>
                      <a:pt x="62" y="106"/>
                    </a:lnTo>
                    <a:lnTo>
                      <a:pt x="61" y="108"/>
                    </a:lnTo>
                    <a:lnTo>
                      <a:pt x="60" y="108"/>
                    </a:lnTo>
                    <a:lnTo>
                      <a:pt x="59" y="107"/>
                    </a:lnTo>
                    <a:lnTo>
                      <a:pt x="57" y="108"/>
                    </a:lnTo>
                    <a:lnTo>
                      <a:pt x="54" y="105"/>
                    </a:lnTo>
                    <a:lnTo>
                      <a:pt x="52" y="105"/>
                    </a:lnTo>
                    <a:lnTo>
                      <a:pt x="52" y="104"/>
                    </a:lnTo>
                    <a:lnTo>
                      <a:pt x="49" y="104"/>
                    </a:lnTo>
                    <a:lnTo>
                      <a:pt x="49" y="105"/>
                    </a:lnTo>
                    <a:lnTo>
                      <a:pt x="48" y="105"/>
                    </a:lnTo>
                    <a:lnTo>
                      <a:pt x="47" y="105"/>
                    </a:lnTo>
                    <a:lnTo>
                      <a:pt x="47" y="104"/>
                    </a:lnTo>
                    <a:lnTo>
                      <a:pt x="46" y="104"/>
                    </a:lnTo>
                    <a:lnTo>
                      <a:pt x="44" y="103"/>
                    </a:lnTo>
                    <a:lnTo>
                      <a:pt x="45" y="102"/>
                    </a:lnTo>
                    <a:lnTo>
                      <a:pt x="43" y="100"/>
                    </a:lnTo>
                    <a:lnTo>
                      <a:pt x="38" y="100"/>
                    </a:lnTo>
                    <a:lnTo>
                      <a:pt x="36" y="100"/>
                    </a:lnTo>
                    <a:lnTo>
                      <a:pt x="33" y="104"/>
                    </a:lnTo>
                    <a:lnTo>
                      <a:pt x="34" y="105"/>
                    </a:lnTo>
                    <a:lnTo>
                      <a:pt x="36" y="106"/>
                    </a:lnTo>
                    <a:lnTo>
                      <a:pt x="37" y="109"/>
                    </a:lnTo>
                    <a:lnTo>
                      <a:pt x="37" y="110"/>
                    </a:lnTo>
                    <a:lnTo>
                      <a:pt x="37" y="111"/>
                    </a:lnTo>
                    <a:lnTo>
                      <a:pt x="37" y="112"/>
                    </a:lnTo>
                    <a:lnTo>
                      <a:pt x="34" y="113"/>
                    </a:lnTo>
                    <a:lnTo>
                      <a:pt x="30" y="111"/>
                    </a:lnTo>
                    <a:lnTo>
                      <a:pt x="29" y="114"/>
                    </a:lnTo>
                    <a:lnTo>
                      <a:pt x="26" y="111"/>
                    </a:lnTo>
                    <a:lnTo>
                      <a:pt x="24" y="111"/>
                    </a:lnTo>
                    <a:lnTo>
                      <a:pt x="23" y="112"/>
                    </a:lnTo>
                    <a:lnTo>
                      <a:pt x="23" y="115"/>
                    </a:lnTo>
                    <a:lnTo>
                      <a:pt x="22" y="115"/>
                    </a:lnTo>
                    <a:lnTo>
                      <a:pt x="22" y="116"/>
                    </a:lnTo>
                    <a:lnTo>
                      <a:pt x="23" y="117"/>
                    </a:lnTo>
                    <a:lnTo>
                      <a:pt x="24" y="121"/>
                    </a:lnTo>
                    <a:lnTo>
                      <a:pt x="23" y="121"/>
                    </a:lnTo>
                    <a:lnTo>
                      <a:pt x="21" y="121"/>
                    </a:lnTo>
                    <a:lnTo>
                      <a:pt x="21" y="124"/>
                    </a:lnTo>
                    <a:lnTo>
                      <a:pt x="19" y="127"/>
                    </a:lnTo>
                    <a:lnTo>
                      <a:pt x="21" y="130"/>
                    </a:lnTo>
                    <a:lnTo>
                      <a:pt x="21" y="134"/>
                    </a:lnTo>
                    <a:lnTo>
                      <a:pt x="22" y="135"/>
                    </a:lnTo>
                    <a:lnTo>
                      <a:pt x="22" y="136"/>
                    </a:lnTo>
                    <a:lnTo>
                      <a:pt x="20" y="138"/>
                    </a:lnTo>
                    <a:lnTo>
                      <a:pt x="17" y="136"/>
                    </a:lnTo>
                    <a:lnTo>
                      <a:pt x="16" y="136"/>
                    </a:lnTo>
                    <a:lnTo>
                      <a:pt x="14" y="135"/>
                    </a:lnTo>
                    <a:lnTo>
                      <a:pt x="14" y="136"/>
                    </a:lnTo>
                    <a:lnTo>
                      <a:pt x="13" y="135"/>
                    </a:lnTo>
                    <a:lnTo>
                      <a:pt x="11" y="138"/>
                    </a:lnTo>
                    <a:lnTo>
                      <a:pt x="11" y="140"/>
                    </a:lnTo>
                    <a:lnTo>
                      <a:pt x="13" y="141"/>
                    </a:lnTo>
                    <a:lnTo>
                      <a:pt x="14" y="142"/>
                    </a:lnTo>
                    <a:lnTo>
                      <a:pt x="14" y="143"/>
                    </a:lnTo>
                    <a:lnTo>
                      <a:pt x="14" y="144"/>
                    </a:lnTo>
                    <a:lnTo>
                      <a:pt x="17" y="148"/>
                    </a:lnTo>
                    <a:lnTo>
                      <a:pt x="16" y="148"/>
                    </a:lnTo>
                    <a:lnTo>
                      <a:pt x="16" y="149"/>
                    </a:lnTo>
                    <a:lnTo>
                      <a:pt x="17" y="149"/>
                    </a:lnTo>
                    <a:lnTo>
                      <a:pt x="16" y="152"/>
                    </a:lnTo>
                    <a:lnTo>
                      <a:pt x="17" y="155"/>
                    </a:lnTo>
                    <a:lnTo>
                      <a:pt x="16" y="155"/>
                    </a:lnTo>
                    <a:lnTo>
                      <a:pt x="14" y="158"/>
                    </a:lnTo>
                    <a:lnTo>
                      <a:pt x="13" y="158"/>
                    </a:lnTo>
                    <a:lnTo>
                      <a:pt x="13" y="161"/>
                    </a:lnTo>
                    <a:lnTo>
                      <a:pt x="14" y="161"/>
                    </a:lnTo>
                    <a:lnTo>
                      <a:pt x="14" y="162"/>
                    </a:lnTo>
                    <a:lnTo>
                      <a:pt x="13" y="171"/>
                    </a:lnTo>
                    <a:lnTo>
                      <a:pt x="11" y="171"/>
                    </a:lnTo>
                    <a:lnTo>
                      <a:pt x="9" y="173"/>
                    </a:lnTo>
                    <a:lnTo>
                      <a:pt x="9" y="178"/>
                    </a:lnTo>
                    <a:lnTo>
                      <a:pt x="7" y="180"/>
                    </a:lnTo>
                    <a:lnTo>
                      <a:pt x="6" y="180"/>
                    </a:lnTo>
                    <a:lnTo>
                      <a:pt x="5" y="181"/>
                    </a:lnTo>
                    <a:lnTo>
                      <a:pt x="5" y="183"/>
                    </a:lnTo>
                    <a:lnTo>
                      <a:pt x="7" y="182"/>
                    </a:lnTo>
                    <a:lnTo>
                      <a:pt x="8" y="181"/>
                    </a:lnTo>
                    <a:lnTo>
                      <a:pt x="9" y="181"/>
                    </a:lnTo>
                    <a:lnTo>
                      <a:pt x="8" y="184"/>
                    </a:lnTo>
                    <a:lnTo>
                      <a:pt x="6" y="185"/>
                    </a:lnTo>
                    <a:lnTo>
                      <a:pt x="6" y="187"/>
                    </a:lnTo>
                    <a:lnTo>
                      <a:pt x="5" y="187"/>
                    </a:lnTo>
                    <a:lnTo>
                      <a:pt x="5" y="191"/>
                    </a:lnTo>
                    <a:lnTo>
                      <a:pt x="4" y="192"/>
                    </a:lnTo>
                    <a:lnTo>
                      <a:pt x="4" y="193"/>
                    </a:lnTo>
                    <a:lnTo>
                      <a:pt x="4" y="195"/>
                    </a:lnTo>
                    <a:lnTo>
                      <a:pt x="3" y="196"/>
                    </a:lnTo>
                    <a:lnTo>
                      <a:pt x="1" y="195"/>
                    </a:lnTo>
                    <a:lnTo>
                      <a:pt x="1" y="197"/>
                    </a:lnTo>
                    <a:lnTo>
                      <a:pt x="2" y="198"/>
                    </a:lnTo>
                    <a:lnTo>
                      <a:pt x="1" y="198"/>
                    </a:lnTo>
                    <a:lnTo>
                      <a:pt x="0" y="200"/>
                    </a:lnTo>
                    <a:lnTo>
                      <a:pt x="1" y="201"/>
                    </a:lnTo>
                    <a:lnTo>
                      <a:pt x="1" y="202"/>
                    </a:lnTo>
                    <a:lnTo>
                      <a:pt x="0" y="204"/>
                    </a:lnTo>
                    <a:lnTo>
                      <a:pt x="0" y="205"/>
                    </a:lnTo>
                    <a:lnTo>
                      <a:pt x="1" y="205"/>
                    </a:lnTo>
                    <a:lnTo>
                      <a:pt x="4" y="208"/>
                    </a:lnTo>
                    <a:lnTo>
                      <a:pt x="7" y="208"/>
                    </a:lnTo>
                    <a:lnTo>
                      <a:pt x="8" y="211"/>
                    </a:lnTo>
                    <a:lnTo>
                      <a:pt x="8" y="215"/>
                    </a:lnTo>
                    <a:lnTo>
                      <a:pt x="10" y="215"/>
                    </a:lnTo>
                    <a:lnTo>
                      <a:pt x="9" y="217"/>
                    </a:lnTo>
                    <a:lnTo>
                      <a:pt x="8" y="216"/>
                    </a:lnTo>
                    <a:lnTo>
                      <a:pt x="7" y="217"/>
                    </a:lnTo>
                    <a:lnTo>
                      <a:pt x="5" y="219"/>
                    </a:lnTo>
                    <a:lnTo>
                      <a:pt x="4" y="219"/>
                    </a:lnTo>
                    <a:lnTo>
                      <a:pt x="4" y="221"/>
                    </a:lnTo>
                    <a:lnTo>
                      <a:pt x="3" y="221"/>
                    </a:lnTo>
                    <a:lnTo>
                      <a:pt x="3" y="223"/>
                    </a:lnTo>
                    <a:lnTo>
                      <a:pt x="1" y="223"/>
                    </a:lnTo>
                    <a:lnTo>
                      <a:pt x="1" y="225"/>
                    </a:lnTo>
                    <a:lnTo>
                      <a:pt x="2" y="226"/>
                    </a:lnTo>
                    <a:lnTo>
                      <a:pt x="4" y="230"/>
                    </a:lnTo>
                    <a:lnTo>
                      <a:pt x="7" y="231"/>
                    </a:lnTo>
                    <a:lnTo>
                      <a:pt x="7" y="232"/>
                    </a:lnTo>
                    <a:lnTo>
                      <a:pt x="5" y="236"/>
                    </a:lnTo>
                    <a:lnTo>
                      <a:pt x="8" y="237"/>
                    </a:lnTo>
                    <a:lnTo>
                      <a:pt x="11" y="238"/>
                    </a:lnTo>
                    <a:lnTo>
                      <a:pt x="11" y="239"/>
                    </a:lnTo>
                    <a:lnTo>
                      <a:pt x="12" y="240"/>
                    </a:lnTo>
                    <a:lnTo>
                      <a:pt x="11" y="242"/>
                    </a:lnTo>
                    <a:lnTo>
                      <a:pt x="13" y="245"/>
                    </a:lnTo>
                    <a:lnTo>
                      <a:pt x="13" y="246"/>
                    </a:lnTo>
                    <a:lnTo>
                      <a:pt x="14" y="245"/>
                    </a:lnTo>
                    <a:lnTo>
                      <a:pt x="17" y="248"/>
                    </a:lnTo>
                    <a:lnTo>
                      <a:pt x="18" y="251"/>
                    </a:lnTo>
                    <a:lnTo>
                      <a:pt x="18" y="253"/>
                    </a:lnTo>
                    <a:lnTo>
                      <a:pt x="19" y="253"/>
                    </a:lnTo>
                    <a:lnTo>
                      <a:pt x="22" y="255"/>
                    </a:lnTo>
                    <a:lnTo>
                      <a:pt x="25" y="250"/>
                    </a:lnTo>
                    <a:lnTo>
                      <a:pt x="27" y="249"/>
                    </a:lnTo>
                    <a:lnTo>
                      <a:pt x="29" y="248"/>
                    </a:lnTo>
                    <a:lnTo>
                      <a:pt x="30" y="248"/>
                    </a:lnTo>
                    <a:lnTo>
                      <a:pt x="31" y="247"/>
                    </a:lnTo>
                    <a:lnTo>
                      <a:pt x="33" y="246"/>
                    </a:lnTo>
                    <a:lnTo>
                      <a:pt x="34" y="247"/>
                    </a:lnTo>
                    <a:lnTo>
                      <a:pt x="35" y="247"/>
                    </a:lnTo>
                    <a:lnTo>
                      <a:pt x="34" y="249"/>
                    </a:lnTo>
                    <a:lnTo>
                      <a:pt x="36" y="249"/>
                    </a:lnTo>
                    <a:lnTo>
                      <a:pt x="37" y="253"/>
                    </a:lnTo>
                    <a:lnTo>
                      <a:pt x="38" y="255"/>
                    </a:lnTo>
                    <a:lnTo>
                      <a:pt x="41" y="258"/>
                    </a:lnTo>
                    <a:lnTo>
                      <a:pt x="41" y="259"/>
                    </a:lnTo>
                    <a:lnTo>
                      <a:pt x="42" y="259"/>
                    </a:lnTo>
                    <a:lnTo>
                      <a:pt x="43" y="258"/>
                    </a:lnTo>
                    <a:lnTo>
                      <a:pt x="44" y="259"/>
                    </a:lnTo>
                    <a:lnTo>
                      <a:pt x="47" y="260"/>
                    </a:lnTo>
                    <a:lnTo>
                      <a:pt x="52" y="262"/>
                    </a:lnTo>
                    <a:lnTo>
                      <a:pt x="52" y="265"/>
                    </a:lnTo>
                    <a:lnTo>
                      <a:pt x="50" y="266"/>
                    </a:lnTo>
                    <a:lnTo>
                      <a:pt x="51" y="269"/>
                    </a:lnTo>
                    <a:lnTo>
                      <a:pt x="50" y="271"/>
                    </a:lnTo>
                    <a:lnTo>
                      <a:pt x="45" y="270"/>
                    </a:lnTo>
                    <a:lnTo>
                      <a:pt x="44" y="269"/>
                    </a:lnTo>
                    <a:lnTo>
                      <a:pt x="45" y="272"/>
                    </a:lnTo>
                    <a:lnTo>
                      <a:pt x="47" y="272"/>
                    </a:lnTo>
                    <a:lnTo>
                      <a:pt x="49" y="275"/>
                    </a:lnTo>
                    <a:lnTo>
                      <a:pt x="52" y="272"/>
                    </a:lnTo>
                    <a:lnTo>
                      <a:pt x="55" y="272"/>
                    </a:lnTo>
                    <a:lnTo>
                      <a:pt x="57" y="273"/>
                    </a:lnTo>
                    <a:lnTo>
                      <a:pt x="57" y="275"/>
                    </a:lnTo>
                    <a:lnTo>
                      <a:pt x="58" y="275"/>
                    </a:lnTo>
                    <a:lnTo>
                      <a:pt x="59" y="278"/>
                    </a:lnTo>
                    <a:lnTo>
                      <a:pt x="60" y="279"/>
                    </a:lnTo>
                    <a:lnTo>
                      <a:pt x="59" y="280"/>
                    </a:lnTo>
                    <a:lnTo>
                      <a:pt x="60" y="284"/>
                    </a:lnTo>
                    <a:lnTo>
                      <a:pt x="59" y="285"/>
                    </a:lnTo>
                    <a:lnTo>
                      <a:pt x="62" y="287"/>
                    </a:lnTo>
                    <a:lnTo>
                      <a:pt x="65" y="288"/>
                    </a:lnTo>
                    <a:lnTo>
                      <a:pt x="66" y="289"/>
                    </a:lnTo>
                    <a:lnTo>
                      <a:pt x="69" y="287"/>
                    </a:lnTo>
                    <a:lnTo>
                      <a:pt x="74" y="283"/>
                    </a:lnTo>
                    <a:lnTo>
                      <a:pt x="74" y="281"/>
                    </a:lnTo>
                    <a:lnTo>
                      <a:pt x="76" y="281"/>
                    </a:lnTo>
                    <a:lnTo>
                      <a:pt x="77" y="287"/>
                    </a:lnTo>
                    <a:lnTo>
                      <a:pt x="78" y="285"/>
                    </a:lnTo>
                    <a:lnTo>
                      <a:pt x="81" y="285"/>
                    </a:lnTo>
                    <a:lnTo>
                      <a:pt x="84" y="288"/>
                    </a:lnTo>
                    <a:lnTo>
                      <a:pt x="85" y="288"/>
                    </a:lnTo>
                    <a:lnTo>
                      <a:pt x="87" y="289"/>
                    </a:lnTo>
                    <a:lnTo>
                      <a:pt x="91" y="293"/>
                    </a:lnTo>
                    <a:lnTo>
                      <a:pt x="90" y="294"/>
                    </a:lnTo>
                    <a:lnTo>
                      <a:pt x="89" y="297"/>
                    </a:lnTo>
                    <a:lnTo>
                      <a:pt x="91" y="296"/>
                    </a:lnTo>
                    <a:lnTo>
                      <a:pt x="91" y="295"/>
                    </a:lnTo>
                    <a:lnTo>
                      <a:pt x="93" y="294"/>
                    </a:lnTo>
                    <a:lnTo>
                      <a:pt x="94" y="294"/>
                    </a:lnTo>
                    <a:lnTo>
                      <a:pt x="95" y="296"/>
                    </a:lnTo>
                    <a:lnTo>
                      <a:pt x="97" y="295"/>
                    </a:lnTo>
                    <a:lnTo>
                      <a:pt x="99" y="293"/>
                    </a:lnTo>
                    <a:lnTo>
                      <a:pt x="101" y="293"/>
                    </a:lnTo>
                    <a:lnTo>
                      <a:pt x="104" y="296"/>
                    </a:lnTo>
                    <a:lnTo>
                      <a:pt x="107" y="295"/>
                    </a:lnTo>
                    <a:lnTo>
                      <a:pt x="107" y="293"/>
                    </a:lnTo>
                    <a:lnTo>
                      <a:pt x="109" y="293"/>
                    </a:lnTo>
                    <a:lnTo>
                      <a:pt x="109" y="294"/>
                    </a:lnTo>
                    <a:lnTo>
                      <a:pt x="110" y="294"/>
                    </a:lnTo>
                    <a:lnTo>
                      <a:pt x="112" y="294"/>
                    </a:lnTo>
                    <a:lnTo>
                      <a:pt x="114" y="295"/>
                    </a:lnTo>
                    <a:lnTo>
                      <a:pt x="115" y="296"/>
                    </a:lnTo>
                    <a:lnTo>
                      <a:pt x="115" y="300"/>
                    </a:lnTo>
                    <a:lnTo>
                      <a:pt x="115" y="303"/>
                    </a:lnTo>
                    <a:lnTo>
                      <a:pt x="115" y="306"/>
                    </a:lnTo>
                    <a:lnTo>
                      <a:pt x="116" y="307"/>
                    </a:lnTo>
                    <a:lnTo>
                      <a:pt x="114" y="310"/>
                    </a:lnTo>
                    <a:lnTo>
                      <a:pt x="114" y="311"/>
                    </a:lnTo>
                    <a:lnTo>
                      <a:pt x="112" y="313"/>
                    </a:lnTo>
                    <a:lnTo>
                      <a:pt x="112" y="316"/>
                    </a:lnTo>
                    <a:lnTo>
                      <a:pt x="110" y="319"/>
                    </a:lnTo>
                    <a:lnTo>
                      <a:pt x="112" y="319"/>
                    </a:lnTo>
                    <a:lnTo>
                      <a:pt x="113" y="319"/>
                    </a:lnTo>
                    <a:lnTo>
                      <a:pt x="113" y="321"/>
                    </a:lnTo>
                    <a:lnTo>
                      <a:pt x="114" y="324"/>
                    </a:lnTo>
                    <a:lnTo>
                      <a:pt x="114" y="326"/>
                    </a:lnTo>
                    <a:lnTo>
                      <a:pt x="115" y="326"/>
                    </a:lnTo>
                    <a:lnTo>
                      <a:pt x="115" y="324"/>
                    </a:lnTo>
                    <a:lnTo>
                      <a:pt x="116" y="324"/>
                    </a:lnTo>
                    <a:lnTo>
                      <a:pt x="117" y="324"/>
                    </a:lnTo>
                    <a:lnTo>
                      <a:pt x="116" y="326"/>
                    </a:lnTo>
                    <a:lnTo>
                      <a:pt x="118" y="328"/>
                    </a:lnTo>
                    <a:lnTo>
                      <a:pt x="119" y="327"/>
                    </a:lnTo>
                    <a:lnTo>
                      <a:pt x="120" y="329"/>
                    </a:lnTo>
                    <a:lnTo>
                      <a:pt x="121" y="332"/>
                    </a:lnTo>
                    <a:lnTo>
                      <a:pt x="120" y="334"/>
                    </a:lnTo>
                    <a:lnTo>
                      <a:pt x="123" y="336"/>
                    </a:lnTo>
                    <a:lnTo>
                      <a:pt x="124" y="336"/>
                    </a:lnTo>
                    <a:lnTo>
                      <a:pt x="125" y="336"/>
                    </a:lnTo>
                    <a:lnTo>
                      <a:pt x="127" y="337"/>
                    </a:lnTo>
                    <a:lnTo>
                      <a:pt x="128" y="340"/>
                    </a:lnTo>
                    <a:lnTo>
                      <a:pt x="131" y="341"/>
                    </a:lnTo>
                    <a:lnTo>
                      <a:pt x="131" y="344"/>
                    </a:lnTo>
                    <a:lnTo>
                      <a:pt x="131" y="345"/>
                    </a:lnTo>
                    <a:lnTo>
                      <a:pt x="133" y="343"/>
                    </a:lnTo>
                    <a:lnTo>
                      <a:pt x="134" y="340"/>
                    </a:lnTo>
                    <a:lnTo>
                      <a:pt x="135" y="339"/>
                    </a:lnTo>
                    <a:lnTo>
                      <a:pt x="136" y="338"/>
                    </a:lnTo>
                    <a:lnTo>
                      <a:pt x="138" y="338"/>
                    </a:lnTo>
                    <a:lnTo>
                      <a:pt x="139" y="340"/>
                    </a:lnTo>
                    <a:lnTo>
                      <a:pt x="141" y="344"/>
                    </a:lnTo>
                    <a:lnTo>
                      <a:pt x="142" y="344"/>
                    </a:lnTo>
                    <a:lnTo>
                      <a:pt x="142" y="346"/>
                    </a:lnTo>
                    <a:lnTo>
                      <a:pt x="143" y="345"/>
                    </a:lnTo>
                    <a:lnTo>
                      <a:pt x="144" y="346"/>
                    </a:lnTo>
                    <a:lnTo>
                      <a:pt x="144" y="344"/>
                    </a:lnTo>
                    <a:lnTo>
                      <a:pt x="149" y="346"/>
                    </a:lnTo>
                    <a:lnTo>
                      <a:pt x="151" y="346"/>
                    </a:lnTo>
                    <a:lnTo>
                      <a:pt x="153" y="347"/>
                    </a:lnTo>
                    <a:lnTo>
                      <a:pt x="156" y="343"/>
                    </a:lnTo>
                    <a:lnTo>
                      <a:pt x="157" y="342"/>
                    </a:lnTo>
                    <a:lnTo>
                      <a:pt x="160" y="343"/>
                    </a:lnTo>
                    <a:lnTo>
                      <a:pt x="161" y="345"/>
                    </a:lnTo>
                    <a:lnTo>
                      <a:pt x="161" y="346"/>
                    </a:lnTo>
                    <a:lnTo>
                      <a:pt x="163" y="346"/>
                    </a:lnTo>
                    <a:lnTo>
                      <a:pt x="164" y="345"/>
                    </a:lnTo>
                    <a:lnTo>
                      <a:pt x="163" y="343"/>
                    </a:lnTo>
                    <a:lnTo>
                      <a:pt x="164" y="341"/>
                    </a:lnTo>
                    <a:lnTo>
                      <a:pt x="165" y="341"/>
                    </a:lnTo>
                    <a:lnTo>
                      <a:pt x="166" y="341"/>
                    </a:lnTo>
                    <a:lnTo>
                      <a:pt x="169" y="343"/>
                    </a:lnTo>
                    <a:lnTo>
                      <a:pt x="168" y="346"/>
                    </a:lnTo>
                    <a:lnTo>
                      <a:pt x="169" y="343"/>
                    </a:lnTo>
                    <a:lnTo>
                      <a:pt x="172" y="345"/>
                    </a:lnTo>
                    <a:lnTo>
                      <a:pt x="172" y="349"/>
                    </a:lnTo>
                    <a:lnTo>
                      <a:pt x="172" y="351"/>
                    </a:lnTo>
                    <a:lnTo>
                      <a:pt x="169" y="351"/>
                    </a:lnTo>
                    <a:lnTo>
                      <a:pt x="168" y="351"/>
                    </a:lnTo>
                    <a:lnTo>
                      <a:pt x="169" y="353"/>
                    </a:lnTo>
                    <a:lnTo>
                      <a:pt x="172" y="357"/>
                    </a:lnTo>
                    <a:lnTo>
                      <a:pt x="173" y="357"/>
                    </a:lnTo>
                    <a:lnTo>
                      <a:pt x="172" y="356"/>
                    </a:lnTo>
                    <a:lnTo>
                      <a:pt x="174" y="355"/>
                    </a:lnTo>
                    <a:lnTo>
                      <a:pt x="177" y="357"/>
                    </a:lnTo>
                    <a:lnTo>
                      <a:pt x="177" y="358"/>
                    </a:lnTo>
                    <a:lnTo>
                      <a:pt x="175" y="358"/>
                    </a:lnTo>
                    <a:lnTo>
                      <a:pt x="174" y="359"/>
                    </a:lnTo>
                    <a:lnTo>
                      <a:pt x="179" y="366"/>
                    </a:lnTo>
                    <a:lnTo>
                      <a:pt x="176" y="366"/>
                    </a:lnTo>
                    <a:lnTo>
                      <a:pt x="177" y="369"/>
                    </a:lnTo>
                    <a:lnTo>
                      <a:pt x="177" y="371"/>
                    </a:lnTo>
                    <a:lnTo>
                      <a:pt x="176" y="372"/>
                    </a:lnTo>
                    <a:lnTo>
                      <a:pt x="174" y="372"/>
                    </a:lnTo>
                    <a:lnTo>
                      <a:pt x="173" y="371"/>
                    </a:lnTo>
                    <a:lnTo>
                      <a:pt x="172" y="372"/>
                    </a:lnTo>
                    <a:lnTo>
                      <a:pt x="172" y="371"/>
                    </a:lnTo>
                    <a:lnTo>
                      <a:pt x="169" y="371"/>
                    </a:lnTo>
                    <a:lnTo>
                      <a:pt x="165" y="369"/>
                    </a:lnTo>
                    <a:lnTo>
                      <a:pt x="164" y="371"/>
                    </a:lnTo>
                    <a:lnTo>
                      <a:pt x="166" y="374"/>
                    </a:lnTo>
                    <a:lnTo>
                      <a:pt x="165" y="377"/>
                    </a:lnTo>
                    <a:lnTo>
                      <a:pt x="164" y="376"/>
                    </a:lnTo>
                    <a:lnTo>
                      <a:pt x="161" y="376"/>
                    </a:lnTo>
                    <a:lnTo>
                      <a:pt x="161" y="377"/>
                    </a:lnTo>
                    <a:lnTo>
                      <a:pt x="162" y="377"/>
                    </a:lnTo>
                    <a:lnTo>
                      <a:pt x="161" y="380"/>
                    </a:lnTo>
                    <a:lnTo>
                      <a:pt x="163" y="381"/>
                    </a:lnTo>
                    <a:lnTo>
                      <a:pt x="162" y="384"/>
                    </a:lnTo>
                    <a:lnTo>
                      <a:pt x="159" y="385"/>
                    </a:lnTo>
                    <a:lnTo>
                      <a:pt x="156" y="385"/>
                    </a:lnTo>
                    <a:lnTo>
                      <a:pt x="156" y="387"/>
                    </a:lnTo>
                    <a:lnTo>
                      <a:pt x="156" y="388"/>
                    </a:lnTo>
                    <a:lnTo>
                      <a:pt x="157" y="389"/>
                    </a:lnTo>
                    <a:lnTo>
                      <a:pt x="156" y="391"/>
                    </a:lnTo>
                    <a:lnTo>
                      <a:pt x="156" y="392"/>
                    </a:lnTo>
                    <a:lnTo>
                      <a:pt x="155" y="393"/>
                    </a:lnTo>
                    <a:lnTo>
                      <a:pt x="155" y="394"/>
                    </a:lnTo>
                    <a:lnTo>
                      <a:pt x="152" y="393"/>
                    </a:lnTo>
                    <a:lnTo>
                      <a:pt x="152" y="397"/>
                    </a:lnTo>
                    <a:lnTo>
                      <a:pt x="152" y="396"/>
                    </a:lnTo>
                    <a:lnTo>
                      <a:pt x="151" y="395"/>
                    </a:lnTo>
                    <a:lnTo>
                      <a:pt x="150" y="395"/>
                    </a:lnTo>
                    <a:lnTo>
                      <a:pt x="150" y="397"/>
                    </a:lnTo>
                    <a:lnTo>
                      <a:pt x="148" y="399"/>
                    </a:lnTo>
                    <a:lnTo>
                      <a:pt x="146" y="399"/>
                    </a:lnTo>
                    <a:lnTo>
                      <a:pt x="144" y="400"/>
                    </a:lnTo>
                    <a:lnTo>
                      <a:pt x="144" y="402"/>
                    </a:lnTo>
                    <a:lnTo>
                      <a:pt x="142" y="404"/>
                    </a:lnTo>
                    <a:lnTo>
                      <a:pt x="144" y="407"/>
                    </a:lnTo>
                    <a:lnTo>
                      <a:pt x="145" y="406"/>
                    </a:lnTo>
                    <a:lnTo>
                      <a:pt x="147" y="406"/>
                    </a:lnTo>
                    <a:lnTo>
                      <a:pt x="149" y="404"/>
                    </a:lnTo>
                    <a:lnTo>
                      <a:pt x="151" y="405"/>
                    </a:lnTo>
                    <a:lnTo>
                      <a:pt x="152" y="406"/>
                    </a:lnTo>
                    <a:lnTo>
                      <a:pt x="153" y="408"/>
                    </a:lnTo>
                    <a:lnTo>
                      <a:pt x="152" y="409"/>
                    </a:lnTo>
                    <a:lnTo>
                      <a:pt x="152" y="411"/>
                    </a:lnTo>
                    <a:lnTo>
                      <a:pt x="151" y="413"/>
                    </a:lnTo>
                    <a:lnTo>
                      <a:pt x="152" y="415"/>
                    </a:lnTo>
                    <a:lnTo>
                      <a:pt x="153" y="416"/>
                    </a:lnTo>
                    <a:lnTo>
                      <a:pt x="158" y="417"/>
                    </a:lnTo>
                    <a:lnTo>
                      <a:pt x="159" y="417"/>
                    </a:lnTo>
                    <a:lnTo>
                      <a:pt x="163" y="419"/>
                    </a:lnTo>
                    <a:lnTo>
                      <a:pt x="167" y="422"/>
                    </a:lnTo>
                    <a:lnTo>
                      <a:pt x="166" y="423"/>
                    </a:lnTo>
                    <a:lnTo>
                      <a:pt x="166" y="424"/>
                    </a:lnTo>
                    <a:lnTo>
                      <a:pt x="165" y="425"/>
                    </a:lnTo>
                    <a:lnTo>
                      <a:pt x="164" y="427"/>
                    </a:lnTo>
                    <a:lnTo>
                      <a:pt x="167" y="430"/>
                    </a:lnTo>
                    <a:lnTo>
                      <a:pt x="170" y="428"/>
                    </a:lnTo>
                    <a:lnTo>
                      <a:pt x="169" y="428"/>
                    </a:lnTo>
                    <a:lnTo>
                      <a:pt x="169" y="427"/>
                    </a:lnTo>
                    <a:lnTo>
                      <a:pt x="167" y="427"/>
                    </a:lnTo>
                    <a:lnTo>
                      <a:pt x="166" y="427"/>
                    </a:lnTo>
                    <a:lnTo>
                      <a:pt x="169" y="427"/>
                    </a:lnTo>
                    <a:lnTo>
                      <a:pt x="173" y="430"/>
                    </a:lnTo>
                    <a:lnTo>
                      <a:pt x="172" y="427"/>
                    </a:lnTo>
                    <a:lnTo>
                      <a:pt x="175" y="426"/>
                    </a:lnTo>
                    <a:lnTo>
                      <a:pt x="176" y="427"/>
                    </a:lnTo>
                    <a:lnTo>
                      <a:pt x="177" y="429"/>
                    </a:lnTo>
                    <a:lnTo>
                      <a:pt x="178" y="430"/>
                    </a:lnTo>
                    <a:lnTo>
                      <a:pt x="177" y="432"/>
                    </a:lnTo>
                    <a:lnTo>
                      <a:pt x="177" y="434"/>
                    </a:lnTo>
                    <a:lnTo>
                      <a:pt x="179" y="435"/>
                    </a:lnTo>
                    <a:lnTo>
                      <a:pt x="180" y="435"/>
                    </a:lnTo>
                    <a:lnTo>
                      <a:pt x="182" y="434"/>
                    </a:lnTo>
                    <a:lnTo>
                      <a:pt x="182" y="437"/>
                    </a:lnTo>
                    <a:lnTo>
                      <a:pt x="183" y="438"/>
                    </a:lnTo>
                    <a:lnTo>
                      <a:pt x="185" y="435"/>
                    </a:lnTo>
                    <a:lnTo>
                      <a:pt x="185" y="434"/>
                    </a:lnTo>
                    <a:lnTo>
                      <a:pt x="185" y="433"/>
                    </a:lnTo>
                    <a:lnTo>
                      <a:pt x="187" y="433"/>
                    </a:lnTo>
                    <a:lnTo>
                      <a:pt x="187" y="431"/>
                    </a:lnTo>
                    <a:lnTo>
                      <a:pt x="189" y="430"/>
                    </a:lnTo>
                    <a:lnTo>
                      <a:pt x="190" y="430"/>
                    </a:lnTo>
                    <a:lnTo>
                      <a:pt x="188" y="426"/>
                    </a:lnTo>
                    <a:lnTo>
                      <a:pt x="190" y="425"/>
                    </a:lnTo>
                    <a:lnTo>
                      <a:pt x="191" y="425"/>
                    </a:lnTo>
                    <a:lnTo>
                      <a:pt x="192" y="427"/>
                    </a:lnTo>
                    <a:lnTo>
                      <a:pt x="194" y="427"/>
                    </a:lnTo>
                    <a:lnTo>
                      <a:pt x="194" y="428"/>
                    </a:lnTo>
                    <a:lnTo>
                      <a:pt x="195" y="427"/>
                    </a:lnTo>
                    <a:lnTo>
                      <a:pt x="198" y="425"/>
                    </a:lnTo>
                    <a:lnTo>
                      <a:pt x="201" y="425"/>
                    </a:lnTo>
                    <a:lnTo>
                      <a:pt x="201" y="427"/>
                    </a:lnTo>
                    <a:lnTo>
                      <a:pt x="204" y="429"/>
                    </a:lnTo>
                    <a:lnTo>
                      <a:pt x="204" y="432"/>
                    </a:lnTo>
                    <a:lnTo>
                      <a:pt x="206" y="434"/>
                    </a:lnTo>
                    <a:lnTo>
                      <a:pt x="207" y="435"/>
                    </a:lnTo>
                    <a:lnTo>
                      <a:pt x="208" y="434"/>
                    </a:lnTo>
                    <a:lnTo>
                      <a:pt x="209" y="434"/>
                    </a:lnTo>
                    <a:lnTo>
                      <a:pt x="209" y="432"/>
                    </a:lnTo>
                    <a:lnTo>
                      <a:pt x="211" y="430"/>
                    </a:lnTo>
                    <a:lnTo>
                      <a:pt x="210" y="430"/>
                    </a:lnTo>
                    <a:lnTo>
                      <a:pt x="210" y="429"/>
                    </a:lnTo>
                    <a:lnTo>
                      <a:pt x="209" y="428"/>
                    </a:lnTo>
                    <a:lnTo>
                      <a:pt x="211" y="429"/>
                    </a:lnTo>
                    <a:lnTo>
                      <a:pt x="213" y="426"/>
                    </a:lnTo>
                    <a:lnTo>
                      <a:pt x="215" y="428"/>
                    </a:lnTo>
                    <a:lnTo>
                      <a:pt x="216" y="427"/>
                    </a:lnTo>
                    <a:lnTo>
                      <a:pt x="216" y="426"/>
                    </a:lnTo>
                    <a:lnTo>
                      <a:pt x="216" y="422"/>
                    </a:lnTo>
                    <a:lnTo>
                      <a:pt x="216" y="421"/>
                    </a:lnTo>
                    <a:lnTo>
                      <a:pt x="218" y="422"/>
                    </a:lnTo>
                    <a:lnTo>
                      <a:pt x="223" y="423"/>
                    </a:lnTo>
                    <a:lnTo>
                      <a:pt x="226" y="421"/>
                    </a:lnTo>
                    <a:lnTo>
                      <a:pt x="227" y="418"/>
                    </a:lnTo>
                    <a:lnTo>
                      <a:pt x="229" y="418"/>
                    </a:lnTo>
                    <a:lnTo>
                      <a:pt x="229" y="417"/>
                    </a:lnTo>
                    <a:lnTo>
                      <a:pt x="230" y="417"/>
                    </a:lnTo>
                    <a:lnTo>
                      <a:pt x="230" y="416"/>
                    </a:lnTo>
                    <a:lnTo>
                      <a:pt x="228" y="415"/>
                    </a:lnTo>
                    <a:lnTo>
                      <a:pt x="229" y="413"/>
                    </a:lnTo>
                    <a:lnTo>
                      <a:pt x="230" y="413"/>
                    </a:lnTo>
                    <a:lnTo>
                      <a:pt x="233" y="411"/>
                    </a:lnTo>
                    <a:lnTo>
                      <a:pt x="234" y="410"/>
                    </a:lnTo>
                    <a:lnTo>
                      <a:pt x="237" y="411"/>
                    </a:lnTo>
                    <a:lnTo>
                      <a:pt x="239" y="409"/>
                    </a:lnTo>
                    <a:lnTo>
                      <a:pt x="242" y="411"/>
                    </a:lnTo>
                    <a:lnTo>
                      <a:pt x="243" y="409"/>
                    </a:lnTo>
                    <a:lnTo>
                      <a:pt x="246" y="411"/>
                    </a:lnTo>
                    <a:lnTo>
                      <a:pt x="247" y="411"/>
                    </a:lnTo>
                    <a:lnTo>
                      <a:pt x="247" y="413"/>
                    </a:lnTo>
                    <a:lnTo>
                      <a:pt x="250" y="413"/>
                    </a:lnTo>
                    <a:lnTo>
                      <a:pt x="248" y="411"/>
                    </a:lnTo>
                    <a:lnTo>
                      <a:pt x="250" y="410"/>
                    </a:lnTo>
                    <a:lnTo>
                      <a:pt x="251" y="410"/>
                    </a:lnTo>
                    <a:lnTo>
                      <a:pt x="252" y="410"/>
                    </a:lnTo>
                    <a:lnTo>
                      <a:pt x="251" y="408"/>
                    </a:lnTo>
                    <a:lnTo>
                      <a:pt x="252" y="408"/>
                    </a:lnTo>
                    <a:lnTo>
                      <a:pt x="252" y="407"/>
                    </a:lnTo>
                    <a:lnTo>
                      <a:pt x="251" y="407"/>
                    </a:lnTo>
                    <a:lnTo>
                      <a:pt x="253" y="404"/>
                    </a:lnTo>
                    <a:lnTo>
                      <a:pt x="253" y="402"/>
                    </a:lnTo>
                    <a:lnTo>
                      <a:pt x="254" y="401"/>
                    </a:lnTo>
                    <a:lnTo>
                      <a:pt x="253" y="398"/>
                    </a:lnTo>
                    <a:lnTo>
                      <a:pt x="255" y="399"/>
                    </a:lnTo>
                    <a:lnTo>
                      <a:pt x="256" y="399"/>
                    </a:lnTo>
                    <a:lnTo>
                      <a:pt x="260" y="402"/>
                    </a:lnTo>
                    <a:lnTo>
                      <a:pt x="260" y="403"/>
                    </a:lnTo>
                    <a:lnTo>
                      <a:pt x="258" y="403"/>
                    </a:lnTo>
                    <a:lnTo>
                      <a:pt x="258" y="404"/>
                    </a:lnTo>
                    <a:lnTo>
                      <a:pt x="260" y="404"/>
                    </a:lnTo>
                    <a:lnTo>
                      <a:pt x="261" y="404"/>
                    </a:lnTo>
                    <a:lnTo>
                      <a:pt x="261" y="405"/>
                    </a:lnTo>
                    <a:lnTo>
                      <a:pt x="264" y="402"/>
                    </a:lnTo>
                    <a:lnTo>
                      <a:pt x="268" y="400"/>
                    </a:lnTo>
                    <a:lnTo>
                      <a:pt x="266" y="400"/>
                    </a:lnTo>
                    <a:lnTo>
                      <a:pt x="267" y="394"/>
                    </a:lnTo>
                    <a:lnTo>
                      <a:pt x="271" y="398"/>
                    </a:lnTo>
                    <a:lnTo>
                      <a:pt x="273" y="395"/>
                    </a:lnTo>
                    <a:lnTo>
                      <a:pt x="276" y="393"/>
                    </a:lnTo>
                    <a:lnTo>
                      <a:pt x="277" y="394"/>
                    </a:lnTo>
                    <a:lnTo>
                      <a:pt x="277" y="396"/>
                    </a:lnTo>
                    <a:lnTo>
                      <a:pt x="277" y="398"/>
                    </a:lnTo>
                    <a:lnTo>
                      <a:pt x="278" y="398"/>
                    </a:lnTo>
                    <a:lnTo>
                      <a:pt x="278" y="400"/>
                    </a:lnTo>
                    <a:lnTo>
                      <a:pt x="277" y="400"/>
                    </a:lnTo>
                    <a:lnTo>
                      <a:pt x="278" y="401"/>
                    </a:lnTo>
                    <a:lnTo>
                      <a:pt x="277" y="401"/>
                    </a:lnTo>
                    <a:lnTo>
                      <a:pt x="277" y="402"/>
                    </a:lnTo>
                    <a:lnTo>
                      <a:pt x="278" y="402"/>
                    </a:lnTo>
                    <a:lnTo>
                      <a:pt x="279" y="404"/>
                    </a:lnTo>
                    <a:lnTo>
                      <a:pt x="280" y="403"/>
                    </a:lnTo>
                    <a:lnTo>
                      <a:pt x="280" y="401"/>
                    </a:lnTo>
                    <a:lnTo>
                      <a:pt x="280" y="402"/>
                    </a:lnTo>
                    <a:lnTo>
                      <a:pt x="281" y="404"/>
                    </a:lnTo>
                    <a:lnTo>
                      <a:pt x="280" y="404"/>
                    </a:lnTo>
                    <a:lnTo>
                      <a:pt x="280" y="405"/>
                    </a:lnTo>
                    <a:lnTo>
                      <a:pt x="283" y="407"/>
                    </a:lnTo>
                    <a:lnTo>
                      <a:pt x="285" y="408"/>
                    </a:lnTo>
                    <a:lnTo>
                      <a:pt x="288" y="409"/>
                    </a:lnTo>
                    <a:lnTo>
                      <a:pt x="289" y="408"/>
                    </a:lnTo>
                    <a:lnTo>
                      <a:pt x="291" y="408"/>
                    </a:lnTo>
                    <a:lnTo>
                      <a:pt x="293" y="406"/>
                    </a:lnTo>
                    <a:lnTo>
                      <a:pt x="294" y="406"/>
                    </a:lnTo>
                    <a:lnTo>
                      <a:pt x="295" y="403"/>
                    </a:lnTo>
                    <a:lnTo>
                      <a:pt x="294" y="401"/>
                    </a:lnTo>
                    <a:lnTo>
                      <a:pt x="294" y="400"/>
                    </a:lnTo>
                    <a:lnTo>
                      <a:pt x="296" y="400"/>
                    </a:lnTo>
                    <a:lnTo>
                      <a:pt x="296" y="401"/>
                    </a:lnTo>
                    <a:lnTo>
                      <a:pt x="296" y="403"/>
                    </a:lnTo>
                    <a:lnTo>
                      <a:pt x="298" y="403"/>
                    </a:lnTo>
                    <a:lnTo>
                      <a:pt x="298" y="404"/>
                    </a:lnTo>
                    <a:lnTo>
                      <a:pt x="300" y="404"/>
                    </a:lnTo>
                    <a:lnTo>
                      <a:pt x="301" y="404"/>
                    </a:lnTo>
                    <a:lnTo>
                      <a:pt x="303" y="406"/>
                    </a:lnTo>
                    <a:lnTo>
                      <a:pt x="304" y="407"/>
                    </a:lnTo>
                    <a:lnTo>
                      <a:pt x="305" y="406"/>
                    </a:lnTo>
                    <a:lnTo>
                      <a:pt x="307" y="406"/>
                    </a:lnTo>
                    <a:lnTo>
                      <a:pt x="308" y="409"/>
                    </a:lnTo>
                    <a:lnTo>
                      <a:pt x="309" y="410"/>
                    </a:lnTo>
                    <a:lnTo>
                      <a:pt x="309" y="407"/>
                    </a:lnTo>
                    <a:lnTo>
                      <a:pt x="309" y="406"/>
                    </a:lnTo>
                    <a:lnTo>
                      <a:pt x="311" y="406"/>
                    </a:lnTo>
                    <a:lnTo>
                      <a:pt x="313" y="407"/>
                    </a:lnTo>
                    <a:lnTo>
                      <a:pt x="313" y="406"/>
                    </a:lnTo>
                    <a:lnTo>
                      <a:pt x="314" y="406"/>
                    </a:lnTo>
                    <a:lnTo>
                      <a:pt x="318" y="408"/>
                    </a:lnTo>
                    <a:lnTo>
                      <a:pt x="318" y="407"/>
                    </a:lnTo>
                    <a:lnTo>
                      <a:pt x="320" y="407"/>
                    </a:lnTo>
                    <a:lnTo>
                      <a:pt x="318" y="406"/>
                    </a:lnTo>
                    <a:lnTo>
                      <a:pt x="320" y="406"/>
                    </a:lnTo>
                    <a:lnTo>
                      <a:pt x="320" y="404"/>
                    </a:lnTo>
                    <a:lnTo>
                      <a:pt x="321" y="404"/>
                    </a:lnTo>
                    <a:lnTo>
                      <a:pt x="322" y="406"/>
                    </a:lnTo>
                    <a:lnTo>
                      <a:pt x="326" y="404"/>
                    </a:lnTo>
                    <a:lnTo>
                      <a:pt x="326" y="403"/>
                    </a:lnTo>
                    <a:lnTo>
                      <a:pt x="325" y="402"/>
                    </a:lnTo>
                    <a:lnTo>
                      <a:pt x="325" y="400"/>
                    </a:lnTo>
                    <a:lnTo>
                      <a:pt x="321" y="398"/>
                    </a:lnTo>
                    <a:lnTo>
                      <a:pt x="324" y="396"/>
                    </a:lnTo>
                    <a:lnTo>
                      <a:pt x="323" y="395"/>
                    </a:lnTo>
                    <a:lnTo>
                      <a:pt x="324" y="396"/>
                    </a:lnTo>
                    <a:lnTo>
                      <a:pt x="329" y="394"/>
                    </a:lnTo>
                    <a:lnTo>
                      <a:pt x="330" y="394"/>
                    </a:lnTo>
                    <a:lnTo>
                      <a:pt x="332" y="393"/>
                    </a:lnTo>
                    <a:lnTo>
                      <a:pt x="333" y="393"/>
                    </a:lnTo>
                    <a:lnTo>
                      <a:pt x="336" y="394"/>
                    </a:lnTo>
                    <a:lnTo>
                      <a:pt x="337" y="393"/>
                    </a:lnTo>
                    <a:lnTo>
                      <a:pt x="339" y="394"/>
                    </a:lnTo>
                    <a:lnTo>
                      <a:pt x="342" y="393"/>
                    </a:lnTo>
                    <a:lnTo>
                      <a:pt x="345" y="395"/>
                    </a:lnTo>
                    <a:lnTo>
                      <a:pt x="346" y="393"/>
                    </a:lnTo>
                    <a:lnTo>
                      <a:pt x="346" y="392"/>
                    </a:lnTo>
                    <a:lnTo>
                      <a:pt x="348" y="390"/>
                    </a:lnTo>
                    <a:lnTo>
                      <a:pt x="350" y="390"/>
                    </a:lnTo>
                    <a:lnTo>
                      <a:pt x="350" y="388"/>
                    </a:lnTo>
                    <a:lnTo>
                      <a:pt x="348" y="384"/>
                    </a:lnTo>
                    <a:lnTo>
                      <a:pt x="349" y="383"/>
                    </a:lnTo>
                    <a:lnTo>
                      <a:pt x="351" y="383"/>
                    </a:lnTo>
                    <a:lnTo>
                      <a:pt x="353" y="383"/>
                    </a:lnTo>
                    <a:lnTo>
                      <a:pt x="355" y="383"/>
                    </a:lnTo>
                    <a:lnTo>
                      <a:pt x="356" y="383"/>
                    </a:lnTo>
                    <a:lnTo>
                      <a:pt x="357" y="381"/>
                    </a:lnTo>
                    <a:lnTo>
                      <a:pt x="359" y="381"/>
                    </a:lnTo>
                    <a:lnTo>
                      <a:pt x="359" y="380"/>
                    </a:lnTo>
                    <a:lnTo>
                      <a:pt x="361" y="378"/>
                    </a:lnTo>
                    <a:lnTo>
                      <a:pt x="362" y="376"/>
                    </a:lnTo>
                    <a:lnTo>
                      <a:pt x="362" y="377"/>
                    </a:lnTo>
                    <a:lnTo>
                      <a:pt x="362" y="376"/>
                    </a:lnTo>
                    <a:lnTo>
                      <a:pt x="364" y="370"/>
                    </a:lnTo>
                    <a:lnTo>
                      <a:pt x="363" y="370"/>
                    </a:lnTo>
                    <a:lnTo>
                      <a:pt x="363" y="367"/>
                    </a:lnTo>
                    <a:lnTo>
                      <a:pt x="360" y="367"/>
                    </a:lnTo>
                    <a:lnTo>
                      <a:pt x="362" y="364"/>
                    </a:lnTo>
                    <a:lnTo>
                      <a:pt x="362" y="362"/>
                    </a:lnTo>
                    <a:lnTo>
                      <a:pt x="361" y="361"/>
                    </a:lnTo>
                    <a:lnTo>
                      <a:pt x="361" y="363"/>
                    </a:lnTo>
                    <a:lnTo>
                      <a:pt x="358" y="365"/>
                    </a:lnTo>
                    <a:lnTo>
                      <a:pt x="356" y="364"/>
                    </a:lnTo>
                    <a:lnTo>
                      <a:pt x="355" y="366"/>
                    </a:lnTo>
                    <a:lnTo>
                      <a:pt x="354" y="366"/>
                    </a:lnTo>
                    <a:lnTo>
                      <a:pt x="356" y="364"/>
                    </a:lnTo>
                    <a:lnTo>
                      <a:pt x="356" y="362"/>
                    </a:lnTo>
                    <a:lnTo>
                      <a:pt x="357" y="363"/>
                    </a:lnTo>
                    <a:lnTo>
                      <a:pt x="358" y="361"/>
                    </a:lnTo>
                    <a:lnTo>
                      <a:pt x="356" y="358"/>
                    </a:lnTo>
                    <a:lnTo>
                      <a:pt x="356" y="357"/>
                    </a:lnTo>
                    <a:lnTo>
                      <a:pt x="356" y="354"/>
                    </a:lnTo>
                    <a:lnTo>
                      <a:pt x="354" y="355"/>
                    </a:lnTo>
                    <a:lnTo>
                      <a:pt x="355" y="353"/>
                    </a:lnTo>
                    <a:lnTo>
                      <a:pt x="353" y="353"/>
                    </a:lnTo>
                    <a:lnTo>
                      <a:pt x="354" y="351"/>
                    </a:lnTo>
                    <a:lnTo>
                      <a:pt x="356" y="347"/>
                    </a:lnTo>
                    <a:lnTo>
                      <a:pt x="359" y="347"/>
                    </a:lnTo>
                    <a:lnTo>
                      <a:pt x="362" y="349"/>
                    </a:lnTo>
                    <a:lnTo>
                      <a:pt x="364" y="347"/>
                    </a:lnTo>
                    <a:lnTo>
                      <a:pt x="364" y="346"/>
                    </a:lnTo>
                    <a:lnTo>
                      <a:pt x="366" y="348"/>
                    </a:lnTo>
                    <a:lnTo>
                      <a:pt x="368" y="345"/>
                    </a:lnTo>
                    <a:lnTo>
                      <a:pt x="366" y="344"/>
                    </a:lnTo>
                    <a:lnTo>
                      <a:pt x="366" y="340"/>
                    </a:lnTo>
                    <a:lnTo>
                      <a:pt x="367" y="338"/>
                    </a:lnTo>
                    <a:lnTo>
                      <a:pt x="367" y="339"/>
                    </a:lnTo>
                    <a:lnTo>
                      <a:pt x="368" y="337"/>
                    </a:lnTo>
                    <a:lnTo>
                      <a:pt x="366" y="334"/>
                    </a:lnTo>
                    <a:lnTo>
                      <a:pt x="365" y="332"/>
                    </a:lnTo>
                    <a:lnTo>
                      <a:pt x="363" y="332"/>
                    </a:lnTo>
                    <a:lnTo>
                      <a:pt x="361" y="331"/>
                    </a:lnTo>
                    <a:lnTo>
                      <a:pt x="359" y="331"/>
                    </a:lnTo>
                    <a:lnTo>
                      <a:pt x="358" y="330"/>
                    </a:lnTo>
                    <a:lnTo>
                      <a:pt x="359" y="326"/>
                    </a:lnTo>
                    <a:lnTo>
                      <a:pt x="359" y="324"/>
                    </a:lnTo>
                    <a:lnTo>
                      <a:pt x="360" y="322"/>
                    </a:lnTo>
                    <a:lnTo>
                      <a:pt x="362" y="317"/>
                    </a:lnTo>
                    <a:lnTo>
                      <a:pt x="364" y="315"/>
                    </a:lnTo>
                    <a:lnTo>
                      <a:pt x="364" y="313"/>
                    </a:lnTo>
                    <a:lnTo>
                      <a:pt x="366" y="311"/>
                    </a:lnTo>
                    <a:lnTo>
                      <a:pt x="369" y="311"/>
                    </a:lnTo>
                    <a:lnTo>
                      <a:pt x="369" y="313"/>
                    </a:lnTo>
                    <a:lnTo>
                      <a:pt x="370" y="313"/>
                    </a:lnTo>
                    <a:lnTo>
                      <a:pt x="371" y="312"/>
                    </a:lnTo>
                    <a:lnTo>
                      <a:pt x="373" y="311"/>
                    </a:lnTo>
                    <a:lnTo>
                      <a:pt x="374" y="311"/>
                    </a:lnTo>
                    <a:lnTo>
                      <a:pt x="375" y="311"/>
                    </a:lnTo>
                    <a:lnTo>
                      <a:pt x="375" y="307"/>
                    </a:lnTo>
                    <a:lnTo>
                      <a:pt x="372" y="306"/>
                    </a:lnTo>
                    <a:lnTo>
                      <a:pt x="373" y="303"/>
                    </a:lnTo>
                    <a:lnTo>
                      <a:pt x="372" y="303"/>
                    </a:lnTo>
                    <a:lnTo>
                      <a:pt x="372" y="302"/>
                    </a:lnTo>
                    <a:lnTo>
                      <a:pt x="368" y="302"/>
                    </a:lnTo>
                    <a:lnTo>
                      <a:pt x="367" y="300"/>
                    </a:lnTo>
                    <a:lnTo>
                      <a:pt x="367" y="297"/>
                    </a:lnTo>
                    <a:lnTo>
                      <a:pt x="369" y="294"/>
                    </a:lnTo>
                    <a:lnTo>
                      <a:pt x="369" y="293"/>
                    </a:lnTo>
                    <a:lnTo>
                      <a:pt x="370" y="294"/>
                    </a:lnTo>
                    <a:lnTo>
                      <a:pt x="373" y="293"/>
                    </a:lnTo>
                    <a:lnTo>
                      <a:pt x="373" y="292"/>
                    </a:lnTo>
                    <a:lnTo>
                      <a:pt x="375" y="293"/>
                    </a:lnTo>
                    <a:lnTo>
                      <a:pt x="375" y="292"/>
                    </a:lnTo>
                    <a:lnTo>
                      <a:pt x="374" y="290"/>
                    </a:lnTo>
                    <a:lnTo>
                      <a:pt x="375" y="289"/>
                    </a:lnTo>
                    <a:lnTo>
                      <a:pt x="377" y="289"/>
                    </a:lnTo>
                    <a:lnTo>
                      <a:pt x="378" y="288"/>
                    </a:lnTo>
                    <a:lnTo>
                      <a:pt x="378" y="286"/>
                    </a:lnTo>
                    <a:lnTo>
                      <a:pt x="379" y="285"/>
                    </a:lnTo>
                    <a:lnTo>
                      <a:pt x="378" y="283"/>
                    </a:lnTo>
                    <a:lnTo>
                      <a:pt x="378" y="282"/>
                    </a:lnTo>
                    <a:lnTo>
                      <a:pt x="378" y="281"/>
                    </a:lnTo>
                    <a:lnTo>
                      <a:pt x="378" y="279"/>
                    </a:lnTo>
                    <a:lnTo>
                      <a:pt x="379" y="279"/>
                    </a:lnTo>
                    <a:lnTo>
                      <a:pt x="382" y="279"/>
                    </a:lnTo>
                    <a:lnTo>
                      <a:pt x="384" y="278"/>
                    </a:lnTo>
                    <a:lnTo>
                      <a:pt x="386" y="279"/>
                    </a:lnTo>
                    <a:lnTo>
                      <a:pt x="390" y="276"/>
                    </a:lnTo>
                    <a:lnTo>
                      <a:pt x="392" y="274"/>
                    </a:lnTo>
                    <a:lnTo>
                      <a:pt x="392" y="272"/>
                    </a:lnTo>
                    <a:lnTo>
                      <a:pt x="395" y="272"/>
                    </a:lnTo>
                    <a:lnTo>
                      <a:pt x="395" y="274"/>
                    </a:lnTo>
                    <a:lnTo>
                      <a:pt x="396" y="275"/>
                    </a:lnTo>
                    <a:lnTo>
                      <a:pt x="396" y="274"/>
                    </a:lnTo>
                    <a:lnTo>
                      <a:pt x="398" y="272"/>
                    </a:lnTo>
                    <a:lnTo>
                      <a:pt x="400" y="272"/>
                    </a:lnTo>
                    <a:lnTo>
                      <a:pt x="403" y="270"/>
                    </a:lnTo>
                    <a:lnTo>
                      <a:pt x="403" y="268"/>
                    </a:lnTo>
                    <a:lnTo>
                      <a:pt x="406" y="268"/>
                    </a:lnTo>
                    <a:lnTo>
                      <a:pt x="406" y="266"/>
                    </a:lnTo>
                    <a:lnTo>
                      <a:pt x="405" y="266"/>
                    </a:lnTo>
                    <a:lnTo>
                      <a:pt x="406" y="266"/>
                    </a:lnTo>
                    <a:lnTo>
                      <a:pt x="405" y="264"/>
                    </a:lnTo>
                    <a:lnTo>
                      <a:pt x="403" y="260"/>
                    </a:lnTo>
                    <a:lnTo>
                      <a:pt x="406" y="258"/>
                    </a:lnTo>
                    <a:lnTo>
                      <a:pt x="405" y="258"/>
                    </a:lnTo>
                    <a:lnTo>
                      <a:pt x="404" y="253"/>
                    </a:lnTo>
                    <a:lnTo>
                      <a:pt x="405" y="253"/>
                    </a:lnTo>
                    <a:lnTo>
                      <a:pt x="405" y="251"/>
                    </a:lnTo>
                    <a:lnTo>
                      <a:pt x="406" y="248"/>
                    </a:lnTo>
                    <a:lnTo>
                      <a:pt x="406" y="246"/>
                    </a:lnTo>
                    <a:lnTo>
                      <a:pt x="407" y="244"/>
                    </a:lnTo>
                    <a:lnTo>
                      <a:pt x="408" y="243"/>
                    </a:lnTo>
                    <a:lnTo>
                      <a:pt x="408" y="240"/>
                    </a:lnTo>
                    <a:lnTo>
                      <a:pt x="406" y="242"/>
                    </a:lnTo>
                    <a:lnTo>
                      <a:pt x="405" y="241"/>
                    </a:lnTo>
                    <a:lnTo>
                      <a:pt x="404" y="239"/>
                    </a:lnTo>
                    <a:lnTo>
                      <a:pt x="406" y="238"/>
                    </a:lnTo>
                    <a:lnTo>
                      <a:pt x="405" y="236"/>
                    </a:lnTo>
                    <a:lnTo>
                      <a:pt x="405" y="235"/>
                    </a:lnTo>
                    <a:lnTo>
                      <a:pt x="406" y="234"/>
                    </a:lnTo>
                    <a:lnTo>
                      <a:pt x="404" y="229"/>
                    </a:lnTo>
                    <a:lnTo>
                      <a:pt x="405" y="226"/>
                    </a:lnTo>
                    <a:lnTo>
                      <a:pt x="406" y="225"/>
                    </a:lnTo>
                    <a:lnTo>
                      <a:pt x="408" y="223"/>
                    </a:lnTo>
                    <a:lnTo>
                      <a:pt x="410" y="221"/>
                    </a:lnTo>
                    <a:lnTo>
                      <a:pt x="408" y="217"/>
                    </a:lnTo>
                    <a:lnTo>
                      <a:pt x="412" y="215"/>
                    </a:lnTo>
                    <a:lnTo>
                      <a:pt x="413" y="213"/>
                    </a:lnTo>
                    <a:lnTo>
                      <a:pt x="410" y="212"/>
                    </a:lnTo>
                    <a:lnTo>
                      <a:pt x="410" y="211"/>
                    </a:lnTo>
                    <a:lnTo>
                      <a:pt x="410" y="209"/>
                    </a:lnTo>
                    <a:lnTo>
                      <a:pt x="411" y="208"/>
                    </a:lnTo>
                    <a:lnTo>
                      <a:pt x="410" y="208"/>
                    </a:lnTo>
                    <a:lnTo>
                      <a:pt x="409" y="209"/>
                    </a:lnTo>
                    <a:lnTo>
                      <a:pt x="408" y="208"/>
                    </a:lnTo>
                    <a:lnTo>
                      <a:pt x="406" y="206"/>
                    </a:lnTo>
                    <a:lnTo>
                      <a:pt x="405" y="204"/>
                    </a:lnTo>
                    <a:lnTo>
                      <a:pt x="406" y="203"/>
                    </a:lnTo>
                    <a:lnTo>
                      <a:pt x="406" y="202"/>
                    </a:lnTo>
                    <a:lnTo>
                      <a:pt x="404" y="200"/>
                    </a:lnTo>
                    <a:lnTo>
                      <a:pt x="405" y="200"/>
                    </a:lnTo>
                    <a:lnTo>
                      <a:pt x="407" y="200"/>
                    </a:lnTo>
                    <a:lnTo>
                      <a:pt x="408" y="201"/>
                    </a:lnTo>
                    <a:lnTo>
                      <a:pt x="409" y="205"/>
                    </a:lnTo>
                    <a:lnTo>
                      <a:pt x="412" y="204"/>
                    </a:lnTo>
                    <a:lnTo>
                      <a:pt x="413" y="203"/>
                    </a:lnTo>
                    <a:lnTo>
                      <a:pt x="413" y="202"/>
                    </a:lnTo>
                    <a:lnTo>
                      <a:pt x="416" y="200"/>
                    </a:lnTo>
                    <a:lnTo>
                      <a:pt x="418" y="197"/>
                    </a:lnTo>
                    <a:lnTo>
                      <a:pt x="419" y="197"/>
                    </a:lnTo>
                    <a:lnTo>
                      <a:pt x="422" y="191"/>
                    </a:lnTo>
                    <a:lnTo>
                      <a:pt x="422" y="187"/>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0" name="Group 71"/>
            <p:cNvGrpSpPr>
              <a:grpSpLocks/>
            </p:cNvGrpSpPr>
            <p:nvPr/>
          </p:nvGrpSpPr>
          <p:grpSpPr bwMode="auto">
            <a:xfrm>
              <a:off x="1749" y="3515"/>
              <a:ext cx="370" cy="313"/>
              <a:chOff x="1749" y="3515"/>
              <a:chExt cx="370" cy="313"/>
            </a:xfrm>
          </p:grpSpPr>
          <p:sp>
            <p:nvSpPr>
              <p:cNvPr id="285" name="Freeform 69"/>
              <p:cNvSpPr>
                <a:spLocks/>
              </p:cNvSpPr>
              <p:nvPr/>
            </p:nvSpPr>
            <p:spPr bwMode="auto">
              <a:xfrm>
                <a:off x="1749" y="3515"/>
                <a:ext cx="370" cy="313"/>
              </a:xfrm>
              <a:custGeom>
                <a:avLst/>
                <a:gdLst>
                  <a:gd name="T0" fmla="*/ 360 w 370"/>
                  <a:gd name="T1" fmla="*/ 67 h 313"/>
                  <a:gd name="T2" fmla="*/ 345 w 370"/>
                  <a:gd name="T3" fmla="*/ 47 h 313"/>
                  <a:gd name="T4" fmla="*/ 321 w 370"/>
                  <a:gd name="T5" fmla="*/ 29 h 313"/>
                  <a:gd name="T6" fmla="*/ 291 w 370"/>
                  <a:gd name="T7" fmla="*/ 15 h 313"/>
                  <a:gd name="T8" fmla="*/ 261 w 370"/>
                  <a:gd name="T9" fmla="*/ 18 h 313"/>
                  <a:gd name="T10" fmla="*/ 248 w 370"/>
                  <a:gd name="T11" fmla="*/ 0 h 313"/>
                  <a:gd name="T12" fmla="*/ 224 w 370"/>
                  <a:gd name="T13" fmla="*/ 10 h 313"/>
                  <a:gd name="T14" fmla="*/ 217 w 370"/>
                  <a:gd name="T15" fmla="*/ 11 h 313"/>
                  <a:gd name="T16" fmla="*/ 202 w 370"/>
                  <a:gd name="T17" fmla="*/ 21 h 313"/>
                  <a:gd name="T18" fmla="*/ 198 w 370"/>
                  <a:gd name="T19" fmla="*/ 39 h 313"/>
                  <a:gd name="T20" fmla="*/ 187 w 370"/>
                  <a:gd name="T21" fmla="*/ 43 h 313"/>
                  <a:gd name="T22" fmla="*/ 178 w 370"/>
                  <a:gd name="T23" fmla="*/ 34 h 313"/>
                  <a:gd name="T24" fmla="*/ 168 w 370"/>
                  <a:gd name="T25" fmla="*/ 38 h 313"/>
                  <a:gd name="T26" fmla="*/ 156 w 370"/>
                  <a:gd name="T27" fmla="*/ 36 h 313"/>
                  <a:gd name="T28" fmla="*/ 157 w 370"/>
                  <a:gd name="T29" fmla="*/ 53 h 313"/>
                  <a:gd name="T30" fmla="*/ 147 w 370"/>
                  <a:gd name="T31" fmla="*/ 56 h 313"/>
                  <a:gd name="T32" fmla="*/ 132 w 370"/>
                  <a:gd name="T33" fmla="*/ 51 h 313"/>
                  <a:gd name="T34" fmla="*/ 124 w 370"/>
                  <a:gd name="T35" fmla="*/ 54 h 313"/>
                  <a:gd name="T36" fmla="*/ 110 w 370"/>
                  <a:gd name="T37" fmla="*/ 73 h 313"/>
                  <a:gd name="T38" fmla="*/ 100 w 370"/>
                  <a:gd name="T39" fmla="*/ 62 h 313"/>
                  <a:gd name="T40" fmla="*/ 85 w 370"/>
                  <a:gd name="T41" fmla="*/ 58 h 313"/>
                  <a:gd name="T42" fmla="*/ 83 w 370"/>
                  <a:gd name="T43" fmla="*/ 45 h 313"/>
                  <a:gd name="T44" fmla="*/ 74 w 370"/>
                  <a:gd name="T45" fmla="*/ 53 h 313"/>
                  <a:gd name="T46" fmla="*/ 77 w 370"/>
                  <a:gd name="T47" fmla="*/ 73 h 313"/>
                  <a:gd name="T48" fmla="*/ 66 w 370"/>
                  <a:gd name="T49" fmla="*/ 79 h 313"/>
                  <a:gd name="T50" fmla="*/ 59 w 370"/>
                  <a:gd name="T51" fmla="*/ 93 h 313"/>
                  <a:gd name="T52" fmla="*/ 45 w 370"/>
                  <a:gd name="T53" fmla="*/ 95 h 313"/>
                  <a:gd name="T54" fmla="*/ 30 w 370"/>
                  <a:gd name="T55" fmla="*/ 93 h 313"/>
                  <a:gd name="T56" fmla="*/ 25 w 370"/>
                  <a:gd name="T57" fmla="*/ 104 h 313"/>
                  <a:gd name="T58" fmla="*/ 15 w 370"/>
                  <a:gd name="T59" fmla="*/ 111 h 313"/>
                  <a:gd name="T60" fmla="*/ 16 w 370"/>
                  <a:gd name="T61" fmla="*/ 138 h 313"/>
                  <a:gd name="T62" fmla="*/ 16 w 370"/>
                  <a:gd name="T63" fmla="*/ 148 h 313"/>
                  <a:gd name="T64" fmla="*/ 27 w 370"/>
                  <a:gd name="T65" fmla="*/ 154 h 313"/>
                  <a:gd name="T66" fmla="*/ 18 w 370"/>
                  <a:gd name="T67" fmla="*/ 168 h 313"/>
                  <a:gd name="T68" fmla="*/ 6 w 370"/>
                  <a:gd name="T69" fmla="*/ 181 h 313"/>
                  <a:gd name="T70" fmla="*/ 11 w 370"/>
                  <a:gd name="T71" fmla="*/ 192 h 313"/>
                  <a:gd name="T72" fmla="*/ 31 w 370"/>
                  <a:gd name="T73" fmla="*/ 197 h 313"/>
                  <a:gd name="T74" fmla="*/ 28 w 370"/>
                  <a:gd name="T75" fmla="*/ 216 h 313"/>
                  <a:gd name="T76" fmla="*/ 42 w 370"/>
                  <a:gd name="T77" fmla="*/ 227 h 313"/>
                  <a:gd name="T78" fmla="*/ 55 w 370"/>
                  <a:gd name="T79" fmla="*/ 229 h 313"/>
                  <a:gd name="T80" fmla="*/ 64 w 370"/>
                  <a:gd name="T81" fmla="*/ 240 h 313"/>
                  <a:gd name="T82" fmla="*/ 68 w 370"/>
                  <a:gd name="T83" fmla="*/ 247 h 313"/>
                  <a:gd name="T84" fmla="*/ 89 w 370"/>
                  <a:gd name="T85" fmla="*/ 259 h 313"/>
                  <a:gd name="T86" fmla="*/ 104 w 370"/>
                  <a:gd name="T87" fmla="*/ 262 h 313"/>
                  <a:gd name="T88" fmla="*/ 124 w 370"/>
                  <a:gd name="T89" fmla="*/ 285 h 313"/>
                  <a:gd name="T90" fmla="*/ 136 w 370"/>
                  <a:gd name="T91" fmla="*/ 305 h 313"/>
                  <a:gd name="T92" fmla="*/ 159 w 370"/>
                  <a:gd name="T93" fmla="*/ 306 h 313"/>
                  <a:gd name="T94" fmla="*/ 178 w 370"/>
                  <a:gd name="T95" fmla="*/ 283 h 313"/>
                  <a:gd name="T96" fmla="*/ 212 w 370"/>
                  <a:gd name="T97" fmla="*/ 271 h 313"/>
                  <a:gd name="T98" fmla="*/ 221 w 370"/>
                  <a:gd name="T99" fmla="*/ 244 h 313"/>
                  <a:gd name="T100" fmla="*/ 250 w 370"/>
                  <a:gd name="T101" fmla="*/ 245 h 313"/>
                  <a:gd name="T102" fmla="*/ 274 w 370"/>
                  <a:gd name="T103" fmla="*/ 219 h 313"/>
                  <a:gd name="T104" fmla="*/ 278 w 370"/>
                  <a:gd name="T105" fmla="*/ 191 h 313"/>
                  <a:gd name="T106" fmla="*/ 290 w 370"/>
                  <a:gd name="T107" fmla="*/ 157 h 313"/>
                  <a:gd name="T108" fmla="*/ 303 w 370"/>
                  <a:gd name="T109" fmla="*/ 128 h 313"/>
                  <a:gd name="T110" fmla="*/ 320 w 370"/>
                  <a:gd name="T111" fmla="*/ 123 h 313"/>
                  <a:gd name="T112" fmla="*/ 345 w 370"/>
                  <a:gd name="T113" fmla="*/ 114 h 3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0"/>
                  <a:gd name="T172" fmla="*/ 0 h 313"/>
                  <a:gd name="T173" fmla="*/ 370 w 370"/>
                  <a:gd name="T174" fmla="*/ 313 h 3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0" h="313">
                    <a:moveTo>
                      <a:pt x="370" y="93"/>
                    </a:moveTo>
                    <a:lnTo>
                      <a:pt x="368" y="84"/>
                    </a:lnTo>
                    <a:lnTo>
                      <a:pt x="368" y="82"/>
                    </a:lnTo>
                    <a:lnTo>
                      <a:pt x="368" y="80"/>
                    </a:lnTo>
                    <a:lnTo>
                      <a:pt x="366" y="78"/>
                    </a:lnTo>
                    <a:lnTo>
                      <a:pt x="364" y="78"/>
                    </a:lnTo>
                    <a:lnTo>
                      <a:pt x="362" y="76"/>
                    </a:lnTo>
                    <a:lnTo>
                      <a:pt x="360" y="75"/>
                    </a:lnTo>
                    <a:lnTo>
                      <a:pt x="357" y="75"/>
                    </a:lnTo>
                    <a:lnTo>
                      <a:pt x="360" y="67"/>
                    </a:lnTo>
                    <a:lnTo>
                      <a:pt x="358" y="61"/>
                    </a:lnTo>
                    <a:lnTo>
                      <a:pt x="357" y="61"/>
                    </a:lnTo>
                    <a:lnTo>
                      <a:pt x="356" y="60"/>
                    </a:lnTo>
                    <a:lnTo>
                      <a:pt x="357" y="60"/>
                    </a:lnTo>
                    <a:lnTo>
                      <a:pt x="356" y="59"/>
                    </a:lnTo>
                    <a:lnTo>
                      <a:pt x="354" y="55"/>
                    </a:lnTo>
                    <a:lnTo>
                      <a:pt x="352" y="55"/>
                    </a:lnTo>
                    <a:lnTo>
                      <a:pt x="349" y="52"/>
                    </a:lnTo>
                    <a:lnTo>
                      <a:pt x="347" y="51"/>
                    </a:lnTo>
                    <a:lnTo>
                      <a:pt x="345" y="47"/>
                    </a:lnTo>
                    <a:lnTo>
                      <a:pt x="343" y="44"/>
                    </a:lnTo>
                    <a:lnTo>
                      <a:pt x="343" y="35"/>
                    </a:lnTo>
                    <a:lnTo>
                      <a:pt x="342" y="33"/>
                    </a:lnTo>
                    <a:lnTo>
                      <a:pt x="340" y="32"/>
                    </a:lnTo>
                    <a:lnTo>
                      <a:pt x="335" y="31"/>
                    </a:lnTo>
                    <a:lnTo>
                      <a:pt x="334" y="31"/>
                    </a:lnTo>
                    <a:lnTo>
                      <a:pt x="331" y="34"/>
                    </a:lnTo>
                    <a:lnTo>
                      <a:pt x="329" y="35"/>
                    </a:lnTo>
                    <a:lnTo>
                      <a:pt x="322" y="32"/>
                    </a:lnTo>
                    <a:lnTo>
                      <a:pt x="321" y="29"/>
                    </a:lnTo>
                    <a:lnTo>
                      <a:pt x="319" y="29"/>
                    </a:lnTo>
                    <a:lnTo>
                      <a:pt x="315" y="31"/>
                    </a:lnTo>
                    <a:lnTo>
                      <a:pt x="312" y="29"/>
                    </a:lnTo>
                    <a:lnTo>
                      <a:pt x="309" y="23"/>
                    </a:lnTo>
                    <a:lnTo>
                      <a:pt x="307" y="18"/>
                    </a:lnTo>
                    <a:lnTo>
                      <a:pt x="306" y="17"/>
                    </a:lnTo>
                    <a:lnTo>
                      <a:pt x="304" y="18"/>
                    </a:lnTo>
                    <a:lnTo>
                      <a:pt x="298" y="19"/>
                    </a:lnTo>
                    <a:lnTo>
                      <a:pt x="296" y="14"/>
                    </a:lnTo>
                    <a:lnTo>
                      <a:pt x="291" y="15"/>
                    </a:lnTo>
                    <a:lnTo>
                      <a:pt x="289" y="14"/>
                    </a:lnTo>
                    <a:lnTo>
                      <a:pt x="288" y="15"/>
                    </a:lnTo>
                    <a:lnTo>
                      <a:pt x="285" y="14"/>
                    </a:lnTo>
                    <a:lnTo>
                      <a:pt x="283" y="15"/>
                    </a:lnTo>
                    <a:lnTo>
                      <a:pt x="282" y="15"/>
                    </a:lnTo>
                    <a:lnTo>
                      <a:pt x="279" y="14"/>
                    </a:lnTo>
                    <a:lnTo>
                      <a:pt x="276" y="15"/>
                    </a:lnTo>
                    <a:lnTo>
                      <a:pt x="270" y="16"/>
                    </a:lnTo>
                    <a:lnTo>
                      <a:pt x="264" y="18"/>
                    </a:lnTo>
                    <a:lnTo>
                      <a:pt x="261" y="18"/>
                    </a:lnTo>
                    <a:lnTo>
                      <a:pt x="261" y="19"/>
                    </a:lnTo>
                    <a:lnTo>
                      <a:pt x="258" y="17"/>
                    </a:lnTo>
                    <a:lnTo>
                      <a:pt x="259" y="14"/>
                    </a:lnTo>
                    <a:lnTo>
                      <a:pt x="259" y="9"/>
                    </a:lnTo>
                    <a:lnTo>
                      <a:pt x="257" y="6"/>
                    </a:lnTo>
                    <a:lnTo>
                      <a:pt x="255" y="2"/>
                    </a:lnTo>
                    <a:lnTo>
                      <a:pt x="253" y="2"/>
                    </a:lnTo>
                    <a:lnTo>
                      <a:pt x="253" y="3"/>
                    </a:lnTo>
                    <a:lnTo>
                      <a:pt x="250" y="0"/>
                    </a:lnTo>
                    <a:lnTo>
                      <a:pt x="248" y="0"/>
                    </a:lnTo>
                    <a:lnTo>
                      <a:pt x="239" y="0"/>
                    </a:lnTo>
                    <a:lnTo>
                      <a:pt x="237" y="6"/>
                    </a:lnTo>
                    <a:lnTo>
                      <a:pt x="233" y="10"/>
                    </a:lnTo>
                    <a:lnTo>
                      <a:pt x="233" y="11"/>
                    </a:lnTo>
                    <a:lnTo>
                      <a:pt x="233" y="13"/>
                    </a:lnTo>
                    <a:lnTo>
                      <a:pt x="230" y="13"/>
                    </a:lnTo>
                    <a:lnTo>
                      <a:pt x="228" y="10"/>
                    </a:lnTo>
                    <a:lnTo>
                      <a:pt x="226" y="11"/>
                    </a:lnTo>
                    <a:lnTo>
                      <a:pt x="225" y="10"/>
                    </a:lnTo>
                    <a:lnTo>
                      <a:pt x="224" y="10"/>
                    </a:lnTo>
                    <a:lnTo>
                      <a:pt x="224" y="8"/>
                    </a:lnTo>
                    <a:lnTo>
                      <a:pt x="220" y="8"/>
                    </a:lnTo>
                    <a:lnTo>
                      <a:pt x="220" y="6"/>
                    </a:lnTo>
                    <a:lnTo>
                      <a:pt x="219" y="5"/>
                    </a:lnTo>
                    <a:lnTo>
                      <a:pt x="217" y="5"/>
                    </a:lnTo>
                    <a:lnTo>
                      <a:pt x="218" y="6"/>
                    </a:lnTo>
                    <a:lnTo>
                      <a:pt x="218" y="8"/>
                    </a:lnTo>
                    <a:lnTo>
                      <a:pt x="217" y="10"/>
                    </a:lnTo>
                    <a:lnTo>
                      <a:pt x="217" y="11"/>
                    </a:lnTo>
                    <a:lnTo>
                      <a:pt x="217" y="14"/>
                    </a:lnTo>
                    <a:lnTo>
                      <a:pt x="211" y="15"/>
                    </a:lnTo>
                    <a:lnTo>
                      <a:pt x="210" y="14"/>
                    </a:lnTo>
                    <a:lnTo>
                      <a:pt x="209" y="16"/>
                    </a:lnTo>
                    <a:lnTo>
                      <a:pt x="209" y="17"/>
                    </a:lnTo>
                    <a:lnTo>
                      <a:pt x="208" y="19"/>
                    </a:lnTo>
                    <a:lnTo>
                      <a:pt x="204" y="20"/>
                    </a:lnTo>
                    <a:lnTo>
                      <a:pt x="203" y="21"/>
                    </a:lnTo>
                    <a:lnTo>
                      <a:pt x="202" y="20"/>
                    </a:lnTo>
                    <a:lnTo>
                      <a:pt x="202" y="21"/>
                    </a:lnTo>
                    <a:lnTo>
                      <a:pt x="204" y="25"/>
                    </a:lnTo>
                    <a:lnTo>
                      <a:pt x="204" y="28"/>
                    </a:lnTo>
                    <a:lnTo>
                      <a:pt x="203" y="29"/>
                    </a:lnTo>
                    <a:lnTo>
                      <a:pt x="203" y="30"/>
                    </a:lnTo>
                    <a:lnTo>
                      <a:pt x="202" y="31"/>
                    </a:lnTo>
                    <a:lnTo>
                      <a:pt x="201" y="32"/>
                    </a:lnTo>
                    <a:lnTo>
                      <a:pt x="198" y="33"/>
                    </a:lnTo>
                    <a:lnTo>
                      <a:pt x="198" y="34"/>
                    </a:lnTo>
                    <a:lnTo>
                      <a:pt x="199" y="36"/>
                    </a:lnTo>
                    <a:lnTo>
                      <a:pt x="198" y="39"/>
                    </a:lnTo>
                    <a:lnTo>
                      <a:pt x="198" y="40"/>
                    </a:lnTo>
                    <a:lnTo>
                      <a:pt x="198" y="42"/>
                    </a:lnTo>
                    <a:lnTo>
                      <a:pt x="197" y="42"/>
                    </a:lnTo>
                    <a:lnTo>
                      <a:pt x="197" y="43"/>
                    </a:lnTo>
                    <a:lnTo>
                      <a:pt x="196" y="43"/>
                    </a:lnTo>
                    <a:lnTo>
                      <a:pt x="195" y="43"/>
                    </a:lnTo>
                    <a:lnTo>
                      <a:pt x="194" y="43"/>
                    </a:lnTo>
                    <a:lnTo>
                      <a:pt x="194" y="42"/>
                    </a:lnTo>
                    <a:lnTo>
                      <a:pt x="192" y="42"/>
                    </a:lnTo>
                    <a:lnTo>
                      <a:pt x="187" y="43"/>
                    </a:lnTo>
                    <a:lnTo>
                      <a:pt x="186" y="44"/>
                    </a:lnTo>
                    <a:lnTo>
                      <a:pt x="185" y="44"/>
                    </a:lnTo>
                    <a:lnTo>
                      <a:pt x="183" y="41"/>
                    </a:lnTo>
                    <a:lnTo>
                      <a:pt x="181" y="41"/>
                    </a:lnTo>
                    <a:lnTo>
                      <a:pt x="181" y="40"/>
                    </a:lnTo>
                    <a:lnTo>
                      <a:pt x="179" y="39"/>
                    </a:lnTo>
                    <a:lnTo>
                      <a:pt x="179" y="38"/>
                    </a:lnTo>
                    <a:lnTo>
                      <a:pt x="180" y="36"/>
                    </a:lnTo>
                    <a:lnTo>
                      <a:pt x="179" y="36"/>
                    </a:lnTo>
                    <a:lnTo>
                      <a:pt x="178" y="34"/>
                    </a:lnTo>
                    <a:lnTo>
                      <a:pt x="176" y="32"/>
                    </a:lnTo>
                    <a:lnTo>
                      <a:pt x="175" y="29"/>
                    </a:lnTo>
                    <a:lnTo>
                      <a:pt x="173" y="31"/>
                    </a:lnTo>
                    <a:lnTo>
                      <a:pt x="171" y="29"/>
                    </a:lnTo>
                    <a:lnTo>
                      <a:pt x="170" y="29"/>
                    </a:lnTo>
                    <a:lnTo>
                      <a:pt x="170" y="31"/>
                    </a:lnTo>
                    <a:lnTo>
                      <a:pt x="168" y="32"/>
                    </a:lnTo>
                    <a:lnTo>
                      <a:pt x="168" y="34"/>
                    </a:lnTo>
                    <a:lnTo>
                      <a:pt x="168" y="38"/>
                    </a:lnTo>
                    <a:lnTo>
                      <a:pt x="167" y="39"/>
                    </a:lnTo>
                    <a:lnTo>
                      <a:pt x="165" y="39"/>
                    </a:lnTo>
                    <a:lnTo>
                      <a:pt x="163" y="33"/>
                    </a:lnTo>
                    <a:lnTo>
                      <a:pt x="159" y="34"/>
                    </a:lnTo>
                    <a:lnTo>
                      <a:pt x="158" y="34"/>
                    </a:lnTo>
                    <a:lnTo>
                      <a:pt x="157" y="35"/>
                    </a:lnTo>
                    <a:lnTo>
                      <a:pt x="156" y="33"/>
                    </a:lnTo>
                    <a:lnTo>
                      <a:pt x="155" y="34"/>
                    </a:lnTo>
                    <a:lnTo>
                      <a:pt x="156" y="36"/>
                    </a:lnTo>
                    <a:lnTo>
                      <a:pt x="155" y="37"/>
                    </a:lnTo>
                    <a:lnTo>
                      <a:pt x="158" y="40"/>
                    </a:lnTo>
                    <a:lnTo>
                      <a:pt x="158" y="43"/>
                    </a:lnTo>
                    <a:lnTo>
                      <a:pt x="159" y="45"/>
                    </a:lnTo>
                    <a:lnTo>
                      <a:pt x="162" y="47"/>
                    </a:lnTo>
                    <a:lnTo>
                      <a:pt x="160" y="47"/>
                    </a:lnTo>
                    <a:lnTo>
                      <a:pt x="162" y="50"/>
                    </a:lnTo>
                    <a:lnTo>
                      <a:pt x="158" y="53"/>
                    </a:lnTo>
                    <a:lnTo>
                      <a:pt x="157" y="53"/>
                    </a:lnTo>
                    <a:lnTo>
                      <a:pt x="156" y="56"/>
                    </a:lnTo>
                    <a:lnTo>
                      <a:pt x="153" y="57"/>
                    </a:lnTo>
                    <a:lnTo>
                      <a:pt x="151" y="57"/>
                    </a:lnTo>
                    <a:lnTo>
                      <a:pt x="150" y="57"/>
                    </a:lnTo>
                    <a:lnTo>
                      <a:pt x="150" y="56"/>
                    </a:lnTo>
                    <a:lnTo>
                      <a:pt x="150" y="57"/>
                    </a:lnTo>
                    <a:lnTo>
                      <a:pt x="148" y="57"/>
                    </a:lnTo>
                    <a:lnTo>
                      <a:pt x="147" y="57"/>
                    </a:lnTo>
                    <a:lnTo>
                      <a:pt x="147" y="56"/>
                    </a:lnTo>
                    <a:lnTo>
                      <a:pt x="145" y="57"/>
                    </a:lnTo>
                    <a:lnTo>
                      <a:pt x="145" y="56"/>
                    </a:lnTo>
                    <a:lnTo>
                      <a:pt x="145" y="54"/>
                    </a:lnTo>
                    <a:lnTo>
                      <a:pt x="143" y="52"/>
                    </a:lnTo>
                    <a:lnTo>
                      <a:pt x="142" y="51"/>
                    </a:lnTo>
                    <a:lnTo>
                      <a:pt x="141" y="52"/>
                    </a:lnTo>
                    <a:lnTo>
                      <a:pt x="139" y="52"/>
                    </a:lnTo>
                    <a:lnTo>
                      <a:pt x="139" y="51"/>
                    </a:lnTo>
                    <a:lnTo>
                      <a:pt x="133" y="53"/>
                    </a:lnTo>
                    <a:lnTo>
                      <a:pt x="132" y="51"/>
                    </a:lnTo>
                    <a:lnTo>
                      <a:pt x="130" y="53"/>
                    </a:lnTo>
                    <a:lnTo>
                      <a:pt x="129" y="53"/>
                    </a:lnTo>
                    <a:lnTo>
                      <a:pt x="127" y="56"/>
                    </a:lnTo>
                    <a:lnTo>
                      <a:pt x="126" y="55"/>
                    </a:lnTo>
                    <a:lnTo>
                      <a:pt x="126" y="54"/>
                    </a:lnTo>
                    <a:lnTo>
                      <a:pt x="126" y="52"/>
                    </a:lnTo>
                    <a:lnTo>
                      <a:pt x="124" y="53"/>
                    </a:lnTo>
                    <a:lnTo>
                      <a:pt x="121" y="52"/>
                    </a:lnTo>
                    <a:lnTo>
                      <a:pt x="124" y="54"/>
                    </a:lnTo>
                    <a:lnTo>
                      <a:pt x="122" y="56"/>
                    </a:lnTo>
                    <a:lnTo>
                      <a:pt x="123" y="56"/>
                    </a:lnTo>
                    <a:lnTo>
                      <a:pt x="124" y="57"/>
                    </a:lnTo>
                    <a:lnTo>
                      <a:pt x="123" y="62"/>
                    </a:lnTo>
                    <a:lnTo>
                      <a:pt x="122" y="63"/>
                    </a:lnTo>
                    <a:lnTo>
                      <a:pt x="121" y="63"/>
                    </a:lnTo>
                    <a:lnTo>
                      <a:pt x="120" y="63"/>
                    </a:lnTo>
                    <a:lnTo>
                      <a:pt x="117" y="67"/>
                    </a:lnTo>
                    <a:lnTo>
                      <a:pt x="110" y="73"/>
                    </a:lnTo>
                    <a:lnTo>
                      <a:pt x="110" y="68"/>
                    </a:lnTo>
                    <a:lnTo>
                      <a:pt x="109" y="66"/>
                    </a:lnTo>
                    <a:lnTo>
                      <a:pt x="107" y="63"/>
                    </a:lnTo>
                    <a:lnTo>
                      <a:pt x="104" y="62"/>
                    </a:lnTo>
                    <a:lnTo>
                      <a:pt x="105" y="61"/>
                    </a:lnTo>
                    <a:lnTo>
                      <a:pt x="102" y="61"/>
                    </a:lnTo>
                    <a:lnTo>
                      <a:pt x="101" y="60"/>
                    </a:lnTo>
                    <a:lnTo>
                      <a:pt x="101" y="61"/>
                    </a:lnTo>
                    <a:lnTo>
                      <a:pt x="99" y="60"/>
                    </a:lnTo>
                    <a:lnTo>
                      <a:pt x="100" y="62"/>
                    </a:lnTo>
                    <a:lnTo>
                      <a:pt x="99" y="63"/>
                    </a:lnTo>
                    <a:lnTo>
                      <a:pt x="99" y="61"/>
                    </a:lnTo>
                    <a:lnTo>
                      <a:pt x="95" y="61"/>
                    </a:lnTo>
                    <a:lnTo>
                      <a:pt x="96" y="59"/>
                    </a:lnTo>
                    <a:lnTo>
                      <a:pt x="94" y="57"/>
                    </a:lnTo>
                    <a:lnTo>
                      <a:pt x="93" y="57"/>
                    </a:lnTo>
                    <a:lnTo>
                      <a:pt x="89" y="55"/>
                    </a:lnTo>
                    <a:lnTo>
                      <a:pt x="89" y="59"/>
                    </a:lnTo>
                    <a:lnTo>
                      <a:pt x="88" y="58"/>
                    </a:lnTo>
                    <a:lnTo>
                      <a:pt x="85" y="58"/>
                    </a:lnTo>
                    <a:lnTo>
                      <a:pt x="85" y="57"/>
                    </a:lnTo>
                    <a:lnTo>
                      <a:pt x="85" y="54"/>
                    </a:lnTo>
                    <a:lnTo>
                      <a:pt x="86" y="50"/>
                    </a:lnTo>
                    <a:lnTo>
                      <a:pt x="88" y="47"/>
                    </a:lnTo>
                    <a:lnTo>
                      <a:pt x="87" y="47"/>
                    </a:lnTo>
                    <a:lnTo>
                      <a:pt x="85" y="43"/>
                    </a:lnTo>
                    <a:lnTo>
                      <a:pt x="85" y="44"/>
                    </a:lnTo>
                    <a:lnTo>
                      <a:pt x="83" y="44"/>
                    </a:lnTo>
                    <a:lnTo>
                      <a:pt x="83" y="45"/>
                    </a:lnTo>
                    <a:lnTo>
                      <a:pt x="80" y="45"/>
                    </a:lnTo>
                    <a:lnTo>
                      <a:pt x="80" y="48"/>
                    </a:lnTo>
                    <a:lnTo>
                      <a:pt x="78" y="49"/>
                    </a:lnTo>
                    <a:lnTo>
                      <a:pt x="79" y="49"/>
                    </a:lnTo>
                    <a:lnTo>
                      <a:pt x="78" y="50"/>
                    </a:lnTo>
                    <a:lnTo>
                      <a:pt x="77" y="50"/>
                    </a:lnTo>
                    <a:lnTo>
                      <a:pt x="76" y="51"/>
                    </a:lnTo>
                    <a:lnTo>
                      <a:pt x="76" y="53"/>
                    </a:lnTo>
                    <a:lnTo>
                      <a:pt x="74" y="53"/>
                    </a:lnTo>
                    <a:lnTo>
                      <a:pt x="74" y="56"/>
                    </a:lnTo>
                    <a:lnTo>
                      <a:pt x="73" y="56"/>
                    </a:lnTo>
                    <a:lnTo>
                      <a:pt x="73" y="57"/>
                    </a:lnTo>
                    <a:lnTo>
                      <a:pt x="73" y="60"/>
                    </a:lnTo>
                    <a:lnTo>
                      <a:pt x="74" y="63"/>
                    </a:lnTo>
                    <a:lnTo>
                      <a:pt x="75" y="65"/>
                    </a:lnTo>
                    <a:lnTo>
                      <a:pt x="74" y="67"/>
                    </a:lnTo>
                    <a:lnTo>
                      <a:pt x="77" y="68"/>
                    </a:lnTo>
                    <a:lnTo>
                      <a:pt x="77" y="69"/>
                    </a:lnTo>
                    <a:lnTo>
                      <a:pt x="77" y="73"/>
                    </a:lnTo>
                    <a:lnTo>
                      <a:pt x="77" y="76"/>
                    </a:lnTo>
                    <a:lnTo>
                      <a:pt x="75" y="76"/>
                    </a:lnTo>
                    <a:lnTo>
                      <a:pt x="74" y="76"/>
                    </a:lnTo>
                    <a:lnTo>
                      <a:pt x="73" y="76"/>
                    </a:lnTo>
                    <a:lnTo>
                      <a:pt x="71" y="79"/>
                    </a:lnTo>
                    <a:lnTo>
                      <a:pt x="69" y="78"/>
                    </a:lnTo>
                    <a:lnTo>
                      <a:pt x="69" y="80"/>
                    </a:lnTo>
                    <a:lnTo>
                      <a:pt x="67" y="80"/>
                    </a:lnTo>
                    <a:lnTo>
                      <a:pt x="66" y="79"/>
                    </a:lnTo>
                    <a:lnTo>
                      <a:pt x="65" y="86"/>
                    </a:lnTo>
                    <a:lnTo>
                      <a:pt x="64" y="86"/>
                    </a:lnTo>
                    <a:lnTo>
                      <a:pt x="63" y="87"/>
                    </a:lnTo>
                    <a:lnTo>
                      <a:pt x="62" y="87"/>
                    </a:lnTo>
                    <a:lnTo>
                      <a:pt x="63" y="88"/>
                    </a:lnTo>
                    <a:lnTo>
                      <a:pt x="61" y="88"/>
                    </a:lnTo>
                    <a:lnTo>
                      <a:pt x="61" y="90"/>
                    </a:lnTo>
                    <a:lnTo>
                      <a:pt x="59" y="91"/>
                    </a:lnTo>
                    <a:lnTo>
                      <a:pt x="58" y="92"/>
                    </a:lnTo>
                    <a:lnTo>
                      <a:pt x="59" y="93"/>
                    </a:lnTo>
                    <a:lnTo>
                      <a:pt x="58" y="93"/>
                    </a:lnTo>
                    <a:lnTo>
                      <a:pt x="55" y="95"/>
                    </a:lnTo>
                    <a:lnTo>
                      <a:pt x="53" y="95"/>
                    </a:lnTo>
                    <a:lnTo>
                      <a:pt x="53" y="96"/>
                    </a:lnTo>
                    <a:lnTo>
                      <a:pt x="50" y="93"/>
                    </a:lnTo>
                    <a:lnTo>
                      <a:pt x="49" y="93"/>
                    </a:lnTo>
                    <a:lnTo>
                      <a:pt x="49" y="91"/>
                    </a:lnTo>
                    <a:lnTo>
                      <a:pt x="48" y="93"/>
                    </a:lnTo>
                    <a:lnTo>
                      <a:pt x="46" y="94"/>
                    </a:lnTo>
                    <a:lnTo>
                      <a:pt x="45" y="95"/>
                    </a:lnTo>
                    <a:lnTo>
                      <a:pt x="42" y="93"/>
                    </a:lnTo>
                    <a:lnTo>
                      <a:pt x="41" y="93"/>
                    </a:lnTo>
                    <a:lnTo>
                      <a:pt x="39" y="94"/>
                    </a:lnTo>
                    <a:lnTo>
                      <a:pt x="37" y="94"/>
                    </a:lnTo>
                    <a:lnTo>
                      <a:pt x="37" y="96"/>
                    </a:lnTo>
                    <a:lnTo>
                      <a:pt x="36" y="97"/>
                    </a:lnTo>
                    <a:lnTo>
                      <a:pt x="33" y="95"/>
                    </a:lnTo>
                    <a:lnTo>
                      <a:pt x="33" y="92"/>
                    </a:lnTo>
                    <a:lnTo>
                      <a:pt x="32" y="92"/>
                    </a:lnTo>
                    <a:lnTo>
                      <a:pt x="30" y="93"/>
                    </a:lnTo>
                    <a:lnTo>
                      <a:pt x="32" y="95"/>
                    </a:lnTo>
                    <a:lnTo>
                      <a:pt x="30" y="96"/>
                    </a:lnTo>
                    <a:lnTo>
                      <a:pt x="29" y="96"/>
                    </a:lnTo>
                    <a:lnTo>
                      <a:pt x="27" y="97"/>
                    </a:lnTo>
                    <a:lnTo>
                      <a:pt x="27" y="100"/>
                    </a:lnTo>
                    <a:lnTo>
                      <a:pt x="27" y="103"/>
                    </a:lnTo>
                    <a:lnTo>
                      <a:pt x="25" y="105"/>
                    </a:lnTo>
                    <a:lnTo>
                      <a:pt x="25" y="104"/>
                    </a:lnTo>
                    <a:lnTo>
                      <a:pt x="25" y="105"/>
                    </a:lnTo>
                    <a:lnTo>
                      <a:pt x="24" y="104"/>
                    </a:lnTo>
                    <a:lnTo>
                      <a:pt x="23" y="103"/>
                    </a:lnTo>
                    <a:lnTo>
                      <a:pt x="22" y="102"/>
                    </a:lnTo>
                    <a:lnTo>
                      <a:pt x="21" y="101"/>
                    </a:lnTo>
                    <a:lnTo>
                      <a:pt x="19" y="104"/>
                    </a:lnTo>
                    <a:lnTo>
                      <a:pt x="18" y="108"/>
                    </a:lnTo>
                    <a:lnTo>
                      <a:pt x="16" y="109"/>
                    </a:lnTo>
                    <a:lnTo>
                      <a:pt x="15" y="111"/>
                    </a:lnTo>
                    <a:lnTo>
                      <a:pt x="12" y="112"/>
                    </a:lnTo>
                    <a:lnTo>
                      <a:pt x="12" y="115"/>
                    </a:lnTo>
                    <a:lnTo>
                      <a:pt x="14" y="116"/>
                    </a:lnTo>
                    <a:lnTo>
                      <a:pt x="14" y="118"/>
                    </a:lnTo>
                    <a:lnTo>
                      <a:pt x="16" y="120"/>
                    </a:lnTo>
                    <a:lnTo>
                      <a:pt x="16" y="124"/>
                    </a:lnTo>
                    <a:lnTo>
                      <a:pt x="12" y="128"/>
                    </a:lnTo>
                    <a:lnTo>
                      <a:pt x="14" y="131"/>
                    </a:lnTo>
                    <a:lnTo>
                      <a:pt x="16" y="134"/>
                    </a:lnTo>
                    <a:lnTo>
                      <a:pt x="16" y="138"/>
                    </a:lnTo>
                    <a:lnTo>
                      <a:pt x="17" y="139"/>
                    </a:lnTo>
                    <a:lnTo>
                      <a:pt x="18" y="140"/>
                    </a:lnTo>
                    <a:lnTo>
                      <a:pt x="19" y="140"/>
                    </a:lnTo>
                    <a:lnTo>
                      <a:pt x="19" y="142"/>
                    </a:lnTo>
                    <a:lnTo>
                      <a:pt x="17" y="144"/>
                    </a:lnTo>
                    <a:lnTo>
                      <a:pt x="16" y="143"/>
                    </a:lnTo>
                    <a:lnTo>
                      <a:pt x="16" y="146"/>
                    </a:lnTo>
                    <a:lnTo>
                      <a:pt x="14" y="148"/>
                    </a:lnTo>
                    <a:lnTo>
                      <a:pt x="16" y="150"/>
                    </a:lnTo>
                    <a:lnTo>
                      <a:pt x="16" y="148"/>
                    </a:lnTo>
                    <a:lnTo>
                      <a:pt x="20" y="148"/>
                    </a:lnTo>
                    <a:lnTo>
                      <a:pt x="22" y="148"/>
                    </a:lnTo>
                    <a:lnTo>
                      <a:pt x="23" y="150"/>
                    </a:lnTo>
                    <a:lnTo>
                      <a:pt x="25" y="149"/>
                    </a:lnTo>
                    <a:lnTo>
                      <a:pt x="27" y="145"/>
                    </a:lnTo>
                    <a:lnTo>
                      <a:pt x="28" y="145"/>
                    </a:lnTo>
                    <a:lnTo>
                      <a:pt x="29" y="148"/>
                    </a:lnTo>
                    <a:lnTo>
                      <a:pt x="27" y="152"/>
                    </a:lnTo>
                    <a:lnTo>
                      <a:pt x="27" y="154"/>
                    </a:lnTo>
                    <a:lnTo>
                      <a:pt x="27" y="155"/>
                    </a:lnTo>
                    <a:lnTo>
                      <a:pt x="27" y="156"/>
                    </a:lnTo>
                    <a:lnTo>
                      <a:pt x="25" y="157"/>
                    </a:lnTo>
                    <a:lnTo>
                      <a:pt x="23" y="166"/>
                    </a:lnTo>
                    <a:lnTo>
                      <a:pt x="21" y="165"/>
                    </a:lnTo>
                    <a:lnTo>
                      <a:pt x="20" y="166"/>
                    </a:lnTo>
                    <a:lnTo>
                      <a:pt x="19" y="165"/>
                    </a:lnTo>
                    <a:lnTo>
                      <a:pt x="19" y="167"/>
                    </a:lnTo>
                    <a:lnTo>
                      <a:pt x="18" y="168"/>
                    </a:lnTo>
                    <a:lnTo>
                      <a:pt x="17" y="168"/>
                    </a:lnTo>
                    <a:lnTo>
                      <a:pt x="16" y="167"/>
                    </a:lnTo>
                    <a:lnTo>
                      <a:pt x="14" y="167"/>
                    </a:lnTo>
                    <a:lnTo>
                      <a:pt x="12" y="167"/>
                    </a:lnTo>
                    <a:lnTo>
                      <a:pt x="11" y="171"/>
                    </a:lnTo>
                    <a:lnTo>
                      <a:pt x="9" y="177"/>
                    </a:lnTo>
                    <a:lnTo>
                      <a:pt x="9" y="180"/>
                    </a:lnTo>
                    <a:lnTo>
                      <a:pt x="7" y="181"/>
                    </a:lnTo>
                    <a:lnTo>
                      <a:pt x="6" y="181"/>
                    </a:lnTo>
                    <a:lnTo>
                      <a:pt x="1" y="180"/>
                    </a:lnTo>
                    <a:lnTo>
                      <a:pt x="1" y="187"/>
                    </a:lnTo>
                    <a:lnTo>
                      <a:pt x="2" y="186"/>
                    </a:lnTo>
                    <a:lnTo>
                      <a:pt x="3" y="188"/>
                    </a:lnTo>
                    <a:lnTo>
                      <a:pt x="2" y="191"/>
                    </a:lnTo>
                    <a:lnTo>
                      <a:pt x="0" y="192"/>
                    </a:lnTo>
                    <a:lnTo>
                      <a:pt x="6" y="194"/>
                    </a:lnTo>
                    <a:lnTo>
                      <a:pt x="8" y="193"/>
                    </a:lnTo>
                    <a:lnTo>
                      <a:pt x="9" y="195"/>
                    </a:lnTo>
                    <a:lnTo>
                      <a:pt x="11" y="192"/>
                    </a:lnTo>
                    <a:lnTo>
                      <a:pt x="12" y="192"/>
                    </a:lnTo>
                    <a:lnTo>
                      <a:pt x="13" y="191"/>
                    </a:lnTo>
                    <a:lnTo>
                      <a:pt x="14" y="192"/>
                    </a:lnTo>
                    <a:lnTo>
                      <a:pt x="16" y="191"/>
                    </a:lnTo>
                    <a:lnTo>
                      <a:pt x="20" y="191"/>
                    </a:lnTo>
                    <a:lnTo>
                      <a:pt x="25" y="188"/>
                    </a:lnTo>
                    <a:lnTo>
                      <a:pt x="28" y="189"/>
                    </a:lnTo>
                    <a:lnTo>
                      <a:pt x="29" y="189"/>
                    </a:lnTo>
                    <a:lnTo>
                      <a:pt x="29" y="196"/>
                    </a:lnTo>
                    <a:lnTo>
                      <a:pt x="31" y="197"/>
                    </a:lnTo>
                    <a:lnTo>
                      <a:pt x="32" y="198"/>
                    </a:lnTo>
                    <a:lnTo>
                      <a:pt x="32" y="200"/>
                    </a:lnTo>
                    <a:lnTo>
                      <a:pt x="32" y="202"/>
                    </a:lnTo>
                    <a:lnTo>
                      <a:pt x="32" y="206"/>
                    </a:lnTo>
                    <a:lnTo>
                      <a:pt x="31" y="208"/>
                    </a:lnTo>
                    <a:lnTo>
                      <a:pt x="29" y="210"/>
                    </a:lnTo>
                    <a:lnTo>
                      <a:pt x="29" y="211"/>
                    </a:lnTo>
                    <a:lnTo>
                      <a:pt x="28" y="214"/>
                    </a:lnTo>
                    <a:lnTo>
                      <a:pt x="27" y="215"/>
                    </a:lnTo>
                    <a:lnTo>
                      <a:pt x="28" y="216"/>
                    </a:lnTo>
                    <a:lnTo>
                      <a:pt x="29" y="215"/>
                    </a:lnTo>
                    <a:lnTo>
                      <a:pt x="30" y="213"/>
                    </a:lnTo>
                    <a:lnTo>
                      <a:pt x="37" y="214"/>
                    </a:lnTo>
                    <a:lnTo>
                      <a:pt x="37" y="218"/>
                    </a:lnTo>
                    <a:lnTo>
                      <a:pt x="39" y="217"/>
                    </a:lnTo>
                    <a:lnTo>
                      <a:pt x="41" y="218"/>
                    </a:lnTo>
                    <a:lnTo>
                      <a:pt x="42" y="220"/>
                    </a:lnTo>
                    <a:lnTo>
                      <a:pt x="43" y="221"/>
                    </a:lnTo>
                    <a:lnTo>
                      <a:pt x="42" y="227"/>
                    </a:lnTo>
                    <a:lnTo>
                      <a:pt x="44" y="227"/>
                    </a:lnTo>
                    <a:lnTo>
                      <a:pt x="45" y="225"/>
                    </a:lnTo>
                    <a:lnTo>
                      <a:pt x="47" y="227"/>
                    </a:lnTo>
                    <a:lnTo>
                      <a:pt x="47" y="226"/>
                    </a:lnTo>
                    <a:lnTo>
                      <a:pt x="49" y="227"/>
                    </a:lnTo>
                    <a:lnTo>
                      <a:pt x="50" y="226"/>
                    </a:lnTo>
                    <a:lnTo>
                      <a:pt x="52" y="227"/>
                    </a:lnTo>
                    <a:lnTo>
                      <a:pt x="52" y="229"/>
                    </a:lnTo>
                    <a:lnTo>
                      <a:pt x="55" y="229"/>
                    </a:lnTo>
                    <a:lnTo>
                      <a:pt x="56" y="229"/>
                    </a:lnTo>
                    <a:lnTo>
                      <a:pt x="59" y="228"/>
                    </a:lnTo>
                    <a:lnTo>
                      <a:pt x="61" y="230"/>
                    </a:lnTo>
                    <a:lnTo>
                      <a:pt x="60" y="231"/>
                    </a:lnTo>
                    <a:lnTo>
                      <a:pt x="63" y="233"/>
                    </a:lnTo>
                    <a:lnTo>
                      <a:pt x="63" y="232"/>
                    </a:lnTo>
                    <a:lnTo>
                      <a:pt x="65" y="234"/>
                    </a:lnTo>
                    <a:lnTo>
                      <a:pt x="64" y="237"/>
                    </a:lnTo>
                    <a:lnTo>
                      <a:pt x="65" y="238"/>
                    </a:lnTo>
                    <a:lnTo>
                      <a:pt x="64" y="240"/>
                    </a:lnTo>
                    <a:lnTo>
                      <a:pt x="64" y="241"/>
                    </a:lnTo>
                    <a:lnTo>
                      <a:pt x="62" y="243"/>
                    </a:lnTo>
                    <a:lnTo>
                      <a:pt x="63" y="244"/>
                    </a:lnTo>
                    <a:lnTo>
                      <a:pt x="62" y="245"/>
                    </a:lnTo>
                    <a:lnTo>
                      <a:pt x="62" y="246"/>
                    </a:lnTo>
                    <a:lnTo>
                      <a:pt x="63" y="246"/>
                    </a:lnTo>
                    <a:lnTo>
                      <a:pt x="65" y="248"/>
                    </a:lnTo>
                    <a:lnTo>
                      <a:pt x="66" y="247"/>
                    </a:lnTo>
                    <a:lnTo>
                      <a:pt x="67" y="248"/>
                    </a:lnTo>
                    <a:lnTo>
                      <a:pt x="68" y="247"/>
                    </a:lnTo>
                    <a:lnTo>
                      <a:pt x="68" y="249"/>
                    </a:lnTo>
                    <a:lnTo>
                      <a:pt x="69" y="246"/>
                    </a:lnTo>
                    <a:lnTo>
                      <a:pt x="74" y="246"/>
                    </a:lnTo>
                    <a:lnTo>
                      <a:pt x="74" y="250"/>
                    </a:lnTo>
                    <a:lnTo>
                      <a:pt x="76" y="252"/>
                    </a:lnTo>
                    <a:lnTo>
                      <a:pt x="80" y="257"/>
                    </a:lnTo>
                    <a:lnTo>
                      <a:pt x="83" y="261"/>
                    </a:lnTo>
                    <a:lnTo>
                      <a:pt x="88" y="258"/>
                    </a:lnTo>
                    <a:lnTo>
                      <a:pt x="89" y="259"/>
                    </a:lnTo>
                    <a:lnTo>
                      <a:pt x="90" y="257"/>
                    </a:lnTo>
                    <a:lnTo>
                      <a:pt x="91" y="258"/>
                    </a:lnTo>
                    <a:lnTo>
                      <a:pt x="93" y="257"/>
                    </a:lnTo>
                    <a:lnTo>
                      <a:pt x="94" y="257"/>
                    </a:lnTo>
                    <a:lnTo>
                      <a:pt x="96" y="260"/>
                    </a:lnTo>
                    <a:lnTo>
                      <a:pt x="102" y="259"/>
                    </a:lnTo>
                    <a:lnTo>
                      <a:pt x="102" y="255"/>
                    </a:lnTo>
                    <a:lnTo>
                      <a:pt x="104" y="261"/>
                    </a:lnTo>
                    <a:lnTo>
                      <a:pt x="104" y="262"/>
                    </a:lnTo>
                    <a:lnTo>
                      <a:pt x="108" y="261"/>
                    </a:lnTo>
                    <a:lnTo>
                      <a:pt x="113" y="265"/>
                    </a:lnTo>
                    <a:lnTo>
                      <a:pt x="116" y="268"/>
                    </a:lnTo>
                    <a:lnTo>
                      <a:pt x="115" y="269"/>
                    </a:lnTo>
                    <a:lnTo>
                      <a:pt x="115" y="271"/>
                    </a:lnTo>
                    <a:lnTo>
                      <a:pt x="111" y="278"/>
                    </a:lnTo>
                    <a:lnTo>
                      <a:pt x="114" y="280"/>
                    </a:lnTo>
                    <a:lnTo>
                      <a:pt x="116" y="278"/>
                    </a:lnTo>
                    <a:lnTo>
                      <a:pt x="118" y="278"/>
                    </a:lnTo>
                    <a:lnTo>
                      <a:pt x="124" y="285"/>
                    </a:lnTo>
                    <a:lnTo>
                      <a:pt x="128" y="285"/>
                    </a:lnTo>
                    <a:lnTo>
                      <a:pt x="132" y="294"/>
                    </a:lnTo>
                    <a:lnTo>
                      <a:pt x="134" y="299"/>
                    </a:lnTo>
                    <a:lnTo>
                      <a:pt x="133" y="300"/>
                    </a:lnTo>
                    <a:lnTo>
                      <a:pt x="134" y="302"/>
                    </a:lnTo>
                    <a:lnTo>
                      <a:pt x="137" y="301"/>
                    </a:lnTo>
                    <a:lnTo>
                      <a:pt x="136" y="302"/>
                    </a:lnTo>
                    <a:lnTo>
                      <a:pt x="137" y="303"/>
                    </a:lnTo>
                    <a:lnTo>
                      <a:pt x="136" y="303"/>
                    </a:lnTo>
                    <a:lnTo>
                      <a:pt x="136" y="305"/>
                    </a:lnTo>
                    <a:lnTo>
                      <a:pt x="138" y="313"/>
                    </a:lnTo>
                    <a:lnTo>
                      <a:pt x="141" y="312"/>
                    </a:lnTo>
                    <a:lnTo>
                      <a:pt x="143" y="313"/>
                    </a:lnTo>
                    <a:lnTo>
                      <a:pt x="146" y="312"/>
                    </a:lnTo>
                    <a:lnTo>
                      <a:pt x="147" y="312"/>
                    </a:lnTo>
                    <a:lnTo>
                      <a:pt x="149" y="310"/>
                    </a:lnTo>
                    <a:lnTo>
                      <a:pt x="150" y="310"/>
                    </a:lnTo>
                    <a:lnTo>
                      <a:pt x="155" y="312"/>
                    </a:lnTo>
                    <a:lnTo>
                      <a:pt x="158" y="309"/>
                    </a:lnTo>
                    <a:lnTo>
                      <a:pt x="159" y="306"/>
                    </a:lnTo>
                    <a:lnTo>
                      <a:pt x="163" y="303"/>
                    </a:lnTo>
                    <a:lnTo>
                      <a:pt x="165" y="301"/>
                    </a:lnTo>
                    <a:lnTo>
                      <a:pt x="166" y="300"/>
                    </a:lnTo>
                    <a:lnTo>
                      <a:pt x="168" y="299"/>
                    </a:lnTo>
                    <a:lnTo>
                      <a:pt x="168" y="297"/>
                    </a:lnTo>
                    <a:lnTo>
                      <a:pt x="170" y="293"/>
                    </a:lnTo>
                    <a:lnTo>
                      <a:pt x="175" y="289"/>
                    </a:lnTo>
                    <a:lnTo>
                      <a:pt x="176" y="289"/>
                    </a:lnTo>
                    <a:lnTo>
                      <a:pt x="178" y="288"/>
                    </a:lnTo>
                    <a:lnTo>
                      <a:pt x="178" y="283"/>
                    </a:lnTo>
                    <a:lnTo>
                      <a:pt x="187" y="284"/>
                    </a:lnTo>
                    <a:lnTo>
                      <a:pt x="188" y="284"/>
                    </a:lnTo>
                    <a:lnTo>
                      <a:pt x="189" y="283"/>
                    </a:lnTo>
                    <a:lnTo>
                      <a:pt x="195" y="284"/>
                    </a:lnTo>
                    <a:lnTo>
                      <a:pt x="198" y="284"/>
                    </a:lnTo>
                    <a:lnTo>
                      <a:pt x="203" y="287"/>
                    </a:lnTo>
                    <a:lnTo>
                      <a:pt x="208" y="285"/>
                    </a:lnTo>
                    <a:lnTo>
                      <a:pt x="208" y="281"/>
                    </a:lnTo>
                    <a:lnTo>
                      <a:pt x="211" y="274"/>
                    </a:lnTo>
                    <a:lnTo>
                      <a:pt x="212" y="271"/>
                    </a:lnTo>
                    <a:lnTo>
                      <a:pt x="213" y="270"/>
                    </a:lnTo>
                    <a:lnTo>
                      <a:pt x="212" y="266"/>
                    </a:lnTo>
                    <a:lnTo>
                      <a:pt x="213" y="263"/>
                    </a:lnTo>
                    <a:lnTo>
                      <a:pt x="215" y="259"/>
                    </a:lnTo>
                    <a:lnTo>
                      <a:pt x="217" y="257"/>
                    </a:lnTo>
                    <a:lnTo>
                      <a:pt x="218" y="253"/>
                    </a:lnTo>
                    <a:lnTo>
                      <a:pt x="217" y="249"/>
                    </a:lnTo>
                    <a:lnTo>
                      <a:pt x="218" y="247"/>
                    </a:lnTo>
                    <a:lnTo>
                      <a:pt x="220" y="246"/>
                    </a:lnTo>
                    <a:lnTo>
                      <a:pt x="221" y="244"/>
                    </a:lnTo>
                    <a:lnTo>
                      <a:pt x="224" y="242"/>
                    </a:lnTo>
                    <a:lnTo>
                      <a:pt x="228" y="242"/>
                    </a:lnTo>
                    <a:lnTo>
                      <a:pt x="229" y="242"/>
                    </a:lnTo>
                    <a:lnTo>
                      <a:pt x="236" y="244"/>
                    </a:lnTo>
                    <a:lnTo>
                      <a:pt x="237" y="242"/>
                    </a:lnTo>
                    <a:lnTo>
                      <a:pt x="239" y="241"/>
                    </a:lnTo>
                    <a:lnTo>
                      <a:pt x="241" y="241"/>
                    </a:lnTo>
                    <a:lnTo>
                      <a:pt x="244" y="244"/>
                    </a:lnTo>
                    <a:lnTo>
                      <a:pt x="248" y="245"/>
                    </a:lnTo>
                    <a:lnTo>
                      <a:pt x="250" y="245"/>
                    </a:lnTo>
                    <a:lnTo>
                      <a:pt x="251" y="242"/>
                    </a:lnTo>
                    <a:lnTo>
                      <a:pt x="254" y="242"/>
                    </a:lnTo>
                    <a:lnTo>
                      <a:pt x="261" y="239"/>
                    </a:lnTo>
                    <a:lnTo>
                      <a:pt x="263" y="237"/>
                    </a:lnTo>
                    <a:lnTo>
                      <a:pt x="266" y="234"/>
                    </a:lnTo>
                    <a:lnTo>
                      <a:pt x="266" y="232"/>
                    </a:lnTo>
                    <a:lnTo>
                      <a:pt x="270" y="229"/>
                    </a:lnTo>
                    <a:lnTo>
                      <a:pt x="269" y="228"/>
                    </a:lnTo>
                    <a:lnTo>
                      <a:pt x="270" y="226"/>
                    </a:lnTo>
                    <a:lnTo>
                      <a:pt x="274" y="219"/>
                    </a:lnTo>
                    <a:lnTo>
                      <a:pt x="277" y="215"/>
                    </a:lnTo>
                    <a:lnTo>
                      <a:pt x="277" y="204"/>
                    </a:lnTo>
                    <a:lnTo>
                      <a:pt x="278" y="202"/>
                    </a:lnTo>
                    <a:lnTo>
                      <a:pt x="279" y="202"/>
                    </a:lnTo>
                    <a:lnTo>
                      <a:pt x="280" y="202"/>
                    </a:lnTo>
                    <a:lnTo>
                      <a:pt x="279" y="199"/>
                    </a:lnTo>
                    <a:lnTo>
                      <a:pt x="277" y="197"/>
                    </a:lnTo>
                    <a:lnTo>
                      <a:pt x="277" y="194"/>
                    </a:lnTo>
                    <a:lnTo>
                      <a:pt x="278" y="191"/>
                    </a:lnTo>
                    <a:lnTo>
                      <a:pt x="280" y="190"/>
                    </a:lnTo>
                    <a:lnTo>
                      <a:pt x="280" y="187"/>
                    </a:lnTo>
                    <a:lnTo>
                      <a:pt x="280" y="186"/>
                    </a:lnTo>
                    <a:lnTo>
                      <a:pt x="286" y="183"/>
                    </a:lnTo>
                    <a:lnTo>
                      <a:pt x="284" y="179"/>
                    </a:lnTo>
                    <a:lnTo>
                      <a:pt x="285" y="169"/>
                    </a:lnTo>
                    <a:lnTo>
                      <a:pt x="288" y="167"/>
                    </a:lnTo>
                    <a:lnTo>
                      <a:pt x="289" y="163"/>
                    </a:lnTo>
                    <a:lnTo>
                      <a:pt x="290" y="163"/>
                    </a:lnTo>
                    <a:lnTo>
                      <a:pt x="290" y="157"/>
                    </a:lnTo>
                    <a:lnTo>
                      <a:pt x="292" y="157"/>
                    </a:lnTo>
                    <a:lnTo>
                      <a:pt x="292" y="155"/>
                    </a:lnTo>
                    <a:lnTo>
                      <a:pt x="293" y="151"/>
                    </a:lnTo>
                    <a:lnTo>
                      <a:pt x="290" y="151"/>
                    </a:lnTo>
                    <a:lnTo>
                      <a:pt x="291" y="147"/>
                    </a:lnTo>
                    <a:lnTo>
                      <a:pt x="291" y="142"/>
                    </a:lnTo>
                    <a:lnTo>
                      <a:pt x="296" y="140"/>
                    </a:lnTo>
                    <a:lnTo>
                      <a:pt x="296" y="137"/>
                    </a:lnTo>
                    <a:lnTo>
                      <a:pt x="302" y="133"/>
                    </a:lnTo>
                    <a:lnTo>
                      <a:pt x="303" y="128"/>
                    </a:lnTo>
                    <a:lnTo>
                      <a:pt x="303" y="125"/>
                    </a:lnTo>
                    <a:lnTo>
                      <a:pt x="305" y="124"/>
                    </a:lnTo>
                    <a:lnTo>
                      <a:pt x="306" y="124"/>
                    </a:lnTo>
                    <a:lnTo>
                      <a:pt x="308" y="123"/>
                    </a:lnTo>
                    <a:lnTo>
                      <a:pt x="310" y="124"/>
                    </a:lnTo>
                    <a:lnTo>
                      <a:pt x="311" y="122"/>
                    </a:lnTo>
                    <a:lnTo>
                      <a:pt x="312" y="123"/>
                    </a:lnTo>
                    <a:lnTo>
                      <a:pt x="313" y="121"/>
                    </a:lnTo>
                    <a:lnTo>
                      <a:pt x="320" y="123"/>
                    </a:lnTo>
                    <a:lnTo>
                      <a:pt x="322" y="122"/>
                    </a:lnTo>
                    <a:lnTo>
                      <a:pt x="326" y="121"/>
                    </a:lnTo>
                    <a:lnTo>
                      <a:pt x="327" y="120"/>
                    </a:lnTo>
                    <a:lnTo>
                      <a:pt x="330" y="120"/>
                    </a:lnTo>
                    <a:lnTo>
                      <a:pt x="335" y="120"/>
                    </a:lnTo>
                    <a:lnTo>
                      <a:pt x="336" y="119"/>
                    </a:lnTo>
                    <a:lnTo>
                      <a:pt x="336" y="118"/>
                    </a:lnTo>
                    <a:lnTo>
                      <a:pt x="341" y="116"/>
                    </a:lnTo>
                    <a:lnTo>
                      <a:pt x="344" y="114"/>
                    </a:lnTo>
                    <a:lnTo>
                      <a:pt x="345" y="114"/>
                    </a:lnTo>
                    <a:lnTo>
                      <a:pt x="353" y="113"/>
                    </a:lnTo>
                    <a:lnTo>
                      <a:pt x="358" y="110"/>
                    </a:lnTo>
                    <a:lnTo>
                      <a:pt x="362" y="103"/>
                    </a:lnTo>
                    <a:lnTo>
                      <a:pt x="363" y="102"/>
                    </a:lnTo>
                    <a:lnTo>
                      <a:pt x="366" y="102"/>
                    </a:lnTo>
                    <a:lnTo>
                      <a:pt x="365" y="98"/>
                    </a:lnTo>
                    <a:lnTo>
                      <a:pt x="368" y="97"/>
                    </a:lnTo>
                    <a:lnTo>
                      <a:pt x="37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86" name="Freeform 70"/>
              <p:cNvSpPr>
                <a:spLocks/>
              </p:cNvSpPr>
              <p:nvPr/>
            </p:nvSpPr>
            <p:spPr bwMode="auto">
              <a:xfrm>
                <a:off x="1749" y="3515"/>
                <a:ext cx="370" cy="313"/>
              </a:xfrm>
              <a:custGeom>
                <a:avLst/>
                <a:gdLst>
                  <a:gd name="T0" fmla="*/ 360 w 370"/>
                  <a:gd name="T1" fmla="*/ 67 h 313"/>
                  <a:gd name="T2" fmla="*/ 345 w 370"/>
                  <a:gd name="T3" fmla="*/ 47 h 313"/>
                  <a:gd name="T4" fmla="*/ 321 w 370"/>
                  <a:gd name="T5" fmla="*/ 29 h 313"/>
                  <a:gd name="T6" fmla="*/ 291 w 370"/>
                  <a:gd name="T7" fmla="*/ 15 h 313"/>
                  <a:gd name="T8" fmla="*/ 261 w 370"/>
                  <a:gd name="T9" fmla="*/ 18 h 313"/>
                  <a:gd name="T10" fmla="*/ 248 w 370"/>
                  <a:gd name="T11" fmla="*/ 0 h 313"/>
                  <a:gd name="T12" fmla="*/ 224 w 370"/>
                  <a:gd name="T13" fmla="*/ 10 h 313"/>
                  <a:gd name="T14" fmla="*/ 217 w 370"/>
                  <a:gd name="T15" fmla="*/ 11 h 313"/>
                  <a:gd name="T16" fmla="*/ 202 w 370"/>
                  <a:gd name="T17" fmla="*/ 21 h 313"/>
                  <a:gd name="T18" fmla="*/ 198 w 370"/>
                  <a:gd name="T19" fmla="*/ 39 h 313"/>
                  <a:gd name="T20" fmla="*/ 187 w 370"/>
                  <a:gd name="T21" fmla="*/ 43 h 313"/>
                  <a:gd name="T22" fmla="*/ 178 w 370"/>
                  <a:gd name="T23" fmla="*/ 34 h 313"/>
                  <a:gd name="T24" fmla="*/ 168 w 370"/>
                  <a:gd name="T25" fmla="*/ 38 h 313"/>
                  <a:gd name="T26" fmla="*/ 156 w 370"/>
                  <a:gd name="T27" fmla="*/ 36 h 313"/>
                  <a:gd name="T28" fmla="*/ 157 w 370"/>
                  <a:gd name="T29" fmla="*/ 53 h 313"/>
                  <a:gd name="T30" fmla="*/ 147 w 370"/>
                  <a:gd name="T31" fmla="*/ 56 h 313"/>
                  <a:gd name="T32" fmla="*/ 132 w 370"/>
                  <a:gd name="T33" fmla="*/ 51 h 313"/>
                  <a:gd name="T34" fmla="*/ 124 w 370"/>
                  <a:gd name="T35" fmla="*/ 54 h 313"/>
                  <a:gd name="T36" fmla="*/ 110 w 370"/>
                  <a:gd name="T37" fmla="*/ 73 h 313"/>
                  <a:gd name="T38" fmla="*/ 100 w 370"/>
                  <a:gd name="T39" fmla="*/ 62 h 313"/>
                  <a:gd name="T40" fmla="*/ 85 w 370"/>
                  <a:gd name="T41" fmla="*/ 58 h 313"/>
                  <a:gd name="T42" fmla="*/ 83 w 370"/>
                  <a:gd name="T43" fmla="*/ 45 h 313"/>
                  <a:gd name="T44" fmla="*/ 74 w 370"/>
                  <a:gd name="T45" fmla="*/ 53 h 313"/>
                  <a:gd name="T46" fmla="*/ 77 w 370"/>
                  <a:gd name="T47" fmla="*/ 73 h 313"/>
                  <a:gd name="T48" fmla="*/ 66 w 370"/>
                  <a:gd name="T49" fmla="*/ 79 h 313"/>
                  <a:gd name="T50" fmla="*/ 59 w 370"/>
                  <a:gd name="T51" fmla="*/ 93 h 313"/>
                  <a:gd name="T52" fmla="*/ 45 w 370"/>
                  <a:gd name="T53" fmla="*/ 95 h 313"/>
                  <a:gd name="T54" fmla="*/ 30 w 370"/>
                  <a:gd name="T55" fmla="*/ 93 h 313"/>
                  <a:gd name="T56" fmla="*/ 25 w 370"/>
                  <a:gd name="T57" fmla="*/ 104 h 313"/>
                  <a:gd name="T58" fmla="*/ 15 w 370"/>
                  <a:gd name="T59" fmla="*/ 111 h 313"/>
                  <a:gd name="T60" fmla="*/ 16 w 370"/>
                  <a:gd name="T61" fmla="*/ 138 h 313"/>
                  <a:gd name="T62" fmla="*/ 16 w 370"/>
                  <a:gd name="T63" fmla="*/ 148 h 313"/>
                  <a:gd name="T64" fmla="*/ 27 w 370"/>
                  <a:gd name="T65" fmla="*/ 154 h 313"/>
                  <a:gd name="T66" fmla="*/ 18 w 370"/>
                  <a:gd name="T67" fmla="*/ 168 h 313"/>
                  <a:gd name="T68" fmla="*/ 6 w 370"/>
                  <a:gd name="T69" fmla="*/ 181 h 313"/>
                  <a:gd name="T70" fmla="*/ 11 w 370"/>
                  <a:gd name="T71" fmla="*/ 192 h 313"/>
                  <a:gd name="T72" fmla="*/ 31 w 370"/>
                  <a:gd name="T73" fmla="*/ 197 h 313"/>
                  <a:gd name="T74" fmla="*/ 28 w 370"/>
                  <a:gd name="T75" fmla="*/ 216 h 313"/>
                  <a:gd name="T76" fmla="*/ 42 w 370"/>
                  <a:gd name="T77" fmla="*/ 227 h 313"/>
                  <a:gd name="T78" fmla="*/ 55 w 370"/>
                  <a:gd name="T79" fmla="*/ 229 h 313"/>
                  <a:gd name="T80" fmla="*/ 64 w 370"/>
                  <a:gd name="T81" fmla="*/ 240 h 313"/>
                  <a:gd name="T82" fmla="*/ 68 w 370"/>
                  <a:gd name="T83" fmla="*/ 247 h 313"/>
                  <a:gd name="T84" fmla="*/ 89 w 370"/>
                  <a:gd name="T85" fmla="*/ 259 h 313"/>
                  <a:gd name="T86" fmla="*/ 104 w 370"/>
                  <a:gd name="T87" fmla="*/ 262 h 313"/>
                  <a:gd name="T88" fmla="*/ 124 w 370"/>
                  <a:gd name="T89" fmla="*/ 285 h 313"/>
                  <a:gd name="T90" fmla="*/ 136 w 370"/>
                  <a:gd name="T91" fmla="*/ 305 h 313"/>
                  <a:gd name="T92" fmla="*/ 159 w 370"/>
                  <a:gd name="T93" fmla="*/ 306 h 313"/>
                  <a:gd name="T94" fmla="*/ 178 w 370"/>
                  <a:gd name="T95" fmla="*/ 283 h 313"/>
                  <a:gd name="T96" fmla="*/ 212 w 370"/>
                  <a:gd name="T97" fmla="*/ 271 h 313"/>
                  <a:gd name="T98" fmla="*/ 221 w 370"/>
                  <a:gd name="T99" fmla="*/ 244 h 313"/>
                  <a:gd name="T100" fmla="*/ 250 w 370"/>
                  <a:gd name="T101" fmla="*/ 245 h 313"/>
                  <a:gd name="T102" fmla="*/ 274 w 370"/>
                  <a:gd name="T103" fmla="*/ 219 h 313"/>
                  <a:gd name="T104" fmla="*/ 278 w 370"/>
                  <a:gd name="T105" fmla="*/ 191 h 313"/>
                  <a:gd name="T106" fmla="*/ 290 w 370"/>
                  <a:gd name="T107" fmla="*/ 157 h 313"/>
                  <a:gd name="T108" fmla="*/ 303 w 370"/>
                  <a:gd name="T109" fmla="*/ 128 h 313"/>
                  <a:gd name="T110" fmla="*/ 320 w 370"/>
                  <a:gd name="T111" fmla="*/ 123 h 313"/>
                  <a:gd name="T112" fmla="*/ 345 w 370"/>
                  <a:gd name="T113" fmla="*/ 114 h 3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0"/>
                  <a:gd name="T172" fmla="*/ 0 h 313"/>
                  <a:gd name="T173" fmla="*/ 370 w 370"/>
                  <a:gd name="T174" fmla="*/ 313 h 3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0" h="313">
                    <a:moveTo>
                      <a:pt x="370" y="93"/>
                    </a:moveTo>
                    <a:lnTo>
                      <a:pt x="368" y="84"/>
                    </a:lnTo>
                    <a:lnTo>
                      <a:pt x="368" y="82"/>
                    </a:lnTo>
                    <a:lnTo>
                      <a:pt x="368" y="80"/>
                    </a:lnTo>
                    <a:lnTo>
                      <a:pt x="366" y="78"/>
                    </a:lnTo>
                    <a:lnTo>
                      <a:pt x="364" y="78"/>
                    </a:lnTo>
                    <a:lnTo>
                      <a:pt x="362" y="76"/>
                    </a:lnTo>
                    <a:lnTo>
                      <a:pt x="360" y="75"/>
                    </a:lnTo>
                    <a:lnTo>
                      <a:pt x="357" y="75"/>
                    </a:lnTo>
                    <a:lnTo>
                      <a:pt x="360" y="67"/>
                    </a:lnTo>
                    <a:lnTo>
                      <a:pt x="358" y="61"/>
                    </a:lnTo>
                    <a:lnTo>
                      <a:pt x="357" y="61"/>
                    </a:lnTo>
                    <a:lnTo>
                      <a:pt x="356" y="60"/>
                    </a:lnTo>
                    <a:lnTo>
                      <a:pt x="357" y="60"/>
                    </a:lnTo>
                    <a:lnTo>
                      <a:pt x="356" y="59"/>
                    </a:lnTo>
                    <a:lnTo>
                      <a:pt x="354" y="55"/>
                    </a:lnTo>
                    <a:lnTo>
                      <a:pt x="352" y="55"/>
                    </a:lnTo>
                    <a:lnTo>
                      <a:pt x="349" y="52"/>
                    </a:lnTo>
                    <a:lnTo>
                      <a:pt x="347" y="51"/>
                    </a:lnTo>
                    <a:lnTo>
                      <a:pt x="345" y="47"/>
                    </a:lnTo>
                    <a:lnTo>
                      <a:pt x="343" y="44"/>
                    </a:lnTo>
                    <a:lnTo>
                      <a:pt x="343" y="35"/>
                    </a:lnTo>
                    <a:lnTo>
                      <a:pt x="342" y="33"/>
                    </a:lnTo>
                    <a:lnTo>
                      <a:pt x="340" y="32"/>
                    </a:lnTo>
                    <a:lnTo>
                      <a:pt x="335" y="31"/>
                    </a:lnTo>
                    <a:lnTo>
                      <a:pt x="334" y="31"/>
                    </a:lnTo>
                    <a:lnTo>
                      <a:pt x="331" y="34"/>
                    </a:lnTo>
                    <a:lnTo>
                      <a:pt x="329" y="35"/>
                    </a:lnTo>
                    <a:lnTo>
                      <a:pt x="322" y="32"/>
                    </a:lnTo>
                    <a:lnTo>
                      <a:pt x="321" y="29"/>
                    </a:lnTo>
                    <a:lnTo>
                      <a:pt x="319" y="29"/>
                    </a:lnTo>
                    <a:lnTo>
                      <a:pt x="315" y="31"/>
                    </a:lnTo>
                    <a:lnTo>
                      <a:pt x="312" y="29"/>
                    </a:lnTo>
                    <a:lnTo>
                      <a:pt x="309" y="23"/>
                    </a:lnTo>
                    <a:lnTo>
                      <a:pt x="307" y="18"/>
                    </a:lnTo>
                    <a:lnTo>
                      <a:pt x="306" y="17"/>
                    </a:lnTo>
                    <a:lnTo>
                      <a:pt x="304" y="18"/>
                    </a:lnTo>
                    <a:lnTo>
                      <a:pt x="298" y="19"/>
                    </a:lnTo>
                    <a:lnTo>
                      <a:pt x="296" y="14"/>
                    </a:lnTo>
                    <a:lnTo>
                      <a:pt x="291" y="15"/>
                    </a:lnTo>
                    <a:lnTo>
                      <a:pt x="289" y="14"/>
                    </a:lnTo>
                    <a:lnTo>
                      <a:pt x="288" y="15"/>
                    </a:lnTo>
                    <a:lnTo>
                      <a:pt x="285" y="14"/>
                    </a:lnTo>
                    <a:lnTo>
                      <a:pt x="283" y="15"/>
                    </a:lnTo>
                    <a:lnTo>
                      <a:pt x="282" y="15"/>
                    </a:lnTo>
                    <a:lnTo>
                      <a:pt x="279" y="14"/>
                    </a:lnTo>
                    <a:lnTo>
                      <a:pt x="276" y="15"/>
                    </a:lnTo>
                    <a:lnTo>
                      <a:pt x="270" y="16"/>
                    </a:lnTo>
                    <a:lnTo>
                      <a:pt x="264" y="18"/>
                    </a:lnTo>
                    <a:lnTo>
                      <a:pt x="261" y="18"/>
                    </a:lnTo>
                    <a:lnTo>
                      <a:pt x="261" y="19"/>
                    </a:lnTo>
                    <a:lnTo>
                      <a:pt x="258" y="17"/>
                    </a:lnTo>
                    <a:lnTo>
                      <a:pt x="259" y="14"/>
                    </a:lnTo>
                    <a:lnTo>
                      <a:pt x="259" y="9"/>
                    </a:lnTo>
                    <a:lnTo>
                      <a:pt x="257" y="6"/>
                    </a:lnTo>
                    <a:lnTo>
                      <a:pt x="255" y="2"/>
                    </a:lnTo>
                    <a:lnTo>
                      <a:pt x="253" y="2"/>
                    </a:lnTo>
                    <a:lnTo>
                      <a:pt x="253" y="3"/>
                    </a:lnTo>
                    <a:lnTo>
                      <a:pt x="250" y="0"/>
                    </a:lnTo>
                    <a:lnTo>
                      <a:pt x="248" y="0"/>
                    </a:lnTo>
                    <a:lnTo>
                      <a:pt x="239" y="0"/>
                    </a:lnTo>
                    <a:lnTo>
                      <a:pt x="237" y="6"/>
                    </a:lnTo>
                    <a:lnTo>
                      <a:pt x="233" y="10"/>
                    </a:lnTo>
                    <a:lnTo>
                      <a:pt x="233" y="11"/>
                    </a:lnTo>
                    <a:lnTo>
                      <a:pt x="233" y="13"/>
                    </a:lnTo>
                    <a:lnTo>
                      <a:pt x="230" y="13"/>
                    </a:lnTo>
                    <a:lnTo>
                      <a:pt x="228" y="10"/>
                    </a:lnTo>
                    <a:lnTo>
                      <a:pt x="226" y="11"/>
                    </a:lnTo>
                    <a:lnTo>
                      <a:pt x="225" y="10"/>
                    </a:lnTo>
                    <a:lnTo>
                      <a:pt x="224" y="10"/>
                    </a:lnTo>
                    <a:lnTo>
                      <a:pt x="224" y="8"/>
                    </a:lnTo>
                    <a:lnTo>
                      <a:pt x="220" y="8"/>
                    </a:lnTo>
                    <a:lnTo>
                      <a:pt x="220" y="6"/>
                    </a:lnTo>
                    <a:lnTo>
                      <a:pt x="219" y="5"/>
                    </a:lnTo>
                    <a:lnTo>
                      <a:pt x="217" y="5"/>
                    </a:lnTo>
                    <a:lnTo>
                      <a:pt x="218" y="6"/>
                    </a:lnTo>
                    <a:lnTo>
                      <a:pt x="218" y="8"/>
                    </a:lnTo>
                    <a:lnTo>
                      <a:pt x="217" y="10"/>
                    </a:lnTo>
                    <a:lnTo>
                      <a:pt x="217" y="11"/>
                    </a:lnTo>
                    <a:lnTo>
                      <a:pt x="217" y="14"/>
                    </a:lnTo>
                    <a:lnTo>
                      <a:pt x="211" y="15"/>
                    </a:lnTo>
                    <a:lnTo>
                      <a:pt x="210" y="14"/>
                    </a:lnTo>
                    <a:lnTo>
                      <a:pt x="209" y="16"/>
                    </a:lnTo>
                    <a:lnTo>
                      <a:pt x="209" y="17"/>
                    </a:lnTo>
                    <a:lnTo>
                      <a:pt x="208" y="19"/>
                    </a:lnTo>
                    <a:lnTo>
                      <a:pt x="204" y="20"/>
                    </a:lnTo>
                    <a:lnTo>
                      <a:pt x="203" y="21"/>
                    </a:lnTo>
                    <a:lnTo>
                      <a:pt x="202" y="20"/>
                    </a:lnTo>
                    <a:lnTo>
                      <a:pt x="202" y="21"/>
                    </a:lnTo>
                    <a:lnTo>
                      <a:pt x="204" y="25"/>
                    </a:lnTo>
                    <a:lnTo>
                      <a:pt x="204" y="28"/>
                    </a:lnTo>
                    <a:lnTo>
                      <a:pt x="203" y="29"/>
                    </a:lnTo>
                    <a:lnTo>
                      <a:pt x="203" y="30"/>
                    </a:lnTo>
                    <a:lnTo>
                      <a:pt x="202" y="31"/>
                    </a:lnTo>
                    <a:lnTo>
                      <a:pt x="201" y="32"/>
                    </a:lnTo>
                    <a:lnTo>
                      <a:pt x="198" y="33"/>
                    </a:lnTo>
                    <a:lnTo>
                      <a:pt x="198" y="34"/>
                    </a:lnTo>
                    <a:lnTo>
                      <a:pt x="199" y="36"/>
                    </a:lnTo>
                    <a:lnTo>
                      <a:pt x="198" y="39"/>
                    </a:lnTo>
                    <a:lnTo>
                      <a:pt x="198" y="40"/>
                    </a:lnTo>
                    <a:lnTo>
                      <a:pt x="198" y="42"/>
                    </a:lnTo>
                    <a:lnTo>
                      <a:pt x="197" y="42"/>
                    </a:lnTo>
                    <a:lnTo>
                      <a:pt x="197" y="43"/>
                    </a:lnTo>
                    <a:lnTo>
                      <a:pt x="196" y="43"/>
                    </a:lnTo>
                    <a:lnTo>
                      <a:pt x="195" y="43"/>
                    </a:lnTo>
                    <a:lnTo>
                      <a:pt x="194" y="43"/>
                    </a:lnTo>
                    <a:lnTo>
                      <a:pt x="194" y="42"/>
                    </a:lnTo>
                    <a:lnTo>
                      <a:pt x="192" y="42"/>
                    </a:lnTo>
                    <a:lnTo>
                      <a:pt x="187" y="43"/>
                    </a:lnTo>
                    <a:lnTo>
                      <a:pt x="186" y="44"/>
                    </a:lnTo>
                    <a:lnTo>
                      <a:pt x="185" y="44"/>
                    </a:lnTo>
                    <a:lnTo>
                      <a:pt x="183" y="41"/>
                    </a:lnTo>
                    <a:lnTo>
                      <a:pt x="181" y="41"/>
                    </a:lnTo>
                    <a:lnTo>
                      <a:pt x="181" y="40"/>
                    </a:lnTo>
                    <a:lnTo>
                      <a:pt x="179" y="39"/>
                    </a:lnTo>
                    <a:lnTo>
                      <a:pt x="179" y="38"/>
                    </a:lnTo>
                    <a:lnTo>
                      <a:pt x="180" y="36"/>
                    </a:lnTo>
                    <a:lnTo>
                      <a:pt x="179" y="36"/>
                    </a:lnTo>
                    <a:lnTo>
                      <a:pt x="178" y="34"/>
                    </a:lnTo>
                    <a:lnTo>
                      <a:pt x="176" y="32"/>
                    </a:lnTo>
                    <a:lnTo>
                      <a:pt x="175" y="29"/>
                    </a:lnTo>
                    <a:lnTo>
                      <a:pt x="173" y="31"/>
                    </a:lnTo>
                    <a:lnTo>
                      <a:pt x="171" y="29"/>
                    </a:lnTo>
                    <a:lnTo>
                      <a:pt x="170" y="29"/>
                    </a:lnTo>
                    <a:lnTo>
                      <a:pt x="170" y="31"/>
                    </a:lnTo>
                    <a:lnTo>
                      <a:pt x="168" y="32"/>
                    </a:lnTo>
                    <a:lnTo>
                      <a:pt x="168" y="34"/>
                    </a:lnTo>
                    <a:lnTo>
                      <a:pt x="168" y="38"/>
                    </a:lnTo>
                    <a:lnTo>
                      <a:pt x="167" y="39"/>
                    </a:lnTo>
                    <a:lnTo>
                      <a:pt x="165" y="39"/>
                    </a:lnTo>
                    <a:lnTo>
                      <a:pt x="163" y="33"/>
                    </a:lnTo>
                    <a:lnTo>
                      <a:pt x="159" y="34"/>
                    </a:lnTo>
                    <a:lnTo>
                      <a:pt x="158" y="34"/>
                    </a:lnTo>
                    <a:lnTo>
                      <a:pt x="157" y="35"/>
                    </a:lnTo>
                    <a:lnTo>
                      <a:pt x="156" y="33"/>
                    </a:lnTo>
                    <a:lnTo>
                      <a:pt x="155" y="34"/>
                    </a:lnTo>
                    <a:lnTo>
                      <a:pt x="156" y="36"/>
                    </a:lnTo>
                    <a:lnTo>
                      <a:pt x="155" y="37"/>
                    </a:lnTo>
                    <a:lnTo>
                      <a:pt x="158" y="40"/>
                    </a:lnTo>
                    <a:lnTo>
                      <a:pt x="158" y="43"/>
                    </a:lnTo>
                    <a:lnTo>
                      <a:pt x="159" y="45"/>
                    </a:lnTo>
                    <a:lnTo>
                      <a:pt x="162" y="47"/>
                    </a:lnTo>
                    <a:lnTo>
                      <a:pt x="160" y="47"/>
                    </a:lnTo>
                    <a:lnTo>
                      <a:pt x="162" y="50"/>
                    </a:lnTo>
                    <a:lnTo>
                      <a:pt x="158" y="53"/>
                    </a:lnTo>
                    <a:lnTo>
                      <a:pt x="157" y="53"/>
                    </a:lnTo>
                    <a:lnTo>
                      <a:pt x="156" y="56"/>
                    </a:lnTo>
                    <a:lnTo>
                      <a:pt x="153" y="57"/>
                    </a:lnTo>
                    <a:lnTo>
                      <a:pt x="151" y="57"/>
                    </a:lnTo>
                    <a:lnTo>
                      <a:pt x="150" y="57"/>
                    </a:lnTo>
                    <a:lnTo>
                      <a:pt x="150" y="56"/>
                    </a:lnTo>
                    <a:lnTo>
                      <a:pt x="150" y="57"/>
                    </a:lnTo>
                    <a:lnTo>
                      <a:pt x="148" y="57"/>
                    </a:lnTo>
                    <a:lnTo>
                      <a:pt x="147" y="57"/>
                    </a:lnTo>
                    <a:lnTo>
                      <a:pt x="147" y="56"/>
                    </a:lnTo>
                    <a:lnTo>
                      <a:pt x="145" y="57"/>
                    </a:lnTo>
                    <a:lnTo>
                      <a:pt x="145" y="56"/>
                    </a:lnTo>
                    <a:lnTo>
                      <a:pt x="145" y="54"/>
                    </a:lnTo>
                    <a:lnTo>
                      <a:pt x="143" y="52"/>
                    </a:lnTo>
                    <a:lnTo>
                      <a:pt x="142" y="51"/>
                    </a:lnTo>
                    <a:lnTo>
                      <a:pt x="141" y="52"/>
                    </a:lnTo>
                    <a:lnTo>
                      <a:pt x="139" y="52"/>
                    </a:lnTo>
                    <a:lnTo>
                      <a:pt x="139" y="51"/>
                    </a:lnTo>
                    <a:lnTo>
                      <a:pt x="133" y="53"/>
                    </a:lnTo>
                    <a:lnTo>
                      <a:pt x="132" y="51"/>
                    </a:lnTo>
                    <a:lnTo>
                      <a:pt x="130" y="53"/>
                    </a:lnTo>
                    <a:lnTo>
                      <a:pt x="129" y="53"/>
                    </a:lnTo>
                    <a:lnTo>
                      <a:pt x="127" y="56"/>
                    </a:lnTo>
                    <a:lnTo>
                      <a:pt x="126" y="55"/>
                    </a:lnTo>
                    <a:lnTo>
                      <a:pt x="126" y="54"/>
                    </a:lnTo>
                    <a:lnTo>
                      <a:pt x="126" y="52"/>
                    </a:lnTo>
                    <a:lnTo>
                      <a:pt x="124" y="53"/>
                    </a:lnTo>
                    <a:lnTo>
                      <a:pt x="121" y="52"/>
                    </a:lnTo>
                    <a:lnTo>
                      <a:pt x="124" y="54"/>
                    </a:lnTo>
                    <a:lnTo>
                      <a:pt x="122" y="56"/>
                    </a:lnTo>
                    <a:lnTo>
                      <a:pt x="123" y="56"/>
                    </a:lnTo>
                    <a:lnTo>
                      <a:pt x="124" y="57"/>
                    </a:lnTo>
                    <a:lnTo>
                      <a:pt x="123" y="62"/>
                    </a:lnTo>
                    <a:lnTo>
                      <a:pt x="122" y="63"/>
                    </a:lnTo>
                    <a:lnTo>
                      <a:pt x="121" y="63"/>
                    </a:lnTo>
                    <a:lnTo>
                      <a:pt x="120" y="63"/>
                    </a:lnTo>
                    <a:lnTo>
                      <a:pt x="117" y="67"/>
                    </a:lnTo>
                    <a:lnTo>
                      <a:pt x="110" y="73"/>
                    </a:lnTo>
                    <a:lnTo>
                      <a:pt x="110" y="68"/>
                    </a:lnTo>
                    <a:lnTo>
                      <a:pt x="109" y="66"/>
                    </a:lnTo>
                    <a:lnTo>
                      <a:pt x="107" y="63"/>
                    </a:lnTo>
                    <a:lnTo>
                      <a:pt x="104" y="62"/>
                    </a:lnTo>
                    <a:lnTo>
                      <a:pt x="105" y="61"/>
                    </a:lnTo>
                    <a:lnTo>
                      <a:pt x="102" y="61"/>
                    </a:lnTo>
                    <a:lnTo>
                      <a:pt x="101" y="60"/>
                    </a:lnTo>
                    <a:lnTo>
                      <a:pt x="101" y="61"/>
                    </a:lnTo>
                    <a:lnTo>
                      <a:pt x="99" y="60"/>
                    </a:lnTo>
                    <a:lnTo>
                      <a:pt x="100" y="62"/>
                    </a:lnTo>
                    <a:lnTo>
                      <a:pt x="99" y="63"/>
                    </a:lnTo>
                    <a:lnTo>
                      <a:pt x="99" y="61"/>
                    </a:lnTo>
                    <a:lnTo>
                      <a:pt x="95" y="61"/>
                    </a:lnTo>
                    <a:lnTo>
                      <a:pt x="96" y="59"/>
                    </a:lnTo>
                    <a:lnTo>
                      <a:pt x="94" y="57"/>
                    </a:lnTo>
                    <a:lnTo>
                      <a:pt x="93" y="57"/>
                    </a:lnTo>
                    <a:lnTo>
                      <a:pt x="89" y="55"/>
                    </a:lnTo>
                    <a:lnTo>
                      <a:pt x="89" y="59"/>
                    </a:lnTo>
                    <a:lnTo>
                      <a:pt x="88" y="58"/>
                    </a:lnTo>
                    <a:lnTo>
                      <a:pt x="85" y="58"/>
                    </a:lnTo>
                    <a:lnTo>
                      <a:pt x="85" y="57"/>
                    </a:lnTo>
                    <a:lnTo>
                      <a:pt x="85" y="54"/>
                    </a:lnTo>
                    <a:lnTo>
                      <a:pt x="86" y="50"/>
                    </a:lnTo>
                    <a:lnTo>
                      <a:pt x="88" y="47"/>
                    </a:lnTo>
                    <a:lnTo>
                      <a:pt x="87" y="47"/>
                    </a:lnTo>
                    <a:lnTo>
                      <a:pt x="85" y="43"/>
                    </a:lnTo>
                    <a:lnTo>
                      <a:pt x="85" y="44"/>
                    </a:lnTo>
                    <a:lnTo>
                      <a:pt x="83" y="44"/>
                    </a:lnTo>
                    <a:lnTo>
                      <a:pt x="83" y="45"/>
                    </a:lnTo>
                    <a:lnTo>
                      <a:pt x="80" y="45"/>
                    </a:lnTo>
                    <a:lnTo>
                      <a:pt x="80" y="48"/>
                    </a:lnTo>
                    <a:lnTo>
                      <a:pt x="78" y="49"/>
                    </a:lnTo>
                    <a:lnTo>
                      <a:pt x="79" y="49"/>
                    </a:lnTo>
                    <a:lnTo>
                      <a:pt x="78" y="50"/>
                    </a:lnTo>
                    <a:lnTo>
                      <a:pt x="77" y="50"/>
                    </a:lnTo>
                    <a:lnTo>
                      <a:pt x="76" y="51"/>
                    </a:lnTo>
                    <a:lnTo>
                      <a:pt x="76" y="53"/>
                    </a:lnTo>
                    <a:lnTo>
                      <a:pt x="74" y="53"/>
                    </a:lnTo>
                    <a:lnTo>
                      <a:pt x="74" y="56"/>
                    </a:lnTo>
                    <a:lnTo>
                      <a:pt x="73" y="56"/>
                    </a:lnTo>
                    <a:lnTo>
                      <a:pt x="73" y="57"/>
                    </a:lnTo>
                    <a:lnTo>
                      <a:pt x="73" y="60"/>
                    </a:lnTo>
                    <a:lnTo>
                      <a:pt x="74" y="63"/>
                    </a:lnTo>
                    <a:lnTo>
                      <a:pt x="75" y="65"/>
                    </a:lnTo>
                    <a:lnTo>
                      <a:pt x="74" y="67"/>
                    </a:lnTo>
                    <a:lnTo>
                      <a:pt x="77" y="68"/>
                    </a:lnTo>
                    <a:lnTo>
                      <a:pt x="77" y="69"/>
                    </a:lnTo>
                    <a:lnTo>
                      <a:pt x="77" y="73"/>
                    </a:lnTo>
                    <a:lnTo>
                      <a:pt x="77" y="76"/>
                    </a:lnTo>
                    <a:lnTo>
                      <a:pt x="75" y="76"/>
                    </a:lnTo>
                    <a:lnTo>
                      <a:pt x="74" y="76"/>
                    </a:lnTo>
                    <a:lnTo>
                      <a:pt x="73" y="76"/>
                    </a:lnTo>
                    <a:lnTo>
                      <a:pt x="71" y="79"/>
                    </a:lnTo>
                    <a:lnTo>
                      <a:pt x="69" y="78"/>
                    </a:lnTo>
                    <a:lnTo>
                      <a:pt x="69" y="80"/>
                    </a:lnTo>
                    <a:lnTo>
                      <a:pt x="67" y="80"/>
                    </a:lnTo>
                    <a:lnTo>
                      <a:pt x="66" y="79"/>
                    </a:lnTo>
                    <a:lnTo>
                      <a:pt x="65" y="86"/>
                    </a:lnTo>
                    <a:lnTo>
                      <a:pt x="64" y="86"/>
                    </a:lnTo>
                    <a:lnTo>
                      <a:pt x="63" y="87"/>
                    </a:lnTo>
                    <a:lnTo>
                      <a:pt x="62" y="87"/>
                    </a:lnTo>
                    <a:lnTo>
                      <a:pt x="63" y="88"/>
                    </a:lnTo>
                    <a:lnTo>
                      <a:pt x="61" y="88"/>
                    </a:lnTo>
                    <a:lnTo>
                      <a:pt x="61" y="90"/>
                    </a:lnTo>
                    <a:lnTo>
                      <a:pt x="59" y="91"/>
                    </a:lnTo>
                    <a:lnTo>
                      <a:pt x="58" y="92"/>
                    </a:lnTo>
                    <a:lnTo>
                      <a:pt x="59" y="93"/>
                    </a:lnTo>
                    <a:lnTo>
                      <a:pt x="58" y="93"/>
                    </a:lnTo>
                    <a:lnTo>
                      <a:pt x="55" y="95"/>
                    </a:lnTo>
                    <a:lnTo>
                      <a:pt x="53" y="95"/>
                    </a:lnTo>
                    <a:lnTo>
                      <a:pt x="53" y="96"/>
                    </a:lnTo>
                    <a:lnTo>
                      <a:pt x="50" y="93"/>
                    </a:lnTo>
                    <a:lnTo>
                      <a:pt x="49" y="93"/>
                    </a:lnTo>
                    <a:lnTo>
                      <a:pt x="49" y="91"/>
                    </a:lnTo>
                    <a:lnTo>
                      <a:pt x="48" y="93"/>
                    </a:lnTo>
                    <a:lnTo>
                      <a:pt x="46" y="94"/>
                    </a:lnTo>
                    <a:lnTo>
                      <a:pt x="45" y="95"/>
                    </a:lnTo>
                    <a:lnTo>
                      <a:pt x="42" y="93"/>
                    </a:lnTo>
                    <a:lnTo>
                      <a:pt x="41" y="93"/>
                    </a:lnTo>
                    <a:lnTo>
                      <a:pt x="39" y="94"/>
                    </a:lnTo>
                    <a:lnTo>
                      <a:pt x="37" y="94"/>
                    </a:lnTo>
                    <a:lnTo>
                      <a:pt x="37" y="96"/>
                    </a:lnTo>
                    <a:lnTo>
                      <a:pt x="36" y="97"/>
                    </a:lnTo>
                    <a:lnTo>
                      <a:pt x="33" y="95"/>
                    </a:lnTo>
                    <a:lnTo>
                      <a:pt x="33" y="92"/>
                    </a:lnTo>
                    <a:lnTo>
                      <a:pt x="32" y="92"/>
                    </a:lnTo>
                    <a:lnTo>
                      <a:pt x="30" y="93"/>
                    </a:lnTo>
                    <a:lnTo>
                      <a:pt x="32" y="95"/>
                    </a:lnTo>
                    <a:lnTo>
                      <a:pt x="30" y="96"/>
                    </a:lnTo>
                    <a:lnTo>
                      <a:pt x="29" y="96"/>
                    </a:lnTo>
                    <a:lnTo>
                      <a:pt x="27" y="97"/>
                    </a:lnTo>
                    <a:lnTo>
                      <a:pt x="27" y="100"/>
                    </a:lnTo>
                    <a:lnTo>
                      <a:pt x="27" y="103"/>
                    </a:lnTo>
                    <a:lnTo>
                      <a:pt x="25" y="105"/>
                    </a:lnTo>
                    <a:lnTo>
                      <a:pt x="25" y="104"/>
                    </a:lnTo>
                    <a:lnTo>
                      <a:pt x="25" y="105"/>
                    </a:lnTo>
                    <a:lnTo>
                      <a:pt x="24" y="104"/>
                    </a:lnTo>
                    <a:lnTo>
                      <a:pt x="23" y="103"/>
                    </a:lnTo>
                    <a:lnTo>
                      <a:pt x="22" y="102"/>
                    </a:lnTo>
                    <a:lnTo>
                      <a:pt x="21" y="101"/>
                    </a:lnTo>
                    <a:lnTo>
                      <a:pt x="19" y="104"/>
                    </a:lnTo>
                    <a:lnTo>
                      <a:pt x="18" y="108"/>
                    </a:lnTo>
                    <a:lnTo>
                      <a:pt x="16" y="109"/>
                    </a:lnTo>
                    <a:lnTo>
                      <a:pt x="15" y="111"/>
                    </a:lnTo>
                    <a:lnTo>
                      <a:pt x="12" y="112"/>
                    </a:lnTo>
                    <a:lnTo>
                      <a:pt x="12" y="115"/>
                    </a:lnTo>
                    <a:lnTo>
                      <a:pt x="14" y="116"/>
                    </a:lnTo>
                    <a:lnTo>
                      <a:pt x="14" y="118"/>
                    </a:lnTo>
                    <a:lnTo>
                      <a:pt x="16" y="120"/>
                    </a:lnTo>
                    <a:lnTo>
                      <a:pt x="16" y="124"/>
                    </a:lnTo>
                    <a:lnTo>
                      <a:pt x="12" y="128"/>
                    </a:lnTo>
                    <a:lnTo>
                      <a:pt x="14" y="131"/>
                    </a:lnTo>
                    <a:lnTo>
                      <a:pt x="16" y="134"/>
                    </a:lnTo>
                    <a:lnTo>
                      <a:pt x="16" y="138"/>
                    </a:lnTo>
                    <a:lnTo>
                      <a:pt x="17" y="139"/>
                    </a:lnTo>
                    <a:lnTo>
                      <a:pt x="18" y="140"/>
                    </a:lnTo>
                    <a:lnTo>
                      <a:pt x="19" y="140"/>
                    </a:lnTo>
                    <a:lnTo>
                      <a:pt x="19" y="142"/>
                    </a:lnTo>
                    <a:lnTo>
                      <a:pt x="17" y="144"/>
                    </a:lnTo>
                    <a:lnTo>
                      <a:pt x="16" y="143"/>
                    </a:lnTo>
                    <a:lnTo>
                      <a:pt x="16" y="146"/>
                    </a:lnTo>
                    <a:lnTo>
                      <a:pt x="14" y="148"/>
                    </a:lnTo>
                    <a:lnTo>
                      <a:pt x="16" y="150"/>
                    </a:lnTo>
                    <a:lnTo>
                      <a:pt x="16" y="148"/>
                    </a:lnTo>
                    <a:lnTo>
                      <a:pt x="20" y="148"/>
                    </a:lnTo>
                    <a:lnTo>
                      <a:pt x="22" y="148"/>
                    </a:lnTo>
                    <a:lnTo>
                      <a:pt x="23" y="150"/>
                    </a:lnTo>
                    <a:lnTo>
                      <a:pt x="25" y="149"/>
                    </a:lnTo>
                    <a:lnTo>
                      <a:pt x="27" y="145"/>
                    </a:lnTo>
                    <a:lnTo>
                      <a:pt x="28" y="145"/>
                    </a:lnTo>
                    <a:lnTo>
                      <a:pt x="29" y="148"/>
                    </a:lnTo>
                    <a:lnTo>
                      <a:pt x="27" y="152"/>
                    </a:lnTo>
                    <a:lnTo>
                      <a:pt x="27" y="154"/>
                    </a:lnTo>
                    <a:lnTo>
                      <a:pt x="27" y="155"/>
                    </a:lnTo>
                    <a:lnTo>
                      <a:pt x="27" y="156"/>
                    </a:lnTo>
                    <a:lnTo>
                      <a:pt x="25" y="157"/>
                    </a:lnTo>
                    <a:lnTo>
                      <a:pt x="23" y="166"/>
                    </a:lnTo>
                    <a:lnTo>
                      <a:pt x="21" y="165"/>
                    </a:lnTo>
                    <a:lnTo>
                      <a:pt x="20" y="166"/>
                    </a:lnTo>
                    <a:lnTo>
                      <a:pt x="19" y="165"/>
                    </a:lnTo>
                    <a:lnTo>
                      <a:pt x="19" y="167"/>
                    </a:lnTo>
                    <a:lnTo>
                      <a:pt x="18" y="168"/>
                    </a:lnTo>
                    <a:lnTo>
                      <a:pt x="17" y="168"/>
                    </a:lnTo>
                    <a:lnTo>
                      <a:pt x="16" y="167"/>
                    </a:lnTo>
                    <a:lnTo>
                      <a:pt x="14" y="167"/>
                    </a:lnTo>
                    <a:lnTo>
                      <a:pt x="12" y="167"/>
                    </a:lnTo>
                    <a:lnTo>
                      <a:pt x="11" y="171"/>
                    </a:lnTo>
                    <a:lnTo>
                      <a:pt x="9" y="177"/>
                    </a:lnTo>
                    <a:lnTo>
                      <a:pt x="9" y="180"/>
                    </a:lnTo>
                    <a:lnTo>
                      <a:pt x="7" y="181"/>
                    </a:lnTo>
                    <a:lnTo>
                      <a:pt x="6" y="181"/>
                    </a:lnTo>
                    <a:lnTo>
                      <a:pt x="1" y="180"/>
                    </a:lnTo>
                    <a:lnTo>
                      <a:pt x="1" y="187"/>
                    </a:lnTo>
                    <a:lnTo>
                      <a:pt x="2" y="186"/>
                    </a:lnTo>
                    <a:lnTo>
                      <a:pt x="3" y="188"/>
                    </a:lnTo>
                    <a:lnTo>
                      <a:pt x="2" y="191"/>
                    </a:lnTo>
                    <a:lnTo>
                      <a:pt x="0" y="192"/>
                    </a:lnTo>
                    <a:lnTo>
                      <a:pt x="6" y="194"/>
                    </a:lnTo>
                    <a:lnTo>
                      <a:pt x="8" y="193"/>
                    </a:lnTo>
                    <a:lnTo>
                      <a:pt x="9" y="195"/>
                    </a:lnTo>
                    <a:lnTo>
                      <a:pt x="11" y="192"/>
                    </a:lnTo>
                    <a:lnTo>
                      <a:pt x="12" y="192"/>
                    </a:lnTo>
                    <a:lnTo>
                      <a:pt x="13" y="191"/>
                    </a:lnTo>
                    <a:lnTo>
                      <a:pt x="14" y="192"/>
                    </a:lnTo>
                    <a:lnTo>
                      <a:pt x="16" y="191"/>
                    </a:lnTo>
                    <a:lnTo>
                      <a:pt x="20" y="191"/>
                    </a:lnTo>
                    <a:lnTo>
                      <a:pt x="25" y="188"/>
                    </a:lnTo>
                    <a:lnTo>
                      <a:pt x="28" y="189"/>
                    </a:lnTo>
                    <a:lnTo>
                      <a:pt x="29" y="189"/>
                    </a:lnTo>
                    <a:lnTo>
                      <a:pt x="29" y="196"/>
                    </a:lnTo>
                    <a:lnTo>
                      <a:pt x="31" y="197"/>
                    </a:lnTo>
                    <a:lnTo>
                      <a:pt x="32" y="198"/>
                    </a:lnTo>
                    <a:lnTo>
                      <a:pt x="32" y="200"/>
                    </a:lnTo>
                    <a:lnTo>
                      <a:pt x="32" y="202"/>
                    </a:lnTo>
                    <a:lnTo>
                      <a:pt x="32" y="206"/>
                    </a:lnTo>
                    <a:lnTo>
                      <a:pt x="31" y="208"/>
                    </a:lnTo>
                    <a:lnTo>
                      <a:pt x="29" y="210"/>
                    </a:lnTo>
                    <a:lnTo>
                      <a:pt x="29" y="211"/>
                    </a:lnTo>
                    <a:lnTo>
                      <a:pt x="28" y="214"/>
                    </a:lnTo>
                    <a:lnTo>
                      <a:pt x="27" y="215"/>
                    </a:lnTo>
                    <a:lnTo>
                      <a:pt x="28" y="216"/>
                    </a:lnTo>
                    <a:lnTo>
                      <a:pt x="29" y="215"/>
                    </a:lnTo>
                    <a:lnTo>
                      <a:pt x="30" y="213"/>
                    </a:lnTo>
                    <a:lnTo>
                      <a:pt x="37" y="214"/>
                    </a:lnTo>
                    <a:lnTo>
                      <a:pt x="37" y="218"/>
                    </a:lnTo>
                    <a:lnTo>
                      <a:pt x="39" y="217"/>
                    </a:lnTo>
                    <a:lnTo>
                      <a:pt x="41" y="218"/>
                    </a:lnTo>
                    <a:lnTo>
                      <a:pt x="42" y="220"/>
                    </a:lnTo>
                    <a:lnTo>
                      <a:pt x="43" y="221"/>
                    </a:lnTo>
                    <a:lnTo>
                      <a:pt x="42" y="227"/>
                    </a:lnTo>
                    <a:lnTo>
                      <a:pt x="44" y="227"/>
                    </a:lnTo>
                    <a:lnTo>
                      <a:pt x="45" y="225"/>
                    </a:lnTo>
                    <a:lnTo>
                      <a:pt x="47" y="227"/>
                    </a:lnTo>
                    <a:lnTo>
                      <a:pt x="47" y="226"/>
                    </a:lnTo>
                    <a:lnTo>
                      <a:pt x="49" y="227"/>
                    </a:lnTo>
                    <a:lnTo>
                      <a:pt x="50" y="226"/>
                    </a:lnTo>
                    <a:lnTo>
                      <a:pt x="52" y="227"/>
                    </a:lnTo>
                    <a:lnTo>
                      <a:pt x="52" y="229"/>
                    </a:lnTo>
                    <a:lnTo>
                      <a:pt x="55" y="229"/>
                    </a:lnTo>
                    <a:lnTo>
                      <a:pt x="56" y="229"/>
                    </a:lnTo>
                    <a:lnTo>
                      <a:pt x="59" y="228"/>
                    </a:lnTo>
                    <a:lnTo>
                      <a:pt x="61" y="230"/>
                    </a:lnTo>
                    <a:lnTo>
                      <a:pt x="60" y="231"/>
                    </a:lnTo>
                    <a:lnTo>
                      <a:pt x="63" y="233"/>
                    </a:lnTo>
                    <a:lnTo>
                      <a:pt x="63" y="232"/>
                    </a:lnTo>
                    <a:lnTo>
                      <a:pt x="65" y="234"/>
                    </a:lnTo>
                    <a:lnTo>
                      <a:pt x="64" y="237"/>
                    </a:lnTo>
                    <a:lnTo>
                      <a:pt x="65" y="238"/>
                    </a:lnTo>
                    <a:lnTo>
                      <a:pt x="64" y="240"/>
                    </a:lnTo>
                    <a:lnTo>
                      <a:pt x="64" y="241"/>
                    </a:lnTo>
                    <a:lnTo>
                      <a:pt x="62" y="243"/>
                    </a:lnTo>
                    <a:lnTo>
                      <a:pt x="63" y="244"/>
                    </a:lnTo>
                    <a:lnTo>
                      <a:pt x="62" y="245"/>
                    </a:lnTo>
                    <a:lnTo>
                      <a:pt x="62" y="246"/>
                    </a:lnTo>
                    <a:lnTo>
                      <a:pt x="63" y="246"/>
                    </a:lnTo>
                    <a:lnTo>
                      <a:pt x="65" y="248"/>
                    </a:lnTo>
                    <a:lnTo>
                      <a:pt x="66" y="247"/>
                    </a:lnTo>
                    <a:lnTo>
                      <a:pt x="67" y="248"/>
                    </a:lnTo>
                    <a:lnTo>
                      <a:pt x="68" y="247"/>
                    </a:lnTo>
                    <a:lnTo>
                      <a:pt x="68" y="249"/>
                    </a:lnTo>
                    <a:lnTo>
                      <a:pt x="69" y="246"/>
                    </a:lnTo>
                    <a:lnTo>
                      <a:pt x="74" y="246"/>
                    </a:lnTo>
                    <a:lnTo>
                      <a:pt x="74" y="250"/>
                    </a:lnTo>
                    <a:lnTo>
                      <a:pt x="76" y="252"/>
                    </a:lnTo>
                    <a:lnTo>
                      <a:pt x="80" y="257"/>
                    </a:lnTo>
                    <a:lnTo>
                      <a:pt x="83" y="261"/>
                    </a:lnTo>
                    <a:lnTo>
                      <a:pt x="88" y="258"/>
                    </a:lnTo>
                    <a:lnTo>
                      <a:pt x="89" y="259"/>
                    </a:lnTo>
                    <a:lnTo>
                      <a:pt x="90" y="257"/>
                    </a:lnTo>
                    <a:lnTo>
                      <a:pt x="91" y="258"/>
                    </a:lnTo>
                    <a:lnTo>
                      <a:pt x="93" y="257"/>
                    </a:lnTo>
                    <a:lnTo>
                      <a:pt x="94" y="257"/>
                    </a:lnTo>
                    <a:lnTo>
                      <a:pt x="96" y="260"/>
                    </a:lnTo>
                    <a:lnTo>
                      <a:pt x="102" y="259"/>
                    </a:lnTo>
                    <a:lnTo>
                      <a:pt x="102" y="255"/>
                    </a:lnTo>
                    <a:lnTo>
                      <a:pt x="104" y="261"/>
                    </a:lnTo>
                    <a:lnTo>
                      <a:pt x="104" y="262"/>
                    </a:lnTo>
                    <a:lnTo>
                      <a:pt x="108" y="261"/>
                    </a:lnTo>
                    <a:lnTo>
                      <a:pt x="113" y="265"/>
                    </a:lnTo>
                    <a:lnTo>
                      <a:pt x="116" y="268"/>
                    </a:lnTo>
                    <a:lnTo>
                      <a:pt x="115" y="269"/>
                    </a:lnTo>
                    <a:lnTo>
                      <a:pt x="115" y="271"/>
                    </a:lnTo>
                    <a:lnTo>
                      <a:pt x="111" y="278"/>
                    </a:lnTo>
                    <a:lnTo>
                      <a:pt x="114" y="280"/>
                    </a:lnTo>
                    <a:lnTo>
                      <a:pt x="116" y="278"/>
                    </a:lnTo>
                    <a:lnTo>
                      <a:pt x="118" y="278"/>
                    </a:lnTo>
                    <a:lnTo>
                      <a:pt x="124" y="285"/>
                    </a:lnTo>
                    <a:lnTo>
                      <a:pt x="128" y="285"/>
                    </a:lnTo>
                    <a:lnTo>
                      <a:pt x="132" y="294"/>
                    </a:lnTo>
                    <a:lnTo>
                      <a:pt x="134" y="299"/>
                    </a:lnTo>
                    <a:lnTo>
                      <a:pt x="133" y="300"/>
                    </a:lnTo>
                    <a:lnTo>
                      <a:pt x="134" y="302"/>
                    </a:lnTo>
                    <a:lnTo>
                      <a:pt x="137" y="301"/>
                    </a:lnTo>
                    <a:lnTo>
                      <a:pt x="136" y="302"/>
                    </a:lnTo>
                    <a:lnTo>
                      <a:pt x="137" y="303"/>
                    </a:lnTo>
                    <a:lnTo>
                      <a:pt x="136" y="303"/>
                    </a:lnTo>
                    <a:lnTo>
                      <a:pt x="136" y="305"/>
                    </a:lnTo>
                    <a:lnTo>
                      <a:pt x="138" y="313"/>
                    </a:lnTo>
                    <a:lnTo>
                      <a:pt x="141" y="312"/>
                    </a:lnTo>
                    <a:lnTo>
                      <a:pt x="143" y="313"/>
                    </a:lnTo>
                    <a:lnTo>
                      <a:pt x="146" y="312"/>
                    </a:lnTo>
                    <a:lnTo>
                      <a:pt x="147" y="312"/>
                    </a:lnTo>
                    <a:lnTo>
                      <a:pt x="149" y="310"/>
                    </a:lnTo>
                    <a:lnTo>
                      <a:pt x="150" y="310"/>
                    </a:lnTo>
                    <a:lnTo>
                      <a:pt x="155" y="312"/>
                    </a:lnTo>
                    <a:lnTo>
                      <a:pt x="158" y="309"/>
                    </a:lnTo>
                    <a:lnTo>
                      <a:pt x="159" y="306"/>
                    </a:lnTo>
                    <a:lnTo>
                      <a:pt x="163" y="303"/>
                    </a:lnTo>
                    <a:lnTo>
                      <a:pt x="165" y="301"/>
                    </a:lnTo>
                    <a:lnTo>
                      <a:pt x="166" y="300"/>
                    </a:lnTo>
                    <a:lnTo>
                      <a:pt x="168" y="299"/>
                    </a:lnTo>
                    <a:lnTo>
                      <a:pt x="168" y="297"/>
                    </a:lnTo>
                    <a:lnTo>
                      <a:pt x="170" y="293"/>
                    </a:lnTo>
                    <a:lnTo>
                      <a:pt x="175" y="289"/>
                    </a:lnTo>
                    <a:lnTo>
                      <a:pt x="176" y="289"/>
                    </a:lnTo>
                    <a:lnTo>
                      <a:pt x="178" y="288"/>
                    </a:lnTo>
                    <a:lnTo>
                      <a:pt x="178" y="283"/>
                    </a:lnTo>
                    <a:lnTo>
                      <a:pt x="187" y="284"/>
                    </a:lnTo>
                    <a:lnTo>
                      <a:pt x="188" y="284"/>
                    </a:lnTo>
                    <a:lnTo>
                      <a:pt x="189" y="283"/>
                    </a:lnTo>
                    <a:lnTo>
                      <a:pt x="195" y="284"/>
                    </a:lnTo>
                    <a:lnTo>
                      <a:pt x="198" y="284"/>
                    </a:lnTo>
                    <a:lnTo>
                      <a:pt x="203" y="287"/>
                    </a:lnTo>
                    <a:lnTo>
                      <a:pt x="208" y="285"/>
                    </a:lnTo>
                    <a:lnTo>
                      <a:pt x="208" y="281"/>
                    </a:lnTo>
                    <a:lnTo>
                      <a:pt x="211" y="274"/>
                    </a:lnTo>
                    <a:lnTo>
                      <a:pt x="212" y="271"/>
                    </a:lnTo>
                    <a:lnTo>
                      <a:pt x="213" y="270"/>
                    </a:lnTo>
                    <a:lnTo>
                      <a:pt x="212" y="266"/>
                    </a:lnTo>
                    <a:lnTo>
                      <a:pt x="213" y="263"/>
                    </a:lnTo>
                    <a:lnTo>
                      <a:pt x="215" y="259"/>
                    </a:lnTo>
                    <a:lnTo>
                      <a:pt x="217" y="257"/>
                    </a:lnTo>
                    <a:lnTo>
                      <a:pt x="218" y="253"/>
                    </a:lnTo>
                    <a:lnTo>
                      <a:pt x="217" y="249"/>
                    </a:lnTo>
                    <a:lnTo>
                      <a:pt x="218" y="247"/>
                    </a:lnTo>
                    <a:lnTo>
                      <a:pt x="220" y="246"/>
                    </a:lnTo>
                    <a:lnTo>
                      <a:pt x="221" y="244"/>
                    </a:lnTo>
                    <a:lnTo>
                      <a:pt x="224" y="242"/>
                    </a:lnTo>
                    <a:lnTo>
                      <a:pt x="228" y="242"/>
                    </a:lnTo>
                    <a:lnTo>
                      <a:pt x="229" y="242"/>
                    </a:lnTo>
                    <a:lnTo>
                      <a:pt x="236" y="244"/>
                    </a:lnTo>
                    <a:lnTo>
                      <a:pt x="237" y="242"/>
                    </a:lnTo>
                    <a:lnTo>
                      <a:pt x="239" y="241"/>
                    </a:lnTo>
                    <a:lnTo>
                      <a:pt x="241" y="241"/>
                    </a:lnTo>
                    <a:lnTo>
                      <a:pt x="244" y="244"/>
                    </a:lnTo>
                    <a:lnTo>
                      <a:pt x="248" y="245"/>
                    </a:lnTo>
                    <a:lnTo>
                      <a:pt x="250" y="245"/>
                    </a:lnTo>
                    <a:lnTo>
                      <a:pt x="251" y="242"/>
                    </a:lnTo>
                    <a:lnTo>
                      <a:pt x="254" y="242"/>
                    </a:lnTo>
                    <a:lnTo>
                      <a:pt x="261" y="239"/>
                    </a:lnTo>
                    <a:lnTo>
                      <a:pt x="263" y="237"/>
                    </a:lnTo>
                    <a:lnTo>
                      <a:pt x="266" y="234"/>
                    </a:lnTo>
                    <a:lnTo>
                      <a:pt x="266" y="232"/>
                    </a:lnTo>
                    <a:lnTo>
                      <a:pt x="270" y="229"/>
                    </a:lnTo>
                    <a:lnTo>
                      <a:pt x="269" y="228"/>
                    </a:lnTo>
                    <a:lnTo>
                      <a:pt x="270" y="226"/>
                    </a:lnTo>
                    <a:lnTo>
                      <a:pt x="274" y="219"/>
                    </a:lnTo>
                    <a:lnTo>
                      <a:pt x="277" y="215"/>
                    </a:lnTo>
                    <a:lnTo>
                      <a:pt x="277" y="204"/>
                    </a:lnTo>
                    <a:lnTo>
                      <a:pt x="278" y="202"/>
                    </a:lnTo>
                    <a:lnTo>
                      <a:pt x="279" y="202"/>
                    </a:lnTo>
                    <a:lnTo>
                      <a:pt x="280" y="202"/>
                    </a:lnTo>
                    <a:lnTo>
                      <a:pt x="279" y="199"/>
                    </a:lnTo>
                    <a:lnTo>
                      <a:pt x="277" y="197"/>
                    </a:lnTo>
                    <a:lnTo>
                      <a:pt x="277" y="194"/>
                    </a:lnTo>
                    <a:lnTo>
                      <a:pt x="278" y="191"/>
                    </a:lnTo>
                    <a:lnTo>
                      <a:pt x="280" y="190"/>
                    </a:lnTo>
                    <a:lnTo>
                      <a:pt x="280" y="187"/>
                    </a:lnTo>
                    <a:lnTo>
                      <a:pt x="280" y="186"/>
                    </a:lnTo>
                    <a:lnTo>
                      <a:pt x="286" y="183"/>
                    </a:lnTo>
                    <a:lnTo>
                      <a:pt x="284" y="179"/>
                    </a:lnTo>
                    <a:lnTo>
                      <a:pt x="285" y="169"/>
                    </a:lnTo>
                    <a:lnTo>
                      <a:pt x="288" y="167"/>
                    </a:lnTo>
                    <a:lnTo>
                      <a:pt x="289" y="163"/>
                    </a:lnTo>
                    <a:lnTo>
                      <a:pt x="290" y="163"/>
                    </a:lnTo>
                    <a:lnTo>
                      <a:pt x="290" y="157"/>
                    </a:lnTo>
                    <a:lnTo>
                      <a:pt x="292" y="157"/>
                    </a:lnTo>
                    <a:lnTo>
                      <a:pt x="292" y="155"/>
                    </a:lnTo>
                    <a:lnTo>
                      <a:pt x="293" y="151"/>
                    </a:lnTo>
                    <a:lnTo>
                      <a:pt x="290" y="151"/>
                    </a:lnTo>
                    <a:lnTo>
                      <a:pt x="291" y="147"/>
                    </a:lnTo>
                    <a:lnTo>
                      <a:pt x="291" y="142"/>
                    </a:lnTo>
                    <a:lnTo>
                      <a:pt x="296" y="140"/>
                    </a:lnTo>
                    <a:lnTo>
                      <a:pt x="296" y="137"/>
                    </a:lnTo>
                    <a:lnTo>
                      <a:pt x="302" y="133"/>
                    </a:lnTo>
                    <a:lnTo>
                      <a:pt x="303" y="128"/>
                    </a:lnTo>
                    <a:lnTo>
                      <a:pt x="303" y="125"/>
                    </a:lnTo>
                    <a:lnTo>
                      <a:pt x="305" y="124"/>
                    </a:lnTo>
                    <a:lnTo>
                      <a:pt x="306" y="124"/>
                    </a:lnTo>
                    <a:lnTo>
                      <a:pt x="308" y="123"/>
                    </a:lnTo>
                    <a:lnTo>
                      <a:pt x="310" y="124"/>
                    </a:lnTo>
                    <a:lnTo>
                      <a:pt x="311" y="122"/>
                    </a:lnTo>
                    <a:lnTo>
                      <a:pt x="312" y="123"/>
                    </a:lnTo>
                    <a:lnTo>
                      <a:pt x="313" y="121"/>
                    </a:lnTo>
                    <a:lnTo>
                      <a:pt x="320" y="123"/>
                    </a:lnTo>
                    <a:lnTo>
                      <a:pt x="322" y="122"/>
                    </a:lnTo>
                    <a:lnTo>
                      <a:pt x="326" y="121"/>
                    </a:lnTo>
                    <a:lnTo>
                      <a:pt x="327" y="120"/>
                    </a:lnTo>
                    <a:lnTo>
                      <a:pt x="330" y="120"/>
                    </a:lnTo>
                    <a:lnTo>
                      <a:pt x="335" y="120"/>
                    </a:lnTo>
                    <a:lnTo>
                      <a:pt x="336" y="119"/>
                    </a:lnTo>
                    <a:lnTo>
                      <a:pt x="336" y="118"/>
                    </a:lnTo>
                    <a:lnTo>
                      <a:pt x="341" y="116"/>
                    </a:lnTo>
                    <a:lnTo>
                      <a:pt x="344" y="114"/>
                    </a:lnTo>
                    <a:lnTo>
                      <a:pt x="345" y="114"/>
                    </a:lnTo>
                    <a:lnTo>
                      <a:pt x="353" y="113"/>
                    </a:lnTo>
                    <a:lnTo>
                      <a:pt x="358" y="110"/>
                    </a:lnTo>
                    <a:lnTo>
                      <a:pt x="362" y="103"/>
                    </a:lnTo>
                    <a:lnTo>
                      <a:pt x="363" y="102"/>
                    </a:lnTo>
                    <a:lnTo>
                      <a:pt x="366" y="102"/>
                    </a:lnTo>
                    <a:lnTo>
                      <a:pt x="365" y="98"/>
                    </a:lnTo>
                    <a:lnTo>
                      <a:pt x="368" y="97"/>
                    </a:lnTo>
                    <a:lnTo>
                      <a:pt x="370" y="93"/>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1" name="Group 74"/>
            <p:cNvGrpSpPr>
              <a:grpSpLocks/>
            </p:cNvGrpSpPr>
            <p:nvPr/>
          </p:nvGrpSpPr>
          <p:grpSpPr bwMode="auto">
            <a:xfrm>
              <a:off x="763" y="3367"/>
              <a:ext cx="572" cy="484"/>
              <a:chOff x="763" y="3367"/>
              <a:chExt cx="572" cy="484"/>
            </a:xfrm>
          </p:grpSpPr>
          <p:sp>
            <p:nvSpPr>
              <p:cNvPr id="283" name="Freeform 72"/>
              <p:cNvSpPr>
                <a:spLocks/>
              </p:cNvSpPr>
              <p:nvPr/>
            </p:nvSpPr>
            <p:spPr bwMode="auto">
              <a:xfrm>
                <a:off x="763" y="3367"/>
                <a:ext cx="572" cy="484"/>
              </a:xfrm>
              <a:custGeom>
                <a:avLst/>
                <a:gdLst>
                  <a:gd name="T0" fmla="*/ 557 w 572"/>
                  <a:gd name="T1" fmla="*/ 259 h 484"/>
                  <a:gd name="T2" fmla="*/ 527 w 572"/>
                  <a:gd name="T3" fmla="*/ 257 h 484"/>
                  <a:gd name="T4" fmla="*/ 507 w 572"/>
                  <a:gd name="T5" fmla="*/ 242 h 484"/>
                  <a:gd name="T6" fmla="*/ 497 w 572"/>
                  <a:gd name="T7" fmla="*/ 214 h 484"/>
                  <a:gd name="T8" fmla="*/ 467 w 572"/>
                  <a:gd name="T9" fmla="*/ 200 h 484"/>
                  <a:gd name="T10" fmla="*/ 443 w 572"/>
                  <a:gd name="T11" fmla="*/ 189 h 484"/>
                  <a:gd name="T12" fmla="*/ 418 w 572"/>
                  <a:gd name="T13" fmla="*/ 168 h 484"/>
                  <a:gd name="T14" fmla="*/ 395 w 572"/>
                  <a:gd name="T15" fmla="*/ 140 h 484"/>
                  <a:gd name="T16" fmla="*/ 394 w 572"/>
                  <a:gd name="T17" fmla="*/ 113 h 484"/>
                  <a:gd name="T18" fmla="*/ 407 w 572"/>
                  <a:gd name="T19" fmla="*/ 79 h 484"/>
                  <a:gd name="T20" fmla="*/ 410 w 572"/>
                  <a:gd name="T21" fmla="*/ 54 h 484"/>
                  <a:gd name="T22" fmla="*/ 401 w 572"/>
                  <a:gd name="T23" fmla="*/ 32 h 484"/>
                  <a:gd name="T24" fmla="*/ 391 w 572"/>
                  <a:gd name="T25" fmla="*/ 24 h 484"/>
                  <a:gd name="T26" fmla="*/ 365 w 572"/>
                  <a:gd name="T27" fmla="*/ 14 h 484"/>
                  <a:gd name="T28" fmla="*/ 360 w 572"/>
                  <a:gd name="T29" fmla="*/ 29 h 484"/>
                  <a:gd name="T30" fmla="*/ 344 w 572"/>
                  <a:gd name="T31" fmla="*/ 39 h 484"/>
                  <a:gd name="T32" fmla="*/ 315 w 572"/>
                  <a:gd name="T33" fmla="*/ 39 h 484"/>
                  <a:gd name="T34" fmla="*/ 308 w 572"/>
                  <a:gd name="T35" fmla="*/ 34 h 484"/>
                  <a:gd name="T36" fmla="*/ 288 w 572"/>
                  <a:gd name="T37" fmla="*/ 31 h 484"/>
                  <a:gd name="T38" fmla="*/ 271 w 572"/>
                  <a:gd name="T39" fmla="*/ 22 h 484"/>
                  <a:gd name="T40" fmla="*/ 262 w 572"/>
                  <a:gd name="T41" fmla="*/ 26 h 484"/>
                  <a:gd name="T42" fmla="*/ 250 w 572"/>
                  <a:gd name="T43" fmla="*/ 21 h 484"/>
                  <a:gd name="T44" fmla="*/ 225 w 572"/>
                  <a:gd name="T45" fmla="*/ 6 h 484"/>
                  <a:gd name="T46" fmla="*/ 205 w 572"/>
                  <a:gd name="T47" fmla="*/ 17 h 484"/>
                  <a:gd name="T48" fmla="*/ 179 w 572"/>
                  <a:gd name="T49" fmla="*/ 16 h 484"/>
                  <a:gd name="T50" fmla="*/ 163 w 572"/>
                  <a:gd name="T51" fmla="*/ 6 h 484"/>
                  <a:gd name="T52" fmla="*/ 154 w 572"/>
                  <a:gd name="T53" fmla="*/ 16 h 484"/>
                  <a:gd name="T54" fmla="*/ 131 w 572"/>
                  <a:gd name="T55" fmla="*/ 15 h 484"/>
                  <a:gd name="T56" fmla="*/ 113 w 572"/>
                  <a:gd name="T57" fmla="*/ 10 h 484"/>
                  <a:gd name="T58" fmla="*/ 90 w 572"/>
                  <a:gd name="T59" fmla="*/ 17 h 484"/>
                  <a:gd name="T60" fmla="*/ 91 w 572"/>
                  <a:gd name="T61" fmla="*/ 32 h 484"/>
                  <a:gd name="T62" fmla="*/ 92 w 572"/>
                  <a:gd name="T63" fmla="*/ 49 h 484"/>
                  <a:gd name="T64" fmla="*/ 89 w 572"/>
                  <a:gd name="T65" fmla="*/ 74 h 484"/>
                  <a:gd name="T66" fmla="*/ 84 w 572"/>
                  <a:gd name="T67" fmla="*/ 98 h 484"/>
                  <a:gd name="T68" fmla="*/ 62 w 572"/>
                  <a:gd name="T69" fmla="*/ 116 h 484"/>
                  <a:gd name="T70" fmla="*/ 58 w 572"/>
                  <a:gd name="T71" fmla="*/ 138 h 484"/>
                  <a:gd name="T72" fmla="*/ 52 w 572"/>
                  <a:gd name="T73" fmla="*/ 168 h 484"/>
                  <a:gd name="T74" fmla="*/ 34 w 572"/>
                  <a:gd name="T75" fmla="*/ 177 h 484"/>
                  <a:gd name="T76" fmla="*/ 20 w 572"/>
                  <a:gd name="T77" fmla="*/ 196 h 484"/>
                  <a:gd name="T78" fmla="*/ 0 w 572"/>
                  <a:gd name="T79" fmla="*/ 245 h 484"/>
                  <a:gd name="T80" fmla="*/ 24 w 572"/>
                  <a:gd name="T81" fmla="*/ 282 h 484"/>
                  <a:gd name="T82" fmla="*/ 57 w 572"/>
                  <a:gd name="T83" fmla="*/ 328 h 484"/>
                  <a:gd name="T84" fmla="*/ 97 w 572"/>
                  <a:gd name="T85" fmla="*/ 386 h 484"/>
                  <a:gd name="T86" fmla="*/ 125 w 572"/>
                  <a:gd name="T87" fmla="*/ 414 h 484"/>
                  <a:gd name="T88" fmla="*/ 119 w 572"/>
                  <a:gd name="T89" fmla="*/ 447 h 484"/>
                  <a:gd name="T90" fmla="*/ 155 w 572"/>
                  <a:gd name="T91" fmla="*/ 457 h 484"/>
                  <a:gd name="T92" fmla="*/ 208 w 572"/>
                  <a:gd name="T93" fmla="*/ 477 h 484"/>
                  <a:gd name="T94" fmla="*/ 229 w 572"/>
                  <a:gd name="T95" fmla="*/ 444 h 484"/>
                  <a:gd name="T96" fmla="*/ 260 w 572"/>
                  <a:gd name="T97" fmla="*/ 468 h 484"/>
                  <a:gd name="T98" fmla="*/ 299 w 572"/>
                  <a:gd name="T99" fmla="*/ 482 h 484"/>
                  <a:gd name="T100" fmla="*/ 332 w 572"/>
                  <a:gd name="T101" fmla="*/ 418 h 484"/>
                  <a:gd name="T102" fmla="*/ 356 w 572"/>
                  <a:gd name="T103" fmla="*/ 399 h 484"/>
                  <a:gd name="T104" fmla="*/ 379 w 572"/>
                  <a:gd name="T105" fmla="*/ 397 h 484"/>
                  <a:gd name="T106" fmla="*/ 395 w 572"/>
                  <a:gd name="T107" fmla="*/ 340 h 484"/>
                  <a:gd name="T108" fmla="*/ 403 w 572"/>
                  <a:gd name="T109" fmla="*/ 295 h 484"/>
                  <a:gd name="T110" fmla="*/ 444 w 572"/>
                  <a:gd name="T111" fmla="*/ 311 h 484"/>
                  <a:gd name="T112" fmla="*/ 462 w 572"/>
                  <a:gd name="T113" fmla="*/ 329 h 484"/>
                  <a:gd name="T114" fmla="*/ 497 w 572"/>
                  <a:gd name="T115" fmla="*/ 322 h 484"/>
                  <a:gd name="T116" fmla="*/ 550 w 572"/>
                  <a:gd name="T117" fmla="*/ 358 h 484"/>
                  <a:gd name="T118" fmla="*/ 560 w 572"/>
                  <a:gd name="T119" fmla="*/ 348 h 484"/>
                  <a:gd name="T120" fmla="*/ 535 w 572"/>
                  <a:gd name="T121" fmla="*/ 322 h 484"/>
                  <a:gd name="T122" fmla="*/ 556 w 572"/>
                  <a:gd name="T123" fmla="*/ 299 h 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484"/>
                  <a:gd name="T188" fmla="*/ 572 w 572"/>
                  <a:gd name="T189" fmla="*/ 484 h 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484">
                    <a:moveTo>
                      <a:pt x="572" y="284"/>
                    </a:moveTo>
                    <a:lnTo>
                      <a:pt x="567" y="277"/>
                    </a:lnTo>
                    <a:lnTo>
                      <a:pt x="568" y="276"/>
                    </a:lnTo>
                    <a:lnTo>
                      <a:pt x="570" y="276"/>
                    </a:lnTo>
                    <a:lnTo>
                      <a:pt x="570" y="274"/>
                    </a:lnTo>
                    <a:lnTo>
                      <a:pt x="567" y="273"/>
                    </a:lnTo>
                    <a:lnTo>
                      <a:pt x="565" y="274"/>
                    </a:lnTo>
                    <a:lnTo>
                      <a:pt x="566" y="274"/>
                    </a:lnTo>
                    <a:lnTo>
                      <a:pt x="565" y="275"/>
                    </a:lnTo>
                    <a:lnTo>
                      <a:pt x="562" y="271"/>
                    </a:lnTo>
                    <a:lnTo>
                      <a:pt x="561" y="269"/>
                    </a:lnTo>
                    <a:lnTo>
                      <a:pt x="562" y="268"/>
                    </a:lnTo>
                    <a:lnTo>
                      <a:pt x="565" y="268"/>
                    </a:lnTo>
                    <a:lnTo>
                      <a:pt x="565" y="269"/>
                    </a:lnTo>
                    <a:lnTo>
                      <a:pt x="565" y="267"/>
                    </a:lnTo>
                    <a:lnTo>
                      <a:pt x="565" y="263"/>
                    </a:lnTo>
                    <a:lnTo>
                      <a:pt x="562" y="261"/>
                    </a:lnTo>
                    <a:lnTo>
                      <a:pt x="561" y="264"/>
                    </a:lnTo>
                    <a:lnTo>
                      <a:pt x="562" y="261"/>
                    </a:lnTo>
                    <a:lnTo>
                      <a:pt x="559" y="259"/>
                    </a:lnTo>
                    <a:lnTo>
                      <a:pt x="558" y="259"/>
                    </a:lnTo>
                    <a:lnTo>
                      <a:pt x="557" y="259"/>
                    </a:lnTo>
                    <a:lnTo>
                      <a:pt x="556" y="261"/>
                    </a:lnTo>
                    <a:lnTo>
                      <a:pt x="557" y="263"/>
                    </a:lnTo>
                    <a:lnTo>
                      <a:pt x="556" y="264"/>
                    </a:lnTo>
                    <a:lnTo>
                      <a:pt x="554" y="264"/>
                    </a:lnTo>
                    <a:lnTo>
                      <a:pt x="554" y="263"/>
                    </a:lnTo>
                    <a:lnTo>
                      <a:pt x="553" y="261"/>
                    </a:lnTo>
                    <a:lnTo>
                      <a:pt x="550" y="260"/>
                    </a:lnTo>
                    <a:lnTo>
                      <a:pt x="549" y="261"/>
                    </a:lnTo>
                    <a:lnTo>
                      <a:pt x="546" y="265"/>
                    </a:lnTo>
                    <a:lnTo>
                      <a:pt x="544" y="264"/>
                    </a:lnTo>
                    <a:lnTo>
                      <a:pt x="542" y="264"/>
                    </a:lnTo>
                    <a:lnTo>
                      <a:pt x="537" y="262"/>
                    </a:lnTo>
                    <a:lnTo>
                      <a:pt x="537" y="264"/>
                    </a:lnTo>
                    <a:lnTo>
                      <a:pt x="536" y="263"/>
                    </a:lnTo>
                    <a:lnTo>
                      <a:pt x="535" y="264"/>
                    </a:lnTo>
                    <a:lnTo>
                      <a:pt x="535" y="262"/>
                    </a:lnTo>
                    <a:lnTo>
                      <a:pt x="534" y="262"/>
                    </a:lnTo>
                    <a:lnTo>
                      <a:pt x="532" y="257"/>
                    </a:lnTo>
                    <a:lnTo>
                      <a:pt x="531" y="256"/>
                    </a:lnTo>
                    <a:lnTo>
                      <a:pt x="529" y="256"/>
                    </a:lnTo>
                    <a:lnTo>
                      <a:pt x="528" y="257"/>
                    </a:lnTo>
                    <a:lnTo>
                      <a:pt x="527" y="257"/>
                    </a:lnTo>
                    <a:lnTo>
                      <a:pt x="526" y="261"/>
                    </a:lnTo>
                    <a:lnTo>
                      <a:pt x="524" y="263"/>
                    </a:lnTo>
                    <a:lnTo>
                      <a:pt x="524" y="262"/>
                    </a:lnTo>
                    <a:lnTo>
                      <a:pt x="524" y="259"/>
                    </a:lnTo>
                    <a:lnTo>
                      <a:pt x="521" y="257"/>
                    </a:lnTo>
                    <a:lnTo>
                      <a:pt x="520" y="255"/>
                    </a:lnTo>
                    <a:lnTo>
                      <a:pt x="518" y="254"/>
                    </a:lnTo>
                    <a:lnTo>
                      <a:pt x="517" y="254"/>
                    </a:lnTo>
                    <a:lnTo>
                      <a:pt x="516" y="254"/>
                    </a:lnTo>
                    <a:lnTo>
                      <a:pt x="513" y="251"/>
                    </a:lnTo>
                    <a:lnTo>
                      <a:pt x="514" y="250"/>
                    </a:lnTo>
                    <a:lnTo>
                      <a:pt x="513" y="247"/>
                    </a:lnTo>
                    <a:lnTo>
                      <a:pt x="512" y="245"/>
                    </a:lnTo>
                    <a:lnTo>
                      <a:pt x="511" y="246"/>
                    </a:lnTo>
                    <a:lnTo>
                      <a:pt x="509" y="244"/>
                    </a:lnTo>
                    <a:lnTo>
                      <a:pt x="510" y="242"/>
                    </a:lnTo>
                    <a:lnTo>
                      <a:pt x="509" y="242"/>
                    </a:lnTo>
                    <a:lnTo>
                      <a:pt x="508" y="242"/>
                    </a:lnTo>
                    <a:lnTo>
                      <a:pt x="508" y="244"/>
                    </a:lnTo>
                    <a:lnTo>
                      <a:pt x="507" y="244"/>
                    </a:lnTo>
                    <a:lnTo>
                      <a:pt x="507" y="242"/>
                    </a:lnTo>
                    <a:lnTo>
                      <a:pt x="506" y="239"/>
                    </a:lnTo>
                    <a:lnTo>
                      <a:pt x="506" y="237"/>
                    </a:lnTo>
                    <a:lnTo>
                      <a:pt x="504" y="237"/>
                    </a:lnTo>
                    <a:lnTo>
                      <a:pt x="503" y="237"/>
                    </a:lnTo>
                    <a:lnTo>
                      <a:pt x="505" y="234"/>
                    </a:lnTo>
                    <a:lnTo>
                      <a:pt x="505" y="231"/>
                    </a:lnTo>
                    <a:lnTo>
                      <a:pt x="507" y="229"/>
                    </a:lnTo>
                    <a:lnTo>
                      <a:pt x="507" y="227"/>
                    </a:lnTo>
                    <a:lnTo>
                      <a:pt x="509" y="225"/>
                    </a:lnTo>
                    <a:lnTo>
                      <a:pt x="508" y="224"/>
                    </a:lnTo>
                    <a:lnTo>
                      <a:pt x="508" y="223"/>
                    </a:lnTo>
                    <a:lnTo>
                      <a:pt x="508" y="221"/>
                    </a:lnTo>
                    <a:lnTo>
                      <a:pt x="508" y="217"/>
                    </a:lnTo>
                    <a:lnTo>
                      <a:pt x="508" y="214"/>
                    </a:lnTo>
                    <a:lnTo>
                      <a:pt x="507" y="213"/>
                    </a:lnTo>
                    <a:lnTo>
                      <a:pt x="504" y="212"/>
                    </a:lnTo>
                    <a:lnTo>
                      <a:pt x="503" y="212"/>
                    </a:lnTo>
                    <a:lnTo>
                      <a:pt x="502" y="212"/>
                    </a:lnTo>
                    <a:lnTo>
                      <a:pt x="501" y="211"/>
                    </a:lnTo>
                    <a:lnTo>
                      <a:pt x="499" y="211"/>
                    </a:lnTo>
                    <a:lnTo>
                      <a:pt x="499" y="213"/>
                    </a:lnTo>
                    <a:lnTo>
                      <a:pt x="497" y="214"/>
                    </a:lnTo>
                    <a:lnTo>
                      <a:pt x="494" y="211"/>
                    </a:lnTo>
                    <a:lnTo>
                      <a:pt x="491" y="211"/>
                    </a:lnTo>
                    <a:lnTo>
                      <a:pt x="490" y="213"/>
                    </a:lnTo>
                    <a:lnTo>
                      <a:pt x="488" y="214"/>
                    </a:lnTo>
                    <a:lnTo>
                      <a:pt x="487" y="212"/>
                    </a:lnTo>
                    <a:lnTo>
                      <a:pt x="486" y="212"/>
                    </a:lnTo>
                    <a:lnTo>
                      <a:pt x="484" y="213"/>
                    </a:lnTo>
                    <a:lnTo>
                      <a:pt x="484" y="214"/>
                    </a:lnTo>
                    <a:lnTo>
                      <a:pt x="482" y="215"/>
                    </a:lnTo>
                    <a:lnTo>
                      <a:pt x="483" y="212"/>
                    </a:lnTo>
                    <a:lnTo>
                      <a:pt x="484" y="210"/>
                    </a:lnTo>
                    <a:lnTo>
                      <a:pt x="480" y="206"/>
                    </a:lnTo>
                    <a:lnTo>
                      <a:pt x="480" y="207"/>
                    </a:lnTo>
                    <a:lnTo>
                      <a:pt x="478" y="206"/>
                    </a:lnTo>
                    <a:lnTo>
                      <a:pt x="477" y="206"/>
                    </a:lnTo>
                    <a:lnTo>
                      <a:pt x="474" y="203"/>
                    </a:lnTo>
                    <a:lnTo>
                      <a:pt x="471" y="203"/>
                    </a:lnTo>
                    <a:lnTo>
                      <a:pt x="470" y="204"/>
                    </a:lnTo>
                    <a:lnTo>
                      <a:pt x="469" y="199"/>
                    </a:lnTo>
                    <a:lnTo>
                      <a:pt x="467" y="199"/>
                    </a:lnTo>
                    <a:lnTo>
                      <a:pt x="467" y="200"/>
                    </a:lnTo>
                    <a:lnTo>
                      <a:pt x="462" y="205"/>
                    </a:lnTo>
                    <a:lnTo>
                      <a:pt x="459" y="206"/>
                    </a:lnTo>
                    <a:lnTo>
                      <a:pt x="458" y="206"/>
                    </a:lnTo>
                    <a:lnTo>
                      <a:pt x="455" y="204"/>
                    </a:lnTo>
                    <a:lnTo>
                      <a:pt x="452" y="203"/>
                    </a:lnTo>
                    <a:lnTo>
                      <a:pt x="453" y="202"/>
                    </a:lnTo>
                    <a:lnTo>
                      <a:pt x="452" y="198"/>
                    </a:lnTo>
                    <a:lnTo>
                      <a:pt x="453" y="197"/>
                    </a:lnTo>
                    <a:lnTo>
                      <a:pt x="452" y="196"/>
                    </a:lnTo>
                    <a:lnTo>
                      <a:pt x="451" y="193"/>
                    </a:lnTo>
                    <a:lnTo>
                      <a:pt x="450" y="193"/>
                    </a:lnTo>
                    <a:lnTo>
                      <a:pt x="449" y="191"/>
                    </a:lnTo>
                    <a:lnTo>
                      <a:pt x="448" y="190"/>
                    </a:lnTo>
                    <a:lnTo>
                      <a:pt x="444" y="190"/>
                    </a:lnTo>
                    <a:lnTo>
                      <a:pt x="442" y="193"/>
                    </a:lnTo>
                    <a:lnTo>
                      <a:pt x="440" y="190"/>
                    </a:lnTo>
                    <a:lnTo>
                      <a:pt x="438" y="190"/>
                    </a:lnTo>
                    <a:lnTo>
                      <a:pt x="436" y="187"/>
                    </a:lnTo>
                    <a:lnTo>
                      <a:pt x="437" y="187"/>
                    </a:lnTo>
                    <a:lnTo>
                      <a:pt x="438" y="187"/>
                    </a:lnTo>
                    <a:lnTo>
                      <a:pt x="443" y="189"/>
                    </a:lnTo>
                    <a:lnTo>
                      <a:pt x="444" y="187"/>
                    </a:lnTo>
                    <a:lnTo>
                      <a:pt x="442" y="184"/>
                    </a:lnTo>
                    <a:lnTo>
                      <a:pt x="444" y="183"/>
                    </a:lnTo>
                    <a:lnTo>
                      <a:pt x="445" y="180"/>
                    </a:lnTo>
                    <a:lnTo>
                      <a:pt x="439" y="177"/>
                    </a:lnTo>
                    <a:lnTo>
                      <a:pt x="436" y="176"/>
                    </a:lnTo>
                    <a:lnTo>
                      <a:pt x="435" y="177"/>
                    </a:lnTo>
                    <a:lnTo>
                      <a:pt x="433" y="176"/>
                    </a:lnTo>
                    <a:lnTo>
                      <a:pt x="434" y="176"/>
                    </a:lnTo>
                    <a:lnTo>
                      <a:pt x="431" y="173"/>
                    </a:lnTo>
                    <a:lnTo>
                      <a:pt x="430" y="171"/>
                    </a:lnTo>
                    <a:lnTo>
                      <a:pt x="429" y="167"/>
                    </a:lnTo>
                    <a:lnTo>
                      <a:pt x="427" y="167"/>
                    </a:lnTo>
                    <a:lnTo>
                      <a:pt x="428" y="165"/>
                    </a:lnTo>
                    <a:lnTo>
                      <a:pt x="427" y="165"/>
                    </a:lnTo>
                    <a:lnTo>
                      <a:pt x="426" y="164"/>
                    </a:lnTo>
                    <a:lnTo>
                      <a:pt x="424" y="165"/>
                    </a:lnTo>
                    <a:lnTo>
                      <a:pt x="423" y="166"/>
                    </a:lnTo>
                    <a:lnTo>
                      <a:pt x="422" y="166"/>
                    </a:lnTo>
                    <a:lnTo>
                      <a:pt x="420" y="167"/>
                    </a:lnTo>
                    <a:lnTo>
                      <a:pt x="418" y="168"/>
                    </a:lnTo>
                    <a:lnTo>
                      <a:pt x="415" y="172"/>
                    </a:lnTo>
                    <a:lnTo>
                      <a:pt x="412" y="171"/>
                    </a:lnTo>
                    <a:lnTo>
                      <a:pt x="412" y="170"/>
                    </a:lnTo>
                    <a:lnTo>
                      <a:pt x="411" y="170"/>
                    </a:lnTo>
                    <a:lnTo>
                      <a:pt x="411" y="169"/>
                    </a:lnTo>
                    <a:lnTo>
                      <a:pt x="410" y="166"/>
                    </a:lnTo>
                    <a:lnTo>
                      <a:pt x="407" y="163"/>
                    </a:lnTo>
                    <a:lnTo>
                      <a:pt x="406" y="163"/>
                    </a:lnTo>
                    <a:lnTo>
                      <a:pt x="404" y="160"/>
                    </a:lnTo>
                    <a:lnTo>
                      <a:pt x="405" y="158"/>
                    </a:lnTo>
                    <a:lnTo>
                      <a:pt x="403" y="157"/>
                    </a:lnTo>
                    <a:lnTo>
                      <a:pt x="403" y="156"/>
                    </a:lnTo>
                    <a:lnTo>
                      <a:pt x="401" y="155"/>
                    </a:lnTo>
                    <a:lnTo>
                      <a:pt x="398" y="153"/>
                    </a:lnTo>
                    <a:lnTo>
                      <a:pt x="400" y="150"/>
                    </a:lnTo>
                    <a:lnTo>
                      <a:pt x="400" y="149"/>
                    </a:lnTo>
                    <a:lnTo>
                      <a:pt x="397" y="148"/>
                    </a:lnTo>
                    <a:lnTo>
                      <a:pt x="395" y="144"/>
                    </a:lnTo>
                    <a:lnTo>
                      <a:pt x="394" y="142"/>
                    </a:lnTo>
                    <a:lnTo>
                      <a:pt x="394" y="141"/>
                    </a:lnTo>
                    <a:lnTo>
                      <a:pt x="395" y="140"/>
                    </a:lnTo>
                    <a:lnTo>
                      <a:pt x="395" y="139"/>
                    </a:lnTo>
                    <a:lnTo>
                      <a:pt x="397" y="139"/>
                    </a:lnTo>
                    <a:lnTo>
                      <a:pt x="397" y="136"/>
                    </a:lnTo>
                    <a:lnTo>
                      <a:pt x="398" y="137"/>
                    </a:lnTo>
                    <a:lnTo>
                      <a:pt x="400" y="135"/>
                    </a:lnTo>
                    <a:lnTo>
                      <a:pt x="401" y="134"/>
                    </a:lnTo>
                    <a:lnTo>
                      <a:pt x="402" y="135"/>
                    </a:lnTo>
                    <a:lnTo>
                      <a:pt x="403" y="132"/>
                    </a:lnTo>
                    <a:lnTo>
                      <a:pt x="401" y="133"/>
                    </a:lnTo>
                    <a:lnTo>
                      <a:pt x="401" y="129"/>
                    </a:lnTo>
                    <a:lnTo>
                      <a:pt x="400" y="126"/>
                    </a:lnTo>
                    <a:lnTo>
                      <a:pt x="397" y="125"/>
                    </a:lnTo>
                    <a:lnTo>
                      <a:pt x="393" y="123"/>
                    </a:lnTo>
                    <a:lnTo>
                      <a:pt x="392" y="122"/>
                    </a:lnTo>
                    <a:lnTo>
                      <a:pt x="393" y="120"/>
                    </a:lnTo>
                    <a:lnTo>
                      <a:pt x="393" y="119"/>
                    </a:lnTo>
                    <a:lnTo>
                      <a:pt x="393" y="118"/>
                    </a:lnTo>
                    <a:lnTo>
                      <a:pt x="393" y="116"/>
                    </a:lnTo>
                    <a:lnTo>
                      <a:pt x="395" y="116"/>
                    </a:lnTo>
                    <a:lnTo>
                      <a:pt x="393" y="115"/>
                    </a:lnTo>
                    <a:lnTo>
                      <a:pt x="394" y="113"/>
                    </a:lnTo>
                    <a:lnTo>
                      <a:pt x="395" y="113"/>
                    </a:lnTo>
                    <a:lnTo>
                      <a:pt x="397" y="113"/>
                    </a:lnTo>
                    <a:lnTo>
                      <a:pt x="397" y="111"/>
                    </a:lnTo>
                    <a:lnTo>
                      <a:pt x="397" y="109"/>
                    </a:lnTo>
                    <a:lnTo>
                      <a:pt x="398" y="108"/>
                    </a:lnTo>
                    <a:lnTo>
                      <a:pt x="398" y="105"/>
                    </a:lnTo>
                    <a:lnTo>
                      <a:pt x="399" y="105"/>
                    </a:lnTo>
                    <a:lnTo>
                      <a:pt x="399" y="102"/>
                    </a:lnTo>
                    <a:lnTo>
                      <a:pt x="401" y="102"/>
                    </a:lnTo>
                    <a:lnTo>
                      <a:pt x="402" y="99"/>
                    </a:lnTo>
                    <a:lnTo>
                      <a:pt x="401" y="99"/>
                    </a:lnTo>
                    <a:lnTo>
                      <a:pt x="400" y="100"/>
                    </a:lnTo>
                    <a:lnTo>
                      <a:pt x="398" y="100"/>
                    </a:lnTo>
                    <a:lnTo>
                      <a:pt x="398" y="99"/>
                    </a:lnTo>
                    <a:lnTo>
                      <a:pt x="398" y="98"/>
                    </a:lnTo>
                    <a:lnTo>
                      <a:pt x="400" y="98"/>
                    </a:lnTo>
                    <a:lnTo>
                      <a:pt x="402" y="95"/>
                    </a:lnTo>
                    <a:lnTo>
                      <a:pt x="402" y="91"/>
                    </a:lnTo>
                    <a:lnTo>
                      <a:pt x="403" y="89"/>
                    </a:lnTo>
                    <a:lnTo>
                      <a:pt x="406" y="89"/>
                    </a:lnTo>
                    <a:lnTo>
                      <a:pt x="407" y="80"/>
                    </a:lnTo>
                    <a:lnTo>
                      <a:pt x="407" y="79"/>
                    </a:lnTo>
                    <a:lnTo>
                      <a:pt x="406" y="78"/>
                    </a:lnTo>
                    <a:lnTo>
                      <a:pt x="406" y="76"/>
                    </a:lnTo>
                    <a:lnTo>
                      <a:pt x="407" y="75"/>
                    </a:lnTo>
                    <a:lnTo>
                      <a:pt x="409" y="73"/>
                    </a:lnTo>
                    <a:lnTo>
                      <a:pt x="410" y="72"/>
                    </a:lnTo>
                    <a:lnTo>
                      <a:pt x="409" y="70"/>
                    </a:lnTo>
                    <a:lnTo>
                      <a:pt x="410" y="67"/>
                    </a:lnTo>
                    <a:lnTo>
                      <a:pt x="409" y="66"/>
                    </a:lnTo>
                    <a:lnTo>
                      <a:pt x="409" y="65"/>
                    </a:lnTo>
                    <a:lnTo>
                      <a:pt x="410" y="65"/>
                    </a:lnTo>
                    <a:lnTo>
                      <a:pt x="407" y="62"/>
                    </a:lnTo>
                    <a:lnTo>
                      <a:pt x="407" y="61"/>
                    </a:lnTo>
                    <a:lnTo>
                      <a:pt x="407" y="59"/>
                    </a:lnTo>
                    <a:lnTo>
                      <a:pt x="406" y="59"/>
                    </a:lnTo>
                    <a:lnTo>
                      <a:pt x="403" y="57"/>
                    </a:lnTo>
                    <a:lnTo>
                      <a:pt x="404" y="55"/>
                    </a:lnTo>
                    <a:lnTo>
                      <a:pt x="406" y="53"/>
                    </a:lnTo>
                    <a:lnTo>
                      <a:pt x="407" y="54"/>
                    </a:lnTo>
                    <a:lnTo>
                      <a:pt x="407" y="53"/>
                    </a:lnTo>
                    <a:lnTo>
                      <a:pt x="409" y="54"/>
                    </a:lnTo>
                    <a:lnTo>
                      <a:pt x="410" y="54"/>
                    </a:lnTo>
                    <a:lnTo>
                      <a:pt x="413" y="55"/>
                    </a:lnTo>
                    <a:lnTo>
                      <a:pt x="415" y="54"/>
                    </a:lnTo>
                    <a:lnTo>
                      <a:pt x="415" y="53"/>
                    </a:lnTo>
                    <a:lnTo>
                      <a:pt x="414" y="51"/>
                    </a:lnTo>
                    <a:lnTo>
                      <a:pt x="414" y="48"/>
                    </a:lnTo>
                    <a:lnTo>
                      <a:pt x="412" y="45"/>
                    </a:lnTo>
                    <a:lnTo>
                      <a:pt x="412" y="44"/>
                    </a:lnTo>
                    <a:lnTo>
                      <a:pt x="414" y="42"/>
                    </a:lnTo>
                    <a:lnTo>
                      <a:pt x="412" y="42"/>
                    </a:lnTo>
                    <a:lnTo>
                      <a:pt x="411" y="44"/>
                    </a:lnTo>
                    <a:lnTo>
                      <a:pt x="410" y="44"/>
                    </a:lnTo>
                    <a:lnTo>
                      <a:pt x="409" y="42"/>
                    </a:lnTo>
                    <a:lnTo>
                      <a:pt x="407" y="44"/>
                    </a:lnTo>
                    <a:lnTo>
                      <a:pt x="406" y="44"/>
                    </a:lnTo>
                    <a:lnTo>
                      <a:pt x="405" y="41"/>
                    </a:lnTo>
                    <a:lnTo>
                      <a:pt x="402" y="38"/>
                    </a:lnTo>
                    <a:lnTo>
                      <a:pt x="404" y="37"/>
                    </a:lnTo>
                    <a:lnTo>
                      <a:pt x="402" y="36"/>
                    </a:lnTo>
                    <a:lnTo>
                      <a:pt x="402" y="34"/>
                    </a:lnTo>
                    <a:lnTo>
                      <a:pt x="402" y="33"/>
                    </a:lnTo>
                    <a:lnTo>
                      <a:pt x="401" y="32"/>
                    </a:lnTo>
                    <a:lnTo>
                      <a:pt x="401" y="28"/>
                    </a:lnTo>
                    <a:lnTo>
                      <a:pt x="399" y="29"/>
                    </a:lnTo>
                    <a:lnTo>
                      <a:pt x="400" y="28"/>
                    </a:lnTo>
                    <a:lnTo>
                      <a:pt x="400" y="27"/>
                    </a:lnTo>
                    <a:lnTo>
                      <a:pt x="399" y="27"/>
                    </a:lnTo>
                    <a:lnTo>
                      <a:pt x="400" y="26"/>
                    </a:lnTo>
                    <a:lnTo>
                      <a:pt x="400" y="24"/>
                    </a:lnTo>
                    <a:lnTo>
                      <a:pt x="398" y="23"/>
                    </a:lnTo>
                    <a:lnTo>
                      <a:pt x="399" y="23"/>
                    </a:lnTo>
                    <a:lnTo>
                      <a:pt x="401" y="23"/>
                    </a:lnTo>
                    <a:lnTo>
                      <a:pt x="398" y="21"/>
                    </a:lnTo>
                    <a:lnTo>
                      <a:pt x="398" y="20"/>
                    </a:lnTo>
                    <a:lnTo>
                      <a:pt x="397" y="22"/>
                    </a:lnTo>
                    <a:lnTo>
                      <a:pt x="396" y="22"/>
                    </a:lnTo>
                    <a:lnTo>
                      <a:pt x="395" y="21"/>
                    </a:lnTo>
                    <a:lnTo>
                      <a:pt x="394" y="21"/>
                    </a:lnTo>
                    <a:lnTo>
                      <a:pt x="392" y="25"/>
                    </a:lnTo>
                    <a:lnTo>
                      <a:pt x="393" y="26"/>
                    </a:lnTo>
                    <a:lnTo>
                      <a:pt x="392" y="27"/>
                    </a:lnTo>
                    <a:lnTo>
                      <a:pt x="391" y="26"/>
                    </a:lnTo>
                    <a:lnTo>
                      <a:pt x="391" y="24"/>
                    </a:lnTo>
                    <a:lnTo>
                      <a:pt x="390" y="22"/>
                    </a:lnTo>
                    <a:lnTo>
                      <a:pt x="389" y="22"/>
                    </a:lnTo>
                    <a:lnTo>
                      <a:pt x="387" y="21"/>
                    </a:lnTo>
                    <a:lnTo>
                      <a:pt x="385" y="17"/>
                    </a:lnTo>
                    <a:lnTo>
                      <a:pt x="384" y="13"/>
                    </a:lnTo>
                    <a:lnTo>
                      <a:pt x="382" y="13"/>
                    </a:lnTo>
                    <a:lnTo>
                      <a:pt x="376" y="10"/>
                    </a:lnTo>
                    <a:lnTo>
                      <a:pt x="375" y="8"/>
                    </a:lnTo>
                    <a:lnTo>
                      <a:pt x="372" y="3"/>
                    </a:lnTo>
                    <a:lnTo>
                      <a:pt x="373" y="2"/>
                    </a:lnTo>
                    <a:lnTo>
                      <a:pt x="372" y="2"/>
                    </a:lnTo>
                    <a:lnTo>
                      <a:pt x="371" y="4"/>
                    </a:lnTo>
                    <a:lnTo>
                      <a:pt x="371" y="7"/>
                    </a:lnTo>
                    <a:lnTo>
                      <a:pt x="368" y="7"/>
                    </a:lnTo>
                    <a:lnTo>
                      <a:pt x="368" y="8"/>
                    </a:lnTo>
                    <a:lnTo>
                      <a:pt x="366" y="8"/>
                    </a:lnTo>
                    <a:lnTo>
                      <a:pt x="366" y="9"/>
                    </a:lnTo>
                    <a:lnTo>
                      <a:pt x="366" y="8"/>
                    </a:lnTo>
                    <a:lnTo>
                      <a:pt x="365" y="10"/>
                    </a:lnTo>
                    <a:lnTo>
                      <a:pt x="366" y="10"/>
                    </a:lnTo>
                    <a:lnTo>
                      <a:pt x="365" y="14"/>
                    </a:lnTo>
                    <a:lnTo>
                      <a:pt x="361" y="11"/>
                    </a:lnTo>
                    <a:lnTo>
                      <a:pt x="361" y="13"/>
                    </a:lnTo>
                    <a:lnTo>
                      <a:pt x="361" y="14"/>
                    </a:lnTo>
                    <a:lnTo>
                      <a:pt x="360" y="14"/>
                    </a:lnTo>
                    <a:lnTo>
                      <a:pt x="361" y="15"/>
                    </a:lnTo>
                    <a:lnTo>
                      <a:pt x="360" y="15"/>
                    </a:lnTo>
                    <a:lnTo>
                      <a:pt x="361" y="16"/>
                    </a:lnTo>
                    <a:lnTo>
                      <a:pt x="360" y="18"/>
                    </a:lnTo>
                    <a:lnTo>
                      <a:pt x="361" y="19"/>
                    </a:lnTo>
                    <a:lnTo>
                      <a:pt x="360" y="19"/>
                    </a:lnTo>
                    <a:lnTo>
                      <a:pt x="359" y="20"/>
                    </a:lnTo>
                    <a:lnTo>
                      <a:pt x="358" y="20"/>
                    </a:lnTo>
                    <a:lnTo>
                      <a:pt x="358" y="23"/>
                    </a:lnTo>
                    <a:lnTo>
                      <a:pt x="357" y="23"/>
                    </a:lnTo>
                    <a:lnTo>
                      <a:pt x="357" y="24"/>
                    </a:lnTo>
                    <a:lnTo>
                      <a:pt x="357" y="25"/>
                    </a:lnTo>
                    <a:lnTo>
                      <a:pt x="359" y="26"/>
                    </a:lnTo>
                    <a:lnTo>
                      <a:pt x="358" y="28"/>
                    </a:lnTo>
                    <a:lnTo>
                      <a:pt x="358" y="30"/>
                    </a:lnTo>
                    <a:lnTo>
                      <a:pt x="360" y="29"/>
                    </a:lnTo>
                    <a:lnTo>
                      <a:pt x="360" y="31"/>
                    </a:lnTo>
                    <a:lnTo>
                      <a:pt x="359" y="31"/>
                    </a:lnTo>
                    <a:lnTo>
                      <a:pt x="361" y="32"/>
                    </a:lnTo>
                    <a:lnTo>
                      <a:pt x="361" y="33"/>
                    </a:lnTo>
                    <a:lnTo>
                      <a:pt x="359" y="34"/>
                    </a:lnTo>
                    <a:lnTo>
                      <a:pt x="361" y="34"/>
                    </a:lnTo>
                    <a:lnTo>
                      <a:pt x="360" y="34"/>
                    </a:lnTo>
                    <a:lnTo>
                      <a:pt x="358" y="35"/>
                    </a:lnTo>
                    <a:lnTo>
                      <a:pt x="357" y="34"/>
                    </a:lnTo>
                    <a:lnTo>
                      <a:pt x="357" y="35"/>
                    </a:lnTo>
                    <a:lnTo>
                      <a:pt x="357" y="36"/>
                    </a:lnTo>
                    <a:lnTo>
                      <a:pt x="353" y="36"/>
                    </a:lnTo>
                    <a:lnTo>
                      <a:pt x="353" y="37"/>
                    </a:lnTo>
                    <a:lnTo>
                      <a:pt x="352" y="37"/>
                    </a:lnTo>
                    <a:lnTo>
                      <a:pt x="352" y="36"/>
                    </a:lnTo>
                    <a:lnTo>
                      <a:pt x="349" y="36"/>
                    </a:lnTo>
                    <a:lnTo>
                      <a:pt x="348" y="35"/>
                    </a:lnTo>
                    <a:lnTo>
                      <a:pt x="348" y="36"/>
                    </a:lnTo>
                    <a:lnTo>
                      <a:pt x="348" y="37"/>
                    </a:lnTo>
                    <a:lnTo>
                      <a:pt x="346" y="37"/>
                    </a:lnTo>
                    <a:lnTo>
                      <a:pt x="345" y="37"/>
                    </a:lnTo>
                    <a:lnTo>
                      <a:pt x="344" y="39"/>
                    </a:lnTo>
                    <a:lnTo>
                      <a:pt x="341" y="42"/>
                    </a:lnTo>
                    <a:lnTo>
                      <a:pt x="340" y="41"/>
                    </a:lnTo>
                    <a:lnTo>
                      <a:pt x="340" y="42"/>
                    </a:lnTo>
                    <a:lnTo>
                      <a:pt x="338" y="42"/>
                    </a:lnTo>
                    <a:lnTo>
                      <a:pt x="336" y="43"/>
                    </a:lnTo>
                    <a:lnTo>
                      <a:pt x="336" y="44"/>
                    </a:lnTo>
                    <a:lnTo>
                      <a:pt x="335" y="44"/>
                    </a:lnTo>
                    <a:lnTo>
                      <a:pt x="336" y="48"/>
                    </a:lnTo>
                    <a:lnTo>
                      <a:pt x="335" y="49"/>
                    </a:lnTo>
                    <a:lnTo>
                      <a:pt x="335" y="51"/>
                    </a:lnTo>
                    <a:lnTo>
                      <a:pt x="334" y="52"/>
                    </a:lnTo>
                    <a:lnTo>
                      <a:pt x="332" y="51"/>
                    </a:lnTo>
                    <a:lnTo>
                      <a:pt x="331" y="50"/>
                    </a:lnTo>
                    <a:lnTo>
                      <a:pt x="332" y="49"/>
                    </a:lnTo>
                    <a:lnTo>
                      <a:pt x="331" y="45"/>
                    </a:lnTo>
                    <a:lnTo>
                      <a:pt x="329" y="44"/>
                    </a:lnTo>
                    <a:lnTo>
                      <a:pt x="324" y="41"/>
                    </a:lnTo>
                    <a:lnTo>
                      <a:pt x="319" y="42"/>
                    </a:lnTo>
                    <a:lnTo>
                      <a:pt x="317" y="42"/>
                    </a:lnTo>
                    <a:lnTo>
                      <a:pt x="317" y="40"/>
                    </a:lnTo>
                    <a:lnTo>
                      <a:pt x="315" y="40"/>
                    </a:lnTo>
                    <a:lnTo>
                      <a:pt x="315" y="39"/>
                    </a:lnTo>
                    <a:lnTo>
                      <a:pt x="316" y="38"/>
                    </a:lnTo>
                    <a:lnTo>
                      <a:pt x="317" y="38"/>
                    </a:lnTo>
                    <a:lnTo>
                      <a:pt x="318" y="36"/>
                    </a:lnTo>
                    <a:lnTo>
                      <a:pt x="319" y="35"/>
                    </a:lnTo>
                    <a:lnTo>
                      <a:pt x="320" y="32"/>
                    </a:lnTo>
                    <a:lnTo>
                      <a:pt x="320" y="31"/>
                    </a:lnTo>
                    <a:lnTo>
                      <a:pt x="319" y="31"/>
                    </a:lnTo>
                    <a:lnTo>
                      <a:pt x="318" y="33"/>
                    </a:lnTo>
                    <a:lnTo>
                      <a:pt x="317" y="34"/>
                    </a:lnTo>
                    <a:lnTo>
                      <a:pt x="315" y="33"/>
                    </a:lnTo>
                    <a:lnTo>
                      <a:pt x="315" y="34"/>
                    </a:lnTo>
                    <a:lnTo>
                      <a:pt x="314" y="34"/>
                    </a:lnTo>
                    <a:lnTo>
                      <a:pt x="314" y="32"/>
                    </a:lnTo>
                    <a:lnTo>
                      <a:pt x="312" y="36"/>
                    </a:lnTo>
                    <a:lnTo>
                      <a:pt x="310" y="35"/>
                    </a:lnTo>
                    <a:lnTo>
                      <a:pt x="311" y="34"/>
                    </a:lnTo>
                    <a:lnTo>
                      <a:pt x="310" y="34"/>
                    </a:lnTo>
                    <a:lnTo>
                      <a:pt x="309" y="35"/>
                    </a:lnTo>
                    <a:lnTo>
                      <a:pt x="309" y="34"/>
                    </a:lnTo>
                    <a:lnTo>
                      <a:pt x="308" y="34"/>
                    </a:lnTo>
                    <a:lnTo>
                      <a:pt x="306" y="33"/>
                    </a:lnTo>
                    <a:lnTo>
                      <a:pt x="305" y="32"/>
                    </a:lnTo>
                    <a:lnTo>
                      <a:pt x="304" y="32"/>
                    </a:lnTo>
                    <a:lnTo>
                      <a:pt x="303" y="34"/>
                    </a:lnTo>
                    <a:lnTo>
                      <a:pt x="302" y="32"/>
                    </a:lnTo>
                    <a:lnTo>
                      <a:pt x="301" y="32"/>
                    </a:lnTo>
                    <a:lnTo>
                      <a:pt x="301" y="31"/>
                    </a:lnTo>
                    <a:lnTo>
                      <a:pt x="300" y="32"/>
                    </a:lnTo>
                    <a:lnTo>
                      <a:pt x="300" y="31"/>
                    </a:lnTo>
                    <a:lnTo>
                      <a:pt x="298" y="31"/>
                    </a:lnTo>
                    <a:lnTo>
                      <a:pt x="300" y="28"/>
                    </a:lnTo>
                    <a:lnTo>
                      <a:pt x="299" y="27"/>
                    </a:lnTo>
                    <a:lnTo>
                      <a:pt x="297" y="27"/>
                    </a:lnTo>
                    <a:lnTo>
                      <a:pt x="296" y="28"/>
                    </a:lnTo>
                    <a:lnTo>
                      <a:pt x="294" y="28"/>
                    </a:lnTo>
                    <a:lnTo>
                      <a:pt x="291" y="25"/>
                    </a:lnTo>
                    <a:lnTo>
                      <a:pt x="289" y="25"/>
                    </a:lnTo>
                    <a:lnTo>
                      <a:pt x="289" y="26"/>
                    </a:lnTo>
                    <a:lnTo>
                      <a:pt x="288" y="28"/>
                    </a:lnTo>
                    <a:lnTo>
                      <a:pt x="286" y="29"/>
                    </a:lnTo>
                    <a:lnTo>
                      <a:pt x="286" y="31"/>
                    </a:lnTo>
                    <a:lnTo>
                      <a:pt x="288" y="31"/>
                    </a:lnTo>
                    <a:lnTo>
                      <a:pt x="287" y="31"/>
                    </a:lnTo>
                    <a:lnTo>
                      <a:pt x="286" y="31"/>
                    </a:lnTo>
                    <a:lnTo>
                      <a:pt x="285" y="29"/>
                    </a:lnTo>
                    <a:lnTo>
                      <a:pt x="284" y="31"/>
                    </a:lnTo>
                    <a:lnTo>
                      <a:pt x="283" y="29"/>
                    </a:lnTo>
                    <a:lnTo>
                      <a:pt x="283" y="28"/>
                    </a:lnTo>
                    <a:lnTo>
                      <a:pt x="282" y="26"/>
                    </a:lnTo>
                    <a:lnTo>
                      <a:pt x="280" y="26"/>
                    </a:lnTo>
                    <a:lnTo>
                      <a:pt x="280" y="23"/>
                    </a:lnTo>
                    <a:lnTo>
                      <a:pt x="278" y="23"/>
                    </a:lnTo>
                    <a:lnTo>
                      <a:pt x="277" y="24"/>
                    </a:lnTo>
                    <a:lnTo>
                      <a:pt x="276" y="24"/>
                    </a:lnTo>
                    <a:lnTo>
                      <a:pt x="273" y="18"/>
                    </a:lnTo>
                    <a:lnTo>
                      <a:pt x="272" y="18"/>
                    </a:lnTo>
                    <a:lnTo>
                      <a:pt x="271" y="16"/>
                    </a:lnTo>
                    <a:lnTo>
                      <a:pt x="271" y="19"/>
                    </a:lnTo>
                    <a:lnTo>
                      <a:pt x="270" y="17"/>
                    </a:lnTo>
                    <a:lnTo>
                      <a:pt x="269" y="18"/>
                    </a:lnTo>
                    <a:lnTo>
                      <a:pt x="270" y="18"/>
                    </a:lnTo>
                    <a:lnTo>
                      <a:pt x="271" y="22"/>
                    </a:lnTo>
                    <a:lnTo>
                      <a:pt x="270" y="23"/>
                    </a:lnTo>
                    <a:lnTo>
                      <a:pt x="271" y="23"/>
                    </a:lnTo>
                    <a:lnTo>
                      <a:pt x="270" y="25"/>
                    </a:lnTo>
                    <a:lnTo>
                      <a:pt x="270" y="26"/>
                    </a:lnTo>
                    <a:lnTo>
                      <a:pt x="272" y="26"/>
                    </a:lnTo>
                    <a:lnTo>
                      <a:pt x="271" y="27"/>
                    </a:lnTo>
                    <a:lnTo>
                      <a:pt x="270" y="26"/>
                    </a:lnTo>
                    <a:lnTo>
                      <a:pt x="270" y="27"/>
                    </a:lnTo>
                    <a:lnTo>
                      <a:pt x="269" y="24"/>
                    </a:lnTo>
                    <a:lnTo>
                      <a:pt x="268" y="24"/>
                    </a:lnTo>
                    <a:lnTo>
                      <a:pt x="267" y="23"/>
                    </a:lnTo>
                    <a:lnTo>
                      <a:pt x="265" y="23"/>
                    </a:lnTo>
                    <a:lnTo>
                      <a:pt x="264" y="24"/>
                    </a:lnTo>
                    <a:lnTo>
                      <a:pt x="263" y="23"/>
                    </a:lnTo>
                    <a:lnTo>
                      <a:pt x="263" y="24"/>
                    </a:lnTo>
                    <a:lnTo>
                      <a:pt x="262" y="24"/>
                    </a:lnTo>
                    <a:lnTo>
                      <a:pt x="263" y="25"/>
                    </a:lnTo>
                    <a:lnTo>
                      <a:pt x="262" y="25"/>
                    </a:lnTo>
                    <a:lnTo>
                      <a:pt x="262" y="26"/>
                    </a:lnTo>
                    <a:lnTo>
                      <a:pt x="262" y="25"/>
                    </a:lnTo>
                    <a:lnTo>
                      <a:pt x="262" y="26"/>
                    </a:lnTo>
                    <a:lnTo>
                      <a:pt x="261" y="27"/>
                    </a:lnTo>
                    <a:lnTo>
                      <a:pt x="260" y="25"/>
                    </a:lnTo>
                    <a:lnTo>
                      <a:pt x="260" y="26"/>
                    </a:lnTo>
                    <a:lnTo>
                      <a:pt x="259" y="28"/>
                    </a:lnTo>
                    <a:lnTo>
                      <a:pt x="258" y="28"/>
                    </a:lnTo>
                    <a:lnTo>
                      <a:pt x="259" y="27"/>
                    </a:lnTo>
                    <a:lnTo>
                      <a:pt x="257" y="27"/>
                    </a:lnTo>
                    <a:lnTo>
                      <a:pt x="256" y="28"/>
                    </a:lnTo>
                    <a:lnTo>
                      <a:pt x="255" y="30"/>
                    </a:lnTo>
                    <a:lnTo>
                      <a:pt x="255" y="28"/>
                    </a:lnTo>
                    <a:lnTo>
                      <a:pt x="254" y="28"/>
                    </a:lnTo>
                    <a:lnTo>
                      <a:pt x="254" y="27"/>
                    </a:lnTo>
                    <a:lnTo>
                      <a:pt x="252" y="26"/>
                    </a:lnTo>
                    <a:lnTo>
                      <a:pt x="249" y="28"/>
                    </a:lnTo>
                    <a:lnTo>
                      <a:pt x="248" y="27"/>
                    </a:lnTo>
                    <a:lnTo>
                      <a:pt x="247" y="27"/>
                    </a:lnTo>
                    <a:lnTo>
                      <a:pt x="249" y="27"/>
                    </a:lnTo>
                    <a:lnTo>
                      <a:pt x="249" y="26"/>
                    </a:lnTo>
                    <a:lnTo>
                      <a:pt x="249" y="24"/>
                    </a:lnTo>
                    <a:lnTo>
                      <a:pt x="250" y="23"/>
                    </a:lnTo>
                    <a:lnTo>
                      <a:pt x="250" y="21"/>
                    </a:lnTo>
                    <a:lnTo>
                      <a:pt x="249" y="21"/>
                    </a:lnTo>
                    <a:lnTo>
                      <a:pt x="248" y="21"/>
                    </a:lnTo>
                    <a:lnTo>
                      <a:pt x="247" y="20"/>
                    </a:lnTo>
                    <a:lnTo>
                      <a:pt x="247" y="18"/>
                    </a:lnTo>
                    <a:lnTo>
                      <a:pt x="246" y="19"/>
                    </a:lnTo>
                    <a:lnTo>
                      <a:pt x="243" y="16"/>
                    </a:lnTo>
                    <a:lnTo>
                      <a:pt x="241" y="18"/>
                    </a:lnTo>
                    <a:lnTo>
                      <a:pt x="240" y="16"/>
                    </a:lnTo>
                    <a:lnTo>
                      <a:pt x="240" y="17"/>
                    </a:lnTo>
                    <a:lnTo>
                      <a:pt x="240" y="16"/>
                    </a:lnTo>
                    <a:lnTo>
                      <a:pt x="239" y="15"/>
                    </a:lnTo>
                    <a:lnTo>
                      <a:pt x="240" y="12"/>
                    </a:lnTo>
                    <a:lnTo>
                      <a:pt x="240" y="11"/>
                    </a:lnTo>
                    <a:lnTo>
                      <a:pt x="239" y="10"/>
                    </a:lnTo>
                    <a:lnTo>
                      <a:pt x="236" y="9"/>
                    </a:lnTo>
                    <a:lnTo>
                      <a:pt x="236" y="8"/>
                    </a:lnTo>
                    <a:lnTo>
                      <a:pt x="234" y="8"/>
                    </a:lnTo>
                    <a:lnTo>
                      <a:pt x="234" y="6"/>
                    </a:lnTo>
                    <a:lnTo>
                      <a:pt x="231" y="8"/>
                    </a:lnTo>
                    <a:lnTo>
                      <a:pt x="230" y="8"/>
                    </a:lnTo>
                    <a:lnTo>
                      <a:pt x="226" y="8"/>
                    </a:lnTo>
                    <a:lnTo>
                      <a:pt x="225" y="6"/>
                    </a:lnTo>
                    <a:lnTo>
                      <a:pt x="224" y="8"/>
                    </a:lnTo>
                    <a:lnTo>
                      <a:pt x="223" y="8"/>
                    </a:lnTo>
                    <a:lnTo>
                      <a:pt x="222" y="8"/>
                    </a:lnTo>
                    <a:lnTo>
                      <a:pt x="222" y="10"/>
                    </a:lnTo>
                    <a:lnTo>
                      <a:pt x="222" y="13"/>
                    </a:lnTo>
                    <a:lnTo>
                      <a:pt x="220" y="14"/>
                    </a:lnTo>
                    <a:lnTo>
                      <a:pt x="220" y="15"/>
                    </a:lnTo>
                    <a:lnTo>
                      <a:pt x="218" y="16"/>
                    </a:lnTo>
                    <a:lnTo>
                      <a:pt x="217" y="16"/>
                    </a:lnTo>
                    <a:lnTo>
                      <a:pt x="217" y="17"/>
                    </a:lnTo>
                    <a:lnTo>
                      <a:pt x="218" y="17"/>
                    </a:lnTo>
                    <a:lnTo>
                      <a:pt x="216" y="19"/>
                    </a:lnTo>
                    <a:lnTo>
                      <a:pt x="216" y="21"/>
                    </a:lnTo>
                    <a:lnTo>
                      <a:pt x="214" y="20"/>
                    </a:lnTo>
                    <a:lnTo>
                      <a:pt x="214" y="19"/>
                    </a:lnTo>
                    <a:lnTo>
                      <a:pt x="215" y="18"/>
                    </a:lnTo>
                    <a:lnTo>
                      <a:pt x="215" y="17"/>
                    </a:lnTo>
                    <a:lnTo>
                      <a:pt x="212" y="18"/>
                    </a:lnTo>
                    <a:lnTo>
                      <a:pt x="209" y="18"/>
                    </a:lnTo>
                    <a:lnTo>
                      <a:pt x="208" y="19"/>
                    </a:lnTo>
                    <a:lnTo>
                      <a:pt x="206" y="18"/>
                    </a:lnTo>
                    <a:lnTo>
                      <a:pt x="205" y="17"/>
                    </a:lnTo>
                    <a:lnTo>
                      <a:pt x="202" y="17"/>
                    </a:lnTo>
                    <a:lnTo>
                      <a:pt x="201" y="17"/>
                    </a:lnTo>
                    <a:lnTo>
                      <a:pt x="200" y="19"/>
                    </a:lnTo>
                    <a:lnTo>
                      <a:pt x="198" y="16"/>
                    </a:lnTo>
                    <a:lnTo>
                      <a:pt x="196" y="16"/>
                    </a:lnTo>
                    <a:lnTo>
                      <a:pt x="193" y="15"/>
                    </a:lnTo>
                    <a:lnTo>
                      <a:pt x="193" y="19"/>
                    </a:lnTo>
                    <a:lnTo>
                      <a:pt x="191" y="17"/>
                    </a:lnTo>
                    <a:lnTo>
                      <a:pt x="189" y="18"/>
                    </a:lnTo>
                    <a:lnTo>
                      <a:pt x="188" y="17"/>
                    </a:lnTo>
                    <a:lnTo>
                      <a:pt x="188" y="16"/>
                    </a:lnTo>
                    <a:lnTo>
                      <a:pt x="189" y="15"/>
                    </a:lnTo>
                    <a:lnTo>
                      <a:pt x="188" y="14"/>
                    </a:lnTo>
                    <a:lnTo>
                      <a:pt x="187" y="14"/>
                    </a:lnTo>
                    <a:lnTo>
                      <a:pt x="187" y="16"/>
                    </a:lnTo>
                    <a:lnTo>
                      <a:pt x="186" y="17"/>
                    </a:lnTo>
                    <a:lnTo>
                      <a:pt x="184" y="17"/>
                    </a:lnTo>
                    <a:lnTo>
                      <a:pt x="183" y="17"/>
                    </a:lnTo>
                    <a:lnTo>
                      <a:pt x="183" y="16"/>
                    </a:lnTo>
                    <a:lnTo>
                      <a:pt x="180" y="16"/>
                    </a:lnTo>
                    <a:lnTo>
                      <a:pt x="180" y="15"/>
                    </a:lnTo>
                    <a:lnTo>
                      <a:pt x="179" y="16"/>
                    </a:lnTo>
                    <a:lnTo>
                      <a:pt x="178" y="15"/>
                    </a:lnTo>
                    <a:lnTo>
                      <a:pt x="177" y="12"/>
                    </a:lnTo>
                    <a:lnTo>
                      <a:pt x="178" y="10"/>
                    </a:lnTo>
                    <a:lnTo>
                      <a:pt x="178" y="7"/>
                    </a:lnTo>
                    <a:lnTo>
                      <a:pt x="178" y="6"/>
                    </a:lnTo>
                    <a:lnTo>
                      <a:pt x="179" y="5"/>
                    </a:lnTo>
                    <a:lnTo>
                      <a:pt x="179" y="4"/>
                    </a:lnTo>
                    <a:lnTo>
                      <a:pt x="181" y="4"/>
                    </a:lnTo>
                    <a:lnTo>
                      <a:pt x="179" y="3"/>
                    </a:lnTo>
                    <a:lnTo>
                      <a:pt x="177" y="0"/>
                    </a:lnTo>
                    <a:lnTo>
                      <a:pt x="177" y="1"/>
                    </a:lnTo>
                    <a:lnTo>
                      <a:pt x="173" y="1"/>
                    </a:lnTo>
                    <a:lnTo>
                      <a:pt x="172" y="0"/>
                    </a:lnTo>
                    <a:lnTo>
                      <a:pt x="170" y="3"/>
                    </a:lnTo>
                    <a:lnTo>
                      <a:pt x="170" y="2"/>
                    </a:lnTo>
                    <a:lnTo>
                      <a:pt x="167" y="4"/>
                    </a:lnTo>
                    <a:lnTo>
                      <a:pt x="166" y="4"/>
                    </a:lnTo>
                    <a:lnTo>
                      <a:pt x="164" y="3"/>
                    </a:lnTo>
                    <a:lnTo>
                      <a:pt x="163" y="6"/>
                    </a:lnTo>
                    <a:lnTo>
                      <a:pt x="164" y="8"/>
                    </a:lnTo>
                    <a:lnTo>
                      <a:pt x="163" y="10"/>
                    </a:lnTo>
                    <a:lnTo>
                      <a:pt x="163" y="8"/>
                    </a:lnTo>
                    <a:lnTo>
                      <a:pt x="162" y="11"/>
                    </a:lnTo>
                    <a:lnTo>
                      <a:pt x="162" y="13"/>
                    </a:lnTo>
                    <a:lnTo>
                      <a:pt x="161" y="13"/>
                    </a:lnTo>
                    <a:lnTo>
                      <a:pt x="161" y="14"/>
                    </a:lnTo>
                    <a:lnTo>
                      <a:pt x="160" y="12"/>
                    </a:lnTo>
                    <a:lnTo>
                      <a:pt x="159" y="12"/>
                    </a:lnTo>
                    <a:lnTo>
                      <a:pt x="159" y="14"/>
                    </a:lnTo>
                    <a:lnTo>
                      <a:pt x="160" y="16"/>
                    </a:lnTo>
                    <a:lnTo>
                      <a:pt x="159" y="16"/>
                    </a:lnTo>
                    <a:lnTo>
                      <a:pt x="159" y="17"/>
                    </a:lnTo>
                    <a:lnTo>
                      <a:pt x="158" y="17"/>
                    </a:lnTo>
                    <a:lnTo>
                      <a:pt x="158" y="15"/>
                    </a:lnTo>
                    <a:lnTo>
                      <a:pt x="156" y="15"/>
                    </a:lnTo>
                    <a:lnTo>
                      <a:pt x="156" y="13"/>
                    </a:lnTo>
                    <a:lnTo>
                      <a:pt x="154" y="15"/>
                    </a:lnTo>
                    <a:lnTo>
                      <a:pt x="154" y="16"/>
                    </a:lnTo>
                    <a:lnTo>
                      <a:pt x="153" y="17"/>
                    </a:lnTo>
                    <a:lnTo>
                      <a:pt x="153" y="19"/>
                    </a:lnTo>
                    <a:lnTo>
                      <a:pt x="153" y="20"/>
                    </a:lnTo>
                    <a:lnTo>
                      <a:pt x="149" y="19"/>
                    </a:lnTo>
                    <a:lnTo>
                      <a:pt x="146" y="18"/>
                    </a:lnTo>
                    <a:lnTo>
                      <a:pt x="146" y="16"/>
                    </a:lnTo>
                    <a:lnTo>
                      <a:pt x="145" y="15"/>
                    </a:lnTo>
                    <a:lnTo>
                      <a:pt x="141" y="18"/>
                    </a:lnTo>
                    <a:lnTo>
                      <a:pt x="141" y="21"/>
                    </a:lnTo>
                    <a:lnTo>
                      <a:pt x="139" y="23"/>
                    </a:lnTo>
                    <a:lnTo>
                      <a:pt x="139" y="21"/>
                    </a:lnTo>
                    <a:lnTo>
                      <a:pt x="135" y="22"/>
                    </a:lnTo>
                    <a:lnTo>
                      <a:pt x="134" y="21"/>
                    </a:lnTo>
                    <a:lnTo>
                      <a:pt x="133" y="21"/>
                    </a:lnTo>
                    <a:lnTo>
                      <a:pt x="133" y="19"/>
                    </a:lnTo>
                    <a:lnTo>
                      <a:pt x="131" y="17"/>
                    </a:lnTo>
                    <a:lnTo>
                      <a:pt x="131" y="19"/>
                    </a:lnTo>
                    <a:lnTo>
                      <a:pt x="128" y="19"/>
                    </a:lnTo>
                    <a:lnTo>
                      <a:pt x="130" y="17"/>
                    </a:lnTo>
                    <a:lnTo>
                      <a:pt x="130" y="16"/>
                    </a:lnTo>
                    <a:lnTo>
                      <a:pt x="131" y="15"/>
                    </a:lnTo>
                    <a:lnTo>
                      <a:pt x="128" y="15"/>
                    </a:lnTo>
                    <a:lnTo>
                      <a:pt x="128" y="16"/>
                    </a:lnTo>
                    <a:lnTo>
                      <a:pt x="126" y="15"/>
                    </a:lnTo>
                    <a:lnTo>
                      <a:pt x="126" y="13"/>
                    </a:lnTo>
                    <a:lnTo>
                      <a:pt x="126" y="10"/>
                    </a:lnTo>
                    <a:lnTo>
                      <a:pt x="123" y="8"/>
                    </a:lnTo>
                    <a:lnTo>
                      <a:pt x="121" y="9"/>
                    </a:lnTo>
                    <a:lnTo>
                      <a:pt x="121" y="10"/>
                    </a:lnTo>
                    <a:lnTo>
                      <a:pt x="122" y="10"/>
                    </a:lnTo>
                    <a:lnTo>
                      <a:pt x="120" y="11"/>
                    </a:lnTo>
                    <a:lnTo>
                      <a:pt x="118" y="14"/>
                    </a:lnTo>
                    <a:lnTo>
                      <a:pt x="117" y="14"/>
                    </a:lnTo>
                    <a:lnTo>
                      <a:pt x="115" y="15"/>
                    </a:lnTo>
                    <a:lnTo>
                      <a:pt x="115" y="14"/>
                    </a:lnTo>
                    <a:lnTo>
                      <a:pt x="115" y="13"/>
                    </a:lnTo>
                    <a:lnTo>
                      <a:pt x="114" y="14"/>
                    </a:lnTo>
                    <a:lnTo>
                      <a:pt x="113" y="14"/>
                    </a:lnTo>
                    <a:lnTo>
                      <a:pt x="113" y="10"/>
                    </a:lnTo>
                    <a:lnTo>
                      <a:pt x="112" y="10"/>
                    </a:lnTo>
                    <a:lnTo>
                      <a:pt x="112" y="6"/>
                    </a:lnTo>
                    <a:lnTo>
                      <a:pt x="110" y="6"/>
                    </a:lnTo>
                    <a:lnTo>
                      <a:pt x="111" y="7"/>
                    </a:lnTo>
                    <a:lnTo>
                      <a:pt x="109" y="7"/>
                    </a:lnTo>
                    <a:lnTo>
                      <a:pt x="109" y="10"/>
                    </a:lnTo>
                    <a:lnTo>
                      <a:pt x="107" y="10"/>
                    </a:lnTo>
                    <a:lnTo>
                      <a:pt x="107" y="11"/>
                    </a:lnTo>
                    <a:lnTo>
                      <a:pt x="104" y="9"/>
                    </a:lnTo>
                    <a:lnTo>
                      <a:pt x="102" y="8"/>
                    </a:lnTo>
                    <a:lnTo>
                      <a:pt x="100" y="12"/>
                    </a:lnTo>
                    <a:lnTo>
                      <a:pt x="99" y="12"/>
                    </a:lnTo>
                    <a:lnTo>
                      <a:pt x="95" y="11"/>
                    </a:lnTo>
                    <a:lnTo>
                      <a:pt x="95" y="10"/>
                    </a:lnTo>
                    <a:lnTo>
                      <a:pt x="93" y="10"/>
                    </a:lnTo>
                    <a:lnTo>
                      <a:pt x="93" y="11"/>
                    </a:lnTo>
                    <a:lnTo>
                      <a:pt x="91" y="12"/>
                    </a:lnTo>
                    <a:lnTo>
                      <a:pt x="90" y="14"/>
                    </a:lnTo>
                    <a:lnTo>
                      <a:pt x="92" y="15"/>
                    </a:lnTo>
                    <a:lnTo>
                      <a:pt x="92" y="16"/>
                    </a:lnTo>
                    <a:lnTo>
                      <a:pt x="92" y="17"/>
                    </a:lnTo>
                    <a:lnTo>
                      <a:pt x="90" y="17"/>
                    </a:lnTo>
                    <a:lnTo>
                      <a:pt x="90" y="18"/>
                    </a:lnTo>
                    <a:lnTo>
                      <a:pt x="88" y="18"/>
                    </a:lnTo>
                    <a:lnTo>
                      <a:pt x="89" y="19"/>
                    </a:lnTo>
                    <a:lnTo>
                      <a:pt x="88" y="20"/>
                    </a:lnTo>
                    <a:lnTo>
                      <a:pt x="88" y="23"/>
                    </a:lnTo>
                    <a:lnTo>
                      <a:pt x="90" y="23"/>
                    </a:lnTo>
                    <a:lnTo>
                      <a:pt x="91" y="23"/>
                    </a:lnTo>
                    <a:lnTo>
                      <a:pt x="91" y="24"/>
                    </a:lnTo>
                    <a:lnTo>
                      <a:pt x="91" y="23"/>
                    </a:lnTo>
                    <a:lnTo>
                      <a:pt x="93" y="24"/>
                    </a:lnTo>
                    <a:lnTo>
                      <a:pt x="93" y="25"/>
                    </a:lnTo>
                    <a:lnTo>
                      <a:pt x="91" y="24"/>
                    </a:lnTo>
                    <a:lnTo>
                      <a:pt x="92" y="25"/>
                    </a:lnTo>
                    <a:lnTo>
                      <a:pt x="91" y="27"/>
                    </a:lnTo>
                    <a:lnTo>
                      <a:pt x="92" y="25"/>
                    </a:lnTo>
                    <a:lnTo>
                      <a:pt x="92" y="27"/>
                    </a:lnTo>
                    <a:lnTo>
                      <a:pt x="91" y="28"/>
                    </a:lnTo>
                    <a:lnTo>
                      <a:pt x="92" y="28"/>
                    </a:lnTo>
                    <a:lnTo>
                      <a:pt x="92" y="29"/>
                    </a:lnTo>
                    <a:lnTo>
                      <a:pt x="92" y="32"/>
                    </a:lnTo>
                    <a:lnTo>
                      <a:pt x="91" y="32"/>
                    </a:lnTo>
                    <a:lnTo>
                      <a:pt x="90" y="34"/>
                    </a:lnTo>
                    <a:lnTo>
                      <a:pt x="92" y="35"/>
                    </a:lnTo>
                    <a:lnTo>
                      <a:pt x="91" y="36"/>
                    </a:lnTo>
                    <a:lnTo>
                      <a:pt x="91" y="37"/>
                    </a:lnTo>
                    <a:lnTo>
                      <a:pt x="90" y="38"/>
                    </a:lnTo>
                    <a:lnTo>
                      <a:pt x="91" y="39"/>
                    </a:lnTo>
                    <a:lnTo>
                      <a:pt x="92" y="41"/>
                    </a:lnTo>
                    <a:lnTo>
                      <a:pt x="92" y="42"/>
                    </a:lnTo>
                    <a:lnTo>
                      <a:pt x="93" y="43"/>
                    </a:lnTo>
                    <a:lnTo>
                      <a:pt x="93" y="44"/>
                    </a:lnTo>
                    <a:lnTo>
                      <a:pt x="94" y="44"/>
                    </a:lnTo>
                    <a:lnTo>
                      <a:pt x="94" y="45"/>
                    </a:lnTo>
                    <a:lnTo>
                      <a:pt x="93" y="45"/>
                    </a:lnTo>
                    <a:lnTo>
                      <a:pt x="93" y="46"/>
                    </a:lnTo>
                    <a:lnTo>
                      <a:pt x="97" y="47"/>
                    </a:lnTo>
                    <a:lnTo>
                      <a:pt x="97" y="48"/>
                    </a:lnTo>
                    <a:lnTo>
                      <a:pt x="95" y="48"/>
                    </a:lnTo>
                    <a:lnTo>
                      <a:pt x="93" y="47"/>
                    </a:lnTo>
                    <a:lnTo>
                      <a:pt x="92" y="49"/>
                    </a:lnTo>
                    <a:lnTo>
                      <a:pt x="90" y="52"/>
                    </a:lnTo>
                    <a:lnTo>
                      <a:pt x="88" y="52"/>
                    </a:lnTo>
                    <a:lnTo>
                      <a:pt x="89" y="53"/>
                    </a:lnTo>
                    <a:lnTo>
                      <a:pt x="88" y="55"/>
                    </a:lnTo>
                    <a:lnTo>
                      <a:pt x="88" y="57"/>
                    </a:lnTo>
                    <a:lnTo>
                      <a:pt x="88" y="58"/>
                    </a:lnTo>
                    <a:lnTo>
                      <a:pt x="87" y="61"/>
                    </a:lnTo>
                    <a:lnTo>
                      <a:pt x="86" y="61"/>
                    </a:lnTo>
                    <a:lnTo>
                      <a:pt x="86" y="62"/>
                    </a:lnTo>
                    <a:lnTo>
                      <a:pt x="87" y="62"/>
                    </a:lnTo>
                    <a:lnTo>
                      <a:pt x="86" y="62"/>
                    </a:lnTo>
                    <a:lnTo>
                      <a:pt x="87" y="62"/>
                    </a:lnTo>
                    <a:lnTo>
                      <a:pt x="86" y="63"/>
                    </a:lnTo>
                    <a:lnTo>
                      <a:pt x="87" y="66"/>
                    </a:lnTo>
                    <a:lnTo>
                      <a:pt x="87" y="68"/>
                    </a:lnTo>
                    <a:lnTo>
                      <a:pt x="88" y="70"/>
                    </a:lnTo>
                    <a:lnTo>
                      <a:pt x="89" y="72"/>
                    </a:lnTo>
                    <a:lnTo>
                      <a:pt x="88" y="72"/>
                    </a:lnTo>
                    <a:lnTo>
                      <a:pt x="89" y="73"/>
                    </a:lnTo>
                    <a:lnTo>
                      <a:pt x="88" y="73"/>
                    </a:lnTo>
                    <a:lnTo>
                      <a:pt x="88" y="74"/>
                    </a:lnTo>
                    <a:lnTo>
                      <a:pt x="89" y="74"/>
                    </a:lnTo>
                    <a:lnTo>
                      <a:pt x="90" y="75"/>
                    </a:lnTo>
                    <a:lnTo>
                      <a:pt x="92" y="75"/>
                    </a:lnTo>
                    <a:lnTo>
                      <a:pt x="91" y="76"/>
                    </a:lnTo>
                    <a:lnTo>
                      <a:pt x="92" y="77"/>
                    </a:lnTo>
                    <a:lnTo>
                      <a:pt x="92" y="79"/>
                    </a:lnTo>
                    <a:lnTo>
                      <a:pt x="92" y="81"/>
                    </a:lnTo>
                    <a:lnTo>
                      <a:pt x="91" y="80"/>
                    </a:lnTo>
                    <a:lnTo>
                      <a:pt x="91" y="82"/>
                    </a:lnTo>
                    <a:lnTo>
                      <a:pt x="90" y="82"/>
                    </a:lnTo>
                    <a:lnTo>
                      <a:pt x="88" y="83"/>
                    </a:lnTo>
                    <a:lnTo>
                      <a:pt x="89" y="84"/>
                    </a:lnTo>
                    <a:lnTo>
                      <a:pt x="90" y="82"/>
                    </a:lnTo>
                    <a:lnTo>
                      <a:pt x="90" y="85"/>
                    </a:lnTo>
                    <a:lnTo>
                      <a:pt x="91" y="86"/>
                    </a:lnTo>
                    <a:lnTo>
                      <a:pt x="88" y="86"/>
                    </a:lnTo>
                    <a:lnTo>
                      <a:pt x="86" y="89"/>
                    </a:lnTo>
                    <a:lnTo>
                      <a:pt x="85" y="92"/>
                    </a:lnTo>
                    <a:lnTo>
                      <a:pt x="85" y="93"/>
                    </a:lnTo>
                    <a:lnTo>
                      <a:pt x="84" y="93"/>
                    </a:lnTo>
                    <a:lnTo>
                      <a:pt x="85" y="96"/>
                    </a:lnTo>
                    <a:lnTo>
                      <a:pt x="84" y="98"/>
                    </a:lnTo>
                    <a:lnTo>
                      <a:pt x="80" y="97"/>
                    </a:lnTo>
                    <a:lnTo>
                      <a:pt x="79" y="98"/>
                    </a:lnTo>
                    <a:lnTo>
                      <a:pt x="78" y="100"/>
                    </a:lnTo>
                    <a:lnTo>
                      <a:pt x="77" y="100"/>
                    </a:lnTo>
                    <a:lnTo>
                      <a:pt x="75" y="100"/>
                    </a:lnTo>
                    <a:lnTo>
                      <a:pt x="74" y="105"/>
                    </a:lnTo>
                    <a:lnTo>
                      <a:pt x="71" y="102"/>
                    </a:lnTo>
                    <a:lnTo>
                      <a:pt x="71" y="107"/>
                    </a:lnTo>
                    <a:lnTo>
                      <a:pt x="70" y="108"/>
                    </a:lnTo>
                    <a:lnTo>
                      <a:pt x="69" y="108"/>
                    </a:lnTo>
                    <a:lnTo>
                      <a:pt x="71" y="111"/>
                    </a:lnTo>
                    <a:lnTo>
                      <a:pt x="72" y="111"/>
                    </a:lnTo>
                    <a:lnTo>
                      <a:pt x="73" y="112"/>
                    </a:lnTo>
                    <a:lnTo>
                      <a:pt x="72" y="114"/>
                    </a:lnTo>
                    <a:lnTo>
                      <a:pt x="71" y="115"/>
                    </a:lnTo>
                    <a:lnTo>
                      <a:pt x="71" y="118"/>
                    </a:lnTo>
                    <a:lnTo>
                      <a:pt x="69" y="118"/>
                    </a:lnTo>
                    <a:lnTo>
                      <a:pt x="68" y="118"/>
                    </a:lnTo>
                    <a:lnTo>
                      <a:pt x="67" y="116"/>
                    </a:lnTo>
                    <a:lnTo>
                      <a:pt x="65" y="116"/>
                    </a:lnTo>
                    <a:lnTo>
                      <a:pt x="63" y="116"/>
                    </a:lnTo>
                    <a:lnTo>
                      <a:pt x="62" y="116"/>
                    </a:lnTo>
                    <a:lnTo>
                      <a:pt x="63" y="118"/>
                    </a:lnTo>
                    <a:lnTo>
                      <a:pt x="63" y="122"/>
                    </a:lnTo>
                    <a:lnTo>
                      <a:pt x="63" y="126"/>
                    </a:lnTo>
                    <a:lnTo>
                      <a:pt x="64" y="126"/>
                    </a:lnTo>
                    <a:lnTo>
                      <a:pt x="65" y="126"/>
                    </a:lnTo>
                    <a:lnTo>
                      <a:pt x="69" y="127"/>
                    </a:lnTo>
                    <a:lnTo>
                      <a:pt x="70" y="126"/>
                    </a:lnTo>
                    <a:lnTo>
                      <a:pt x="71" y="128"/>
                    </a:lnTo>
                    <a:lnTo>
                      <a:pt x="69" y="128"/>
                    </a:lnTo>
                    <a:lnTo>
                      <a:pt x="66" y="130"/>
                    </a:lnTo>
                    <a:lnTo>
                      <a:pt x="66" y="131"/>
                    </a:lnTo>
                    <a:lnTo>
                      <a:pt x="68" y="134"/>
                    </a:lnTo>
                    <a:lnTo>
                      <a:pt x="67" y="134"/>
                    </a:lnTo>
                    <a:lnTo>
                      <a:pt x="64" y="133"/>
                    </a:lnTo>
                    <a:lnTo>
                      <a:pt x="64" y="132"/>
                    </a:lnTo>
                    <a:lnTo>
                      <a:pt x="63" y="131"/>
                    </a:lnTo>
                    <a:lnTo>
                      <a:pt x="62" y="133"/>
                    </a:lnTo>
                    <a:lnTo>
                      <a:pt x="63" y="134"/>
                    </a:lnTo>
                    <a:lnTo>
                      <a:pt x="63" y="136"/>
                    </a:lnTo>
                    <a:lnTo>
                      <a:pt x="60" y="135"/>
                    </a:lnTo>
                    <a:lnTo>
                      <a:pt x="58" y="137"/>
                    </a:lnTo>
                    <a:lnTo>
                      <a:pt x="58" y="138"/>
                    </a:lnTo>
                    <a:lnTo>
                      <a:pt x="58" y="139"/>
                    </a:lnTo>
                    <a:lnTo>
                      <a:pt x="57" y="139"/>
                    </a:lnTo>
                    <a:lnTo>
                      <a:pt x="56" y="139"/>
                    </a:lnTo>
                    <a:lnTo>
                      <a:pt x="56" y="141"/>
                    </a:lnTo>
                    <a:lnTo>
                      <a:pt x="58" y="141"/>
                    </a:lnTo>
                    <a:lnTo>
                      <a:pt x="57" y="141"/>
                    </a:lnTo>
                    <a:lnTo>
                      <a:pt x="57" y="143"/>
                    </a:lnTo>
                    <a:lnTo>
                      <a:pt x="58" y="142"/>
                    </a:lnTo>
                    <a:lnTo>
                      <a:pt x="58" y="146"/>
                    </a:lnTo>
                    <a:lnTo>
                      <a:pt x="61" y="148"/>
                    </a:lnTo>
                    <a:lnTo>
                      <a:pt x="61" y="149"/>
                    </a:lnTo>
                    <a:lnTo>
                      <a:pt x="62" y="149"/>
                    </a:lnTo>
                    <a:lnTo>
                      <a:pt x="62" y="153"/>
                    </a:lnTo>
                    <a:lnTo>
                      <a:pt x="63" y="156"/>
                    </a:lnTo>
                    <a:lnTo>
                      <a:pt x="61" y="157"/>
                    </a:lnTo>
                    <a:lnTo>
                      <a:pt x="59" y="156"/>
                    </a:lnTo>
                    <a:lnTo>
                      <a:pt x="58" y="156"/>
                    </a:lnTo>
                    <a:lnTo>
                      <a:pt x="55" y="159"/>
                    </a:lnTo>
                    <a:lnTo>
                      <a:pt x="54" y="167"/>
                    </a:lnTo>
                    <a:lnTo>
                      <a:pt x="52" y="168"/>
                    </a:lnTo>
                    <a:lnTo>
                      <a:pt x="53" y="169"/>
                    </a:lnTo>
                    <a:lnTo>
                      <a:pt x="55" y="169"/>
                    </a:lnTo>
                    <a:lnTo>
                      <a:pt x="53" y="170"/>
                    </a:lnTo>
                    <a:lnTo>
                      <a:pt x="53" y="172"/>
                    </a:lnTo>
                    <a:lnTo>
                      <a:pt x="53" y="170"/>
                    </a:lnTo>
                    <a:lnTo>
                      <a:pt x="52" y="170"/>
                    </a:lnTo>
                    <a:lnTo>
                      <a:pt x="51" y="169"/>
                    </a:lnTo>
                    <a:lnTo>
                      <a:pt x="50" y="170"/>
                    </a:lnTo>
                    <a:lnTo>
                      <a:pt x="49" y="169"/>
                    </a:lnTo>
                    <a:lnTo>
                      <a:pt x="47" y="170"/>
                    </a:lnTo>
                    <a:lnTo>
                      <a:pt x="44" y="170"/>
                    </a:lnTo>
                    <a:lnTo>
                      <a:pt x="44" y="172"/>
                    </a:lnTo>
                    <a:lnTo>
                      <a:pt x="43" y="172"/>
                    </a:lnTo>
                    <a:lnTo>
                      <a:pt x="43" y="174"/>
                    </a:lnTo>
                    <a:lnTo>
                      <a:pt x="41" y="174"/>
                    </a:lnTo>
                    <a:lnTo>
                      <a:pt x="40" y="174"/>
                    </a:lnTo>
                    <a:lnTo>
                      <a:pt x="39" y="176"/>
                    </a:lnTo>
                    <a:lnTo>
                      <a:pt x="35" y="179"/>
                    </a:lnTo>
                    <a:lnTo>
                      <a:pt x="34" y="177"/>
                    </a:lnTo>
                    <a:lnTo>
                      <a:pt x="33" y="176"/>
                    </a:lnTo>
                    <a:lnTo>
                      <a:pt x="32" y="176"/>
                    </a:lnTo>
                    <a:lnTo>
                      <a:pt x="28" y="174"/>
                    </a:lnTo>
                    <a:lnTo>
                      <a:pt x="30" y="174"/>
                    </a:lnTo>
                    <a:lnTo>
                      <a:pt x="30" y="173"/>
                    </a:lnTo>
                    <a:lnTo>
                      <a:pt x="25" y="172"/>
                    </a:lnTo>
                    <a:lnTo>
                      <a:pt x="24" y="172"/>
                    </a:lnTo>
                    <a:lnTo>
                      <a:pt x="24" y="173"/>
                    </a:lnTo>
                    <a:lnTo>
                      <a:pt x="27" y="174"/>
                    </a:lnTo>
                    <a:lnTo>
                      <a:pt x="27" y="176"/>
                    </a:lnTo>
                    <a:lnTo>
                      <a:pt x="25" y="177"/>
                    </a:lnTo>
                    <a:lnTo>
                      <a:pt x="24" y="180"/>
                    </a:lnTo>
                    <a:lnTo>
                      <a:pt x="24" y="182"/>
                    </a:lnTo>
                    <a:lnTo>
                      <a:pt x="23" y="183"/>
                    </a:lnTo>
                    <a:lnTo>
                      <a:pt x="24" y="184"/>
                    </a:lnTo>
                    <a:lnTo>
                      <a:pt x="24" y="190"/>
                    </a:lnTo>
                    <a:lnTo>
                      <a:pt x="24" y="191"/>
                    </a:lnTo>
                    <a:lnTo>
                      <a:pt x="19" y="191"/>
                    </a:lnTo>
                    <a:lnTo>
                      <a:pt x="19" y="192"/>
                    </a:lnTo>
                    <a:lnTo>
                      <a:pt x="20" y="196"/>
                    </a:lnTo>
                    <a:lnTo>
                      <a:pt x="22" y="199"/>
                    </a:lnTo>
                    <a:lnTo>
                      <a:pt x="23" y="200"/>
                    </a:lnTo>
                    <a:lnTo>
                      <a:pt x="22" y="203"/>
                    </a:lnTo>
                    <a:lnTo>
                      <a:pt x="24" y="208"/>
                    </a:lnTo>
                    <a:lnTo>
                      <a:pt x="24" y="211"/>
                    </a:lnTo>
                    <a:lnTo>
                      <a:pt x="24" y="212"/>
                    </a:lnTo>
                    <a:lnTo>
                      <a:pt x="22" y="216"/>
                    </a:lnTo>
                    <a:lnTo>
                      <a:pt x="17" y="220"/>
                    </a:lnTo>
                    <a:lnTo>
                      <a:pt x="15" y="218"/>
                    </a:lnTo>
                    <a:lnTo>
                      <a:pt x="14" y="217"/>
                    </a:lnTo>
                    <a:lnTo>
                      <a:pt x="14" y="216"/>
                    </a:lnTo>
                    <a:lnTo>
                      <a:pt x="13" y="216"/>
                    </a:lnTo>
                    <a:lnTo>
                      <a:pt x="13" y="217"/>
                    </a:lnTo>
                    <a:lnTo>
                      <a:pt x="9" y="222"/>
                    </a:lnTo>
                    <a:lnTo>
                      <a:pt x="7" y="227"/>
                    </a:lnTo>
                    <a:lnTo>
                      <a:pt x="4" y="231"/>
                    </a:lnTo>
                    <a:lnTo>
                      <a:pt x="4" y="232"/>
                    </a:lnTo>
                    <a:lnTo>
                      <a:pt x="4" y="234"/>
                    </a:lnTo>
                    <a:lnTo>
                      <a:pt x="4" y="237"/>
                    </a:lnTo>
                    <a:lnTo>
                      <a:pt x="1" y="240"/>
                    </a:lnTo>
                    <a:lnTo>
                      <a:pt x="1" y="242"/>
                    </a:lnTo>
                    <a:lnTo>
                      <a:pt x="0" y="245"/>
                    </a:lnTo>
                    <a:lnTo>
                      <a:pt x="1" y="248"/>
                    </a:lnTo>
                    <a:lnTo>
                      <a:pt x="4" y="249"/>
                    </a:lnTo>
                    <a:lnTo>
                      <a:pt x="3" y="251"/>
                    </a:lnTo>
                    <a:lnTo>
                      <a:pt x="3" y="254"/>
                    </a:lnTo>
                    <a:lnTo>
                      <a:pt x="5" y="255"/>
                    </a:lnTo>
                    <a:lnTo>
                      <a:pt x="6" y="254"/>
                    </a:lnTo>
                    <a:lnTo>
                      <a:pt x="9" y="256"/>
                    </a:lnTo>
                    <a:lnTo>
                      <a:pt x="10" y="255"/>
                    </a:lnTo>
                    <a:lnTo>
                      <a:pt x="11" y="254"/>
                    </a:lnTo>
                    <a:lnTo>
                      <a:pt x="14" y="259"/>
                    </a:lnTo>
                    <a:lnTo>
                      <a:pt x="12" y="262"/>
                    </a:lnTo>
                    <a:lnTo>
                      <a:pt x="14" y="265"/>
                    </a:lnTo>
                    <a:lnTo>
                      <a:pt x="17" y="271"/>
                    </a:lnTo>
                    <a:lnTo>
                      <a:pt x="17" y="268"/>
                    </a:lnTo>
                    <a:lnTo>
                      <a:pt x="19" y="268"/>
                    </a:lnTo>
                    <a:lnTo>
                      <a:pt x="20" y="266"/>
                    </a:lnTo>
                    <a:lnTo>
                      <a:pt x="23" y="267"/>
                    </a:lnTo>
                    <a:lnTo>
                      <a:pt x="24" y="267"/>
                    </a:lnTo>
                    <a:lnTo>
                      <a:pt x="21" y="269"/>
                    </a:lnTo>
                    <a:lnTo>
                      <a:pt x="20" y="271"/>
                    </a:lnTo>
                    <a:lnTo>
                      <a:pt x="24" y="277"/>
                    </a:lnTo>
                    <a:lnTo>
                      <a:pt x="24" y="282"/>
                    </a:lnTo>
                    <a:lnTo>
                      <a:pt x="25" y="283"/>
                    </a:lnTo>
                    <a:lnTo>
                      <a:pt x="27" y="293"/>
                    </a:lnTo>
                    <a:lnTo>
                      <a:pt x="28" y="294"/>
                    </a:lnTo>
                    <a:lnTo>
                      <a:pt x="30" y="295"/>
                    </a:lnTo>
                    <a:lnTo>
                      <a:pt x="30" y="297"/>
                    </a:lnTo>
                    <a:lnTo>
                      <a:pt x="30" y="300"/>
                    </a:lnTo>
                    <a:lnTo>
                      <a:pt x="32" y="301"/>
                    </a:lnTo>
                    <a:lnTo>
                      <a:pt x="34" y="301"/>
                    </a:lnTo>
                    <a:lnTo>
                      <a:pt x="35" y="302"/>
                    </a:lnTo>
                    <a:lnTo>
                      <a:pt x="38" y="301"/>
                    </a:lnTo>
                    <a:lnTo>
                      <a:pt x="43" y="303"/>
                    </a:lnTo>
                    <a:lnTo>
                      <a:pt x="45" y="302"/>
                    </a:lnTo>
                    <a:lnTo>
                      <a:pt x="47" y="300"/>
                    </a:lnTo>
                    <a:lnTo>
                      <a:pt x="49" y="301"/>
                    </a:lnTo>
                    <a:lnTo>
                      <a:pt x="49" y="305"/>
                    </a:lnTo>
                    <a:lnTo>
                      <a:pt x="52" y="311"/>
                    </a:lnTo>
                    <a:lnTo>
                      <a:pt x="50" y="313"/>
                    </a:lnTo>
                    <a:lnTo>
                      <a:pt x="53" y="324"/>
                    </a:lnTo>
                    <a:lnTo>
                      <a:pt x="53" y="325"/>
                    </a:lnTo>
                    <a:lnTo>
                      <a:pt x="55" y="328"/>
                    </a:lnTo>
                    <a:lnTo>
                      <a:pt x="57" y="328"/>
                    </a:lnTo>
                    <a:lnTo>
                      <a:pt x="61" y="329"/>
                    </a:lnTo>
                    <a:lnTo>
                      <a:pt x="59" y="332"/>
                    </a:lnTo>
                    <a:lnTo>
                      <a:pt x="61" y="335"/>
                    </a:lnTo>
                    <a:lnTo>
                      <a:pt x="61" y="337"/>
                    </a:lnTo>
                    <a:lnTo>
                      <a:pt x="64" y="345"/>
                    </a:lnTo>
                    <a:lnTo>
                      <a:pt x="62" y="351"/>
                    </a:lnTo>
                    <a:lnTo>
                      <a:pt x="61" y="353"/>
                    </a:lnTo>
                    <a:lnTo>
                      <a:pt x="63" y="356"/>
                    </a:lnTo>
                    <a:lnTo>
                      <a:pt x="68" y="359"/>
                    </a:lnTo>
                    <a:lnTo>
                      <a:pt x="71" y="358"/>
                    </a:lnTo>
                    <a:lnTo>
                      <a:pt x="72" y="360"/>
                    </a:lnTo>
                    <a:lnTo>
                      <a:pt x="74" y="359"/>
                    </a:lnTo>
                    <a:lnTo>
                      <a:pt x="79" y="362"/>
                    </a:lnTo>
                    <a:lnTo>
                      <a:pt x="82" y="366"/>
                    </a:lnTo>
                    <a:lnTo>
                      <a:pt x="85" y="368"/>
                    </a:lnTo>
                    <a:lnTo>
                      <a:pt x="88" y="375"/>
                    </a:lnTo>
                    <a:lnTo>
                      <a:pt x="90" y="377"/>
                    </a:lnTo>
                    <a:lnTo>
                      <a:pt x="90" y="379"/>
                    </a:lnTo>
                    <a:lnTo>
                      <a:pt x="92" y="379"/>
                    </a:lnTo>
                    <a:lnTo>
                      <a:pt x="92" y="381"/>
                    </a:lnTo>
                    <a:lnTo>
                      <a:pt x="95" y="386"/>
                    </a:lnTo>
                    <a:lnTo>
                      <a:pt x="97" y="386"/>
                    </a:lnTo>
                    <a:lnTo>
                      <a:pt x="98" y="388"/>
                    </a:lnTo>
                    <a:lnTo>
                      <a:pt x="99" y="391"/>
                    </a:lnTo>
                    <a:lnTo>
                      <a:pt x="103" y="392"/>
                    </a:lnTo>
                    <a:lnTo>
                      <a:pt x="105" y="394"/>
                    </a:lnTo>
                    <a:lnTo>
                      <a:pt x="107" y="394"/>
                    </a:lnTo>
                    <a:lnTo>
                      <a:pt x="112" y="396"/>
                    </a:lnTo>
                    <a:lnTo>
                      <a:pt x="113" y="397"/>
                    </a:lnTo>
                    <a:lnTo>
                      <a:pt x="113" y="400"/>
                    </a:lnTo>
                    <a:lnTo>
                      <a:pt x="112" y="402"/>
                    </a:lnTo>
                    <a:lnTo>
                      <a:pt x="115" y="402"/>
                    </a:lnTo>
                    <a:lnTo>
                      <a:pt x="114" y="403"/>
                    </a:lnTo>
                    <a:lnTo>
                      <a:pt x="116" y="405"/>
                    </a:lnTo>
                    <a:lnTo>
                      <a:pt x="117" y="407"/>
                    </a:lnTo>
                    <a:lnTo>
                      <a:pt x="116" y="407"/>
                    </a:lnTo>
                    <a:lnTo>
                      <a:pt x="115" y="408"/>
                    </a:lnTo>
                    <a:lnTo>
                      <a:pt x="118" y="410"/>
                    </a:lnTo>
                    <a:lnTo>
                      <a:pt x="118" y="412"/>
                    </a:lnTo>
                    <a:lnTo>
                      <a:pt x="119" y="412"/>
                    </a:lnTo>
                    <a:lnTo>
                      <a:pt x="121" y="412"/>
                    </a:lnTo>
                    <a:lnTo>
                      <a:pt x="123" y="414"/>
                    </a:lnTo>
                    <a:lnTo>
                      <a:pt x="125" y="414"/>
                    </a:lnTo>
                    <a:lnTo>
                      <a:pt x="124" y="418"/>
                    </a:lnTo>
                    <a:lnTo>
                      <a:pt x="123" y="421"/>
                    </a:lnTo>
                    <a:lnTo>
                      <a:pt x="121" y="423"/>
                    </a:lnTo>
                    <a:lnTo>
                      <a:pt x="118" y="422"/>
                    </a:lnTo>
                    <a:lnTo>
                      <a:pt x="113" y="422"/>
                    </a:lnTo>
                    <a:lnTo>
                      <a:pt x="113" y="426"/>
                    </a:lnTo>
                    <a:lnTo>
                      <a:pt x="111" y="426"/>
                    </a:lnTo>
                    <a:lnTo>
                      <a:pt x="110" y="427"/>
                    </a:lnTo>
                    <a:lnTo>
                      <a:pt x="109" y="427"/>
                    </a:lnTo>
                    <a:lnTo>
                      <a:pt x="112" y="431"/>
                    </a:lnTo>
                    <a:lnTo>
                      <a:pt x="112" y="432"/>
                    </a:lnTo>
                    <a:lnTo>
                      <a:pt x="114" y="434"/>
                    </a:lnTo>
                    <a:lnTo>
                      <a:pt x="113" y="435"/>
                    </a:lnTo>
                    <a:lnTo>
                      <a:pt x="117" y="435"/>
                    </a:lnTo>
                    <a:lnTo>
                      <a:pt x="118" y="435"/>
                    </a:lnTo>
                    <a:lnTo>
                      <a:pt x="118" y="439"/>
                    </a:lnTo>
                    <a:lnTo>
                      <a:pt x="116" y="439"/>
                    </a:lnTo>
                    <a:lnTo>
                      <a:pt x="117" y="440"/>
                    </a:lnTo>
                    <a:lnTo>
                      <a:pt x="116" y="442"/>
                    </a:lnTo>
                    <a:lnTo>
                      <a:pt x="118" y="443"/>
                    </a:lnTo>
                    <a:lnTo>
                      <a:pt x="118" y="444"/>
                    </a:lnTo>
                    <a:lnTo>
                      <a:pt x="119" y="447"/>
                    </a:lnTo>
                    <a:lnTo>
                      <a:pt x="121" y="445"/>
                    </a:lnTo>
                    <a:lnTo>
                      <a:pt x="123" y="446"/>
                    </a:lnTo>
                    <a:lnTo>
                      <a:pt x="122" y="448"/>
                    </a:lnTo>
                    <a:lnTo>
                      <a:pt x="122" y="451"/>
                    </a:lnTo>
                    <a:lnTo>
                      <a:pt x="123" y="451"/>
                    </a:lnTo>
                    <a:lnTo>
                      <a:pt x="124" y="449"/>
                    </a:lnTo>
                    <a:lnTo>
                      <a:pt x="130" y="450"/>
                    </a:lnTo>
                    <a:lnTo>
                      <a:pt x="131" y="451"/>
                    </a:lnTo>
                    <a:lnTo>
                      <a:pt x="129" y="454"/>
                    </a:lnTo>
                    <a:lnTo>
                      <a:pt x="132" y="456"/>
                    </a:lnTo>
                    <a:lnTo>
                      <a:pt x="136" y="456"/>
                    </a:lnTo>
                    <a:lnTo>
                      <a:pt x="140" y="453"/>
                    </a:lnTo>
                    <a:lnTo>
                      <a:pt x="143" y="455"/>
                    </a:lnTo>
                    <a:lnTo>
                      <a:pt x="145" y="454"/>
                    </a:lnTo>
                    <a:lnTo>
                      <a:pt x="148" y="456"/>
                    </a:lnTo>
                    <a:lnTo>
                      <a:pt x="148" y="458"/>
                    </a:lnTo>
                    <a:lnTo>
                      <a:pt x="152" y="457"/>
                    </a:lnTo>
                    <a:lnTo>
                      <a:pt x="153" y="457"/>
                    </a:lnTo>
                    <a:lnTo>
                      <a:pt x="154" y="457"/>
                    </a:lnTo>
                    <a:lnTo>
                      <a:pt x="155" y="457"/>
                    </a:lnTo>
                    <a:lnTo>
                      <a:pt x="158" y="458"/>
                    </a:lnTo>
                    <a:lnTo>
                      <a:pt x="162" y="461"/>
                    </a:lnTo>
                    <a:lnTo>
                      <a:pt x="166" y="463"/>
                    </a:lnTo>
                    <a:lnTo>
                      <a:pt x="169" y="465"/>
                    </a:lnTo>
                    <a:lnTo>
                      <a:pt x="169" y="467"/>
                    </a:lnTo>
                    <a:lnTo>
                      <a:pt x="174" y="465"/>
                    </a:lnTo>
                    <a:lnTo>
                      <a:pt x="178" y="467"/>
                    </a:lnTo>
                    <a:lnTo>
                      <a:pt x="180" y="471"/>
                    </a:lnTo>
                    <a:lnTo>
                      <a:pt x="188" y="477"/>
                    </a:lnTo>
                    <a:lnTo>
                      <a:pt x="190" y="477"/>
                    </a:lnTo>
                    <a:lnTo>
                      <a:pt x="191" y="477"/>
                    </a:lnTo>
                    <a:lnTo>
                      <a:pt x="191" y="481"/>
                    </a:lnTo>
                    <a:lnTo>
                      <a:pt x="193" y="482"/>
                    </a:lnTo>
                    <a:lnTo>
                      <a:pt x="196" y="482"/>
                    </a:lnTo>
                    <a:lnTo>
                      <a:pt x="197" y="479"/>
                    </a:lnTo>
                    <a:lnTo>
                      <a:pt x="200" y="478"/>
                    </a:lnTo>
                    <a:lnTo>
                      <a:pt x="200" y="476"/>
                    </a:lnTo>
                    <a:lnTo>
                      <a:pt x="202" y="473"/>
                    </a:lnTo>
                    <a:lnTo>
                      <a:pt x="204" y="473"/>
                    </a:lnTo>
                    <a:lnTo>
                      <a:pt x="205" y="476"/>
                    </a:lnTo>
                    <a:lnTo>
                      <a:pt x="206" y="477"/>
                    </a:lnTo>
                    <a:lnTo>
                      <a:pt x="208" y="477"/>
                    </a:lnTo>
                    <a:lnTo>
                      <a:pt x="210" y="476"/>
                    </a:lnTo>
                    <a:lnTo>
                      <a:pt x="211" y="473"/>
                    </a:lnTo>
                    <a:lnTo>
                      <a:pt x="211" y="471"/>
                    </a:lnTo>
                    <a:lnTo>
                      <a:pt x="210" y="470"/>
                    </a:lnTo>
                    <a:lnTo>
                      <a:pt x="210" y="466"/>
                    </a:lnTo>
                    <a:lnTo>
                      <a:pt x="211" y="465"/>
                    </a:lnTo>
                    <a:lnTo>
                      <a:pt x="213" y="467"/>
                    </a:lnTo>
                    <a:lnTo>
                      <a:pt x="215" y="467"/>
                    </a:lnTo>
                    <a:lnTo>
                      <a:pt x="216" y="467"/>
                    </a:lnTo>
                    <a:lnTo>
                      <a:pt x="218" y="467"/>
                    </a:lnTo>
                    <a:lnTo>
                      <a:pt x="221" y="470"/>
                    </a:lnTo>
                    <a:lnTo>
                      <a:pt x="223" y="470"/>
                    </a:lnTo>
                    <a:lnTo>
                      <a:pt x="224" y="466"/>
                    </a:lnTo>
                    <a:lnTo>
                      <a:pt x="226" y="465"/>
                    </a:lnTo>
                    <a:lnTo>
                      <a:pt x="227" y="462"/>
                    </a:lnTo>
                    <a:lnTo>
                      <a:pt x="229" y="459"/>
                    </a:lnTo>
                    <a:lnTo>
                      <a:pt x="229" y="456"/>
                    </a:lnTo>
                    <a:lnTo>
                      <a:pt x="231" y="454"/>
                    </a:lnTo>
                    <a:lnTo>
                      <a:pt x="232" y="454"/>
                    </a:lnTo>
                    <a:lnTo>
                      <a:pt x="231" y="450"/>
                    </a:lnTo>
                    <a:lnTo>
                      <a:pt x="229" y="447"/>
                    </a:lnTo>
                    <a:lnTo>
                      <a:pt x="229" y="444"/>
                    </a:lnTo>
                    <a:lnTo>
                      <a:pt x="232" y="444"/>
                    </a:lnTo>
                    <a:lnTo>
                      <a:pt x="233" y="445"/>
                    </a:lnTo>
                    <a:lnTo>
                      <a:pt x="236" y="444"/>
                    </a:lnTo>
                    <a:lnTo>
                      <a:pt x="237" y="446"/>
                    </a:lnTo>
                    <a:lnTo>
                      <a:pt x="238" y="447"/>
                    </a:lnTo>
                    <a:lnTo>
                      <a:pt x="237" y="447"/>
                    </a:lnTo>
                    <a:lnTo>
                      <a:pt x="237" y="448"/>
                    </a:lnTo>
                    <a:lnTo>
                      <a:pt x="239" y="450"/>
                    </a:lnTo>
                    <a:lnTo>
                      <a:pt x="242" y="452"/>
                    </a:lnTo>
                    <a:lnTo>
                      <a:pt x="242" y="455"/>
                    </a:lnTo>
                    <a:lnTo>
                      <a:pt x="242" y="456"/>
                    </a:lnTo>
                    <a:lnTo>
                      <a:pt x="243" y="457"/>
                    </a:lnTo>
                    <a:lnTo>
                      <a:pt x="244" y="460"/>
                    </a:lnTo>
                    <a:lnTo>
                      <a:pt x="246" y="459"/>
                    </a:lnTo>
                    <a:lnTo>
                      <a:pt x="249" y="459"/>
                    </a:lnTo>
                    <a:lnTo>
                      <a:pt x="250" y="461"/>
                    </a:lnTo>
                    <a:lnTo>
                      <a:pt x="256" y="463"/>
                    </a:lnTo>
                    <a:lnTo>
                      <a:pt x="257" y="464"/>
                    </a:lnTo>
                    <a:lnTo>
                      <a:pt x="257" y="467"/>
                    </a:lnTo>
                    <a:lnTo>
                      <a:pt x="259" y="469"/>
                    </a:lnTo>
                    <a:lnTo>
                      <a:pt x="260" y="468"/>
                    </a:lnTo>
                    <a:lnTo>
                      <a:pt x="260" y="466"/>
                    </a:lnTo>
                    <a:lnTo>
                      <a:pt x="262" y="466"/>
                    </a:lnTo>
                    <a:lnTo>
                      <a:pt x="263" y="465"/>
                    </a:lnTo>
                    <a:lnTo>
                      <a:pt x="264" y="465"/>
                    </a:lnTo>
                    <a:lnTo>
                      <a:pt x="266" y="463"/>
                    </a:lnTo>
                    <a:lnTo>
                      <a:pt x="268" y="463"/>
                    </a:lnTo>
                    <a:lnTo>
                      <a:pt x="271" y="460"/>
                    </a:lnTo>
                    <a:lnTo>
                      <a:pt x="272" y="459"/>
                    </a:lnTo>
                    <a:lnTo>
                      <a:pt x="275" y="459"/>
                    </a:lnTo>
                    <a:lnTo>
                      <a:pt x="276" y="463"/>
                    </a:lnTo>
                    <a:lnTo>
                      <a:pt x="276" y="470"/>
                    </a:lnTo>
                    <a:lnTo>
                      <a:pt x="278" y="471"/>
                    </a:lnTo>
                    <a:lnTo>
                      <a:pt x="279" y="471"/>
                    </a:lnTo>
                    <a:lnTo>
                      <a:pt x="283" y="470"/>
                    </a:lnTo>
                    <a:lnTo>
                      <a:pt x="285" y="475"/>
                    </a:lnTo>
                    <a:lnTo>
                      <a:pt x="286" y="483"/>
                    </a:lnTo>
                    <a:lnTo>
                      <a:pt x="292" y="483"/>
                    </a:lnTo>
                    <a:lnTo>
                      <a:pt x="294" y="482"/>
                    </a:lnTo>
                    <a:lnTo>
                      <a:pt x="294" y="483"/>
                    </a:lnTo>
                    <a:lnTo>
                      <a:pt x="295" y="482"/>
                    </a:lnTo>
                    <a:lnTo>
                      <a:pt x="297" y="484"/>
                    </a:lnTo>
                    <a:lnTo>
                      <a:pt x="299" y="482"/>
                    </a:lnTo>
                    <a:lnTo>
                      <a:pt x="299" y="480"/>
                    </a:lnTo>
                    <a:lnTo>
                      <a:pt x="301" y="479"/>
                    </a:lnTo>
                    <a:lnTo>
                      <a:pt x="301" y="478"/>
                    </a:lnTo>
                    <a:lnTo>
                      <a:pt x="304" y="476"/>
                    </a:lnTo>
                    <a:lnTo>
                      <a:pt x="303" y="468"/>
                    </a:lnTo>
                    <a:lnTo>
                      <a:pt x="306" y="458"/>
                    </a:lnTo>
                    <a:lnTo>
                      <a:pt x="306" y="453"/>
                    </a:lnTo>
                    <a:lnTo>
                      <a:pt x="304" y="453"/>
                    </a:lnTo>
                    <a:lnTo>
                      <a:pt x="308" y="441"/>
                    </a:lnTo>
                    <a:lnTo>
                      <a:pt x="309" y="440"/>
                    </a:lnTo>
                    <a:lnTo>
                      <a:pt x="310" y="436"/>
                    </a:lnTo>
                    <a:lnTo>
                      <a:pt x="313" y="431"/>
                    </a:lnTo>
                    <a:lnTo>
                      <a:pt x="314" y="430"/>
                    </a:lnTo>
                    <a:lnTo>
                      <a:pt x="319" y="430"/>
                    </a:lnTo>
                    <a:lnTo>
                      <a:pt x="320" y="427"/>
                    </a:lnTo>
                    <a:lnTo>
                      <a:pt x="324" y="427"/>
                    </a:lnTo>
                    <a:lnTo>
                      <a:pt x="328" y="424"/>
                    </a:lnTo>
                    <a:lnTo>
                      <a:pt x="328" y="422"/>
                    </a:lnTo>
                    <a:lnTo>
                      <a:pt x="330" y="421"/>
                    </a:lnTo>
                    <a:lnTo>
                      <a:pt x="330" y="419"/>
                    </a:lnTo>
                    <a:lnTo>
                      <a:pt x="332" y="418"/>
                    </a:lnTo>
                    <a:lnTo>
                      <a:pt x="333" y="418"/>
                    </a:lnTo>
                    <a:lnTo>
                      <a:pt x="335" y="418"/>
                    </a:lnTo>
                    <a:lnTo>
                      <a:pt x="333" y="411"/>
                    </a:lnTo>
                    <a:lnTo>
                      <a:pt x="337" y="405"/>
                    </a:lnTo>
                    <a:lnTo>
                      <a:pt x="337" y="403"/>
                    </a:lnTo>
                    <a:lnTo>
                      <a:pt x="336" y="400"/>
                    </a:lnTo>
                    <a:lnTo>
                      <a:pt x="337" y="399"/>
                    </a:lnTo>
                    <a:lnTo>
                      <a:pt x="337" y="397"/>
                    </a:lnTo>
                    <a:lnTo>
                      <a:pt x="340" y="396"/>
                    </a:lnTo>
                    <a:lnTo>
                      <a:pt x="341" y="396"/>
                    </a:lnTo>
                    <a:lnTo>
                      <a:pt x="343" y="397"/>
                    </a:lnTo>
                    <a:lnTo>
                      <a:pt x="346" y="397"/>
                    </a:lnTo>
                    <a:lnTo>
                      <a:pt x="347" y="396"/>
                    </a:lnTo>
                    <a:lnTo>
                      <a:pt x="348" y="398"/>
                    </a:lnTo>
                    <a:lnTo>
                      <a:pt x="348" y="397"/>
                    </a:lnTo>
                    <a:lnTo>
                      <a:pt x="349" y="399"/>
                    </a:lnTo>
                    <a:lnTo>
                      <a:pt x="350" y="400"/>
                    </a:lnTo>
                    <a:lnTo>
                      <a:pt x="351" y="399"/>
                    </a:lnTo>
                    <a:lnTo>
                      <a:pt x="352" y="400"/>
                    </a:lnTo>
                    <a:lnTo>
                      <a:pt x="354" y="398"/>
                    </a:lnTo>
                    <a:lnTo>
                      <a:pt x="356" y="399"/>
                    </a:lnTo>
                    <a:lnTo>
                      <a:pt x="358" y="401"/>
                    </a:lnTo>
                    <a:lnTo>
                      <a:pt x="358" y="403"/>
                    </a:lnTo>
                    <a:lnTo>
                      <a:pt x="361" y="403"/>
                    </a:lnTo>
                    <a:lnTo>
                      <a:pt x="363" y="405"/>
                    </a:lnTo>
                    <a:lnTo>
                      <a:pt x="365" y="406"/>
                    </a:lnTo>
                    <a:lnTo>
                      <a:pt x="366" y="405"/>
                    </a:lnTo>
                    <a:lnTo>
                      <a:pt x="369" y="407"/>
                    </a:lnTo>
                    <a:lnTo>
                      <a:pt x="371" y="408"/>
                    </a:lnTo>
                    <a:lnTo>
                      <a:pt x="372" y="410"/>
                    </a:lnTo>
                    <a:lnTo>
                      <a:pt x="374" y="410"/>
                    </a:lnTo>
                    <a:lnTo>
                      <a:pt x="375" y="410"/>
                    </a:lnTo>
                    <a:lnTo>
                      <a:pt x="377" y="412"/>
                    </a:lnTo>
                    <a:lnTo>
                      <a:pt x="379" y="410"/>
                    </a:lnTo>
                    <a:lnTo>
                      <a:pt x="380" y="410"/>
                    </a:lnTo>
                    <a:lnTo>
                      <a:pt x="382" y="409"/>
                    </a:lnTo>
                    <a:lnTo>
                      <a:pt x="384" y="405"/>
                    </a:lnTo>
                    <a:lnTo>
                      <a:pt x="384" y="403"/>
                    </a:lnTo>
                    <a:lnTo>
                      <a:pt x="379" y="398"/>
                    </a:lnTo>
                    <a:lnTo>
                      <a:pt x="379" y="397"/>
                    </a:lnTo>
                    <a:lnTo>
                      <a:pt x="379" y="396"/>
                    </a:lnTo>
                    <a:lnTo>
                      <a:pt x="378" y="395"/>
                    </a:lnTo>
                    <a:lnTo>
                      <a:pt x="381" y="392"/>
                    </a:lnTo>
                    <a:lnTo>
                      <a:pt x="381" y="387"/>
                    </a:lnTo>
                    <a:lnTo>
                      <a:pt x="384" y="382"/>
                    </a:lnTo>
                    <a:lnTo>
                      <a:pt x="384" y="376"/>
                    </a:lnTo>
                    <a:lnTo>
                      <a:pt x="386" y="375"/>
                    </a:lnTo>
                    <a:lnTo>
                      <a:pt x="386" y="374"/>
                    </a:lnTo>
                    <a:lnTo>
                      <a:pt x="389" y="374"/>
                    </a:lnTo>
                    <a:lnTo>
                      <a:pt x="389" y="372"/>
                    </a:lnTo>
                    <a:lnTo>
                      <a:pt x="388" y="369"/>
                    </a:lnTo>
                    <a:lnTo>
                      <a:pt x="387" y="369"/>
                    </a:lnTo>
                    <a:lnTo>
                      <a:pt x="387" y="365"/>
                    </a:lnTo>
                    <a:lnTo>
                      <a:pt x="388" y="359"/>
                    </a:lnTo>
                    <a:lnTo>
                      <a:pt x="391" y="359"/>
                    </a:lnTo>
                    <a:lnTo>
                      <a:pt x="392" y="351"/>
                    </a:lnTo>
                    <a:lnTo>
                      <a:pt x="393" y="352"/>
                    </a:lnTo>
                    <a:lnTo>
                      <a:pt x="393" y="350"/>
                    </a:lnTo>
                    <a:lnTo>
                      <a:pt x="394" y="348"/>
                    </a:lnTo>
                    <a:lnTo>
                      <a:pt x="395" y="346"/>
                    </a:lnTo>
                    <a:lnTo>
                      <a:pt x="395" y="340"/>
                    </a:lnTo>
                    <a:lnTo>
                      <a:pt x="393" y="339"/>
                    </a:lnTo>
                    <a:lnTo>
                      <a:pt x="393" y="336"/>
                    </a:lnTo>
                    <a:lnTo>
                      <a:pt x="392" y="335"/>
                    </a:lnTo>
                    <a:lnTo>
                      <a:pt x="392" y="333"/>
                    </a:lnTo>
                    <a:lnTo>
                      <a:pt x="394" y="332"/>
                    </a:lnTo>
                    <a:lnTo>
                      <a:pt x="395" y="331"/>
                    </a:lnTo>
                    <a:lnTo>
                      <a:pt x="395" y="328"/>
                    </a:lnTo>
                    <a:lnTo>
                      <a:pt x="393" y="327"/>
                    </a:lnTo>
                    <a:lnTo>
                      <a:pt x="393" y="321"/>
                    </a:lnTo>
                    <a:lnTo>
                      <a:pt x="393" y="318"/>
                    </a:lnTo>
                    <a:lnTo>
                      <a:pt x="394" y="314"/>
                    </a:lnTo>
                    <a:lnTo>
                      <a:pt x="395" y="310"/>
                    </a:lnTo>
                    <a:lnTo>
                      <a:pt x="395" y="311"/>
                    </a:lnTo>
                    <a:lnTo>
                      <a:pt x="397" y="307"/>
                    </a:lnTo>
                    <a:lnTo>
                      <a:pt x="400" y="306"/>
                    </a:lnTo>
                    <a:lnTo>
                      <a:pt x="401" y="305"/>
                    </a:lnTo>
                    <a:lnTo>
                      <a:pt x="401" y="304"/>
                    </a:lnTo>
                    <a:lnTo>
                      <a:pt x="402" y="299"/>
                    </a:lnTo>
                    <a:lnTo>
                      <a:pt x="401" y="299"/>
                    </a:lnTo>
                    <a:lnTo>
                      <a:pt x="400" y="297"/>
                    </a:lnTo>
                    <a:lnTo>
                      <a:pt x="402" y="294"/>
                    </a:lnTo>
                    <a:lnTo>
                      <a:pt x="403" y="295"/>
                    </a:lnTo>
                    <a:lnTo>
                      <a:pt x="406" y="295"/>
                    </a:lnTo>
                    <a:lnTo>
                      <a:pt x="407" y="293"/>
                    </a:lnTo>
                    <a:lnTo>
                      <a:pt x="409" y="292"/>
                    </a:lnTo>
                    <a:lnTo>
                      <a:pt x="410" y="295"/>
                    </a:lnTo>
                    <a:lnTo>
                      <a:pt x="414" y="297"/>
                    </a:lnTo>
                    <a:lnTo>
                      <a:pt x="418" y="296"/>
                    </a:lnTo>
                    <a:lnTo>
                      <a:pt x="420" y="297"/>
                    </a:lnTo>
                    <a:lnTo>
                      <a:pt x="421" y="301"/>
                    </a:lnTo>
                    <a:lnTo>
                      <a:pt x="420" y="302"/>
                    </a:lnTo>
                    <a:lnTo>
                      <a:pt x="420" y="303"/>
                    </a:lnTo>
                    <a:lnTo>
                      <a:pt x="420" y="305"/>
                    </a:lnTo>
                    <a:lnTo>
                      <a:pt x="426" y="306"/>
                    </a:lnTo>
                    <a:lnTo>
                      <a:pt x="430" y="308"/>
                    </a:lnTo>
                    <a:lnTo>
                      <a:pt x="431" y="306"/>
                    </a:lnTo>
                    <a:lnTo>
                      <a:pt x="433" y="306"/>
                    </a:lnTo>
                    <a:lnTo>
                      <a:pt x="435" y="307"/>
                    </a:lnTo>
                    <a:lnTo>
                      <a:pt x="436" y="306"/>
                    </a:lnTo>
                    <a:lnTo>
                      <a:pt x="437" y="307"/>
                    </a:lnTo>
                    <a:lnTo>
                      <a:pt x="439" y="306"/>
                    </a:lnTo>
                    <a:lnTo>
                      <a:pt x="439" y="308"/>
                    </a:lnTo>
                    <a:lnTo>
                      <a:pt x="444" y="311"/>
                    </a:lnTo>
                    <a:lnTo>
                      <a:pt x="444" y="314"/>
                    </a:lnTo>
                    <a:lnTo>
                      <a:pt x="443" y="314"/>
                    </a:lnTo>
                    <a:lnTo>
                      <a:pt x="442" y="315"/>
                    </a:lnTo>
                    <a:lnTo>
                      <a:pt x="442" y="316"/>
                    </a:lnTo>
                    <a:lnTo>
                      <a:pt x="445" y="318"/>
                    </a:lnTo>
                    <a:lnTo>
                      <a:pt x="445" y="319"/>
                    </a:lnTo>
                    <a:lnTo>
                      <a:pt x="444" y="320"/>
                    </a:lnTo>
                    <a:lnTo>
                      <a:pt x="446" y="322"/>
                    </a:lnTo>
                    <a:lnTo>
                      <a:pt x="446" y="325"/>
                    </a:lnTo>
                    <a:lnTo>
                      <a:pt x="446" y="326"/>
                    </a:lnTo>
                    <a:lnTo>
                      <a:pt x="444" y="327"/>
                    </a:lnTo>
                    <a:lnTo>
                      <a:pt x="441" y="332"/>
                    </a:lnTo>
                    <a:lnTo>
                      <a:pt x="443" y="335"/>
                    </a:lnTo>
                    <a:lnTo>
                      <a:pt x="444" y="334"/>
                    </a:lnTo>
                    <a:lnTo>
                      <a:pt x="445" y="335"/>
                    </a:lnTo>
                    <a:lnTo>
                      <a:pt x="448" y="333"/>
                    </a:lnTo>
                    <a:lnTo>
                      <a:pt x="450" y="335"/>
                    </a:lnTo>
                    <a:lnTo>
                      <a:pt x="454" y="331"/>
                    </a:lnTo>
                    <a:lnTo>
                      <a:pt x="456" y="331"/>
                    </a:lnTo>
                    <a:lnTo>
                      <a:pt x="458" y="329"/>
                    </a:lnTo>
                    <a:lnTo>
                      <a:pt x="459" y="329"/>
                    </a:lnTo>
                    <a:lnTo>
                      <a:pt x="462" y="329"/>
                    </a:lnTo>
                    <a:lnTo>
                      <a:pt x="466" y="330"/>
                    </a:lnTo>
                    <a:lnTo>
                      <a:pt x="467" y="330"/>
                    </a:lnTo>
                    <a:lnTo>
                      <a:pt x="471" y="333"/>
                    </a:lnTo>
                    <a:lnTo>
                      <a:pt x="472" y="331"/>
                    </a:lnTo>
                    <a:lnTo>
                      <a:pt x="474" y="331"/>
                    </a:lnTo>
                    <a:lnTo>
                      <a:pt x="473" y="328"/>
                    </a:lnTo>
                    <a:lnTo>
                      <a:pt x="474" y="328"/>
                    </a:lnTo>
                    <a:lnTo>
                      <a:pt x="475" y="328"/>
                    </a:lnTo>
                    <a:lnTo>
                      <a:pt x="478" y="322"/>
                    </a:lnTo>
                    <a:lnTo>
                      <a:pt x="479" y="322"/>
                    </a:lnTo>
                    <a:lnTo>
                      <a:pt x="477" y="318"/>
                    </a:lnTo>
                    <a:lnTo>
                      <a:pt x="478" y="315"/>
                    </a:lnTo>
                    <a:lnTo>
                      <a:pt x="481" y="316"/>
                    </a:lnTo>
                    <a:lnTo>
                      <a:pt x="482" y="318"/>
                    </a:lnTo>
                    <a:lnTo>
                      <a:pt x="481" y="320"/>
                    </a:lnTo>
                    <a:lnTo>
                      <a:pt x="485" y="324"/>
                    </a:lnTo>
                    <a:lnTo>
                      <a:pt x="487" y="323"/>
                    </a:lnTo>
                    <a:lnTo>
                      <a:pt x="489" y="325"/>
                    </a:lnTo>
                    <a:lnTo>
                      <a:pt x="491" y="324"/>
                    </a:lnTo>
                    <a:lnTo>
                      <a:pt x="492" y="322"/>
                    </a:lnTo>
                    <a:lnTo>
                      <a:pt x="494" y="323"/>
                    </a:lnTo>
                    <a:lnTo>
                      <a:pt x="497" y="322"/>
                    </a:lnTo>
                    <a:lnTo>
                      <a:pt x="501" y="324"/>
                    </a:lnTo>
                    <a:lnTo>
                      <a:pt x="507" y="329"/>
                    </a:lnTo>
                    <a:lnTo>
                      <a:pt x="508" y="333"/>
                    </a:lnTo>
                    <a:lnTo>
                      <a:pt x="511" y="334"/>
                    </a:lnTo>
                    <a:lnTo>
                      <a:pt x="513" y="338"/>
                    </a:lnTo>
                    <a:lnTo>
                      <a:pt x="516" y="341"/>
                    </a:lnTo>
                    <a:lnTo>
                      <a:pt x="519" y="342"/>
                    </a:lnTo>
                    <a:lnTo>
                      <a:pt x="521" y="342"/>
                    </a:lnTo>
                    <a:lnTo>
                      <a:pt x="523" y="342"/>
                    </a:lnTo>
                    <a:lnTo>
                      <a:pt x="524" y="345"/>
                    </a:lnTo>
                    <a:lnTo>
                      <a:pt x="528" y="342"/>
                    </a:lnTo>
                    <a:lnTo>
                      <a:pt x="529" y="345"/>
                    </a:lnTo>
                    <a:lnTo>
                      <a:pt x="531" y="346"/>
                    </a:lnTo>
                    <a:lnTo>
                      <a:pt x="532" y="346"/>
                    </a:lnTo>
                    <a:lnTo>
                      <a:pt x="537" y="350"/>
                    </a:lnTo>
                    <a:lnTo>
                      <a:pt x="537" y="357"/>
                    </a:lnTo>
                    <a:lnTo>
                      <a:pt x="539" y="361"/>
                    </a:lnTo>
                    <a:lnTo>
                      <a:pt x="545" y="365"/>
                    </a:lnTo>
                    <a:lnTo>
                      <a:pt x="548" y="361"/>
                    </a:lnTo>
                    <a:lnTo>
                      <a:pt x="549" y="361"/>
                    </a:lnTo>
                    <a:lnTo>
                      <a:pt x="549" y="358"/>
                    </a:lnTo>
                    <a:lnTo>
                      <a:pt x="550" y="358"/>
                    </a:lnTo>
                    <a:lnTo>
                      <a:pt x="552" y="359"/>
                    </a:lnTo>
                    <a:lnTo>
                      <a:pt x="553" y="358"/>
                    </a:lnTo>
                    <a:lnTo>
                      <a:pt x="555" y="357"/>
                    </a:lnTo>
                    <a:lnTo>
                      <a:pt x="552" y="356"/>
                    </a:lnTo>
                    <a:lnTo>
                      <a:pt x="554" y="354"/>
                    </a:lnTo>
                    <a:lnTo>
                      <a:pt x="555" y="355"/>
                    </a:lnTo>
                    <a:lnTo>
                      <a:pt x="555" y="353"/>
                    </a:lnTo>
                    <a:lnTo>
                      <a:pt x="555" y="352"/>
                    </a:lnTo>
                    <a:lnTo>
                      <a:pt x="554" y="352"/>
                    </a:lnTo>
                    <a:lnTo>
                      <a:pt x="554" y="351"/>
                    </a:lnTo>
                    <a:lnTo>
                      <a:pt x="553" y="352"/>
                    </a:lnTo>
                    <a:lnTo>
                      <a:pt x="552" y="350"/>
                    </a:lnTo>
                    <a:lnTo>
                      <a:pt x="553" y="348"/>
                    </a:lnTo>
                    <a:lnTo>
                      <a:pt x="555" y="348"/>
                    </a:lnTo>
                    <a:lnTo>
                      <a:pt x="555" y="350"/>
                    </a:lnTo>
                    <a:lnTo>
                      <a:pt x="557" y="351"/>
                    </a:lnTo>
                    <a:lnTo>
                      <a:pt x="558" y="351"/>
                    </a:lnTo>
                    <a:lnTo>
                      <a:pt x="559" y="350"/>
                    </a:lnTo>
                    <a:lnTo>
                      <a:pt x="560" y="348"/>
                    </a:lnTo>
                    <a:lnTo>
                      <a:pt x="557" y="345"/>
                    </a:lnTo>
                    <a:lnTo>
                      <a:pt x="558" y="343"/>
                    </a:lnTo>
                    <a:lnTo>
                      <a:pt x="559" y="342"/>
                    </a:lnTo>
                    <a:lnTo>
                      <a:pt x="559" y="341"/>
                    </a:lnTo>
                    <a:lnTo>
                      <a:pt x="560" y="340"/>
                    </a:lnTo>
                    <a:lnTo>
                      <a:pt x="556" y="337"/>
                    </a:lnTo>
                    <a:lnTo>
                      <a:pt x="552" y="335"/>
                    </a:lnTo>
                    <a:lnTo>
                      <a:pt x="550" y="335"/>
                    </a:lnTo>
                    <a:lnTo>
                      <a:pt x="546" y="334"/>
                    </a:lnTo>
                    <a:lnTo>
                      <a:pt x="545" y="333"/>
                    </a:lnTo>
                    <a:lnTo>
                      <a:pt x="544" y="331"/>
                    </a:lnTo>
                    <a:lnTo>
                      <a:pt x="545" y="329"/>
                    </a:lnTo>
                    <a:lnTo>
                      <a:pt x="545" y="327"/>
                    </a:lnTo>
                    <a:lnTo>
                      <a:pt x="546" y="326"/>
                    </a:lnTo>
                    <a:lnTo>
                      <a:pt x="545" y="324"/>
                    </a:lnTo>
                    <a:lnTo>
                      <a:pt x="544" y="323"/>
                    </a:lnTo>
                    <a:lnTo>
                      <a:pt x="542" y="322"/>
                    </a:lnTo>
                    <a:lnTo>
                      <a:pt x="540" y="324"/>
                    </a:lnTo>
                    <a:lnTo>
                      <a:pt x="538" y="324"/>
                    </a:lnTo>
                    <a:lnTo>
                      <a:pt x="537" y="325"/>
                    </a:lnTo>
                    <a:lnTo>
                      <a:pt x="535" y="322"/>
                    </a:lnTo>
                    <a:lnTo>
                      <a:pt x="537" y="320"/>
                    </a:lnTo>
                    <a:lnTo>
                      <a:pt x="537" y="318"/>
                    </a:lnTo>
                    <a:lnTo>
                      <a:pt x="539" y="317"/>
                    </a:lnTo>
                    <a:lnTo>
                      <a:pt x="541" y="317"/>
                    </a:lnTo>
                    <a:lnTo>
                      <a:pt x="542" y="315"/>
                    </a:lnTo>
                    <a:lnTo>
                      <a:pt x="543" y="313"/>
                    </a:lnTo>
                    <a:lnTo>
                      <a:pt x="545" y="314"/>
                    </a:lnTo>
                    <a:lnTo>
                      <a:pt x="545" y="311"/>
                    </a:lnTo>
                    <a:lnTo>
                      <a:pt x="547" y="312"/>
                    </a:lnTo>
                    <a:lnTo>
                      <a:pt x="548" y="311"/>
                    </a:lnTo>
                    <a:lnTo>
                      <a:pt x="549" y="310"/>
                    </a:lnTo>
                    <a:lnTo>
                      <a:pt x="548" y="309"/>
                    </a:lnTo>
                    <a:lnTo>
                      <a:pt x="550" y="307"/>
                    </a:lnTo>
                    <a:lnTo>
                      <a:pt x="548" y="306"/>
                    </a:lnTo>
                    <a:lnTo>
                      <a:pt x="549" y="306"/>
                    </a:lnTo>
                    <a:lnTo>
                      <a:pt x="548" y="305"/>
                    </a:lnTo>
                    <a:lnTo>
                      <a:pt x="549" y="303"/>
                    </a:lnTo>
                    <a:lnTo>
                      <a:pt x="552" y="303"/>
                    </a:lnTo>
                    <a:lnTo>
                      <a:pt x="555" y="302"/>
                    </a:lnTo>
                    <a:lnTo>
                      <a:pt x="556" y="299"/>
                    </a:lnTo>
                    <a:lnTo>
                      <a:pt x="554" y="298"/>
                    </a:lnTo>
                    <a:lnTo>
                      <a:pt x="555" y="295"/>
                    </a:lnTo>
                    <a:lnTo>
                      <a:pt x="554" y="295"/>
                    </a:lnTo>
                    <a:lnTo>
                      <a:pt x="554" y="294"/>
                    </a:lnTo>
                    <a:lnTo>
                      <a:pt x="557" y="294"/>
                    </a:lnTo>
                    <a:lnTo>
                      <a:pt x="558" y="295"/>
                    </a:lnTo>
                    <a:lnTo>
                      <a:pt x="559" y="291"/>
                    </a:lnTo>
                    <a:lnTo>
                      <a:pt x="557" y="289"/>
                    </a:lnTo>
                    <a:lnTo>
                      <a:pt x="558" y="287"/>
                    </a:lnTo>
                    <a:lnTo>
                      <a:pt x="562" y="289"/>
                    </a:lnTo>
                    <a:lnTo>
                      <a:pt x="565" y="289"/>
                    </a:lnTo>
                    <a:lnTo>
                      <a:pt x="565" y="290"/>
                    </a:lnTo>
                    <a:lnTo>
                      <a:pt x="566" y="289"/>
                    </a:lnTo>
                    <a:lnTo>
                      <a:pt x="567" y="290"/>
                    </a:lnTo>
                    <a:lnTo>
                      <a:pt x="569" y="290"/>
                    </a:lnTo>
                    <a:lnTo>
                      <a:pt x="570" y="289"/>
                    </a:lnTo>
                    <a:lnTo>
                      <a:pt x="570" y="287"/>
                    </a:lnTo>
                    <a:lnTo>
                      <a:pt x="569" y="284"/>
                    </a:lnTo>
                    <a:lnTo>
                      <a:pt x="572"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84" name="Freeform 73"/>
              <p:cNvSpPr>
                <a:spLocks/>
              </p:cNvSpPr>
              <p:nvPr/>
            </p:nvSpPr>
            <p:spPr bwMode="auto">
              <a:xfrm>
                <a:off x="763" y="3367"/>
                <a:ext cx="572" cy="484"/>
              </a:xfrm>
              <a:custGeom>
                <a:avLst/>
                <a:gdLst>
                  <a:gd name="T0" fmla="*/ 557 w 572"/>
                  <a:gd name="T1" fmla="*/ 259 h 484"/>
                  <a:gd name="T2" fmla="*/ 527 w 572"/>
                  <a:gd name="T3" fmla="*/ 257 h 484"/>
                  <a:gd name="T4" fmla="*/ 507 w 572"/>
                  <a:gd name="T5" fmla="*/ 242 h 484"/>
                  <a:gd name="T6" fmla="*/ 497 w 572"/>
                  <a:gd name="T7" fmla="*/ 214 h 484"/>
                  <a:gd name="T8" fmla="*/ 467 w 572"/>
                  <a:gd name="T9" fmla="*/ 200 h 484"/>
                  <a:gd name="T10" fmla="*/ 443 w 572"/>
                  <a:gd name="T11" fmla="*/ 189 h 484"/>
                  <a:gd name="T12" fmla="*/ 418 w 572"/>
                  <a:gd name="T13" fmla="*/ 168 h 484"/>
                  <a:gd name="T14" fmla="*/ 395 w 572"/>
                  <a:gd name="T15" fmla="*/ 140 h 484"/>
                  <a:gd name="T16" fmla="*/ 394 w 572"/>
                  <a:gd name="T17" fmla="*/ 113 h 484"/>
                  <a:gd name="T18" fmla="*/ 407 w 572"/>
                  <a:gd name="T19" fmla="*/ 79 h 484"/>
                  <a:gd name="T20" fmla="*/ 410 w 572"/>
                  <a:gd name="T21" fmla="*/ 54 h 484"/>
                  <a:gd name="T22" fmla="*/ 401 w 572"/>
                  <a:gd name="T23" fmla="*/ 32 h 484"/>
                  <a:gd name="T24" fmla="*/ 391 w 572"/>
                  <a:gd name="T25" fmla="*/ 24 h 484"/>
                  <a:gd name="T26" fmla="*/ 365 w 572"/>
                  <a:gd name="T27" fmla="*/ 14 h 484"/>
                  <a:gd name="T28" fmla="*/ 360 w 572"/>
                  <a:gd name="T29" fmla="*/ 29 h 484"/>
                  <a:gd name="T30" fmla="*/ 344 w 572"/>
                  <a:gd name="T31" fmla="*/ 39 h 484"/>
                  <a:gd name="T32" fmla="*/ 315 w 572"/>
                  <a:gd name="T33" fmla="*/ 39 h 484"/>
                  <a:gd name="T34" fmla="*/ 308 w 572"/>
                  <a:gd name="T35" fmla="*/ 34 h 484"/>
                  <a:gd name="T36" fmla="*/ 288 w 572"/>
                  <a:gd name="T37" fmla="*/ 31 h 484"/>
                  <a:gd name="T38" fmla="*/ 271 w 572"/>
                  <a:gd name="T39" fmla="*/ 22 h 484"/>
                  <a:gd name="T40" fmla="*/ 262 w 572"/>
                  <a:gd name="T41" fmla="*/ 26 h 484"/>
                  <a:gd name="T42" fmla="*/ 250 w 572"/>
                  <a:gd name="T43" fmla="*/ 21 h 484"/>
                  <a:gd name="T44" fmla="*/ 225 w 572"/>
                  <a:gd name="T45" fmla="*/ 6 h 484"/>
                  <a:gd name="T46" fmla="*/ 205 w 572"/>
                  <a:gd name="T47" fmla="*/ 17 h 484"/>
                  <a:gd name="T48" fmla="*/ 179 w 572"/>
                  <a:gd name="T49" fmla="*/ 16 h 484"/>
                  <a:gd name="T50" fmla="*/ 163 w 572"/>
                  <a:gd name="T51" fmla="*/ 6 h 484"/>
                  <a:gd name="T52" fmla="*/ 154 w 572"/>
                  <a:gd name="T53" fmla="*/ 16 h 484"/>
                  <a:gd name="T54" fmla="*/ 131 w 572"/>
                  <a:gd name="T55" fmla="*/ 15 h 484"/>
                  <a:gd name="T56" fmla="*/ 113 w 572"/>
                  <a:gd name="T57" fmla="*/ 10 h 484"/>
                  <a:gd name="T58" fmla="*/ 90 w 572"/>
                  <a:gd name="T59" fmla="*/ 17 h 484"/>
                  <a:gd name="T60" fmla="*/ 91 w 572"/>
                  <a:gd name="T61" fmla="*/ 32 h 484"/>
                  <a:gd name="T62" fmla="*/ 92 w 572"/>
                  <a:gd name="T63" fmla="*/ 49 h 484"/>
                  <a:gd name="T64" fmla="*/ 89 w 572"/>
                  <a:gd name="T65" fmla="*/ 74 h 484"/>
                  <a:gd name="T66" fmla="*/ 84 w 572"/>
                  <a:gd name="T67" fmla="*/ 98 h 484"/>
                  <a:gd name="T68" fmla="*/ 62 w 572"/>
                  <a:gd name="T69" fmla="*/ 116 h 484"/>
                  <a:gd name="T70" fmla="*/ 58 w 572"/>
                  <a:gd name="T71" fmla="*/ 138 h 484"/>
                  <a:gd name="T72" fmla="*/ 52 w 572"/>
                  <a:gd name="T73" fmla="*/ 168 h 484"/>
                  <a:gd name="T74" fmla="*/ 34 w 572"/>
                  <a:gd name="T75" fmla="*/ 177 h 484"/>
                  <a:gd name="T76" fmla="*/ 20 w 572"/>
                  <a:gd name="T77" fmla="*/ 196 h 484"/>
                  <a:gd name="T78" fmla="*/ 0 w 572"/>
                  <a:gd name="T79" fmla="*/ 245 h 484"/>
                  <a:gd name="T80" fmla="*/ 24 w 572"/>
                  <a:gd name="T81" fmla="*/ 282 h 484"/>
                  <a:gd name="T82" fmla="*/ 57 w 572"/>
                  <a:gd name="T83" fmla="*/ 328 h 484"/>
                  <a:gd name="T84" fmla="*/ 97 w 572"/>
                  <a:gd name="T85" fmla="*/ 386 h 484"/>
                  <a:gd name="T86" fmla="*/ 125 w 572"/>
                  <a:gd name="T87" fmla="*/ 414 h 484"/>
                  <a:gd name="T88" fmla="*/ 119 w 572"/>
                  <a:gd name="T89" fmla="*/ 447 h 484"/>
                  <a:gd name="T90" fmla="*/ 155 w 572"/>
                  <a:gd name="T91" fmla="*/ 457 h 484"/>
                  <a:gd name="T92" fmla="*/ 208 w 572"/>
                  <a:gd name="T93" fmla="*/ 477 h 484"/>
                  <a:gd name="T94" fmla="*/ 229 w 572"/>
                  <a:gd name="T95" fmla="*/ 444 h 484"/>
                  <a:gd name="T96" fmla="*/ 260 w 572"/>
                  <a:gd name="T97" fmla="*/ 468 h 484"/>
                  <a:gd name="T98" fmla="*/ 299 w 572"/>
                  <a:gd name="T99" fmla="*/ 482 h 484"/>
                  <a:gd name="T100" fmla="*/ 332 w 572"/>
                  <a:gd name="T101" fmla="*/ 418 h 484"/>
                  <a:gd name="T102" fmla="*/ 356 w 572"/>
                  <a:gd name="T103" fmla="*/ 399 h 484"/>
                  <a:gd name="T104" fmla="*/ 379 w 572"/>
                  <a:gd name="T105" fmla="*/ 397 h 484"/>
                  <a:gd name="T106" fmla="*/ 395 w 572"/>
                  <a:gd name="T107" fmla="*/ 340 h 484"/>
                  <a:gd name="T108" fmla="*/ 403 w 572"/>
                  <a:gd name="T109" fmla="*/ 295 h 484"/>
                  <a:gd name="T110" fmla="*/ 444 w 572"/>
                  <a:gd name="T111" fmla="*/ 311 h 484"/>
                  <a:gd name="T112" fmla="*/ 462 w 572"/>
                  <a:gd name="T113" fmla="*/ 329 h 484"/>
                  <a:gd name="T114" fmla="*/ 497 w 572"/>
                  <a:gd name="T115" fmla="*/ 322 h 484"/>
                  <a:gd name="T116" fmla="*/ 550 w 572"/>
                  <a:gd name="T117" fmla="*/ 358 h 484"/>
                  <a:gd name="T118" fmla="*/ 560 w 572"/>
                  <a:gd name="T119" fmla="*/ 348 h 484"/>
                  <a:gd name="T120" fmla="*/ 535 w 572"/>
                  <a:gd name="T121" fmla="*/ 322 h 484"/>
                  <a:gd name="T122" fmla="*/ 556 w 572"/>
                  <a:gd name="T123" fmla="*/ 299 h 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484"/>
                  <a:gd name="T188" fmla="*/ 572 w 572"/>
                  <a:gd name="T189" fmla="*/ 484 h 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484">
                    <a:moveTo>
                      <a:pt x="572" y="284"/>
                    </a:moveTo>
                    <a:lnTo>
                      <a:pt x="567" y="277"/>
                    </a:lnTo>
                    <a:lnTo>
                      <a:pt x="568" y="276"/>
                    </a:lnTo>
                    <a:lnTo>
                      <a:pt x="570" y="276"/>
                    </a:lnTo>
                    <a:lnTo>
                      <a:pt x="570" y="274"/>
                    </a:lnTo>
                    <a:lnTo>
                      <a:pt x="567" y="273"/>
                    </a:lnTo>
                    <a:lnTo>
                      <a:pt x="565" y="274"/>
                    </a:lnTo>
                    <a:lnTo>
                      <a:pt x="566" y="274"/>
                    </a:lnTo>
                    <a:lnTo>
                      <a:pt x="565" y="275"/>
                    </a:lnTo>
                    <a:lnTo>
                      <a:pt x="562" y="271"/>
                    </a:lnTo>
                    <a:lnTo>
                      <a:pt x="561" y="269"/>
                    </a:lnTo>
                    <a:lnTo>
                      <a:pt x="562" y="268"/>
                    </a:lnTo>
                    <a:lnTo>
                      <a:pt x="565" y="268"/>
                    </a:lnTo>
                    <a:lnTo>
                      <a:pt x="565" y="269"/>
                    </a:lnTo>
                    <a:lnTo>
                      <a:pt x="565" y="267"/>
                    </a:lnTo>
                    <a:lnTo>
                      <a:pt x="565" y="263"/>
                    </a:lnTo>
                    <a:lnTo>
                      <a:pt x="562" y="261"/>
                    </a:lnTo>
                    <a:lnTo>
                      <a:pt x="561" y="264"/>
                    </a:lnTo>
                    <a:lnTo>
                      <a:pt x="562" y="261"/>
                    </a:lnTo>
                    <a:lnTo>
                      <a:pt x="559" y="259"/>
                    </a:lnTo>
                    <a:lnTo>
                      <a:pt x="558" y="259"/>
                    </a:lnTo>
                    <a:lnTo>
                      <a:pt x="557" y="259"/>
                    </a:lnTo>
                    <a:lnTo>
                      <a:pt x="556" y="261"/>
                    </a:lnTo>
                    <a:lnTo>
                      <a:pt x="557" y="263"/>
                    </a:lnTo>
                    <a:lnTo>
                      <a:pt x="556" y="264"/>
                    </a:lnTo>
                    <a:lnTo>
                      <a:pt x="554" y="264"/>
                    </a:lnTo>
                    <a:lnTo>
                      <a:pt x="554" y="263"/>
                    </a:lnTo>
                    <a:lnTo>
                      <a:pt x="553" y="261"/>
                    </a:lnTo>
                    <a:lnTo>
                      <a:pt x="550" y="260"/>
                    </a:lnTo>
                    <a:lnTo>
                      <a:pt x="549" y="261"/>
                    </a:lnTo>
                    <a:lnTo>
                      <a:pt x="546" y="265"/>
                    </a:lnTo>
                    <a:lnTo>
                      <a:pt x="544" y="264"/>
                    </a:lnTo>
                    <a:lnTo>
                      <a:pt x="542" y="264"/>
                    </a:lnTo>
                    <a:lnTo>
                      <a:pt x="537" y="262"/>
                    </a:lnTo>
                    <a:lnTo>
                      <a:pt x="537" y="264"/>
                    </a:lnTo>
                    <a:lnTo>
                      <a:pt x="536" y="263"/>
                    </a:lnTo>
                    <a:lnTo>
                      <a:pt x="535" y="264"/>
                    </a:lnTo>
                    <a:lnTo>
                      <a:pt x="535" y="262"/>
                    </a:lnTo>
                    <a:lnTo>
                      <a:pt x="534" y="262"/>
                    </a:lnTo>
                    <a:lnTo>
                      <a:pt x="532" y="257"/>
                    </a:lnTo>
                    <a:lnTo>
                      <a:pt x="531" y="256"/>
                    </a:lnTo>
                    <a:lnTo>
                      <a:pt x="529" y="256"/>
                    </a:lnTo>
                    <a:lnTo>
                      <a:pt x="528" y="257"/>
                    </a:lnTo>
                    <a:lnTo>
                      <a:pt x="527" y="257"/>
                    </a:lnTo>
                    <a:lnTo>
                      <a:pt x="526" y="261"/>
                    </a:lnTo>
                    <a:lnTo>
                      <a:pt x="524" y="263"/>
                    </a:lnTo>
                    <a:lnTo>
                      <a:pt x="524" y="262"/>
                    </a:lnTo>
                    <a:lnTo>
                      <a:pt x="524" y="259"/>
                    </a:lnTo>
                    <a:lnTo>
                      <a:pt x="521" y="257"/>
                    </a:lnTo>
                    <a:lnTo>
                      <a:pt x="520" y="255"/>
                    </a:lnTo>
                    <a:lnTo>
                      <a:pt x="518" y="254"/>
                    </a:lnTo>
                    <a:lnTo>
                      <a:pt x="517" y="254"/>
                    </a:lnTo>
                    <a:lnTo>
                      <a:pt x="516" y="254"/>
                    </a:lnTo>
                    <a:lnTo>
                      <a:pt x="513" y="251"/>
                    </a:lnTo>
                    <a:lnTo>
                      <a:pt x="514" y="250"/>
                    </a:lnTo>
                    <a:lnTo>
                      <a:pt x="513" y="247"/>
                    </a:lnTo>
                    <a:lnTo>
                      <a:pt x="512" y="245"/>
                    </a:lnTo>
                    <a:lnTo>
                      <a:pt x="511" y="246"/>
                    </a:lnTo>
                    <a:lnTo>
                      <a:pt x="509" y="244"/>
                    </a:lnTo>
                    <a:lnTo>
                      <a:pt x="510" y="242"/>
                    </a:lnTo>
                    <a:lnTo>
                      <a:pt x="509" y="242"/>
                    </a:lnTo>
                    <a:lnTo>
                      <a:pt x="508" y="242"/>
                    </a:lnTo>
                    <a:lnTo>
                      <a:pt x="508" y="244"/>
                    </a:lnTo>
                    <a:lnTo>
                      <a:pt x="507" y="244"/>
                    </a:lnTo>
                    <a:lnTo>
                      <a:pt x="507" y="242"/>
                    </a:lnTo>
                    <a:lnTo>
                      <a:pt x="506" y="239"/>
                    </a:lnTo>
                    <a:lnTo>
                      <a:pt x="506" y="237"/>
                    </a:lnTo>
                    <a:lnTo>
                      <a:pt x="504" y="237"/>
                    </a:lnTo>
                    <a:lnTo>
                      <a:pt x="503" y="237"/>
                    </a:lnTo>
                    <a:lnTo>
                      <a:pt x="505" y="234"/>
                    </a:lnTo>
                    <a:lnTo>
                      <a:pt x="505" y="231"/>
                    </a:lnTo>
                    <a:lnTo>
                      <a:pt x="507" y="229"/>
                    </a:lnTo>
                    <a:lnTo>
                      <a:pt x="507" y="227"/>
                    </a:lnTo>
                    <a:lnTo>
                      <a:pt x="509" y="225"/>
                    </a:lnTo>
                    <a:lnTo>
                      <a:pt x="508" y="224"/>
                    </a:lnTo>
                    <a:lnTo>
                      <a:pt x="508" y="223"/>
                    </a:lnTo>
                    <a:lnTo>
                      <a:pt x="508" y="221"/>
                    </a:lnTo>
                    <a:lnTo>
                      <a:pt x="508" y="217"/>
                    </a:lnTo>
                    <a:lnTo>
                      <a:pt x="508" y="214"/>
                    </a:lnTo>
                    <a:lnTo>
                      <a:pt x="507" y="213"/>
                    </a:lnTo>
                    <a:lnTo>
                      <a:pt x="504" y="212"/>
                    </a:lnTo>
                    <a:lnTo>
                      <a:pt x="503" y="212"/>
                    </a:lnTo>
                    <a:lnTo>
                      <a:pt x="502" y="212"/>
                    </a:lnTo>
                    <a:lnTo>
                      <a:pt x="501" y="211"/>
                    </a:lnTo>
                    <a:lnTo>
                      <a:pt x="499" y="211"/>
                    </a:lnTo>
                    <a:lnTo>
                      <a:pt x="499" y="213"/>
                    </a:lnTo>
                    <a:lnTo>
                      <a:pt x="497" y="214"/>
                    </a:lnTo>
                    <a:lnTo>
                      <a:pt x="494" y="211"/>
                    </a:lnTo>
                    <a:lnTo>
                      <a:pt x="491" y="211"/>
                    </a:lnTo>
                    <a:lnTo>
                      <a:pt x="490" y="213"/>
                    </a:lnTo>
                    <a:lnTo>
                      <a:pt x="488" y="214"/>
                    </a:lnTo>
                    <a:lnTo>
                      <a:pt x="487" y="212"/>
                    </a:lnTo>
                    <a:lnTo>
                      <a:pt x="486" y="212"/>
                    </a:lnTo>
                    <a:lnTo>
                      <a:pt x="484" y="213"/>
                    </a:lnTo>
                    <a:lnTo>
                      <a:pt x="484" y="214"/>
                    </a:lnTo>
                    <a:lnTo>
                      <a:pt x="482" y="215"/>
                    </a:lnTo>
                    <a:lnTo>
                      <a:pt x="483" y="212"/>
                    </a:lnTo>
                    <a:lnTo>
                      <a:pt x="484" y="210"/>
                    </a:lnTo>
                    <a:lnTo>
                      <a:pt x="480" y="206"/>
                    </a:lnTo>
                    <a:lnTo>
                      <a:pt x="480" y="207"/>
                    </a:lnTo>
                    <a:lnTo>
                      <a:pt x="478" y="206"/>
                    </a:lnTo>
                    <a:lnTo>
                      <a:pt x="477" y="206"/>
                    </a:lnTo>
                    <a:lnTo>
                      <a:pt x="474" y="203"/>
                    </a:lnTo>
                    <a:lnTo>
                      <a:pt x="471" y="203"/>
                    </a:lnTo>
                    <a:lnTo>
                      <a:pt x="470" y="204"/>
                    </a:lnTo>
                    <a:lnTo>
                      <a:pt x="469" y="199"/>
                    </a:lnTo>
                    <a:lnTo>
                      <a:pt x="467" y="199"/>
                    </a:lnTo>
                    <a:lnTo>
                      <a:pt x="467" y="200"/>
                    </a:lnTo>
                    <a:lnTo>
                      <a:pt x="462" y="205"/>
                    </a:lnTo>
                    <a:lnTo>
                      <a:pt x="459" y="206"/>
                    </a:lnTo>
                    <a:lnTo>
                      <a:pt x="458" y="206"/>
                    </a:lnTo>
                    <a:lnTo>
                      <a:pt x="455" y="204"/>
                    </a:lnTo>
                    <a:lnTo>
                      <a:pt x="452" y="203"/>
                    </a:lnTo>
                    <a:lnTo>
                      <a:pt x="453" y="202"/>
                    </a:lnTo>
                    <a:lnTo>
                      <a:pt x="452" y="198"/>
                    </a:lnTo>
                    <a:lnTo>
                      <a:pt x="453" y="197"/>
                    </a:lnTo>
                    <a:lnTo>
                      <a:pt x="452" y="196"/>
                    </a:lnTo>
                    <a:lnTo>
                      <a:pt x="451" y="193"/>
                    </a:lnTo>
                    <a:lnTo>
                      <a:pt x="450" y="193"/>
                    </a:lnTo>
                    <a:lnTo>
                      <a:pt x="449" y="191"/>
                    </a:lnTo>
                    <a:lnTo>
                      <a:pt x="448" y="190"/>
                    </a:lnTo>
                    <a:lnTo>
                      <a:pt x="444" y="190"/>
                    </a:lnTo>
                    <a:lnTo>
                      <a:pt x="442" y="193"/>
                    </a:lnTo>
                    <a:lnTo>
                      <a:pt x="440" y="190"/>
                    </a:lnTo>
                    <a:lnTo>
                      <a:pt x="438" y="190"/>
                    </a:lnTo>
                    <a:lnTo>
                      <a:pt x="436" y="187"/>
                    </a:lnTo>
                    <a:lnTo>
                      <a:pt x="437" y="187"/>
                    </a:lnTo>
                    <a:lnTo>
                      <a:pt x="438" y="187"/>
                    </a:lnTo>
                    <a:lnTo>
                      <a:pt x="443" y="189"/>
                    </a:lnTo>
                    <a:lnTo>
                      <a:pt x="444" y="187"/>
                    </a:lnTo>
                    <a:lnTo>
                      <a:pt x="442" y="184"/>
                    </a:lnTo>
                    <a:lnTo>
                      <a:pt x="444" y="183"/>
                    </a:lnTo>
                    <a:lnTo>
                      <a:pt x="445" y="180"/>
                    </a:lnTo>
                    <a:lnTo>
                      <a:pt x="439" y="177"/>
                    </a:lnTo>
                    <a:lnTo>
                      <a:pt x="436" y="176"/>
                    </a:lnTo>
                    <a:lnTo>
                      <a:pt x="435" y="177"/>
                    </a:lnTo>
                    <a:lnTo>
                      <a:pt x="433" y="176"/>
                    </a:lnTo>
                    <a:lnTo>
                      <a:pt x="434" y="176"/>
                    </a:lnTo>
                    <a:lnTo>
                      <a:pt x="431" y="173"/>
                    </a:lnTo>
                    <a:lnTo>
                      <a:pt x="430" y="171"/>
                    </a:lnTo>
                    <a:lnTo>
                      <a:pt x="429" y="167"/>
                    </a:lnTo>
                    <a:lnTo>
                      <a:pt x="427" y="167"/>
                    </a:lnTo>
                    <a:lnTo>
                      <a:pt x="428" y="165"/>
                    </a:lnTo>
                    <a:lnTo>
                      <a:pt x="427" y="165"/>
                    </a:lnTo>
                    <a:lnTo>
                      <a:pt x="426" y="164"/>
                    </a:lnTo>
                    <a:lnTo>
                      <a:pt x="424" y="165"/>
                    </a:lnTo>
                    <a:lnTo>
                      <a:pt x="423" y="166"/>
                    </a:lnTo>
                    <a:lnTo>
                      <a:pt x="422" y="166"/>
                    </a:lnTo>
                    <a:lnTo>
                      <a:pt x="420" y="167"/>
                    </a:lnTo>
                    <a:lnTo>
                      <a:pt x="418" y="168"/>
                    </a:lnTo>
                    <a:lnTo>
                      <a:pt x="415" y="172"/>
                    </a:lnTo>
                    <a:lnTo>
                      <a:pt x="412" y="171"/>
                    </a:lnTo>
                    <a:lnTo>
                      <a:pt x="412" y="170"/>
                    </a:lnTo>
                    <a:lnTo>
                      <a:pt x="411" y="170"/>
                    </a:lnTo>
                    <a:lnTo>
                      <a:pt x="411" y="169"/>
                    </a:lnTo>
                    <a:lnTo>
                      <a:pt x="410" y="166"/>
                    </a:lnTo>
                    <a:lnTo>
                      <a:pt x="407" y="163"/>
                    </a:lnTo>
                    <a:lnTo>
                      <a:pt x="406" y="163"/>
                    </a:lnTo>
                    <a:lnTo>
                      <a:pt x="404" y="160"/>
                    </a:lnTo>
                    <a:lnTo>
                      <a:pt x="405" y="158"/>
                    </a:lnTo>
                    <a:lnTo>
                      <a:pt x="403" y="157"/>
                    </a:lnTo>
                    <a:lnTo>
                      <a:pt x="403" y="156"/>
                    </a:lnTo>
                    <a:lnTo>
                      <a:pt x="401" y="155"/>
                    </a:lnTo>
                    <a:lnTo>
                      <a:pt x="398" y="153"/>
                    </a:lnTo>
                    <a:lnTo>
                      <a:pt x="400" y="150"/>
                    </a:lnTo>
                    <a:lnTo>
                      <a:pt x="400" y="149"/>
                    </a:lnTo>
                    <a:lnTo>
                      <a:pt x="397" y="148"/>
                    </a:lnTo>
                    <a:lnTo>
                      <a:pt x="395" y="144"/>
                    </a:lnTo>
                    <a:lnTo>
                      <a:pt x="394" y="142"/>
                    </a:lnTo>
                    <a:lnTo>
                      <a:pt x="394" y="141"/>
                    </a:lnTo>
                    <a:lnTo>
                      <a:pt x="395" y="140"/>
                    </a:lnTo>
                    <a:lnTo>
                      <a:pt x="395" y="139"/>
                    </a:lnTo>
                    <a:lnTo>
                      <a:pt x="397" y="139"/>
                    </a:lnTo>
                    <a:lnTo>
                      <a:pt x="397" y="136"/>
                    </a:lnTo>
                    <a:lnTo>
                      <a:pt x="398" y="137"/>
                    </a:lnTo>
                    <a:lnTo>
                      <a:pt x="400" y="135"/>
                    </a:lnTo>
                    <a:lnTo>
                      <a:pt x="401" y="134"/>
                    </a:lnTo>
                    <a:lnTo>
                      <a:pt x="402" y="135"/>
                    </a:lnTo>
                    <a:lnTo>
                      <a:pt x="403" y="132"/>
                    </a:lnTo>
                    <a:lnTo>
                      <a:pt x="401" y="133"/>
                    </a:lnTo>
                    <a:lnTo>
                      <a:pt x="401" y="129"/>
                    </a:lnTo>
                    <a:lnTo>
                      <a:pt x="400" y="126"/>
                    </a:lnTo>
                    <a:lnTo>
                      <a:pt x="397" y="125"/>
                    </a:lnTo>
                    <a:lnTo>
                      <a:pt x="393" y="123"/>
                    </a:lnTo>
                    <a:lnTo>
                      <a:pt x="392" y="122"/>
                    </a:lnTo>
                    <a:lnTo>
                      <a:pt x="393" y="120"/>
                    </a:lnTo>
                    <a:lnTo>
                      <a:pt x="393" y="119"/>
                    </a:lnTo>
                    <a:lnTo>
                      <a:pt x="393" y="118"/>
                    </a:lnTo>
                    <a:lnTo>
                      <a:pt x="393" y="116"/>
                    </a:lnTo>
                    <a:lnTo>
                      <a:pt x="395" y="116"/>
                    </a:lnTo>
                    <a:lnTo>
                      <a:pt x="393" y="115"/>
                    </a:lnTo>
                    <a:lnTo>
                      <a:pt x="394" y="113"/>
                    </a:lnTo>
                    <a:lnTo>
                      <a:pt x="395" y="113"/>
                    </a:lnTo>
                    <a:lnTo>
                      <a:pt x="397" y="113"/>
                    </a:lnTo>
                    <a:lnTo>
                      <a:pt x="397" y="111"/>
                    </a:lnTo>
                    <a:lnTo>
                      <a:pt x="397" y="109"/>
                    </a:lnTo>
                    <a:lnTo>
                      <a:pt x="398" y="108"/>
                    </a:lnTo>
                    <a:lnTo>
                      <a:pt x="398" y="105"/>
                    </a:lnTo>
                    <a:lnTo>
                      <a:pt x="399" y="105"/>
                    </a:lnTo>
                    <a:lnTo>
                      <a:pt x="399" y="102"/>
                    </a:lnTo>
                    <a:lnTo>
                      <a:pt x="401" y="102"/>
                    </a:lnTo>
                    <a:lnTo>
                      <a:pt x="402" y="99"/>
                    </a:lnTo>
                    <a:lnTo>
                      <a:pt x="401" y="99"/>
                    </a:lnTo>
                    <a:lnTo>
                      <a:pt x="400" y="100"/>
                    </a:lnTo>
                    <a:lnTo>
                      <a:pt x="398" y="100"/>
                    </a:lnTo>
                    <a:lnTo>
                      <a:pt x="398" y="99"/>
                    </a:lnTo>
                    <a:lnTo>
                      <a:pt x="398" y="98"/>
                    </a:lnTo>
                    <a:lnTo>
                      <a:pt x="400" y="98"/>
                    </a:lnTo>
                    <a:lnTo>
                      <a:pt x="402" y="95"/>
                    </a:lnTo>
                    <a:lnTo>
                      <a:pt x="402" y="91"/>
                    </a:lnTo>
                    <a:lnTo>
                      <a:pt x="403" y="89"/>
                    </a:lnTo>
                    <a:lnTo>
                      <a:pt x="406" y="89"/>
                    </a:lnTo>
                    <a:lnTo>
                      <a:pt x="407" y="80"/>
                    </a:lnTo>
                    <a:lnTo>
                      <a:pt x="407" y="79"/>
                    </a:lnTo>
                    <a:lnTo>
                      <a:pt x="406" y="78"/>
                    </a:lnTo>
                    <a:lnTo>
                      <a:pt x="406" y="76"/>
                    </a:lnTo>
                    <a:lnTo>
                      <a:pt x="407" y="75"/>
                    </a:lnTo>
                    <a:lnTo>
                      <a:pt x="409" y="73"/>
                    </a:lnTo>
                    <a:lnTo>
                      <a:pt x="410" y="72"/>
                    </a:lnTo>
                    <a:lnTo>
                      <a:pt x="409" y="70"/>
                    </a:lnTo>
                    <a:lnTo>
                      <a:pt x="410" y="67"/>
                    </a:lnTo>
                    <a:lnTo>
                      <a:pt x="409" y="66"/>
                    </a:lnTo>
                    <a:lnTo>
                      <a:pt x="409" y="65"/>
                    </a:lnTo>
                    <a:lnTo>
                      <a:pt x="410" y="65"/>
                    </a:lnTo>
                    <a:lnTo>
                      <a:pt x="407" y="62"/>
                    </a:lnTo>
                    <a:lnTo>
                      <a:pt x="407" y="61"/>
                    </a:lnTo>
                    <a:lnTo>
                      <a:pt x="407" y="59"/>
                    </a:lnTo>
                    <a:lnTo>
                      <a:pt x="406" y="59"/>
                    </a:lnTo>
                    <a:lnTo>
                      <a:pt x="403" y="57"/>
                    </a:lnTo>
                    <a:lnTo>
                      <a:pt x="404" y="55"/>
                    </a:lnTo>
                    <a:lnTo>
                      <a:pt x="406" y="53"/>
                    </a:lnTo>
                    <a:lnTo>
                      <a:pt x="407" y="54"/>
                    </a:lnTo>
                    <a:lnTo>
                      <a:pt x="407" y="53"/>
                    </a:lnTo>
                    <a:lnTo>
                      <a:pt x="409" y="54"/>
                    </a:lnTo>
                    <a:lnTo>
                      <a:pt x="410" y="54"/>
                    </a:lnTo>
                    <a:lnTo>
                      <a:pt x="413" y="55"/>
                    </a:lnTo>
                    <a:lnTo>
                      <a:pt x="415" y="54"/>
                    </a:lnTo>
                    <a:lnTo>
                      <a:pt x="415" y="53"/>
                    </a:lnTo>
                    <a:lnTo>
                      <a:pt x="414" y="51"/>
                    </a:lnTo>
                    <a:lnTo>
                      <a:pt x="414" y="48"/>
                    </a:lnTo>
                    <a:lnTo>
                      <a:pt x="412" y="45"/>
                    </a:lnTo>
                    <a:lnTo>
                      <a:pt x="412" y="44"/>
                    </a:lnTo>
                    <a:lnTo>
                      <a:pt x="414" y="42"/>
                    </a:lnTo>
                    <a:lnTo>
                      <a:pt x="412" y="42"/>
                    </a:lnTo>
                    <a:lnTo>
                      <a:pt x="411" y="44"/>
                    </a:lnTo>
                    <a:lnTo>
                      <a:pt x="410" y="44"/>
                    </a:lnTo>
                    <a:lnTo>
                      <a:pt x="409" y="42"/>
                    </a:lnTo>
                    <a:lnTo>
                      <a:pt x="407" y="44"/>
                    </a:lnTo>
                    <a:lnTo>
                      <a:pt x="406" y="44"/>
                    </a:lnTo>
                    <a:lnTo>
                      <a:pt x="405" y="41"/>
                    </a:lnTo>
                    <a:lnTo>
                      <a:pt x="402" y="38"/>
                    </a:lnTo>
                    <a:lnTo>
                      <a:pt x="404" y="37"/>
                    </a:lnTo>
                    <a:lnTo>
                      <a:pt x="402" y="36"/>
                    </a:lnTo>
                    <a:lnTo>
                      <a:pt x="402" y="34"/>
                    </a:lnTo>
                    <a:lnTo>
                      <a:pt x="402" y="33"/>
                    </a:lnTo>
                    <a:lnTo>
                      <a:pt x="401" y="32"/>
                    </a:lnTo>
                    <a:lnTo>
                      <a:pt x="401" y="28"/>
                    </a:lnTo>
                    <a:lnTo>
                      <a:pt x="399" y="29"/>
                    </a:lnTo>
                    <a:lnTo>
                      <a:pt x="400" y="28"/>
                    </a:lnTo>
                    <a:lnTo>
                      <a:pt x="400" y="27"/>
                    </a:lnTo>
                    <a:lnTo>
                      <a:pt x="399" y="27"/>
                    </a:lnTo>
                    <a:lnTo>
                      <a:pt x="400" y="26"/>
                    </a:lnTo>
                    <a:lnTo>
                      <a:pt x="400" y="24"/>
                    </a:lnTo>
                    <a:lnTo>
                      <a:pt x="398" y="23"/>
                    </a:lnTo>
                    <a:lnTo>
                      <a:pt x="399" y="23"/>
                    </a:lnTo>
                    <a:lnTo>
                      <a:pt x="401" y="23"/>
                    </a:lnTo>
                    <a:lnTo>
                      <a:pt x="398" y="21"/>
                    </a:lnTo>
                    <a:lnTo>
                      <a:pt x="398" y="20"/>
                    </a:lnTo>
                    <a:lnTo>
                      <a:pt x="397" y="22"/>
                    </a:lnTo>
                    <a:lnTo>
                      <a:pt x="396" y="22"/>
                    </a:lnTo>
                    <a:lnTo>
                      <a:pt x="395" y="21"/>
                    </a:lnTo>
                    <a:lnTo>
                      <a:pt x="394" y="21"/>
                    </a:lnTo>
                    <a:lnTo>
                      <a:pt x="392" y="25"/>
                    </a:lnTo>
                    <a:lnTo>
                      <a:pt x="393" y="26"/>
                    </a:lnTo>
                    <a:lnTo>
                      <a:pt x="392" y="27"/>
                    </a:lnTo>
                    <a:lnTo>
                      <a:pt x="391" y="26"/>
                    </a:lnTo>
                    <a:lnTo>
                      <a:pt x="391" y="24"/>
                    </a:lnTo>
                    <a:lnTo>
                      <a:pt x="390" y="22"/>
                    </a:lnTo>
                    <a:lnTo>
                      <a:pt x="389" y="22"/>
                    </a:lnTo>
                    <a:lnTo>
                      <a:pt x="387" y="21"/>
                    </a:lnTo>
                    <a:lnTo>
                      <a:pt x="385" y="17"/>
                    </a:lnTo>
                    <a:lnTo>
                      <a:pt x="384" y="13"/>
                    </a:lnTo>
                    <a:lnTo>
                      <a:pt x="382" y="13"/>
                    </a:lnTo>
                    <a:lnTo>
                      <a:pt x="376" y="10"/>
                    </a:lnTo>
                    <a:lnTo>
                      <a:pt x="375" y="8"/>
                    </a:lnTo>
                    <a:lnTo>
                      <a:pt x="372" y="3"/>
                    </a:lnTo>
                    <a:lnTo>
                      <a:pt x="373" y="2"/>
                    </a:lnTo>
                    <a:lnTo>
                      <a:pt x="372" y="2"/>
                    </a:lnTo>
                    <a:lnTo>
                      <a:pt x="371" y="4"/>
                    </a:lnTo>
                    <a:lnTo>
                      <a:pt x="371" y="7"/>
                    </a:lnTo>
                    <a:lnTo>
                      <a:pt x="368" y="7"/>
                    </a:lnTo>
                    <a:lnTo>
                      <a:pt x="368" y="8"/>
                    </a:lnTo>
                    <a:lnTo>
                      <a:pt x="366" y="8"/>
                    </a:lnTo>
                    <a:lnTo>
                      <a:pt x="366" y="9"/>
                    </a:lnTo>
                    <a:lnTo>
                      <a:pt x="366" y="8"/>
                    </a:lnTo>
                    <a:lnTo>
                      <a:pt x="365" y="10"/>
                    </a:lnTo>
                    <a:lnTo>
                      <a:pt x="366" y="10"/>
                    </a:lnTo>
                    <a:lnTo>
                      <a:pt x="365" y="14"/>
                    </a:lnTo>
                    <a:lnTo>
                      <a:pt x="361" y="11"/>
                    </a:lnTo>
                    <a:lnTo>
                      <a:pt x="361" y="13"/>
                    </a:lnTo>
                    <a:lnTo>
                      <a:pt x="361" y="14"/>
                    </a:lnTo>
                    <a:lnTo>
                      <a:pt x="360" y="14"/>
                    </a:lnTo>
                    <a:lnTo>
                      <a:pt x="361" y="15"/>
                    </a:lnTo>
                    <a:lnTo>
                      <a:pt x="360" y="15"/>
                    </a:lnTo>
                    <a:lnTo>
                      <a:pt x="361" y="16"/>
                    </a:lnTo>
                    <a:lnTo>
                      <a:pt x="360" y="18"/>
                    </a:lnTo>
                    <a:lnTo>
                      <a:pt x="361" y="19"/>
                    </a:lnTo>
                    <a:lnTo>
                      <a:pt x="360" y="19"/>
                    </a:lnTo>
                    <a:lnTo>
                      <a:pt x="359" y="20"/>
                    </a:lnTo>
                    <a:lnTo>
                      <a:pt x="358" y="20"/>
                    </a:lnTo>
                    <a:lnTo>
                      <a:pt x="358" y="23"/>
                    </a:lnTo>
                    <a:lnTo>
                      <a:pt x="357" y="23"/>
                    </a:lnTo>
                    <a:lnTo>
                      <a:pt x="357" y="24"/>
                    </a:lnTo>
                    <a:lnTo>
                      <a:pt x="357" y="25"/>
                    </a:lnTo>
                    <a:lnTo>
                      <a:pt x="359" y="26"/>
                    </a:lnTo>
                    <a:lnTo>
                      <a:pt x="358" y="28"/>
                    </a:lnTo>
                    <a:lnTo>
                      <a:pt x="358" y="30"/>
                    </a:lnTo>
                    <a:lnTo>
                      <a:pt x="360" y="29"/>
                    </a:lnTo>
                    <a:lnTo>
                      <a:pt x="360" y="31"/>
                    </a:lnTo>
                    <a:lnTo>
                      <a:pt x="359" y="31"/>
                    </a:lnTo>
                    <a:lnTo>
                      <a:pt x="361" y="32"/>
                    </a:lnTo>
                    <a:lnTo>
                      <a:pt x="361" y="33"/>
                    </a:lnTo>
                    <a:lnTo>
                      <a:pt x="359" y="34"/>
                    </a:lnTo>
                    <a:lnTo>
                      <a:pt x="361" y="34"/>
                    </a:lnTo>
                    <a:lnTo>
                      <a:pt x="360" y="34"/>
                    </a:lnTo>
                    <a:lnTo>
                      <a:pt x="358" y="35"/>
                    </a:lnTo>
                    <a:lnTo>
                      <a:pt x="357" y="34"/>
                    </a:lnTo>
                    <a:lnTo>
                      <a:pt x="357" y="35"/>
                    </a:lnTo>
                    <a:lnTo>
                      <a:pt x="357" y="36"/>
                    </a:lnTo>
                    <a:lnTo>
                      <a:pt x="353" y="36"/>
                    </a:lnTo>
                    <a:lnTo>
                      <a:pt x="353" y="37"/>
                    </a:lnTo>
                    <a:lnTo>
                      <a:pt x="352" y="37"/>
                    </a:lnTo>
                    <a:lnTo>
                      <a:pt x="352" y="36"/>
                    </a:lnTo>
                    <a:lnTo>
                      <a:pt x="349" y="36"/>
                    </a:lnTo>
                    <a:lnTo>
                      <a:pt x="348" y="35"/>
                    </a:lnTo>
                    <a:lnTo>
                      <a:pt x="348" y="36"/>
                    </a:lnTo>
                    <a:lnTo>
                      <a:pt x="348" y="37"/>
                    </a:lnTo>
                    <a:lnTo>
                      <a:pt x="346" y="37"/>
                    </a:lnTo>
                    <a:lnTo>
                      <a:pt x="345" y="37"/>
                    </a:lnTo>
                    <a:lnTo>
                      <a:pt x="344" y="39"/>
                    </a:lnTo>
                    <a:lnTo>
                      <a:pt x="341" y="42"/>
                    </a:lnTo>
                    <a:lnTo>
                      <a:pt x="340" y="41"/>
                    </a:lnTo>
                    <a:lnTo>
                      <a:pt x="340" y="42"/>
                    </a:lnTo>
                    <a:lnTo>
                      <a:pt x="338" y="42"/>
                    </a:lnTo>
                    <a:lnTo>
                      <a:pt x="336" y="43"/>
                    </a:lnTo>
                    <a:lnTo>
                      <a:pt x="336" y="44"/>
                    </a:lnTo>
                    <a:lnTo>
                      <a:pt x="335" y="44"/>
                    </a:lnTo>
                    <a:lnTo>
                      <a:pt x="336" y="48"/>
                    </a:lnTo>
                    <a:lnTo>
                      <a:pt x="335" y="49"/>
                    </a:lnTo>
                    <a:lnTo>
                      <a:pt x="335" y="51"/>
                    </a:lnTo>
                    <a:lnTo>
                      <a:pt x="334" y="52"/>
                    </a:lnTo>
                    <a:lnTo>
                      <a:pt x="332" y="51"/>
                    </a:lnTo>
                    <a:lnTo>
                      <a:pt x="331" y="50"/>
                    </a:lnTo>
                    <a:lnTo>
                      <a:pt x="332" y="49"/>
                    </a:lnTo>
                    <a:lnTo>
                      <a:pt x="331" y="45"/>
                    </a:lnTo>
                    <a:lnTo>
                      <a:pt x="329" y="44"/>
                    </a:lnTo>
                    <a:lnTo>
                      <a:pt x="324" y="41"/>
                    </a:lnTo>
                    <a:lnTo>
                      <a:pt x="319" y="42"/>
                    </a:lnTo>
                    <a:lnTo>
                      <a:pt x="317" y="42"/>
                    </a:lnTo>
                    <a:lnTo>
                      <a:pt x="317" y="40"/>
                    </a:lnTo>
                    <a:lnTo>
                      <a:pt x="315" y="40"/>
                    </a:lnTo>
                    <a:lnTo>
                      <a:pt x="315" y="39"/>
                    </a:lnTo>
                    <a:lnTo>
                      <a:pt x="316" y="38"/>
                    </a:lnTo>
                    <a:lnTo>
                      <a:pt x="317" y="38"/>
                    </a:lnTo>
                    <a:lnTo>
                      <a:pt x="318" y="36"/>
                    </a:lnTo>
                    <a:lnTo>
                      <a:pt x="319" y="35"/>
                    </a:lnTo>
                    <a:lnTo>
                      <a:pt x="320" y="32"/>
                    </a:lnTo>
                    <a:lnTo>
                      <a:pt x="320" y="31"/>
                    </a:lnTo>
                    <a:lnTo>
                      <a:pt x="319" y="31"/>
                    </a:lnTo>
                    <a:lnTo>
                      <a:pt x="318" y="33"/>
                    </a:lnTo>
                    <a:lnTo>
                      <a:pt x="317" y="34"/>
                    </a:lnTo>
                    <a:lnTo>
                      <a:pt x="315" y="33"/>
                    </a:lnTo>
                    <a:lnTo>
                      <a:pt x="315" y="34"/>
                    </a:lnTo>
                    <a:lnTo>
                      <a:pt x="314" y="34"/>
                    </a:lnTo>
                    <a:lnTo>
                      <a:pt x="314" y="32"/>
                    </a:lnTo>
                    <a:lnTo>
                      <a:pt x="312" y="36"/>
                    </a:lnTo>
                    <a:lnTo>
                      <a:pt x="310" y="35"/>
                    </a:lnTo>
                    <a:lnTo>
                      <a:pt x="311" y="34"/>
                    </a:lnTo>
                    <a:lnTo>
                      <a:pt x="310" y="34"/>
                    </a:lnTo>
                    <a:lnTo>
                      <a:pt x="309" y="35"/>
                    </a:lnTo>
                    <a:lnTo>
                      <a:pt x="309" y="34"/>
                    </a:lnTo>
                    <a:lnTo>
                      <a:pt x="308" y="34"/>
                    </a:lnTo>
                    <a:lnTo>
                      <a:pt x="306" y="33"/>
                    </a:lnTo>
                    <a:lnTo>
                      <a:pt x="305" y="32"/>
                    </a:lnTo>
                    <a:lnTo>
                      <a:pt x="304" y="32"/>
                    </a:lnTo>
                    <a:lnTo>
                      <a:pt x="303" y="34"/>
                    </a:lnTo>
                    <a:lnTo>
                      <a:pt x="302" y="32"/>
                    </a:lnTo>
                    <a:lnTo>
                      <a:pt x="301" y="32"/>
                    </a:lnTo>
                    <a:lnTo>
                      <a:pt x="301" y="31"/>
                    </a:lnTo>
                    <a:lnTo>
                      <a:pt x="300" y="32"/>
                    </a:lnTo>
                    <a:lnTo>
                      <a:pt x="300" y="31"/>
                    </a:lnTo>
                    <a:lnTo>
                      <a:pt x="298" y="31"/>
                    </a:lnTo>
                    <a:lnTo>
                      <a:pt x="300" y="28"/>
                    </a:lnTo>
                    <a:lnTo>
                      <a:pt x="299" y="27"/>
                    </a:lnTo>
                    <a:lnTo>
                      <a:pt x="297" y="27"/>
                    </a:lnTo>
                    <a:lnTo>
                      <a:pt x="296" y="28"/>
                    </a:lnTo>
                    <a:lnTo>
                      <a:pt x="294" y="28"/>
                    </a:lnTo>
                    <a:lnTo>
                      <a:pt x="291" y="25"/>
                    </a:lnTo>
                    <a:lnTo>
                      <a:pt x="289" y="25"/>
                    </a:lnTo>
                    <a:lnTo>
                      <a:pt x="289" y="26"/>
                    </a:lnTo>
                    <a:lnTo>
                      <a:pt x="288" y="28"/>
                    </a:lnTo>
                    <a:lnTo>
                      <a:pt x="286" y="29"/>
                    </a:lnTo>
                    <a:lnTo>
                      <a:pt x="286" y="31"/>
                    </a:lnTo>
                    <a:lnTo>
                      <a:pt x="288" y="31"/>
                    </a:lnTo>
                    <a:lnTo>
                      <a:pt x="287" y="31"/>
                    </a:lnTo>
                    <a:lnTo>
                      <a:pt x="286" y="31"/>
                    </a:lnTo>
                    <a:lnTo>
                      <a:pt x="285" y="29"/>
                    </a:lnTo>
                    <a:lnTo>
                      <a:pt x="284" y="31"/>
                    </a:lnTo>
                    <a:lnTo>
                      <a:pt x="283" y="29"/>
                    </a:lnTo>
                    <a:lnTo>
                      <a:pt x="283" y="28"/>
                    </a:lnTo>
                    <a:lnTo>
                      <a:pt x="282" y="26"/>
                    </a:lnTo>
                    <a:lnTo>
                      <a:pt x="280" y="26"/>
                    </a:lnTo>
                    <a:lnTo>
                      <a:pt x="280" y="23"/>
                    </a:lnTo>
                    <a:lnTo>
                      <a:pt x="278" y="23"/>
                    </a:lnTo>
                    <a:lnTo>
                      <a:pt x="277" y="24"/>
                    </a:lnTo>
                    <a:lnTo>
                      <a:pt x="276" y="24"/>
                    </a:lnTo>
                    <a:lnTo>
                      <a:pt x="273" y="18"/>
                    </a:lnTo>
                    <a:lnTo>
                      <a:pt x="272" y="18"/>
                    </a:lnTo>
                    <a:lnTo>
                      <a:pt x="271" y="16"/>
                    </a:lnTo>
                    <a:lnTo>
                      <a:pt x="271" y="19"/>
                    </a:lnTo>
                    <a:lnTo>
                      <a:pt x="270" y="17"/>
                    </a:lnTo>
                    <a:lnTo>
                      <a:pt x="269" y="18"/>
                    </a:lnTo>
                    <a:lnTo>
                      <a:pt x="270" y="18"/>
                    </a:lnTo>
                    <a:lnTo>
                      <a:pt x="271" y="22"/>
                    </a:lnTo>
                    <a:lnTo>
                      <a:pt x="270" y="23"/>
                    </a:lnTo>
                    <a:lnTo>
                      <a:pt x="271" y="23"/>
                    </a:lnTo>
                    <a:lnTo>
                      <a:pt x="270" y="25"/>
                    </a:lnTo>
                    <a:lnTo>
                      <a:pt x="270" y="26"/>
                    </a:lnTo>
                    <a:lnTo>
                      <a:pt x="272" y="26"/>
                    </a:lnTo>
                    <a:lnTo>
                      <a:pt x="271" y="27"/>
                    </a:lnTo>
                    <a:lnTo>
                      <a:pt x="270" y="26"/>
                    </a:lnTo>
                    <a:lnTo>
                      <a:pt x="270" y="27"/>
                    </a:lnTo>
                    <a:lnTo>
                      <a:pt x="269" y="24"/>
                    </a:lnTo>
                    <a:lnTo>
                      <a:pt x="268" y="24"/>
                    </a:lnTo>
                    <a:lnTo>
                      <a:pt x="267" y="23"/>
                    </a:lnTo>
                    <a:lnTo>
                      <a:pt x="265" y="23"/>
                    </a:lnTo>
                    <a:lnTo>
                      <a:pt x="264" y="24"/>
                    </a:lnTo>
                    <a:lnTo>
                      <a:pt x="263" y="23"/>
                    </a:lnTo>
                    <a:lnTo>
                      <a:pt x="263" y="24"/>
                    </a:lnTo>
                    <a:lnTo>
                      <a:pt x="262" y="24"/>
                    </a:lnTo>
                    <a:lnTo>
                      <a:pt x="263" y="25"/>
                    </a:lnTo>
                    <a:lnTo>
                      <a:pt x="262" y="25"/>
                    </a:lnTo>
                    <a:lnTo>
                      <a:pt x="262" y="26"/>
                    </a:lnTo>
                    <a:lnTo>
                      <a:pt x="262" y="25"/>
                    </a:lnTo>
                    <a:lnTo>
                      <a:pt x="262" y="26"/>
                    </a:lnTo>
                    <a:lnTo>
                      <a:pt x="261" y="27"/>
                    </a:lnTo>
                    <a:lnTo>
                      <a:pt x="260" y="25"/>
                    </a:lnTo>
                    <a:lnTo>
                      <a:pt x="260" y="26"/>
                    </a:lnTo>
                    <a:lnTo>
                      <a:pt x="259" y="28"/>
                    </a:lnTo>
                    <a:lnTo>
                      <a:pt x="258" y="28"/>
                    </a:lnTo>
                    <a:lnTo>
                      <a:pt x="259" y="27"/>
                    </a:lnTo>
                    <a:lnTo>
                      <a:pt x="257" y="27"/>
                    </a:lnTo>
                    <a:lnTo>
                      <a:pt x="256" y="28"/>
                    </a:lnTo>
                    <a:lnTo>
                      <a:pt x="255" y="30"/>
                    </a:lnTo>
                    <a:lnTo>
                      <a:pt x="255" y="28"/>
                    </a:lnTo>
                    <a:lnTo>
                      <a:pt x="254" y="28"/>
                    </a:lnTo>
                    <a:lnTo>
                      <a:pt x="254" y="27"/>
                    </a:lnTo>
                    <a:lnTo>
                      <a:pt x="252" y="26"/>
                    </a:lnTo>
                    <a:lnTo>
                      <a:pt x="249" y="28"/>
                    </a:lnTo>
                    <a:lnTo>
                      <a:pt x="248" y="27"/>
                    </a:lnTo>
                    <a:lnTo>
                      <a:pt x="247" y="27"/>
                    </a:lnTo>
                    <a:lnTo>
                      <a:pt x="249" y="27"/>
                    </a:lnTo>
                    <a:lnTo>
                      <a:pt x="249" y="26"/>
                    </a:lnTo>
                    <a:lnTo>
                      <a:pt x="249" y="24"/>
                    </a:lnTo>
                    <a:lnTo>
                      <a:pt x="250" y="23"/>
                    </a:lnTo>
                    <a:lnTo>
                      <a:pt x="250" y="21"/>
                    </a:lnTo>
                    <a:lnTo>
                      <a:pt x="249" y="21"/>
                    </a:lnTo>
                    <a:lnTo>
                      <a:pt x="248" y="21"/>
                    </a:lnTo>
                    <a:lnTo>
                      <a:pt x="247" y="20"/>
                    </a:lnTo>
                    <a:lnTo>
                      <a:pt x="247" y="18"/>
                    </a:lnTo>
                    <a:lnTo>
                      <a:pt x="246" y="19"/>
                    </a:lnTo>
                    <a:lnTo>
                      <a:pt x="243" y="16"/>
                    </a:lnTo>
                    <a:lnTo>
                      <a:pt x="241" y="18"/>
                    </a:lnTo>
                    <a:lnTo>
                      <a:pt x="240" y="16"/>
                    </a:lnTo>
                    <a:lnTo>
                      <a:pt x="240" y="17"/>
                    </a:lnTo>
                    <a:lnTo>
                      <a:pt x="240" y="16"/>
                    </a:lnTo>
                    <a:lnTo>
                      <a:pt x="239" y="15"/>
                    </a:lnTo>
                    <a:lnTo>
                      <a:pt x="240" y="12"/>
                    </a:lnTo>
                    <a:lnTo>
                      <a:pt x="240" y="11"/>
                    </a:lnTo>
                    <a:lnTo>
                      <a:pt x="239" y="10"/>
                    </a:lnTo>
                    <a:lnTo>
                      <a:pt x="236" y="9"/>
                    </a:lnTo>
                    <a:lnTo>
                      <a:pt x="236" y="8"/>
                    </a:lnTo>
                    <a:lnTo>
                      <a:pt x="234" y="8"/>
                    </a:lnTo>
                    <a:lnTo>
                      <a:pt x="234" y="6"/>
                    </a:lnTo>
                    <a:lnTo>
                      <a:pt x="231" y="8"/>
                    </a:lnTo>
                    <a:lnTo>
                      <a:pt x="230" y="8"/>
                    </a:lnTo>
                    <a:lnTo>
                      <a:pt x="226" y="8"/>
                    </a:lnTo>
                    <a:lnTo>
                      <a:pt x="225" y="6"/>
                    </a:lnTo>
                    <a:lnTo>
                      <a:pt x="224" y="8"/>
                    </a:lnTo>
                    <a:lnTo>
                      <a:pt x="223" y="8"/>
                    </a:lnTo>
                    <a:lnTo>
                      <a:pt x="222" y="8"/>
                    </a:lnTo>
                    <a:lnTo>
                      <a:pt x="222" y="10"/>
                    </a:lnTo>
                    <a:lnTo>
                      <a:pt x="222" y="13"/>
                    </a:lnTo>
                    <a:lnTo>
                      <a:pt x="220" y="14"/>
                    </a:lnTo>
                    <a:lnTo>
                      <a:pt x="220" y="15"/>
                    </a:lnTo>
                    <a:lnTo>
                      <a:pt x="218" y="16"/>
                    </a:lnTo>
                    <a:lnTo>
                      <a:pt x="217" y="16"/>
                    </a:lnTo>
                    <a:lnTo>
                      <a:pt x="217" y="17"/>
                    </a:lnTo>
                    <a:lnTo>
                      <a:pt x="218" y="17"/>
                    </a:lnTo>
                    <a:lnTo>
                      <a:pt x="216" y="19"/>
                    </a:lnTo>
                    <a:lnTo>
                      <a:pt x="216" y="21"/>
                    </a:lnTo>
                    <a:lnTo>
                      <a:pt x="214" y="20"/>
                    </a:lnTo>
                    <a:lnTo>
                      <a:pt x="214" y="19"/>
                    </a:lnTo>
                    <a:lnTo>
                      <a:pt x="215" y="18"/>
                    </a:lnTo>
                    <a:lnTo>
                      <a:pt x="215" y="17"/>
                    </a:lnTo>
                    <a:lnTo>
                      <a:pt x="212" y="18"/>
                    </a:lnTo>
                    <a:lnTo>
                      <a:pt x="209" y="18"/>
                    </a:lnTo>
                    <a:lnTo>
                      <a:pt x="208" y="19"/>
                    </a:lnTo>
                    <a:lnTo>
                      <a:pt x="206" y="18"/>
                    </a:lnTo>
                    <a:lnTo>
                      <a:pt x="205" y="17"/>
                    </a:lnTo>
                    <a:lnTo>
                      <a:pt x="202" y="17"/>
                    </a:lnTo>
                    <a:lnTo>
                      <a:pt x="201" y="17"/>
                    </a:lnTo>
                    <a:lnTo>
                      <a:pt x="200" y="19"/>
                    </a:lnTo>
                    <a:lnTo>
                      <a:pt x="198" y="16"/>
                    </a:lnTo>
                    <a:lnTo>
                      <a:pt x="196" y="16"/>
                    </a:lnTo>
                    <a:lnTo>
                      <a:pt x="193" y="15"/>
                    </a:lnTo>
                    <a:lnTo>
                      <a:pt x="193" y="19"/>
                    </a:lnTo>
                    <a:lnTo>
                      <a:pt x="191" y="17"/>
                    </a:lnTo>
                    <a:lnTo>
                      <a:pt x="189" y="18"/>
                    </a:lnTo>
                    <a:lnTo>
                      <a:pt x="188" y="17"/>
                    </a:lnTo>
                    <a:lnTo>
                      <a:pt x="188" y="16"/>
                    </a:lnTo>
                    <a:lnTo>
                      <a:pt x="189" y="15"/>
                    </a:lnTo>
                    <a:lnTo>
                      <a:pt x="188" y="14"/>
                    </a:lnTo>
                    <a:lnTo>
                      <a:pt x="187" y="14"/>
                    </a:lnTo>
                    <a:lnTo>
                      <a:pt x="187" y="16"/>
                    </a:lnTo>
                    <a:lnTo>
                      <a:pt x="186" y="17"/>
                    </a:lnTo>
                    <a:lnTo>
                      <a:pt x="184" y="17"/>
                    </a:lnTo>
                    <a:lnTo>
                      <a:pt x="183" y="17"/>
                    </a:lnTo>
                    <a:lnTo>
                      <a:pt x="183" y="16"/>
                    </a:lnTo>
                    <a:lnTo>
                      <a:pt x="180" y="16"/>
                    </a:lnTo>
                    <a:lnTo>
                      <a:pt x="180" y="15"/>
                    </a:lnTo>
                    <a:lnTo>
                      <a:pt x="179" y="16"/>
                    </a:lnTo>
                    <a:lnTo>
                      <a:pt x="178" y="15"/>
                    </a:lnTo>
                    <a:lnTo>
                      <a:pt x="177" y="12"/>
                    </a:lnTo>
                    <a:lnTo>
                      <a:pt x="178" y="10"/>
                    </a:lnTo>
                    <a:lnTo>
                      <a:pt x="178" y="7"/>
                    </a:lnTo>
                    <a:lnTo>
                      <a:pt x="178" y="6"/>
                    </a:lnTo>
                    <a:lnTo>
                      <a:pt x="179" y="5"/>
                    </a:lnTo>
                    <a:lnTo>
                      <a:pt x="179" y="4"/>
                    </a:lnTo>
                    <a:lnTo>
                      <a:pt x="181" y="4"/>
                    </a:lnTo>
                    <a:lnTo>
                      <a:pt x="179" y="3"/>
                    </a:lnTo>
                    <a:lnTo>
                      <a:pt x="177" y="0"/>
                    </a:lnTo>
                    <a:lnTo>
                      <a:pt x="177" y="1"/>
                    </a:lnTo>
                    <a:lnTo>
                      <a:pt x="173" y="1"/>
                    </a:lnTo>
                    <a:lnTo>
                      <a:pt x="172" y="0"/>
                    </a:lnTo>
                    <a:lnTo>
                      <a:pt x="170" y="3"/>
                    </a:lnTo>
                    <a:lnTo>
                      <a:pt x="170" y="2"/>
                    </a:lnTo>
                    <a:lnTo>
                      <a:pt x="167" y="4"/>
                    </a:lnTo>
                    <a:lnTo>
                      <a:pt x="166" y="4"/>
                    </a:lnTo>
                    <a:lnTo>
                      <a:pt x="164" y="3"/>
                    </a:lnTo>
                    <a:lnTo>
                      <a:pt x="163" y="6"/>
                    </a:lnTo>
                    <a:lnTo>
                      <a:pt x="164" y="8"/>
                    </a:lnTo>
                    <a:lnTo>
                      <a:pt x="163" y="10"/>
                    </a:lnTo>
                    <a:lnTo>
                      <a:pt x="163" y="8"/>
                    </a:lnTo>
                    <a:lnTo>
                      <a:pt x="162" y="11"/>
                    </a:lnTo>
                    <a:lnTo>
                      <a:pt x="162" y="13"/>
                    </a:lnTo>
                    <a:lnTo>
                      <a:pt x="161" y="13"/>
                    </a:lnTo>
                    <a:lnTo>
                      <a:pt x="161" y="14"/>
                    </a:lnTo>
                    <a:lnTo>
                      <a:pt x="160" y="12"/>
                    </a:lnTo>
                    <a:lnTo>
                      <a:pt x="159" y="12"/>
                    </a:lnTo>
                    <a:lnTo>
                      <a:pt x="159" y="14"/>
                    </a:lnTo>
                    <a:lnTo>
                      <a:pt x="160" y="16"/>
                    </a:lnTo>
                    <a:lnTo>
                      <a:pt x="159" y="16"/>
                    </a:lnTo>
                    <a:lnTo>
                      <a:pt x="159" y="17"/>
                    </a:lnTo>
                    <a:lnTo>
                      <a:pt x="158" y="17"/>
                    </a:lnTo>
                    <a:lnTo>
                      <a:pt x="158" y="15"/>
                    </a:lnTo>
                    <a:lnTo>
                      <a:pt x="156" y="15"/>
                    </a:lnTo>
                    <a:lnTo>
                      <a:pt x="156" y="13"/>
                    </a:lnTo>
                    <a:lnTo>
                      <a:pt x="154" y="15"/>
                    </a:lnTo>
                    <a:lnTo>
                      <a:pt x="154" y="16"/>
                    </a:lnTo>
                    <a:lnTo>
                      <a:pt x="153" y="17"/>
                    </a:lnTo>
                    <a:lnTo>
                      <a:pt x="153" y="19"/>
                    </a:lnTo>
                    <a:lnTo>
                      <a:pt x="153" y="20"/>
                    </a:lnTo>
                    <a:lnTo>
                      <a:pt x="149" y="19"/>
                    </a:lnTo>
                    <a:lnTo>
                      <a:pt x="146" y="18"/>
                    </a:lnTo>
                    <a:lnTo>
                      <a:pt x="146" y="16"/>
                    </a:lnTo>
                    <a:lnTo>
                      <a:pt x="145" y="15"/>
                    </a:lnTo>
                    <a:lnTo>
                      <a:pt x="141" y="18"/>
                    </a:lnTo>
                    <a:lnTo>
                      <a:pt x="141" y="21"/>
                    </a:lnTo>
                    <a:lnTo>
                      <a:pt x="139" y="23"/>
                    </a:lnTo>
                    <a:lnTo>
                      <a:pt x="139" y="21"/>
                    </a:lnTo>
                    <a:lnTo>
                      <a:pt x="135" y="22"/>
                    </a:lnTo>
                    <a:lnTo>
                      <a:pt x="134" y="21"/>
                    </a:lnTo>
                    <a:lnTo>
                      <a:pt x="133" y="21"/>
                    </a:lnTo>
                    <a:lnTo>
                      <a:pt x="133" y="19"/>
                    </a:lnTo>
                    <a:lnTo>
                      <a:pt x="131" y="17"/>
                    </a:lnTo>
                    <a:lnTo>
                      <a:pt x="131" y="19"/>
                    </a:lnTo>
                    <a:lnTo>
                      <a:pt x="128" y="19"/>
                    </a:lnTo>
                    <a:lnTo>
                      <a:pt x="130" y="17"/>
                    </a:lnTo>
                    <a:lnTo>
                      <a:pt x="130" y="16"/>
                    </a:lnTo>
                    <a:lnTo>
                      <a:pt x="131" y="15"/>
                    </a:lnTo>
                    <a:lnTo>
                      <a:pt x="128" y="15"/>
                    </a:lnTo>
                    <a:lnTo>
                      <a:pt x="128" y="16"/>
                    </a:lnTo>
                    <a:lnTo>
                      <a:pt x="126" y="15"/>
                    </a:lnTo>
                    <a:lnTo>
                      <a:pt x="126" y="13"/>
                    </a:lnTo>
                    <a:lnTo>
                      <a:pt x="126" y="10"/>
                    </a:lnTo>
                    <a:lnTo>
                      <a:pt x="123" y="8"/>
                    </a:lnTo>
                    <a:lnTo>
                      <a:pt x="121" y="9"/>
                    </a:lnTo>
                    <a:lnTo>
                      <a:pt x="121" y="10"/>
                    </a:lnTo>
                    <a:lnTo>
                      <a:pt x="122" y="10"/>
                    </a:lnTo>
                    <a:lnTo>
                      <a:pt x="120" y="11"/>
                    </a:lnTo>
                    <a:lnTo>
                      <a:pt x="118" y="14"/>
                    </a:lnTo>
                    <a:lnTo>
                      <a:pt x="117" y="14"/>
                    </a:lnTo>
                    <a:lnTo>
                      <a:pt x="115" y="15"/>
                    </a:lnTo>
                    <a:lnTo>
                      <a:pt x="115" y="14"/>
                    </a:lnTo>
                    <a:lnTo>
                      <a:pt x="115" y="13"/>
                    </a:lnTo>
                    <a:lnTo>
                      <a:pt x="114" y="14"/>
                    </a:lnTo>
                    <a:lnTo>
                      <a:pt x="113" y="14"/>
                    </a:lnTo>
                    <a:lnTo>
                      <a:pt x="113" y="10"/>
                    </a:lnTo>
                    <a:lnTo>
                      <a:pt x="112" y="10"/>
                    </a:lnTo>
                    <a:lnTo>
                      <a:pt x="112" y="6"/>
                    </a:lnTo>
                    <a:lnTo>
                      <a:pt x="110" y="6"/>
                    </a:lnTo>
                    <a:lnTo>
                      <a:pt x="111" y="7"/>
                    </a:lnTo>
                    <a:lnTo>
                      <a:pt x="109" y="7"/>
                    </a:lnTo>
                    <a:lnTo>
                      <a:pt x="109" y="10"/>
                    </a:lnTo>
                    <a:lnTo>
                      <a:pt x="107" y="10"/>
                    </a:lnTo>
                    <a:lnTo>
                      <a:pt x="107" y="11"/>
                    </a:lnTo>
                    <a:lnTo>
                      <a:pt x="104" y="9"/>
                    </a:lnTo>
                    <a:lnTo>
                      <a:pt x="102" y="8"/>
                    </a:lnTo>
                    <a:lnTo>
                      <a:pt x="100" y="12"/>
                    </a:lnTo>
                    <a:lnTo>
                      <a:pt x="99" y="12"/>
                    </a:lnTo>
                    <a:lnTo>
                      <a:pt x="95" y="11"/>
                    </a:lnTo>
                    <a:lnTo>
                      <a:pt x="95" y="10"/>
                    </a:lnTo>
                    <a:lnTo>
                      <a:pt x="93" y="10"/>
                    </a:lnTo>
                    <a:lnTo>
                      <a:pt x="93" y="11"/>
                    </a:lnTo>
                    <a:lnTo>
                      <a:pt x="91" y="12"/>
                    </a:lnTo>
                    <a:lnTo>
                      <a:pt x="90" y="14"/>
                    </a:lnTo>
                    <a:lnTo>
                      <a:pt x="92" y="15"/>
                    </a:lnTo>
                    <a:lnTo>
                      <a:pt x="92" y="16"/>
                    </a:lnTo>
                    <a:lnTo>
                      <a:pt x="92" y="17"/>
                    </a:lnTo>
                    <a:lnTo>
                      <a:pt x="90" y="17"/>
                    </a:lnTo>
                    <a:lnTo>
                      <a:pt x="90" y="18"/>
                    </a:lnTo>
                    <a:lnTo>
                      <a:pt x="88" y="18"/>
                    </a:lnTo>
                    <a:lnTo>
                      <a:pt x="89" y="19"/>
                    </a:lnTo>
                    <a:lnTo>
                      <a:pt x="88" y="20"/>
                    </a:lnTo>
                    <a:lnTo>
                      <a:pt x="88" y="23"/>
                    </a:lnTo>
                    <a:lnTo>
                      <a:pt x="90" y="23"/>
                    </a:lnTo>
                    <a:lnTo>
                      <a:pt x="91" y="23"/>
                    </a:lnTo>
                    <a:lnTo>
                      <a:pt x="91" y="24"/>
                    </a:lnTo>
                    <a:lnTo>
                      <a:pt x="91" y="23"/>
                    </a:lnTo>
                    <a:lnTo>
                      <a:pt x="93" y="24"/>
                    </a:lnTo>
                    <a:lnTo>
                      <a:pt x="93" y="25"/>
                    </a:lnTo>
                    <a:lnTo>
                      <a:pt x="91" y="24"/>
                    </a:lnTo>
                    <a:lnTo>
                      <a:pt x="92" y="25"/>
                    </a:lnTo>
                    <a:lnTo>
                      <a:pt x="91" y="27"/>
                    </a:lnTo>
                    <a:lnTo>
                      <a:pt x="92" y="25"/>
                    </a:lnTo>
                    <a:lnTo>
                      <a:pt x="92" y="27"/>
                    </a:lnTo>
                    <a:lnTo>
                      <a:pt x="91" y="28"/>
                    </a:lnTo>
                    <a:lnTo>
                      <a:pt x="92" y="28"/>
                    </a:lnTo>
                    <a:lnTo>
                      <a:pt x="92" y="29"/>
                    </a:lnTo>
                    <a:lnTo>
                      <a:pt x="92" y="32"/>
                    </a:lnTo>
                    <a:lnTo>
                      <a:pt x="91" y="32"/>
                    </a:lnTo>
                    <a:lnTo>
                      <a:pt x="90" y="34"/>
                    </a:lnTo>
                    <a:lnTo>
                      <a:pt x="92" y="35"/>
                    </a:lnTo>
                    <a:lnTo>
                      <a:pt x="91" y="36"/>
                    </a:lnTo>
                    <a:lnTo>
                      <a:pt x="91" y="37"/>
                    </a:lnTo>
                    <a:lnTo>
                      <a:pt x="90" y="38"/>
                    </a:lnTo>
                    <a:lnTo>
                      <a:pt x="91" y="39"/>
                    </a:lnTo>
                    <a:lnTo>
                      <a:pt x="92" y="41"/>
                    </a:lnTo>
                    <a:lnTo>
                      <a:pt x="92" y="42"/>
                    </a:lnTo>
                    <a:lnTo>
                      <a:pt x="93" y="43"/>
                    </a:lnTo>
                    <a:lnTo>
                      <a:pt x="93" y="44"/>
                    </a:lnTo>
                    <a:lnTo>
                      <a:pt x="94" y="44"/>
                    </a:lnTo>
                    <a:lnTo>
                      <a:pt x="94" y="45"/>
                    </a:lnTo>
                    <a:lnTo>
                      <a:pt x="93" y="45"/>
                    </a:lnTo>
                    <a:lnTo>
                      <a:pt x="93" y="46"/>
                    </a:lnTo>
                    <a:lnTo>
                      <a:pt x="97" y="47"/>
                    </a:lnTo>
                    <a:lnTo>
                      <a:pt x="97" y="48"/>
                    </a:lnTo>
                    <a:lnTo>
                      <a:pt x="95" y="48"/>
                    </a:lnTo>
                    <a:lnTo>
                      <a:pt x="93" y="47"/>
                    </a:lnTo>
                    <a:lnTo>
                      <a:pt x="92" y="49"/>
                    </a:lnTo>
                    <a:lnTo>
                      <a:pt x="90" y="52"/>
                    </a:lnTo>
                    <a:lnTo>
                      <a:pt x="88" y="52"/>
                    </a:lnTo>
                    <a:lnTo>
                      <a:pt x="89" y="53"/>
                    </a:lnTo>
                    <a:lnTo>
                      <a:pt x="88" y="55"/>
                    </a:lnTo>
                    <a:lnTo>
                      <a:pt x="88" y="57"/>
                    </a:lnTo>
                    <a:lnTo>
                      <a:pt x="88" y="58"/>
                    </a:lnTo>
                    <a:lnTo>
                      <a:pt x="87" y="61"/>
                    </a:lnTo>
                    <a:lnTo>
                      <a:pt x="86" y="61"/>
                    </a:lnTo>
                    <a:lnTo>
                      <a:pt x="86" y="62"/>
                    </a:lnTo>
                    <a:lnTo>
                      <a:pt x="87" y="62"/>
                    </a:lnTo>
                    <a:lnTo>
                      <a:pt x="86" y="62"/>
                    </a:lnTo>
                    <a:lnTo>
                      <a:pt x="87" y="62"/>
                    </a:lnTo>
                    <a:lnTo>
                      <a:pt x="86" y="63"/>
                    </a:lnTo>
                    <a:lnTo>
                      <a:pt x="87" y="66"/>
                    </a:lnTo>
                    <a:lnTo>
                      <a:pt x="87" y="68"/>
                    </a:lnTo>
                    <a:lnTo>
                      <a:pt x="88" y="70"/>
                    </a:lnTo>
                    <a:lnTo>
                      <a:pt x="89" y="72"/>
                    </a:lnTo>
                    <a:lnTo>
                      <a:pt x="88" y="72"/>
                    </a:lnTo>
                    <a:lnTo>
                      <a:pt x="89" y="73"/>
                    </a:lnTo>
                    <a:lnTo>
                      <a:pt x="88" y="73"/>
                    </a:lnTo>
                    <a:lnTo>
                      <a:pt x="88" y="74"/>
                    </a:lnTo>
                    <a:lnTo>
                      <a:pt x="89" y="74"/>
                    </a:lnTo>
                    <a:lnTo>
                      <a:pt x="90" y="75"/>
                    </a:lnTo>
                    <a:lnTo>
                      <a:pt x="92" y="75"/>
                    </a:lnTo>
                    <a:lnTo>
                      <a:pt x="91" y="76"/>
                    </a:lnTo>
                    <a:lnTo>
                      <a:pt x="92" y="77"/>
                    </a:lnTo>
                    <a:lnTo>
                      <a:pt x="92" y="79"/>
                    </a:lnTo>
                    <a:lnTo>
                      <a:pt x="92" y="81"/>
                    </a:lnTo>
                    <a:lnTo>
                      <a:pt x="91" y="80"/>
                    </a:lnTo>
                    <a:lnTo>
                      <a:pt x="91" y="82"/>
                    </a:lnTo>
                    <a:lnTo>
                      <a:pt x="90" y="82"/>
                    </a:lnTo>
                    <a:lnTo>
                      <a:pt x="88" y="83"/>
                    </a:lnTo>
                    <a:lnTo>
                      <a:pt x="89" y="84"/>
                    </a:lnTo>
                    <a:lnTo>
                      <a:pt x="90" y="82"/>
                    </a:lnTo>
                    <a:lnTo>
                      <a:pt x="90" y="85"/>
                    </a:lnTo>
                    <a:lnTo>
                      <a:pt x="91" y="86"/>
                    </a:lnTo>
                    <a:lnTo>
                      <a:pt x="88" y="86"/>
                    </a:lnTo>
                    <a:lnTo>
                      <a:pt x="86" y="89"/>
                    </a:lnTo>
                    <a:lnTo>
                      <a:pt x="85" y="92"/>
                    </a:lnTo>
                    <a:lnTo>
                      <a:pt x="85" y="93"/>
                    </a:lnTo>
                    <a:lnTo>
                      <a:pt x="84" y="93"/>
                    </a:lnTo>
                    <a:lnTo>
                      <a:pt x="85" y="96"/>
                    </a:lnTo>
                    <a:lnTo>
                      <a:pt x="84" y="98"/>
                    </a:lnTo>
                    <a:lnTo>
                      <a:pt x="80" y="97"/>
                    </a:lnTo>
                    <a:lnTo>
                      <a:pt x="79" y="98"/>
                    </a:lnTo>
                    <a:lnTo>
                      <a:pt x="78" y="100"/>
                    </a:lnTo>
                    <a:lnTo>
                      <a:pt x="77" y="100"/>
                    </a:lnTo>
                    <a:lnTo>
                      <a:pt x="75" y="100"/>
                    </a:lnTo>
                    <a:lnTo>
                      <a:pt x="74" y="105"/>
                    </a:lnTo>
                    <a:lnTo>
                      <a:pt x="71" y="102"/>
                    </a:lnTo>
                    <a:lnTo>
                      <a:pt x="71" y="107"/>
                    </a:lnTo>
                    <a:lnTo>
                      <a:pt x="70" y="108"/>
                    </a:lnTo>
                    <a:lnTo>
                      <a:pt x="69" y="108"/>
                    </a:lnTo>
                    <a:lnTo>
                      <a:pt x="71" y="111"/>
                    </a:lnTo>
                    <a:lnTo>
                      <a:pt x="72" y="111"/>
                    </a:lnTo>
                    <a:lnTo>
                      <a:pt x="73" y="112"/>
                    </a:lnTo>
                    <a:lnTo>
                      <a:pt x="72" y="114"/>
                    </a:lnTo>
                    <a:lnTo>
                      <a:pt x="71" y="115"/>
                    </a:lnTo>
                    <a:lnTo>
                      <a:pt x="71" y="118"/>
                    </a:lnTo>
                    <a:lnTo>
                      <a:pt x="69" y="118"/>
                    </a:lnTo>
                    <a:lnTo>
                      <a:pt x="68" y="118"/>
                    </a:lnTo>
                    <a:lnTo>
                      <a:pt x="67" y="116"/>
                    </a:lnTo>
                    <a:lnTo>
                      <a:pt x="65" y="116"/>
                    </a:lnTo>
                    <a:lnTo>
                      <a:pt x="63" y="116"/>
                    </a:lnTo>
                    <a:lnTo>
                      <a:pt x="62" y="116"/>
                    </a:lnTo>
                    <a:lnTo>
                      <a:pt x="63" y="118"/>
                    </a:lnTo>
                    <a:lnTo>
                      <a:pt x="63" y="122"/>
                    </a:lnTo>
                    <a:lnTo>
                      <a:pt x="63" y="126"/>
                    </a:lnTo>
                    <a:lnTo>
                      <a:pt x="64" y="126"/>
                    </a:lnTo>
                    <a:lnTo>
                      <a:pt x="65" y="126"/>
                    </a:lnTo>
                    <a:lnTo>
                      <a:pt x="69" y="127"/>
                    </a:lnTo>
                    <a:lnTo>
                      <a:pt x="70" y="126"/>
                    </a:lnTo>
                    <a:lnTo>
                      <a:pt x="71" y="128"/>
                    </a:lnTo>
                    <a:lnTo>
                      <a:pt x="69" y="128"/>
                    </a:lnTo>
                    <a:lnTo>
                      <a:pt x="66" y="130"/>
                    </a:lnTo>
                    <a:lnTo>
                      <a:pt x="66" y="131"/>
                    </a:lnTo>
                    <a:lnTo>
                      <a:pt x="68" y="134"/>
                    </a:lnTo>
                    <a:lnTo>
                      <a:pt x="67" y="134"/>
                    </a:lnTo>
                    <a:lnTo>
                      <a:pt x="64" y="133"/>
                    </a:lnTo>
                    <a:lnTo>
                      <a:pt x="64" y="132"/>
                    </a:lnTo>
                    <a:lnTo>
                      <a:pt x="63" y="131"/>
                    </a:lnTo>
                    <a:lnTo>
                      <a:pt x="62" y="133"/>
                    </a:lnTo>
                    <a:lnTo>
                      <a:pt x="63" y="134"/>
                    </a:lnTo>
                    <a:lnTo>
                      <a:pt x="63" y="136"/>
                    </a:lnTo>
                    <a:lnTo>
                      <a:pt x="60" y="135"/>
                    </a:lnTo>
                    <a:lnTo>
                      <a:pt x="58" y="137"/>
                    </a:lnTo>
                    <a:lnTo>
                      <a:pt x="58" y="138"/>
                    </a:lnTo>
                    <a:lnTo>
                      <a:pt x="58" y="139"/>
                    </a:lnTo>
                    <a:lnTo>
                      <a:pt x="57" y="139"/>
                    </a:lnTo>
                    <a:lnTo>
                      <a:pt x="56" y="139"/>
                    </a:lnTo>
                    <a:lnTo>
                      <a:pt x="56" y="141"/>
                    </a:lnTo>
                    <a:lnTo>
                      <a:pt x="58" y="141"/>
                    </a:lnTo>
                    <a:lnTo>
                      <a:pt x="57" y="141"/>
                    </a:lnTo>
                    <a:lnTo>
                      <a:pt x="57" y="143"/>
                    </a:lnTo>
                    <a:lnTo>
                      <a:pt x="58" y="142"/>
                    </a:lnTo>
                    <a:lnTo>
                      <a:pt x="58" y="146"/>
                    </a:lnTo>
                    <a:lnTo>
                      <a:pt x="61" y="148"/>
                    </a:lnTo>
                    <a:lnTo>
                      <a:pt x="61" y="149"/>
                    </a:lnTo>
                    <a:lnTo>
                      <a:pt x="62" y="149"/>
                    </a:lnTo>
                    <a:lnTo>
                      <a:pt x="62" y="153"/>
                    </a:lnTo>
                    <a:lnTo>
                      <a:pt x="63" y="156"/>
                    </a:lnTo>
                    <a:lnTo>
                      <a:pt x="61" y="157"/>
                    </a:lnTo>
                    <a:lnTo>
                      <a:pt x="59" y="156"/>
                    </a:lnTo>
                    <a:lnTo>
                      <a:pt x="58" y="156"/>
                    </a:lnTo>
                    <a:lnTo>
                      <a:pt x="55" y="159"/>
                    </a:lnTo>
                    <a:lnTo>
                      <a:pt x="54" y="167"/>
                    </a:lnTo>
                    <a:lnTo>
                      <a:pt x="52" y="168"/>
                    </a:lnTo>
                    <a:lnTo>
                      <a:pt x="53" y="169"/>
                    </a:lnTo>
                    <a:lnTo>
                      <a:pt x="55" y="169"/>
                    </a:lnTo>
                    <a:lnTo>
                      <a:pt x="53" y="170"/>
                    </a:lnTo>
                    <a:lnTo>
                      <a:pt x="53" y="172"/>
                    </a:lnTo>
                    <a:lnTo>
                      <a:pt x="53" y="170"/>
                    </a:lnTo>
                    <a:lnTo>
                      <a:pt x="52" y="170"/>
                    </a:lnTo>
                    <a:lnTo>
                      <a:pt x="51" y="169"/>
                    </a:lnTo>
                    <a:lnTo>
                      <a:pt x="50" y="170"/>
                    </a:lnTo>
                    <a:lnTo>
                      <a:pt x="49" y="169"/>
                    </a:lnTo>
                    <a:lnTo>
                      <a:pt x="47" y="170"/>
                    </a:lnTo>
                    <a:lnTo>
                      <a:pt x="44" y="170"/>
                    </a:lnTo>
                    <a:lnTo>
                      <a:pt x="44" y="172"/>
                    </a:lnTo>
                    <a:lnTo>
                      <a:pt x="43" y="172"/>
                    </a:lnTo>
                    <a:lnTo>
                      <a:pt x="43" y="174"/>
                    </a:lnTo>
                    <a:lnTo>
                      <a:pt x="41" y="174"/>
                    </a:lnTo>
                    <a:lnTo>
                      <a:pt x="40" y="174"/>
                    </a:lnTo>
                    <a:lnTo>
                      <a:pt x="39" y="176"/>
                    </a:lnTo>
                    <a:lnTo>
                      <a:pt x="35" y="179"/>
                    </a:lnTo>
                    <a:lnTo>
                      <a:pt x="34" y="177"/>
                    </a:lnTo>
                    <a:lnTo>
                      <a:pt x="33" y="176"/>
                    </a:lnTo>
                    <a:lnTo>
                      <a:pt x="32" y="176"/>
                    </a:lnTo>
                    <a:lnTo>
                      <a:pt x="28" y="174"/>
                    </a:lnTo>
                    <a:lnTo>
                      <a:pt x="30" y="174"/>
                    </a:lnTo>
                    <a:lnTo>
                      <a:pt x="30" y="173"/>
                    </a:lnTo>
                    <a:lnTo>
                      <a:pt x="25" y="172"/>
                    </a:lnTo>
                    <a:lnTo>
                      <a:pt x="24" y="172"/>
                    </a:lnTo>
                    <a:lnTo>
                      <a:pt x="24" y="173"/>
                    </a:lnTo>
                    <a:lnTo>
                      <a:pt x="27" y="174"/>
                    </a:lnTo>
                    <a:lnTo>
                      <a:pt x="27" y="176"/>
                    </a:lnTo>
                    <a:lnTo>
                      <a:pt x="25" y="177"/>
                    </a:lnTo>
                    <a:lnTo>
                      <a:pt x="24" y="180"/>
                    </a:lnTo>
                    <a:lnTo>
                      <a:pt x="24" y="182"/>
                    </a:lnTo>
                    <a:lnTo>
                      <a:pt x="23" y="183"/>
                    </a:lnTo>
                    <a:lnTo>
                      <a:pt x="24" y="184"/>
                    </a:lnTo>
                    <a:lnTo>
                      <a:pt x="24" y="190"/>
                    </a:lnTo>
                    <a:lnTo>
                      <a:pt x="24" y="191"/>
                    </a:lnTo>
                    <a:lnTo>
                      <a:pt x="19" y="191"/>
                    </a:lnTo>
                    <a:lnTo>
                      <a:pt x="19" y="192"/>
                    </a:lnTo>
                    <a:lnTo>
                      <a:pt x="20" y="196"/>
                    </a:lnTo>
                    <a:lnTo>
                      <a:pt x="22" y="199"/>
                    </a:lnTo>
                    <a:lnTo>
                      <a:pt x="23" y="200"/>
                    </a:lnTo>
                    <a:lnTo>
                      <a:pt x="22" y="203"/>
                    </a:lnTo>
                    <a:lnTo>
                      <a:pt x="24" y="208"/>
                    </a:lnTo>
                    <a:lnTo>
                      <a:pt x="24" y="211"/>
                    </a:lnTo>
                    <a:lnTo>
                      <a:pt x="24" y="212"/>
                    </a:lnTo>
                    <a:lnTo>
                      <a:pt x="22" y="216"/>
                    </a:lnTo>
                    <a:lnTo>
                      <a:pt x="17" y="220"/>
                    </a:lnTo>
                    <a:lnTo>
                      <a:pt x="15" y="218"/>
                    </a:lnTo>
                    <a:lnTo>
                      <a:pt x="14" y="217"/>
                    </a:lnTo>
                    <a:lnTo>
                      <a:pt x="14" y="216"/>
                    </a:lnTo>
                    <a:lnTo>
                      <a:pt x="13" y="216"/>
                    </a:lnTo>
                    <a:lnTo>
                      <a:pt x="13" y="217"/>
                    </a:lnTo>
                    <a:lnTo>
                      <a:pt x="9" y="222"/>
                    </a:lnTo>
                    <a:lnTo>
                      <a:pt x="7" y="227"/>
                    </a:lnTo>
                    <a:lnTo>
                      <a:pt x="4" y="231"/>
                    </a:lnTo>
                    <a:lnTo>
                      <a:pt x="4" y="232"/>
                    </a:lnTo>
                    <a:lnTo>
                      <a:pt x="4" y="234"/>
                    </a:lnTo>
                    <a:lnTo>
                      <a:pt x="4" y="237"/>
                    </a:lnTo>
                    <a:lnTo>
                      <a:pt x="1" y="240"/>
                    </a:lnTo>
                    <a:lnTo>
                      <a:pt x="1" y="242"/>
                    </a:lnTo>
                    <a:lnTo>
                      <a:pt x="0" y="245"/>
                    </a:lnTo>
                    <a:lnTo>
                      <a:pt x="1" y="248"/>
                    </a:lnTo>
                    <a:lnTo>
                      <a:pt x="4" y="249"/>
                    </a:lnTo>
                    <a:lnTo>
                      <a:pt x="3" y="251"/>
                    </a:lnTo>
                    <a:lnTo>
                      <a:pt x="3" y="254"/>
                    </a:lnTo>
                    <a:lnTo>
                      <a:pt x="5" y="255"/>
                    </a:lnTo>
                    <a:lnTo>
                      <a:pt x="6" y="254"/>
                    </a:lnTo>
                    <a:lnTo>
                      <a:pt x="9" y="256"/>
                    </a:lnTo>
                    <a:lnTo>
                      <a:pt x="10" y="255"/>
                    </a:lnTo>
                    <a:lnTo>
                      <a:pt x="11" y="254"/>
                    </a:lnTo>
                    <a:lnTo>
                      <a:pt x="14" y="259"/>
                    </a:lnTo>
                    <a:lnTo>
                      <a:pt x="12" y="262"/>
                    </a:lnTo>
                    <a:lnTo>
                      <a:pt x="14" y="265"/>
                    </a:lnTo>
                    <a:lnTo>
                      <a:pt x="17" y="271"/>
                    </a:lnTo>
                    <a:lnTo>
                      <a:pt x="17" y="268"/>
                    </a:lnTo>
                    <a:lnTo>
                      <a:pt x="19" y="268"/>
                    </a:lnTo>
                    <a:lnTo>
                      <a:pt x="20" y="266"/>
                    </a:lnTo>
                    <a:lnTo>
                      <a:pt x="23" y="267"/>
                    </a:lnTo>
                    <a:lnTo>
                      <a:pt x="24" y="267"/>
                    </a:lnTo>
                    <a:lnTo>
                      <a:pt x="21" y="269"/>
                    </a:lnTo>
                    <a:lnTo>
                      <a:pt x="20" y="271"/>
                    </a:lnTo>
                    <a:lnTo>
                      <a:pt x="24" y="277"/>
                    </a:lnTo>
                    <a:lnTo>
                      <a:pt x="24" y="282"/>
                    </a:lnTo>
                    <a:lnTo>
                      <a:pt x="25" y="283"/>
                    </a:lnTo>
                    <a:lnTo>
                      <a:pt x="27" y="293"/>
                    </a:lnTo>
                    <a:lnTo>
                      <a:pt x="28" y="294"/>
                    </a:lnTo>
                    <a:lnTo>
                      <a:pt x="30" y="295"/>
                    </a:lnTo>
                    <a:lnTo>
                      <a:pt x="30" y="297"/>
                    </a:lnTo>
                    <a:lnTo>
                      <a:pt x="30" y="300"/>
                    </a:lnTo>
                    <a:lnTo>
                      <a:pt x="32" y="301"/>
                    </a:lnTo>
                    <a:lnTo>
                      <a:pt x="34" y="301"/>
                    </a:lnTo>
                    <a:lnTo>
                      <a:pt x="35" y="302"/>
                    </a:lnTo>
                    <a:lnTo>
                      <a:pt x="38" y="301"/>
                    </a:lnTo>
                    <a:lnTo>
                      <a:pt x="43" y="303"/>
                    </a:lnTo>
                    <a:lnTo>
                      <a:pt x="45" y="302"/>
                    </a:lnTo>
                    <a:lnTo>
                      <a:pt x="47" y="300"/>
                    </a:lnTo>
                    <a:lnTo>
                      <a:pt x="49" y="301"/>
                    </a:lnTo>
                    <a:lnTo>
                      <a:pt x="49" y="305"/>
                    </a:lnTo>
                    <a:lnTo>
                      <a:pt x="52" y="311"/>
                    </a:lnTo>
                    <a:lnTo>
                      <a:pt x="50" y="313"/>
                    </a:lnTo>
                    <a:lnTo>
                      <a:pt x="53" y="324"/>
                    </a:lnTo>
                    <a:lnTo>
                      <a:pt x="53" y="325"/>
                    </a:lnTo>
                    <a:lnTo>
                      <a:pt x="55" y="328"/>
                    </a:lnTo>
                    <a:lnTo>
                      <a:pt x="57" y="328"/>
                    </a:lnTo>
                    <a:lnTo>
                      <a:pt x="61" y="329"/>
                    </a:lnTo>
                    <a:lnTo>
                      <a:pt x="59" y="332"/>
                    </a:lnTo>
                    <a:lnTo>
                      <a:pt x="61" y="335"/>
                    </a:lnTo>
                    <a:lnTo>
                      <a:pt x="61" y="337"/>
                    </a:lnTo>
                    <a:lnTo>
                      <a:pt x="64" y="345"/>
                    </a:lnTo>
                    <a:lnTo>
                      <a:pt x="62" y="351"/>
                    </a:lnTo>
                    <a:lnTo>
                      <a:pt x="61" y="353"/>
                    </a:lnTo>
                    <a:lnTo>
                      <a:pt x="63" y="356"/>
                    </a:lnTo>
                    <a:lnTo>
                      <a:pt x="68" y="359"/>
                    </a:lnTo>
                    <a:lnTo>
                      <a:pt x="71" y="358"/>
                    </a:lnTo>
                    <a:lnTo>
                      <a:pt x="72" y="360"/>
                    </a:lnTo>
                    <a:lnTo>
                      <a:pt x="74" y="359"/>
                    </a:lnTo>
                    <a:lnTo>
                      <a:pt x="79" y="362"/>
                    </a:lnTo>
                    <a:lnTo>
                      <a:pt x="82" y="366"/>
                    </a:lnTo>
                    <a:lnTo>
                      <a:pt x="85" y="368"/>
                    </a:lnTo>
                    <a:lnTo>
                      <a:pt x="88" y="375"/>
                    </a:lnTo>
                    <a:lnTo>
                      <a:pt x="90" y="377"/>
                    </a:lnTo>
                    <a:lnTo>
                      <a:pt x="90" y="379"/>
                    </a:lnTo>
                    <a:lnTo>
                      <a:pt x="92" y="379"/>
                    </a:lnTo>
                    <a:lnTo>
                      <a:pt x="92" y="381"/>
                    </a:lnTo>
                    <a:lnTo>
                      <a:pt x="95" y="386"/>
                    </a:lnTo>
                    <a:lnTo>
                      <a:pt x="97" y="386"/>
                    </a:lnTo>
                    <a:lnTo>
                      <a:pt x="98" y="388"/>
                    </a:lnTo>
                    <a:lnTo>
                      <a:pt x="99" y="391"/>
                    </a:lnTo>
                    <a:lnTo>
                      <a:pt x="103" y="392"/>
                    </a:lnTo>
                    <a:lnTo>
                      <a:pt x="105" y="394"/>
                    </a:lnTo>
                    <a:lnTo>
                      <a:pt x="107" y="394"/>
                    </a:lnTo>
                    <a:lnTo>
                      <a:pt x="112" y="396"/>
                    </a:lnTo>
                    <a:lnTo>
                      <a:pt x="113" y="397"/>
                    </a:lnTo>
                    <a:lnTo>
                      <a:pt x="113" y="400"/>
                    </a:lnTo>
                    <a:lnTo>
                      <a:pt x="112" y="402"/>
                    </a:lnTo>
                    <a:lnTo>
                      <a:pt x="115" y="402"/>
                    </a:lnTo>
                    <a:lnTo>
                      <a:pt x="114" y="403"/>
                    </a:lnTo>
                    <a:lnTo>
                      <a:pt x="116" y="405"/>
                    </a:lnTo>
                    <a:lnTo>
                      <a:pt x="117" y="407"/>
                    </a:lnTo>
                    <a:lnTo>
                      <a:pt x="116" y="407"/>
                    </a:lnTo>
                    <a:lnTo>
                      <a:pt x="115" y="408"/>
                    </a:lnTo>
                    <a:lnTo>
                      <a:pt x="118" y="410"/>
                    </a:lnTo>
                    <a:lnTo>
                      <a:pt x="118" y="412"/>
                    </a:lnTo>
                    <a:lnTo>
                      <a:pt x="119" y="412"/>
                    </a:lnTo>
                    <a:lnTo>
                      <a:pt x="121" y="412"/>
                    </a:lnTo>
                    <a:lnTo>
                      <a:pt x="123" y="414"/>
                    </a:lnTo>
                    <a:lnTo>
                      <a:pt x="125" y="414"/>
                    </a:lnTo>
                    <a:lnTo>
                      <a:pt x="124" y="418"/>
                    </a:lnTo>
                    <a:lnTo>
                      <a:pt x="123" y="421"/>
                    </a:lnTo>
                    <a:lnTo>
                      <a:pt x="121" y="423"/>
                    </a:lnTo>
                    <a:lnTo>
                      <a:pt x="118" y="422"/>
                    </a:lnTo>
                    <a:lnTo>
                      <a:pt x="113" y="422"/>
                    </a:lnTo>
                    <a:lnTo>
                      <a:pt x="113" y="426"/>
                    </a:lnTo>
                    <a:lnTo>
                      <a:pt x="111" y="426"/>
                    </a:lnTo>
                    <a:lnTo>
                      <a:pt x="110" y="427"/>
                    </a:lnTo>
                    <a:lnTo>
                      <a:pt x="109" y="427"/>
                    </a:lnTo>
                    <a:lnTo>
                      <a:pt x="112" y="431"/>
                    </a:lnTo>
                    <a:lnTo>
                      <a:pt x="112" y="432"/>
                    </a:lnTo>
                    <a:lnTo>
                      <a:pt x="114" y="434"/>
                    </a:lnTo>
                    <a:lnTo>
                      <a:pt x="113" y="435"/>
                    </a:lnTo>
                    <a:lnTo>
                      <a:pt x="117" y="435"/>
                    </a:lnTo>
                    <a:lnTo>
                      <a:pt x="118" y="435"/>
                    </a:lnTo>
                    <a:lnTo>
                      <a:pt x="118" y="439"/>
                    </a:lnTo>
                    <a:lnTo>
                      <a:pt x="116" y="439"/>
                    </a:lnTo>
                    <a:lnTo>
                      <a:pt x="117" y="440"/>
                    </a:lnTo>
                    <a:lnTo>
                      <a:pt x="116" y="442"/>
                    </a:lnTo>
                    <a:lnTo>
                      <a:pt x="118" y="443"/>
                    </a:lnTo>
                    <a:lnTo>
                      <a:pt x="118" y="444"/>
                    </a:lnTo>
                    <a:lnTo>
                      <a:pt x="119" y="447"/>
                    </a:lnTo>
                    <a:lnTo>
                      <a:pt x="121" y="445"/>
                    </a:lnTo>
                    <a:lnTo>
                      <a:pt x="123" y="446"/>
                    </a:lnTo>
                    <a:lnTo>
                      <a:pt x="122" y="448"/>
                    </a:lnTo>
                    <a:lnTo>
                      <a:pt x="122" y="451"/>
                    </a:lnTo>
                    <a:lnTo>
                      <a:pt x="123" y="451"/>
                    </a:lnTo>
                    <a:lnTo>
                      <a:pt x="124" y="449"/>
                    </a:lnTo>
                    <a:lnTo>
                      <a:pt x="130" y="450"/>
                    </a:lnTo>
                    <a:lnTo>
                      <a:pt x="131" y="451"/>
                    </a:lnTo>
                    <a:lnTo>
                      <a:pt x="129" y="454"/>
                    </a:lnTo>
                    <a:lnTo>
                      <a:pt x="132" y="456"/>
                    </a:lnTo>
                    <a:lnTo>
                      <a:pt x="136" y="456"/>
                    </a:lnTo>
                    <a:lnTo>
                      <a:pt x="140" y="453"/>
                    </a:lnTo>
                    <a:lnTo>
                      <a:pt x="143" y="455"/>
                    </a:lnTo>
                    <a:lnTo>
                      <a:pt x="145" y="454"/>
                    </a:lnTo>
                    <a:lnTo>
                      <a:pt x="148" y="456"/>
                    </a:lnTo>
                    <a:lnTo>
                      <a:pt x="148" y="458"/>
                    </a:lnTo>
                    <a:lnTo>
                      <a:pt x="152" y="457"/>
                    </a:lnTo>
                    <a:lnTo>
                      <a:pt x="153" y="457"/>
                    </a:lnTo>
                    <a:lnTo>
                      <a:pt x="154" y="457"/>
                    </a:lnTo>
                    <a:lnTo>
                      <a:pt x="155" y="457"/>
                    </a:lnTo>
                    <a:lnTo>
                      <a:pt x="158" y="458"/>
                    </a:lnTo>
                    <a:lnTo>
                      <a:pt x="162" y="461"/>
                    </a:lnTo>
                    <a:lnTo>
                      <a:pt x="166" y="463"/>
                    </a:lnTo>
                    <a:lnTo>
                      <a:pt x="169" y="465"/>
                    </a:lnTo>
                    <a:lnTo>
                      <a:pt x="169" y="467"/>
                    </a:lnTo>
                    <a:lnTo>
                      <a:pt x="174" y="465"/>
                    </a:lnTo>
                    <a:lnTo>
                      <a:pt x="178" y="467"/>
                    </a:lnTo>
                    <a:lnTo>
                      <a:pt x="180" y="471"/>
                    </a:lnTo>
                    <a:lnTo>
                      <a:pt x="188" y="477"/>
                    </a:lnTo>
                    <a:lnTo>
                      <a:pt x="190" y="477"/>
                    </a:lnTo>
                    <a:lnTo>
                      <a:pt x="191" y="477"/>
                    </a:lnTo>
                    <a:lnTo>
                      <a:pt x="191" y="481"/>
                    </a:lnTo>
                    <a:lnTo>
                      <a:pt x="193" y="482"/>
                    </a:lnTo>
                    <a:lnTo>
                      <a:pt x="196" y="482"/>
                    </a:lnTo>
                    <a:lnTo>
                      <a:pt x="197" y="479"/>
                    </a:lnTo>
                    <a:lnTo>
                      <a:pt x="200" y="478"/>
                    </a:lnTo>
                    <a:lnTo>
                      <a:pt x="200" y="476"/>
                    </a:lnTo>
                    <a:lnTo>
                      <a:pt x="202" y="473"/>
                    </a:lnTo>
                    <a:lnTo>
                      <a:pt x="204" y="473"/>
                    </a:lnTo>
                    <a:lnTo>
                      <a:pt x="205" y="476"/>
                    </a:lnTo>
                    <a:lnTo>
                      <a:pt x="206" y="477"/>
                    </a:lnTo>
                    <a:lnTo>
                      <a:pt x="208" y="477"/>
                    </a:lnTo>
                    <a:lnTo>
                      <a:pt x="210" y="476"/>
                    </a:lnTo>
                    <a:lnTo>
                      <a:pt x="211" y="473"/>
                    </a:lnTo>
                    <a:lnTo>
                      <a:pt x="211" y="471"/>
                    </a:lnTo>
                    <a:lnTo>
                      <a:pt x="210" y="470"/>
                    </a:lnTo>
                    <a:lnTo>
                      <a:pt x="210" y="466"/>
                    </a:lnTo>
                    <a:lnTo>
                      <a:pt x="211" y="465"/>
                    </a:lnTo>
                    <a:lnTo>
                      <a:pt x="213" y="467"/>
                    </a:lnTo>
                    <a:lnTo>
                      <a:pt x="215" y="467"/>
                    </a:lnTo>
                    <a:lnTo>
                      <a:pt x="216" y="467"/>
                    </a:lnTo>
                    <a:lnTo>
                      <a:pt x="218" y="467"/>
                    </a:lnTo>
                    <a:lnTo>
                      <a:pt x="221" y="470"/>
                    </a:lnTo>
                    <a:lnTo>
                      <a:pt x="223" y="470"/>
                    </a:lnTo>
                    <a:lnTo>
                      <a:pt x="224" y="466"/>
                    </a:lnTo>
                    <a:lnTo>
                      <a:pt x="226" y="465"/>
                    </a:lnTo>
                    <a:lnTo>
                      <a:pt x="227" y="462"/>
                    </a:lnTo>
                    <a:lnTo>
                      <a:pt x="229" y="459"/>
                    </a:lnTo>
                    <a:lnTo>
                      <a:pt x="229" y="456"/>
                    </a:lnTo>
                    <a:lnTo>
                      <a:pt x="231" y="454"/>
                    </a:lnTo>
                    <a:lnTo>
                      <a:pt x="232" y="454"/>
                    </a:lnTo>
                    <a:lnTo>
                      <a:pt x="231" y="450"/>
                    </a:lnTo>
                    <a:lnTo>
                      <a:pt x="229" y="447"/>
                    </a:lnTo>
                    <a:lnTo>
                      <a:pt x="229" y="444"/>
                    </a:lnTo>
                    <a:lnTo>
                      <a:pt x="232" y="444"/>
                    </a:lnTo>
                    <a:lnTo>
                      <a:pt x="233" y="445"/>
                    </a:lnTo>
                    <a:lnTo>
                      <a:pt x="236" y="444"/>
                    </a:lnTo>
                    <a:lnTo>
                      <a:pt x="237" y="446"/>
                    </a:lnTo>
                    <a:lnTo>
                      <a:pt x="238" y="447"/>
                    </a:lnTo>
                    <a:lnTo>
                      <a:pt x="237" y="447"/>
                    </a:lnTo>
                    <a:lnTo>
                      <a:pt x="237" y="448"/>
                    </a:lnTo>
                    <a:lnTo>
                      <a:pt x="239" y="450"/>
                    </a:lnTo>
                    <a:lnTo>
                      <a:pt x="242" y="452"/>
                    </a:lnTo>
                    <a:lnTo>
                      <a:pt x="242" y="455"/>
                    </a:lnTo>
                    <a:lnTo>
                      <a:pt x="242" y="456"/>
                    </a:lnTo>
                    <a:lnTo>
                      <a:pt x="243" y="457"/>
                    </a:lnTo>
                    <a:lnTo>
                      <a:pt x="244" y="460"/>
                    </a:lnTo>
                    <a:lnTo>
                      <a:pt x="246" y="459"/>
                    </a:lnTo>
                    <a:lnTo>
                      <a:pt x="249" y="459"/>
                    </a:lnTo>
                    <a:lnTo>
                      <a:pt x="250" y="461"/>
                    </a:lnTo>
                    <a:lnTo>
                      <a:pt x="256" y="463"/>
                    </a:lnTo>
                    <a:lnTo>
                      <a:pt x="257" y="464"/>
                    </a:lnTo>
                    <a:lnTo>
                      <a:pt x="257" y="467"/>
                    </a:lnTo>
                    <a:lnTo>
                      <a:pt x="259" y="469"/>
                    </a:lnTo>
                    <a:lnTo>
                      <a:pt x="260" y="468"/>
                    </a:lnTo>
                    <a:lnTo>
                      <a:pt x="260" y="466"/>
                    </a:lnTo>
                    <a:lnTo>
                      <a:pt x="262" y="466"/>
                    </a:lnTo>
                    <a:lnTo>
                      <a:pt x="263" y="465"/>
                    </a:lnTo>
                    <a:lnTo>
                      <a:pt x="264" y="465"/>
                    </a:lnTo>
                    <a:lnTo>
                      <a:pt x="266" y="463"/>
                    </a:lnTo>
                    <a:lnTo>
                      <a:pt x="268" y="463"/>
                    </a:lnTo>
                    <a:lnTo>
                      <a:pt x="271" y="460"/>
                    </a:lnTo>
                    <a:lnTo>
                      <a:pt x="272" y="459"/>
                    </a:lnTo>
                    <a:lnTo>
                      <a:pt x="275" y="459"/>
                    </a:lnTo>
                    <a:lnTo>
                      <a:pt x="276" y="463"/>
                    </a:lnTo>
                    <a:lnTo>
                      <a:pt x="276" y="470"/>
                    </a:lnTo>
                    <a:lnTo>
                      <a:pt x="278" y="471"/>
                    </a:lnTo>
                    <a:lnTo>
                      <a:pt x="279" y="471"/>
                    </a:lnTo>
                    <a:lnTo>
                      <a:pt x="283" y="470"/>
                    </a:lnTo>
                    <a:lnTo>
                      <a:pt x="285" y="475"/>
                    </a:lnTo>
                    <a:lnTo>
                      <a:pt x="286" y="483"/>
                    </a:lnTo>
                    <a:lnTo>
                      <a:pt x="292" y="483"/>
                    </a:lnTo>
                    <a:lnTo>
                      <a:pt x="294" y="482"/>
                    </a:lnTo>
                    <a:lnTo>
                      <a:pt x="294" y="483"/>
                    </a:lnTo>
                    <a:lnTo>
                      <a:pt x="295" y="482"/>
                    </a:lnTo>
                    <a:lnTo>
                      <a:pt x="297" y="484"/>
                    </a:lnTo>
                    <a:lnTo>
                      <a:pt x="299" y="482"/>
                    </a:lnTo>
                    <a:lnTo>
                      <a:pt x="299" y="480"/>
                    </a:lnTo>
                    <a:lnTo>
                      <a:pt x="301" y="479"/>
                    </a:lnTo>
                    <a:lnTo>
                      <a:pt x="301" y="478"/>
                    </a:lnTo>
                    <a:lnTo>
                      <a:pt x="304" y="476"/>
                    </a:lnTo>
                    <a:lnTo>
                      <a:pt x="303" y="468"/>
                    </a:lnTo>
                    <a:lnTo>
                      <a:pt x="306" y="458"/>
                    </a:lnTo>
                    <a:lnTo>
                      <a:pt x="306" y="453"/>
                    </a:lnTo>
                    <a:lnTo>
                      <a:pt x="304" y="453"/>
                    </a:lnTo>
                    <a:lnTo>
                      <a:pt x="308" y="441"/>
                    </a:lnTo>
                    <a:lnTo>
                      <a:pt x="309" y="440"/>
                    </a:lnTo>
                    <a:lnTo>
                      <a:pt x="310" y="436"/>
                    </a:lnTo>
                    <a:lnTo>
                      <a:pt x="313" y="431"/>
                    </a:lnTo>
                    <a:lnTo>
                      <a:pt x="314" y="430"/>
                    </a:lnTo>
                    <a:lnTo>
                      <a:pt x="319" y="430"/>
                    </a:lnTo>
                    <a:lnTo>
                      <a:pt x="320" y="427"/>
                    </a:lnTo>
                    <a:lnTo>
                      <a:pt x="324" y="427"/>
                    </a:lnTo>
                    <a:lnTo>
                      <a:pt x="328" y="424"/>
                    </a:lnTo>
                    <a:lnTo>
                      <a:pt x="328" y="422"/>
                    </a:lnTo>
                    <a:lnTo>
                      <a:pt x="330" y="421"/>
                    </a:lnTo>
                    <a:lnTo>
                      <a:pt x="330" y="419"/>
                    </a:lnTo>
                    <a:lnTo>
                      <a:pt x="332" y="418"/>
                    </a:lnTo>
                    <a:lnTo>
                      <a:pt x="333" y="418"/>
                    </a:lnTo>
                    <a:lnTo>
                      <a:pt x="335" y="418"/>
                    </a:lnTo>
                    <a:lnTo>
                      <a:pt x="333" y="411"/>
                    </a:lnTo>
                    <a:lnTo>
                      <a:pt x="337" y="405"/>
                    </a:lnTo>
                    <a:lnTo>
                      <a:pt x="337" y="403"/>
                    </a:lnTo>
                    <a:lnTo>
                      <a:pt x="336" y="400"/>
                    </a:lnTo>
                    <a:lnTo>
                      <a:pt x="337" y="399"/>
                    </a:lnTo>
                    <a:lnTo>
                      <a:pt x="337" y="397"/>
                    </a:lnTo>
                    <a:lnTo>
                      <a:pt x="340" y="396"/>
                    </a:lnTo>
                    <a:lnTo>
                      <a:pt x="341" y="396"/>
                    </a:lnTo>
                    <a:lnTo>
                      <a:pt x="343" y="397"/>
                    </a:lnTo>
                    <a:lnTo>
                      <a:pt x="346" y="397"/>
                    </a:lnTo>
                    <a:lnTo>
                      <a:pt x="347" y="396"/>
                    </a:lnTo>
                    <a:lnTo>
                      <a:pt x="348" y="398"/>
                    </a:lnTo>
                    <a:lnTo>
                      <a:pt x="348" y="397"/>
                    </a:lnTo>
                    <a:lnTo>
                      <a:pt x="349" y="399"/>
                    </a:lnTo>
                    <a:lnTo>
                      <a:pt x="350" y="400"/>
                    </a:lnTo>
                    <a:lnTo>
                      <a:pt x="351" y="399"/>
                    </a:lnTo>
                    <a:lnTo>
                      <a:pt x="352" y="400"/>
                    </a:lnTo>
                    <a:lnTo>
                      <a:pt x="354" y="398"/>
                    </a:lnTo>
                    <a:lnTo>
                      <a:pt x="356" y="399"/>
                    </a:lnTo>
                    <a:lnTo>
                      <a:pt x="358" y="401"/>
                    </a:lnTo>
                    <a:lnTo>
                      <a:pt x="358" y="403"/>
                    </a:lnTo>
                    <a:lnTo>
                      <a:pt x="361" y="403"/>
                    </a:lnTo>
                    <a:lnTo>
                      <a:pt x="363" y="405"/>
                    </a:lnTo>
                    <a:lnTo>
                      <a:pt x="365" y="406"/>
                    </a:lnTo>
                    <a:lnTo>
                      <a:pt x="366" y="405"/>
                    </a:lnTo>
                    <a:lnTo>
                      <a:pt x="369" y="407"/>
                    </a:lnTo>
                    <a:lnTo>
                      <a:pt x="371" y="408"/>
                    </a:lnTo>
                    <a:lnTo>
                      <a:pt x="372" y="410"/>
                    </a:lnTo>
                    <a:lnTo>
                      <a:pt x="374" y="410"/>
                    </a:lnTo>
                    <a:lnTo>
                      <a:pt x="375" y="410"/>
                    </a:lnTo>
                    <a:lnTo>
                      <a:pt x="377" y="412"/>
                    </a:lnTo>
                    <a:lnTo>
                      <a:pt x="379" y="410"/>
                    </a:lnTo>
                    <a:lnTo>
                      <a:pt x="380" y="410"/>
                    </a:lnTo>
                    <a:lnTo>
                      <a:pt x="382" y="409"/>
                    </a:lnTo>
                    <a:lnTo>
                      <a:pt x="384" y="405"/>
                    </a:lnTo>
                    <a:lnTo>
                      <a:pt x="384" y="403"/>
                    </a:lnTo>
                    <a:lnTo>
                      <a:pt x="379" y="398"/>
                    </a:lnTo>
                    <a:lnTo>
                      <a:pt x="379" y="397"/>
                    </a:lnTo>
                    <a:lnTo>
                      <a:pt x="379" y="396"/>
                    </a:lnTo>
                    <a:lnTo>
                      <a:pt x="378" y="395"/>
                    </a:lnTo>
                    <a:lnTo>
                      <a:pt x="381" y="392"/>
                    </a:lnTo>
                    <a:lnTo>
                      <a:pt x="381" y="387"/>
                    </a:lnTo>
                    <a:lnTo>
                      <a:pt x="384" y="382"/>
                    </a:lnTo>
                    <a:lnTo>
                      <a:pt x="384" y="376"/>
                    </a:lnTo>
                    <a:lnTo>
                      <a:pt x="386" y="375"/>
                    </a:lnTo>
                    <a:lnTo>
                      <a:pt x="386" y="374"/>
                    </a:lnTo>
                    <a:lnTo>
                      <a:pt x="389" y="374"/>
                    </a:lnTo>
                    <a:lnTo>
                      <a:pt x="389" y="372"/>
                    </a:lnTo>
                    <a:lnTo>
                      <a:pt x="388" y="369"/>
                    </a:lnTo>
                    <a:lnTo>
                      <a:pt x="387" y="369"/>
                    </a:lnTo>
                    <a:lnTo>
                      <a:pt x="387" y="365"/>
                    </a:lnTo>
                    <a:lnTo>
                      <a:pt x="388" y="359"/>
                    </a:lnTo>
                    <a:lnTo>
                      <a:pt x="391" y="359"/>
                    </a:lnTo>
                    <a:lnTo>
                      <a:pt x="392" y="351"/>
                    </a:lnTo>
                    <a:lnTo>
                      <a:pt x="393" y="352"/>
                    </a:lnTo>
                    <a:lnTo>
                      <a:pt x="393" y="350"/>
                    </a:lnTo>
                    <a:lnTo>
                      <a:pt x="394" y="348"/>
                    </a:lnTo>
                    <a:lnTo>
                      <a:pt x="395" y="346"/>
                    </a:lnTo>
                    <a:lnTo>
                      <a:pt x="395" y="340"/>
                    </a:lnTo>
                    <a:lnTo>
                      <a:pt x="393" y="339"/>
                    </a:lnTo>
                    <a:lnTo>
                      <a:pt x="393" y="336"/>
                    </a:lnTo>
                    <a:lnTo>
                      <a:pt x="392" y="335"/>
                    </a:lnTo>
                    <a:lnTo>
                      <a:pt x="392" y="333"/>
                    </a:lnTo>
                    <a:lnTo>
                      <a:pt x="394" y="332"/>
                    </a:lnTo>
                    <a:lnTo>
                      <a:pt x="395" y="331"/>
                    </a:lnTo>
                    <a:lnTo>
                      <a:pt x="395" y="328"/>
                    </a:lnTo>
                    <a:lnTo>
                      <a:pt x="393" y="327"/>
                    </a:lnTo>
                    <a:lnTo>
                      <a:pt x="393" y="321"/>
                    </a:lnTo>
                    <a:lnTo>
                      <a:pt x="393" y="318"/>
                    </a:lnTo>
                    <a:lnTo>
                      <a:pt x="394" y="314"/>
                    </a:lnTo>
                    <a:lnTo>
                      <a:pt x="395" y="310"/>
                    </a:lnTo>
                    <a:lnTo>
                      <a:pt x="395" y="311"/>
                    </a:lnTo>
                    <a:lnTo>
                      <a:pt x="397" y="307"/>
                    </a:lnTo>
                    <a:lnTo>
                      <a:pt x="400" y="306"/>
                    </a:lnTo>
                    <a:lnTo>
                      <a:pt x="401" y="305"/>
                    </a:lnTo>
                    <a:lnTo>
                      <a:pt x="401" y="304"/>
                    </a:lnTo>
                    <a:lnTo>
                      <a:pt x="402" y="299"/>
                    </a:lnTo>
                    <a:lnTo>
                      <a:pt x="401" y="299"/>
                    </a:lnTo>
                    <a:lnTo>
                      <a:pt x="400" y="297"/>
                    </a:lnTo>
                    <a:lnTo>
                      <a:pt x="402" y="294"/>
                    </a:lnTo>
                    <a:lnTo>
                      <a:pt x="403" y="295"/>
                    </a:lnTo>
                    <a:lnTo>
                      <a:pt x="406" y="295"/>
                    </a:lnTo>
                    <a:lnTo>
                      <a:pt x="407" y="293"/>
                    </a:lnTo>
                    <a:lnTo>
                      <a:pt x="409" y="292"/>
                    </a:lnTo>
                    <a:lnTo>
                      <a:pt x="410" y="295"/>
                    </a:lnTo>
                    <a:lnTo>
                      <a:pt x="414" y="297"/>
                    </a:lnTo>
                    <a:lnTo>
                      <a:pt x="418" y="296"/>
                    </a:lnTo>
                    <a:lnTo>
                      <a:pt x="420" y="297"/>
                    </a:lnTo>
                    <a:lnTo>
                      <a:pt x="421" y="301"/>
                    </a:lnTo>
                    <a:lnTo>
                      <a:pt x="420" y="302"/>
                    </a:lnTo>
                    <a:lnTo>
                      <a:pt x="420" y="303"/>
                    </a:lnTo>
                    <a:lnTo>
                      <a:pt x="420" y="305"/>
                    </a:lnTo>
                    <a:lnTo>
                      <a:pt x="426" y="306"/>
                    </a:lnTo>
                    <a:lnTo>
                      <a:pt x="430" y="308"/>
                    </a:lnTo>
                    <a:lnTo>
                      <a:pt x="431" y="306"/>
                    </a:lnTo>
                    <a:lnTo>
                      <a:pt x="433" y="306"/>
                    </a:lnTo>
                    <a:lnTo>
                      <a:pt x="435" y="307"/>
                    </a:lnTo>
                    <a:lnTo>
                      <a:pt x="436" y="306"/>
                    </a:lnTo>
                    <a:lnTo>
                      <a:pt x="437" y="307"/>
                    </a:lnTo>
                    <a:lnTo>
                      <a:pt x="439" y="306"/>
                    </a:lnTo>
                    <a:lnTo>
                      <a:pt x="439" y="308"/>
                    </a:lnTo>
                    <a:lnTo>
                      <a:pt x="444" y="311"/>
                    </a:lnTo>
                    <a:lnTo>
                      <a:pt x="444" y="314"/>
                    </a:lnTo>
                    <a:lnTo>
                      <a:pt x="443" y="314"/>
                    </a:lnTo>
                    <a:lnTo>
                      <a:pt x="442" y="315"/>
                    </a:lnTo>
                    <a:lnTo>
                      <a:pt x="442" y="316"/>
                    </a:lnTo>
                    <a:lnTo>
                      <a:pt x="445" y="318"/>
                    </a:lnTo>
                    <a:lnTo>
                      <a:pt x="445" y="319"/>
                    </a:lnTo>
                    <a:lnTo>
                      <a:pt x="444" y="320"/>
                    </a:lnTo>
                    <a:lnTo>
                      <a:pt x="446" y="322"/>
                    </a:lnTo>
                    <a:lnTo>
                      <a:pt x="446" y="325"/>
                    </a:lnTo>
                    <a:lnTo>
                      <a:pt x="446" y="326"/>
                    </a:lnTo>
                    <a:lnTo>
                      <a:pt x="444" y="327"/>
                    </a:lnTo>
                    <a:lnTo>
                      <a:pt x="441" y="332"/>
                    </a:lnTo>
                    <a:lnTo>
                      <a:pt x="443" y="335"/>
                    </a:lnTo>
                    <a:lnTo>
                      <a:pt x="444" y="334"/>
                    </a:lnTo>
                    <a:lnTo>
                      <a:pt x="445" y="335"/>
                    </a:lnTo>
                    <a:lnTo>
                      <a:pt x="448" y="333"/>
                    </a:lnTo>
                    <a:lnTo>
                      <a:pt x="450" y="335"/>
                    </a:lnTo>
                    <a:lnTo>
                      <a:pt x="454" y="331"/>
                    </a:lnTo>
                    <a:lnTo>
                      <a:pt x="456" y="331"/>
                    </a:lnTo>
                    <a:lnTo>
                      <a:pt x="458" y="329"/>
                    </a:lnTo>
                    <a:lnTo>
                      <a:pt x="459" y="329"/>
                    </a:lnTo>
                    <a:lnTo>
                      <a:pt x="462" y="329"/>
                    </a:lnTo>
                    <a:lnTo>
                      <a:pt x="466" y="330"/>
                    </a:lnTo>
                    <a:lnTo>
                      <a:pt x="467" y="330"/>
                    </a:lnTo>
                    <a:lnTo>
                      <a:pt x="471" y="333"/>
                    </a:lnTo>
                    <a:lnTo>
                      <a:pt x="472" y="331"/>
                    </a:lnTo>
                    <a:lnTo>
                      <a:pt x="474" y="331"/>
                    </a:lnTo>
                    <a:lnTo>
                      <a:pt x="473" y="328"/>
                    </a:lnTo>
                    <a:lnTo>
                      <a:pt x="474" y="328"/>
                    </a:lnTo>
                    <a:lnTo>
                      <a:pt x="475" y="328"/>
                    </a:lnTo>
                    <a:lnTo>
                      <a:pt x="478" y="322"/>
                    </a:lnTo>
                    <a:lnTo>
                      <a:pt x="479" y="322"/>
                    </a:lnTo>
                    <a:lnTo>
                      <a:pt x="477" y="318"/>
                    </a:lnTo>
                    <a:lnTo>
                      <a:pt x="478" y="315"/>
                    </a:lnTo>
                    <a:lnTo>
                      <a:pt x="481" y="316"/>
                    </a:lnTo>
                    <a:lnTo>
                      <a:pt x="482" y="318"/>
                    </a:lnTo>
                    <a:lnTo>
                      <a:pt x="481" y="320"/>
                    </a:lnTo>
                    <a:lnTo>
                      <a:pt x="485" y="324"/>
                    </a:lnTo>
                    <a:lnTo>
                      <a:pt x="487" y="323"/>
                    </a:lnTo>
                    <a:lnTo>
                      <a:pt x="489" y="325"/>
                    </a:lnTo>
                    <a:lnTo>
                      <a:pt x="491" y="324"/>
                    </a:lnTo>
                    <a:lnTo>
                      <a:pt x="492" y="322"/>
                    </a:lnTo>
                    <a:lnTo>
                      <a:pt x="494" y="323"/>
                    </a:lnTo>
                    <a:lnTo>
                      <a:pt x="497" y="322"/>
                    </a:lnTo>
                    <a:lnTo>
                      <a:pt x="501" y="324"/>
                    </a:lnTo>
                    <a:lnTo>
                      <a:pt x="507" y="329"/>
                    </a:lnTo>
                    <a:lnTo>
                      <a:pt x="508" y="333"/>
                    </a:lnTo>
                    <a:lnTo>
                      <a:pt x="511" y="334"/>
                    </a:lnTo>
                    <a:lnTo>
                      <a:pt x="513" y="338"/>
                    </a:lnTo>
                    <a:lnTo>
                      <a:pt x="516" y="341"/>
                    </a:lnTo>
                    <a:lnTo>
                      <a:pt x="519" y="342"/>
                    </a:lnTo>
                    <a:lnTo>
                      <a:pt x="521" y="342"/>
                    </a:lnTo>
                    <a:lnTo>
                      <a:pt x="523" y="342"/>
                    </a:lnTo>
                    <a:lnTo>
                      <a:pt x="524" y="345"/>
                    </a:lnTo>
                    <a:lnTo>
                      <a:pt x="528" y="342"/>
                    </a:lnTo>
                    <a:lnTo>
                      <a:pt x="529" y="345"/>
                    </a:lnTo>
                    <a:lnTo>
                      <a:pt x="531" y="346"/>
                    </a:lnTo>
                    <a:lnTo>
                      <a:pt x="532" y="346"/>
                    </a:lnTo>
                    <a:lnTo>
                      <a:pt x="537" y="350"/>
                    </a:lnTo>
                    <a:lnTo>
                      <a:pt x="537" y="357"/>
                    </a:lnTo>
                    <a:lnTo>
                      <a:pt x="539" y="361"/>
                    </a:lnTo>
                    <a:lnTo>
                      <a:pt x="545" y="365"/>
                    </a:lnTo>
                    <a:lnTo>
                      <a:pt x="548" y="361"/>
                    </a:lnTo>
                    <a:lnTo>
                      <a:pt x="549" y="361"/>
                    </a:lnTo>
                    <a:lnTo>
                      <a:pt x="549" y="358"/>
                    </a:lnTo>
                    <a:lnTo>
                      <a:pt x="550" y="358"/>
                    </a:lnTo>
                    <a:lnTo>
                      <a:pt x="552" y="359"/>
                    </a:lnTo>
                    <a:lnTo>
                      <a:pt x="553" y="358"/>
                    </a:lnTo>
                    <a:lnTo>
                      <a:pt x="555" y="357"/>
                    </a:lnTo>
                    <a:lnTo>
                      <a:pt x="552" y="356"/>
                    </a:lnTo>
                    <a:lnTo>
                      <a:pt x="554" y="354"/>
                    </a:lnTo>
                    <a:lnTo>
                      <a:pt x="555" y="355"/>
                    </a:lnTo>
                    <a:lnTo>
                      <a:pt x="555" y="353"/>
                    </a:lnTo>
                    <a:lnTo>
                      <a:pt x="555" y="352"/>
                    </a:lnTo>
                    <a:lnTo>
                      <a:pt x="554" y="352"/>
                    </a:lnTo>
                    <a:lnTo>
                      <a:pt x="554" y="351"/>
                    </a:lnTo>
                    <a:lnTo>
                      <a:pt x="553" y="352"/>
                    </a:lnTo>
                    <a:lnTo>
                      <a:pt x="552" y="350"/>
                    </a:lnTo>
                    <a:lnTo>
                      <a:pt x="553" y="348"/>
                    </a:lnTo>
                    <a:lnTo>
                      <a:pt x="555" y="348"/>
                    </a:lnTo>
                    <a:lnTo>
                      <a:pt x="555" y="350"/>
                    </a:lnTo>
                    <a:lnTo>
                      <a:pt x="557" y="351"/>
                    </a:lnTo>
                    <a:lnTo>
                      <a:pt x="558" y="351"/>
                    </a:lnTo>
                    <a:lnTo>
                      <a:pt x="559" y="350"/>
                    </a:lnTo>
                    <a:lnTo>
                      <a:pt x="560" y="348"/>
                    </a:lnTo>
                    <a:lnTo>
                      <a:pt x="557" y="345"/>
                    </a:lnTo>
                    <a:lnTo>
                      <a:pt x="558" y="343"/>
                    </a:lnTo>
                    <a:lnTo>
                      <a:pt x="559" y="342"/>
                    </a:lnTo>
                    <a:lnTo>
                      <a:pt x="559" y="341"/>
                    </a:lnTo>
                    <a:lnTo>
                      <a:pt x="560" y="340"/>
                    </a:lnTo>
                    <a:lnTo>
                      <a:pt x="556" y="337"/>
                    </a:lnTo>
                    <a:lnTo>
                      <a:pt x="552" y="335"/>
                    </a:lnTo>
                    <a:lnTo>
                      <a:pt x="550" y="335"/>
                    </a:lnTo>
                    <a:lnTo>
                      <a:pt x="546" y="334"/>
                    </a:lnTo>
                    <a:lnTo>
                      <a:pt x="545" y="333"/>
                    </a:lnTo>
                    <a:lnTo>
                      <a:pt x="544" y="331"/>
                    </a:lnTo>
                    <a:lnTo>
                      <a:pt x="545" y="329"/>
                    </a:lnTo>
                    <a:lnTo>
                      <a:pt x="545" y="327"/>
                    </a:lnTo>
                    <a:lnTo>
                      <a:pt x="546" y="326"/>
                    </a:lnTo>
                    <a:lnTo>
                      <a:pt x="545" y="324"/>
                    </a:lnTo>
                    <a:lnTo>
                      <a:pt x="544" y="323"/>
                    </a:lnTo>
                    <a:lnTo>
                      <a:pt x="542" y="322"/>
                    </a:lnTo>
                    <a:lnTo>
                      <a:pt x="540" y="324"/>
                    </a:lnTo>
                    <a:lnTo>
                      <a:pt x="538" y="324"/>
                    </a:lnTo>
                    <a:lnTo>
                      <a:pt x="537" y="325"/>
                    </a:lnTo>
                    <a:lnTo>
                      <a:pt x="535" y="322"/>
                    </a:lnTo>
                    <a:lnTo>
                      <a:pt x="537" y="320"/>
                    </a:lnTo>
                    <a:lnTo>
                      <a:pt x="537" y="318"/>
                    </a:lnTo>
                    <a:lnTo>
                      <a:pt x="539" y="317"/>
                    </a:lnTo>
                    <a:lnTo>
                      <a:pt x="541" y="317"/>
                    </a:lnTo>
                    <a:lnTo>
                      <a:pt x="542" y="315"/>
                    </a:lnTo>
                    <a:lnTo>
                      <a:pt x="543" y="313"/>
                    </a:lnTo>
                    <a:lnTo>
                      <a:pt x="545" y="314"/>
                    </a:lnTo>
                    <a:lnTo>
                      <a:pt x="545" y="311"/>
                    </a:lnTo>
                    <a:lnTo>
                      <a:pt x="547" y="312"/>
                    </a:lnTo>
                    <a:lnTo>
                      <a:pt x="548" y="311"/>
                    </a:lnTo>
                    <a:lnTo>
                      <a:pt x="549" y="310"/>
                    </a:lnTo>
                    <a:lnTo>
                      <a:pt x="548" y="309"/>
                    </a:lnTo>
                    <a:lnTo>
                      <a:pt x="550" y="307"/>
                    </a:lnTo>
                    <a:lnTo>
                      <a:pt x="548" y="306"/>
                    </a:lnTo>
                    <a:lnTo>
                      <a:pt x="549" y="306"/>
                    </a:lnTo>
                    <a:lnTo>
                      <a:pt x="548" y="305"/>
                    </a:lnTo>
                    <a:lnTo>
                      <a:pt x="549" y="303"/>
                    </a:lnTo>
                    <a:lnTo>
                      <a:pt x="552" y="303"/>
                    </a:lnTo>
                    <a:lnTo>
                      <a:pt x="555" y="302"/>
                    </a:lnTo>
                    <a:lnTo>
                      <a:pt x="556" y="299"/>
                    </a:lnTo>
                    <a:lnTo>
                      <a:pt x="554" y="298"/>
                    </a:lnTo>
                    <a:lnTo>
                      <a:pt x="555" y="295"/>
                    </a:lnTo>
                    <a:lnTo>
                      <a:pt x="554" y="295"/>
                    </a:lnTo>
                    <a:lnTo>
                      <a:pt x="554" y="294"/>
                    </a:lnTo>
                    <a:lnTo>
                      <a:pt x="557" y="294"/>
                    </a:lnTo>
                    <a:lnTo>
                      <a:pt x="558" y="295"/>
                    </a:lnTo>
                    <a:lnTo>
                      <a:pt x="559" y="291"/>
                    </a:lnTo>
                    <a:lnTo>
                      <a:pt x="557" y="289"/>
                    </a:lnTo>
                    <a:lnTo>
                      <a:pt x="558" y="287"/>
                    </a:lnTo>
                    <a:lnTo>
                      <a:pt x="562" y="289"/>
                    </a:lnTo>
                    <a:lnTo>
                      <a:pt x="565" y="289"/>
                    </a:lnTo>
                    <a:lnTo>
                      <a:pt x="565" y="290"/>
                    </a:lnTo>
                    <a:lnTo>
                      <a:pt x="566" y="289"/>
                    </a:lnTo>
                    <a:lnTo>
                      <a:pt x="567" y="290"/>
                    </a:lnTo>
                    <a:lnTo>
                      <a:pt x="569" y="290"/>
                    </a:lnTo>
                    <a:lnTo>
                      <a:pt x="570" y="289"/>
                    </a:lnTo>
                    <a:lnTo>
                      <a:pt x="570" y="287"/>
                    </a:lnTo>
                    <a:lnTo>
                      <a:pt x="569" y="284"/>
                    </a:lnTo>
                    <a:lnTo>
                      <a:pt x="572" y="284"/>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2" name="Group 77"/>
            <p:cNvGrpSpPr>
              <a:grpSpLocks/>
            </p:cNvGrpSpPr>
            <p:nvPr/>
          </p:nvGrpSpPr>
          <p:grpSpPr bwMode="auto">
            <a:xfrm>
              <a:off x="1308" y="3431"/>
              <a:ext cx="579" cy="487"/>
              <a:chOff x="1308" y="3431"/>
              <a:chExt cx="579" cy="487"/>
            </a:xfrm>
          </p:grpSpPr>
          <p:sp>
            <p:nvSpPr>
              <p:cNvPr id="281" name="Freeform 75"/>
              <p:cNvSpPr>
                <a:spLocks/>
              </p:cNvSpPr>
              <p:nvPr/>
            </p:nvSpPr>
            <p:spPr bwMode="auto">
              <a:xfrm>
                <a:off x="1308" y="3431"/>
                <a:ext cx="579" cy="487"/>
              </a:xfrm>
              <a:custGeom>
                <a:avLst/>
                <a:gdLst>
                  <a:gd name="T0" fmla="*/ 545 w 579"/>
                  <a:gd name="T1" fmla="*/ 345 h 487"/>
                  <a:gd name="T2" fmla="*/ 506 w 579"/>
                  <a:gd name="T3" fmla="*/ 331 h 487"/>
                  <a:gd name="T4" fmla="*/ 490 w 579"/>
                  <a:gd name="T5" fmla="*/ 310 h 487"/>
                  <a:gd name="T6" fmla="*/ 473 w 579"/>
                  <a:gd name="T7" fmla="*/ 285 h 487"/>
                  <a:gd name="T8" fmla="*/ 442 w 579"/>
                  <a:gd name="T9" fmla="*/ 263 h 487"/>
                  <a:gd name="T10" fmla="*/ 468 w 579"/>
                  <a:gd name="T11" fmla="*/ 236 h 487"/>
                  <a:gd name="T12" fmla="*/ 453 w 579"/>
                  <a:gd name="T13" fmla="*/ 212 h 487"/>
                  <a:gd name="T14" fmla="*/ 460 w 579"/>
                  <a:gd name="T15" fmla="*/ 176 h 487"/>
                  <a:gd name="T16" fmla="*/ 438 w 579"/>
                  <a:gd name="T17" fmla="*/ 146 h 487"/>
                  <a:gd name="T18" fmla="*/ 435 w 579"/>
                  <a:gd name="T19" fmla="*/ 123 h 487"/>
                  <a:gd name="T20" fmla="*/ 428 w 579"/>
                  <a:gd name="T21" fmla="*/ 117 h 487"/>
                  <a:gd name="T22" fmla="*/ 420 w 579"/>
                  <a:gd name="T23" fmla="*/ 91 h 487"/>
                  <a:gd name="T24" fmla="*/ 393 w 579"/>
                  <a:gd name="T25" fmla="*/ 76 h 487"/>
                  <a:gd name="T26" fmla="*/ 398 w 579"/>
                  <a:gd name="T27" fmla="*/ 91 h 487"/>
                  <a:gd name="T28" fmla="*/ 391 w 579"/>
                  <a:gd name="T29" fmla="*/ 118 h 487"/>
                  <a:gd name="T30" fmla="*/ 378 w 579"/>
                  <a:gd name="T31" fmla="*/ 99 h 487"/>
                  <a:gd name="T32" fmla="*/ 373 w 579"/>
                  <a:gd name="T33" fmla="*/ 62 h 487"/>
                  <a:gd name="T34" fmla="*/ 371 w 579"/>
                  <a:gd name="T35" fmla="*/ 49 h 487"/>
                  <a:gd name="T36" fmla="*/ 362 w 579"/>
                  <a:gd name="T37" fmla="*/ 25 h 487"/>
                  <a:gd name="T38" fmla="*/ 373 w 579"/>
                  <a:gd name="T39" fmla="*/ 23 h 487"/>
                  <a:gd name="T40" fmla="*/ 330 w 579"/>
                  <a:gd name="T41" fmla="*/ 0 h 487"/>
                  <a:gd name="T42" fmla="*/ 307 w 579"/>
                  <a:gd name="T43" fmla="*/ 13 h 487"/>
                  <a:gd name="T44" fmla="*/ 280 w 579"/>
                  <a:gd name="T45" fmla="*/ 10 h 487"/>
                  <a:gd name="T46" fmla="*/ 261 w 579"/>
                  <a:gd name="T47" fmla="*/ 33 h 487"/>
                  <a:gd name="T48" fmla="*/ 254 w 579"/>
                  <a:gd name="T49" fmla="*/ 57 h 487"/>
                  <a:gd name="T50" fmla="*/ 252 w 579"/>
                  <a:gd name="T51" fmla="*/ 92 h 487"/>
                  <a:gd name="T52" fmla="*/ 251 w 579"/>
                  <a:gd name="T53" fmla="*/ 123 h 487"/>
                  <a:gd name="T54" fmla="*/ 226 w 579"/>
                  <a:gd name="T55" fmla="*/ 142 h 487"/>
                  <a:gd name="T56" fmla="*/ 219 w 579"/>
                  <a:gd name="T57" fmla="*/ 166 h 487"/>
                  <a:gd name="T58" fmla="*/ 214 w 579"/>
                  <a:gd name="T59" fmla="*/ 198 h 487"/>
                  <a:gd name="T60" fmla="*/ 206 w 579"/>
                  <a:gd name="T61" fmla="*/ 219 h 487"/>
                  <a:gd name="T62" fmla="*/ 198 w 579"/>
                  <a:gd name="T63" fmla="*/ 242 h 487"/>
                  <a:gd name="T64" fmla="*/ 170 w 579"/>
                  <a:gd name="T65" fmla="*/ 260 h 487"/>
                  <a:gd name="T66" fmla="*/ 148 w 579"/>
                  <a:gd name="T67" fmla="*/ 257 h 487"/>
                  <a:gd name="T68" fmla="*/ 127 w 579"/>
                  <a:gd name="T69" fmla="*/ 257 h 487"/>
                  <a:gd name="T70" fmla="*/ 106 w 579"/>
                  <a:gd name="T71" fmla="*/ 257 h 487"/>
                  <a:gd name="T72" fmla="*/ 90 w 579"/>
                  <a:gd name="T73" fmla="*/ 264 h 487"/>
                  <a:gd name="T74" fmla="*/ 59 w 579"/>
                  <a:gd name="T75" fmla="*/ 283 h 487"/>
                  <a:gd name="T76" fmla="*/ 38 w 579"/>
                  <a:gd name="T77" fmla="*/ 284 h 487"/>
                  <a:gd name="T78" fmla="*/ 15 w 579"/>
                  <a:gd name="T79" fmla="*/ 281 h 487"/>
                  <a:gd name="T80" fmla="*/ 7 w 579"/>
                  <a:gd name="T81" fmla="*/ 292 h 487"/>
                  <a:gd name="T82" fmla="*/ 39 w 579"/>
                  <a:gd name="T83" fmla="*/ 331 h 487"/>
                  <a:gd name="T84" fmla="*/ 85 w 579"/>
                  <a:gd name="T85" fmla="*/ 337 h 487"/>
                  <a:gd name="T86" fmla="*/ 102 w 579"/>
                  <a:gd name="T87" fmla="*/ 349 h 487"/>
                  <a:gd name="T88" fmla="*/ 146 w 579"/>
                  <a:gd name="T89" fmla="*/ 397 h 487"/>
                  <a:gd name="T90" fmla="*/ 212 w 579"/>
                  <a:gd name="T91" fmla="*/ 410 h 487"/>
                  <a:gd name="T92" fmla="*/ 231 w 579"/>
                  <a:gd name="T93" fmla="*/ 410 h 487"/>
                  <a:gd name="T94" fmla="*/ 265 w 579"/>
                  <a:gd name="T95" fmla="*/ 387 h 487"/>
                  <a:gd name="T96" fmla="*/ 308 w 579"/>
                  <a:gd name="T97" fmla="*/ 415 h 487"/>
                  <a:gd name="T98" fmla="*/ 328 w 579"/>
                  <a:gd name="T99" fmla="*/ 433 h 487"/>
                  <a:gd name="T100" fmla="*/ 369 w 579"/>
                  <a:gd name="T101" fmla="*/ 443 h 487"/>
                  <a:gd name="T102" fmla="*/ 369 w 579"/>
                  <a:gd name="T103" fmla="*/ 471 h 487"/>
                  <a:gd name="T104" fmla="*/ 381 w 579"/>
                  <a:gd name="T105" fmla="*/ 483 h 487"/>
                  <a:gd name="T106" fmla="*/ 388 w 579"/>
                  <a:gd name="T107" fmla="*/ 454 h 487"/>
                  <a:gd name="T108" fmla="*/ 396 w 579"/>
                  <a:gd name="T109" fmla="*/ 444 h 487"/>
                  <a:gd name="T110" fmla="*/ 409 w 579"/>
                  <a:gd name="T111" fmla="*/ 422 h 487"/>
                  <a:gd name="T112" fmla="*/ 421 w 579"/>
                  <a:gd name="T113" fmla="*/ 413 h 487"/>
                  <a:gd name="T114" fmla="*/ 440 w 579"/>
                  <a:gd name="T115" fmla="*/ 389 h 487"/>
                  <a:gd name="T116" fmla="*/ 450 w 579"/>
                  <a:gd name="T117" fmla="*/ 376 h 487"/>
                  <a:gd name="T118" fmla="*/ 484 w 579"/>
                  <a:gd name="T119" fmla="*/ 391 h 487"/>
                  <a:gd name="T120" fmla="*/ 525 w 579"/>
                  <a:gd name="T121" fmla="*/ 394 h 487"/>
                  <a:gd name="T122" fmla="*/ 579 w 579"/>
                  <a:gd name="T123" fmla="*/ 397 h 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9"/>
                  <a:gd name="T187" fmla="*/ 0 h 487"/>
                  <a:gd name="T188" fmla="*/ 579 w 579"/>
                  <a:gd name="T189" fmla="*/ 487 h 4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9" h="487">
                    <a:moveTo>
                      <a:pt x="577" y="389"/>
                    </a:moveTo>
                    <a:lnTo>
                      <a:pt x="577" y="387"/>
                    </a:lnTo>
                    <a:lnTo>
                      <a:pt x="577" y="386"/>
                    </a:lnTo>
                    <a:lnTo>
                      <a:pt x="578" y="385"/>
                    </a:lnTo>
                    <a:lnTo>
                      <a:pt x="575" y="386"/>
                    </a:lnTo>
                    <a:lnTo>
                      <a:pt x="574" y="384"/>
                    </a:lnTo>
                    <a:lnTo>
                      <a:pt x="574" y="382"/>
                    </a:lnTo>
                    <a:lnTo>
                      <a:pt x="572" y="378"/>
                    </a:lnTo>
                    <a:lnTo>
                      <a:pt x="569" y="369"/>
                    </a:lnTo>
                    <a:lnTo>
                      <a:pt x="564" y="369"/>
                    </a:lnTo>
                    <a:lnTo>
                      <a:pt x="559" y="362"/>
                    </a:lnTo>
                    <a:lnTo>
                      <a:pt x="557" y="362"/>
                    </a:lnTo>
                    <a:lnTo>
                      <a:pt x="555" y="364"/>
                    </a:lnTo>
                    <a:lnTo>
                      <a:pt x="552" y="361"/>
                    </a:lnTo>
                    <a:lnTo>
                      <a:pt x="556" y="355"/>
                    </a:lnTo>
                    <a:lnTo>
                      <a:pt x="556" y="353"/>
                    </a:lnTo>
                    <a:lnTo>
                      <a:pt x="557" y="352"/>
                    </a:lnTo>
                    <a:lnTo>
                      <a:pt x="554" y="349"/>
                    </a:lnTo>
                    <a:lnTo>
                      <a:pt x="549" y="345"/>
                    </a:lnTo>
                    <a:lnTo>
                      <a:pt x="545" y="346"/>
                    </a:lnTo>
                    <a:lnTo>
                      <a:pt x="545" y="345"/>
                    </a:lnTo>
                    <a:lnTo>
                      <a:pt x="543" y="339"/>
                    </a:lnTo>
                    <a:lnTo>
                      <a:pt x="543" y="342"/>
                    </a:lnTo>
                    <a:lnTo>
                      <a:pt x="537" y="344"/>
                    </a:lnTo>
                    <a:lnTo>
                      <a:pt x="535" y="341"/>
                    </a:lnTo>
                    <a:lnTo>
                      <a:pt x="534" y="341"/>
                    </a:lnTo>
                    <a:lnTo>
                      <a:pt x="531" y="342"/>
                    </a:lnTo>
                    <a:lnTo>
                      <a:pt x="531" y="341"/>
                    </a:lnTo>
                    <a:lnTo>
                      <a:pt x="530" y="342"/>
                    </a:lnTo>
                    <a:lnTo>
                      <a:pt x="529" y="342"/>
                    </a:lnTo>
                    <a:lnTo>
                      <a:pt x="524" y="345"/>
                    </a:lnTo>
                    <a:lnTo>
                      <a:pt x="521" y="341"/>
                    </a:lnTo>
                    <a:lnTo>
                      <a:pt x="520" y="341"/>
                    </a:lnTo>
                    <a:lnTo>
                      <a:pt x="517" y="336"/>
                    </a:lnTo>
                    <a:lnTo>
                      <a:pt x="515" y="334"/>
                    </a:lnTo>
                    <a:lnTo>
                      <a:pt x="515" y="329"/>
                    </a:lnTo>
                    <a:lnTo>
                      <a:pt x="510" y="330"/>
                    </a:lnTo>
                    <a:lnTo>
                      <a:pt x="509" y="332"/>
                    </a:lnTo>
                    <a:lnTo>
                      <a:pt x="509" y="331"/>
                    </a:lnTo>
                    <a:lnTo>
                      <a:pt x="508" y="331"/>
                    </a:lnTo>
                    <a:lnTo>
                      <a:pt x="507" y="331"/>
                    </a:lnTo>
                    <a:lnTo>
                      <a:pt x="506" y="331"/>
                    </a:lnTo>
                    <a:lnTo>
                      <a:pt x="504" y="330"/>
                    </a:lnTo>
                    <a:lnTo>
                      <a:pt x="503" y="329"/>
                    </a:lnTo>
                    <a:lnTo>
                      <a:pt x="504" y="328"/>
                    </a:lnTo>
                    <a:lnTo>
                      <a:pt x="503" y="327"/>
                    </a:lnTo>
                    <a:lnTo>
                      <a:pt x="505" y="325"/>
                    </a:lnTo>
                    <a:lnTo>
                      <a:pt x="505" y="324"/>
                    </a:lnTo>
                    <a:lnTo>
                      <a:pt x="506" y="322"/>
                    </a:lnTo>
                    <a:lnTo>
                      <a:pt x="505" y="321"/>
                    </a:lnTo>
                    <a:lnTo>
                      <a:pt x="506" y="318"/>
                    </a:lnTo>
                    <a:lnTo>
                      <a:pt x="504" y="315"/>
                    </a:lnTo>
                    <a:lnTo>
                      <a:pt x="504" y="317"/>
                    </a:lnTo>
                    <a:lnTo>
                      <a:pt x="501" y="315"/>
                    </a:lnTo>
                    <a:lnTo>
                      <a:pt x="502" y="314"/>
                    </a:lnTo>
                    <a:lnTo>
                      <a:pt x="500" y="312"/>
                    </a:lnTo>
                    <a:lnTo>
                      <a:pt x="497" y="313"/>
                    </a:lnTo>
                    <a:lnTo>
                      <a:pt x="496" y="312"/>
                    </a:lnTo>
                    <a:lnTo>
                      <a:pt x="493" y="312"/>
                    </a:lnTo>
                    <a:lnTo>
                      <a:pt x="492" y="310"/>
                    </a:lnTo>
                    <a:lnTo>
                      <a:pt x="491" y="310"/>
                    </a:lnTo>
                    <a:lnTo>
                      <a:pt x="490" y="310"/>
                    </a:lnTo>
                    <a:lnTo>
                      <a:pt x="488" y="310"/>
                    </a:lnTo>
                    <a:lnTo>
                      <a:pt x="486" y="309"/>
                    </a:lnTo>
                    <a:lnTo>
                      <a:pt x="485" y="310"/>
                    </a:lnTo>
                    <a:lnTo>
                      <a:pt x="483" y="310"/>
                    </a:lnTo>
                    <a:lnTo>
                      <a:pt x="484" y="305"/>
                    </a:lnTo>
                    <a:lnTo>
                      <a:pt x="482" y="304"/>
                    </a:lnTo>
                    <a:lnTo>
                      <a:pt x="482" y="301"/>
                    </a:lnTo>
                    <a:lnTo>
                      <a:pt x="480" y="301"/>
                    </a:lnTo>
                    <a:lnTo>
                      <a:pt x="478" y="302"/>
                    </a:lnTo>
                    <a:lnTo>
                      <a:pt x="478" y="298"/>
                    </a:lnTo>
                    <a:lnTo>
                      <a:pt x="471" y="297"/>
                    </a:lnTo>
                    <a:lnTo>
                      <a:pt x="470" y="299"/>
                    </a:lnTo>
                    <a:lnTo>
                      <a:pt x="469" y="300"/>
                    </a:lnTo>
                    <a:lnTo>
                      <a:pt x="468" y="299"/>
                    </a:lnTo>
                    <a:lnTo>
                      <a:pt x="469" y="297"/>
                    </a:lnTo>
                    <a:lnTo>
                      <a:pt x="470" y="295"/>
                    </a:lnTo>
                    <a:lnTo>
                      <a:pt x="470" y="294"/>
                    </a:lnTo>
                    <a:lnTo>
                      <a:pt x="472" y="291"/>
                    </a:lnTo>
                    <a:lnTo>
                      <a:pt x="473" y="289"/>
                    </a:lnTo>
                    <a:lnTo>
                      <a:pt x="473" y="285"/>
                    </a:lnTo>
                    <a:lnTo>
                      <a:pt x="473" y="284"/>
                    </a:lnTo>
                    <a:lnTo>
                      <a:pt x="473" y="282"/>
                    </a:lnTo>
                    <a:lnTo>
                      <a:pt x="472" y="280"/>
                    </a:lnTo>
                    <a:lnTo>
                      <a:pt x="470" y="280"/>
                    </a:lnTo>
                    <a:lnTo>
                      <a:pt x="470" y="273"/>
                    </a:lnTo>
                    <a:lnTo>
                      <a:pt x="469" y="272"/>
                    </a:lnTo>
                    <a:lnTo>
                      <a:pt x="466" y="272"/>
                    </a:lnTo>
                    <a:lnTo>
                      <a:pt x="461" y="274"/>
                    </a:lnTo>
                    <a:lnTo>
                      <a:pt x="457" y="275"/>
                    </a:lnTo>
                    <a:lnTo>
                      <a:pt x="455" y="276"/>
                    </a:lnTo>
                    <a:lnTo>
                      <a:pt x="454" y="275"/>
                    </a:lnTo>
                    <a:lnTo>
                      <a:pt x="453" y="276"/>
                    </a:lnTo>
                    <a:lnTo>
                      <a:pt x="452" y="276"/>
                    </a:lnTo>
                    <a:lnTo>
                      <a:pt x="450" y="278"/>
                    </a:lnTo>
                    <a:lnTo>
                      <a:pt x="449" y="277"/>
                    </a:lnTo>
                    <a:lnTo>
                      <a:pt x="447" y="278"/>
                    </a:lnTo>
                    <a:lnTo>
                      <a:pt x="441" y="276"/>
                    </a:lnTo>
                    <a:lnTo>
                      <a:pt x="443" y="274"/>
                    </a:lnTo>
                    <a:lnTo>
                      <a:pt x="444" y="272"/>
                    </a:lnTo>
                    <a:lnTo>
                      <a:pt x="443" y="270"/>
                    </a:lnTo>
                    <a:lnTo>
                      <a:pt x="442" y="271"/>
                    </a:lnTo>
                    <a:lnTo>
                      <a:pt x="442" y="263"/>
                    </a:lnTo>
                    <a:lnTo>
                      <a:pt x="447" y="264"/>
                    </a:lnTo>
                    <a:lnTo>
                      <a:pt x="448" y="265"/>
                    </a:lnTo>
                    <a:lnTo>
                      <a:pt x="450" y="264"/>
                    </a:lnTo>
                    <a:lnTo>
                      <a:pt x="450" y="261"/>
                    </a:lnTo>
                    <a:lnTo>
                      <a:pt x="452" y="255"/>
                    </a:lnTo>
                    <a:lnTo>
                      <a:pt x="453" y="251"/>
                    </a:lnTo>
                    <a:lnTo>
                      <a:pt x="455" y="250"/>
                    </a:lnTo>
                    <a:lnTo>
                      <a:pt x="457" y="251"/>
                    </a:lnTo>
                    <a:lnTo>
                      <a:pt x="458" y="251"/>
                    </a:lnTo>
                    <a:lnTo>
                      <a:pt x="459" y="251"/>
                    </a:lnTo>
                    <a:lnTo>
                      <a:pt x="460" y="250"/>
                    </a:lnTo>
                    <a:lnTo>
                      <a:pt x="460" y="249"/>
                    </a:lnTo>
                    <a:lnTo>
                      <a:pt x="461" y="250"/>
                    </a:lnTo>
                    <a:lnTo>
                      <a:pt x="462" y="249"/>
                    </a:lnTo>
                    <a:lnTo>
                      <a:pt x="464" y="250"/>
                    </a:lnTo>
                    <a:lnTo>
                      <a:pt x="466" y="240"/>
                    </a:lnTo>
                    <a:lnTo>
                      <a:pt x="468" y="240"/>
                    </a:lnTo>
                    <a:lnTo>
                      <a:pt x="468" y="238"/>
                    </a:lnTo>
                    <a:lnTo>
                      <a:pt x="468" y="237"/>
                    </a:lnTo>
                    <a:lnTo>
                      <a:pt x="468" y="236"/>
                    </a:lnTo>
                    <a:lnTo>
                      <a:pt x="470" y="231"/>
                    </a:lnTo>
                    <a:lnTo>
                      <a:pt x="469" y="229"/>
                    </a:lnTo>
                    <a:lnTo>
                      <a:pt x="468" y="229"/>
                    </a:lnTo>
                    <a:lnTo>
                      <a:pt x="466" y="233"/>
                    </a:lnTo>
                    <a:lnTo>
                      <a:pt x="464" y="233"/>
                    </a:lnTo>
                    <a:lnTo>
                      <a:pt x="463" y="232"/>
                    </a:lnTo>
                    <a:lnTo>
                      <a:pt x="461" y="232"/>
                    </a:lnTo>
                    <a:lnTo>
                      <a:pt x="461" y="231"/>
                    </a:lnTo>
                    <a:lnTo>
                      <a:pt x="457" y="231"/>
                    </a:lnTo>
                    <a:lnTo>
                      <a:pt x="457" y="233"/>
                    </a:lnTo>
                    <a:lnTo>
                      <a:pt x="455" y="231"/>
                    </a:lnTo>
                    <a:lnTo>
                      <a:pt x="457" y="230"/>
                    </a:lnTo>
                    <a:lnTo>
                      <a:pt x="457" y="227"/>
                    </a:lnTo>
                    <a:lnTo>
                      <a:pt x="458" y="227"/>
                    </a:lnTo>
                    <a:lnTo>
                      <a:pt x="460" y="225"/>
                    </a:lnTo>
                    <a:lnTo>
                      <a:pt x="460" y="223"/>
                    </a:lnTo>
                    <a:lnTo>
                      <a:pt x="459" y="223"/>
                    </a:lnTo>
                    <a:lnTo>
                      <a:pt x="458" y="223"/>
                    </a:lnTo>
                    <a:lnTo>
                      <a:pt x="457" y="222"/>
                    </a:lnTo>
                    <a:lnTo>
                      <a:pt x="457" y="217"/>
                    </a:lnTo>
                    <a:lnTo>
                      <a:pt x="455" y="214"/>
                    </a:lnTo>
                    <a:lnTo>
                      <a:pt x="453" y="212"/>
                    </a:lnTo>
                    <a:lnTo>
                      <a:pt x="457" y="207"/>
                    </a:lnTo>
                    <a:lnTo>
                      <a:pt x="457" y="204"/>
                    </a:lnTo>
                    <a:lnTo>
                      <a:pt x="455" y="202"/>
                    </a:lnTo>
                    <a:lnTo>
                      <a:pt x="455" y="200"/>
                    </a:lnTo>
                    <a:lnTo>
                      <a:pt x="453" y="199"/>
                    </a:lnTo>
                    <a:lnTo>
                      <a:pt x="453" y="196"/>
                    </a:lnTo>
                    <a:lnTo>
                      <a:pt x="456" y="195"/>
                    </a:lnTo>
                    <a:lnTo>
                      <a:pt x="457" y="193"/>
                    </a:lnTo>
                    <a:lnTo>
                      <a:pt x="459" y="192"/>
                    </a:lnTo>
                    <a:lnTo>
                      <a:pt x="460" y="188"/>
                    </a:lnTo>
                    <a:lnTo>
                      <a:pt x="460" y="187"/>
                    </a:lnTo>
                    <a:lnTo>
                      <a:pt x="462" y="185"/>
                    </a:lnTo>
                    <a:lnTo>
                      <a:pt x="463" y="185"/>
                    </a:lnTo>
                    <a:lnTo>
                      <a:pt x="463" y="183"/>
                    </a:lnTo>
                    <a:lnTo>
                      <a:pt x="461" y="183"/>
                    </a:lnTo>
                    <a:lnTo>
                      <a:pt x="462" y="182"/>
                    </a:lnTo>
                    <a:lnTo>
                      <a:pt x="461" y="182"/>
                    </a:lnTo>
                    <a:lnTo>
                      <a:pt x="461" y="178"/>
                    </a:lnTo>
                    <a:lnTo>
                      <a:pt x="461" y="176"/>
                    </a:lnTo>
                    <a:lnTo>
                      <a:pt x="460" y="175"/>
                    </a:lnTo>
                    <a:lnTo>
                      <a:pt x="460" y="176"/>
                    </a:lnTo>
                    <a:lnTo>
                      <a:pt x="459" y="174"/>
                    </a:lnTo>
                    <a:lnTo>
                      <a:pt x="459" y="171"/>
                    </a:lnTo>
                    <a:lnTo>
                      <a:pt x="458" y="168"/>
                    </a:lnTo>
                    <a:lnTo>
                      <a:pt x="457" y="165"/>
                    </a:lnTo>
                    <a:lnTo>
                      <a:pt x="458" y="165"/>
                    </a:lnTo>
                    <a:lnTo>
                      <a:pt x="458" y="164"/>
                    </a:lnTo>
                    <a:lnTo>
                      <a:pt x="459" y="163"/>
                    </a:lnTo>
                    <a:lnTo>
                      <a:pt x="459" y="160"/>
                    </a:lnTo>
                    <a:lnTo>
                      <a:pt x="456" y="161"/>
                    </a:lnTo>
                    <a:lnTo>
                      <a:pt x="454" y="157"/>
                    </a:lnTo>
                    <a:lnTo>
                      <a:pt x="453" y="155"/>
                    </a:lnTo>
                    <a:lnTo>
                      <a:pt x="453" y="154"/>
                    </a:lnTo>
                    <a:lnTo>
                      <a:pt x="452" y="153"/>
                    </a:lnTo>
                    <a:lnTo>
                      <a:pt x="449" y="152"/>
                    </a:lnTo>
                    <a:lnTo>
                      <a:pt x="447" y="152"/>
                    </a:lnTo>
                    <a:lnTo>
                      <a:pt x="444" y="149"/>
                    </a:lnTo>
                    <a:lnTo>
                      <a:pt x="442" y="149"/>
                    </a:lnTo>
                    <a:lnTo>
                      <a:pt x="439" y="148"/>
                    </a:lnTo>
                    <a:lnTo>
                      <a:pt x="438" y="146"/>
                    </a:lnTo>
                    <a:lnTo>
                      <a:pt x="439" y="146"/>
                    </a:lnTo>
                    <a:lnTo>
                      <a:pt x="436" y="143"/>
                    </a:lnTo>
                    <a:lnTo>
                      <a:pt x="435" y="144"/>
                    </a:lnTo>
                    <a:lnTo>
                      <a:pt x="434" y="142"/>
                    </a:lnTo>
                    <a:lnTo>
                      <a:pt x="436" y="141"/>
                    </a:lnTo>
                    <a:lnTo>
                      <a:pt x="436" y="139"/>
                    </a:lnTo>
                    <a:lnTo>
                      <a:pt x="436" y="138"/>
                    </a:lnTo>
                    <a:lnTo>
                      <a:pt x="435" y="137"/>
                    </a:lnTo>
                    <a:lnTo>
                      <a:pt x="437" y="134"/>
                    </a:lnTo>
                    <a:lnTo>
                      <a:pt x="438" y="133"/>
                    </a:lnTo>
                    <a:lnTo>
                      <a:pt x="438" y="131"/>
                    </a:lnTo>
                    <a:lnTo>
                      <a:pt x="438" y="129"/>
                    </a:lnTo>
                    <a:lnTo>
                      <a:pt x="441" y="127"/>
                    </a:lnTo>
                    <a:lnTo>
                      <a:pt x="441" y="125"/>
                    </a:lnTo>
                    <a:lnTo>
                      <a:pt x="439" y="123"/>
                    </a:lnTo>
                    <a:lnTo>
                      <a:pt x="438" y="120"/>
                    </a:lnTo>
                    <a:lnTo>
                      <a:pt x="438" y="118"/>
                    </a:lnTo>
                    <a:lnTo>
                      <a:pt x="437" y="118"/>
                    </a:lnTo>
                    <a:lnTo>
                      <a:pt x="438" y="120"/>
                    </a:lnTo>
                    <a:lnTo>
                      <a:pt x="437" y="122"/>
                    </a:lnTo>
                    <a:lnTo>
                      <a:pt x="437" y="123"/>
                    </a:lnTo>
                    <a:lnTo>
                      <a:pt x="435" y="123"/>
                    </a:lnTo>
                    <a:lnTo>
                      <a:pt x="436" y="123"/>
                    </a:lnTo>
                    <a:lnTo>
                      <a:pt x="436" y="125"/>
                    </a:lnTo>
                    <a:lnTo>
                      <a:pt x="436" y="126"/>
                    </a:lnTo>
                    <a:lnTo>
                      <a:pt x="437" y="126"/>
                    </a:lnTo>
                    <a:lnTo>
                      <a:pt x="436" y="127"/>
                    </a:lnTo>
                    <a:lnTo>
                      <a:pt x="436" y="128"/>
                    </a:lnTo>
                    <a:lnTo>
                      <a:pt x="434" y="127"/>
                    </a:lnTo>
                    <a:lnTo>
                      <a:pt x="433" y="127"/>
                    </a:lnTo>
                    <a:lnTo>
                      <a:pt x="433" y="128"/>
                    </a:lnTo>
                    <a:lnTo>
                      <a:pt x="432" y="128"/>
                    </a:lnTo>
                    <a:lnTo>
                      <a:pt x="432" y="126"/>
                    </a:lnTo>
                    <a:lnTo>
                      <a:pt x="432" y="125"/>
                    </a:lnTo>
                    <a:lnTo>
                      <a:pt x="431" y="125"/>
                    </a:lnTo>
                    <a:lnTo>
                      <a:pt x="430" y="122"/>
                    </a:lnTo>
                    <a:lnTo>
                      <a:pt x="431" y="120"/>
                    </a:lnTo>
                    <a:lnTo>
                      <a:pt x="427" y="120"/>
                    </a:lnTo>
                    <a:lnTo>
                      <a:pt x="427" y="118"/>
                    </a:lnTo>
                    <a:lnTo>
                      <a:pt x="429" y="119"/>
                    </a:lnTo>
                    <a:lnTo>
                      <a:pt x="429" y="117"/>
                    </a:lnTo>
                    <a:lnTo>
                      <a:pt x="428" y="117"/>
                    </a:lnTo>
                    <a:lnTo>
                      <a:pt x="429" y="114"/>
                    </a:lnTo>
                    <a:lnTo>
                      <a:pt x="429" y="113"/>
                    </a:lnTo>
                    <a:lnTo>
                      <a:pt x="427" y="113"/>
                    </a:lnTo>
                    <a:lnTo>
                      <a:pt x="427" y="112"/>
                    </a:lnTo>
                    <a:lnTo>
                      <a:pt x="425" y="112"/>
                    </a:lnTo>
                    <a:lnTo>
                      <a:pt x="424" y="112"/>
                    </a:lnTo>
                    <a:lnTo>
                      <a:pt x="421" y="109"/>
                    </a:lnTo>
                    <a:lnTo>
                      <a:pt x="422" y="108"/>
                    </a:lnTo>
                    <a:lnTo>
                      <a:pt x="423" y="106"/>
                    </a:lnTo>
                    <a:lnTo>
                      <a:pt x="423" y="104"/>
                    </a:lnTo>
                    <a:lnTo>
                      <a:pt x="422" y="99"/>
                    </a:lnTo>
                    <a:lnTo>
                      <a:pt x="422" y="95"/>
                    </a:lnTo>
                    <a:lnTo>
                      <a:pt x="421" y="93"/>
                    </a:lnTo>
                    <a:lnTo>
                      <a:pt x="420" y="94"/>
                    </a:lnTo>
                    <a:lnTo>
                      <a:pt x="419" y="92"/>
                    </a:lnTo>
                    <a:lnTo>
                      <a:pt x="418" y="92"/>
                    </a:lnTo>
                    <a:lnTo>
                      <a:pt x="418" y="91"/>
                    </a:lnTo>
                    <a:lnTo>
                      <a:pt x="420" y="91"/>
                    </a:lnTo>
                    <a:lnTo>
                      <a:pt x="421" y="91"/>
                    </a:lnTo>
                    <a:lnTo>
                      <a:pt x="420" y="89"/>
                    </a:lnTo>
                    <a:lnTo>
                      <a:pt x="416" y="88"/>
                    </a:lnTo>
                    <a:lnTo>
                      <a:pt x="416" y="86"/>
                    </a:lnTo>
                    <a:lnTo>
                      <a:pt x="414" y="86"/>
                    </a:lnTo>
                    <a:lnTo>
                      <a:pt x="414" y="85"/>
                    </a:lnTo>
                    <a:lnTo>
                      <a:pt x="416" y="85"/>
                    </a:lnTo>
                    <a:lnTo>
                      <a:pt x="416" y="81"/>
                    </a:lnTo>
                    <a:lnTo>
                      <a:pt x="414" y="79"/>
                    </a:lnTo>
                    <a:lnTo>
                      <a:pt x="413" y="78"/>
                    </a:lnTo>
                    <a:lnTo>
                      <a:pt x="414" y="77"/>
                    </a:lnTo>
                    <a:lnTo>
                      <a:pt x="413" y="76"/>
                    </a:lnTo>
                    <a:lnTo>
                      <a:pt x="411" y="75"/>
                    </a:lnTo>
                    <a:lnTo>
                      <a:pt x="409" y="78"/>
                    </a:lnTo>
                    <a:lnTo>
                      <a:pt x="406" y="72"/>
                    </a:lnTo>
                    <a:lnTo>
                      <a:pt x="405" y="72"/>
                    </a:lnTo>
                    <a:lnTo>
                      <a:pt x="404" y="73"/>
                    </a:lnTo>
                    <a:lnTo>
                      <a:pt x="403" y="72"/>
                    </a:lnTo>
                    <a:lnTo>
                      <a:pt x="397" y="76"/>
                    </a:lnTo>
                    <a:lnTo>
                      <a:pt x="395" y="76"/>
                    </a:lnTo>
                    <a:lnTo>
                      <a:pt x="393" y="76"/>
                    </a:lnTo>
                    <a:lnTo>
                      <a:pt x="394" y="77"/>
                    </a:lnTo>
                    <a:lnTo>
                      <a:pt x="395" y="77"/>
                    </a:lnTo>
                    <a:lnTo>
                      <a:pt x="395" y="78"/>
                    </a:lnTo>
                    <a:lnTo>
                      <a:pt x="394" y="78"/>
                    </a:lnTo>
                    <a:lnTo>
                      <a:pt x="393" y="79"/>
                    </a:lnTo>
                    <a:lnTo>
                      <a:pt x="392" y="80"/>
                    </a:lnTo>
                    <a:lnTo>
                      <a:pt x="390" y="79"/>
                    </a:lnTo>
                    <a:lnTo>
                      <a:pt x="389" y="80"/>
                    </a:lnTo>
                    <a:lnTo>
                      <a:pt x="391" y="80"/>
                    </a:lnTo>
                    <a:lnTo>
                      <a:pt x="392" y="82"/>
                    </a:lnTo>
                    <a:lnTo>
                      <a:pt x="391" y="85"/>
                    </a:lnTo>
                    <a:lnTo>
                      <a:pt x="392" y="85"/>
                    </a:lnTo>
                    <a:lnTo>
                      <a:pt x="393" y="85"/>
                    </a:lnTo>
                    <a:lnTo>
                      <a:pt x="394" y="85"/>
                    </a:lnTo>
                    <a:lnTo>
                      <a:pt x="395" y="86"/>
                    </a:lnTo>
                    <a:lnTo>
                      <a:pt x="395" y="89"/>
                    </a:lnTo>
                    <a:lnTo>
                      <a:pt x="396" y="89"/>
                    </a:lnTo>
                    <a:lnTo>
                      <a:pt x="396" y="91"/>
                    </a:lnTo>
                    <a:lnTo>
                      <a:pt x="397" y="90"/>
                    </a:lnTo>
                    <a:lnTo>
                      <a:pt x="398" y="90"/>
                    </a:lnTo>
                    <a:lnTo>
                      <a:pt x="398" y="91"/>
                    </a:lnTo>
                    <a:lnTo>
                      <a:pt x="400" y="92"/>
                    </a:lnTo>
                    <a:lnTo>
                      <a:pt x="399" y="93"/>
                    </a:lnTo>
                    <a:lnTo>
                      <a:pt x="399" y="94"/>
                    </a:lnTo>
                    <a:lnTo>
                      <a:pt x="397" y="95"/>
                    </a:lnTo>
                    <a:lnTo>
                      <a:pt x="397" y="96"/>
                    </a:lnTo>
                    <a:lnTo>
                      <a:pt x="397" y="97"/>
                    </a:lnTo>
                    <a:lnTo>
                      <a:pt x="400" y="99"/>
                    </a:lnTo>
                    <a:lnTo>
                      <a:pt x="401" y="99"/>
                    </a:lnTo>
                    <a:lnTo>
                      <a:pt x="400" y="102"/>
                    </a:lnTo>
                    <a:lnTo>
                      <a:pt x="403" y="105"/>
                    </a:lnTo>
                    <a:lnTo>
                      <a:pt x="400" y="107"/>
                    </a:lnTo>
                    <a:lnTo>
                      <a:pt x="399" y="108"/>
                    </a:lnTo>
                    <a:lnTo>
                      <a:pt x="398" y="105"/>
                    </a:lnTo>
                    <a:lnTo>
                      <a:pt x="396" y="110"/>
                    </a:lnTo>
                    <a:lnTo>
                      <a:pt x="395" y="110"/>
                    </a:lnTo>
                    <a:lnTo>
                      <a:pt x="395" y="112"/>
                    </a:lnTo>
                    <a:lnTo>
                      <a:pt x="395" y="113"/>
                    </a:lnTo>
                    <a:lnTo>
                      <a:pt x="395" y="115"/>
                    </a:lnTo>
                    <a:lnTo>
                      <a:pt x="396" y="118"/>
                    </a:lnTo>
                    <a:lnTo>
                      <a:pt x="395" y="117"/>
                    </a:lnTo>
                    <a:lnTo>
                      <a:pt x="393" y="118"/>
                    </a:lnTo>
                    <a:lnTo>
                      <a:pt x="391" y="118"/>
                    </a:lnTo>
                    <a:lnTo>
                      <a:pt x="389" y="119"/>
                    </a:lnTo>
                    <a:lnTo>
                      <a:pt x="386" y="123"/>
                    </a:lnTo>
                    <a:lnTo>
                      <a:pt x="386" y="125"/>
                    </a:lnTo>
                    <a:lnTo>
                      <a:pt x="384" y="125"/>
                    </a:lnTo>
                    <a:lnTo>
                      <a:pt x="383" y="123"/>
                    </a:lnTo>
                    <a:lnTo>
                      <a:pt x="380" y="121"/>
                    </a:lnTo>
                    <a:lnTo>
                      <a:pt x="377" y="117"/>
                    </a:lnTo>
                    <a:lnTo>
                      <a:pt x="371" y="112"/>
                    </a:lnTo>
                    <a:lnTo>
                      <a:pt x="372" y="109"/>
                    </a:lnTo>
                    <a:lnTo>
                      <a:pt x="370" y="109"/>
                    </a:lnTo>
                    <a:lnTo>
                      <a:pt x="370" y="110"/>
                    </a:lnTo>
                    <a:lnTo>
                      <a:pt x="368" y="109"/>
                    </a:lnTo>
                    <a:lnTo>
                      <a:pt x="368" y="107"/>
                    </a:lnTo>
                    <a:lnTo>
                      <a:pt x="370" y="105"/>
                    </a:lnTo>
                    <a:lnTo>
                      <a:pt x="370" y="103"/>
                    </a:lnTo>
                    <a:lnTo>
                      <a:pt x="371" y="101"/>
                    </a:lnTo>
                    <a:lnTo>
                      <a:pt x="373" y="102"/>
                    </a:lnTo>
                    <a:lnTo>
                      <a:pt x="374" y="101"/>
                    </a:lnTo>
                    <a:lnTo>
                      <a:pt x="376" y="101"/>
                    </a:lnTo>
                    <a:lnTo>
                      <a:pt x="377" y="101"/>
                    </a:lnTo>
                    <a:lnTo>
                      <a:pt x="378" y="101"/>
                    </a:lnTo>
                    <a:lnTo>
                      <a:pt x="378" y="99"/>
                    </a:lnTo>
                    <a:lnTo>
                      <a:pt x="378" y="98"/>
                    </a:lnTo>
                    <a:lnTo>
                      <a:pt x="376" y="97"/>
                    </a:lnTo>
                    <a:lnTo>
                      <a:pt x="377" y="96"/>
                    </a:lnTo>
                    <a:lnTo>
                      <a:pt x="376" y="95"/>
                    </a:lnTo>
                    <a:lnTo>
                      <a:pt x="375" y="95"/>
                    </a:lnTo>
                    <a:lnTo>
                      <a:pt x="376" y="91"/>
                    </a:lnTo>
                    <a:lnTo>
                      <a:pt x="373" y="91"/>
                    </a:lnTo>
                    <a:lnTo>
                      <a:pt x="373" y="89"/>
                    </a:lnTo>
                    <a:lnTo>
                      <a:pt x="371" y="89"/>
                    </a:lnTo>
                    <a:lnTo>
                      <a:pt x="372" y="82"/>
                    </a:lnTo>
                    <a:lnTo>
                      <a:pt x="371" y="81"/>
                    </a:lnTo>
                    <a:lnTo>
                      <a:pt x="372" y="81"/>
                    </a:lnTo>
                    <a:lnTo>
                      <a:pt x="372" y="80"/>
                    </a:lnTo>
                    <a:lnTo>
                      <a:pt x="371" y="78"/>
                    </a:lnTo>
                    <a:lnTo>
                      <a:pt x="371" y="76"/>
                    </a:lnTo>
                    <a:lnTo>
                      <a:pt x="370" y="74"/>
                    </a:lnTo>
                    <a:lnTo>
                      <a:pt x="370" y="72"/>
                    </a:lnTo>
                    <a:lnTo>
                      <a:pt x="369" y="70"/>
                    </a:lnTo>
                    <a:lnTo>
                      <a:pt x="371" y="65"/>
                    </a:lnTo>
                    <a:lnTo>
                      <a:pt x="370" y="64"/>
                    </a:lnTo>
                    <a:lnTo>
                      <a:pt x="373" y="62"/>
                    </a:lnTo>
                    <a:lnTo>
                      <a:pt x="374" y="62"/>
                    </a:lnTo>
                    <a:lnTo>
                      <a:pt x="375" y="62"/>
                    </a:lnTo>
                    <a:lnTo>
                      <a:pt x="376" y="61"/>
                    </a:lnTo>
                    <a:lnTo>
                      <a:pt x="376" y="58"/>
                    </a:lnTo>
                    <a:lnTo>
                      <a:pt x="375" y="57"/>
                    </a:lnTo>
                    <a:lnTo>
                      <a:pt x="377" y="54"/>
                    </a:lnTo>
                    <a:lnTo>
                      <a:pt x="379" y="54"/>
                    </a:lnTo>
                    <a:lnTo>
                      <a:pt x="381" y="55"/>
                    </a:lnTo>
                    <a:lnTo>
                      <a:pt x="383" y="55"/>
                    </a:lnTo>
                    <a:lnTo>
                      <a:pt x="384" y="54"/>
                    </a:lnTo>
                    <a:lnTo>
                      <a:pt x="383" y="54"/>
                    </a:lnTo>
                    <a:lnTo>
                      <a:pt x="382" y="54"/>
                    </a:lnTo>
                    <a:lnTo>
                      <a:pt x="380" y="53"/>
                    </a:lnTo>
                    <a:lnTo>
                      <a:pt x="379" y="52"/>
                    </a:lnTo>
                    <a:lnTo>
                      <a:pt x="378" y="54"/>
                    </a:lnTo>
                    <a:lnTo>
                      <a:pt x="378" y="52"/>
                    </a:lnTo>
                    <a:lnTo>
                      <a:pt x="379" y="51"/>
                    </a:lnTo>
                    <a:lnTo>
                      <a:pt x="377" y="53"/>
                    </a:lnTo>
                    <a:lnTo>
                      <a:pt x="374" y="52"/>
                    </a:lnTo>
                    <a:lnTo>
                      <a:pt x="371" y="49"/>
                    </a:lnTo>
                    <a:lnTo>
                      <a:pt x="370" y="48"/>
                    </a:lnTo>
                    <a:lnTo>
                      <a:pt x="368" y="47"/>
                    </a:lnTo>
                    <a:lnTo>
                      <a:pt x="367" y="48"/>
                    </a:lnTo>
                    <a:lnTo>
                      <a:pt x="365" y="47"/>
                    </a:lnTo>
                    <a:lnTo>
                      <a:pt x="364" y="46"/>
                    </a:lnTo>
                    <a:lnTo>
                      <a:pt x="361" y="47"/>
                    </a:lnTo>
                    <a:lnTo>
                      <a:pt x="359" y="46"/>
                    </a:lnTo>
                    <a:lnTo>
                      <a:pt x="360" y="44"/>
                    </a:lnTo>
                    <a:lnTo>
                      <a:pt x="361" y="43"/>
                    </a:lnTo>
                    <a:lnTo>
                      <a:pt x="362" y="40"/>
                    </a:lnTo>
                    <a:lnTo>
                      <a:pt x="364" y="38"/>
                    </a:lnTo>
                    <a:lnTo>
                      <a:pt x="364" y="37"/>
                    </a:lnTo>
                    <a:lnTo>
                      <a:pt x="362" y="37"/>
                    </a:lnTo>
                    <a:lnTo>
                      <a:pt x="362" y="36"/>
                    </a:lnTo>
                    <a:lnTo>
                      <a:pt x="362" y="34"/>
                    </a:lnTo>
                    <a:lnTo>
                      <a:pt x="362" y="31"/>
                    </a:lnTo>
                    <a:lnTo>
                      <a:pt x="363" y="30"/>
                    </a:lnTo>
                    <a:lnTo>
                      <a:pt x="362" y="28"/>
                    </a:lnTo>
                    <a:lnTo>
                      <a:pt x="364" y="28"/>
                    </a:lnTo>
                    <a:lnTo>
                      <a:pt x="362" y="25"/>
                    </a:lnTo>
                    <a:lnTo>
                      <a:pt x="364" y="28"/>
                    </a:lnTo>
                    <a:lnTo>
                      <a:pt x="367" y="29"/>
                    </a:lnTo>
                    <a:lnTo>
                      <a:pt x="367" y="31"/>
                    </a:lnTo>
                    <a:lnTo>
                      <a:pt x="368" y="28"/>
                    </a:lnTo>
                    <a:lnTo>
                      <a:pt x="368" y="31"/>
                    </a:lnTo>
                    <a:lnTo>
                      <a:pt x="370" y="30"/>
                    </a:lnTo>
                    <a:lnTo>
                      <a:pt x="371" y="31"/>
                    </a:lnTo>
                    <a:lnTo>
                      <a:pt x="372" y="33"/>
                    </a:lnTo>
                    <a:lnTo>
                      <a:pt x="372" y="34"/>
                    </a:lnTo>
                    <a:lnTo>
                      <a:pt x="375" y="33"/>
                    </a:lnTo>
                    <a:lnTo>
                      <a:pt x="377" y="32"/>
                    </a:lnTo>
                    <a:lnTo>
                      <a:pt x="378" y="31"/>
                    </a:lnTo>
                    <a:lnTo>
                      <a:pt x="376" y="31"/>
                    </a:lnTo>
                    <a:lnTo>
                      <a:pt x="376" y="28"/>
                    </a:lnTo>
                    <a:lnTo>
                      <a:pt x="374" y="27"/>
                    </a:lnTo>
                    <a:lnTo>
                      <a:pt x="375" y="25"/>
                    </a:lnTo>
                    <a:lnTo>
                      <a:pt x="377" y="25"/>
                    </a:lnTo>
                    <a:lnTo>
                      <a:pt x="377" y="23"/>
                    </a:lnTo>
                    <a:lnTo>
                      <a:pt x="380" y="23"/>
                    </a:lnTo>
                    <a:lnTo>
                      <a:pt x="379" y="22"/>
                    </a:lnTo>
                    <a:lnTo>
                      <a:pt x="373" y="23"/>
                    </a:lnTo>
                    <a:lnTo>
                      <a:pt x="371" y="21"/>
                    </a:lnTo>
                    <a:lnTo>
                      <a:pt x="367" y="17"/>
                    </a:lnTo>
                    <a:lnTo>
                      <a:pt x="365" y="17"/>
                    </a:lnTo>
                    <a:lnTo>
                      <a:pt x="359" y="12"/>
                    </a:lnTo>
                    <a:lnTo>
                      <a:pt x="358" y="12"/>
                    </a:lnTo>
                    <a:lnTo>
                      <a:pt x="357" y="11"/>
                    </a:lnTo>
                    <a:lnTo>
                      <a:pt x="356" y="9"/>
                    </a:lnTo>
                    <a:lnTo>
                      <a:pt x="351" y="7"/>
                    </a:lnTo>
                    <a:lnTo>
                      <a:pt x="352" y="6"/>
                    </a:lnTo>
                    <a:lnTo>
                      <a:pt x="349" y="7"/>
                    </a:lnTo>
                    <a:lnTo>
                      <a:pt x="348" y="6"/>
                    </a:lnTo>
                    <a:lnTo>
                      <a:pt x="348" y="7"/>
                    </a:lnTo>
                    <a:lnTo>
                      <a:pt x="346" y="6"/>
                    </a:lnTo>
                    <a:lnTo>
                      <a:pt x="343" y="4"/>
                    </a:lnTo>
                    <a:lnTo>
                      <a:pt x="344" y="5"/>
                    </a:lnTo>
                    <a:lnTo>
                      <a:pt x="344" y="6"/>
                    </a:lnTo>
                    <a:lnTo>
                      <a:pt x="341" y="5"/>
                    </a:lnTo>
                    <a:lnTo>
                      <a:pt x="339" y="8"/>
                    </a:lnTo>
                    <a:lnTo>
                      <a:pt x="335" y="2"/>
                    </a:lnTo>
                    <a:lnTo>
                      <a:pt x="331" y="0"/>
                    </a:lnTo>
                    <a:lnTo>
                      <a:pt x="330" y="0"/>
                    </a:lnTo>
                    <a:lnTo>
                      <a:pt x="329" y="2"/>
                    </a:lnTo>
                    <a:lnTo>
                      <a:pt x="330" y="4"/>
                    </a:lnTo>
                    <a:lnTo>
                      <a:pt x="329" y="4"/>
                    </a:lnTo>
                    <a:lnTo>
                      <a:pt x="326" y="4"/>
                    </a:lnTo>
                    <a:lnTo>
                      <a:pt x="324" y="4"/>
                    </a:lnTo>
                    <a:lnTo>
                      <a:pt x="323" y="2"/>
                    </a:lnTo>
                    <a:lnTo>
                      <a:pt x="321" y="4"/>
                    </a:lnTo>
                    <a:lnTo>
                      <a:pt x="318" y="2"/>
                    </a:lnTo>
                    <a:lnTo>
                      <a:pt x="318" y="0"/>
                    </a:lnTo>
                    <a:lnTo>
                      <a:pt x="316" y="1"/>
                    </a:lnTo>
                    <a:lnTo>
                      <a:pt x="315" y="0"/>
                    </a:lnTo>
                    <a:lnTo>
                      <a:pt x="313" y="0"/>
                    </a:lnTo>
                    <a:lnTo>
                      <a:pt x="311" y="0"/>
                    </a:lnTo>
                    <a:lnTo>
                      <a:pt x="311" y="2"/>
                    </a:lnTo>
                    <a:lnTo>
                      <a:pt x="310" y="4"/>
                    </a:lnTo>
                    <a:lnTo>
                      <a:pt x="310" y="7"/>
                    </a:lnTo>
                    <a:lnTo>
                      <a:pt x="310" y="9"/>
                    </a:lnTo>
                    <a:lnTo>
                      <a:pt x="309" y="10"/>
                    </a:lnTo>
                    <a:lnTo>
                      <a:pt x="307" y="13"/>
                    </a:lnTo>
                    <a:lnTo>
                      <a:pt x="308" y="15"/>
                    </a:lnTo>
                    <a:lnTo>
                      <a:pt x="308" y="17"/>
                    </a:lnTo>
                    <a:lnTo>
                      <a:pt x="307" y="17"/>
                    </a:lnTo>
                    <a:lnTo>
                      <a:pt x="307" y="16"/>
                    </a:lnTo>
                    <a:lnTo>
                      <a:pt x="305" y="17"/>
                    </a:lnTo>
                    <a:lnTo>
                      <a:pt x="300" y="15"/>
                    </a:lnTo>
                    <a:lnTo>
                      <a:pt x="300" y="17"/>
                    </a:lnTo>
                    <a:lnTo>
                      <a:pt x="299" y="16"/>
                    </a:lnTo>
                    <a:lnTo>
                      <a:pt x="299" y="15"/>
                    </a:lnTo>
                    <a:lnTo>
                      <a:pt x="297" y="16"/>
                    </a:lnTo>
                    <a:lnTo>
                      <a:pt x="297" y="15"/>
                    </a:lnTo>
                    <a:lnTo>
                      <a:pt x="294" y="11"/>
                    </a:lnTo>
                    <a:lnTo>
                      <a:pt x="293" y="11"/>
                    </a:lnTo>
                    <a:lnTo>
                      <a:pt x="289" y="15"/>
                    </a:lnTo>
                    <a:lnTo>
                      <a:pt x="286" y="14"/>
                    </a:lnTo>
                    <a:lnTo>
                      <a:pt x="285" y="15"/>
                    </a:lnTo>
                    <a:lnTo>
                      <a:pt x="284" y="15"/>
                    </a:lnTo>
                    <a:lnTo>
                      <a:pt x="283" y="15"/>
                    </a:lnTo>
                    <a:lnTo>
                      <a:pt x="281" y="15"/>
                    </a:lnTo>
                    <a:lnTo>
                      <a:pt x="283" y="11"/>
                    </a:lnTo>
                    <a:lnTo>
                      <a:pt x="281" y="10"/>
                    </a:lnTo>
                    <a:lnTo>
                      <a:pt x="280" y="10"/>
                    </a:lnTo>
                    <a:lnTo>
                      <a:pt x="279" y="10"/>
                    </a:lnTo>
                    <a:lnTo>
                      <a:pt x="278" y="11"/>
                    </a:lnTo>
                    <a:lnTo>
                      <a:pt x="276" y="12"/>
                    </a:lnTo>
                    <a:lnTo>
                      <a:pt x="274" y="11"/>
                    </a:lnTo>
                    <a:lnTo>
                      <a:pt x="273" y="13"/>
                    </a:lnTo>
                    <a:lnTo>
                      <a:pt x="274" y="16"/>
                    </a:lnTo>
                    <a:lnTo>
                      <a:pt x="270" y="19"/>
                    </a:lnTo>
                    <a:lnTo>
                      <a:pt x="270" y="21"/>
                    </a:lnTo>
                    <a:lnTo>
                      <a:pt x="268" y="20"/>
                    </a:lnTo>
                    <a:lnTo>
                      <a:pt x="267" y="17"/>
                    </a:lnTo>
                    <a:lnTo>
                      <a:pt x="266" y="17"/>
                    </a:lnTo>
                    <a:lnTo>
                      <a:pt x="266" y="18"/>
                    </a:lnTo>
                    <a:lnTo>
                      <a:pt x="266" y="22"/>
                    </a:lnTo>
                    <a:lnTo>
                      <a:pt x="266" y="23"/>
                    </a:lnTo>
                    <a:lnTo>
                      <a:pt x="265" y="23"/>
                    </a:lnTo>
                    <a:lnTo>
                      <a:pt x="265" y="25"/>
                    </a:lnTo>
                    <a:lnTo>
                      <a:pt x="263" y="28"/>
                    </a:lnTo>
                    <a:lnTo>
                      <a:pt x="262" y="29"/>
                    </a:lnTo>
                    <a:lnTo>
                      <a:pt x="260" y="29"/>
                    </a:lnTo>
                    <a:lnTo>
                      <a:pt x="259" y="31"/>
                    </a:lnTo>
                    <a:lnTo>
                      <a:pt x="261" y="31"/>
                    </a:lnTo>
                    <a:lnTo>
                      <a:pt x="261" y="33"/>
                    </a:lnTo>
                    <a:lnTo>
                      <a:pt x="262" y="34"/>
                    </a:lnTo>
                    <a:lnTo>
                      <a:pt x="263" y="36"/>
                    </a:lnTo>
                    <a:lnTo>
                      <a:pt x="265" y="36"/>
                    </a:lnTo>
                    <a:lnTo>
                      <a:pt x="269" y="38"/>
                    </a:lnTo>
                    <a:lnTo>
                      <a:pt x="270" y="41"/>
                    </a:lnTo>
                    <a:lnTo>
                      <a:pt x="270" y="44"/>
                    </a:lnTo>
                    <a:lnTo>
                      <a:pt x="267" y="51"/>
                    </a:lnTo>
                    <a:lnTo>
                      <a:pt x="266" y="51"/>
                    </a:lnTo>
                    <a:lnTo>
                      <a:pt x="264" y="54"/>
                    </a:lnTo>
                    <a:lnTo>
                      <a:pt x="261" y="55"/>
                    </a:lnTo>
                    <a:lnTo>
                      <a:pt x="261" y="57"/>
                    </a:lnTo>
                    <a:lnTo>
                      <a:pt x="260" y="58"/>
                    </a:lnTo>
                    <a:lnTo>
                      <a:pt x="257" y="59"/>
                    </a:lnTo>
                    <a:lnTo>
                      <a:pt x="256" y="55"/>
                    </a:lnTo>
                    <a:lnTo>
                      <a:pt x="255" y="54"/>
                    </a:lnTo>
                    <a:lnTo>
                      <a:pt x="253" y="54"/>
                    </a:lnTo>
                    <a:lnTo>
                      <a:pt x="252" y="54"/>
                    </a:lnTo>
                    <a:lnTo>
                      <a:pt x="254" y="56"/>
                    </a:lnTo>
                    <a:lnTo>
                      <a:pt x="254" y="57"/>
                    </a:lnTo>
                    <a:lnTo>
                      <a:pt x="253" y="58"/>
                    </a:lnTo>
                    <a:lnTo>
                      <a:pt x="254" y="60"/>
                    </a:lnTo>
                    <a:lnTo>
                      <a:pt x="256" y="62"/>
                    </a:lnTo>
                    <a:lnTo>
                      <a:pt x="257" y="62"/>
                    </a:lnTo>
                    <a:lnTo>
                      <a:pt x="258" y="61"/>
                    </a:lnTo>
                    <a:lnTo>
                      <a:pt x="259" y="62"/>
                    </a:lnTo>
                    <a:lnTo>
                      <a:pt x="258" y="63"/>
                    </a:lnTo>
                    <a:lnTo>
                      <a:pt x="258" y="64"/>
                    </a:lnTo>
                    <a:lnTo>
                      <a:pt x="258" y="66"/>
                    </a:lnTo>
                    <a:lnTo>
                      <a:pt x="261" y="66"/>
                    </a:lnTo>
                    <a:lnTo>
                      <a:pt x="260" y="69"/>
                    </a:lnTo>
                    <a:lnTo>
                      <a:pt x="256" y="71"/>
                    </a:lnTo>
                    <a:lnTo>
                      <a:pt x="258" y="74"/>
                    </a:lnTo>
                    <a:lnTo>
                      <a:pt x="256" y="77"/>
                    </a:lnTo>
                    <a:lnTo>
                      <a:pt x="254" y="78"/>
                    </a:lnTo>
                    <a:lnTo>
                      <a:pt x="253" y="80"/>
                    </a:lnTo>
                    <a:lnTo>
                      <a:pt x="252" y="83"/>
                    </a:lnTo>
                    <a:lnTo>
                      <a:pt x="254" y="88"/>
                    </a:lnTo>
                    <a:lnTo>
                      <a:pt x="253" y="89"/>
                    </a:lnTo>
                    <a:lnTo>
                      <a:pt x="253" y="90"/>
                    </a:lnTo>
                    <a:lnTo>
                      <a:pt x="254" y="91"/>
                    </a:lnTo>
                    <a:lnTo>
                      <a:pt x="252" y="92"/>
                    </a:lnTo>
                    <a:lnTo>
                      <a:pt x="253" y="95"/>
                    </a:lnTo>
                    <a:lnTo>
                      <a:pt x="254" y="95"/>
                    </a:lnTo>
                    <a:lnTo>
                      <a:pt x="256" y="94"/>
                    </a:lnTo>
                    <a:lnTo>
                      <a:pt x="256" y="96"/>
                    </a:lnTo>
                    <a:lnTo>
                      <a:pt x="255" y="98"/>
                    </a:lnTo>
                    <a:lnTo>
                      <a:pt x="254" y="99"/>
                    </a:lnTo>
                    <a:lnTo>
                      <a:pt x="254" y="102"/>
                    </a:lnTo>
                    <a:lnTo>
                      <a:pt x="253" y="105"/>
                    </a:lnTo>
                    <a:lnTo>
                      <a:pt x="253" y="107"/>
                    </a:lnTo>
                    <a:lnTo>
                      <a:pt x="252" y="106"/>
                    </a:lnTo>
                    <a:lnTo>
                      <a:pt x="252" y="107"/>
                    </a:lnTo>
                    <a:lnTo>
                      <a:pt x="253" y="112"/>
                    </a:lnTo>
                    <a:lnTo>
                      <a:pt x="254" y="112"/>
                    </a:lnTo>
                    <a:lnTo>
                      <a:pt x="251" y="114"/>
                    </a:lnTo>
                    <a:lnTo>
                      <a:pt x="253" y="118"/>
                    </a:lnTo>
                    <a:lnTo>
                      <a:pt x="254" y="120"/>
                    </a:lnTo>
                    <a:lnTo>
                      <a:pt x="253" y="119"/>
                    </a:lnTo>
                    <a:lnTo>
                      <a:pt x="254" y="120"/>
                    </a:lnTo>
                    <a:lnTo>
                      <a:pt x="254" y="122"/>
                    </a:lnTo>
                    <a:lnTo>
                      <a:pt x="251" y="122"/>
                    </a:lnTo>
                    <a:lnTo>
                      <a:pt x="251" y="123"/>
                    </a:lnTo>
                    <a:lnTo>
                      <a:pt x="248" y="125"/>
                    </a:lnTo>
                    <a:lnTo>
                      <a:pt x="246" y="125"/>
                    </a:lnTo>
                    <a:lnTo>
                      <a:pt x="246" y="126"/>
                    </a:lnTo>
                    <a:lnTo>
                      <a:pt x="244" y="128"/>
                    </a:lnTo>
                    <a:lnTo>
                      <a:pt x="244" y="129"/>
                    </a:lnTo>
                    <a:lnTo>
                      <a:pt x="243" y="128"/>
                    </a:lnTo>
                    <a:lnTo>
                      <a:pt x="243" y="125"/>
                    </a:lnTo>
                    <a:lnTo>
                      <a:pt x="240" y="125"/>
                    </a:lnTo>
                    <a:lnTo>
                      <a:pt x="240" y="126"/>
                    </a:lnTo>
                    <a:lnTo>
                      <a:pt x="240" y="128"/>
                    </a:lnTo>
                    <a:lnTo>
                      <a:pt x="238" y="129"/>
                    </a:lnTo>
                    <a:lnTo>
                      <a:pt x="234" y="133"/>
                    </a:lnTo>
                    <a:lnTo>
                      <a:pt x="232" y="132"/>
                    </a:lnTo>
                    <a:lnTo>
                      <a:pt x="230" y="133"/>
                    </a:lnTo>
                    <a:lnTo>
                      <a:pt x="227" y="133"/>
                    </a:lnTo>
                    <a:lnTo>
                      <a:pt x="227" y="135"/>
                    </a:lnTo>
                    <a:lnTo>
                      <a:pt x="227" y="136"/>
                    </a:lnTo>
                    <a:lnTo>
                      <a:pt x="226" y="136"/>
                    </a:lnTo>
                    <a:lnTo>
                      <a:pt x="227" y="139"/>
                    </a:lnTo>
                    <a:lnTo>
                      <a:pt x="226" y="140"/>
                    </a:lnTo>
                    <a:lnTo>
                      <a:pt x="226" y="142"/>
                    </a:lnTo>
                    <a:lnTo>
                      <a:pt x="225" y="143"/>
                    </a:lnTo>
                    <a:lnTo>
                      <a:pt x="223" y="143"/>
                    </a:lnTo>
                    <a:lnTo>
                      <a:pt x="222" y="144"/>
                    </a:lnTo>
                    <a:lnTo>
                      <a:pt x="223" y="146"/>
                    </a:lnTo>
                    <a:lnTo>
                      <a:pt x="221" y="146"/>
                    </a:lnTo>
                    <a:lnTo>
                      <a:pt x="221" y="147"/>
                    </a:lnTo>
                    <a:lnTo>
                      <a:pt x="218" y="148"/>
                    </a:lnTo>
                    <a:lnTo>
                      <a:pt x="218" y="147"/>
                    </a:lnTo>
                    <a:lnTo>
                      <a:pt x="217" y="148"/>
                    </a:lnTo>
                    <a:lnTo>
                      <a:pt x="215" y="151"/>
                    </a:lnTo>
                    <a:lnTo>
                      <a:pt x="215" y="154"/>
                    </a:lnTo>
                    <a:lnTo>
                      <a:pt x="216" y="156"/>
                    </a:lnTo>
                    <a:lnTo>
                      <a:pt x="220" y="156"/>
                    </a:lnTo>
                    <a:lnTo>
                      <a:pt x="220" y="157"/>
                    </a:lnTo>
                    <a:lnTo>
                      <a:pt x="221" y="157"/>
                    </a:lnTo>
                    <a:lnTo>
                      <a:pt x="221" y="159"/>
                    </a:lnTo>
                    <a:lnTo>
                      <a:pt x="223" y="161"/>
                    </a:lnTo>
                    <a:lnTo>
                      <a:pt x="223" y="165"/>
                    </a:lnTo>
                    <a:lnTo>
                      <a:pt x="222" y="165"/>
                    </a:lnTo>
                    <a:lnTo>
                      <a:pt x="221" y="165"/>
                    </a:lnTo>
                    <a:lnTo>
                      <a:pt x="219" y="166"/>
                    </a:lnTo>
                    <a:lnTo>
                      <a:pt x="218" y="166"/>
                    </a:lnTo>
                    <a:lnTo>
                      <a:pt x="217" y="165"/>
                    </a:lnTo>
                    <a:lnTo>
                      <a:pt x="214" y="165"/>
                    </a:lnTo>
                    <a:lnTo>
                      <a:pt x="212" y="166"/>
                    </a:lnTo>
                    <a:lnTo>
                      <a:pt x="212" y="169"/>
                    </a:lnTo>
                    <a:lnTo>
                      <a:pt x="210" y="170"/>
                    </a:lnTo>
                    <a:lnTo>
                      <a:pt x="208" y="176"/>
                    </a:lnTo>
                    <a:lnTo>
                      <a:pt x="207" y="178"/>
                    </a:lnTo>
                    <a:lnTo>
                      <a:pt x="207" y="180"/>
                    </a:lnTo>
                    <a:lnTo>
                      <a:pt x="206" y="183"/>
                    </a:lnTo>
                    <a:lnTo>
                      <a:pt x="207" y="185"/>
                    </a:lnTo>
                    <a:lnTo>
                      <a:pt x="209" y="185"/>
                    </a:lnTo>
                    <a:lnTo>
                      <a:pt x="211" y="186"/>
                    </a:lnTo>
                    <a:lnTo>
                      <a:pt x="213" y="186"/>
                    </a:lnTo>
                    <a:lnTo>
                      <a:pt x="214" y="188"/>
                    </a:lnTo>
                    <a:lnTo>
                      <a:pt x="216" y="191"/>
                    </a:lnTo>
                    <a:lnTo>
                      <a:pt x="215" y="193"/>
                    </a:lnTo>
                    <a:lnTo>
                      <a:pt x="215" y="192"/>
                    </a:lnTo>
                    <a:lnTo>
                      <a:pt x="214" y="193"/>
                    </a:lnTo>
                    <a:lnTo>
                      <a:pt x="214" y="198"/>
                    </a:lnTo>
                    <a:lnTo>
                      <a:pt x="216" y="199"/>
                    </a:lnTo>
                    <a:lnTo>
                      <a:pt x="214" y="202"/>
                    </a:lnTo>
                    <a:lnTo>
                      <a:pt x="212" y="200"/>
                    </a:lnTo>
                    <a:lnTo>
                      <a:pt x="212" y="201"/>
                    </a:lnTo>
                    <a:lnTo>
                      <a:pt x="210" y="203"/>
                    </a:lnTo>
                    <a:lnTo>
                      <a:pt x="207" y="201"/>
                    </a:lnTo>
                    <a:lnTo>
                      <a:pt x="204" y="201"/>
                    </a:lnTo>
                    <a:lnTo>
                      <a:pt x="202" y="205"/>
                    </a:lnTo>
                    <a:lnTo>
                      <a:pt x="201" y="206"/>
                    </a:lnTo>
                    <a:lnTo>
                      <a:pt x="203" y="207"/>
                    </a:lnTo>
                    <a:lnTo>
                      <a:pt x="202" y="209"/>
                    </a:lnTo>
                    <a:lnTo>
                      <a:pt x="204" y="208"/>
                    </a:lnTo>
                    <a:lnTo>
                      <a:pt x="204" y="210"/>
                    </a:lnTo>
                    <a:lnTo>
                      <a:pt x="204" y="212"/>
                    </a:lnTo>
                    <a:lnTo>
                      <a:pt x="206" y="215"/>
                    </a:lnTo>
                    <a:lnTo>
                      <a:pt x="205" y="216"/>
                    </a:lnTo>
                    <a:lnTo>
                      <a:pt x="204" y="216"/>
                    </a:lnTo>
                    <a:lnTo>
                      <a:pt x="204" y="217"/>
                    </a:lnTo>
                    <a:lnTo>
                      <a:pt x="202" y="220"/>
                    </a:lnTo>
                    <a:lnTo>
                      <a:pt x="203" y="220"/>
                    </a:lnTo>
                    <a:lnTo>
                      <a:pt x="204" y="218"/>
                    </a:lnTo>
                    <a:lnTo>
                      <a:pt x="206" y="219"/>
                    </a:lnTo>
                    <a:lnTo>
                      <a:pt x="209" y="217"/>
                    </a:lnTo>
                    <a:lnTo>
                      <a:pt x="209" y="215"/>
                    </a:lnTo>
                    <a:lnTo>
                      <a:pt x="210" y="216"/>
                    </a:lnTo>
                    <a:lnTo>
                      <a:pt x="210" y="217"/>
                    </a:lnTo>
                    <a:lnTo>
                      <a:pt x="208" y="221"/>
                    </a:lnTo>
                    <a:lnTo>
                      <a:pt x="211" y="221"/>
                    </a:lnTo>
                    <a:lnTo>
                      <a:pt x="211" y="223"/>
                    </a:lnTo>
                    <a:lnTo>
                      <a:pt x="212" y="223"/>
                    </a:lnTo>
                    <a:lnTo>
                      <a:pt x="210" y="230"/>
                    </a:lnTo>
                    <a:lnTo>
                      <a:pt x="210" y="231"/>
                    </a:lnTo>
                    <a:lnTo>
                      <a:pt x="210" y="230"/>
                    </a:lnTo>
                    <a:lnTo>
                      <a:pt x="209" y="232"/>
                    </a:lnTo>
                    <a:lnTo>
                      <a:pt x="207" y="233"/>
                    </a:lnTo>
                    <a:lnTo>
                      <a:pt x="207" y="234"/>
                    </a:lnTo>
                    <a:lnTo>
                      <a:pt x="205" y="235"/>
                    </a:lnTo>
                    <a:lnTo>
                      <a:pt x="204" y="237"/>
                    </a:lnTo>
                    <a:lnTo>
                      <a:pt x="203" y="237"/>
                    </a:lnTo>
                    <a:lnTo>
                      <a:pt x="201" y="237"/>
                    </a:lnTo>
                    <a:lnTo>
                      <a:pt x="199" y="237"/>
                    </a:lnTo>
                    <a:lnTo>
                      <a:pt x="197" y="237"/>
                    </a:lnTo>
                    <a:lnTo>
                      <a:pt x="196" y="238"/>
                    </a:lnTo>
                    <a:lnTo>
                      <a:pt x="198" y="242"/>
                    </a:lnTo>
                    <a:lnTo>
                      <a:pt x="198" y="244"/>
                    </a:lnTo>
                    <a:lnTo>
                      <a:pt x="196" y="244"/>
                    </a:lnTo>
                    <a:lnTo>
                      <a:pt x="194" y="246"/>
                    </a:lnTo>
                    <a:lnTo>
                      <a:pt x="194" y="247"/>
                    </a:lnTo>
                    <a:lnTo>
                      <a:pt x="193" y="249"/>
                    </a:lnTo>
                    <a:lnTo>
                      <a:pt x="190" y="247"/>
                    </a:lnTo>
                    <a:lnTo>
                      <a:pt x="187" y="248"/>
                    </a:lnTo>
                    <a:lnTo>
                      <a:pt x="185" y="247"/>
                    </a:lnTo>
                    <a:lnTo>
                      <a:pt x="184" y="248"/>
                    </a:lnTo>
                    <a:lnTo>
                      <a:pt x="181" y="246"/>
                    </a:lnTo>
                    <a:lnTo>
                      <a:pt x="180" y="246"/>
                    </a:lnTo>
                    <a:lnTo>
                      <a:pt x="178" y="248"/>
                    </a:lnTo>
                    <a:lnTo>
                      <a:pt x="177" y="248"/>
                    </a:lnTo>
                    <a:lnTo>
                      <a:pt x="172" y="250"/>
                    </a:lnTo>
                    <a:lnTo>
                      <a:pt x="172" y="249"/>
                    </a:lnTo>
                    <a:lnTo>
                      <a:pt x="172" y="250"/>
                    </a:lnTo>
                    <a:lnTo>
                      <a:pt x="170" y="252"/>
                    </a:lnTo>
                    <a:lnTo>
                      <a:pt x="173" y="254"/>
                    </a:lnTo>
                    <a:lnTo>
                      <a:pt x="173" y="256"/>
                    </a:lnTo>
                    <a:lnTo>
                      <a:pt x="174" y="257"/>
                    </a:lnTo>
                    <a:lnTo>
                      <a:pt x="174" y="258"/>
                    </a:lnTo>
                    <a:lnTo>
                      <a:pt x="170" y="260"/>
                    </a:lnTo>
                    <a:lnTo>
                      <a:pt x="170" y="257"/>
                    </a:lnTo>
                    <a:lnTo>
                      <a:pt x="168" y="257"/>
                    </a:lnTo>
                    <a:lnTo>
                      <a:pt x="168" y="260"/>
                    </a:lnTo>
                    <a:lnTo>
                      <a:pt x="166" y="260"/>
                    </a:lnTo>
                    <a:lnTo>
                      <a:pt x="168" y="261"/>
                    </a:lnTo>
                    <a:lnTo>
                      <a:pt x="166" y="261"/>
                    </a:lnTo>
                    <a:lnTo>
                      <a:pt x="166" y="262"/>
                    </a:lnTo>
                    <a:lnTo>
                      <a:pt x="162" y="260"/>
                    </a:lnTo>
                    <a:lnTo>
                      <a:pt x="161" y="260"/>
                    </a:lnTo>
                    <a:lnTo>
                      <a:pt x="161" y="261"/>
                    </a:lnTo>
                    <a:lnTo>
                      <a:pt x="159" y="260"/>
                    </a:lnTo>
                    <a:lnTo>
                      <a:pt x="157" y="260"/>
                    </a:lnTo>
                    <a:lnTo>
                      <a:pt x="157" y="261"/>
                    </a:lnTo>
                    <a:lnTo>
                      <a:pt x="157" y="263"/>
                    </a:lnTo>
                    <a:lnTo>
                      <a:pt x="157" y="264"/>
                    </a:lnTo>
                    <a:lnTo>
                      <a:pt x="156" y="263"/>
                    </a:lnTo>
                    <a:lnTo>
                      <a:pt x="155" y="260"/>
                    </a:lnTo>
                    <a:lnTo>
                      <a:pt x="153" y="260"/>
                    </a:lnTo>
                    <a:lnTo>
                      <a:pt x="152" y="261"/>
                    </a:lnTo>
                    <a:lnTo>
                      <a:pt x="151" y="260"/>
                    </a:lnTo>
                    <a:lnTo>
                      <a:pt x="149" y="257"/>
                    </a:lnTo>
                    <a:lnTo>
                      <a:pt x="148" y="257"/>
                    </a:lnTo>
                    <a:lnTo>
                      <a:pt x="146" y="257"/>
                    </a:lnTo>
                    <a:lnTo>
                      <a:pt x="144" y="257"/>
                    </a:lnTo>
                    <a:lnTo>
                      <a:pt x="144" y="255"/>
                    </a:lnTo>
                    <a:lnTo>
                      <a:pt x="144" y="254"/>
                    </a:lnTo>
                    <a:lnTo>
                      <a:pt x="142" y="254"/>
                    </a:lnTo>
                    <a:lnTo>
                      <a:pt x="142" y="255"/>
                    </a:lnTo>
                    <a:lnTo>
                      <a:pt x="143" y="257"/>
                    </a:lnTo>
                    <a:lnTo>
                      <a:pt x="142" y="260"/>
                    </a:lnTo>
                    <a:lnTo>
                      <a:pt x="141" y="260"/>
                    </a:lnTo>
                    <a:lnTo>
                      <a:pt x="139" y="262"/>
                    </a:lnTo>
                    <a:lnTo>
                      <a:pt x="137" y="262"/>
                    </a:lnTo>
                    <a:lnTo>
                      <a:pt x="136" y="263"/>
                    </a:lnTo>
                    <a:lnTo>
                      <a:pt x="133" y="262"/>
                    </a:lnTo>
                    <a:lnTo>
                      <a:pt x="131" y="261"/>
                    </a:lnTo>
                    <a:lnTo>
                      <a:pt x="128" y="259"/>
                    </a:lnTo>
                    <a:lnTo>
                      <a:pt x="128" y="257"/>
                    </a:lnTo>
                    <a:lnTo>
                      <a:pt x="129" y="257"/>
                    </a:lnTo>
                    <a:lnTo>
                      <a:pt x="128" y="256"/>
                    </a:lnTo>
                    <a:lnTo>
                      <a:pt x="128" y="255"/>
                    </a:lnTo>
                    <a:lnTo>
                      <a:pt x="128" y="257"/>
                    </a:lnTo>
                    <a:lnTo>
                      <a:pt x="127" y="257"/>
                    </a:lnTo>
                    <a:lnTo>
                      <a:pt x="126" y="256"/>
                    </a:lnTo>
                    <a:lnTo>
                      <a:pt x="125" y="256"/>
                    </a:lnTo>
                    <a:lnTo>
                      <a:pt x="125" y="255"/>
                    </a:lnTo>
                    <a:lnTo>
                      <a:pt x="126" y="255"/>
                    </a:lnTo>
                    <a:lnTo>
                      <a:pt x="125" y="254"/>
                    </a:lnTo>
                    <a:lnTo>
                      <a:pt x="126" y="254"/>
                    </a:lnTo>
                    <a:lnTo>
                      <a:pt x="126" y="252"/>
                    </a:lnTo>
                    <a:lnTo>
                      <a:pt x="125" y="251"/>
                    </a:lnTo>
                    <a:lnTo>
                      <a:pt x="125" y="250"/>
                    </a:lnTo>
                    <a:lnTo>
                      <a:pt x="125" y="248"/>
                    </a:lnTo>
                    <a:lnTo>
                      <a:pt x="124" y="247"/>
                    </a:lnTo>
                    <a:lnTo>
                      <a:pt x="121" y="249"/>
                    </a:lnTo>
                    <a:lnTo>
                      <a:pt x="119" y="251"/>
                    </a:lnTo>
                    <a:lnTo>
                      <a:pt x="115" y="248"/>
                    </a:lnTo>
                    <a:lnTo>
                      <a:pt x="114" y="254"/>
                    </a:lnTo>
                    <a:lnTo>
                      <a:pt x="116" y="254"/>
                    </a:lnTo>
                    <a:lnTo>
                      <a:pt x="112" y="256"/>
                    </a:lnTo>
                    <a:lnTo>
                      <a:pt x="110" y="259"/>
                    </a:lnTo>
                    <a:lnTo>
                      <a:pt x="109" y="257"/>
                    </a:lnTo>
                    <a:lnTo>
                      <a:pt x="108" y="258"/>
                    </a:lnTo>
                    <a:lnTo>
                      <a:pt x="106" y="257"/>
                    </a:lnTo>
                    <a:lnTo>
                      <a:pt x="108" y="257"/>
                    </a:lnTo>
                    <a:lnTo>
                      <a:pt x="108" y="256"/>
                    </a:lnTo>
                    <a:lnTo>
                      <a:pt x="104" y="253"/>
                    </a:lnTo>
                    <a:lnTo>
                      <a:pt x="103" y="253"/>
                    </a:lnTo>
                    <a:lnTo>
                      <a:pt x="101" y="252"/>
                    </a:lnTo>
                    <a:lnTo>
                      <a:pt x="102" y="255"/>
                    </a:lnTo>
                    <a:lnTo>
                      <a:pt x="101" y="256"/>
                    </a:lnTo>
                    <a:lnTo>
                      <a:pt x="101" y="258"/>
                    </a:lnTo>
                    <a:lnTo>
                      <a:pt x="99" y="261"/>
                    </a:lnTo>
                    <a:lnTo>
                      <a:pt x="100" y="261"/>
                    </a:lnTo>
                    <a:lnTo>
                      <a:pt x="100" y="262"/>
                    </a:lnTo>
                    <a:lnTo>
                      <a:pt x="99" y="262"/>
                    </a:lnTo>
                    <a:lnTo>
                      <a:pt x="100" y="264"/>
                    </a:lnTo>
                    <a:lnTo>
                      <a:pt x="99" y="264"/>
                    </a:lnTo>
                    <a:lnTo>
                      <a:pt x="98" y="264"/>
                    </a:lnTo>
                    <a:lnTo>
                      <a:pt x="96" y="265"/>
                    </a:lnTo>
                    <a:lnTo>
                      <a:pt x="98" y="267"/>
                    </a:lnTo>
                    <a:lnTo>
                      <a:pt x="95" y="267"/>
                    </a:lnTo>
                    <a:lnTo>
                      <a:pt x="95" y="264"/>
                    </a:lnTo>
                    <a:lnTo>
                      <a:pt x="94" y="264"/>
                    </a:lnTo>
                    <a:lnTo>
                      <a:pt x="91" y="263"/>
                    </a:lnTo>
                    <a:lnTo>
                      <a:pt x="90" y="264"/>
                    </a:lnTo>
                    <a:lnTo>
                      <a:pt x="87" y="263"/>
                    </a:lnTo>
                    <a:lnTo>
                      <a:pt x="85" y="265"/>
                    </a:lnTo>
                    <a:lnTo>
                      <a:pt x="82" y="263"/>
                    </a:lnTo>
                    <a:lnTo>
                      <a:pt x="81" y="265"/>
                    </a:lnTo>
                    <a:lnTo>
                      <a:pt x="78" y="267"/>
                    </a:lnTo>
                    <a:lnTo>
                      <a:pt x="77" y="267"/>
                    </a:lnTo>
                    <a:lnTo>
                      <a:pt x="76" y="269"/>
                    </a:lnTo>
                    <a:lnTo>
                      <a:pt x="78" y="270"/>
                    </a:lnTo>
                    <a:lnTo>
                      <a:pt x="78" y="271"/>
                    </a:lnTo>
                    <a:lnTo>
                      <a:pt x="77" y="271"/>
                    </a:lnTo>
                    <a:lnTo>
                      <a:pt x="77" y="272"/>
                    </a:lnTo>
                    <a:lnTo>
                      <a:pt x="75" y="272"/>
                    </a:lnTo>
                    <a:lnTo>
                      <a:pt x="74" y="275"/>
                    </a:lnTo>
                    <a:lnTo>
                      <a:pt x="71" y="277"/>
                    </a:lnTo>
                    <a:lnTo>
                      <a:pt x="66" y="276"/>
                    </a:lnTo>
                    <a:lnTo>
                      <a:pt x="64" y="275"/>
                    </a:lnTo>
                    <a:lnTo>
                      <a:pt x="64" y="276"/>
                    </a:lnTo>
                    <a:lnTo>
                      <a:pt x="64" y="280"/>
                    </a:lnTo>
                    <a:lnTo>
                      <a:pt x="63" y="282"/>
                    </a:lnTo>
                    <a:lnTo>
                      <a:pt x="60" y="280"/>
                    </a:lnTo>
                    <a:lnTo>
                      <a:pt x="59" y="283"/>
                    </a:lnTo>
                    <a:lnTo>
                      <a:pt x="58" y="282"/>
                    </a:lnTo>
                    <a:lnTo>
                      <a:pt x="58" y="283"/>
                    </a:lnTo>
                    <a:lnTo>
                      <a:pt x="58" y="284"/>
                    </a:lnTo>
                    <a:lnTo>
                      <a:pt x="59" y="284"/>
                    </a:lnTo>
                    <a:lnTo>
                      <a:pt x="58" y="286"/>
                    </a:lnTo>
                    <a:lnTo>
                      <a:pt x="58" y="288"/>
                    </a:lnTo>
                    <a:lnTo>
                      <a:pt x="56" y="288"/>
                    </a:lnTo>
                    <a:lnTo>
                      <a:pt x="55" y="289"/>
                    </a:lnTo>
                    <a:lnTo>
                      <a:pt x="54" y="287"/>
                    </a:lnTo>
                    <a:lnTo>
                      <a:pt x="52" y="285"/>
                    </a:lnTo>
                    <a:lnTo>
                      <a:pt x="52" y="283"/>
                    </a:lnTo>
                    <a:lnTo>
                      <a:pt x="49" y="280"/>
                    </a:lnTo>
                    <a:lnTo>
                      <a:pt x="49" y="279"/>
                    </a:lnTo>
                    <a:lnTo>
                      <a:pt x="46" y="279"/>
                    </a:lnTo>
                    <a:lnTo>
                      <a:pt x="43" y="281"/>
                    </a:lnTo>
                    <a:lnTo>
                      <a:pt x="42" y="282"/>
                    </a:lnTo>
                    <a:lnTo>
                      <a:pt x="42" y="280"/>
                    </a:lnTo>
                    <a:lnTo>
                      <a:pt x="40" y="280"/>
                    </a:lnTo>
                    <a:lnTo>
                      <a:pt x="39" y="279"/>
                    </a:lnTo>
                    <a:lnTo>
                      <a:pt x="38" y="279"/>
                    </a:lnTo>
                    <a:lnTo>
                      <a:pt x="36" y="280"/>
                    </a:lnTo>
                    <a:lnTo>
                      <a:pt x="38" y="284"/>
                    </a:lnTo>
                    <a:lnTo>
                      <a:pt x="37" y="284"/>
                    </a:lnTo>
                    <a:lnTo>
                      <a:pt x="35" y="285"/>
                    </a:lnTo>
                    <a:lnTo>
                      <a:pt x="35" y="287"/>
                    </a:lnTo>
                    <a:lnTo>
                      <a:pt x="33" y="287"/>
                    </a:lnTo>
                    <a:lnTo>
                      <a:pt x="33" y="288"/>
                    </a:lnTo>
                    <a:lnTo>
                      <a:pt x="33" y="289"/>
                    </a:lnTo>
                    <a:lnTo>
                      <a:pt x="31" y="291"/>
                    </a:lnTo>
                    <a:lnTo>
                      <a:pt x="30" y="291"/>
                    </a:lnTo>
                    <a:lnTo>
                      <a:pt x="30" y="288"/>
                    </a:lnTo>
                    <a:lnTo>
                      <a:pt x="28" y="289"/>
                    </a:lnTo>
                    <a:lnTo>
                      <a:pt x="27" y="289"/>
                    </a:lnTo>
                    <a:lnTo>
                      <a:pt x="25" y="287"/>
                    </a:lnTo>
                    <a:lnTo>
                      <a:pt x="25" y="286"/>
                    </a:lnTo>
                    <a:lnTo>
                      <a:pt x="26" y="284"/>
                    </a:lnTo>
                    <a:lnTo>
                      <a:pt x="25" y="283"/>
                    </a:lnTo>
                    <a:lnTo>
                      <a:pt x="24" y="281"/>
                    </a:lnTo>
                    <a:lnTo>
                      <a:pt x="23" y="280"/>
                    </a:lnTo>
                    <a:lnTo>
                      <a:pt x="20" y="280"/>
                    </a:lnTo>
                    <a:lnTo>
                      <a:pt x="21" y="284"/>
                    </a:lnTo>
                    <a:lnTo>
                      <a:pt x="17" y="280"/>
                    </a:lnTo>
                    <a:lnTo>
                      <a:pt x="14" y="280"/>
                    </a:lnTo>
                    <a:lnTo>
                      <a:pt x="15" y="281"/>
                    </a:lnTo>
                    <a:lnTo>
                      <a:pt x="17" y="281"/>
                    </a:lnTo>
                    <a:lnTo>
                      <a:pt x="17" y="282"/>
                    </a:lnTo>
                    <a:lnTo>
                      <a:pt x="18" y="282"/>
                    </a:lnTo>
                    <a:lnTo>
                      <a:pt x="15" y="284"/>
                    </a:lnTo>
                    <a:lnTo>
                      <a:pt x="14" y="285"/>
                    </a:lnTo>
                    <a:lnTo>
                      <a:pt x="14" y="286"/>
                    </a:lnTo>
                    <a:lnTo>
                      <a:pt x="13" y="287"/>
                    </a:lnTo>
                    <a:lnTo>
                      <a:pt x="12" y="287"/>
                    </a:lnTo>
                    <a:lnTo>
                      <a:pt x="10" y="286"/>
                    </a:lnTo>
                    <a:lnTo>
                      <a:pt x="10" y="284"/>
                    </a:lnTo>
                    <a:lnTo>
                      <a:pt x="8" y="284"/>
                    </a:lnTo>
                    <a:lnTo>
                      <a:pt x="7" y="286"/>
                    </a:lnTo>
                    <a:lnTo>
                      <a:pt x="8" y="287"/>
                    </a:lnTo>
                    <a:lnTo>
                      <a:pt x="9" y="287"/>
                    </a:lnTo>
                    <a:lnTo>
                      <a:pt x="10" y="288"/>
                    </a:lnTo>
                    <a:lnTo>
                      <a:pt x="11" y="289"/>
                    </a:lnTo>
                    <a:lnTo>
                      <a:pt x="10" y="291"/>
                    </a:lnTo>
                    <a:lnTo>
                      <a:pt x="9" y="290"/>
                    </a:lnTo>
                    <a:lnTo>
                      <a:pt x="7" y="291"/>
                    </a:lnTo>
                    <a:lnTo>
                      <a:pt x="7" y="292"/>
                    </a:lnTo>
                    <a:lnTo>
                      <a:pt x="10" y="293"/>
                    </a:lnTo>
                    <a:lnTo>
                      <a:pt x="8" y="294"/>
                    </a:lnTo>
                    <a:lnTo>
                      <a:pt x="7" y="295"/>
                    </a:lnTo>
                    <a:lnTo>
                      <a:pt x="5" y="294"/>
                    </a:lnTo>
                    <a:lnTo>
                      <a:pt x="4" y="294"/>
                    </a:lnTo>
                    <a:lnTo>
                      <a:pt x="4" y="297"/>
                    </a:lnTo>
                    <a:lnTo>
                      <a:pt x="0" y="301"/>
                    </a:lnTo>
                    <a:lnTo>
                      <a:pt x="5" y="303"/>
                    </a:lnTo>
                    <a:lnTo>
                      <a:pt x="11" y="308"/>
                    </a:lnTo>
                    <a:lnTo>
                      <a:pt x="17" y="308"/>
                    </a:lnTo>
                    <a:lnTo>
                      <a:pt x="19" y="309"/>
                    </a:lnTo>
                    <a:lnTo>
                      <a:pt x="20" y="308"/>
                    </a:lnTo>
                    <a:lnTo>
                      <a:pt x="22" y="310"/>
                    </a:lnTo>
                    <a:lnTo>
                      <a:pt x="25" y="315"/>
                    </a:lnTo>
                    <a:lnTo>
                      <a:pt x="27" y="315"/>
                    </a:lnTo>
                    <a:lnTo>
                      <a:pt x="26" y="314"/>
                    </a:lnTo>
                    <a:lnTo>
                      <a:pt x="31" y="318"/>
                    </a:lnTo>
                    <a:lnTo>
                      <a:pt x="34" y="322"/>
                    </a:lnTo>
                    <a:lnTo>
                      <a:pt x="35" y="325"/>
                    </a:lnTo>
                    <a:lnTo>
                      <a:pt x="38" y="328"/>
                    </a:lnTo>
                    <a:lnTo>
                      <a:pt x="39" y="331"/>
                    </a:lnTo>
                    <a:lnTo>
                      <a:pt x="40" y="331"/>
                    </a:lnTo>
                    <a:lnTo>
                      <a:pt x="42" y="330"/>
                    </a:lnTo>
                    <a:lnTo>
                      <a:pt x="45" y="330"/>
                    </a:lnTo>
                    <a:lnTo>
                      <a:pt x="46" y="330"/>
                    </a:lnTo>
                    <a:lnTo>
                      <a:pt x="46" y="331"/>
                    </a:lnTo>
                    <a:lnTo>
                      <a:pt x="53" y="333"/>
                    </a:lnTo>
                    <a:lnTo>
                      <a:pt x="57" y="335"/>
                    </a:lnTo>
                    <a:lnTo>
                      <a:pt x="62" y="331"/>
                    </a:lnTo>
                    <a:lnTo>
                      <a:pt x="64" y="328"/>
                    </a:lnTo>
                    <a:lnTo>
                      <a:pt x="65" y="325"/>
                    </a:lnTo>
                    <a:lnTo>
                      <a:pt x="69" y="326"/>
                    </a:lnTo>
                    <a:lnTo>
                      <a:pt x="72" y="328"/>
                    </a:lnTo>
                    <a:lnTo>
                      <a:pt x="77" y="328"/>
                    </a:lnTo>
                    <a:lnTo>
                      <a:pt x="78" y="329"/>
                    </a:lnTo>
                    <a:lnTo>
                      <a:pt x="79" y="329"/>
                    </a:lnTo>
                    <a:lnTo>
                      <a:pt x="82" y="326"/>
                    </a:lnTo>
                    <a:lnTo>
                      <a:pt x="82" y="328"/>
                    </a:lnTo>
                    <a:lnTo>
                      <a:pt x="84" y="331"/>
                    </a:lnTo>
                    <a:lnTo>
                      <a:pt x="84" y="332"/>
                    </a:lnTo>
                    <a:lnTo>
                      <a:pt x="82" y="333"/>
                    </a:lnTo>
                    <a:lnTo>
                      <a:pt x="82" y="335"/>
                    </a:lnTo>
                    <a:lnTo>
                      <a:pt x="85" y="337"/>
                    </a:lnTo>
                    <a:lnTo>
                      <a:pt x="87" y="339"/>
                    </a:lnTo>
                    <a:lnTo>
                      <a:pt x="90" y="338"/>
                    </a:lnTo>
                    <a:lnTo>
                      <a:pt x="90" y="337"/>
                    </a:lnTo>
                    <a:lnTo>
                      <a:pt x="90" y="336"/>
                    </a:lnTo>
                    <a:lnTo>
                      <a:pt x="91" y="336"/>
                    </a:lnTo>
                    <a:lnTo>
                      <a:pt x="92" y="337"/>
                    </a:lnTo>
                    <a:lnTo>
                      <a:pt x="92" y="338"/>
                    </a:lnTo>
                    <a:lnTo>
                      <a:pt x="91" y="342"/>
                    </a:lnTo>
                    <a:lnTo>
                      <a:pt x="92" y="345"/>
                    </a:lnTo>
                    <a:lnTo>
                      <a:pt x="93" y="345"/>
                    </a:lnTo>
                    <a:lnTo>
                      <a:pt x="96" y="342"/>
                    </a:lnTo>
                    <a:lnTo>
                      <a:pt x="97" y="345"/>
                    </a:lnTo>
                    <a:lnTo>
                      <a:pt x="97" y="347"/>
                    </a:lnTo>
                    <a:lnTo>
                      <a:pt x="96" y="347"/>
                    </a:lnTo>
                    <a:lnTo>
                      <a:pt x="95" y="346"/>
                    </a:lnTo>
                    <a:lnTo>
                      <a:pt x="95" y="344"/>
                    </a:lnTo>
                    <a:lnTo>
                      <a:pt x="95" y="345"/>
                    </a:lnTo>
                    <a:lnTo>
                      <a:pt x="94" y="346"/>
                    </a:lnTo>
                    <a:lnTo>
                      <a:pt x="95" y="348"/>
                    </a:lnTo>
                    <a:lnTo>
                      <a:pt x="98" y="348"/>
                    </a:lnTo>
                    <a:lnTo>
                      <a:pt x="101" y="347"/>
                    </a:lnTo>
                    <a:lnTo>
                      <a:pt x="102" y="349"/>
                    </a:lnTo>
                    <a:lnTo>
                      <a:pt x="104" y="349"/>
                    </a:lnTo>
                    <a:lnTo>
                      <a:pt x="102" y="354"/>
                    </a:lnTo>
                    <a:lnTo>
                      <a:pt x="103" y="355"/>
                    </a:lnTo>
                    <a:lnTo>
                      <a:pt x="104" y="358"/>
                    </a:lnTo>
                    <a:lnTo>
                      <a:pt x="106" y="358"/>
                    </a:lnTo>
                    <a:lnTo>
                      <a:pt x="107" y="357"/>
                    </a:lnTo>
                    <a:lnTo>
                      <a:pt x="107" y="354"/>
                    </a:lnTo>
                    <a:lnTo>
                      <a:pt x="108" y="354"/>
                    </a:lnTo>
                    <a:lnTo>
                      <a:pt x="109" y="354"/>
                    </a:lnTo>
                    <a:lnTo>
                      <a:pt x="108" y="356"/>
                    </a:lnTo>
                    <a:lnTo>
                      <a:pt x="112" y="356"/>
                    </a:lnTo>
                    <a:lnTo>
                      <a:pt x="112" y="358"/>
                    </a:lnTo>
                    <a:lnTo>
                      <a:pt x="109" y="360"/>
                    </a:lnTo>
                    <a:lnTo>
                      <a:pt x="108" y="365"/>
                    </a:lnTo>
                    <a:lnTo>
                      <a:pt x="112" y="368"/>
                    </a:lnTo>
                    <a:lnTo>
                      <a:pt x="118" y="375"/>
                    </a:lnTo>
                    <a:lnTo>
                      <a:pt x="120" y="378"/>
                    </a:lnTo>
                    <a:lnTo>
                      <a:pt x="134" y="388"/>
                    </a:lnTo>
                    <a:lnTo>
                      <a:pt x="138" y="392"/>
                    </a:lnTo>
                    <a:lnTo>
                      <a:pt x="142" y="395"/>
                    </a:lnTo>
                    <a:lnTo>
                      <a:pt x="146" y="397"/>
                    </a:lnTo>
                    <a:lnTo>
                      <a:pt x="149" y="398"/>
                    </a:lnTo>
                    <a:lnTo>
                      <a:pt x="150" y="398"/>
                    </a:lnTo>
                    <a:lnTo>
                      <a:pt x="150" y="397"/>
                    </a:lnTo>
                    <a:lnTo>
                      <a:pt x="152" y="397"/>
                    </a:lnTo>
                    <a:lnTo>
                      <a:pt x="152" y="398"/>
                    </a:lnTo>
                    <a:lnTo>
                      <a:pt x="157" y="400"/>
                    </a:lnTo>
                    <a:lnTo>
                      <a:pt x="158" y="399"/>
                    </a:lnTo>
                    <a:lnTo>
                      <a:pt x="160" y="399"/>
                    </a:lnTo>
                    <a:lnTo>
                      <a:pt x="160" y="400"/>
                    </a:lnTo>
                    <a:lnTo>
                      <a:pt x="161" y="399"/>
                    </a:lnTo>
                    <a:lnTo>
                      <a:pt x="161" y="398"/>
                    </a:lnTo>
                    <a:lnTo>
                      <a:pt x="173" y="402"/>
                    </a:lnTo>
                    <a:lnTo>
                      <a:pt x="187" y="405"/>
                    </a:lnTo>
                    <a:lnTo>
                      <a:pt x="191" y="407"/>
                    </a:lnTo>
                    <a:lnTo>
                      <a:pt x="193" y="406"/>
                    </a:lnTo>
                    <a:lnTo>
                      <a:pt x="196" y="406"/>
                    </a:lnTo>
                    <a:lnTo>
                      <a:pt x="201" y="408"/>
                    </a:lnTo>
                    <a:lnTo>
                      <a:pt x="202" y="407"/>
                    </a:lnTo>
                    <a:lnTo>
                      <a:pt x="205" y="410"/>
                    </a:lnTo>
                    <a:lnTo>
                      <a:pt x="210" y="412"/>
                    </a:lnTo>
                    <a:lnTo>
                      <a:pt x="212" y="410"/>
                    </a:lnTo>
                    <a:lnTo>
                      <a:pt x="213" y="408"/>
                    </a:lnTo>
                    <a:lnTo>
                      <a:pt x="214" y="407"/>
                    </a:lnTo>
                    <a:lnTo>
                      <a:pt x="214" y="406"/>
                    </a:lnTo>
                    <a:lnTo>
                      <a:pt x="214" y="409"/>
                    </a:lnTo>
                    <a:lnTo>
                      <a:pt x="216" y="408"/>
                    </a:lnTo>
                    <a:lnTo>
                      <a:pt x="217" y="409"/>
                    </a:lnTo>
                    <a:lnTo>
                      <a:pt x="218" y="410"/>
                    </a:lnTo>
                    <a:lnTo>
                      <a:pt x="216" y="412"/>
                    </a:lnTo>
                    <a:lnTo>
                      <a:pt x="218" y="414"/>
                    </a:lnTo>
                    <a:lnTo>
                      <a:pt x="218" y="413"/>
                    </a:lnTo>
                    <a:lnTo>
                      <a:pt x="218" y="414"/>
                    </a:lnTo>
                    <a:lnTo>
                      <a:pt x="222" y="414"/>
                    </a:lnTo>
                    <a:lnTo>
                      <a:pt x="222" y="415"/>
                    </a:lnTo>
                    <a:lnTo>
                      <a:pt x="224" y="415"/>
                    </a:lnTo>
                    <a:lnTo>
                      <a:pt x="225" y="414"/>
                    </a:lnTo>
                    <a:lnTo>
                      <a:pt x="226" y="412"/>
                    </a:lnTo>
                    <a:lnTo>
                      <a:pt x="227" y="410"/>
                    </a:lnTo>
                    <a:lnTo>
                      <a:pt x="228" y="412"/>
                    </a:lnTo>
                    <a:lnTo>
                      <a:pt x="230" y="410"/>
                    </a:lnTo>
                    <a:lnTo>
                      <a:pt x="231" y="410"/>
                    </a:lnTo>
                    <a:lnTo>
                      <a:pt x="232" y="410"/>
                    </a:lnTo>
                    <a:lnTo>
                      <a:pt x="234" y="406"/>
                    </a:lnTo>
                    <a:lnTo>
                      <a:pt x="235" y="404"/>
                    </a:lnTo>
                    <a:lnTo>
                      <a:pt x="237" y="401"/>
                    </a:lnTo>
                    <a:lnTo>
                      <a:pt x="240" y="401"/>
                    </a:lnTo>
                    <a:lnTo>
                      <a:pt x="242" y="399"/>
                    </a:lnTo>
                    <a:lnTo>
                      <a:pt x="242" y="396"/>
                    </a:lnTo>
                    <a:lnTo>
                      <a:pt x="242" y="395"/>
                    </a:lnTo>
                    <a:lnTo>
                      <a:pt x="243" y="392"/>
                    </a:lnTo>
                    <a:lnTo>
                      <a:pt x="245" y="388"/>
                    </a:lnTo>
                    <a:lnTo>
                      <a:pt x="245" y="386"/>
                    </a:lnTo>
                    <a:lnTo>
                      <a:pt x="246" y="384"/>
                    </a:lnTo>
                    <a:lnTo>
                      <a:pt x="250" y="382"/>
                    </a:lnTo>
                    <a:lnTo>
                      <a:pt x="250" y="381"/>
                    </a:lnTo>
                    <a:lnTo>
                      <a:pt x="249" y="380"/>
                    </a:lnTo>
                    <a:lnTo>
                      <a:pt x="250" y="380"/>
                    </a:lnTo>
                    <a:lnTo>
                      <a:pt x="254" y="384"/>
                    </a:lnTo>
                    <a:lnTo>
                      <a:pt x="260" y="386"/>
                    </a:lnTo>
                    <a:lnTo>
                      <a:pt x="264" y="385"/>
                    </a:lnTo>
                    <a:lnTo>
                      <a:pt x="265" y="387"/>
                    </a:lnTo>
                    <a:lnTo>
                      <a:pt x="267" y="386"/>
                    </a:lnTo>
                    <a:lnTo>
                      <a:pt x="269" y="383"/>
                    </a:lnTo>
                    <a:lnTo>
                      <a:pt x="271" y="381"/>
                    </a:lnTo>
                    <a:lnTo>
                      <a:pt x="275" y="386"/>
                    </a:lnTo>
                    <a:lnTo>
                      <a:pt x="275" y="387"/>
                    </a:lnTo>
                    <a:lnTo>
                      <a:pt x="278" y="391"/>
                    </a:lnTo>
                    <a:lnTo>
                      <a:pt x="283" y="392"/>
                    </a:lnTo>
                    <a:lnTo>
                      <a:pt x="286" y="395"/>
                    </a:lnTo>
                    <a:lnTo>
                      <a:pt x="285" y="397"/>
                    </a:lnTo>
                    <a:lnTo>
                      <a:pt x="289" y="399"/>
                    </a:lnTo>
                    <a:lnTo>
                      <a:pt x="291" y="399"/>
                    </a:lnTo>
                    <a:lnTo>
                      <a:pt x="295" y="399"/>
                    </a:lnTo>
                    <a:lnTo>
                      <a:pt x="296" y="397"/>
                    </a:lnTo>
                    <a:lnTo>
                      <a:pt x="299" y="397"/>
                    </a:lnTo>
                    <a:lnTo>
                      <a:pt x="302" y="399"/>
                    </a:lnTo>
                    <a:lnTo>
                      <a:pt x="304" y="400"/>
                    </a:lnTo>
                    <a:lnTo>
                      <a:pt x="305" y="403"/>
                    </a:lnTo>
                    <a:lnTo>
                      <a:pt x="307" y="406"/>
                    </a:lnTo>
                    <a:lnTo>
                      <a:pt x="308" y="412"/>
                    </a:lnTo>
                    <a:lnTo>
                      <a:pt x="308" y="415"/>
                    </a:lnTo>
                    <a:lnTo>
                      <a:pt x="305" y="418"/>
                    </a:lnTo>
                    <a:lnTo>
                      <a:pt x="305" y="420"/>
                    </a:lnTo>
                    <a:lnTo>
                      <a:pt x="307" y="423"/>
                    </a:lnTo>
                    <a:lnTo>
                      <a:pt x="307" y="426"/>
                    </a:lnTo>
                    <a:lnTo>
                      <a:pt x="308" y="426"/>
                    </a:lnTo>
                    <a:lnTo>
                      <a:pt x="313" y="423"/>
                    </a:lnTo>
                    <a:lnTo>
                      <a:pt x="314" y="422"/>
                    </a:lnTo>
                    <a:lnTo>
                      <a:pt x="317" y="422"/>
                    </a:lnTo>
                    <a:lnTo>
                      <a:pt x="319" y="423"/>
                    </a:lnTo>
                    <a:lnTo>
                      <a:pt x="321" y="423"/>
                    </a:lnTo>
                    <a:lnTo>
                      <a:pt x="320" y="424"/>
                    </a:lnTo>
                    <a:lnTo>
                      <a:pt x="320" y="425"/>
                    </a:lnTo>
                    <a:lnTo>
                      <a:pt x="321" y="425"/>
                    </a:lnTo>
                    <a:lnTo>
                      <a:pt x="322" y="426"/>
                    </a:lnTo>
                    <a:lnTo>
                      <a:pt x="322" y="427"/>
                    </a:lnTo>
                    <a:lnTo>
                      <a:pt x="325" y="426"/>
                    </a:lnTo>
                    <a:lnTo>
                      <a:pt x="327" y="429"/>
                    </a:lnTo>
                    <a:lnTo>
                      <a:pt x="327" y="431"/>
                    </a:lnTo>
                    <a:lnTo>
                      <a:pt x="328" y="433"/>
                    </a:lnTo>
                    <a:lnTo>
                      <a:pt x="329" y="433"/>
                    </a:lnTo>
                    <a:lnTo>
                      <a:pt x="332" y="436"/>
                    </a:lnTo>
                    <a:lnTo>
                      <a:pt x="333" y="435"/>
                    </a:lnTo>
                    <a:lnTo>
                      <a:pt x="334" y="436"/>
                    </a:lnTo>
                    <a:lnTo>
                      <a:pt x="336" y="436"/>
                    </a:lnTo>
                    <a:lnTo>
                      <a:pt x="338" y="438"/>
                    </a:lnTo>
                    <a:lnTo>
                      <a:pt x="339" y="440"/>
                    </a:lnTo>
                    <a:lnTo>
                      <a:pt x="341" y="437"/>
                    </a:lnTo>
                    <a:lnTo>
                      <a:pt x="343" y="438"/>
                    </a:lnTo>
                    <a:lnTo>
                      <a:pt x="346" y="439"/>
                    </a:lnTo>
                    <a:lnTo>
                      <a:pt x="349" y="436"/>
                    </a:lnTo>
                    <a:lnTo>
                      <a:pt x="351" y="439"/>
                    </a:lnTo>
                    <a:lnTo>
                      <a:pt x="358" y="439"/>
                    </a:lnTo>
                    <a:lnTo>
                      <a:pt x="361" y="435"/>
                    </a:lnTo>
                    <a:lnTo>
                      <a:pt x="362" y="438"/>
                    </a:lnTo>
                    <a:lnTo>
                      <a:pt x="366" y="439"/>
                    </a:lnTo>
                    <a:lnTo>
                      <a:pt x="367" y="438"/>
                    </a:lnTo>
                    <a:lnTo>
                      <a:pt x="368" y="439"/>
                    </a:lnTo>
                    <a:lnTo>
                      <a:pt x="367" y="439"/>
                    </a:lnTo>
                    <a:lnTo>
                      <a:pt x="368" y="441"/>
                    </a:lnTo>
                    <a:lnTo>
                      <a:pt x="369" y="443"/>
                    </a:lnTo>
                    <a:lnTo>
                      <a:pt x="368" y="444"/>
                    </a:lnTo>
                    <a:lnTo>
                      <a:pt x="370" y="446"/>
                    </a:lnTo>
                    <a:lnTo>
                      <a:pt x="370" y="448"/>
                    </a:lnTo>
                    <a:lnTo>
                      <a:pt x="370" y="450"/>
                    </a:lnTo>
                    <a:lnTo>
                      <a:pt x="370" y="451"/>
                    </a:lnTo>
                    <a:lnTo>
                      <a:pt x="370" y="452"/>
                    </a:lnTo>
                    <a:lnTo>
                      <a:pt x="370" y="454"/>
                    </a:lnTo>
                    <a:lnTo>
                      <a:pt x="369" y="454"/>
                    </a:lnTo>
                    <a:lnTo>
                      <a:pt x="368" y="456"/>
                    </a:lnTo>
                    <a:lnTo>
                      <a:pt x="368" y="458"/>
                    </a:lnTo>
                    <a:lnTo>
                      <a:pt x="370" y="460"/>
                    </a:lnTo>
                    <a:lnTo>
                      <a:pt x="371" y="461"/>
                    </a:lnTo>
                    <a:lnTo>
                      <a:pt x="370" y="462"/>
                    </a:lnTo>
                    <a:lnTo>
                      <a:pt x="371" y="463"/>
                    </a:lnTo>
                    <a:lnTo>
                      <a:pt x="370" y="463"/>
                    </a:lnTo>
                    <a:lnTo>
                      <a:pt x="371" y="465"/>
                    </a:lnTo>
                    <a:lnTo>
                      <a:pt x="370" y="467"/>
                    </a:lnTo>
                    <a:lnTo>
                      <a:pt x="369" y="468"/>
                    </a:lnTo>
                    <a:lnTo>
                      <a:pt x="370" y="471"/>
                    </a:lnTo>
                    <a:lnTo>
                      <a:pt x="369" y="471"/>
                    </a:lnTo>
                    <a:lnTo>
                      <a:pt x="370" y="473"/>
                    </a:lnTo>
                    <a:lnTo>
                      <a:pt x="371" y="473"/>
                    </a:lnTo>
                    <a:lnTo>
                      <a:pt x="371" y="475"/>
                    </a:lnTo>
                    <a:lnTo>
                      <a:pt x="370" y="476"/>
                    </a:lnTo>
                    <a:lnTo>
                      <a:pt x="370" y="478"/>
                    </a:lnTo>
                    <a:lnTo>
                      <a:pt x="368" y="481"/>
                    </a:lnTo>
                    <a:lnTo>
                      <a:pt x="368" y="483"/>
                    </a:lnTo>
                    <a:lnTo>
                      <a:pt x="370" y="484"/>
                    </a:lnTo>
                    <a:lnTo>
                      <a:pt x="373" y="486"/>
                    </a:lnTo>
                    <a:lnTo>
                      <a:pt x="375" y="487"/>
                    </a:lnTo>
                    <a:lnTo>
                      <a:pt x="375" y="485"/>
                    </a:lnTo>
                    <a:lnTo>
                      <a:pt x="376" y="486"/>
                    </a:lnTo>
                    <a:lnTo>
                      <a:pt x="377" y="486"/>
                    </a:lnTo>
                    <a:lnTo>
                      <a:pt x="376" y="485"/>
                    </a:lnTo>
                    <a:lnTo>
                      <a:pt x="376" y="484"/>
                    </a:lnTo>
                    <a:lnTo>
                      <a:pt x="378" y="484"/>
                    </a:lnTo>
                    <a:lnTo>
                      <a:pt x="378" y="481"/>
                    </a:lnTo>
                    <a:lnTo>
                      <a:pt x="379" y="483"/>
                    </a:lnTo>
                    <a:lnTo>
                      <a:pt x="379" y="481"/>
                    </a:lnTo>
                    <a:lnTo>
                      <a:pt x="381" y="483"/>
                    </a:lnTo>
                    <a:lnTo>
                      <a:pt x="382" y="482"/>
                    </a:lnTo>
                    <a:lnTo>
                      <a:pt x="380" y="480"/>
                    </a:lnTo>
                    <a:lnTo>
                      <a:pt x="382" y="480"/>
                    </a:lnTo>
                    <a:lnTo>
                      <a:pt x="380" y="477"/>
                    </a:lnTo>
                    <a:lnTo>
                      <a:pt x="380" y="476"/>
                    </a:lnTo>
                    <a:lnTo>
                      <a:pt x="382" y="478"/>
                    </a:lnTo>
                    <a:lnTo>
                      <a:pt x="382" y="476"/>
                    </a:lnTo>
                    <a:lnTo>
                      <a:pt x="383" y="475"/>
                    </a:lnTo>
                    <a:lnTo>
                      <a:pt x="382" y="473"/>
                    </a:lnTo>
                    <a:lnTo>
                      <a:pt x="384" y="473"/>
                    </a:lnTo>
                    <a:lnTo>
                      <a:pt x="383" y="471"/>
                    </a:lnTo>
                    <a:lnTo>
                      <a:pt x="383" y="464"/>
                    </a:lnTo>
                    <a:lnTo>
                      <a:pt x="385" y="463"/>
                    </a:lnTo>
                    <a:lnTo>
                      <a:pt x="384" y="461"/>
                    </a:lnTo>
                    <a:lnTo>
                      <a:pt x="384" y="460"/>
                    </a:lnTo>
                    <a:lnTo>
                      <a:pt x="385" y="462"/>
                    </a:lnTo>
                    <a:lnTo>
                      <a:pt x="386" y="461"/>
                    </a:lnTo>
                    <a:lnTo>
                      <a:pt x="386" y="459"/>
                    </a:lnTo>
                    <a:lnTo>
                      <a:pt x="387" y="459"/>
                    </a:lnTo>
                    <a:lnTo>
                      <a:pt x="387" y="457"/>
                    </a:lnTo>
                    <a:lnTo>
                      <a:pt x="388" y="456"/>
                    </a:lnTo>
                    <a:lnTo>
                      <a:pt x="388" y="454"/>
                    </a:lnTo>
                    <a:lnTo>
                      <a:pt x="389" y="453"/>
                    </a:lnTo>
                    <a:lnTo>
                      <a:pt x="390" y="454"/>
                    </a:lnTo>
                    <a:lnTo>
                      <a:pt x="391" y="454"/>
                    </a:lnTo>
                    <a:lnTo>
                      <a:pt x="392" y="452"/>
                    </a:lnTo>
                    <a:lnTo>
                      <a:pt x="393" y="454"/>
                    </a:lnTo>
                    <a:lnTo>
                      <a:pt x="394" y="452"/>
                    </a:lnTo>
                    <a:lnTo>
                      <a:pt x="392" y="452"/>
                    </a:lnTo>
                    <a:lnTo>
                      <a:pt x="393" y="451"/>
                    </a:lnTo>
                    <a:lnTo>
                      <a:pt x="392" y="450"/>
                    </a:lnTo>
                    <a:lnTo>
                      <a:pt x="396" y="450"/>
                    </a:lnTo>
                    <a:lnTo>
                      <a:pt x="394" y="448"/>
                    </a:lnTo>
                    <a:lnTo>
                      <a:pt x="395" y="447"/>
                    </a:lnTo>
                    <a:lnTo>
                      <a:pt x="394" y="448"/>
                    </a:lnTo>
                    <a:lnTo>
                      <a:pt x="393" y="447"/>
                    </a:lnTo>
                    <a:lnTo>
                      <a:pt x="394" y="446"/>
                    </a:lnTo>
                    <a:lnTo>
                      <a:pt x="395" y="446"/>
                    </a:lnTo>
                    <a:lnTo>
                      <a:pt x="394" y="446"/>
                    </a:lnTo>
                    <a:lnTo>
                      <a:pt x="395" y="444"/>
                    </a:lnTo>
                    <a:lnTo>
                      <a:pt x="396" y="444"/>
                    </a:lnTo>
                    <a:lnTo>
                      <a:pt x="395" y="443"/>
                    </a:lnTo>
                    <a:lnTo>
                      <a:pt x="395" y="441"/>
                    </a:lnTo>
                    <a:lnTo>
                      <a:pt x="397" y="440"/>
                    </a:lnTo>
                    <a:lnTo>
                      <a:pt x="395" y="440"/>
                    </a:lnTo>
                    <a:lnTo>
                      <a:pt x="395" y="439"/>
                    </a:lnTo>
                    <a:lnTo>
                      <a:pt x="394" y="439"/>
                    </a:lnTo>
                    <a:lnTo>
                      <a:pt x="396" y="437"/>
                    </a:lnTo>
                    <a:lnTo>
                      <a:pt x="397" y="438"/>
                    </a:lnTo>
                    <a:lnTo>
                      <a:pt x="397" y="437"/>
                    </a:lnTo>
                    <a:lnTo>
                      <a:pt x="398" y="437"/>
                    </a:lnTo>
                    <a:lnTo>
                      <a:pt x="399" y="436"/>
                    </a:lnTo>
                    <a:lnTo>
                      <a:pt x="400" y="434"/>
                    </a:lnTo>
                    <a:lnTo>
                      <a:pt x="400" y="435"/>
                    </a:lnTo>
                    <a:lnTo>
                      <a:pt x="400" y="433"/>
                    </a:lnTo>
                    <a:lnTo>
                      <a:pt x="403" y="433"/>
                    </a:lnTo>
                    <a:lnTo>
                      <a:pt x="403" y="430"/>
                    </a:lnTo>
                    <a:lnTo>
                      <a:pt x="404" y="427"/>
                    </a:lnTo>
                    <a:lnTo>
                      <a:pt x="406" y="426"/>
                    </a:lnTo>
                    <a:lnTo>
                      <a:pt x="408" y="424"/>
                    </a:lnTo>
                    <a:lnTo>
                      <a:pt x="409" y="423"/>
                    </a:lnTo>
                    <a:lnTo>
                      <a:pt x="409" y="422"/>
                    </a:lnTo>
                    <a:lnTo>
                      <a:pt x="408" y="423"/>
                    </a:lnTo>
                    <a:lnTo>
                      <a:pt x="409" y="418"/>
                    </a:lnTo>
                    <a:lnTo>
                      <a:pt x="411" y="419"/>
                    </a:lnTo>
                    <a:lnTo>
                      <a:pt x="412" y="418"/>
                    </a:lnTo>
                    <a:lnTo>
                      <a:pt x="413" y="418"/>
                    </a:lnTo>
                    <a:lnTo>
                      <a:pt x="413" y="417"/>
                    </a:lnTo>
                    <a:lnTo>
                      <a:pt x="414" y="418"/>
                    </a:lnTo>
                    <a:lnTo>
                      <a:pt x="416" y="417"/>
                    </a:lnTo>
                    <a:lnTo>
                      <a:pt x="414" y="416"/>
                    </a:lnTo>
                    <a:lnTo>
                      <a:pt x="414" y="415"/>
                    </a:lnTo>
                    <a:lnTo>
                      <a:pt x="414" y="416"/>
                    </a:lnTo>
                    <a:lnTo>
                      <a:pt x="416" y="416"/>
                    </a:lnTo>
                    <a:lnTo>
                      <a:pt x="416" y="414"/>
                    </a:lnTo>
                    <a:lnTo>
                      <a:pt x="417" y="414"/>
                    </a:lnTo>
                    <a:lnTo>
                      <a:pt x="417" y="413"/>
                    </a:lnTo>
                    <a:lnTo>
                      <a:pt x="418" y="413"/>
                    </a:lnTo>
                    <a:lnTo>
                      <a:pt x="420" y="412"/>
                    </a:lnTo>
                    <a:lnTo>
                      <a:pt x="421" y="413"/>
                    </a:lnTo>
                    <a:lnTo>
                      <a:pt x="424" y="410"/>
                    </a:lnTo>
                    <a:lnTo>
                      <a:pt x="422" y="409"/>
                    </a:lnTo>
                    <a:lnTo>
                      <a:pt x="423" y="406"/>
                    </a:lnTo>
                    <a:lnTo>
                      <a:pt x="424" y="405"/>
                    </a:lnTo>
                    <a:lnTo>
                      <a:pt x="425" y="405"/>
                    </a:lnTo>
                    <a:lnTo>
                      <a:pt x="424" y="404"/>
                    </a:lnTo>
                    <a:lnTo>
                      <a:pt x="425" y="404"/>
                    </a:lnTo>
                    <a:lnTo>
                      <a:pt x="425" y="403"/>
                    </a:lnTo>
                    <a:lnTo>
                      <a:pt x="427" y="403"/>
                    </a:lnTo>
                    <a:lnTo>
                      <a:pt x="427" y="401"/>
                    </a:lnTo>
                    <a:lnTo>
                      <a:pt x="428" y="400"/>
                    </a:lnTo>
                    <a:lnTo>
                      <a:pt x="429" y="398"/>
                    </a:lnTo>
                    <a:lnTo>
                      <a:pt x="428" y="395"/>
                    </a:lnTo>
                    <a:lnTo>
                      <a:pt x="429" y="392"/>
                    </a:lnTo>
                    <a:lnTo>
                      <a:pt x="429" y="391"/>
                    </a:lnTo>
                    <a:lnTo>
                      <a:pt x="430" y="389"/>
                    </a:lnTo>
                    <a:lnTo>
                      <a:pt x="430" y="388"/>
                    </a:lnTo>
                    <a:lnTo>
                      <a:pt x="431" y="388"/>
                    </a:lnTo>
                    <a:lnTo>
                      <a:pt x="432" y="386"/>
                    </a:lnTo>
                    <a:lnTo>
                      <a:pt x="437" y="389"/>
                    </a:lnTo>
                    <a:lnTo>
                      <a:pt x="440" y="389"/>
                    </a:lnTo>
                    <a:lnTo>
                      <a:pt x="441" y="389"/>
                    </a:lnTo>
                    <a:lnTo>
                      <a:pt x="442" y="387"/>
                    </a:lnTo>
                    <a:lnTo>
                      <a:pt x="443" y="386"/>
                    </a:lnTo>
                    <a:lnTo>
                      <a:pt x="442" y="386"/>
                    </a:lnTo>
                    <a:lnTo>
                      <a:pt x="442" y="384"/>
                    </a:lnTo>
                    <a:lnTo>
                      <a:pt x="443" y="385"/>
                    </a:lnTo>
                    <a:lnTo>
                      <a:pt x="445" y="384"/>
                    </a:lnTo>
                    <a:lnTo>
                      <a:pt x="444" y="383"/>
                    </a:lnTo>
                    <a:lnTo>
                      <a:pt x="446" y="384"/>
                    </a:lnTo>
                    <a:lnTo>
                      <a:pt x="446" y="383"/>
                    </a:lnTo>
                    <a:lnTo>
                      <a:pt x="445" y="382"/>
                    </a:lnTo>
                    <a:lnTo>
                      <a:pt x="447" y="382"/>
                    </a:lnTo>
                    <a:lnTo>
                      <a:pt x="448" y="381"/>
                    </a:lnTo>
                    <a:lnTo>
                      <a:pt x="447" y="380"/>
                    </a:lnTo>
                    <a:lnTo>
                      <a:pt x="449" y="379"/>
                    </a:lnTo>
                    <a:lnTo>
                      <a:pt x="449" y="381"/>
                    </a:lnTo>
                    <a:lnTo>
                      <a:pt x="450" y="381"/>
                    </a:lnTo>
                    <a:lnTo>
                      <a:pt x="450" y="380"/>
                    </a:lnTo>
                    <a:lnTo>
                      <a:pt x="449" y="378"/>
                    </a:lnTo>
                    <a:lnTo>
                      <a:pt x="449" y="376"/>
                    </a:lnTo>
                    <a:lnTo>
                      <a:pt x="450" y="376"/>
                    </a:lnTo>
                    <a:lnTo>
                      <a:pt x="452" y="377"/>
                    </a:lnTo>
                    <a:lnTo>
                      <a:pt x="452" y="375"/>
                    </a:lnTo>
                    <a:lnTo>
                      <a:pt x="455" y="373"/>
                    </a:lnTo>
                    <a:lnTo>
                      <a:pt x="456" y="373"/>
                    </a:lnTo>
                    <a:lnTo>
                      <a:pt x="457" y="373"/>
                    </a:lnTo>
                    <a:lnTo>
                      <a:pt x="458" y="373"/>
                    </a:lnTo>
                    <a:lnTo>
                      <a:pt x="458" y="374"/>
                    </a:lnTo>
                    <a:lnTo>
                      <a:pt x="458" y="375"/>
                    </a:lnTo>
                    <a:lnTo>
                      <a:pt x="459" y="374"/>
                    </a:lnTo>
                    <a:lnTo>
                      <a:pt x="461" y="375"/>
                    </a:lnTo>
                    <a:lnTo>
                      <a:pt x="463" y="374"/>
                    </a:lnTo>
                    <a:lnTo>
                      <a:pt x="463" y="376"/>
                    </a:lnTo>
                    <a:lnTo>
                      <a:pt x="465" y="376"/>
                    </a:lnTo>
                    <a:lnTo>
                      <a:pt x="466" y="378"/>
                    </a:lnTo>
                    <a:lnTo>
                      <a:pt x="469" y="378"/>
                    </a:lnTo>
                    <a:lnTo>
                      <a:pt x="470" y="380"/>
                    </a:lnTo>
                    <a:lnTo>
                      <a:pt x="473" y="382"/>
                    </a:lnTo>
                    <a:lnTo>
                      <a:pt x="475" y="382"/>
                    </a:lnTo>
                    <a:lnTo>
                      <a:pt x="478" y="382"/>
                    </a:lnTo>
                    <a:lnTo>
                      <a:pt x="478" y="385"/>
                    </a:lnTo>
                    <a:lnTo>
                      <a:pt x="482" y="388"/>
                    </a:lnTo>
                    <a:lnTo>
                      <a:pt x="484" y="391"/>
                    </a:lnTo>
                    <a:lnTo>
                      <a:pt x="486" y="392"/>
                    </a:lnTo>
                    <a:lnTo>
                      <a:pt x="488" y="391"/>
                    </a:lnTo>
                    <a:lnTo>
                      <a:pt x="489" y="392"/>
                    </a:lnTo>
                    <a:lnTo>
                      <a:pt x="490" y="394"/>
                    </a:lnTo>
                    <a:lnTo>
                      <a:pt x="491" y="397"/>
                    </a:lnTo>
                    <a:lnTo>
                      <a:pt x="495" y="401"/>
                    </a:lnTo>
                    <a:lnTo>
                      <a:pt x="496" y="403"/>
                    </a:lnTo>
                    <a:lnTo>
                      <a:pt x="497" y="403"/>
                    </a:lnTo>
                    <a:lnTo>
                      <a:pt x="499" y="407"/>
                    </a:lnTo>
                    <a:lnTo>
                      <a:pt x="504" y="405"/>
                    </a:lnTo>
                    <a:lnTo>
                      <a:pt x="506" y="406"/>
                    </a:lnTo>
                    <a:lnTo>
                      <a:pt x="507" y="406"/>
                    </a:lnTo>
                    <a:lnTo>
                      <a:pt x="508" y="408"/>
                    </a:lnTo>
                    <a:lnTo>
                      <a:pt x="510" y="405"/>
                    </a:lnTo>
                    <a:lnTo>
                      <a:pt x="514" y="403"/>
                    </a:lnTo>
                    <a:lnTo>
                      <a:pt x="515" y="402"/>
                    </a:lnTo>
                    <a:lnTo>
                      <a:pt x="517" y="403"/>
                    </a:lnTo>
                    <a:lnTo>
                      <a:pt x="518" y="401"/>
                    </a:lnTo>
                    <a:lnTo>
                      <a:pt x="520" y="397"/>
                    </a:lnTo>
                    <a:lnTo>
                      <a:pt x="522" y="399"/>
                    </a:lnTo>
                    <a:lnTo>
                      <a:pt x="522" y="397"/>
                    </a:lnTo>
                    <a:lnTo>
                      <a:pt x="525" y="394"/>
                    </a:lnTo>
                    <a:lnTo>
                      <a:pt x="531" y="397"/>
                    </a:lnTo>
                    <a:lnTo>
                      <a:pt x="533" y="399"/>
                    </a:lnTo>
                    <a:lnTo>
                      <a:pt x="536" y="404"/>
                    </a:lnTo>
                    <a:lnTo>
                      <a:pt x="539" y="409"/>
                    </a:lnTo>
                    <a:lnTo>
                      <a:pt x="539" y="410"/>
                    </a:lnTo>
                    <a:lnTo>
                      <a:pt x="542" y="412"/>
                    </a:lnTo>
                    <a:lnTo>
                      <a:pt x="545" y="412"/>
                    </a:lnTo>
                    <a:lnTo>
                      <a:pt x="548" y="410"/>
                    </a:lnTo>
                    <a:lnTo>
                      <a:pt x="551" y="411"/>
                    </a:lnTo>
                    <a:lnTo>
                      <a:pt x="554" y="407"/>
                    </a:lnTo>
                    <a:lnTo>
                      <a:pt x="557" y="409"/>
                    </a:lnTo>
                    <a:lnTo>
                      <a:pt x="559" y="408"/>
                    </a:lnTo>
                    <a:lnTo>
                      <a:pt x="562" y="409"/>
                    </a:lnTo>
                    <a:lnTo>
                      <a:pt x="564" y="407"/>
                    </a:lnTo>
                    <a:lnTo>
                      <a:pt x="565" y="403"/>
                    </a:lnTo>
                    <a:lnTo>
                      <a:pt x="566" y="401"/>
                    </a:lnTo>
                    <a:lnTo>
                      <a:pt x="571" y="401"/>
                    </a:lnTo>
                    <a:lnTo>
                      <a:pt x="572" y="399"/>
                    </a:lnTo>
                    <a:lnTo>
                      <a:pt x="574" y="396"/>
                    </a:lnTo>
                    <a:lnTo>
                      <a:pt x="577" y="396"/>
                    </a:lnTo>
                    <a:lnTo>
                      <a:pt x="579" y="397"/>
                    </a:lnTo>
                    <a:lnTo>
                      <a:pt x="57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82" name="Freeform 76"/>
              <p:cNvSpPr>
                <a:spLocks/>
              </p:cNvSpPr>
              <p:nvPr/>
            </p:nvSpPr>
            <p:spPr bwMode="auto">
              <a:xfrm>
                <a:off x="1308" y="3431"/>
                <a:ext cx="579" cy="487"/>
              </a:xfrm>
              <a:custGeom>
                <a:avLst/>
                <a:gdLst>
                  <a:gd name="T0" fmla="*/ 545 w 579"/>
                  <a:gd name="T1" fmla="*/ 345 h 487"/>
                  <a:gd name="T2" fmla="*/ 506 w 579"/>
                  <a:gd name="T3" fmla="*/ 331 h 487"/>
                  <a:gd name="T4" fmla="*/ 490 w 579"/>
                  <a:gd name="T5" fmla="*/ 310 h 487"/>
                  <a:gd name="T6" fmla="*/ 473 w 579"/>
                  <a:gd name="T7" fmla="*/ 285 h 487"/>
                  <a:gd name="T8" fmla="*/ 442 w 579"/>
                  <a:gd name="T9" fmla="*/ 263 h 487"/>
                  <a:gd name="T10" fmla="*/ 468 w 579"/>
                  <a:gd name="T11" fmla="*/ 236 h 487"/>
                  <a:gd name="T12" fmla="*/ 453 w 579"/>
                  <a:gd name="T13" fmla="*/ 212 h 487"/>
                  <a:gd name="T14" fmla="*/ 460 w 579"/>
                  <a:gd name="T15" fmla="*/ 176 h 487"/>
                  <a:gd name="T16" fmla="*/ 438 w 579"/>
                  <a:gd name="T17" fmla="*/ 146 h 487"/>
                  <a:gd name="T18" fmla="*/ 435 w 579"/>
                  <a:gd name="T19" fmla="*/ 123 h 487"/>
                  <a:gd name="T20" fmla="*/ 428 w 579"/>
                  <a:gd name="T21" fmla="*/ 117 h 487"/>
                  <a:gd name="T22" fmla="*/ 420 w 579"/>
                  <a:gd name="T23" fmla="*/ 91 h 487"/>
                  <a:gd name="T24" fmla="*/ 393 w 579"/>
                  <a:gd name="T25" fmla="*/ 76 h 487"/>
                  <a:gd name="T26" fmla="*/ 398 w 579"/>
                  <a:gd name="T27" fmla="*/ 91 h 487"/>
                  <a:gd name="T28" fmla="*/ 391 w 579"/>
                  <a:gd name="T29" fmla="*/ 118 h 487"/>
                  <a:gd name="T30" fmla="*/ 378 w 579"/>
                  <a:gd name="T31" fmla="*/ 99 h 487"/>
                  <a:gd name="T32" fmla="*/ 373 w 579"/>
                  <a:gd name="T33" fmla="*/ 62 h 487"/>
                  <a:gd name="T34" fmla="*/ 371 w 579"/>
                  <a:gd name="T35" fmla="*/ 49 h 487"/>
                  <a:gd name="T36" fmla="*/ 362 w 579"/>
                  <a:gd name="T37" fmla="*/ 25 h 487"/>
                  <a:gd name="T38" fmla="*/ 373 w 579"/>
                  <a:gd name="T39" fmla="*/ 23 h 487"/>
                  <a:gd name="T40" fmla="*/ 330 w 579"/>
                  <a:gd name="T41" fmla="*/ 0 h 487"/>
                  <a:gd name="T42" fmla="*/ 307 w 579"/>
                  <a:gd name="T43" fmla="*/ 13 h 487"/>
                  <a:gd name="T44" fmla="*/ 280 w 579"/>
                  <a:gd name="T45" fmla="*/ 10 h 487"/>
                  <a:gd name="T46" fmla="*/ 261 w 579"/>
                  <a:gd name="T47" fmla="*/ 33 h 487"/>
                  <a:gd name="T48" fmla="*/ 254 w 579"/>
                  <a:gd name="T49" fmla="*/ 57 h 487"/>
                  <a:gd name="T50" fmla="*/ 252 w 579"/>
                  <a:gd name="T51" fmla="*/ 92 h 487"/>
                  <a:gd name="T52" fmla="*/ 251 w 579"/>
                  <a:gd name="T53" fmla="*/ 123 h 487"/>
                  <a:gd name="T54" fmla="*/ 226 w 579"/>
                  <a:gd name="T55" fmla="*/ 142 h 487"/>
                  <a:gd name="T56" fmla="*/ 219 w 579"/>
                  <a:gd name="T57" fmla="*/ 166 h 487"/>
                  <a:gd name="T58" fmla="*/ 214 w 579"/>
                  <a:gd name="T59" fmla="*/ 198 h 487"/>
                  <a:gd name="T60" fmla="*/ 206 w 579"/>
                  <a:gd name="T61" fmla="*/ 219 h 487"/>
                  <a:gd name="T62" fmla="*/ 198 w 579"/>
                  <a:gd name="T63" fmla="*/ 242 h 487"/>
                  <a:gd name="T64" fmla="*/ 170 w 579"/>
                  <a:gd name="T65" fmla="*/ 260 h 487"/>
                  <a:gd name="T66" fmla="*/ 148 w 579"/>
                  <a:gd name="T67" fmla="*/ 257 h 487"/>
                  <a:gd name="T68" fmla="*/ 127 w 579"/>
                  <a:gd name="T69" fmla="*/ 257 h 487"/>
                  <a:gd name="T70" fmla="*/ 106 w 579"/>
                  <a:gd name="T71" fmla="*/ 257 h 487"/>
                  <a:gd name="T72" fmla="*/ 90 w 579"/>
                  <a:gd name="T73" fmla="*/ 264 h 487"/>
                  <a:gd name="T74" fmla="*/ 59 w 579"/>
                  <a:gd name="T75" fmla="*/ 283 h 487"/>
                  <a:gd name="T76" fmla="*/ 38 w 579"/>
                  <a:gd name="T77" fmla="*/ 284 h 487"/>
                  <a:gd name="T78" fmla="*/ 15 w 579"/>
                  <a:gd name="T79" fmla="*/ 281 h 487"/>
                  <a:gd name="T80" fmla="*/ 7 w 579"/>
                  <a:gd name="T81" fmla="*/ 292 h 487"/>
                  <a:gd name="T82" fmla="*/ 39 w 579"/>
                  <a:gd name="T83" fmla="*/ 331 h 487"/>
                  <a:gd name="T84" fmla="*/ 85 w 579"/>
                  <a:gd name="T85" fmla="*/ 337 h 487"/>
                  <a:gd name="T86" fmla="*/ 102 w 579"/>
                  <a:gd name="T87" fmla="*/ 349 h 487"/>
                  <a:gd name="T88" fmla="*/ 146 w 579"/>
                  <a:gd name="T89" fmla="*/ 397 h 487"/>
                  <a:gd name="T90" fmla="*/ 212 w 579"/>
                  <a:gd name="T91" fmla="*/ 410 h 487"/>
                  <a:gd name="T92" fmla="*/ 231 w 579"/>
                  <a:gd name="T93" fmla="*/ 410 h 487"/>
                  <a:gd name="T94" fmla="*/ 265 w 579"/>
                  <a:gd name="T95" fmla="*/ 387 h 487"/>
                  <a:gd name="T96" fmla="*/ 308 w 579"/>
                  <a:gd name="T97" fmla="*/ 415 h 487"/>
                  <a:gd name="T98" fmla="*/ 328 w 579"/>
                  <a:gd name="T99" fmla="*/ 433 h 487"/>
                  <a:gd name="T100" fmla="*/ 369 w 579"/>
                  <a:gd name="T101" fmla="*/ 443 h 487"/>
                  <a:gd name="T102" fmla="*/ 369 w 579"/>
                  <a:gd name="T103" fmla="*/ 471 h 487"/>
                  <a:gd name="T104" fmla="*/ 381 w 579"/>
                  <a:gd name="T105" fmla="*/ 483 h 487"/>
                  <a:gd name="T106" fmla="*/ 388 w 579"/>
                  <a:gd name="T107" fmla="*/ 454 h 487"/>
                  <a:gd name="T108" fmla="*/ 396 w 579"/>
                  <a:gd name="T109" fmla="*/ 444 h 487"/>
                  <a:gd name="T110" fmla="*/ 409 w 579"/>
                  <a:gd name="T111" fmla="*/ 422 h 487"/>
                  <a:gd name="T112" fmla="*/ 421 w 579"/>
                  <a:gd name="T113" fmla="*/ 413 h 487"/>
                  <a:gd name="T114" fmla="*/ 440 w 579"/>
                  <a:gd name="T115" fmla="*/ 389 h 487"/>
                  <a:gd name="T116" fmla="*/ 450 w 579"/>
                  <a:gd name="T117" fmla="*/ 376 h 487"/>
                  <a:gd name="T118" fmla="*/ 484 w 579"/>
                  <a:gd name="T119" fmla="*/ 391 h 487"/>
                  <a:gd name="T120" fmla="*/ 525 w 579"/>
                  <a:gd name="T121" fmla="*/ 394 h 487"/>
                  <a:gd name="T122" fmla="*/ 579 w 579"/>
                  <a:gd name="T123" fmla="*/ 397 h 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9"/>
                  <a:gd name="T187" fmla="*/ 0 h 487"/>
                  <a:gd name="T188" fmla="*/ 579 w 579"/>
                  <a:gd name="T189" fmla="*/ 487 h 4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9" h="487">
                    <a:moveTo>
                      <a:pt x="577" y="389"/>
                    </a:moveTo>
                    <a:lnTo>
                      <a:pt x="577" y="387"/>
                    </a:lnTo>
                    <a:lnTo>
                      <a:pt x="577" y="386"/>
                    </a:lnTo>
                    <a:lnTo>
                      <a:pt x="578" y="385"/>
                    </a:lnTo>
                    <a:lnTo>
                      <a:pt x="575" y="386"/>
                    </a:lnTo>
                    <a:lnTo>
                      <a:pt x="574" y="384"/>
                    </a:lnTo>
                    <a:lnTo>
                      <a:pt x="574" y="382"/>
                    </a:lnTo>
                    <a:lnTo>
                      <a:pt x="572" y="378"/>
                    </a:lnTo>
                    <a:lnTo>
                      <a:pt x="569" y="369"/>
                    </a:lnTo>
                    <a:lnTo>
                      <a:pt x="564" y="369"/>
                    </a:lnTo>
                    <a:lnTo>
                      <a:pt x="559" y="362"/>
                    </a:lnTo>
                    <a:lnTo>
                      <a:pt x="557" y="362"/>
                    </a:lnTo>
                    <a:lnTo>
                      <a:pt x="555" y="364"/>
                    </a:lnTo>
                    <a:lnTo>
                      <a:pt x="552" y="361"/>
                    </a:lnTo>
                    <a:lnTo>
                      <a:pt x="556" y="355"/>
                    </a:lnTo>
                    <a:lnTo>
                      <a:pt x="556" y="353"/>
                    </a:lnTo>
                    <a:lnTo>
                      <a:pt x="557" y="352"/>
                    </a:lnTo>
                    <a:lnTo>
                      <a:pt x="554" y="349"/>
                    </a:lnTo>
                    <a:lnTo>
                      <a:pt x="549" y="345"/>
                    </a:lnTo>
                    <a:lnTo>
                      <a:pt x="545" y="346"/>
                    </a:lnTo>
                    <a:lnTo>
                      <a:pt x="545" y="345"/>
                    </a:lnTo>
                    <a:lnTo>
                      <a:pt x="543" y="339"/>
                    </a:lnTo>
                    <a:lnTo>
                      <a:pt x="543" y="342"/>
                    </a:lnTo>
                    <a:lnTo>
                      <a:pt x="537" y="344"/>
                    </a:lnTo>
                    <a:lnTo>
                      <a:pt x="535" y="341"/>
                    </a:lnTo>
                    <a:lnTo>
                      <a:pt x="534" y="341"/>
                    </a:lnTo>
                    <a:lnTo>
                      <a:pt x="531" y="342"/>
                    </a:lnTo>
                    <a:lnTo>
                      <a:pt x="531" y="341"/>
                    </a:lnTo>
                    <a:lnTo>
                      <a:pt x="530" y="342"/>
                    </a:lnTo>
                    <a:lnTo>
                      <a:pt x="529" y="342"/>
                    </a:lnTo>
                    <a:lnTo>
                      <a:pt x="524" y="345"/>
                    </a:lnTo>
                    <a:lnTo>
                      <a:pt x="521" y="341"/>
                    </a:lnTo>
                    <a:lnTo>
                      <a:pt x="520" y="341"/>
                    </a:lnTo>
                    <a:lnTo>
                      <a:pt x="517" y="336"/>
                    </a:lnTo>
                    <a:lnTo>
                      <a:pt x="515" y="334"/>
                    </a:lnTo>
                    <a:lnTo>
                      <a:pt x="515" y="329"/>
                    </a:lnTo>
                    <a:lnTo>
                      <a:pt x="510" y="330"/>
                    </a:lnTo>
                    <a:lnTo>
                      <a:pt x="509" y="332"/>
                    </a:lnTo>
                    <a:lnTo>
                      <a:pt x="509" y="331"/>
                    </a:lnTo>
                    <a:lnTo>
                      <a:pt x="508" y="331"/>
                    </a:lnTo>
                    <a:lnTo>
                      <a:pt x="507" y="331"/>
                    </a:lnTo>
                    <a:lnTo>
                      <a:pt x="506" y="331"/>
                    </a:lnTo>
                    <a:lnTo>
                      <a:pt x="504" y="330"/>
                    </a:lnTo>
                    <a:lnTo>
                      <a:pt x="503" y="329"/>
                    </a:lnTo>
                    <a:lnTo>
                      <a:pt x="504" y="328"/>
                    </a:lnTo>
                    <a:lnTo>
                      <a:pt x="503" y="327"/>
                    </a:lnTo>
                    <a:lnTo>
                      <a:pt x="505" y="325"/>
                    </a:lnTo>
                    <a:lnTo>
                      <a:pt x="505" y="324"/>
                    </a:lnTo>
                    <a:lnTo>
                      <a:pt x="506" y="322"/>
                    </a:lnTo>
                    <a:lnTo>
                      <a:pt x="505" y="321"/>
                    </a:lnTo>
                    <a:lnTo>
                      <a:pt x="506" y="318"/>
                    </a:lnTo>
                    <a:lnTo>
                      <a:pt x="504" y="315"/>
                    </a:lnTo>
                    <a:lnTo>
                      <a:pt x="504" y="317"/>
                    </a:lnTo>
                    <a:lnTo>
                      <a:pt x="501" y="315"/>
                    </a:lnTo>
                    <a:lnTo>
                      <a:pt x="502" y="314"/>
                    </a:lnTo>
                    <a:lnTo>
                      <a:pt x="500" y="312"/>
                    </a:lnTo>
                    <a:lnTo>
                      <a:pt x="497" y="313"/>
                    </a:lnTo>
                    <a:lnTo>
                      <a:pt x="496" y="312"/>
                    </a:lnTo>
                    <a:lnTo>
                      <a:pt x="493" y="312"/>
                    </a:lnTo>
                    <a:lnTo>
                      <a:pt x="492" y="310"/>
                    </a:lnTo>
                    <a:lnTo>
                      <a:pt x="491" y="310"/>
                    </a:lnTo>
                    <a:lnTo>
                      <a:pt x="490" y="310"/>
                    </a:lnTo>
                    <a:lnTo>
                      <a:pt x="488" y="310"/>
                    </a:lnTo>
                    <a:lnTo>
                      <a:pt x="486" y="309"/>
                    </a:lnTo>
                    <a:lnTo>
                      <a:pt x="485" y="310"/>
                    </a:lnTo>
                    <a:lnTo>
                      <a:pt x="483" y="310"/>
                    </a:lnTo>
                    <a:lnTo>
                      <a:pt x="484" y="305"/>
                    </a:lnTo>
                    <a:lnTo>
                      <a:pt x="482" y="304"/>
                    </a:lnTo>
                    <a:lnTo>
                      <a:pt x="482" y="301"/>
                    </a:lnTo>
                    <a:lnTo>
                      <a:pt x="480" y="301"/>
                    </a:lnTo>
                    <a:lnTo>
                      <a:pt x="478" y="302"/>
                    </a:lnTo>
                    <a:lnTo>
                      <a:pt x="478" y="298"/>
                    </a:lnTo>
                    <a:lnTo>
                      <a:pt x="471" y="297"/>
                    </a:lnTo>
                    <a:lnTo>
                      <a:pt x="470" y="299"/>
                    </a:lnTo>
                    <a:lnTo>
                      <a:pt x="469" y="300"/>
                    </a:lnTo>
                    <a:lnTo>
                      <a:pt x="468" y="299"/>
                    </a:lnTo>
                    <a:lnTo>
                      <a:pt x="469" y="297"/>
                    </a:lnTo>
                    <a:lnTo>
                      <a:pt x="470" y="295"/>
                    </a:lnTo>
                    <a:lnTo>
                      <a:pt x="470" y="294"/>
                    </a:lnTo>
                    <a:lnTo>
                      <a:pt x="472" y="291"/>
                    </a:lnTo>
                    <a:lnTo>
                      <a:pt x="473" y="289"/>
                    </a:lnTo>
                    <a:lnTo>
                      <a:pt x="473" y="285"/>
                    </a:lnTo>
                    <a:lnTo>
                      <a:pt x="473" y="284"/>
                    </a:lnTo>
                    <a:lnTo>
                      <a:pt x="473" y="282"/>
                    </a:lnTo>
                    <a:lnTo>
                      <a:pt x="472" y="280"/>
                    </a:lnTo>
                    <a:lnTo>
                      <a:pt x="470" y="280"/>
                    </a:lnTo>
                    <a:lnTo>
                      <a:pt x="470" y="273"/>
                    </a:lnTo>
                    <a:lnTo>
                      <a:pt x="469" y="272"/>
                    </a:lnTo>
                    <a:lnTo>
                      <a:pt x="466" y="272"/>
                    </a:lnTo>
                    <a:lnTo>
                      <a:pt x="461" y="274"/>
                    </a:lnTo>
                    <a:lnTo>
                      <a:pt x="457" y="275"/>
                    </a:lnTo>
                    <a:lnTo>
                      <a:pt x="455" y="276"/>
                    </a:lnTo>
                    <a:lnTo>
                      <a:pt x="454" y="275"/>
                    </a:lnTo>
                    <a:lnTo>
                      <a:pt x="453" y="276"/>
                    </a:lnTo>
                    <a:lnTo>
                      <a:pt x="452" y="276"/>
                    </a:lnTo>
                    <a:lnTo>
                      <a:pt x="450" y="278"/>
                    </a:lnTo>
                    <a:lnTo>
                      <a:pt x="449" y="277"/>
                    </a:lnTo>
                    <a:lnTo>
                      <a:pt x="447" y="278"/>
                    </a:lnTo>
                    <a:lnTo>
                      <a:pt x="441" y="276"/>
                    </a:lnTo>
                    <a:lnTo>
                      <a:pt x="443" y="274"/>
                    </a:lnTo>
                    <a:lnTo>
                      <a:pt x="444" y="272"/>
                    </a:lnTo>
                    <a:lnTo>
                      <a:pt x="443" y="270"/>
                    </a:lnTo>
                    <a:lnTo>
                      <a:pt x="442" y="271"/>
                    </a:lnTo>
                    <a:lnTo>
                      <a:pt x="442" y="263"/>
                    </a:lnTo>
                    <a:lnTo>
                      <a:pt x="447" y="264"/>
                    </a:lnTo>
                    <a:lnTo>
                      <a:pt x="448" y="265"/>
                    </a:lnTo>
                    <a:lnTo>
                      <a:pt x="450" y="264"/>
                    </a:lnTo>
                    <a:lnTo>
                      <a:pt x="450" y="261"/>
                    </a:lnTo>
                    <a:lnTo>
                      <a:pt x="452" y="255"/>
                    </a:lnTo>
                    <a:lnTo>
                      <a:pt x="453" y="251"/>
                    </a:lnTo>
                    <a:lnTo>
                      <a:pt x="455" y="250"/>
                    </a:lnTo>
                    <a:lnTo>
                      <a:pt x="457" y="251"/>
                    </a:lnTo>
                    <a:lnTo>
                      <a:pt x="458" y="251"/>
                    </a:lnTo>
                    <a:lnTo>
                      <a:pt x="459" y="251"/>
                    </a:lnTo>
                    <a:lnTo>
                      <a:pt x="460" y="250"/>
                    </a:lnTo>
                    <a:lnTo>
                      <a:pt x="460" y="249"/>
                    </a:lnTo>
                    <a:lnTo>
                      <a:pt x="461" y="250"/>
                    </a:lnTo>
                    <a:lnTo>
                      <a:pt x="462" y="249"/>
                    </a:lnTo>
                    <a:lnTo>
                      <a:pt x="464" y="250"/>
                    </a:lnTo>
                    <a:lnTo>
                      <a:pt x="466" y="240"/>
                    </a:lnTo>
                    <a:lnTo>
                      <a:pt x="468" y="240"/>
                    </a:lnTo>
                    <a:lnTo>
                      <a:pt x="468" y="238"/>
                    </a:lnTo>
                    <a:lnTo>
                      <a:pt x="468" y="237"/>
                    </a:lnTo>
                    <a:lnTo>
                      <a:pt x="468" y="236"/>
                    </a:lnTo>
                    <a:lnTo>
                      <a:pt x="470" y="231"/>
                    </a:lnTo>
                    <a:lnTo>
                      <a:pt x="469" y="229"/>
                    </a:lnTo>
                    <a:lnTo>
                      <a:pt x="468" y="229"/>
                    </a:lnTo>
                    <a:lnTo>
                      <a:pt x="466" y="233"/>
                    </a:lnTo>
                    <a:lnTo>
                      <a:pt x="464" y="233"/>
                    </a:lnTo>
                    <a:lnTo>
                      <a:pt x="463" y="232"/>
                    </a:lnTo>
                    <a:lnTo>
                      <a:pt x="461" y="232"/>
                    </a:lnTo>
                    <a:lnTo>
                      <a:pt x="461" y="231"/>
                    </a:lnTo>
                    <a:lnTo>
                      <a:pt x="457" y="231"/>
                    </a:lnTo>
                    <a:lnTo>
                      <a:pt x="457" y="233"/>
                    </a:lnTo>
                    <a:lnTo>
                      <a:pt x="455" y="231"/>
                    </a:lnTo>
                    <a:lnTo>
                      <a:pt x="457" y="230"/>
                    </a:lnTo>
                    <a:lnTo>
                      <a:pt x="457" y="227"/>
                    </a:lnTo>
                    <a:lnTo>
                      <a:pt x="458" y="227"/>
                    </a:lnTo>
                    <a:lnTo>
                      <a:pt x="460" y="225"/>
                    </a:lnTo>
                    <a:lnTo>
                      <a:pt x="460" y="223"/>
                    </a:lnTo>
                    <a:lnTo>
                      <a:pt x="459" y="223"/>
                    </a:lnTo>
                    <a:lnTo>
                      <a:pt x="458" y="223"/>
                    </a:lnTo>
                    <a:lnTo>
                      <a:pt x="457" y="222"/>
                    </a:lnTo>
                    <a:lnTo>
                      <a:pt x="457" y="217"/>
                    </a:lnTo>
                    <a:lnTo>
                      <a:pt x="455" y="214"/>
                    </a:lnTo>
                    <a:lnTo>
                      <a:pt x="453" y="212"/>
                    </a:lnTo>
                    <a:lnTo>
                      <a:pt x="457" y="207"/>
                    </a:lnTo>
                    <a:lnTo>
                      <a:pt x="457" y="204"/>
                    </a:lnTo>
                    <a:lnTo>
                      <a:pt x="455" y="202"/>
                    </a:lnTo>
                    <a:lnTo>
                      <a:pt x="455" y="200"/>
                    </a:lnTo>
                    <a:lnTo>
                      <a:pt x="453" y="199"/>
                    </a:lnTo>
                    <a:lnTo>
                      <a:pt x="453" y="196"/>
                    </a:lnTo>
                    <a:lnTo>
                      <a:pt x="456" y="195"/>
                    </a:lnTo>
                    <a:lnTo>
                      <a:pt x="457" y="193"/>
                    </a:lnTo>
                    <a:lnTo>
                      <a:pt x="459" y="192"/>
                    </a:lnTo>
                    <a:lnTo>
                      <a:pt x="460" y="188"/>
                    </a:lnTo>
                    <a:lnTo>
                      <a:pt x="460" y="187"/>
                    </a:lnTo>
                    <a:lnTo>
                      <a:pt x="462" y="185"/>
                    </a:lnTo>
                    <a:lnTo>
                      <a:pt x="463" y="185"/>
                    </a:lnTo>
                    <a:lnTo>
                      <a:pt x="463" y="183"/>
                    </a:lnTo>
                    <a:lnTo>
                      <a:pt x="461" y="183"/>
                    </a:lnTo>
                    <a:lnTo>
                      <a:pt x="462" y="182"/>
                    </a:lnTo>
                    <a:lnTo>
                      <a:pt x="461" y="182"/>
                    </a:lnTo>
                    <a:lnTo>
                      <a:pt x="461" y="178"/>
                    </a:lnTo>
                    <a:lnTo>
                      <a:pt x="461" y="176"/>
                    </a:lnTo>
                    <a:lnTo>
                      <a:pt x="460" y="175"/>
                    </a:lnTo>
                    <a:lnTo>
                      <a:pt x="460" y="176"/>
                    </a:lnTo>
                    <a:lnTo>
                      <a:pt x="459" y="174"/>
                    </a:lnTo>
                    <a:lnTo>
                      <a:pt x="459" y="171"/>
                    </a:lnTo>
                    <a:lnTo>
                      <a:pt x="458" y="168"/>
                    </a:lnTo>
                    <a:lnTo>
                      <a:pt x="457" y="165"/>
                    </a:lnTo>
                    <a:lnTo>
                      <a:pt x="458" y="165"/>
                    </a:lnTo>
                    <a:lnTo>
                      <a:pt x="458" y="164"/>
                    </a:lnTo>
                    <a:lnTo>
                      <a:pt x="459" y="163"/>
                    </a:lnTo>
                    <a:lnTo>
                      <a:pt x="459" y="160"/>
                    </a:lnTo>
                    <a:lnTo>
                      <a:pt x="456" y="161"/>
                    </a:lnTo>
                    <a:lnTo>
                      <a:pt x="454" y="157"/>
                    </a:lnTo>
                    <a:lnTo>
                      <a:pt x="453" y="155"/>
                    </a:lnTo>
                    <a:lnTo>
                      <a:pt x="453" y="154"/>
                    </a:lnTo>
                    <a:lnTo>
                      <a:pt x="452" y="153"/>
                    </a:lnTo>
                    <a:lnTo>
                      <a:pt x="449" y="152"/>
                    </a:lnTo>
                    <a:lnTo>
                      <a:pt x="447" y="152"/>
                    </a:lnTo>
                    <a:lnTo>
                      <a:pt x="444" y="149"/>
                    </a:lnTo>
                    <a:lnTo>
                      <a:pt x="442" y="149"/>
                    </a:lnTo>
                    <a:lnTo>
                      <a:pt x="439" y="148"/>
                    </a:lnTo>
                    <a:lnTo>
                      <a:pt x="438" y="146"/>
                    </a:lnTo>
                    <a:lnTo>
                      <a:pt x="439" y="146"/>
                    </a:lnTo>
                    <a:lnTo>
                      <a:pt x="436" y="143"/>
                    </a:lnTo>
                    <a:lnTo>
                      <a:pt x="435" y="144"/>
                    </a:lnTo>
                    <a:lnTo>
                      <a:pt x="434" y="142"/>
                    </a:lnTo>
                    <a:lnTo>
                      <a:pt x="436" y="141"/>
                    </a:lnTo>
                    <a:lnTo>
                      <a:pt x="436" y="139"/>
                    </a:lnTo>
                    <a:lnTo>
                      <a:pt x="436" y="138"/>
                    </a:lnTo>
                    <a:lnTo>
                      <a:pt x="435" y="137"/>
                    </a:lnTo>
                    <a:lnTo>
                      <a:pt x="437" y="134"/>
                    </a:lnTo>
                    <a:lnTo>
                      <a:pt x="438" y="133"/>
                    </a:lnTo>
                    <a:lnTo>
                      <a:pt x="438" y="131"/>
                    </a:lnTo>
                    <a:lnTo>
                      <a:pt x="438" y="129"/>
                    </a:lnTo>
                    <a:lnTo>
                      <a:pt x="441" y="127"/>
                    </a:lnTo>
                    <a:lnTo>
                      <a:pt x="441" y="125"/>
                    </a:lnTo>
                    <a:lnTo>
                      <a:pt x="439" y="123"/>
                    </a:lnTo>
                    <a:lnTo>
                      <a:pt x="438" y="120"/>
                    </a:lnTo>
                    <a:lnTo>
                      <a:pt x="438" y="118"/>
                    </a:lnTo>
                    <a:lnTo>
                      <a:pt x="437" y="118"/>
                    </a:lnTo>
                    <a:lnTo>
                      <a:pt x="438" y="120"/>
                    </a:lnTo>
                    <a:lnTo>
                      <a:pt x="437" y="122"/>
                    </a:lnTo>
                    <a:lnTo>
                      <a:pt x="437" y="123"/>
                    </a:lnTo>
                    <a:lnTo>
                      <a:pt x="435" y="123"/>
                    </a:lnTo>
                    <a:lnTo>
                      <a:pt x="436" y="123"/>
                    </a:lnTo>
                    <a:lnTo>
                      <a:pt x="436" y="125"/>
                    </a:lnTo>
                    <a:lnTo>
                      <a:pt x="436" y="126"/>
                    </a:lnTo>
                    <a:lnTo>
                      <a:pt x="437" y="126"/>
                    </a:lnTo>
                    <a:lnTo>
                      <a:pt x="436" y="127"/>
                    </a:lnTo>
                    <a:lnTo>
                      <a:pt x="436" y="128"/>
                    </a:lnTo>
                    <a:lnTo>
                      <a:pt x="434" y="127"/>
                    </a:lnTo>
                    <a:lnTo>
                      <a:pt x="433" y="127"/>
                    </a:lnTo>
                    <a:lnTo>
                      <a:pt x="433" y="128"/>
                    </a:lnTo>
                    <a:lnTo>
                      <a:pt x="432" y="128"/>
                    </a:lnTo>
                    <a:lnTo>
                      <a:pt x="432" y="126"/>
                    </a:lnTo>
                    <a:lnTo>
                      <a:pt x="432" y="125"/>
                    </a:lnTo>
                    <a:lnTo>
                      <a:pt x="431" y="125"/>
                    </a:lnTo>
                    <a:lnTo>
                      <a:pt x="430" y="122"/>
                    </a:lnTo>
                    <a:lnTo>
                      <a:pt x="431" y="120"/>
                    </a:lnTo>
                    <a:lnTo>
                      <a:pt x="427" y="120"/>
                    </a:lnTo>
                    <a:lnTo>
                      <a:pt x="427" y="118"/>
                    </a:lnTo>
                    <a:lnTo>
                      <a:pt x="429" y="119"/>
                    </a:lnTo>
                    <a:lnTo>
                      <a:pt x="429" y="117"/>
                    </a:lnTo>
                    <a:lnTo>
                      <a:pt x="428" y="117"/>
                    </a:lnTo>
                    <a:lnTo>
                      <a:pt x="429" y="114"/>
                    </a:lnTo>
                    <a:lnTo>
                      <a:pt x="429" y="113"/>
                    </a:lnTo>
                    <a:lnTo>
                      <a:pt x="427" y="113"/>
                    </a:lnTo>
                    <a:lnTo>
                      <a:pt x="427" y="112"/>
                    </a:lnTo>
                    <a:lnTo>
                      <a:pt x="425" y="112"/>
                    </a:lnTo>
                    <a:lnTo>
                      <a:pt x="424" y="112"/>
                    </a:lnTo>
                    <a:lnTo>
                      <a:pt x="421" y="109"/>
                    </a:lnTo>
                    <a:lnTo>
                      <a:pt x="422" y="108"/>
                    </a:lnTo>
                    <a:lnTo>
                      <a:pt x="423" y="106"/>
                    </a:lnTo>
                    <a:lnTo>
                      <a:pt x="423" y="104"/>
                    </a:lnTo>
                    <a:lnTo>
                      <a:pt x="422" y="99"/>
                    </a:lnTo>
                    <a:lnTo>
                      <a:pt x="422" y="95"/>
                    </a:lnTo>
                    <a:lnTo>
                      <a:pt x="421" y="93"/>
                    </a:lnTo>
                    <a:lnTo>
                      <a:pt x="420" y="94"/>
                    </a:lnTo>
                    <a:lnTo>
                      <a:pt x="419" y="92"/>
                    </a:lnTo>
                    <a:lnTo>
                      <a:pt x="418" y="92"/>
                    </a:lnTo>
                    <a:lnTo>
                      <a:pt x="418" y="91"/>
                    </a:lnTo>
                    <a:lnTo>
                      <a:pt x="420" y="91"/>
                    </a:lnTo>
                    <a:lnTo>
                      <a:pt x="421" y="91"/>
                    </a:lnTo>
                    <a:lnTo>
                      <a:pt x="420" y="89"/>
                    </a:lnTo>
                    <a:lnTo>
                      <a:pt x="416" y="88"/>
                    </a:lnTo>
                    <a:lnTo>
                      <a:pt x="416" y="86"/>
                    </a:lnTo>
                    <a:lnTo>
                      <a:pt x="414" y="86"/>
                    </a:lnTo>
                    <a:lnTo>
                      <a:pt x="414" y="85"/>
                    </a:lnTo>
                    <a:lnTo>
                      <a:pt x="416" y="85"/>
                    </a:lnTo>
                    <a:lnTo>
                      <a:pt x="416" y="81"/>
                    </a:lnTo>
                    <a:lnTo>
                      <a:pt x="414" y="79"/>
                    </a:lnTo>
                    <a:lnTo>
                      <a:pt x="413" y="78"/>
                    </a:lnTo>
                    <a:lnTo>
                      <a:pt x="414" y="77"/>
                    </a:lnTo>
                    <a:lnTo>
                      <a:pt x="413" y="76"/>
                    </a:lnTo>
                    <a:lnTo>
                      <a:pt x="411" y="75"/>
                    </a:lnTo>
                    <a:lnTo>
                      <a:pt x="409" y="78"/>
                    </a:lnTo>
                    <a:lnTo>
                      <a:pt x="406" y="72"/>
                    </a:lnTo>
                    <a:lnTo>
                      <a:pt x="405" y="72"/>
                    </a:lnTo>
                    <a:lnTo>
                      <a:pt x="404" y="73"/>
                    </a:lnTo>
                    <a:lnTo>
                      <a:pt x="403" y="72"/>
                    </a:lnTo>
                    <a:lnTo>
                      <a:pt x="397" y="76"/>
                    </a:lnTo>
                    <a:lnTo>
                      <a:pt x="395" y="76"/>
                    </a:lnTo>
                    <a:lnTo>
                      <a:pt x="393" y="76"/>
                    </a:lnTo>
                    <a:lnTo>
                      <a:pt x="394" y="77"/>
                    </a:lnTo>
                    <a:lnTo>
                      <a:pt x="395" y="77"/>
                    </a:lnTo>
                    <a:lnTo>
                      <a:pt x="395" y="78"/>
                    </a:lnTo>
                    <a:lnTo>
                      <a:pt x="394" y="78"/>
                    </a:lnTo>
                    <a:lnTo>
                      <a:pt x="393" y="79"/>
                    </a:lnTo>
                    <a:lnTo>
                      <a:pt x="392" y="80"/>
                    </a:lnTo>
                    <a:lnTo>
                      <a:pt x="390" y="79"/>
                    </a:lnTo>
                    <a:lnTo>
                      <a:pt x="389" y="80"/>
                    </a:lnTo>
                    <a:lnTo>
                      <a:pt x="391" y="80"/>
                    </a:lnTo>
                    <a:lnTo>
                      <a:pt x="392" y="82"/>
                    </a:lnTo>
                    <a:lnTo>
                      <a:pt x="391" y="85"/>
                    </a:lnTo>
                    <a:lnTo>
                      <a:pt x="392" y="85"/>
                    </a:lnTo>
                    <a:lnTo>
                      <a:pt x="393" y="85"/>
                    </a:lnTo>
                    <a:lnTo>
                      <a:pt x="394" y="85"/>
                    </a:lnTo>
                    <a:lnTo>
                      <a:pt x="395" y="86"/>
                    </a:lnTo>
                    <a:lnTo>
                      <a:pt x="395" y="89"/>
                    </a:lnTo>
                    <a:lnTo>
                      <a:pt x="396" y="89"/>
                    </a:lnTo>
                    <a:lnTo>
                      <a:pt x="396" y="91"/>
                    </a:lnTo>
                    <a:lnTo>
                      <a:pt x="397" y="90"/>
                    </a:lnTo>
                    <a:lnTo>
                      <a:pt x="398" y="90"/>
                    </a:lnTo>
                    <a:lnTo>
                      <a:pt x="398" y="91"/>
                    </a:lnTo>
                    <a:lnTo>
                      <a:pt x="400" y="92"/>
                    </a:lnTo>
                    <a:lnTo>
                      <a:pt x="399" y="93"/>
                    </a:lnTo>
                    <a:lnTo>
                      <a:pt x="399" y="94"/>
                    </a:lnTo>
                    <a:lnTo>
                      <a:pt x="397" y="95"/>
                    </a:lnTo>
                    <a:lnTo>
                      <a:pt x="397" y="96"/>
                    </a:lnTo>
                    <a:lnTo>
                      <a:pt x="397" y="97"/>
                    </a:lnTo>
                    <a:lnTo>
                      <a:pt x="400" y="99"/>
                    </a:lnTo>
                    <a:lnTo>
                      <a:pt x="401" y="99"/>
                    </a:lnTo>
                    <a:lnTo>
                      <a:pt x="400" y="102"/>
                    </a:lnTo>
                    <a:lnTo>
                      <a:pt x="403" y="105"/>
                    </a:lnTo>
                    <a:lnTo>
                      <a:pt x="400" y="107"/>
                    </a:lnTo>
                    <a:lnTo>
                      <a:pt x="399" y="108"/>
                    </a:lnTo>
                    <a:lnTo>
                      <a:pt x="398" y="105"/>
                    </a:lnTo>
                    <a:lnTo>
                      <a:pt x="396" y="110"/>
                    </a:lnTo>
                    <a:lnTo>
                      <a:pt x="395" y="110"/>
                    </a:lnTo>
                    <a:lnTo>
                      <a:pt x="395" y="112"/>
                    </a:lnTo>
                    <a:lnTo>
                      <a:pt x="395" y="113"/>
                    </a:lnTo>
                    <a:lnTo>
                      <a:pt x="395" y="115"/>
                    </a:lnTo>
                    <a:lnTo>
                      <a:pt x="396" y="118"/>
                    </a:lnTo>
                    <a:lnTo>
                      <a:pt x="395" y="117"/>
                    </a:lnTo>
                    <a:lnTo>
                      <a:pt x="393" y="118"/>
                    </a:lnTo>
                    <a:lnTo>
                      <a:pt x="391" y="118"/>
                    </a:lnTo>
                    <a:lnTo>
                      <a:pt x="389" y="119"/>
                    </a:lnTo>
                    <a:lnTo>
                      <a:pt x="386" y="123"/>
                    </a:lnTo>
                    <a:lnTo>
                      <a:pt x="386" y="125"/>
                    </a:lnTo>
                    <a:lnTo>
                      <a:pt x="384" y="125"/>
                    </a:lnTo>
                    <a:lnTo>
                      <a:pt x="383" y="123"/>
                    </a:lnTo>
                    <a:lnTo>
                      <a:pt x="380" y="121"/>
                    </a:lnTo>
                    <a:lnTo>
                      <a:pt x="377" y="117"/>
                    </a:lnTo>
                    <a:lnTo>
                      <a:pt x="371" y="112"/>
                    </a:lnTo>
                    <a:lnTo>
                      <a:pt x="372" y="109"/>
                    </a:lnTo>
                    <a:lnTo>
                      <a:pt x="370" y="109"/>
                    </a:lnTo>
                    <a:lnTo>
                      <a:pt x="370" y="110"/>
                    </a:lnTo>
                    <a:lnTo>
                      <a:pt x="368" y="109"/>
                    </a:lnTo>
                    <a:lnTo>
                      <a:pt x="368" y="107"/>
                    </a:lnTo>
                    <a:lnTo>
                      <a:pt x="370" y="105"/>
                    </a:lnTo>
                    <a:lnTo>
                      <a:pt x="370" y="103"/>
                    </a:lnTo>
                    <a:lnTo>
                      <a:pt x="371" y="101"/>
                    </a:lnTo>
                    <a:lnTo>
                      <a:pt x="373" y="102"/>
                    </a:lnTo>
                    <a:lnTo>
                      <a:pt x="374" y="101"/>
                    </a:lnTo>
                    <a:lnTo>
                      <a:pt x="376" y="101"/>
                    </a:lnTo>
                    <a:lnTo>
                      <a:pt x="377" y="101"/>
                    </a:lnTo>
                    <a:lnTo>
                      <a:pt x="378" y="101"/>
                    </a:lnTo>
                    <a:lnTo>
                      <a:pt x="378" y="99"/>
                    </a:lnTo>
                    <a:lnTo>
                      <a:pt x="378" y="98"/>
                    </a:lnTo>
                    <a:lnTo>
                      <a:pt x="376" y="97"/>
                    </a:lnTo>
                    <a:lnTo>
                      <a:pt x="377" y="96"/>
                    </a:lnTo>
                    <a:lnTo>
                      <a:pt x="376" y="95"/>
                    </a:lnTo>
                    <a:lnTo>
                      <a:pt x="375" y="95"/>
                    </a:lnTo>
                    <a:lnTo>
                      <a:pt x="376" y="91"/>
                    </a:lnTo>
                    <a:lnTo>
                      <a:pt x="373" y="91"/>
                    </a:lnTo>
                    <a:lnTo>
                      <a:pt x="373" y="89"/>
                    </a:lnTo>
                    <a:lnTo>
                      <a:pt x="371" y="89"/>
                    </a:lnTo>
                    <a:lnTo>
                      <a:pt x="372" y="82"/>
                    </a:lnTo>
                    <a:lnTo>
                      <a:pt x="371" y="81"/>
                    </a:lnTo>
                    <a:lnTo>
                      <a:pt x="372" y="81"/>
                    </a:lnTo>
                    <a:lnTo>
                      <a:pt x="372" y="80"/>
                    </a:lnTo>
                    <a:lnTo>
                      <a:pt x="371" y="78"/>
                    </a:lnTo>
                    <a:lnTo>
                      <a:pt x="371" y="76"/>
                    </a:lnTo>
                    <a:lnTo>
                      <a:pt x="370" y="74"/>
                    </a:lnTo>
                    <a:lnTo>
                      <a:pt x="370" y="72"/>
                    </a:lnTo>
                    <a:lnTo>
                      <a:pt x="369" y="70"/>
                    </a:lnTo>
                    <a:lnTo>
                      <a:pt x="371" y="65"/>
                    </a:lnTo>
                    <a:lnTo>
                      <a:pt x="370" y="64"/>
                    </a:lnTo>
                    <a:lnTo>
                      <a:pt x="373" y="62"/>
                    </a:lnTo>
                    <a:lnTo>
                      <a:pt x="374" y="62"/>
                    </a:lnTo>
                    <a:lnTo>
                      <a:pt x="375" y="62"/>
                    </a:lnTo>
                    <a:lnTo>
                      <a:pt x="376" y="61"/>
                    </a:lnTo>
                    <a:lnTo>
                      <a:pt x="376" y="58"/>
                    </a:lnTo>
                    <a:lnTo>
                      <a:pt x="375" y="57"/>
                    </a:lnTo>
                    <a:lnTo>
                      <a:pt x="377" y="54"/>
                    </a:lnTo>
                    <a:lnTo>
                      <a:pt x="379" y="54"/>
                    </a:lnTo>
                    <a:lnTo>
                      <a:pt x="381" y="55"/>
                    </a:lnTo>
                    <a:lnTo>
                      <a:pt x="383" y="55"/>
                    </a:lnTo>
                    <a:lnTo>
                      <a:pt x="384" y="54"/>
                    </a:lnTo>
                    <a:lnTo>
                      <a:pt x="383" y="54"/>
                    </a:lnTo>
                    <a:lnTo>
                      <a:pt x="382" y="54"/>
                    </a:lnTo>
                    <a:lnTo>
                      <a:pt x="380" y="53"/>
                    </a:lnTo>
                    <a:lnTo>
                      <a:pt x="379" y="52"/>
                    </a:lnTo>
                    <a:lnTo>
                      <a:pt x="378" y="54"/>
                    </a:lnTo>
                    <a:lnTo>
                      <a:pt x="378" y="52"/>
                    </a:lnTo>
                    <a:lnTo>
                      <a:pt x="379" y="51"/>
                    </a:lnTo>
                    <a:lnTo>
                      <a:pt x="377" y="53"/>
                    </a:lnTo>
                    <a:lnTo>
                      <a:pt x="374" y="52"/>
                    </a:lnTo>
                    <a:lnTo>
                      <a:pt x="371" y="49"/>
                    </a:lnTo>
                    <a:lnTo>
                      <a:pt x="370" y="48"/>
                    </a:lnTo>
                    <a:lnTo>
                      <a:pt x="368" y="47"/>
                    </a:lnTo>
                    <a:lnTo>
                      <a:pt x="367" y="48"/>
                    </a:lnTo>
                    <a:lnTo>
                      <a:pt x="365" y="47"/>
                    </a:lnTo>
                    <a:lnTo>
                      <a:pt x="364" y="46"/>
                    </a:lnTo>
                    <a:lnTo>
                      <a:pt x="361" y="47"/>
                    </a:lnTo>
                    <a:lnTo>
                      <a:pt x="359" y="46"/>
                    </a:lnTo>
                    <a:lnTo>
                      <a:pt x="360" y="44"/>
                    </a:lnTo>
                    <a:lnTo>
                      <a:pt x="361" y="43"/>
                    </a:lnTo>
                    <a:lnTo>
                      <a:pt x="362" y="40"/>
                    </a:lnTo>
                    <a:lnTo>
                      <a:pt x="364" y="38"/>
                    </a:lnTo>
                    <a:lnTo>
                      <a:pt x="364" y="37"/>
                    </a:lnTo>
                    <a:lnTo>
                      <a:pt x="362" y="37"/>
                    </a:lnTo>
                    <a:lnTo>
                      <a:pt x="362" y="36"/>
                    </a:lnTo>
                    <a:lnTo>
                      <a:pt x="362" y="34"/>
                    </a:lnTo>
                    <a:lnTo>
                      <a:pt x="362" y="31"/>
                    </a:lnTo>
                    <a:lnTo>
                      <a:pt x="363" y="30"/>
                    </a:lnTo>
                    <a:lnTo>
                      <a:pt x="362" y="28"/>
                    </a:lnTo>
                    <a:lnTo>
                      <a:pt x="364" y="28"/>
                    </a:lnTo>
                    <a:lnTo>
                      <a:pt x="362" y="25"/>
                    </a:lnTo>
                    <a:lnTo>
                      <a:pt x="364" y="28"/>
                    </a:lnTo>
                    <a:lnTo>
                      <a:pt x="367" y="29"/>
                    </a:lnTo>
                    <a:lnTo>
                      <a:pt x="367" y="31"/>
                    </a:lnTo>
                    <a:lnTo>
                      <a:pt x="368" y="28"/>
                    </a:lnTo>
                    <a:lnTo>
                      <a:pt x="368" y="31"/>
                    </a:lnTo>
                    <a:lnTo>
                      <a:pt x="370" y="30"/>
                    </a:lnTo>
                    <a:lnTo>
                      <a:pt x="371" y="31"/>
                    </a:lnTo>
                    <a:lnTo>
                      <a:pt x="372" y="33"/>
                    </a:lnTo>
                    <a:lnTo>
                      <a:pt x="372" y="34"/>
                    </a:lnTo>
                    <a:lnTo>
                      <a:pt x="375" y="33"/>
                    </a:lnTo>
                    <a:lnTo>
                      <a:pt x="377" y="32"/>
                    </a:lnTo>
                    <a:lnTo>
                      <a:pt x="378" y="31"/>
                    </a:lnTo>
                    <a:lnTo>
                      <a:pt x="376" y="31"/>
                    </a:lnTo>
                    <a:lnTo>
                      <a:pt x="376" y="28"/>
                    </a:lnTo>
                    <a:lnTo>
                      <a:pt x="374" y="27"/>
                    </a:lnTo>
                    <a:lnTo>
                      <a:pt x="375" y="25"/>
                    </a:lnTo>
                    <a:lnTo>
                      <a:pt x="377" y="25"/>
                    </a:lnTo>
                    <a:lnTo>
                      <a:pt x="377" y="23"/>
                    </a:lnTo>
                    <a:lnTo>
                      <a:pt x="380" y="23"/>
                    </a:lnTo>
                    <a:lnTo>
                      <a:pt x="379" y="22"/>
                    </a:lnTo>
                    <a:lnTo>
                      <a:pt x="373" y="23"/>
                    </a:lnTo>
                    <a:lnTo>
                      <a:pt x="371" y="21"/>
                    </a:lnTo>
                    <a:lnTo>
                      <a:pt x="367" y="17"/>
                    </a:lnTo>
                    <a:lnTo>
                      <a:pt x="365" y="17"/>
                    </a:lnTo>
                    <a:lnTo>
                      <a:pt x="359" y="12"/>
                    </a:lnTo>
                    <a:lnTo>
                      <a:pt x="358" y="12"/>
                    </a:lnTo>
                    <a:lnTo>
                      <a:pt x="357" y="11"/>
                    </a:lnTo>
                    <a:lnTo>
                      <a:pt x="356" y="9"/>
                    </a:lnTo>
                    <a:lnTo>
                      <a:pt x="351" y="7"/>
                    </a:lnTo>
                    <a:lnTo>
                      <a:pt x="352" y="6"/>
                    </a:lnTo>
                    <a:lnTo>
                      <a:pt x="349" y="7"/>
                    </a:lnTo>
                    <a:lnTo>
                      <a:pt x="348" y="6"/>
                    </a:lnTo>
                    <a:lnTo>
                      <a:pt x="348" y="7"/>
                    </a:lnTo>
                    <a:lnTo>
                      <a:pt x="346" y="6"/>
                    </a:lnTo>
                    <a:lnTo>
                      <a:pt x="343" y="4"/>
                    </a:lnTo>
                    <a:lnTo>
                      <a:pt x="344" y="5"/>
                    </a:lnTo>
                    <a:lnTo>
                      <a:pt x="344" y="6"/>
                    </a:lnTo>
                    <a:lnTo>
                      <a:pt x="341" y="5"/>
                    </a:lnTo>
                    <a:lnTo>
                      <a:pt x="339" y="8"/>
                    </a:lnTo>
                    <a:lnTo>
                      <a:pt x="335" y="2"/>
                    </a:lnTo>
                    <a:lnTo>
                      <a:pt x="331" y="0"/>
                    </a:lnTo>
                    <a:lnTo>
                      <a:pt x="330" y="0"/>
                    </a:lnTo>
                    <a:lnTo>
                      <a:pt x="329" y="2"/>
                    </a:lnTo>
                    <a:lnTo>
                      <a:pt x="330" y="4"/>
                    </a:lnTo>
                    <a:lnTo>
                      <a:pt x="329" y="4"/>
                    </a:lnTo>
                    <a:lnTo>
                      <a:pt x="326" y="4"/>
                    </a:lnTo>
                    <a:lnTo>
                      <a:pt x="324" y="4"/>
                    </a:lnTo>
                    <a:lnTo>
                      <a:pt x="323" y="2"/>
                    </a:lnTo>
                    <a:lnTo>
                      <a:pt x="321" y="4"/>
                    </a:lnTo>
                    <a:lnTo>
                      <a:pt x="318" y="2"/>
                    </a:lnTo>
                    <a:lnTo>
                      <a:pt x="318" y="0"/>
                    </a:lnTo>
                    <a:lnTo>
                      <a:pt x="316" y="1"/>
                    </a:lnTo>
                    <a:lnTo>
                      <a:pt x="315" y="0"/>
                    </a:lnTo>
                    <a:lnTo>
                      <a:pt x="313" y="0"/>
                    </a:lnTo>
                    <a:lnTo>
                      <a:pt x="311" y="0"/>
                    </a:lnTo>
                    <a:lnTo>
                      <a:pt x="311" y="2"/>
                    </a:lnTo>
                    <a:lnTo>
                      <a:pt x="310" y="4"/>
                    </a:lnTo>
                    <a:lnTo>
                      <a:pt x="310" y="7"/>
                    </a:lnTo>
                    <a:lnTo>
                      <a:pt x="310" y="9"/>
                    </a:lnTo>
                    <a:lnTo>
                      <a:pt x="309" y="10"/>
                    </a:lnTo>
                    <a:lnTo>
                      <a:pt x="307" y="13"/>
                    </a:lnTo>
                    <a:lnTo>
                      <a:pt x="308" y="15"/>
                    </a:lnTo>
                    <a:lnTo>
                      <a:pt x="308" y="17"/>
                    </a:lnTo>
                    <a:lnTo>
                      <a:pt x="307" y="17"/>
                    </a:lnTo>
                    <a:lnTo>
                      <a:pt x="307" y="16"/>
                    </a:lnTo>
                    <a:lnTo>
                      <a:pt x="305" y="17"/>
                    </a:lnTo>
                    <a:lnTo>
                      <a:pt x="300" y="15"/>
                    </a:lnTo>
                    <a:lnTo>
                      <a:pt x="300" y="17"/>
                    </a:lnTo>
                    <a:lnTo>
                      <a:pt x="299" y="16"/>
                    </a:lnTo>
                    <a:lnTo>
                      <a:pt x="299" y="15"/>
                    </a:lnTo>
                    <a:lnTo>
                      <a:pt x="297" y="16"/>
                    </a:lnTo>
                    <a:lnTo>
                      <a:pt x="297" y="15"/>
                    </a:lnTo>
                    <a:lnTo>
                      <a:pt x="294" y="11"/>
                    </a:lnTo>
                    <a:lnTo>
                      <a:pt x="293" y="11"/>
                    </a:lnTo>
                    <a:lnTo>
                      <a:pt x="289" y="15"/>
                    </a:lnTo>
                    <a:lnTo>
                      <a:pt x="286" y="14"/>
                    </a:lnTo>
                    <a:lnTo>
                      <a:pt x="285" y="15"/>
                    </a:lnTo>
                    <a:lnTo>
                      <a:pt x="284" y="15"/>
                    </a:lnTo>
                    <a:lnTo>
                      <a:pt x="283" y="15"/>
                    </a:lnTo>
                    <a:lnTo>
                      <a:pt x="281" y="15"/>
                    </a:lnTo>
                    <a:lnTo>
                      <a:pt x="283" y="11"/>
                    </a:lnTo>
                    <a:lnTo>
                      <a:pt x="281" y="10"/>
                    </a:lnTo>
                    <a:lnTo>
                      <a:pt x="280" y="10"/>
                    </a:lnTo>
                    <a:lnTo>
                      <a:pt x="279" y="10"/>
                    </a:lnTo>
                    <a:lnTo>
                      <a:pt x="278" y="11"/>
                    </a:lnTo>
                    <a:lnTo>
                      <a:pt x="276" y="12"/>
                    </a:lnTo>
                    <a:lnTo>
                      <a:pt x="274" y="11"/>
                    </a:lnTo>
                    <a:lnTo>
                      <a:pt x="273" y="13"/>
                    </a:lnTo>
                    <a:lnTo>
                      <a:pt x="274" y="16"/>
                    </a:lnTo>
                    <a:lnTo>
                      <a:pt x="270" y="19"/>
                    </a:lnTo>
                    <a:lnTo>
                      <a:pt x="270" y="21"/>
                    </a:lnTo>
                    <a:lnTo>
                      <a:pt x="268" y="20"/>
                    </a:lnTo>
                    <a:lnTo>
                      <a:pt x="267" y="17"/>
                    </a:lnTo>
                    <a:lnTo>
                      <a:pt x="266" y="17"/>
                    </a:lnTo>
                    <a:lnTo>
                      <a:pt x="266" y="18"/>
                    </a:lnTo>
                    <a:lnTo>
                      <a:pt x="266" y="22"/>
                    </a:lnTo>
                    <a:lnTo>
                      <a:pt x="266" y="23"/>
                    </a:lnTo>
                    <a:lnTo>
                      <a:pt x="265" y="23"/>
                    </a:lnTo>
                    <a:lnTo>
                      <a:pt x="265" y="25"/>
                    </a:lnTo>
                    <a:lnTo>
                      <a:pt x="263" y="28"/>
                    </a:lnTo>
                    <a:lnTo>
                      <a:pt x="262" y="29"/>
                    </a:lnTo>
                    <a:lnTo>
                      <a:pt x="260" y="29"/>
                    </a:lnTo>
                    <a:lnTo>
                      <a:pt x="259" y="31"/>
                    </a:lnTo>
                    <a:lnTo>
                      <a:pt x="261" y="31"/>
                    </a:lnTo>
                    <a:lnTo>
                      <a:pt x="261" y="33"/>
                    </a:lnTo>
                    <a:lnTo>
                      <a:pt x="262" y="34"/>
                    </a:lnTo>
                    <a:lnTo>
                      <a:pt x="263" y="36"/>
                    </a:lnTo>
                    <a:lnTo>
                      <a:pt x="265" y="36"/>
                    </a:lnTo>
                    <a:lnTo>
                      <a:pt x="269" y="38"/>
                    </a:lnTo>
                    <a:lnTo>
                      <a:pt x="270" y="41"/>
                    </a:lnTo>
                    <a:lnTo>
                      <a:pt x="270" y="44"/>
                    </a:lnTo>
                    <a:lnTo>
                      <a:pt x="267" y="51"/>
                    </a:lnTo>
                    <a:lnTo>
                      <a:pt x="266" y="51"/>
                    </a:lnTo>
                    <a:lnTo>
                      <a:pt x="264" y="54"/>
                    </a:lnTo>
                    <a:lnTo>
                      <a:pt x="261" y="55"/>
                    </a:lnTo>
                    <a:lnTo>
                      <a:pt x="261" y="57"/>
                    </a:lnTo>
                    <a:lnTo>
                      <a:pt x="260" y="58"/>
                    </a:lnTo>
                    <a:lnTo>
                      <a:pt x="257" y="59"/>
                    </a:lnTo>
                    <a:lnTo>
                      <a:pt x="256" y="55"/>
                    </a:lnTo>
                    <a:lnTo>
                      <a:pt x="255" y="54"/>
                    </a:lnTo>
                    <a:lnTo>
                      <a:pt x="253" y="54"/>
                    </a:lnTo>
                    <a:lnTo>
                      <a:pt x="252" y="54"/>
                    </a:lnTo>
                    <a:lnTo>
                      <a:pt x="254" y="56"/>
                    </a:lnTo>
                    <a:lnTo>
                      <a:pt x="254" y="57"/>
                    </a:lnTo>
                    <a:lnTo>
                      <a:pt x="253" y="58"/>
                    </a:lnTo>
                    <a:lnTo>
                      <a:pt x="254" y="60"/>
                    </a:lnTo>
                    <a:lnTo>
                      <a:pt x="256" y="62"/>
                    </a:lnTo>
                    <a:lnTo>
                      <a:pt x="257" y="62"/>
                    </a:lnTo>
                    <a:lnTo>
                      <a:pt x="258" y="61"/>
                    </a:lnTo>
                    <a:lnTo>
                      <a:pt x="259" y="62"/>
                    </a:lnTo>
                    <a:lnTo>
                      <a:pt x="258" y="63"/>
                    </a:lnTo>
                    <a:lnTo>
                      <a:pt x="258" y="64"/>
                    </a:lnTo>
                    <a:lnTo>
                      <a:pt x="258" y="66"/>
                    </a:lnTo>
                    <a:lnTo>
                      <a:pt x="261" y="66"/>
                    </a:lnTo>
                    <a:lnTo>
                      <a:pt x="260" y="69"/>
                    </a:lnTo>
                    <a:lnTo>
                      <a:pt x="256" y="71"/>
                    </a:lnTo>
                    <a:lnTo>
                      <a:pt x="258" y="74"/>
                    </a:lnTo>
                    <a:lnTo>
                      <a:pt x="256" y="77"/>
                    </a:lnTo>
                    <a:lnTo>
                      <a:pt x="254" y="78"/>
                    </a:lnTo>
                    <a:lnTo>
                      <a:pt x="253" y="80"/>
                    </a:lnTo>
                    <a:lnTo>
                      <a:pt x="252" y="83"/>
                    </a:lnTo>
                    <a:lnTo>
                      <a:pt x="254" y="88"/>
                    </a:lnTo>
                    <a:lnTo>
                      <a:pt x="253" y="89"/>
                    </a:lnTo>
                    <a:lnTo>
                      <a:pt x="253" y="90"/>
                    </a:lnTo>
                    <a:lnTo>
                      <a:pt x="254" y="91"/>
                    </a:lnTo>
                    <a:lnTo>
                      <a:pt x="252" y="92"/>
                    </a:lnTo>
                    <a:lnTo>
                      <a:pt x="253" y="95"/>
                    </a:lnTo>
                    <a:lnTo>
                      <a:pt x="254" y="95"/>
                    </a:lnTo>
                    <a:lnTo>
                      <a:pt x="256" y="94"/>
                    </a:lnTo>
                    <a:lnTo>
                      <a:pt x="256" y="96"/>
                    </a:lnTo>
                    <a:lnTo>
                      <a:pt x="255" y="98"/>
                    </a:lnTo>
                    <a:lnTo>
                      <a:pt x="254" y="99"/>
                    </a:lnTo>
                    <a:lnTo>
                      <a:pt x="254" y="102"/>
                    </a:lnTo>
                    <a:lnTo>
                      <a:pt x="253" y="105"/>
                    </a:lnTo>
                    <a:lnTo>
                      <a:pt x="253" y="107"/>
                    </a:lnTo>
                    <a:lnTo>
                      <a:pt x="252" y="106"/>
                    </a:lnTo>
                    <a:lnTo>
                      <a:pt x="252" y="107"/>
                    </a:lnTo>
                    <a:lnTo>
                      <a:pt x="253" y="112"/>
                    </a:lnTo>
                    <a:lnTo>
                      <a:pt x="254" y="112"/>
                    </a:lnTo>
                    <a:lnTo>
                      <a:pt x="251" y="114"/>
                    </a:lnTo>
                    <a:lnTo>
                      <a:pt x="253" y="118"/>
                    </a:lnTo>
                    <a:lnTo>
                      <a:pt x="254" y="120"/>
                    </a:lnTo>
                    <a:lnTo>
                      <a:pt x="253" y="119"/>
                    </a:lnTo>
                    <a:lnTo>
                      <a:pt x="254" y="120"/>
                    </a:lnTo>
                    <a:lnTo>
                      <a:pt x="254" y="122"/>
                    </a:lnTo>
                    <a:lnTo>
                      <a:pt x="251" y="122"/>
                    </a:lnTo>
                    <a:lnTo>
                      <a:pt x="251" y="123"/>
                    </a:lnTo>
                    <a:lnTo>
                      <a:pt x="248" y="125"/>
                    </a:lnTo>
                    <a:lnTo>
                      <a:pt x="246" y="125"/>
                    </a:lnTo>
                    <a:lnTo>
                      <a:pt x="246" y="126"/>
                    </a:lnTo>
                    <a:lnTo>
                      <a:pt x="244" y="128"/>
                    </a:lnTo>
                    <a:lnTo>
                      <a:pt x="244" y="129"/>
                    </a:lnTo>
                    <a:lnTo>
                      <a:pt x="243" y="128"/>
                    </a:lnTo>
                    <a:lnTo>
                      <a:pt x="243" y="125"/>
                    </a:lnTo>
                    <a:lnTo>
                      <a:pt x="240" y="125"/>
                    </a:lnTo>
                    <a:lnTo>
                      <a:pt x="240" y="126"/>
                    </a:lnTo>
                    <a:lnTo>
                      <a:pt x="240" y="128"/>
                    </a:lnTo>
                    <a:lnTo>
                      <a:pt x="238" y="129"/>
                    </a:lnTo>
                    <a:lnTo>
                      <a:pt x="234" y="133"/>
                    </a:lnTo>
                    <a:lnTo>
                      <a:pt x="232" y="132"/>
                    </a:lnTo>
                    <a:lnTo>
                      <a:pt x="230" y="133"/>
                    </a:lnTo>
                    <a:lnTo>
                      <a:pt x="227" y="133"/>
                    </a:lnTo>
                    <a:lnTo>
                      <a:pt x="227" y="135"/>
                    </a:lnTo>
                    <a:lnTo>
                      <a:pt x="227" y="136"/>
                    </a:lnTo>
                    <a:lnTo>
                      <a:pt x="226" y="136"/>
                    </a:lnTo>
                    <a:lnTo>
                      <a:pt x="227" y="139"/>
                    </a:lnTo>
                    <a:lnTo>
                      <a:pt x="226" y="140"/>
                    </a:lnTo>
                    <a:lnTo>
                      <a:pt x="226" y="142"/>
                    </a:lnTo>
                    <a:lnTo>
                      <a:pt x="225" y="143"/>
                    </a:lnTo>
                    <a:lnTo>
                      <a:pt x="223" y="143"/>
                    </a:lnTo>
                    <a:lnTo>
                      <a:pt x="222" y="144"/>
                    </a:lnTo>
                    <a:lnTo>
                      <a:pt x="223" y="146"/>
                    </a:lnTo>
                    <a:lnTo>
                      <a:pt x="221" y="146"/>
                    </a:lnTo>
                    <a:lnTo>
                      <a:pt x="221" y="147"/>
                    </a:lnTo>
                    <a:lnTo>
                      <a:pt x="218" y="148"/>
                    </a:lnTo>
                    <a:lnTo>
                      <a:pt x="218" y="147"/>
                    </a:lnTo>
                    <a:lnTo>
                      <a:pt x="217" y="148"/>
                    </a:lnTo>
                    <a:lnTo>
                      <a:pt x="215" y="151"/>
                    </a:lnTo>
                    <a:lnTo>
                      <a:pt x="215" y="154"/>
                    </a:lnTo>
                    <a:lnTo>
                      <a:pt x="216" y="156"/>
                    </a:lnTo>
                    <a:lnTo>
                      <a:pt x="220" y="156"/>
                    </a:lnTo>
                    <a:lnTo>
                      <a:pt x="220" y="157"/>
                    </a:lnTo>
                    <a:lnTo>
                      <a:pt x="221" y="157"/>
                    </a:lnTo>
                    <a:lnTo>
                      <a:pt x="221" y="159"/>
                    </a:lnTo>
                    <a:lnTo>
                      <a:pt x="223" y="161"/>
                    </a:lnTo>
                    <a:lnTo>
                      <a:pt x="223" y="165"/>
                    </a:lnTo>
                    <a:lnTo>
                      <a:pt x="222" y="165"/>
                    </a:lnTo>
                    <a:lnTo>
                      <a:pt x="221" y="165"/>
                    </a:lnTo>
                    <a:lnTo>
                      <a:pt x="219" y="166"/>
                    </a:lnTo>
                    <a:lnTo>
                      <a:pt x="218" y="166"/>
                    </a:lnTo>
                    <a:lnTo>
                      <a:pt x="217" y="165"/>
                    </a:lnTo>
                    <a:lnTo>
                      <a:pt x="214" y="165"/>
                    </a:lnTo>
                    <a:lnTo>
                      <a:pt x="212" y="166"/>
                    </a:lnTo>
                    <a:lnTo>
                      <a:pt x="212" y="169"/>
                    </a:lnTo>
                    <a:lnTo>
                      <a:pt x="210" y="170"/>
                    </a:lnTo>
                    <a:lnTo>
                      <a:pt x="208" y="176"/>
                    </a:lnTo>
                    <a:lnTo>
                      <a:pt x="207" y="178"/>
                    </a:lnTo>
                    <a:lnTo>
                      <a:pt x="207" y="180"/>
                    </a:lnTo>
                    <a:lnTo>
                      <a:pt x="206" y="183"/>
                    </a:lnTo>
                    <a:lnTo>
                      <a:pt x="207" y="185"/>
                    </a:lnTo>
                    <a:lnTo>
                      <a:pt x="209" y="185"/>
                    </a:lnTo>
                    <a:lnTo>
                      <a:pt x="211" y="186"/>
                    </a:lnTo>
                    <a:lnTo>
                      <a:pt x="213" y="186"/>
                    </a:lnTo>
                    <a:lnTo>
                      <a:pt x="214" y="188"/>
                    </a:lnTo>
                    <a:lnTo>
                      <a:pt x="216" y="191"/>
                    </a:lnTo>
                    <a:lnTo>
                      <a:pt x="215" y="193"/>
                    </a:lnTo>
                    <a:lnTo>
                      <a:pt x="215" y="192"/>
                    </a:lnTo>
                    <a:lnTo>
                      <a:pt x="214" y="193"/>
                    </a:lnTo>
                    <a:lnTo>
                      <a:pt x="214" y="198"/>
                    </a:lnTo>
                    <a:lnTo>
                      <a:pt x="216" y="199"/>
                    </a:lnTo>
                    <a:lnTo>
                      <a:pt x="214" y="202"/>
                    </a:lnTo>
                    <a:lnTo>
                      <a:pt x="212" y="200"/>
                    </a:lnTo>
                    <a:lnTo>
                      <a:pt x="212" y="201"/>
                    </a:lnTo>
                    <a:lnTo>
                      <a:pt x="210" y="203"/>
                    </a:lnTo>
                    <a:lnTo>
                      <a:pt x="207" y="201"/>
                    </a:lnTo>
                    <a:lnTo>
                      <a:pt x="204" y="201"/>
                    </a:lnTo>
                    <a:lnTo>
                      <a:pt x="202" y="205"/>
                    </a:lnTo>
                    <a:lnTo>
                      <a:pt x="201" y="206"/>
                    </a:lnTo>
                    <a:lnTo>
                      <a:pt x="203" y="207"/>
                    </a:lnTo>
                    <a:lnTo>
                      <a:pt x="202" y="209"/>
                    </a:lnTo>
                    <a:lnTo>
                      <a:pt x="204" y="208"/>
                    </a:lnTo>
                    <a:lnTo>
                      <a:pt x="204" y="210"/>
                    </a:lnTo>
                    <a:lnTo>
                      <a:pt x="204" y="212"/>
                    </a:lnTo>
                    <a:lnTo>
                      <a:pt x="206" y="215"/>
                    </a:lnTo>
                    <a:lnTo>
                      <a:pt x="205" y="216"/>
                    </a:lnTo>
                    <a:lnTo>
                      <a:pt x="204" y="216"/>
                    </a:lnTo>
                    <a:lnTo>
                      <a:pt x="204" y="217"/>
                    </a:lnTo>
                    <a:lnTo>
                      <a:pt x="202" y="220"/>
                    </a:lnTo>
                    <a:lnTo>
                      <a:pt x="203" y="220"/>
                    </a:lnTo>
                    <a:lnTo>
                      <a:pt x="204" y="218"/>
                    </a:lnTo>
                    <a:lnTo>
                      <a:pt x="206" y="219"/>
                    </a:lnTo>
                    <a:lnTo>
                      <a:pt x="209" y="217"/>
                    </a:lnTo>
                    <a:lnTo>
                      <a:pt x="209" y="215"/>
                    </a:lnTo>
                    <a:lnTo>
                      <a:pt x="210" y="216"/>
                    </a:lnTo>
                    <a:lnTo>
                      <a:pt x="210" y="217"/>
                    </a:lnTo>
                    <a:lnTo>
                      <a:pt x="208" y="221"/>
                    </a:lnTo>
                    <a:lnTo>
                      <a:pt x="211" y="221"/>
                    </a:lnTo>
                    <a:lnTo>
                      <a:pt x="211" y="223"/>
                    </a:lnTo>
                    <a:lnTo>
                      <a:pt x="212" y="223"/>
                    </a:lnTo>
                    <a:lnTo>
                      <a:pt x="210" y="230"/>
                    </a:lnTo>
                    <a:lnTo>
                      <a:pt x="210" y="231"/>
                    </a:lnTo>
                    <a:lnTo>
                      <a:pt x="210" y="230"/>
                    </a:lnTo>
                    <a:lnTo>
                      <a:pt x="209" y="232"/>
                    </a:lnTo>
                    <a:lnTo>
                      <a:pt x="207" y="233"/>
                    </a:lnTo>
                    <a:lnTo>
                      <a:pt x="207" y="234"/>
                    </a:lnTo>
                    <a:lnTo>
                      <a:pt x="205" y="235"/>
                    </a:lnTo>
                    <a:lnTo>
                      <a:pt x="204" y="237"/>
                    </a:lnTo>
                    <a:lnTo>
                      <a:pt x="203" y="237"/>
                    </a:lnTo>
                    <a:lnTo>
                      <a:pt x="201" y="237"/>
                    </a:lnTo>
                    <a:lnTo>
                      <a:pt x="199" y="237"/>
                    </a:lnTo>
                    <a:lnTo>
                      <a:pt x="197" y="237"/>
                    </a:lnTo>
                    <a:lnTo>
                      <a:pt x="196" y="238"/>
                    </a:lnTo>
                    <a:lnTo>
                      <a:pt x="198" y="242"/>
                    </a:lnTo>
                    <a:lnTo>
                      <a:pt x="198" y="244"/>
                    </a:lnTo>
                    <a:lnTo>
                      <a:pt x="196" y="244"/>
                    </a:lnTo>
                    <a:lnTo>
                      <a:pt x="194" y="246"/>
                    </a:lnTo>
                    <a:lnTo>
                      <a:pt x="194" y="247"/>
                    </a:lnTo>
                    <a:lnTo>
                      <a:pt x="193" y="249"/>
                    </a:lnTo>
                    <a:lnTo>
                      <a:pt x="190" y="247"/>
                    </a:lnTo>
                    <a:lnTo>
                      <a:pt x="187" y="248"/>
                    </a:lnTo>
                    <a:lnTo>
                      <a:pt x="185" y="247"/>
                    </a:lnTo>
                    <a:lnTo>
                      <a:pt x="184" y="248"/>
                    </a:lnTo>
                    <a:lnTo>
                      <a:pt x="181" y="246"/>
                    </a:lnTo>
                    <a:lnTo>
                      <a:pt x="180" y="246"/>
                    </a:lnTo>
                    <a:lnTo>
                      <a:pt x="178" y="248"/>
                    </a:lnTo>
                    <a:lnTo>
                      <a:pt x="177" y="248"/>
                    </a:lnTo>
                    <a:lnTo>
                      <a:pt x="172" y="250"/>
                    </a:lnTo>
                    <a:lnTo>
                      <a:pt x="172" y="249"/>
                    </a:lnTo>
                    <a:lnTo>
                      <a:pt x="172" y="250"/>
                    </a:lnTo>
                    <a:lnTo>
                      <a:pt x="170" y="252"/>
                    </a:lnTo>
                    <a:lnTo>
                      <a:pt x="173" y="254"/>
                    </a:lnTo>
                    <a:lnTo>
                      <a:pt x="173" y="256"/>
                    </a:lnTo>
                    <a:lnTo>
                      <a:pt x="174" y="257"/>
                    </a:lnTo>
                    <a:lnTo>
                      <a:pt x="174" y="258"/>
                    </a:lnTo>
                    <a:lnTo>
                      <a:pt x="170" y="260"/>
                    </a:lnTo>
                    <a:lnTo>
                      <a:pt x="170" y="257"/>
                    </a:lnTo>
                    <a:lnTo>
                      <a:pt x="168" y="257"/>
                    </a:lnTo>
                    <a:lnTo>
                      <a:pt x="168" y="260"/>
                    </a:lnTo>
                    <a:lnTo>
                      <a:pt x="166" y="260"/>
                    </a:lnTo>
                    <a:lnTo>
                      <a:pt x="168" y="261"/>
                    </a:lnTo>
                    <a:lnTo>
                      <a:pt x="166" y="261"/>
                    </a:lnTo>
                    <a:lnTo>
                      <a:pt x="166" y="262"/>
                    </a:lnTo>
                    <a:lnTo>
                      <a:pt x="162" y="260"/>
                    </a:lnTo>
                    <a:lnTo>
                      <a:pt x="161" y="260"/>
                    </a:lnTo>
                    <a:lnTo>
                      <a:pt x="161" y="261"/>
                    </a:lnTo>
                    <a:lnTo>
                      <a:pt x="159" y="260"/>
                    </a:lnTo>
                    <a:lnTo>
                      <a:pt x="157" y="260"/>
                    </a:lnTo>
                    <a:lnTo>
                      <a:pt x="157" y="261"/>
                    </a:lnTo>
                    <a:lnTo>
                      <a:pt x="157" y="263"/>
                    </a:lnTo>
                    <a:lnTo>
                      <a:pt x="157" y="264"/>
                    </a:lnTo>
                    <a:lnTo>
                      <a:pt x="156" y="263"/>
                    </a:lnTo>
                    <a:lnTo>
                      <a:pt x="155" y="260"/>
                    </a:lnTo>
                    <a:lnTo>
                      <a:pt x="153" y="260"/>
                    </a:lnTo>
                    <a:lnTo>
                      <a:pt x="152" y="261"/>
                    </a:lnTo>
                    <a:lnTo>
                      <a:pt x="151" y="260"/>
                    </a:lnTo>
                    <a:lnTo>
                      <a:pt x="149" y="257"/>
                    </a:lnTo>
                    <a:lnTo>
                      <a:pt x="148" y="257"/>
                    </a:lnTo>
                    <a:lnTo>
                      <a:pt x="146" y="257"/>
                    </a:lnTo>
                    <a:lnTo>
                      <a:pt x="144" y="257"/>
                    </a:lnTo>
                    <a:lnTo>
                      <a:pt x="144" y="255"/>
                    </a:lnTo>
                    <a:lnTo>
                      <a:pt x="144" y="254"/>
                    </a:lnTo>
                    <a:lnTo>
                      <a:pt x="142" y="254"/>
                    </a:lnTo>
                    <a:lnTo>
                      <a:pt x="142" y="255"/>
                    </a:lnTo>
                    <a:lnTo>
                      <a:pt x="143" y="257"/>
                    </a:lnTo>
                    <a:lnTo>
                      <a:pt x="142" y="260"/>
                    </a:lnTo>
                    <a:lnTo>
                      <a:pt x="141" y="260"/>
                    </a:lnTo>
                    <a:lnTo>
                      <a:pt x="139" y="262"/>
                    </a:lnTo>
                    <a:lnTo>
                      <a:pt x="137" y="262"/>
                    </a:lnTo>
                    <a:lnTo>
                      <a:pt x="136" y="263"/>
                    </a:lnTo>
                    <a:lnTo>
                      <a:pt x="133" y="262"/>
                    </a:lnTo>
                    <a:lnTo>
                      <a:pt x="131" y="261"/>
                    </a:lnTo>
                    <a:lnTo>
                      <a:pt x="128" y="259"/>
                    </a:lnTo>
                    <a:lnTo>
                      <a:pt x="128" y="257"/>
                    </a:lnTo>
                    <a:lnTo>
                      <a:pt x="129" y="257"/>
                    </a:lnTo>
                    <a:lnTo>
                      <a:pt x="128" y="256"/>
                    </a:lnTo>
                    <a:lnTo>
                      <a:pt x="128" y="255"/>
                    </a:lnTo>
                    <a:lnTo>
                      <a:pt x="128" y="257"/>
                    </a:lnTo>
                    <a:lnTo>
                      <a:pt x="127" y="257"/>
                    </a:lnTo>
                    <a:lnTo>
                      <a:pt x="126" y="256"/>
                    </a:lnTo>
                    <a:lnTo>
                      <a:pt x="125" y="256"/>
                    </a:lnTo>
                    <a:lnTo>
                      <a:pt x="125" y="255"/>
                    </a:lnTo>
                    <a:lnTo>
                      <a:pt x="126" y="255"/>
                    </a:lnTo>
                    <a:lnTo>
                      <a:pt x="125" y="254"/>
                    </a:lnTo>
                    <a:lnTo>
                      <a:pt x="126" y="254"/>
                    </a:lnTo>
                    <a:lnTo>
                      <a:pt x="126" y="252"/>
                    </a:lnTo>
                    <a:lnTo>
                      <a:pt x="125" y="251"/>
                    </a:lnTo>
                    <a:lnTo>
                      <a:pt x="125" y="250"/>
                    </a:lnTo>
                    <a:lnTo>
                      <a:pt x="125" y="248"/>
                    </a:lnTo>
                    <a:lnTo>
                      <a:pt x="124" y="247"/>
                    </a:lnTo>
                    <a:lnTo>
                      <a:pt x="121" y="249"/>
                    </a:lnTo>
                    <a:lnTo>
                      <a:pt x="119" y="251"/>
                    </a:lnTo>
                    <a:lnTo>
                      <a:pt x="115" y="248"/>
                    </a:lnTo>
                    <a:lnTo>
                      <a:pt x="114" y="254"/>
                    </a:lnTo>
                    <a:lnTo>
                      <a:pt x="116" y="254"/>
                    </a:lnTo>
                    <a:lnTo>
                      <a:pt x="112" y="256"/>
                    </a:lnTo>
                    <a:lnTo>
                      <a:pt x="110" y="259"/>
                    </a:lnTo>
                    <a:lnTo>
                      <a:pt x="109" y="257"/>
                    </a:lnTo>
                    <a:lnTo>
                      <a:pt x="108" y="258"/>
                    </a:lnTo>
                    <a:lnTo>
                      <a:pt x="106" y="257"/>
                    </a:lnTo>
                    <a:lnTo>
                      <a:pt x="108" y="257"/>
                    </a:lnTo>
                    <a:lnTo>
                      <a:pt x="108" y="256"/>
                    </a:lnTo>
                    <a:lnTo>
                      <a:pt x="104" y="253"/>
                    </a:lnTo>
                    <a:lnTo>
                      <a:pt x="103" y="253"/>
                    </a:lnTo>
                    <a:lnTo>
                      <a:pt x="101" y="252"/>
                    </a:lnTo>
                    <a:lnTo>
                      <a:pt x="102" y="255"/>
                    </a:lnTo>
                    <a:lnTo>
                      <a:pt x="101" y="256"/>
                    </a:lnTo>
                    <a:lnTo>
                      <a:pt x="101" y="258"/>
                    </a:lnTo>
                    <a:lnTo>
                      <a:pt x="99" y="261"/>
                    </a:lnTo>
                    <a:lnTo>
                      <a:pt x="100" y="261"/>
                    </a:lnTo>
                    <a:lnTo>
                      <a:pt x="100" y="262"/>
                    </a:lnTo>
                    <a:lnTo>
                      <a:pt x="99" y="262"/>
                    </a:lnTo>
                    <a:lnTo>
                      <a:pt x="100" y="264"/>
                    </a:lnTo>
                    <a:lnTo>
                      <a:pt x="99" y="264"/>
                    </a:lnTo>
                    <a:lnTo>
                      <a:pt x="98" y="264"/>
                    </a:lnTo>
                    <a:lnTo>
                      <a:pt x="96" y="265"/>
                    </a:lnTo>
                    <a:lnTo>
                      <a:pt x="98" y="267"/>
                    </a:lnTo>
                    <a:lnTo>
                      <a:pt x="95" y="267"/>
                    </a:lnTo>
                    <a:lnTo>
                      <a:pt x="95" y="264"/>
                    </a:lnTo>
                    <a:lnTo>
                      <a:pt x="94" y="264"/>
                    </a:lnTo>
                    <a:lnTo>
                      <a:pt x="91" y="263"/>
                    </a:lnTo>
                    <a:lnTo>
                      <a:pt x="90" y="264"/>
                    </a:lnTo>
                    <a:lnTo>
                      <a:pt x="87" y="263"/>
                    </a:lnTo>
                    <a:lnTo>
                      <a:pt x="85" y="265"/>
                    </a:lnTo>
                    <a:lnTo>
                      <a:pt x="82" y="263"/>
                    </a:lnTo>
                    <a:lnTo>
                      <a:pt x="81" y="265"/>
                    </a:lnTo>
                    <a:lnTo>
                      <a:pt x="78" y="267"/>
                    </a:lnTo>
                    <a:lnTo>
                      <a:pt x="77" y="267"/>
                    </a:lnTo>
                    <a:lnTo>
                      <a:pt x="76" y="269"/>
                    </a:lnTo>
                    <a:lnTo>
                      <a:pt x="78" y="270"/>
                    </a:lnTo>
                    <a:lnTo>
                      <a:pt x="78" y="271"/>
                    </a:lnTo>
                    <a:lnTo>
                      <a:pt x="77" y="271"/>
                    </a:lnTo>
                    <a:lnTo>
                      <a:pt x="77" y="272"/>
                    </a:lnTo>
                    <a:lnTo>
                      <a:pt x="75" y="272"/>
                    </a:lnTo>
                    <a:lnTo>
                      <a:pt x="74" y="275"/>
                    </a:lnTo>
                    <a:lnTo>
                      <a:pt x="71" y="277"/>
                    </a:lnTo>
                    <a:lnTo>
                      <a:pt x="66" y="276"/>
                    </a:lnTo>
                    <a:lnTo>
                      <a:pt x="64" y="275"/>
                    </a:lnTo>
                    <a:lnTo>
                      <a:pt x="64" y="276"/>
                    </a:lnTo>
                    <a:lnTo>
                      <a:pt x="64" y="280"/>
                    </a:lnTo>
                    <a:lnTo>
                      <a:pt x="63" y="282"/>
                    </a:lnTo>
                    <a:lnTo>
                      <a:pt x="60" y="280"/>
                    </a:lnTo>
                    <a:lnTo>
                      <a:pt x="59" y="283"/>
                    </a:lnTo>
                    <a:lnTo>
                      <a:pt x="58" y="282"/>
                    </a:lnTo>
                    <a:lnTo>
                      <a:pt x="58" y="283"/>
                    </a:lnTo>
                    <a:lnTo>
                      <a:pt x="58" y="284"/>
                    </a:lnTo>
                    <a:lnTo>
                      <a:pt x="59" y="284"/>
                    </a:lnTo>
                    <a:lnTo>
                      <a:pt x="58" y="286"/>
                    </a:lnTo>
                    <a:lnTo>
                      <a:pt x="58" y="288"/>
                    </a:lnTo>
                    <a:lnTo>
                      <a:pt x="56" y="288"/>
                    </a:lnTo>
                    <a:lnTo>
                      <a:pt x="55" y="289"/>
                    </a:lnTo>
                    <a:lnTo>
                      <a:pt x="54" y="287"/>
                    </a:lnTo>
                    <a:lnTo>
                      <a:pt x="52" y="285"/>
                    </a:lnTo>
                    <a:lnTo>
                      <a:pt x="52" y="283"/>
                    </a:lnTo>
                    <a:lnTo>
                      <a:pt x="49" y="280"/>
                    </a:lnTo>
                    <a:lnTo>
                      <a:pt x="49" y="279"/>
                    </a:lnTo>
                    <a:lnTo>
                      <a:pt x="46" y="279"/>
                    </a:lnTo>
                    <a:lnTo>
                      <a:pt x="43" y="281"/>
                    </a:lnTo>
                    <a:lnTo>
                      <a:pt x="42" y="282"/>
                    </a:lnTo>
                    <a:lnTo>
                      <a:pt x="42" y="280"/>
                    </a:lnTo>
                    <a:lnTo>
                      <a:pt x="40" y="280"/>
                    </a:lnTo>
                    <a:lnTo>
                      <a:pt x="39" y="279"/>
                    </a:lnTo>
                    <a:lnTo>
                      <a:pt x="38" y="279"/>
                    </a:lnTo>
                    <a:lnTo>
                      <a:pt x="36" y="280"/>
                    </a:lnTo>
                    <a:lnTo>
                      <a:pt x="38" y="284"/>
                    </a:lnTo>
                    <a:lnTo>
                      <a:pt x="37" y="284"/>
                    </a:lnTo>
                    <a:lnTo>
                      <a:pt x="35" y="285"/>
                    </a:lnTo>
                    <a:lnTo>
                      <a:pt x="35" y="287"/>
                    </a:lnTo>
                    <a:lnTo>
                      <a:pt x="33" y="287"/>
                    </a:lnTo>
                    <a:lnTo>
                      <a:pt x="33" y="288"/>
                    </a:lnTo>
                    <a:lnTo>
                      <a:pt x="33" y="289"/>
                    </a:lnTo>
                    <a:lnTo>
                      <a:pt x="31" y="291"/>
                    </a:lnTo>
                    <a:lnTo>
                      <a:pt x="30" y="291"/>
                    </a:lnTo>
                    <a:lnTo>
                      <a:pt x="30" y="288"/>
                    </a:lnTo>
                    <a:lnTo>
                      <a:pt x="28" y="289"/>
                    </a:lnTo>
                    <a:lnTo>
                      <a:pt x="27" y="289"/>
                    </a:lnTo>
                    <a:lnTo>
                      <a:pt x="25" y="287"/>
                    </a:lnTo>
                    <a:lnTo>
                      <a:pt x="25" y="286"/>
                    </a:lnTo>
                    <a:lnTo>
                      <a:pt x="26" y="284"/>
                    </a:lnTo>
                    <a:lnTo>
                      <a:pt x="25" y="283"/>
                    </a:lnTo>
                    <a:lnTo>
                      <a:pt x="24" y="281"/>
                    </a:lnTo>
                    <a:lnTo>
                      <a:pt x="23" y="280"/>
                    </a:lnTo>
                    <a:lnTo>
                      <a:pt x="20" y="280"/>
                    </a:lnTo>
                    <a:lnTo>
                      <a:pt x="21" y="284"/>
                    </a:lnTo>
                    <a:lnTo>
                      <a:pt x="17" y="280"/>
                    </a:lnTo>
                    <a:lnTo>
                      <a:pt x="14" y="280"/>
                    </a:lnTo>
                    <a:lnTo>
                      <a:pt x="15" y="281"/>
                    </a:lnTo>
                    <a:lnTo>
                      <a:pt x="17" y="281"/>
                    </a:lnTo>
                    <a:lnTo>
                      <a:pt x="17" y="282"/>
                    </a:lnTo>
                    <a:lnTo>
                      <a:pt x="18" y="282"/>
                    </a:lnTo>
                    <a:lnTo>
                      <a:pt x="15" y="284"/>
                    </a:lnTo>
                    <a:lnTo>
                      <a:pt x="14" y="285"/>
                    </a:lnTo>
                    <a:lnTo>
                      <a:pt x="14" y="286"/>
                    </a:lnTo>
                    <a:lnTo>
                      <a:pt x="13" y="287"/>
                    </a:lnTo>
                    <a:lnTo>
                      <a:pt x="12" y="287"/>
                    </a:lnTo>
                    <a:lnTo>
                      <a:pt x="10" y="286"/>
                    </a:lnTo>
                    <a:lnTo>
                      <a:pt x="10" y="284"/>
                    </a:lnTo>
                    <a:lnTo>
                      <a:pt x="8" y="284"/>
                    </a:lnTo>
                    <a:lnTo>
                      <a:pt x="7" y="286"/>
                    </a:lnTo>
                    <a:lnTo>
                      <a:pt x="8" y="287"/>
                    </a:lnTo>
                    <a:lnTo>
                      <a:pt x="9" y="287"/>
                    </a:lnTo>
                    <a:lnTo>
                      <a:pt x="10" y="288"/>
                    </a:lnTo>
                    <a:lnTo>
                      <a:pt x="11" y="289"/>
                    </a:lnTo>
                    <a:lnTo>
                      <a:pt x="10" y="291"/>
                    </a:lnTo>
                    <a:lnTo>
                      <a:pt x="9" y="290"/>
                    </a:lnTo>
                    <a:lnTo>
                      <a:pt x="7" y="291"/>
                    </a:lnTo>
                    <a:lnTo>
                      <a:pt x="7" y="292"/>
                    </a:lnTo>
                    <a:lnTo>
                      <a:pt x="10" y="293"/>
                    </a:lnTo>
                    <a:lnTo>
                      <a:pt x="8" y="294"/>
                    </a:lnTo>
                    <a:lnTo>
                      <a:pt x="7" y="295"/>
                    </a:lnTo>
                    <a:lnTo>
                      <a:pt x="5" y="294"/>
                    </a:lnTo>
                    <a:lnTo>
                      <a:pt x="4" y="294"/>
                    </a:lnTo>
                    <a:lnTo>
                      <a:pt x="4" y="297"/>
                    </a:lnTo>
                    <a:lnTo>
                      <a:pt x="0" y="301"/>
                    </a:lnTo>
                    <a:lnTo>
                      <a:pt x="5" y="303"/>
                    </a:lnTo>
                    <a:lnTo>
                      <a:pt x="11" y="308"/>
                    </a:lnTo>
                    <a:lnTo>
                      <a:pt x="17" y="308"/>
                    </a:lnTo>
                    <a:lnTo>
                      <a:pt x="19" y="309"/>
                    </a:lnTo>
                    <a:lnTo>
                      <a:pt x="20" y="308"/>
                    </a:lnTo>
                    <a:lnTo>
                      <a:pt x="22" y="310"/>
                    </a:lnTo>
                    <a:lnTo>
                      <a:pt x="25" y="315"/>
                    </a:lnTo>
                    <a:lnTo>
                      <a:pt x="27" y="315"/>
                    </a:lnTo>
                    <a:lnTo>
                      <a:pt x="26" y="314"/>
                    </a:lnTo>
                    <a:lnTo>
                      <a:pt x="31" y="318"/>
                    </a:lnTo>
                    <a:lnTo>
                      <a:pt x="34" y="322"/>
                    </a:lnTo>
                    <a:lnTo>
                      <a:pt x="35" y="325"/>
                    </a:lnTo>
                    <a:lnTo>
                      <a:pt x="38" y="328"/>
                    </a:lnTo>
                    <a:lnTo>
                      <a:pt x="39" y="331"/>
                    </a:lnTo>
                    <a:lnTo>
                      <a:pt x="40" y="331"/>
                    </a:lnTo>
                    <a:lnTo>
                      <a:pt x="42" y="330"/>
                    </a:lnTo>
                    <a:lnTo>
                      <a:pt x="45" y="330"/>
                    </a:lnTo>
                    <a:lnTo>
                      <a:pt x="46" y="330"/>
                    </a:lnTo>
                    <a:lnTo>
                      <a:pt x="46" y="331"/>
                    </a:lnTo>
                    <a:lnTo>
                      <a:pt x="53" y="333"/>
                    </a:lnTo>
                    <a:lnTo>
                      <a:pt x="57" y="335"/>
                    </a:lnTo>
                    <a:lnTo>
                      <a:pt x="62" y="331"/>
                    </a:lnTo>
                    <a:lnTo>
                      <a:pt x="64" y="328"/>
                    </a:lnTo>
                    <a:lnTo>
                      <a:pt x="65" y="325"/>
                    </a:lnTo>
                    <a:lnTo>
                      <a:pt x="69" y="326"/>
                    </a:lnTo>
                    <a:lnTo>
                      <a:pt x="72" y="328"/>
                    </a:lnTo>
                    <a:lnTo>
                      <a:pt x="77" y="328"/>
                    </a:lnTo>
                    <a:lnTo>
                      <a:pt x="78" y="329"/>
                    </a:lnTo>
                    <a:lnTo>
                      <a:pt x="79" y="329"/>
                    </a:lnTo>
                    <a:lnTo>
                      <a:pt x="82" y="326"/>
                    </a:lnTo>
                    <a:lnTo>
                      <a:pt x="82" y="328"/>
                    </a:lnTo>
                    <a:lnTo>
                      <a:pt x="84" y="331"/>
                    </a:lnTo>
                    <a:lnTo>
                      <a:pt x="84" y="332"/>
                    </a:lnTo>
                    <a:lnTo>
                      <a:pt x="82" y="333"/>
                    </a:lnTo>
                    <a:lnTo>
                      <a:pt x="82" y="335"/>
                    </a:lnTo>
                    <a:lnTo>
                      <a:pt x="85" y="337"/>
                    </a:lnTo>
                    <a:lnTo>
                      <a:pt x="87" y="339"/>
                    </a:lnTo>
                    <a:lnTo>
                      <a:pt x="90" y="338"/>
                    </a:lnTo>
                    <a:lnTo>
                      <a:pt x="90" y="337"/>
                    </a:lnTo>
                    <a:lnTo>
                      <a:pt x="90" y="336"/>
                    </a:lnTo>
                    <a:lnTo>
                      <a:pt x="91" y="336"/>
                    </a:lnTo>
                    <a:lnTo>
                      <a:pt x="92" y="337"/>
                    </a:lnTo>
                    <a:lnTo>
                      <a:pt x="92" y="338"/>
                    </a:lnTo>
                    <a:lnTo>
                      <a:pt x="91" y="342"/>
                    </a:lnTo>
                    <a:lnTo>
                      <a:pt x="92" y="345"/>
                    </a:lnTo>
                    <a:lnTo>
                      <a:pt x="93" y="345"/>
                    </a:lnTo>
                    <a:lnTo>
                      <a:pt x="96" y="342"/>
                    </a:lnTo>
                    <a:lnTo>
                      <a:pt x="97" y="345"/>
                    </a:lnTo>
                    <a:lnTo>
                      <a:pt x="97" y="347"/>
                    </a:lnTo>
                    <a:lnTo>
                      <a:pt x="96" y="347"/>
                    </a:lnTo>
                    <a:lnTo>
                      <a:pt x="95" y="346"/>
                    </a:lnTo>
                    <a:lnTo>
                      <a:pt x="95" y="344"/>
                    </a:lnTo>
                    <a:lnTo>
                      <a:pt x="95" y="345"/>
                    </a:lnTo>
                    <a:lnTo>
                      <a:pt x="94" y="346"/>
                    </a:lnTo>
                    <a:lnTo>
                      <a:pt x="95" y="348"/>
                    </a:lnTo>
                    <a:lnTo>
                      <a:pt x="98" y="348"/>
                    </a:lnTo>
                    <a:lnTo>
                      <a:pt x="101" y="347"/>
                    </a:lnTo>
                    <a:lnTo>
                      <a:pt x="102" y="349"/>
                    </a:lnTo>
                    <a:lnTo>
                      <a:pt x="104" y="349"/>
                    </a:lnTo>
                    <a:lnTo>
                      <a:pt x="102" y="354"/>
                    </a:lnTo>
                    <a:lnTo>
                      <a:pt x="103" y="355"/>
                    </a:lnTo>
                    <a:lnTo>
                      <a:pt x="104" y="358"/>
                    </a:lnTo>
                    <a:lnTo>
                      <a:pt x="106" y="358"/>
                    </a:lnTo>
                    <a:lnTo>
                      <a:pt x="107" y="357"/>
                    </a:lnTo>
                    <a:lnTo>
                      <a:pt x="107" y="354"/>
                    </a:lnTo>
                    <a:lnTo>
                      <a:pt x="108" y="354"/>
                    </a:lnTo>
                    <a:lnTo>
                      <a:pt x="109" y="354"/>
                    </a:lnTo>
                    <a:lnTo>
                      <a:pt x="108" y="356"/>
                    </a:lnTo>
                    <a:lnTo>
                      <a:pt x="112" y="356"/>
                    </a:lnTo>
                    <a:lnTo>
                      <a:pt x="112" y="358"/>
                    </a:lnTo>
                    <a:lnTo>
                      <a:pt x="109" y="360"/>
                    </a:lnTo>
                    <a:lnTo>
                      <a:pt x="108" y="365"/>
                    </a:lnTo>
                    <a:lnTo>
                      <a:pt x="112" y="368"/>
                    </a:lnTo>
                    <a:lnTo>
                      <a:pt x="118" y="375"/>
                    </a:lnTo>
                    <a:lnTo>
                      <a:pt x="120" y="378"/>
                    </a:lnTo>
                    <a:lnTo>
                      <a:pt x="134" y="388"/>
                    </a:lnTo>
                    <a:lnTo>
                      <a:pt x="138" y="392"/>
                    </a:lnTo>
                    <a:lnTo>
                      <a:pt x="142" y="395"/>
                    </a:lnTo>
                    <a:lnTo>
                      <a:pt x="146" y="397"/>
                    </a:lnTo>
                    <a:lnTo>
                      <a:pt x="149" y="398"/>
                    </a:lnTo>
                    <a:lnTo>
                      <a:pt x="150" y="398"/>
                    </a:lnTo>
                    <a:lnTo>
                      <a:pt x="150" y="397"/>
                    </a:lnTo>
                    <a:lnTo>
                      <a:pt x="152" y="397"/>
                    </a:lnTo>
                    <a:lnTo>
                      <a:pt x="152" y="398"/>
                    </a:lnTo>
                    <a:lnTo>
                      <a:pt x="157" y="400"/>
                    </a:lnTo>
                    <a:lnTo>
                      <a:pt x="158" y="399"/>
                    </a:lnTo>
                    <a:lnTo>
                      <a:pt x="160" y="399"/>
                    </a:lnTo>
                    <a:lnTo>
                      <a:pt x="160" y="400"/>
                    </a:lnTo>
                    <a:lnTo>
                      <a:pt x="161" y="399"/>
                    </a:lnTo>
                    <a:lnTo>
                      <a:pt x="161" y="398"/>
                    </a:lnTo>
                    <a:lnTo>
                      <a:pt x="173" y="402"/>
                    </a:lnTo>
                    <a:lnTo>
                      <a:pt x="187" y="405"/>
                    </a:lnTo>
                    <a:lnTo>
                      <a:pt x="191" y="407"/>
                    </a:lnTo>
                    <a:lnTo>
                      <a:pt x="193" y="406"/>
                    </a:lnTo>
                    <a:lnTo>
                      <a:pt x="196" y="406"/>
                    </a:lnTo>
                    <a:lnTo>
                      <a:pt x="201" y="408"/>
                    </a:lnTo>
                    <a:lnTo>
                      <a:pt x="202" y="407"/>
                    </a:lnTo>
                    <a:lnTo>
                      <a:pt x="205" y="410"/>
                    </a:lnTo>
                    <a:lnTo>
                      <a:pt x="210" y="412"/>
                    </a:lnTo>
                    <a:lnTo>
                      <a:pt x="212" y="410"/>
                    </a:lnTo>
                    <a:lnTo>
                      <a:pt x="213" y="408"/>
                    </a:lnTo>
                    <a:lnTo>
                      <a:pt x="214" y="407"/>
                    </a:lnTo>
                    <a:lnTo>
                      <a:pt x="214" y="406"/>
                    </a:lnTo>
                    <a:lnTo>
                      <a:pt x="214" y="409"/>
                    </a:lnTo>
                    <a:lnTo>
                      <a:pt x="216" y="408"/>
                    </a:lnTo>
                    <a:lnTo>
                      <a:pt x="217" y="409"/>
                    </a:lnTo>
                    <a:lnTo>
                      <a:pt x="218" y="410"/>
                    </a:lnTo>
                    <a:lnTo>
                      <a:pt x="216" y="412"/>
                    </a:lnTo>
                    <a:lnTo>
                      <a:pt x="218" y="414"/>
                    </a:lnTo>
                    <a:lnTo>
                      <a:pt x="218" y="413"/>
                    </a:lnTo>
                    <a:lnTo>
                      <a:pt x="218" y="414"/>
                    </a:lnTo>
                    <a:lnTo>
                      <a:pt x="222" y="414"/>
                    </a:lnTo>
                    <a:lnTo>
                      <a:pt x="222" y="415"/>
                    </a:lnTo>
                    <a:lnTo>
                      <a:pt x="224" y="415"/>
                    </a:lnTo>
                    <a:lnTo>
                      <a:pt x="225" y="414"/>
                    </a:lnTo>
                    <a:lnTo>
                      <a:pt x="226" y="412"/>
                    </a:lnTo>
                    <a:lnTo>
                      <a:pt x="227" y="410"/>
                    </a:lnTo>
                    <a:lnTo>
                      <a:pt x="228" y="412"/>
                    </a:lnTo>
                    <a:lnTo>
                      <a:pt x="230" y="410"/>
                    </a:lnTo>
                    <a:lnTo>
                      <a:pt x="231" y="410"/>
                    </a:lnTo>
                    <a:lnTo>
                      <a:pt x="232" y="410"/>
                    </a:lnTo>
                    <a:lnTo>
                      <a:pt x="234" y="406"/>
                    </a:lnTo>
                    <a:lnTo>
                      <a:pt x="235" y="404"/>
                    </a:lnTo>
                    <a:lnTo>
                      <a:pt x="237" y="401"/>
                    </a:lnTo>
                    <a:lnTo>
                      <a:pt x="240" y="401"/>
                    </a:lnTo>
                    <a:lnTo>
                      <a:pt x="242" y="399"/>
                    </a:lnTo>
                    <a:lnTo>
                      <a:pt x="242" y="396"/>
                    </a:lnTo>
                    <a:lnTo>
                      <a:pt x="242" y="395"/>
                    </a:lnTo>
                    <a:lnTo>
                      <a:pt x="243" y="392"/>
                    </a:lnTo>
                    <a:lnTo>
                      <a:pt x="245" y="388"/>
                    </a:lnTo>
                    <a:lnTo>
                      <a:pt x="245" y="386"/>
                    </a:lnTo>
                    <a:lnTo>
                      <a:pt x="246" y="384"/>
                    </a:lnTo>
                    <a:lnTo>
                      <a:pt x="250" y="382"/>
                    </a:lnTo>
                    <a:lnTo>
                      <a:pt x="250" y="381"/>
                    </a:lnTo>
                    <a:lnTo>
                      <a:pt x="249" y="380"/>
                    </a:lnTo>
                    <a:lnTo>
                      <a:pt x="250" y="380"/>
                    </a:lnTo>
                    <a:lnTo>
                      <a:pt x="254" y="384"/>
                    </a:lnTo>
                    <a:lnTo>
                      <a:pt x="260" y="386"/>
                    </a:lnTo>
                    <a:lnTo>
                      <a:pt x="264" y="385"/>
                    </a:lnTo>
                    <a:lnTo>
                      <a:pt x="265" y="387"/>
                    </a:lnTo>
                    <a:lnTo>
                      <a:pt x="267" y="386"/>
                    </a:lnTo>
                    <a:lnTo>
                      <a:pt x="269" y="383"/>
                    </a:lnTo>
                    <a:lnTo>
                      <a:pt x="271" y="381"/>
                    </a:lnTo>
                    <a:lnTo>
                      <a:pt x="275" y="386"/>
                    </a:lnTo>
                    <a:lnTo>
                      <a:pt x="275" y="387"/>
                    </a:lnTo>
                    <a:lnTo>
                      <a:pt x="278" y="391"/>
                    </a:lnTo>
                    <a:lnTo>
                      <a:pt x="283" y="392"/>
                    </a:lnTo>
                    <a:lnTo>
                      <a:pt x="286" y="395"/>
                    </a:lnTo>
                    <a:lnTo>
                      <a:pt x="285" y="397"/>
                    </a:lnTo>
                    <a:lnTo>
                      <a:pt x="289" y="399"/>
                    </a:lnTo>
                    <a:lnTo>
                      <a:pt x="291" y="399"/>
                    </a:lnTo>
                    <a:lnTo>
                      <a:pt x="295" y="399"/>
                    </a:lnTo>
                    <a:lnTo>
                      <a:pt x="296" y="397"/>
                    </a:lnTo>
                    <a:lnTo>
                      <a:pt x="299" y="397"/>
                    </a:lnTo>
                    <a:lnTo>
                      <a:pt x="302" y="399"/>
                    </a:lnTo>
                    <a:lnTo>
                      <a:pt x="304" y="400"/>
                    </a:lnTo>
                    <a:lnTo>
                      <a:pt x="305" y="403"/>
                    </a:lnTo>
                    <a:lnTo>
                      <a:pt x="307" y="406"/>
                    </a:lnTo>
                    <a:lnTo>
                      <a:pt x="308" y="412"/>
                    </a:lnTo>
                    <a:lnTo>
                      <a:pt x="308" y="415"/>
                    </a:lnTo>
                    <a:lnTo>
                      <a:pt x="305" y="418"/>
                    </a:lnTo>
                    <a:lnTo>
                      <a:pt x="305" y="420"/>
                    </a:lnTo>
                    <a:lnTo>
                      <a:pt x="307" y="423"/>
                    </a:lnTo>
                    <a:lnTo>
                      <a:pt x="307" y="426"/>
                    </a:lnTo>
                    <a:lnTo>
                      <a:pt x="308" y="426"/>
                    </a:lnTo>
                    <a:lnTo>
                      <a:pt x="313" y="423"/>
                    </a:lnTo>
                    <a:lnTo>
                      <a:pt x="314" y="422"/>
                    </a:lnTo>
                    <a:lnTo>
                      <a:pt x="317" y="422"/>
                    </a:lnTo>
                    <a:lnTo>
                      <a:pt x="319" y="423"/>
                    </a:lnTo>
                    <a:lnTo>
                      <a:pt x="321" y="423"/>
                    </a:lnTo>
                    <a:lnTo>
                      <a:pt x="320" y="424"/>
                    </a:lnTo>
                    <a:lnTo>
                      <a:pt x="320" y="425"/>
                    </a:lnTo>
                    <a:lnTo>
                      <a:pt x="321" y="425"/>
                    </a:lnTo>
                    <a:lnTo>
                      <a:pt x="322" y="426"/>
                    </a:lnTo>
                    <a:lnTo>
                      <a:pt x="322" y="427"/>
                    </a:lnTo>
                    <a:lnTo>
                      <a:pt x="325" y="426"/>
                    </a:lnTo>
                    <a:lnTo>
                      <a:pt x="327" y="429"/>
                    </a:lnTo>
                    <a:lnTo>
                      <a:pt x="327" y="431"/>
                    </a:lnTo>
                    <a:lnTo>
                      <a:pt x="328" y="433"/>
                    </a:lnTo>
                    <a:lnTo>
                      <a:pt x="329" y="433"/>
                    </a:lnTo>
                    <a:lnTo>
                      <a:pt x="332" y="436"/>
                    </a:lnTo>
                    <a:lnTo>
                      <a:pt x="333" y="435"/>
                    </a:lnTo>
                    <a:lnTo>
                      <a:pt x="334" y="436"/>
                    </a:lnTo>
                    <a:lnTo>
                      <a:pt x="336" y="436"/>
                    </a:lnTo>
                    <a:lnTo>
                      <a:pt x="338" y="438"/>
                    </a:lnTo>
                    <a:lnTo>
                      <a:pt x="339" y="440"/>
                    </a:lnTo>
                    <a:lnTo>
                      <a:pt x="341" y="437"/>
                    </a:lnTo>
                    <a:lnTo>
                      <a:pt x="343" y="438"/>
                    </a:lnTo>
                    <a:lnTo>
                      <a:pt x="346" y="439"/>
                    </a:lnTo>
                    <a:lnTo>
                      <a:pt x="349" y="436"/>
                    </a:lnTo>
                    <a:lnTo>
                      <a:pt x="351" y="439"/>
                    </a:lnTo>
                    <a:lnTo>
                      <a:pt x="358" y="439"/>
                    </a:lnTo>
                    <a:lnTo>
                      <a:pt x="361" y="435"/>
                    </a:lnTo>
                    <a:lnTo>
                      <a:pt x="362" y="438"/>
                    </a:lnTo>
                    <a:lnTo>
                      <a:pt x="366" y="439"/>
                    </a:lnTo>
                    <a:lnTo>
                      <a:pt x="367" y="438"/>
                    </a:lnTo>
                    <a:lnTo>
                      <a:pt x="368" y="439"/>
                    </a:lnTo>
                    <a:lnTo>
                      <a:pt x="367" y="439"/>
                    </a:lnTo>
                    <a:lnTo>
                      <a:pt x="368" y="441"/>
                    </a:lnTo>
                    <a:lnTo>
                      <a:pt x="369" y="443"/>
                    </a:lnTo>
                    <a:lnTo>
                      <a:pt x="368" y="444"/>
                    </a:lnTo>
                    <a:lnTo>
                      <a:pt x="370" y="446"/>
                    </a:lnTo>
                    <a:lnTo>
                      <a:pt x="370" y="448"/>
                    </a:lnTo>
                    <a:lnTo>
                      <a:pt x="370" y="450"/>
                    </a:lnTo>
                    <a:lnTo>
                      <a:pt x="370" y="451"/>
                    </a:lnTo>
                    <a:lnTo>
                      <a:pt x="370" y="452"/>
                    </a:lnTo>
                    <a:lnTo>
                      <a:pt x="370" y="454"/>
                    </a:lnTo>
                    <a:lnTo>
                      <a:pt x="369" y="454"/>
                    </a:lnTo>
                    <a:lnTo>
                      <a:pt x="368" y="456"/>
                    </a:lnTo>
                    <a:lnTo>
                      <a:pt x="368" y="458"/>
                    </a:lnTo>
                    <a:lnTo>
                      <a:pt x="370" y="460"/>
                    </a:lnTo>
                    <a:lnTo>
                      <a:pt x="371" y="461"/>
                    </a:lnTo>
                    <a:lnTo>
                      <a:pt x="370" y="462"/>
                    </a:lnTo>
                    <a:lnTo>
                      <a:pt x="371" y="463"/>
                    </a:lnTo>
                    <a:lnTo>
                      <a:pt x="370" y="463"/>
                    </a:lnTo>
                    <a:lnTo>
                      <a:pt x="371" y="465"/>
                    </a:lnTo>
                    <a:lnTo>
                      <a:pt x="370" y="467"/>
                    </a:lnTo>
                    <a:lnTo>
                      <a:pt x="369" y="468"/>
                    </a:lnTo>
                    <a:lnTo>
                      <a:pt x="370" y="471"/>
                    </a:lnTo>
                    <a:lnTo>
                      <a:pt x="369" y="471"/>
                    </a:lnTo>
                    <a:lnTo>
                      <a:pt x="370" y="473"/>
                    </a:lnTo>
                    <a:lnTo>
                      <a:pt x="371" y="473"/>
                    </a:lnTo>
                    <a:lnTo>
                      <a:pt x="371" y="475"/>
                    </a:lnTo>
                    <a:lnTo>
                      <a:pt x="370" y="476"/>
                    </a:lnTo>
                    <a:lnTo>
                      <a:pt x="370" y="478"/>
                    </a:lnTo>
                    <a:lnTo>
                      <a:pt x="368" y="481"/>
                    </a:lnTo>
                    <a:lnTo>
                      <a:pt x="368" y="483"/>
                    </a:lnTo>
                    <a:lnTo>
                      <a:pt x="370" y="484"/>
                    </a:lnTo>
                    <a:lnTo>
                      <a:pt x="373" y="486"/>
                    </a:lnTo>
                    <a:lnTo>
                      <a:pt x="375" y="487"/>
                    </a:lnTo>
                    <a:lnTo>
                      <a:pt x="375" y="485"/>
                    </a:lnTo>
                    <a:lnTo>
                      <a:pt x="376" y="486"/>
                    </a:lnTo>
                    <a:lnTo>
                      <a:pt x="377" y="486"/>
                    </a:lnTo>
                    <a:lnTo>
                      <a:pt x="376" y="485"/>
                    </a:lnTo>
                    <a:lnTo>
                      <a:pt x="376" y="484"/>
                    </a:lnTo>
                    <a:lnTo>
                      <a:pt x="378" y="484"/>
                    </a:lnTo>
                    <a:lnTo>
                      <a:pt x="378" y="481"/>
                    </a:lnTo>
                    <a:lnTo>
                      <a:pt x="379" y="483"/>
                    </a:lnTo>
                    <a:lnTo>
                      <a:pt x="379" y="481"/>
                    </a:lnTo>
                    <a:lnTo>
                      <a:pt x="381" y="483"/>
                    </a:lnTo>
                    <a:lnTo>
                      <a:pt x="382" y="482"/>
                    </a:lnTo>
                    <a:lnTo>
                      <a:pt x="380" y="480"/>
                    </a:lnTo>
                    <a:lnTo>
                      <a:pt x="382" y="480"/>
                    </a:lnTo>
                    <a:lnTo>
                      <a:pt x="380" y="477"/>
                    </a:lnTo>
                    <a:lnTo>
                      <a:pt x="380" y="476"/>
                    </a:lnTo>
                    <a:lnTo>
                      <a:pt x="382" y="478"/>
                    </a:lnTo>
                    <a:lnTo>
                      <a:pt x="382" y="476"/>
                    </a:lnTo>
                    <a:lnTo>
                      <a:pt x="383" y="475"/>
                    </a:lnTo>
                    <a:lnTo>
                      <a:pt x="382" y="473"/>
                    </a:lnTo>
                    <a:lnTo>
                      <a:pt x="384" y="473"/>
                    </a:lnTo>
                    <a:lnTo>
                      <a:pt x="383" y="471"/>
                    </a:lnTo>
                    <a:lnTo>
                      <a:pt x="383" y="464"/>
                    </a:lnTo>
                    <a:lnTo>
                      <a:pt x="385" y="463"/>
                    </a:lnTo>
                    <a:lnTo>
                      <a:pt x="384" y="461"/>
                    </a:lnTo>
                    <a:lnTo>
                      <a:pt x="384" y="460"/>
                    </a:lnTo>
                    <a:lnTo>
                      <a:pt x="385" y="462"/>
                    </a:lnTo>
                    <a:lnTo>
                      <a:pt x="386" y="461"/>
                    </a:lnTo>
                    <a:lnTo>
                      <a:pt x="386" y="459"/>
                    </a:lnTo>
                    <a:lnTo>
                      <a:pt x="387" y="459"/>
                    </a:lnTo>
                    <a:lnTo>
                      <a:pt x="387" y="457"/>
                    </a:lnTo>
                    <a:lnTo>
                      <a:pt x="388" y="456"/>
                    </a:lnTo>
                    <a:lnTo>
                      <a:pt x="388" y="454"/>
                    </a:lnTo>
                    <a:lnTo>
                      <a:pt x="389" y="453"/>
                    </a:lnTo>
                    <a:lnTo>
                      <a:pt x="390" y="454"/>
                    </a:lnTo>
                    <a:lnTo>
                      <a:pt x="391" y="454"/>
                    </a:lnTo>
                    <a:lnTo>
                      <a:pt x="392" y="452"/>
                    </a:lnTo>
                    <a:lnTo>
                      <a:pt x="393" y="454"/>
                    </a:lnTo>
                    <a:lnTo>
                      <a:pt x="394" y="452"/>
                    </a:lnTo>
                    <a:lnTo>
                      <a:pt x="392" y="452"/>
                    </a:lnTo>
                    <a:lnTo>
                      <a:pt x="393" y="451"/>
                    </a:lnTo>
                    <a:lnTo>
                      <a:pt x="392" y="450"/>
                    </a:lnTo>
                    <a:lnTo>
                      <a:pt x="396" y="450"/>
                    </a:lnTo>
                    <a:lnTo>
                      <a:pt x="394" y="448"/>
                    </a:lnTo>
                    <a:lnTo>
                      <a:pt x="395" y="447"/>
                    </a:lnTo>
                    <a:lnTo>
                      <a:pt x="394" y="448"/>
                    </a:lnTo>
                    <a:lnTo>
                      <a:pt x="393" y="447"/>
                    </a:lnTo>
                    <a:lnTo>
                      <a:pt x="394" y="446"/>
                    </a:lnTo>
                    <a:lnTo>
                      <a:pt x="395" y="446"/>
                    </a:lnTo>
                    <a:lnTo>
                      <a:pt x="394" y="446"/>
                    </a:lnTo>
                    <a:lnTo>
                      <a:pt x="395" y="444"/>
                    </a:lnTo>
                    <a:lnTo>
                      <a:pt x="396" y="444"/>
                    </a:lnTo>
                    <a:lnTo>
                      <a:pt x="395" y="443"/>
                    </a:lnTo>
                    <a:lnTo>
                      <a:pt x="395" y="441"/>
                    </a:lnTo>
                    <a:lnTo>
                      <a:pt x="397" y="440"/>
                    </a:lnTo>
                    <a:lnTo>
                      <a:pt x="395" y="440"/>
                    </a:lnTo>
                    <a:lnTo>
                      <a:pt x="395" y="439"/>
                    </a:lnTo>
                    <a:lnTo>
                      <a:pt x="394" y="439"/>
                    </a:lnTo>
                    <a:lnTo>
                      <a:pt x="396" y="437"/>
                    </a:lnTo>
                    <a:lnTo>
                      <a:pt x="397" y="438"/>
                    </a:lnTo>
                    <a:lnTo>
                      <a:pt x="397" y="437"/>
                    </a:lnTo>
                    <a:lnTo>
                      <a:pt x="398" y="437"/>
                    </a:lnTo>
                    <a:lnTo>
                      <a:pt x="399" y="436"/>
                    </a:lnTo>
                    <a:lnTo>
                      <a:pt x="400" y="434"/>
                    </a:lnTo>
                    <a:lnTo>
                      <a:pt x="400" y="435"/>
                    </a:lnTo>
                    <a:lnTo>
                      <a:pt x="400" y="433"/>
                    </a:lnTo>
                    <a:lnTo>
                      <a:pt x="403" y="433"/>
                    </a:lnTo>
                    <a:lnTo>
                      <a:pt x="403" y="430"/>
                    </a:lnTo>
                    <a:lnTo>
                      <a:pt x="404" y="427"/>
                    </a:lnTo>
                    <a:lnTo>
                      <a:pt x="406" y="426"/>
                    </a:lnTo>
                    <a:lnTo>
                      <a:pt x="408" y="424"/>
                    </a:lnTo>
                    <a:lnTo>
                      <a:pt x="409" y="423"/>
                    </a:lnTo>
                    <a:lnTo>
                      <a:pt x="409" y="422"/>
                    </a:lnTo>
                    <a:lnTo>
                      <a:pt x="408" y="423"/>
                    </a:lnTo>
                    <a:lnTo>
                      <a:pt x="409" y="418"/>
                    </a:lnTo>
                    <a:lnTo>
                      <a:pt x="411" y="419"/>
                    </a:lnTo>
                    <a:lnTo>
                      <a:pt x="412" y="418"/>
                    </a:lnTo>
                    <a:lnTo>
                      <a:pt x="413" y="418"/>
                    </a:lnTo>
                    <a:lnTo>
                      <a:pt x="413" y="417"/>
                    </a:lnTo>
                    <a:lnTo>
                      <a:pt x="414" y="418"/>
                    </a:lnTo>
                    <a:lnTo>
                      <a:pt x="416" y="417"/>
                    </a:lnTo>
                    <a:lnTo>
                      <a:pt x="414" y="416"/>
                    </a:lnTo>
                    <a:lnTo>
                      <a:pt x="414" y="415"/>
                    </a:lnTo>
                    <a:lnTo>
                      <a:pt x="414" y="416"/>
                    </a:lnTo>
                    <a:lnTo>
                      <a:pt x="416" y="416"/>
                    </a:lnTo>
                    <a:lnTo>
                      <a:pt x="416" y="414"/>
                    </a:lnTo>
                    <a:lnTo>
                      <a:pt x="417" y="414"/>
                    </a:lnTo>
                    <a:lnTo>
                      <a:pt x="417" y="413"/>
                    </a:lnTo>
                    <a:lnTo>
                      <a:pt x="418" y="413"/>
                    </a:lnTo>
                    <a:lnTo>
                      <a:pt x="420" y="412"/>
                    </a:lnTo>
                    <a:lnTo>
                      <a:pt x="421" y="413"/>
                    </a:lnTo>
                    <a:lnTo>
                      <a:pt x="424" y="410"/>
                    </a:lnTo>
                    <a:lnTo>
                      <a:pt x="422" y="409"/>
                    </a:lnTo>
                    <a:lnTo>
                      <a:pt x="423" y="406"/>
                    </a:lnTo>
                    <a:lnTo>
                      <a:pt x="424" y="405"/>
                    </a:lnTo>
                    <a:lnTo>
                      <a:pt x="425" y="405"/>
                    </a:lnTo>
                    <a:lnTo>
                      <a:pt x="424" y="404"/>
                    </a:lnTo>
                    <a:lnTo>
                      <a:pt x="425" y="404"/>
                    </a:lnTo>
                    <a:lnTo>
                      <a:pt x="425" y="403"/>
                    </a:lnTo>
                    <a:lnTo>
                      <a:pt x="427" y="403"/>
                    </a:lnTo>
                    <a:lnTo>
                      <a:pt x="427" y="401"/>
                    </a:lnTo>
                    <a:lnTo>
                      <a:pt x="428" y="400"/>
                    </a:lnTo>
                    <a:lnTo>
                      <a:pt x="429" y="398"/>
                    </a:lnTo>
                    <a:lnTo>
                      <a:pt x="428" y="395"/>
                    </a:lnTo>
                    <a:lnTo>
                      <a:pt x="429" y="392"/>
                    </a:lnTo>
                    <a:lnTo>
                      <a:pt x="429" y="391"/>
                    </a:lnTo>
                    <a:lnTo>
                      <a:pt x="430" y="389"/>
                    </a:lnTo>
                    <a:lnTo>
                      <a:pt x="430" y="388"/>
                    </a:lnTo>
                    <a:lnTo>
                      <a:pt x="431" y="388"/>
                    </a:lnTo>
                    <a:lnTo>
                      <a:pt x="432" y="386"/>
                    </a:lnTo>
                    <a:lnTo>
                      <a:pt x="437" y="389"/>
                    </a:lnTo>
                    <a:lnTo>
                      <a:pt x="440" y="389"/>
                    </a:lnTo>
                    <a:lnTo>
                      <a:pt x="441" y="389"/>
                    </a:lnTo>
                    <a:lnTo>
                      <a:pt x="442" y="387"/>
                    </a:lnTo>
                    <a:lnTo>
                      <a:pt x="443" y="386"/>
                    </a:lnTo>
                    <a:lnTo>
                      <a:pt x="442" y="386"/>
                    </a:lnTo>
                    <a:lnTo>
                      <a:pt x="442" y="384"/>
                    </a:lnTo>
                    <a:lnTo>
                      <a:pt x="443" y="385"/>
                    </a:lnTo>
                    <a:lnTo>
                      <a:pt x="445" y="384"/>
                    </a:lnTo>
                    <a:lnTo>
                      <a:pt x="444" y="383"/>
                    </a:lnTo>
                    <a:lnTo>
                      <a:pt x="446" y="384"/>
                    </a:lnTo>
                    <a:lnTo>
                      <a:pt x="446" y="383"/>
                    </a:lnTo>
                    <a:lnTo>
                      <a:pt x="445" y="382"/>
                    </a:lnTo>
                    <a:lnTo>
                      <a:pt x="447" y="382"/>
                    </a:lnTo>
                    <a:lnTo>
                      <a:pt x="448" y="381"/>
                    </a:lnTo>
                    <a:lnTo>
                      <a:pt x="447" y="380"/>
                    </a:lnTo>
                    <a:lnTo>
                      <a:pt x="449" y="379"/>
                    </a:lnTo>
                    <a:lnTo>
                      <a:pt x="449" y="381"/>
                    </a:lnTo>
                    <a:lnTo>
                      <a:pt x="450" y="381"/>
                    </a:lnTo>
                    <a:lnTo>
                      <a:pt x="450" y="380"/>
                    </a:lnTo>
                    <a:lnTo>
                      <a:pt x="449" y="378"/>
                    </a:lnTo>
                    <a:lnTo>
                      <a:pt x="449" y="376"/>
                    </a:lnTo>
                    <a:lnTo>
                      <a:pt x="450" y="376"/>
                    </a:lnTo>
                    <a:lnTo>
                      <a:pt x="452" y="377"/>
                    </a:lnTo>
                    <a:lnTo>
                      <a:pt x="452" y="375"/>
                    </a:lnTo>
                    <a:lnTo>
                      <a:pt x="455" y="373"/>
                    </a:lnTo>
                    <a:lnTo>
                      <a:pt x="456" y="373"/>
                    </a:lnTo>
                    <a:lnTo>
                      <a:pt x="457" y="373"/>
                    </a:lnTo>
                    <a:lnTo>
                      <a:pt x="458" y="373"/>
                    </a:lnTo>
                    <a:lnTo>
                      <a:pt x="458" y="374"/>
                    </a:lnTo>
                    <a:lnTo>
                      <a:pt x="458" y="375"/>
                    </a:lnTo>
                    <a:lnTo>
                      <a:pt x="459" y="374"/>
                    </a:lnTo>
                    <a:lnTo>
                      <a:pt x="461" y="375"/>
                    </a:lnTo>
                    <a:lnTo>
                      <a:pt x="463" y="374"/>
                    </a:lnTo>
                    <a:lnTo>
                      <a:pt x="463" y="376"/>
                    </a:lnTo>
                    <a:lnTo>
                      <a:pt x="465" y="376"/>
                    </a:lnTo>
                    <a:lnTo>
                      <a:pt x="466" y="378"/>
                    </a:lnTo>
                    <a:lnTo>
                      <a:pt x="469" y="378"/>
                    </a:lnTo>
                    <a:lnTo>
                      <a:pt x="470" y="380"/>
                    </a:lnTo>
                    <a:lnTo>
                      <a:pt x="473" y="382"/>
                    </a:lnTo>
                    <a:lnTo>
                      <a:pt x="475" y="382"/>
                    </a:lnTo>
                    <a:lnTo>
                      <a:pt x="478" y="382"/>
                    </a:lnTo>
                    <a:lnTo>
                      <a:pt x="478" y="385"/>
                    </a:lnTo>
                    <a:lnTo>
                      <a:pt x="482" y="388"/>
                    </a:lnTo>
                    <a:lnTo>
                      <a:pt x="484" y="391"/>
                    </a:lnTo>
                    <a:lnTo>
                      <a:pt x="486" y="392"/>
                    </a:lnTo>
                    <a:lnTo>
                      <a:pt x="488" y="391"/>
                    </a:lnTo>
                    <a:lnTo>
                      <a:pt x="489" y="392"/>
                    </a:lnTo>
                    <a:lnTo>
                      <a:pt x="490" y="394"/>
                    </a:lnTo>
                    <a:lnTo>
                      <a:pt x="491" y="397"/>
                    </a:lnTo>
                    <a:lnTo>
                      <a:pt x="495" y="401"/>
                    </a:lnTo>
                    <a:lnTo>
                      <a:pt x="496" y="403"/>
                    </a:lnTo>
                    <a:lnTo>
                      <a:pt x="497" y="403"/>
                    </a:lnTo>
                    <a:lnTo>
                      <a:pt x="499" y="407"/>
                    </a:lnTo>
                    <a:lnTo>
                      <a:pt x="504" y="405"/>
                    </a:lnTo>
                    <a:lnTo>
                      <a:pt x="506" y="406"/>
                    </a:lnTo>
                    <a:lnTo>
                      <a:pt x="507" y="406"/>
                    </a:lnTo>
                    <a:lnTo>
                      <a:pt x="508" y="408"/>
                    </a:lnTo>
                    <a:lnTo>
                      <a:pt x="510" y="405"/>
                    </a:lnTo>
                    <a:lnTo>
                      <a:pt x="514" y="403"/>
                    </a:lnTo>
                    <a:lnTo>
                      <a:pt x="515" y="402"/>
                    </a:lnTo>
                    <a:lnTo>
                      <a:pt x="517" y="403"/>
                    </a:lnTo>
                    <a:lnTo>
                      <a:pt x="518" y="401"/>
                    </a:lnTo>
                    <a:lnTo>
                      <a:pt x="520" y="397"/>
                    </a:lnTo>
                    <a:lnTo>
                      <a:pt x="522" y="399"/>
                    </a:lnTo>
                    <a:lnTo>
                      <a:pt x="522" y="397"/>
                    </a:lnTo>
                    <a:lnTo>
                      <a:pt x="525" y="394"/>
                    </a:lnTo>
                    <a:lnTo>
                      <a:pt x="531" y="397"/>
                    </a:lnTo>
                    <a:lnTo>
                      <a:pt x="533" y="399"/>
                    </a:lnTo>
                    <a:lnTo>
                      <a:pt x="536" y="404"/>
                    </a:lnTo>
                    <a:lnTo>
                      <a:pt x="539" y="409"/>
                    </a:lnTo>
                    <a:lnTo>
                      <a:pt x="539" y="410"/>
                    </a:lnTo>
                    <a:lnTo>
                      <a:pt x="542" y="412"/>
                    </a:lnTo>
                    <a:lnTo>
                      <a:pt x="545" y="412"/>
                    </a:lnTo>
                    <a:lnTo>
                      <a:pt x="548" y="410"/>
                    </a:lnTo>
                    <a:lnTo>
                      <a:pt x="551" y="411"/>
                    </a:lnTo>
                    <a:lnTo>
                      <a:pt x="554" y="407"/>
                    </a:lnTo>
                    <a:lnTo>
                      <a:pt x="557" y="409"/>
                    </a:lnTo>
                    <a:lnTo>
                      <a:pt x="559" y="408"/>
                    </a:lnTo>
                    <a:lnTo>
                      <a:pt x="562" y="409"/>
                    </a:lnTo>
                    <a:lnTo>
                      <a:pt x="564" y="407"/>
                    </a:lnTo>
                    <a:lnTo>
                      <a:pt x="565" y="403"/>
                    </a:lnTo>
                    <a:lnTo>
                      <a:pt x="566" y="401"/>
                    </a:lnTo>
                    <a:lnTo>
                      <a:pt x="571" y="401"/>
                    </a:lnTo>
                    <a:lnTo>
                      <a:pt x="572" y="399"/>
                    </a:lnTo>
                    <a:lnTo>
                      <a:pt x="574" y="396"/>
                    </a:lnTo>
                    <a:lnTo>
                      <a:pt x="577" y="396"/>
                    </a:lnTo>
                    <a:lnTo>
                      <a:pt x="579" y="397"/>
                    </a:lnTo>
                    <a:lnTo>
                      <a:pt x="577" y="389"/>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3" name="Group 80"/>
            <p:cNvGrpSpPr>
              <a:grpSpLocks/>
            </p:cNvGrpSpPr>
            <p:nvPr/>
          </p:nvGrpSpPr>
          <p:grpSpPr bwMode="auto">
            <a:xfrm>
              <a:off x="1081" y="2725"/>
              <a:ext cx="335" cy="268"/>
              <a:chOff x="1081" y="2725"/>
              <a:chExt cx="335" cy="268"/>
            </a:xfrm>
          </p:grpSpPr>
          <p:sp>
            <p:nvSpPr>
              <p:cNvPr id="279" name="Freeform 78"/>
              <p:cNvSpPr>
                <a:spLocks/>
              </p:cNvSpPr>
              <p:nvPr/>
            </p:nvSpPr>
            <p:spPr bwMode="auto">
              <a:xfrm>
                <a:off x="1081" y="2725"/>
                <a:ext cx="335" cy="268"/>
              </a:xfrm>
              <a:custGeom>
                <a:avLst/>
                <a:gdLst>
                  <a:gd name="T0" fmla="*/ 328 w 335"/>
                  <a:gd name="T1" fmla="*/ 238 h 268"/>
                  <a:gd name="T2" fmla="*/ 328 w 335"/>
                  <a:gd name="T3" fmla="*/ 207 h 268"/>
                  <a:gd name="T4" fmla="*/ 325 w 335"/>
                  <a:gd name="T5" fmla="*/ 172 h 268"/>
                  <a:gd name="T6" fmla="*/ 319 w 335"/>
                  <a:gd name="T7" fmla="*/ 134 h 268"/>
                  <a:gd name="T8" fmla="*/ 289 w 335"/>
                  <a:gd name="T9" fmla="*/ 125 h 268"/>
                  <a:gd name="T10" fmla="*/ 278 w 335"/>
                  <a:gd name="T11" fmla="*/ 116 h 268"/>
                  <a:gd name="T12" fmla="*/ 276 w 335"/>
                  <a:gd name="T13" fmla="*/ 91 h 268"/>
                  <a:gd name="T14" fmla="*/ 262 w 335"/>
                  <a:gd name="T15" fmla="*/ 77 h 268"/>
                  <a:gd name="T16" fmla="*/ 266 w 335"/>
                  <a:gd name="T17" fmla="*/ 43 h 268"/>
                  <a:gd name="T18" fmla="*/ 254 w 335"/>
                  <a:gd name="T19" fmla="*/ 21 h 268"/>
                  <a:gd name="T20" fmla="*/ 238 w 335"/>
                  <a:gd name="T21" fmla="*/ 22 h 268"/>
                  <a:gd name="T22" fmla="*/ 229 w 335"/>
                  <a:gd name="T23" fmla="*/ 20 h 268"/>
                  <a:gd name="T24" fmla="*/ 213 w 335"/>
                  <a:gd name="T25" fmla="*/ 7 h 268"/>
                  <a:gd name="T26" fmla="*/ 202 w 335"/>
                  <a:gd name="T27" fmla="*/ 1 h 268"/>
                  <a:gd name="T28" fmla="*/ 188 w 335"/>
                  <a:gd name="T29" fmla="*/ 20 h 268"/>
                  <a:gd name="T30" fmla="*/ 188 w 335"/>
                  <a:gd name="T31" fmla="*/ 43 h 268"/>
                  <a:gd name="T32" fmla="*/ 186 w 335"/>
                  <a:gd name="T33" fmla="*/ 68 h 268"/>
                  <a:gd name="T34" fmla="*/ 150 w 335"/>
                  <a:gd name="T35" fmla="*/ 62 h 268"/>
                  <a:gd name="T36" fmla="*/ 130 w 335"/>
                  <a:gd name="T37" fmla="*/ 84 h 268"/>
                  <a:gd name="T38" fmla="*/ 113 w 335"/>
                  <a:gd name="T39" fmla="*/ 79 h 268"/>
                  <a:gd name="T40" fmla="*/ 87 w 335"/>
                  <a:gd name="T41" fmla="*/ 63 h 268"/>
                  <a:gd name="T42" fmla="*/ 66 w 335"/>
                  <a:gd name="T43" fmla="*/ 79 h 268"/>
                  <a:gd name="T44" fmla="*/ 51 w 335"/>
                  <a:gd name="T45" fmla="*/ 81 h 268"/>
                  <a:gd name="T46" fmla="*/ 39 w 335"/>
                  <a:gd name="T47" fmla="*/ 78 h 268"/>
                  <a:gd name="T48" fmla="*/ 36 w 335"/>
                  <a:gd name="T49" fmla="*/ 82 h 268"/>
                  <a:gd name="T50" fmla="*/ 32 w 335"/>
                  <a:gd name="T51" fmla="*/ 94 h 268"/>
                  <a:gd name="T52" fmla="*/ 23 w 335"/>
                  <a:gd name="T53" fmla="*/ 112 h 268"/>
                  <a:gd name="T54" fmla="*/ 8 w 335"/>
                  <a:gd name="T55" fmla="*/ 126 h 268"/>
                  <a:gd name="T56" fmla="*/ 3 w 335"/>
                  <a:gd name="T57" fmla="*/ 148 h 268"/>
                  <a:gd name="T58" fmla="*/ 8 w 335"/>
                  <a:gd name="T59" fmla="*/ 172 h 268"/>
                  <a:gd name="T60" fmla="*/ 14 w 335"/>
                  <a:gd name="T61" fmla="*/ 188 h 268"/>
                  <a:gd name="T62" fmla="*/ 18 w 335"/>
                  <a:gd name="T63" fmla="*/ 202 h 268"/>
                  <a:gd name="T64" fmla="*/ 23 w 335"/>
                  <a:gd name="T65" fmla="*/ 209 h 268"/>
                  <a:gd name="T66" fmla="*/ 29 w 335"/>
                  <a:gd name="T67" fmla="*/ 224 h 268"/>
                  <a:gd name="T68" fmla="*/ 41 w 335"/>
                  <a:gd name="T69" fmla="*/ 226 h 268"/>
                  <a:gd name="T70" fmla="*/ 54 w 335"/>
                  <a:gd name="T71" fmla="*/ 222 h 268"/>
                  <a:gd name="T72" fmla="*/ 55 w 335"/>
                  <a:gd name="T73" fmla="*/ 238 h 268"/>
                  <a:gd name="T74" fmla="*/ 63 w 335"/>
                  <a:gd name="T75" fmla="*/ 236 h 268"/>
                  <a:gd name="T76" fmla="*/ 78 w 335"/>
                  <a:gd name="T77" fmla="*/ 237 h 268"/>
                  <a:gd name="T78" fmla="*/ 93 w 335"/>
                  <a:gd name="T79" fmla="*/ 224 h 268"/>
                  <a:gd name="T80" fmla="*/ 131 w 335"/>
                  <a:gd name="T81" fmla="*/ 211 h 268"/>
                  <a:gd name="T82" fmla="*/ 140 w 335"/>
                  <a:gd name="T83" fmla="*/ 202 h 268"/>
                  <a:gd name="T84" fmla="*/ 148 w 335"/>
                  <a:gd name="T85" fmla="*/ 190 h 268"/>
                  <a:gd name="T86" fmla="*/ 155 w 335"/>
                  <a:gd name="T87" fmla="*/ 191 h 268"/>
                  <a:gd name="T88" fmla="*/ 165 w 335"/>
                  <a:gd name="T89" fmla="*/ 193 h 268"/>
                  <a:gd name="T90" fmla="*/ 173 w 335"/>
                  <a:gd name="T91" fmla="*/ 198 h 268"/>
                  <a:gd name="T92" fmla="*/ 180 w 335"/>
                  <a:gd name="T93" fmla="*/ 214 h 268"/>
                  <a:gd name="T94" fmla="*/ 192 w 335"/>
                  <a:gd name="T95" fmla="*/ 224 h 268"/>
                  <a:gd name="T96" fmla="*/ 202 w 335"/>
                  <a:gd name="T97" fmla="*/ 234 h 268"/>
                  <a:gd name="T98" fmla="*/ 213 w 335"/>
                  <a:gd name="T99" fmla="*/ 246 h 268"/>
                  <a:gd name="T100" fmla="*/ 231 w 335"/>
                  <a:gd name="T101" fmla="*/ 249 h 268"/>
                  <a:gd name="T102" fmla="*/ 242 w 335"/>
                  <a:gd name="T103" fmla="*/ 243 h 268"/>
                  <a:gd name="T104" fmla="*/ 256 w 335"/>
                  <a:gd name="T105" fmla="*/ 250 h 268"/>
                  <a:gd name="T106" fmla="*/ 268 w 335"/>
                  <a:gd name="T107" fmla="*/ 259 h 268"/>
                  <a:gd name="T108" fmla="*/ 268 w 335"/>
                  <a:gd name="T109" fmla="*/ 267 h 268"/>
                  <a:gd name="T110" fmla="*/ 279 w 335"/>
                  <a:gd name="T111" fmla="*/ 263 h 268"/>
                  <a:gd name="T112" fmla="*/ 282 w 335"/>
                  <a:gd name="T113" fmla="*/ 252 h 268"/>
                  <a:gd name="T114" fmla="*/ 295 w 335"/>
                  <a:gd name="T115" fmla="*/ 241 h 268"/>
                  <a:gd name="T116" fmla="*/ 305 w 335"/>
                  <a:gd name="T117" fmla="*/ 255 h 268"/>
                  <a:gd name="T118" fmla="*/ 319 w 335"/>
                  <a:gd name="T119" fmla="*/ 253 h 268"/>
                  <a:gd name="T120" fmla="*/ 326 w 335"/>
                  <a:gd name="T121" fmla="*/ 256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
                  <a:gd name="T184" fmla="*/ 0 h 268"/>
                  <a:gd name="T185" fmla="*/ 335 w 335"/>
                  <a:gd name="T186" fmla="*/ 268 h 2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 h="268">
                    <a:moveTo>
                      <a:pt x="334" y="252"/>
                    </a:moveTo>
                    <a:lnTo>
                      <a:pt x="334" y="249"/>
                    </a:lnTo>
                    <a:lnTo>
                      <a:pt x="333" y="249"/>
                    </a:lnTo>
                    <a:lnTo>
                      <a:pt x="332" y="246"/>
                    </a:lnTo>
                    <a:lnTo>
                      <a:pt x="331" y="245"/>
                    </a:lnTo>
                    <a:lnTo>
                      <a:pt x="331" y="244"/>
                    </a:lnTo>
                    <a:lnTo>
                      <a:pt x="329" y="242"/>
                    </a:lnTo>
                    <a:lnTo>
                      <a:pt x="328" y="239"/>
                    </a:lnTo>
                    <a:lnTo>
                      <a:pt x="326" y="238"/>
                    </a:lnTo>
                    <a:lnTo>
                      <a:pt x="328" y="238"/>
                    </a:lnTo>
                    <a:lnTo>
                      <a:pt x="324" y="233"/>
                    </a:lnTo>
                    <a:lnTo>
                      <a:pt x="326" y="232"/>
                    </a:lnTo>
                    <a:lnTo>
                      <a:pt x="327" y="231"/>
                    </a:lnTo>
                    <a:lnTo>
                      <a:pt x="323" y="230"/>
                    </a:lnTo>
                    <a:lnTo>
                      <a:pt x="321" y="228"/>
                    </a:lnTo>
                    <a:lnTo>
                      <a:pt x="326" y="220"/>
                    </a:lnTo>
                    <a:lnTo>
                      <a:pt x="325" y="218"/>
                    </a:lnTo>
                    <a:lnTo>
                      <a:pt x="328" y="214"/>
                    </a:lnTo>
                    <a:lnTo>
                      <a:pt x="331" y="212"/>
                    </a:lnTo>
                    <a:lnTo>
                      <a:pt x="328" y="210"/>
                    </a:lnTo>
                    <a:lnTo>
                      <a:pt x="328" y="207"/>
                    </a:lnTo>
                    <a:lnTo>
                      <a:pt x="327" y="204"/>
                    </a:lnTo>
                    <a:lnTo>
                      <a:pt x="323" y="201"/>
                    </a:lnTo>
                    <a:lnTo>
                      <a:pt x="323" y="200"/>
                    </a:lnTo>
                    <a:lnTo>
                      <a:pt x="325" y="196"/>
                    </a:lnTo>
                    <a:lnTo>
                      <a:pt x="328" y="194"/>
                    </a:lnTo>
                    <a:lnTo>
                      <a:pt x="326" y="191"/>
                    </a:lnTo>
                    <a:lnTo>
                      <a:pt x="325" y="180"/>
                    </a:lnTo>
                    <a:lnTo>
                      <a:pt x="324" y="180"/>
                    </a:lnTo>
                    <a:lnTo>
                      <a:pt x="324" y="178"/>
                    </a:lnTo>
                    <a:lnTo>
                      <a:pt x="326" y="174"/>
                    </a:lnTo>
                    <a:lnTo>
                      <a:pt x="325" y="172"/>
                    </a:lnTo>
                    <a:lnTo>
                      <a:pt x="327" y="167"/>
                    </a:lnTo>
                    <a:lnTo>
                      <a:pt x="324" y="165"/>
                    </a:lnTo>
                    <a:lnTo>
                      <a:pt x="325" y="164"/>
                    </a:lnTo>
                    <a:lnTo>
                      <a:pt x="328" y="158"/>
                    </a:lnTo>
                    <a:lnTo>
                      <a:pt x="330" y="155"/>
                    </a:lnTo>
                    <a:lnTo>
                      <a:pt x="328" y="150"/>
                    </a:lnTo>
                    <a:lnTo>
                      <a:pt x="323" y="145"/>
                    </a:lnTo>
                    <a:lnTo>
                      <a:pt x="322" y="142"/>
                    </a:lnTo>
                    <a:lnTo>
                      <a:pt x="322" y="139"/>
                    </a:lnTo>
                    <a:lnTo>
                      <a:pt x="322" y="133"/>
                    </a:lnTo>
                    <a:lnTo>
                      <a:pt x="319" y="134"/>
                    </a:lnTo>
                    <a:lnTo>
                      <a:pt x="316" y="127"/>
                    </a:lnTo>
                    <a:lnTo>
                      <a:pt x="313" y="127"/>
                    </a:lnTo>
                    <a:lnTo>
                      <a:pt x="308" y="125"/>
                    </a:lnTo>
                    <a:lnTo>
                      <a:pt x="306" y="123"/>
                    </a:lnTo>
                    <a:lnTo>
                      <a:pt x="304" y="120"/>
                    </a:lnTo>
                    <a:lnTo>
                      <a:pt x="301" y="119"/>
                    </a:lnTo>
                    <a:lnTo>
                      <a:pt x="300" y="117"/>
                    </a:lnTo>
                    <a:lnTo>
                      <a:pt x="298" y="116"/>
                    </a:lnTo>
                    <a:lnTo>
                      <a:pt x="296" y="116"/>
                    </a:lnTo>
                    <a:lnTo>
                      <a:pt x="294" y="116"/>
                    </a:lnTo>
                    <a:lnTo>
                      <a:pt x="289" y="125"/>
                    </a:lnTo>
                    <a:lnTo>
                      <a:pt x="284" y="129"/>
                    </a:lnTo>
                    <a:lnTo>
                      <a:pt x="282" y="129"/>
                    </a:lnTo>
                    <a:lnTo>
                      <a:pt x="281" y="128"/>
                    </a:lnTo>
                    <a:lnTo>
                      <a:pt x="279" y="128"/>
                    </a:lnTo>
                    <a:lnTo>
                      <a:pt x="278" y="126"/>
                    </a:lnTo>
                    <a:lnTo>
                      <a:pt x="279" y="125"/>
                    </a:lnTo>
                    <a:lnTo>
                      <a:pt x="279" y="124"/>
                    </a:lnTo>
                    <a:lnTo>
                      <a:pt x="280" y="122"/>
                    </a:lnTo>
                    <a:lnTo>
                      <a:pt x="279" y="121"/>
                    </a:lnTo>
                    <a:lnTo>
                      <a:pt x="279" y="120"/>
                    </a:lnTo>
                    <a:lnTo>
                      <a:pt x="278" y="116"/>
                    </a:lnTo>
                    <a:lnTo>
                      <a:pt x="281" y="114"/>
                    </a:lnTo>
                    <a:lnTo>
                      <a:pt x="280" y="113"/>
                    </a:lnTo>
                    <a:lnTo>
                      <a:pt x="281" y="112"/>
                    </a:lnTo>
                    <a:lnTo>
                      <a:pt x="280" y="110"/>
                    </a:lnTo>
                    <a:lnTo>
                      <a:pt x="282" y="107"/>
                    </a:lnTo>
                    <a:lnTo>
                      <a:pt x="281" y="107"/>
                    </a:lnTo>
                    <a:lnTo>
                      <a:pt x="281" y="99"/>
                    </a:lnTo>
                    <a:lnTo>
                      <a:pt x="279" y="96"/>
                    </a:lnTo>
                    <a:lnTo>
                      <a:pt x="278" y="92"/>
                    </a:lnTo>
                    <a:lnTo>
                      <a:pt x="277" y="92"/>
                    </a:lnTo>
                    <a:lnTo>
                      <a:pt x="276" y="91"/>
                    </a:lnTo>
                    <a:lnTo>
                      <a:pt x="275" y="91"/>
                    </a:lnTo>
                    <a:lnTo>
                      <a:pt x="275" y="90"/>
                    </a:lnTo>
                    <a:lnTo>
                      <a:pt x="274" y="91"/>
                    </a:lnTo>
                    <a:lnTo>
                      <a:pt x="274" y="90"/>
                    </a:lnTo>
                    <a:lnTo>
                      <a:pt x="271" y="90"/>
                    </a:lnTo>
                    <a:lnTo>
                      <a:pt x="271" y="88"/>
                    </a:lnTo>
                    <a:lnTo>
                      <a:pt x="268" y="87"/>
                    </a:lnTo>
                    <a:lnTo>
                      <a:pt x="266" y="86"/>
                    </a:lnTo>
                    <a:lnTo>
                      <a:pt x="262" y="79"/>
                    </a:lnTo>
                    <a:lnTo>
                      <a:pt x="262" y="77"/>
                    </a:lnTo>
                    <a:lnTo>
                      <a:pt x="260" y="73"/>
                    </a:lnTo>
                    <a:lnTo>
                      <a:pt x="259" y="71"/>
                    </a:lnTo>
                    <a:lnTo>
                      <a:pt x="259" y="60"/>
                    </a:lnTo>
                    <a:lnTo>
                      <a:pt x="258" y="57"/>
                    </a:lnTo>
                    <a:lnTo>
                      <a:pt x="259" y="54"/>
                    </a:lnTo>
                    <a:lnTo>
                      <a:pt x="259" y="52"/>
                    </a:lnTo>
                    <a:lnTo>
                      <a:pt x="260" y="50"/>
                    </a:lnTo>
                    <a:lnTo>
                      <a:pt x="262" y="49"/>
                    </a:lnTo>
                    <a:lnTo>
                      <a:pt x="262" y="48"/>
                    </a:lnTo>
                    <a:lnTo>
                      <a:pt x="266" y="46"/>
                    </a:lnTo>
                    <a:lnTo>
                      <a:pt x="266" y="43"/>
                    </a:lnTo>
                    <a:lnTo>
                      <a:pt x="265" y="39"/>
                    </a:lnTo>
                    <a:lnTo>
                      <a:pt x="262" y="38"/>
                    </a:lnTo>
                    <a:lnTo>
                      <a:pt x="264" y="33"/>
                    </a:lnTo>
                    <a:lnTo>
                      <a:pt x="264" y="30"/>
                    </a:lnTo>
                    <a:lnTo>
                      <a:pt x="258" y="28"/>
                    </a:lnTo>
                    <a:lnTo>
                      <a:pt x="257" y="28"/>
                    </a:lnTo>
                    <a:lnTo>
                      <a:pt x="256" y="29"/>
                    </a:lnTo>
                    <a:lnTo>
                      <a:pt x="254" y="26"/>
                    </a:lnTo>
                    <a:lnTo>
                      <a:pt x="256" y="25"/>
                    </a:lnTo>
                    <a:lnTo>
                      <a:pt x="255" y="23"/>
                    </a:lnTo>
                    <a:lnTo>
                      <a:pt x="254" y="21"/>
                    </a:lnTo>
                    <a:lnTo>
                      <a:pt x="256" y="20"/>
                    </a:lnTo>
                    <a:lnTo>
                      <a:pt x="255" y="20"/>
                    </a:lnTo>
                    <a:lnTo>
                      <a:pt x="250" y="20"/>
                    </a:lnTo>
                    <a:lnTo>
                      <a:pt x="247" y="22"/>
                    </a:lnTo>
                    <a:lnTo>
                      <a:pt x="245" y="21"/>
                    </a:lnTo>
                    <a:lnTo>
                      <a:pt x="243" y="23"/>
                    </a:lnTo>
                    <a:lnTo>
                      <a:pt x="243" y="26"/>
                    </a:lnTo>
                    <a:lnTo>
                      <a:pt x="241" y="26"/>
                    </a:lnTo>
                    <a:lnTo>
                      <a:pt x="238" y="23"/>
                    </a:lnTo>
                    <a:lnTo>
                      <a:pt x="237" y="23"/>
                    </a:lnTo>
                    <a:lnTo>
                      <a:pt x="238" y="22"/>
                    </a:lnTo>
                    <a:lnTo>
                      <a:pt x="238" y="20"/>
                    </a:lnTo>
                    <a:lnTo>
                      <a:pt x="238" y="18"/>
                    </a:lnTo>
                    <a:lnTo>
                      <a:pt x="239" y="12"/>
                    </a:lnTo>
                    <a:lnTo>
                      <a:pt x="238" y="7"/>
                    </a:lnTo>
                    <a:lnTo>
                      <a:pt x="234" y="9"/>
                    </a:lnTo>
                    <a:lnTo>
                      <a:pt x="230" y="9"/>
                    </a:lnTo>
                    <a:lnTo>
                      <a:pt x="230" y="12"/>
                    </a:lnTo>
                    <a:lnTo>
                      <a:pt x="227" y="15"/>
                    </a:lnTo>
                    <a:lnTo>
                      <a:pt x="227" y="18"/>
                    </a:lnTo>
                    <a:lnTo>
                      <a:pt x="228" y="18"/>
                    </a:lnTo>
                    <a:lnTo>
                      <a:pt x="229" y="20"/>
                    </a:lnTo>
                    <a:lnTo>
                      <a:pt x="227" y="19"/>
                    </a:lnTo>
                    <a:lnTo>
                      <a:pt x="225" y="20"/>
                    </a:lnTo>
                    <a:lnTo>
                      <a:pt x="224" y="18"/>
                    </a:lnTo>
                    <a:lnTo>
                      <a:pt x="221" y="18"/>
                    </a:lnTo>
                    <a:lnTo>
                      <a:pt x="219" y="18"/>
                    </a:lnTo>
                    <a:lnTo>
                      <a:pt x="218" y="14"/>
                    </a:lnTo>
                    <a:lnTo>
                      <a:pt x="218" y="13"/>
                    </a:lnTo>
                    <a:lnTo>
                      <a:pt x="221" y="10"/>
                    </a:lnTo>
                    <a:lnTo>
                      <a:pt x="220" y="8"/>
                    </a:lnTo>
                    <a:lnTo>
                      <a:pt x="215" y="7"/>
                    </a:lnTo>
                    <a:lnTo>
                      <a:pt x="213" y="7"/>
                    </a:lnTo>
                    <a:lnTo>
                      <a:pt x="213" y="5"/>
                    </a:lnTo>
                    <a:lnTo>
                      <a:pt x="211" y="4"/>
                    </a:lnTo>
                    <a:lnTo>
                      <a:pt x="211" y="3"/>
                    </a:lnTo>
                    <a:lnTo>
                      <a:pt x="209" y="1"/>
                    </a:lnTo>
                    <a:lnTo>
                      <a:pt x="208" y="6"/>
                    </a:lnTo>
                    <a:lnTo>
                      <a:pt x="205" y="7"/>
                    </a:lnTo>
                    <a:lnTo>
                      <a:pt x="202" y="5"/>
                    </a:lnTo>
                    <a:lnTo>
                      <a:pt x="202" y="4"/>
                    </a:lnTo>
                    <a:lnTo>
                      <a:pt x="202" y="3"/>
                    </a:lnTo>
                    <a:lnTo>
                      <a:pt x="202" y="1"/>
                    </a:lnTo>
                    <a:lnTo>
                      <a:pt x="199" y="0"/>
                    </a:lnTo>
                    <a:lnTo>
                      <a:pt x="197" y="0"/>
                    </a:lnTo>
                    <a:lnTo>
                      <a:pt x="197" y="3"/>
                    </a:lnTo>
                    <a:lnTo>
                      <a:pt x="196" y="3"/>
                    </a:lnTo>
                    <a:lnTo>
                      <a:pt x="193" y="5"/>
                    </a:lnTo>
                    <a:lnTo>
                      <a:pt x="191" y="5"/>
                    </a:lnTo>
                    <a:lnTo>
                      <a:pt x="189" y="5"/>
                    </a:lnTo>
                    <a:lnTo>
                      <a:pt x="188" y="7"/>
                    </a:lnTo>
                    <a:lnTo>
                      <a:pt x="183" y="13"/>
                    </a:lnTo>
                    <a:lnTo>
                      <a:pt x="185" y="15"/>
                    </a:lnTo>
                    <a:lnTo>
                      <a:pt x="188" y="20"/>
                    </a:lnTo>
                    <a:lnTo>
                      <a:pt x="189" y="18"/>
                    </a:lnTo>
                    <a:lnTo>
                      <a:pt x="193" y="17"/>
                    </a:lnTo>
                    <a:lnTo>
                      <a:pt x="193" y="18"/>
                    </a:lnTo>
                    <a:lnTo>
                      <a:pt x="194" y="23"/>
                    </a:lnTo>
                    <a:lnTo>
                      <a:pt x="196" y="27"/>
                    </a:lnTo>
                    <a:lnTo>
                      <a:pt x="195" y="26"/>
                    </a:lnTo>
                    <a:lnTo>
                      <a:pt x="193" y="28"/>
                    </a:lnTo>
                    <a:lnTo>
                      <a:pt x="193" y="34"/>
                    </a:lnTo>
                    <a:lnTo>
                      <a:pt x="192" y="37"/>
                    </a:lnTo>
                    <a:lnTo>
                      <a:pt x="193" y="38"/>
                    </a:lnTo>
                    <a:lnTo>
                      <a:pt x="188" y="43"/>
                    </a:lnTo>
                    <a:lnTo>
                      <a:pt x="187" y="44"/>
                    </a:lnTo>
                    <a:lnTo>
                      <a:pt x="185" y="46"/>
                    </a:lnTo>
                    <a:lnTo>
                      <a:pt x="186" y="48"/>
                    </a:lnTo>
                    <a:lnTo>
                      <a:pt x="187" y="51"/>
                    </a:lnTo>
                    <a:lnTo>
                      <a:pt x="187" y="54"/>
                    </a:lnTo>
                    <a:lnTo>
                      <a:pt x="189" y="54"/>
                    </a:lnTo>
                    <a:lnTo>
                      <a:pt x="186" y="56"/>
                    </a:lnTo>
                    <a:lnTo>
                      <a:pt x="186" y="59"/>
                    </a:lnTo>
                    <a:lnTo>
                      <a:pt x="185" y="60"/>
                    </a:lnTo>
                    <a:lnTo>
                      <a:pt x="186" y="61"/>
                    </a:lnTo>
                    <a:lnTo>
                      <a:pt x="186" y="68"/>
                    </a:lnTo>
                    <a:lnTo>
                      <a:pt x="186" y="71"/>
                    </a:lnTo>
                    <a:lnTo>
                      <a:pt x="185" y="71"/>
                    </a:lnTo>
                    <a:lnTo>
                      <a:pt x="179" y="71"/>
                    </a:lnTo>
                    <a:lnTo>
                      <a:pt x="177" y="73"/>
                    </a:lnTo>
                    <a:lnTo>
                      <a:pt x="174" y="73"/>
                    </a:lnTo>
                    <a:lnTo>
                      <a:pt x="171" y="71"/>
                    </a:lnTo>
                    <a:lnTo>
                      <a:pt x="169" y="69"/>
                    </a:lnTo>
                    <a:lnTo>
                      <a:pt x="159" y="64"/>
                    </a:lnTo>
                    <a:lnTo>
                      <a:pt x="158" y="68"/>
                    </a:lnTo>
                    <a:lnTo>
                      <a:pt x="152" y="62"/>
                    </a:lnTo>
                    <a:lnTo>
                      <a:pt x="150" y="62"/>
                    </a:lnTo>
                    <a:lnTo>
                      <a:pt x="149" y="65"/>
                    </a:lnTo>
                    <a:lnTo>
                      <a:pt x="147" y="65"/>
                    </a:lnTo>
                    <a:lnTo>
                      <a:pt x="145" y="65"/>
                    </a:lnTo>
                    <a:lnTo>
                      <a:pt x="143" y="65"/>
                    </a:lnTo>
                    <a:lnTo>
                      <a:pt x="140" y="63"/>
                    </a:lnTo>
                    <a:lnTo>
                      <a:pt x="139" y="63"/>
                    </a:lnTo>
                    <a:lnTo>
                      <a:pt x="139" y="65"/>
                    </a:lnTo>
                    <a:lnTo>
                      <a:pt x="137" y="69"/>
                    </a:lnTo>
                    <a:lnTo>
                      <a:pt x="134" y="72"/>
                    </a:lnTo>
                    <a:lnTo>
                      <a:pt x="131" y="78"/>
                    </a:lnTo>
                    <a:lnTo>
                      <a:pt x="130" y="84"/>
                    </a:lnTo>
                    <a:lnTo>
                      <a:pt x="128" y="86"/>
                    </a:lnTo>
                    <a:lnTo>
                      <a:pt x="128" y="84"/>
                    </a:lnTo>
                    <a:lnTo>
                      <a:pt x="124" y="86"/>
                    </a:lnTo>
                    <a:lnTo>
                      <a:pt x="121" y="85"/>
                    </a:lnTo>
                    <a:lnTo>
                      <a:pt x="121" y="84"/>
                    </a:lnTo>
                    <a:lnTo>
                      <a:pt x="120" y="84"/>
                    </a:lnTo>
                    <a:lnTo>
                      <a:pt x="119" y="82"/>
                    </a:lnTo>
                    <a:lnTo>
                      <a:pt x="117" y="82"/>
                    </a:lnTo>
                    <a:lnTo>
                      <a:pt x="115" y="80"/>
                    </a:lnTo>
                    <a:lnTo>
                      <a:pt x="113" y="79"/>
                    </a:lnTo>
                    <a:lnTo>
                      <a:pt x="112" y="81"/>
                    </a:lnTo>
                    <a:lnTo>
                      <a:pt x="109" y="82"/>
                    </a:lnTo>
                    <a:lnTo>
                      <a:pt x="107" y="81"/>
                    </a:lnTo>
                    <a:lnTo>
                      <a:pt x="107" y="80"/>
                    </a:lnTo>
                    <a:lnTo>
                      <a:pt x="109" y="77"/>
                    </a:lnTo>
                    <a:lnTo>
                      <a:pt x="106" y="73"/>
                    </a:lnTo>
                    <a:lnTo>
                      <a:pt x="101" y="73"/>
                    </a:lnTo>
                    <a:lnTo>
                      <a:pt x="99" y="71"/>
                    </a:lnTo>
                    <a:lnTo>
                      <a:pt x="95" y="67"/>
                    </a:lnTo>
                    <a:lnTo>
                      <a:pt x="91" y="67"/>
                    </a:lnTo>
                    <a:lnTo>
                      <a:pt x="87" y="63"/>
                    </a:lnTo>
                    <a:lnTo>
                      <a:pt x="83" y="61"/>
                    </a:lnTo>
                    <a:lnTo>
                      <a:pt x="80" y="68"/>
                    </a:lnTo>
                    <a:lnTo>
                      <a:pt x="79" y="69"/>
                    </a:lnTo>
                    <a:lnTo>
                      <a:pt x="77" y="69"/>
                    </a:lnTo>
                    <a:lnTo>
                      <a:pt x="75" y="70"/>
                    </a:lnTo>
                    <a:lnTo>
                      <a:pt x="69" y="68"/>
                    </a:lnTo>
                    <a:lnTo>
                      <a:pt x="69" y="69"/>
                    </a:lnTo>
                    <a:lnTo>
                      <a:pt x="69" y="73"/>
                    </a:lnTo>
                    <a:lnTo>
                      <a:pt x="67" y="74"/>
                    </a:lnTo>
                    <a:lnTo>
                      <a:pt x="67" y="77"/>
                    </a:lnTo>
                    <a:lnTo>
                      <a:pt x="66" y="79"/>
                    </a:lnTo>
                    <a:lnTo>
                      <a:pt x="66" y="83"/>
                    </a:lnTo>
                    <a:lnTo>
                      <a:pt x="65" y="86"/>
                    </a:lnTo>
                    <a:lnTo>
                      <a:pt x="62" y="87"/>
                    </a:lnTo>
                    <a:lnTo>
                      <a:pt x="60" y="87"/>
                    </a:lnTo>
                    <a:lnTo>
                      <a:pt x="60" y="86"/>
                    </a:lnTo>
                    <a:lnTo>
                      <a:pt x="59" y="88"/>
                    </a:lnTo>
                    <a:lnTo>
                      <a:pt x="58" y="86"/>
                    </a:lnTo>
                    <a:lnTo>
                      <a:pt x="55" y="86"/>
                    </a:lnTo>
                    <a:lnTo>
                      <a:pt x="55" y="85"/>
                    </a:lnTo>
                    <a:lnTo>
                      <a:pt x="52" y="84"/>
                    </a:lnTo>
                    <a:lnTo>
                      <a:pt x="51" y="81"/>
                    </a:lnTo>
                    <a:lnTo>
                      <a:pt x="48" y="78"/>
                    </a:lnTo>
                    <a:lnTo>
                      <a:pt x="47" y="78"/>
                    </a:lnTo>
                    <a:lnTo>
                      <a:pt x="46" y="79"/>
                    </a:lnTo>
                    <a:lnTo>
                      <a:pt x="46" y="78"/>
                    </a:lnTo>
                    <a:lnTo>
                      <a:pt x="44" y="79"/>
                    </a:lnTo>
                    <a:lnTo>
                      <a:pt x="45" y="78"/>
                    </a:lnTo>
                    <a:lnTo>
                      <a:pt x="46" y="76"/>
                    </a:lnTo>
                    <a:lnTo>
                      <a:pt x="44" y="76"/>
                    </a:lnTo>
                    <a:lnTo>
                      <a:pt x="44" y="75"/>
                    </a:lnTo>
                    <a:lnTo>
                      <a:pt x="41" y="76"/>
                    </a:lnTo>
                    <a:lnTo>
                      <a:pt x="39" y="78"/>
                    </a:lnTo>
                    <a:lnTo>
                      <a:pt x="37" y="75"/>
                    </a:lnTo>
                    <a:lnTo>
                      <a:pt x="34" y="76"/>
                    </a:lnTo>
                    <a:lnTo>
                      <a:pt x="36" y="78"/>
                    </a:lnTo>
                    <a:lnTo>
                      <a:pt x="35" y="78"/>
                    </a:lnTo>
                    <a:lnTo>
                      <a:pt x="36" y="79"/>
                    </a:lnTo>
                    <a:lnTo>
                      <a:pt x="37" y="78"/>
                    </a:lnTo>
                    <a:lnTo>
                      <a:pt x="38" y="79"/>
                    </a:lnTo>
                    <a:lnTo>
                      <a:pt x="38" y="80"/>
                    </a:lnTo>
                    <a:lnTo>
                      <a:pt x="37" y="79"/>
                    </a:lnTo>
                    <a:lnTo>
                      <a:pt x="36" y="81"/>
                    </a:lnTo>
                    <a:lnTo>
                      <a:pt x="36" y="82"/>
                    </a:lnTo>
                    <a:lnTo>
                      <a:pt x="36" y="84"/>
                    </a:lnTo>
                    <a:lnTo>
                      <a:pt x="37" y="84"/>
                    </a:lnTo>
                    <a:lnTo>
                      <a:pt x="38" y="85"/>
                    </a:lnTo>
                    <a:lnTo>
                      <a:pt x="38" y="86"/>
                    </a:lnTo>
                    <a:lnTo>
                      <a:pt x="35" y="87"/>
                    </a:lnTo>
                    <a:lnTo>
                      <a:pt x="34" y="89"/>
                    </a:lnTo>
                    <a:lnTo>
                      <a:pt x="36" y="91"/>
                    </a:lnTo>
                    <a:lnTo>
                      <a:pt x="34" y="95"/>
                    </a:lnTo>
                    <a:lnTo>
                      <a:pt x="32" y="94"/>
                    </a:lnTo>
                    <a:lnTo>
                      <a:pt x="30" y="94"/>
                    </a:lnTo>
                    <a:lnTo>
                      <a:pt x="28" y="97"/>
                    </a:lnTo>
                    <a:lnTo>
                      <a:pt x="26" y="102"/>
                    </a:lnTo>
                    <a:lnTo>
                      <a:pt x="26" y="104"/>
                    </a:lnTo>
                    <a:lnTo>
                      <a:pt x="25" y="104"/>
                    </a:lnTo>
                    <a:lnTo>
                      <a:pt x="24" y="107"/>
                    </a:lnTo>
                    <a:lnTo>
                      <a:pt x="27" y="110"/>
                    </a:lnTo>
                    <a:lnTo>
                      <a:pt x="26" y="112"/>
                    </a:lnTo>
                    <a:lnTo>
                      <a:pt x="23" y="112"/>
                    </a:lnTo>
                    <a:lnTo>
                      <a:pt x="23" y="110"/>
                    </a:lnTo>
                    <a:lnTo>
                      <a:pt x="23" y="108"/>
                    </a:lnTo>
                    <a:lnTo>
                      <a:pt x="22" y="110"/>
                    </a:lnTo>
                    <a:lnTo>
                      <a:pt x="20" y="114"/>
                    </a:lnTo>
                    <a:lnTo>
                      <a:pt x="16" y="115"/>
                    </a:lnTo>
                    <a:lnTo>
                      <a:pt x="12" y="116"/>
                    </a:lnTo>
                    <a:lnTo>
                      <a:pt x="10" y="118"/>
                    </a:lnTo>
                    <a:lnTo>
                      <a:pt x="10" y="121"/>
                    </a:lnTo>
                    <a:lnTo>
                      <a:pt x="9" y="123"/>
                    </a:lnTo>
                    <a:lnTo>
                      <a:pt x="8" y="126"/>
                    </a:lnTo>
                    <a:lnTo>
                      <a:pt x="10" y="128"/>
                    </a:lnTo>
                    <a:lnTo>
                      <a:pt x="10" y="130"/>
                    </a:lnTo>
                    <a:lnTo>
                      <a:pt x="4" y="135"/>
                    </a:lnTo>
                    <a:lnTo>
                      <a:pt x="3" y="134"/>
                    </a:lnTo>
                    <a:lnTo>
                      <a:pt x="0" y="139"/>
                    </a:lnTo>
                    <a:lnTo>
                      <a:pt x="0" y="144"/>
                    </a:lnTo>
                    <a:lnTo>
                      <a:pt x="2" y="144"/>
                    </a:lnTo>
                    <a:lnTo>
                      <a:pt x="3" y="144"/>
                    </a:lnTo>
                    <a:lnTo>
                      <a:pt x="4" y="144"/>
                    </a:lnTo>
                    <a:lnTo>
                      <a:pt x="3" y="147"/>
                    </a:lnTo>
                    <a:lnTo>
                      <a:pt x="3" y="148"/>
                    </a:lnTo>
                    <a:lnTo>
                      <a:pt x="3" y="149"/>
                    </a:lnTo>
                    <a:lnTo>
                      <a:pt x="4" y="153"/>
                    </a:lnTo>
                    <a:lnTo>
                      <a:pt x="4" y="154"/>
                    </a:lnTo>
                    <a:lnTo>
                      <a:pt x="2" y="158"/>
                    </a:lnTo>
                    <a:lnTo>
                      <a:pt x="5" y="161"/>
                    </a:lnTo>
                    <a:lnTo>
                      <a:pt x="4" y="161"/>
                    </a:lnTo>
                    <a:lnTo>
                      <a:pt x="4" y="163"/>
                    </a:lnTo>
                    <a:lnTo>
                      <a:pt x="6" y="165"/>
                    </a:lnTo>
                    <a:lnTo>
                      <a:pt x="7" y="170"/>
                    </a:lnTo>
                    <a:lnTo>
                      <a:pt x="6" y="172"/>
                    </a:lnTo>
                    <a:lnTo>
                      <a:pt x="8" y="172"/>
                    </a:lnTo>
                    <a:lnTo>
                      <a:pt x="9" y="175"/>
                    </a:lnTo>
                    <a:lnTo>
                      <a:pt x="9" y="176"/>
                    </a:lnTo>
                    <a:lnTo>
                      <a:pt x="12" y="178"/>
                    </a:lnTo>
                    <a:lnTo>
                      <a:pt x="12" y="181"/>
                    </a:lnTo>
                    <a:lnTo>
                      <a:pt x="12" y="182"/>
                    </a:lnTo>
                    <a:lnTo>
                      <a:pt x="13" y="182"/>
                    </a:lnTo>
                    <a:lnTo>
                      <a:pt x="13" y="185"/>
                    </a:lnTo>
                    <a:lnTo>
                      <a:pt x="14" y="185"/>
                    </a:lnTo>
                    <a:lnTo>
                      <a:pt x="14" y="187"/>
                    </a:lnTo>
                    <a:lnTo>
                      <a:pt x="14" y="188"/>
                    </a:lnTo>
                    <a:lnTo>
                      <a:pt x="14" y="192"/>
                    </a:lnTo>
                    <a:lnTo>
                      <a:pt x="14" y="194"/>
                    </a:lnTo>
                    <a:lnTo>
                      <a:pt x="16" y="195"/>
                    </a:lnTo>
                    <a:lnTo>
                      <a:pt x="17" y="199"/>
                    </a:lnTo>
                    <a:lnTo>
                      <a:pt x="18" y="199"/>
                    </a:lnTo>
                    <a:lnTo>
                      <a:pt x="17" y="201"/>
                    </a:lnTo>
                    <a:lnTo>
                      <a:pt x="18" y="201"/>
                    </a:lnTo>
                    <a:lnTo>
                      <a:pt x="17" y="202"/>
                    </a:lnTo>
                    <a:lnTo>
                      <a:pt x="18" y="202"/>
                    </a:lnTo>
                    <a:lnTo>
                      <a:pt x="18" y="205"/>
                    </a:lnTo>
                    <a:lnTo>
                      <a:pt x="18" y="206"/>
                    </a:lnTo>
                    <a:lnTo>
                      <a:pt x="19" y="205"/>
                    </a:lnTo>
                    <a:lnTo>
                      <a:pt x="18" y="208"/>
                    </a:lnTo>
                    <a:lnTo>
                      <a:pt x="22" y="209"/>
                    </a:lnTo>
                    <a:lnTo>
                      <a:pt x="22" y="208"/>
                    </a:lnTo>
                    <a:lnTo>
                      <a:pt x="22" y="209"/>
                    </a:lnTo>
                    <a:lnTo>
                      <a:pt x="23" y="210"/>
                    </a:lnTo>
                    <a:lnTo>
                      <a:pt x="23" y="209"/>
                    </a:lnTo>
                    <a:lnTo>
                      <a:pt x="25" y="210"/>
                    </a:lnTo>
                    <a:lnTo>
                      <a:pt x="26" y="210"/>
                    </a:lnTo>
                    <a:lnTo>
                      <a:pt x="26" y="211"/>
                    </a:lnTo>
                    <a:lnTo>
                      <a:pt x="25" y="211"/>
                    </a:lnTo>
                    <a:lnTo>
                      <a:pt x="27" y="212"/>
                    </a:lnTo>
                    <a:lnTo>
                      <a:pt x="26" y="215"/>
                    </a:lnTo>
                    <a:lnTo>
                      <a:pt x="28" y="216"/>
                    </a:lnTo>
                    <a:lnTo>
                      <a:pt x="28" y="218"/>
                    </a:lnTo>
                    <a:lnTo>
                      <a:pt x="29" y="221"/>
                    </a:lnTo>
                    <a:lnTo>
                      <a:pt x="30" y="221"/>
                    </a:lnTo>
                    <a:lnTo>
                      <a:pt x="29" y="224"/>
                    </a:lnTo>
                    <a:lnTo>
                      <a:pt x="31" y="224"/>
                    </a:lnTo>
                    <a:lnTo>
                      <a:pt x="31" y="225"/>
                    </a:lnTo>
                    <a:lnTo>
                      <a:pt x="32" y="227"/>
                    </a:lnTo>
                    <a:lnTo>
                      <a:pt x="33" y="224"/>
                    </a:lnTo>
                    <a:lnTo>
                      <a:pt x="35" y="219"/>
                    </a:lnTo>
                    <a:lnTo>
                      <a:pt x="39" y="219"/>
                    </a:lnTo>
                    <a:lnTo>
                      <a:pt x="38" y="220"/>
                    </a:lnTo>
                    <a:lnTo>
                      <a:pt x="39" y="222"/>
                    </a:lnTo>
                    <a:lnTo>
                      <a:pt x="40" y="225"/>
                    </a:lnTo>
                    <a:lnTo>
                      <a:pt x="41" y="226"/>
                    </a:lnTo>
                    <a:lnTo>
                      <a:pt x="44" y="228"/>
                    </a:lnTo>
                    <a:lnTo>
                      <a:pt x="46" y="228"/>
                    </a:lnTo>
                    <a:lnTo>
                      <a:pt x="47" y="226"/>
                    </a:lnTo>
                    <a:lnTo>
                      <a:pt x="45" y="224"/>
                    </a:lnTo>
                    <a:lnTo>
                      <a:pt x="45" y="223"/>
                    </a:lnTo>
                    <a:lnTo>
                      <a:pt x="49" y="224"/>
                    </a:lnTo>
                    <a:lnTo>
                      <a:pt x="49" y="223"/>
                    </a:lnTo>
                    <a:lnTo>
                      <a:pt x="51" y="221"/>
                    </a:lnTo>
                    <a:lnTo>
                      <a:pt x="53" y="221"/>
                    </a:lnTo>
                    <a:lnTo>
                      <a:pt x="54" y="221"/>
                    </a:lnTo>
                    <a:lnTo>
                      <a:pt x="54" y="222"/>
                    </a:lnTo>
                    <a:lnTo>
                      <a:pt x="53" y="223"/>
                    </a:lnTo>
                    <a:lnTo>
                      <a:pt x="53" y="225"/>
                    </a:lnTo>
                    <a:lnTo>
                      <a:pt x="52" y="225"/>
                    </a:lnTo>
                    <a:lnTo>
                      <a:pt x="54" y="228"/>
                    </a:lnTo>
                    <a:lnTo>
                      <a:pt x="52" y="229"/>
                    </a:lnTo>
                    <a:lnTo>
                      <a:pt x="52" y="231"/>
                    </a:lnTo>
                    <a:lnTo>
                      <a:pt x="52" y="236"/>
                    </a:lnTo>
                    <a:lnTo>
                      <a:pt x="54" y="238"/>
                    </a:lnTo>
                    <a:lnTo>
                      <a:pt x="55" y="238"/>
                    </a:lnTo>
                    <a:lnTo>
                      <a:pt x="55" y="236"/>
                    </a:lnTo>
                    <a:lnTo>
                      <a:pt x="56" y="238"/>
                    </a:lnTo>
                    <a:lnTo>
                      <a:pt x="57" y="237"/>
                    </a:lnTo>
                    <a:lnTo>
                      <a:pt x="57" y="238"/>
                    </a:lnTo>
                    <a:lnTo>
                      <a:pt x="58" y="238"/>
                    </a:lnTo>
                    <a:lnTo>
                      <a:pt x="57" y="238"/>
                    </a:lnTo>
                    <a:lnTo>
                      <a:pt x="59" y="240"/>
                    </a:lnTo>
                    <a:lnTo>
                      <a:pt x="60" y="241"/>
                    </a:lnTo>
                    <a:lnTo>
                      <a:pt x="61" y="240"/>
                    </a:lnTo>
                    <a:lnTo>
                      <a:pt x="61" y="238"/>
                    </a:lnTo>
                    <a:lnTo>
                      <a:pt x="63" y="236"/>
                    </a:lnTo>
                    <a:lnTo>
                      <a:pt x="63" y="237"/>
                    </a:lnTo>
                    <a:lnTo>
                      <a:pt x="65" y="238"/>
                    </a:lnTo>
                    <a:lnTo>
                      <a:pt x="66" y="238"/>
                    </a:lnTo>
                    <a:lnTo>
                      <a:pt x="66" y="235"/>
                    </a:lnTo>
                    <a:lnTo>
                      <a:pt x="68" y="236"/>
                    </a:lnTo>
                    <a:lnTo>
                      <a:pt x="69" y="238"/>
                    </a:lnTo>
                    <a:lnTo>
                      <a:pt x="71" y="238"/>
                    </a:lnTo>
                    <a:lnTo>
                      <a:pt x="71" y="236"/>
                    </a:lnTo>
                    <a:lnTo>
                      <a:pt x="75" y="237"/>
                    </a:lnTo>
                    <a:lnTo>
                      <a:pt x="78" y="237"/>
                    </a:lnTo>
                    <a:lnTo>
                      <a:pt x="78" y="236"/>
                    </a:lnTo>
                    <a:lnTo>
                      <a:pt x="82" y="240"/>
                    </a:lnTo>
                    <a:lnTo>
                      <a:pt x="82" y="239"/>
                    </a:lnTo>
                    <a:lnTo>
                      <a:pt x="82" y="235"/>
                    </a:lnTo>
                    <a:lnTo>
                      <a:pt x="84" y="234"/>
                    </a:lnTo>
                    <a:lnTo>
                      <a:pt x="84" y="233"/>
                    </a:lnTo>
                    <a:lnTo>
                      <a:pt x="88" y="234"/>
                    </a:lnTo>
                    <a:lnTo>
                      <a:pt x="89" y="232"/>
                    </a:lnTo>
                    <a:lnTo>
                      <a:pt x="90" y="233"/>
                    </a:lnTo>
                    <a:lnTo>
                      <a:pt x="93" y="225"/>
                    </a:lnTo>
                    <a:lnTo>
                      <a:pt x="93" y="224"/>
                    </a:lnTo>
                    <a:lnTo>
                      <a:pt x="100" y="226"/>
                    </a:lnTo>
                    <a:lnTo>
                      <a:pt x="101" y="225"/>
                    </a:lnTo>
                    <a:lnTo>
                      <a:pt x="102" y="221"/>
                    </a:lnTo>
                    <a:lnTo>
                      <a:pt x="101" y="212"/>
                    </a:lnTo>
                    <a:lnTo>
                      <a:pt x="101" y="207"/>
                    </a:lnTo>
                    <a:lnTo>
                      <a:pt x="115" y="212"/>
                    </a:lnTo>
                    <a:lnTo>
                      <a:pt x="121" y="218"/>
                    </a:lnTo>
                    <a:lnTo>
                      <a:pt x="128" y="213"/>
                    </a:lnTo>
                    <a:lnTo>
                      <a:pt x="129" y="213"/>
                    </a:lnTo>
                    <a:lnTo>
                      <a:pt x="130" y="212"/>
                    </a:lnTo>
                    <a:lnTo>
                      <a:pt x="131" y="211"/>
                    </a:lnTo>
                    <a:lnTo>
                      <a:pt x="130" y="209"/>
                    </a:lnTo>
                    <a:lnTo>
                      <a:pt x="128" y="207"/>
                    </a:lnTo>
                    <a:lnTo>
                      <a:pt x="129" y="205"/>
                    </a:lnTo>
                    <a:lnTo>
                      <a:pt x="128" y="204"/>
                    </a:lnTo>
                    <a:lnTo>
                      <a:pt x="133" y="203"/>
                    </a:lnTo>
                    <a:lnTo>
                      <a:pt x="133" y="202"/>
                    </a:lnTo>
                    <a:lnTo>
                      <a:pt x="136" y="201"/>
                    </a:lnTo>
                    <a:lnTo>
                      <a:pt x="138" y="201"/>
                    </a:lnTo>
                    <a:lnTo>
                      <a:pt x="139" y="201"/>
                    </a:lnTo>
                    <a:lnTo>
                      <a:pt x="140" y="200"/>
                    </a:lnTo>
                    <a:lnTo>
                      <a:pt x="140" y="202"/>
                    </a:lnTo>
                    <a:lnTo>
                      <a:pt x="143" y="200"/>
                    </a:lnTo>
                    <a:lnTo>
                      <a:pt x="145" y="199"/>
                    </a:lnTo>
                    <a:lnTo>
                      <a:pt x="144" y="195"/>
                    </a:lnTo>
                    <a:lnTo>
                      <a:pt x="145" y="195"/>
                    </a:lnTo>
                    <a:lnTo>
                      <a:pt x="144" y="191"/>
                    </a:lnTo>
                    <a:lnTo>
                      <a:pt x="142" y="191"/>
                    </a:lnTo>
                    <a:lnTo>
                      <a:pt x="145" y="191"/>
                    </a:lnTo>
                    <a:lnTo>
                      <a:pt x="145" y="190"/>
                    </a:lnTo>
                    <a:lnTo>
                      <a:pt x="147" y="191"/>
                    </a:lnTo>
                    <a:lnTo>
                      <a:pt x="147" y="190"/>
                    </a:lnTo>
                    <a:lnTo>
                      <a:pt x="148" y="190"/>
                    </a:lnTo>
                    <a:lnTo>
                      <a:pt x="148" y="191"/>
                    </a:lnTo>
                    <a:lnTo>
                      <a:pt x="147" y="185"/>
                    </a:lnTo>
                    <a:lnTo>
                      <a:pt x="148" y="184"/>
                    </a:lnTo>
                    <a:lnTo>
                      <a:pt x="153" y="185"/>
                    </a:lnTo>
                    <a:lnTo>
                      <a:pt x="153" y="186"/>
                    </a:lnTo>
                    <a:lnTo>
                      <a:pt x="153" y="189"/>
                    </a:lnTo>
                    <a:lnTo>
                      <a:pt x="152" y="189"/>
                    </a:lnTo>
                    <a:lnTo>
                      <a:pt x="153" y="191"/>
                    </a:lnTo>
                    <a:lnTo>
                      <a:pt x="154" y="191"/>
                    </a:lnTo>
                    <a:lnTo>
                      <a:pt x="155" y="192"/>
                    </a:lnTo>
                    <a:lnTo>
                      <a:pt x="155" y="191"/>
                    </a:lnTo>
                    <a:lnTo>
                      <a:pt x="157" y="191"/>
                    </a:lnTo>
                    <a:lnTo>
                      <a:pt x="158" y="195"/>
                    </a:lnTo>
                    <a:lnTo>
                      <a:pt x="156" y="195"/>
                    </a:lnTo>
                    <a:lnTo>
                      <a:pt x="158" y="196"/>
                    </a:lnTo>
                    <a:lnTo>
                      <a:pt x="158" y="197"/>
                    </a:lnTo>
                    <a:lnTo>
                      <a:pt x="161" y="197"/>
                    </a:lnTo>
                    <a:lnTo>
                      <a:pt x="162" y="199"/>
                    </a:lnTo>
                    <a:lnTo>
                      <a:pt x="162" y="196"/>
                    </a:lnTo>
                    <a:lnTo>
                      <a:pt x="164" y="196"/>
                    </a:lnTo>
                    <a:lnTo>
                      <a:pt x="164" y="194"/>
                    </a:lnTo>
                    <a:lnTo>
                      <a:pt x="165" y="193"/>
                    </a:lnTo>
                    <a:lnTo>
                      <a:pt x="166" y="194"/>
                    </a:lnTo>
                    <a:lnTo>
                      <a:pt x="165" y="194"/>
                    </a:lnTo>
                    <a:lnTo>
                      <a:pt x="165" y="195"/>
                    </a:lnTo>
                    <a:lnTo>
                      <a:pt x="167" y="195"/>
                    </a:lnTo>
                    <a:lnTo>
                      <a:pt x="167" y="196"/>
                    </a:lnTo>
                    <a:lnTo>
                      <a:pt x="169" y="196"/>
                    </a:lnTo>
                    <a:lnTo>
                      <a:pt x="170" y="196"/>
                    </a:lnTo>
                    <a:lnTo>
                      <a:pt x="173" y="195"/>
                    </a:lnTo>
                    <a:lnTo>
                      <a:pt x="173" y="196"/>
                    </a:lnTo>
                    <a:lnTo>
                      <a:pt x="172" y="197"/>
                    </a:lnTo>
                    <a:lnTo>
                      <a:pt x="173" y="198"/>
                    </a:lnTo>
                    <a:lnTo>
                      <a:pt x="175" y="204"/>
                    </a:lnTo>
                    <a:lnTo>
                      <a:pt x="176" y="204"/>
                    </a:lnTo>
                    <a:lnTo>
                      <a:pt x="178" y="205"/>
                    </a:lnTo>
                    <a:lnTo>
                      <a:pt x="178" y="208"/>
                    </a:lnTo>
                    <a:lnTo>
                      <a:pt x="178" y="207"/>
                    </a:lnTo>
                    <a:lnTo>
                      <a:pt x="180" y="207"/>
                    </a:lnTo>
                    <a:lnTo>
                      <a:pt x="180" y="208"/>
                    </a:lnTo>
                    <a:lnTo>
                      <a:pt x="179" y="210"/>
                    </a:lnTo>
                    <a:lnTo>
                      <a:pt x="180" y="212"/>
                    </a:lnTo>
                    <a:lnTo>
                      <a:pt x="180" y="214"/>
                    </a:lnTo>
                    <a:lnTo>
                      <a:pt x="181" y="212"/>
                    </a:lnTo>
                    <a:lnTo>
                      <a:pt x="182" y="213"/>
                    </a:lnTo>
                    <a:lnTo>
                      <a:pt x="184" y="212"/>
                    </a:lnTo>
                    <a:lnTo>
                      <a:pt x="186" y="212"/>
                    </a:lnTo>
                    <a:lnTo>
                      <a:pt x="187" y="216"/>
                    </a:lnTo>
                    <a:lnTo>
                      <a:pt x="189" y="217"/>
                    </a:lnTo>
                    <a:lnTo>
                      <a:pt x="188" y="218"/>
                    </a:lnTo>
                    <a:lnTo>
                      <a:pt x="190" y="218"/>
                    </a:lnTo>
                    <a:lnTo>
                      <a:pt x="193" y="221"/>
                    </a:lnTo>
                    <a:lnTo>
                      <a:pt x="192" y="223"/>
                    </a:lnTo>
                    <a:lnTo>
                      <a:pt x="192" y="224"/>
                    </a:lnTo>
                    <a:lnTo>
                      <a:pt x="193" y="223"/>
                    </a:lnTo>
                    <a:lnTo>
                      <a:pt x="193" y="225"/>
                    </a:lnTo>
                    <a:lnTo>
                      <a:pt x="193" y="231"/>
                    </a:lnTo>
                    <a:lnTo>
                      <a:pt x="194" y="231"/>
                    </a:lnTo>
                    <a:lnTo>
                      <a:pt x="194" y="232"/>
                    </a:lnTo>
                    <a:lnTo>
                      <a:pt x="197" y="232"/>
                    </a:lnTo>
                    <a:lnTo>
                      <a:pt x="197" y="233"/>
                    </a:lnTo>
                    <a:lnTo>
                      <a:pt x="198" y="233"/>
                    </a:lnTo>
                    <a:lnTo>
                      <a:pt x="198" y="234"/>
                    </a:lnTo>
                    <a:lnTo>
                      <a:pt x="200" y="233"/>
                    </a:lnTo>
                    <a:lnTo>
                      <a:pt x="202" y="234"/>
                    </a:lnTo>
                    <a:lnTo>
                      <a:pt x="204" y="236"/>
                    </a:lnTo>
                    <a:lnTo>
                      <a:pt x="203" y="236"/>
                    </a:lnTo>
                    <a:lnTo>
                      <a:pt x="204" y="236"/>
                    </a:lnTo>
                    <a:lnTo>
                      <a:pt x="204" y="238"/>
                    </a:lnTo>
                    <a:lnTo>
                      <a:pt x="205" y="238"/>
                    </a:lnTo>
                    <a:lnTo>
                      <a:pt x="205" y="239"/>
                    </a:lnTo>
                    <a:lnTo>
                      <a:pt x="205" y="241"/>
                    </a:lnTo>
                    <a:lnTo>
                      <a:pt x="207" y="242"/>
                    </a:lnTo>
                    <a:lnTo>
                      <a:pt x="208" y="241"/>
                    </a:lnTo>
                    <a:lnTo>
                      <a:pt x="212" y="244"/>
                    </a:lnTo>
                    <a:lnTo>
                      <a:pt x="213" y="246"/>
                    </a:lnTo>
                    <a:lnTo>
                      <a:pt x="215" y="248"/>
                    </a:lnTo>
                    <a:lnTo>
                      <a:pt x="218" y="249"/>
                    </a:lnTo>
                    <a:lnTo>
                      <a:pt x="221" y="251"/>
                    </a:lnTo>
                    <a:lnTo>
                      <a:pt x="224" y="255"/>
                    </a:lnTo>
                    <a:lnTo>
                      <a:pt x="226" y="254"/>
                    </a:lnTo>
                    <a:lnTo>
                      <a:pt x="227" y="254"/>
                    </a:lnTo>
                    <a:lnTo>
                      <a:pt x="229" y="254"/>
                    </a:lnTo>
                    <a:lnTo>
                      <a:pt x="229" y="253"/>
                    </a:lnTo>
                    <a:lnTo>
                      <a:pt x="230" y="250"/>
                    </a:lnTo>
                    <a:lnTo>
                      <a:pt x="229" y="249"/>
                    </a:lnTo>
                    <a:lnTo>
                      <a:pt x="231" y="249"/>
                    </a:lnTo>
                    <a:lnTo>
                      <a:pt x="231" y="247"/>
                    </a:lnTo>
                    <a:lnTo>
                      <a:pt x="234" y="246"/>
                    </a:lnTo>
                    <a:lnTo>
                      <a:pt x="235" y="244"/>
                    </a:lnTo>
                    <a:lnTo>
                      <a:pt x="236" y="243"/>
                    </a:lnTo>
                    <a:lnTo>
                      <a:pt x="237" y="243"/>
                    </a:lnTo>
                    <a:lnTo>
                      <a:pt x="238" y="242"/>
                    </a:lnTo>
                    <a:lnTo>
                      <a:pt x="239" y="244"/>
                    </a:lnTo>
                    <a:lnTo>
                      <a:pt x="240" y="243"/>
                    </a:lnTo>
                    <a:lnTo>
                      <a:pt x="242" y="243"/>
                    </a:lnTo>
                    <a:lnTo>
                      <a:pt x="243" y="244"/>
                    </a:lnTo>
                    <a:lnTo>
                      <a:pt x="246" y="246"/>
                    </a:lnTo>
                    <a:lnTo>
                      <a:pt x="246" y="248"/>
                    </a:lnTo>
                    <a:lnTo>
                      <a:pt x="249" y="249"/>
                    </a:lnTo>
                    <a:lnTo>
                      <a:pt x="250" y="250"/>
                    </a:lnTo>
                    <a:lnTo>
                      <a:pt x="251" y="248"/>
                    </a:lnTo>
                    <a:lnTo>
                      <a:pt x="252" y="250"/>
                    </a:lnTo>
                    <a:lnTo>
                      <a:pt x="253" y="250"/>
                    </a:lnTo>
                    <a:lnTo>
                      <a:pt x="253" y="249"/>
                    </a:lnTo>
                    <a:lnTo>
                      <a:pt x="256" y="250"/>
                    </a:lnTo>
                    <a:lnTo>
                      <a:pt x="256" y="252"/>
                    </a:lnTo>
                    <a:lnTo>
                      <a:pt x="257" y="255"/>
                    </a:lnTo>
                    <a:lnTo>
                      <a:pt x="258" y="255"/>
                    </a:lnTo>
                    <a:lnTo>
                      <a:pt x="260" y="256"/>
                    </a:lnTo>
                    <a:lnTo>
                      <a:pt x="261" y="258"/>
                    </a:lnTo>
                    <a:lnTo>
                      <a:pt x="263" y="260"/>
                    </a:lnTo>
                    <a:lnTo>
                      <a:pt x="264" y="255"/>
                    </a:lnTo>
                    <a:lnTo>
                      <a:pt x="266" y="254"/>
                    </a:lnTo>
                    <a:lnTo>
                      <a:pt x="268" y="255"/>
                    </a:lnTo>
                    <a:lnTo>
                      <a:pt x="267" y="256"/>
                    </a:lnTo>
                    <a:lnTo>
                      <a:pt x="268" y="259"/>
                    </a:lnTo>
                    <a:lnTo>
                      <a:pt x="267" y="259"/>
                    </a:lnTo>
                    <a:lnTo>
                      <a:pt x="268" y="261"/>
                    </a:lnTo>
                    <a:lnTo>
                      <a:pt x="269" y="262"/>
                    </a:lnTo>
                    <a:lnTo>
                      <a:pt x="269" y="263"/>
                    </a:lnTo>
                    <a:lnTo>
                      <a:pt x="266" y="262"/>
                    </a:lnTo>
                    <a:lnTo>
                      <a:pt x="266" y="263"/>
                    </a:lnTo>
                    <a:lnTo>
                      <a:pt x="268" y="263"/>
                    </a:lnTo>
                    <a:lnTo>
                      <a:pt x="268" y="265"/>
                    </a:lnTo>
                    <a:lnTo>
                      <a:pt x="267" y="265"/>
                    </a:lnTo>
                    <a:lnTo>
                      <a:pt x="268" y="265"/>
                    </a:lnTo>
                    <a:lnTo>
                      <a:pt x="268" y="267"/>
                    </a:lnTo>
                    <a:lnTo>
                      <a:pt x="271" y="268"/>
                    </a:lnTo>
                    <a:lnTo>
                      <a:pt x="273" y="267"/>
                    </a:lnTo>
                    <a:lnTo>
                      <a:pt x="274" y="268"/>
                    </a:lnTo>
                    <a:lnTo>
                      <a:pt x="275" y="266"/>
                    </a:lnTo>
                    <a:lnTo>
                      <a:pt x="277" y="268"/>
                    </a:lnTo>
                    <a:lnTo>
                      <a:pt x="277" y="267"/>
                    </a:lnTo>
                    <a:lnTo>
                      <a:pt x="278" y="268"/>
                    </a:lnTo>
                    <a:lnTo>
                      <a:pt x="278" y="267"/>
                    </a:lnTo>
                    <a:lnTo>
                      <a:pt x="277" y="265"/>
                    </a:lnTo>
                    <a:lnTo>
                      <a:pt x="278" y="264"/>
                    </a:lnTo>
                    <a:lnTo>
                      <a:pt x="279" y="263"/>
                    </a:lnTo>
                    <a:lnTo>
                      <a:pt x="280" y="266"/>
                    </a:lnTo>
                    <a:lnTo>
                      <a:pt x="282" y="266"/>
                    </a:lnTo>
                    <a:lnTo>
                      <a:pt x="282" y="265"/>
                    </a:lnTo>
                    <a:lnTo>
                      <a:pt x="284" y="263"/>
                    </a:lnTo>
                    <a:lnTo>
                      <a:pt x="283" y="262"/>
                    </a:lnTo>
                    <a:lnTo>
                      <a:pt x="285" y="262"/>
                    </a:lnTo>
                    <a:lnTo>
                      <a:pt x="286" y="260"/>
                    </a:lnTo>
                    <a:lnTo>
                      <a:pt x="283" y="258"/>
                    </a:lnTo>
                    <a:lnTo>
                      <a:pt x="283" y="254"/>
                    </a:lnTo>
                    <a:lnTo>
                      <a:pt x="282" y="252"/>
                    </a:lnTo>
                    <a:lnTo>
                      <a:pt x="283" y="249"/>
                    </a:lnTo>
                    <a:lnTo>
                      <a:pt x="287" y="249"/>
                    </a:lnTo>
                    <a:lnTo>
                      <a:pt x="290" y="249"/>
                    </a:lnTo>
                    <a:lnTo>
                      <a:pt x="291" y="244"/>
                    </a:lnTo>
                    <a:lnTo>
                      <a:pt x="293" y="246"/>
                    </a:lnTo>
                    <a:lnTo>
                      <a:pt x="294" y="246"/>
                    </a:lnTo>
                    <a:lnTo>
                      <a:pt x="295" y="244"/>
                    </a:lnTo>
                    <a:lnTo>
                      <a:pt x="294" y="242"/>
                    </a:lnTo>
                    <a:lnTo>
                      <a:pt x="295" y="241"/>
                    </a:lnTo>
                    <a:lnTo>
                      <a:pt x="294" y="241"/>
                    </a:lnTo>
                    <a:lnTo>
                      <a:pt x="294" y="239"/>
                    </a:lnTo>
                    <a:lnTo>
                      <a:pt x="299" y="242"/>
                    </a:lnTo>
                    <a:lnTo>
                      <a:pt x="300" y="243"/>
                    </a:lnTo>
                    <a:lnTo>
                      <a:pt x="300" y="244"/>
                    </a:lnTo>
                    <a:lnTo>
                      <a:pt x="299" y="244"/>
                    </a:lnTo>
                    <a:lnTo>
                      <a:pt x="298" y="246"/>
                    </a:lnTo>
                    <a:lnTo>
                      <a:pt x="302" y="252"/>
                    </a:lnTo>
                    <a:lnTo>
                      <a:pt x="302" y="254"/>
                    </a:lnTo>
                    <a:lnTo>
                      <a:pt x="305" y="254"/>
                    </a:lnTo>
                    <a:lnTo>
                      <a:pt x="305" y="255"/>
                    </a:lnTo>
                    <a:lnTo>
                      <a:pt x="307" y="255"/>
                    </a:lnTo>
                    <a:lnTo>
                      <a:pt x="308" y="257"/>
                    </a:lnTo>
                    <a:lnTo>
                      <a:pt x="311" y="257"/>
                    </a:lnTo>
                    <a:lnTo>
                      <a:pt x="311" y="253"/>
                    </a:lnTo>
                    <a:lnTo>
                      <a:pt x="312" y="254"/>
                    </a:lnTo>
                    <a:lnTo>
                      <a:pt x="314" y="253"/>
                    </a:lnTo>
                    <a:lnTo>
                      <a:pt x="315" y="253"/>
                    </a:lnTo>
                    <a:lnTo>
                      <a:pt x="317" y="252"/>
                    </a:lnTo>
                    <a:lnTo>
                      <a:pt x="318" y="252"/>
                    </a:lnTo>
                    <a:lnTo>
                      <a:pt x="318" y="253"/>
                    </a:lnTo>
                    <a:lnTo>
                      <a:pt x="319" y="253"/>
                    </a:lnTo>
                    <a:lnTo>
                      <a:pt x="319" y="254"/>
                    </a:lnTo>
                    <a:lnTo>
                      <a:pt x="320" y="255"/>
                    </a:lnTo>
                    <a:lnTo>
                      <a:pt x="320" y="254"/>
                    </a:lnTo>
                    <a:lnTo>
                      <a:pt x="321" y="254"/>
                    </a:lnTo>
                    <a:lnTo>
                      <a:pt x="321" y="258"/>
                    </a:lnTo>
                    <a:lnTo>
                      <a:pt x="322" y="258"/>
                    </a:lnTo>
                    <a:lnTo>
                      <a:pt x="322" y="257"/>
                    </a:lnTo>
                    <a:lnTo>
                      <a:pt x="323" y="255"/>
                    </a:lnTo>
                    <a:lnTo>
                      <a:pt x="323" y="258"/>
                    </a:lnTo>
                    <a:lnTo>
                      <a:pt x="324" y="257"/>
                    </a:lnTo>
                    <a:lnTo>
                      <a:pt x="326" y="256"/>
                    </a:lnTo>
                    <a:lnTo>
                      <a:pt x="335" y="256"/>
                    </a:lnTo>
                    <a:lnTo>
                      <a:pt x="335" y="255"/>
                    </a:lnTo>
                    <a:lnTo>
                      <a:pt x="334"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80" name="Freeform 79"/>
              <p:cNvSpPr>
                <a:spLocks/>
              </p:cNvSpPr>
              <p:nvPr/>
            </p:nvSpPr>
            <p:spPr bwMode="auto">
              <a:xfrm>
                <a:off x="1081" y="2725"/>
                <a:ext cx="335" cy="268"/>
              </a:xfrm>
              <a:custGeom>
                <a:avLst/>
                <a:gdLst>
                  <a:gd name="T0" fmla="*/ 328 w 335"/>
                  <a:gd name="T1" fmla="*/ 238 h 268"/>
                  <a:gd name="T2" fmla="*/ 328 w 335"/>
                  <a:gd name="T3" fmla="*/ 207 h 268"/>
                  <a:gd name="T4" fmla="*/ 325 w 335"/>
                  <a:gd name="T5" fmla="*/ 172 h 268"/>
                  <a:gd name="T6" fmla="*/ 319 w 335"/>
                  <a:gd name="T7" fmla="*/ 134 h 268"/>
                  <a:gd name="T8" fmla="*/ 289 w 335"/>
                  <a:gd name="T9" fmla="*/ 125 h 268"/>
                  <a:gd name="T10" fmla="*/ 278 w 335"/>
                  <a:gd name="T11" fmla="*/ 116 h 268"/>
                  <a:gd name="T12" fmla="*/ 276 w 335"/>
                  <a:gd name="T13" fmla="*/ 91 h 268"/>
                  <a:gd name="T14" fmla="*/ 262 w 335"/>
                  <a:gd name="T15" fmla="*/ 77 h 268"/>
                  <a:gd name="T16" fmla="*/ 266 w 335"/>
                  <a:gd name="T17" fmla="*/ 43 h 268"/>
                  <a:gd name="T18" fmla="*/ 254 w 335"/>
                  <a:gd name="T19" fmla="*/ 21 h 268"/>
                  <a:gd name="T20" fmla="*/ 238 w 335"/>
                  <a:gd name="T21" fmla="*/ 22 h 268"/>
                  <a:gd name="T22" fmla="*/ 229 w 335"/>
                  <a:gd name="T23" fmla="*/ 20 h 268"/>
                  <a:gd name="T24" fmla="*/ 213 w 335"/>
                  <a:gd name="T25" fmla="*/ 7 h 268"/>
                  <a:gd name="T26" fmla="*/ 202 w 335"/>
                  <a:gd name="T27" fmla="*/ 1 h 268"/>
                  <a:gd name="T28" fmla="*/ 188 w 335"/>
                  <a:gd name="T29" fmla="*/ 20 h 268"/>
                  <a:gd name="T30" fmla="*/ 188 w 335"/>
                  <a:gd name="T31" fmla="*/ 43 h 268"/>
                  <a:gd name="T32" fmla="*/ 186 w 335"/>
                  <a:gd name="T33" fmla="*/ 68 h 268"/>
                  <a:gd name="T34" fmla="*/ 150 w 335"/>
                  <a:gd name="T35" fmla="*/ 62 h 268"/>
                  <a:gd name="T36" fmla="*/ 130 w 335"/>
                  <a:gd name="T37" fmla="*/ 84 h 268"/>
                  <a:gd name="T38" fmla="*/ 113 w 335"/>
                  <a:gd name="T39" fmla="*/ 79 h 268"/>
                  <a:gd name="T40" fmla="*/ 87 w 335"/>
                  <a:gd name="T41" fmla="*/ 63 h 268"/>
                  <a:gd name="T42" fmla="*/ 66 w 335"/>
                  <a:gd name="T43" fmla="*/ 79 h 268"/>
                  <a:gd name="T44" fmla="*/ 51 w 335"/>
                  <a:gd name="T45" fmla="*/ 81 h 268"/>
                  <a:gd name="T46" fmla="*/ 39 w 335"/>
                  <a:gd name="T47" fmla="*/ 78 h 268"/>
                  <a:gd name="T48" fmla="*/ 36 w 335"/>
                  <a:gd name="T49" fmla="*/ 82 h 268"/>
                  <a:gd name="T50" fmla="*/ 32 w 335"/>
                  <a:gd name="T51" fmla="*/ 94 h 268"/>
                  <a:gd name="T52" fmla="*/ 23 w 335"/>
                  <a:gd name="T53" fmla="*/ 112 h 268"/>
                  <a:gd name="T54" fmla="*/ 8 w 335"/>
                  <a:gd name="T55" fmla="*/ 126 h 268"/>
                  <a:gd name="T56" fmla="*/ 3 w 335"/>
                  <a:gd name="T57" fmla="*/ 148 h 268"/>
                  <a:gd name="T58" fmla="*/ 8 w 335"/>
                  <a:gd name="T59" fmla="*/ 172 h 268"/>
                  <a:gd name="T60" fmla="*/ 14 w 335"/>
                  <a:gd name="T61" fmla="*/ 188 h 268"/>
                  <a:gd name="T62" fmla="*/ 18 w 335"/>
                  <a:gd name="T63" fmla="*/ 202 h 268"/>
                  <a:gd name="T64" fmla="*/ 23 w 335"/>
                  <a:gd name="T65" fmla="*/ 209 h 268"/>
                  <a:gd name="T66" fmla="*/ 29 w 335"/>
                  <a:gd name="T67" fmla="*/ 224 h 268"/>
                  <a:gd name="T68" fmla="*/ 41 w 335"/>
                  <a:gd name="T69" fmla="*/ 226 h 268"/>
                  <a:gd name="T70" fmla="*/ 54 w 335"/>
                  <a:gd name="T71" fmla="*/ 222 h 268"/>
                  <a:gd name="T72" fmla="*/ 55 w 335"/>
                  <a:gd name="T73" fmla="*/ 238 h 268"/>
                  <a:gd name="T74" fmla="*/ 63 w 335"/>
                  <a:gd name="T75" fmla="*/ 236 h 268"/>
                  <a:gd name="T76" fmla="*/ 78 w 335"/>
                  <a:gd name="T77" fmla="*/ 237 h 268"/>
                  <a:gd name="T78" fmla="*/ 93 w 335"/>
                  <a:gd name="T79" fmla="*/ 224 h 268"/>
                  <a:gd name="T80" fmla="*/ 131 w 335"/>
                  <a:gd name="T81" fmla="*/ 211 h 268"/>
                  <a:gd name="T82" fmla="*/ 140 w 335"/>
                  <a:gd name="T83" fmla="*/ 202 h 268"/>
                  <a:gd name="T84" fmla="*/ 148 w 335"/>
                  <a:gd name="T85" fmla="*/ 190 h 268"/>
                  <a:gd name="T86" fmla="*/ 155 w 335"/>
                  <a:gd name="T87" fmla="*/ 191 h 268"/>
                  <a:gd name="T88" fmla="*/ 165 w 335"/>
                  <a:gd name="T89" fmla="*/ 193 h 268"/>
                  <a:gd name="T90" fmla="*/ 173 w 335"/>
                  <a:gd name="T91" fmla="*/ 198 h 268"/>
                  <a:gd name="T92" fmla="*/ 180 w 335"/>
                  <a:gd name="T93" fmla="*/ 214 h 268"/>
                  <a:gd name="T94" fmla="*/ 192 w 335"/>
                  <a:gd name="T95" fmla="*/ 224 h 268"/>
                  <a:gd name="T96" fmla="*/ 202 w 335"/>
                  <a:gd name="T97" fmla="*/ 234 h 268"/>
                  <a:gd name="T98" fmla="*/ 213 w 335"/>
                  <a:gd name="T99" fmla="*/ 246 h 268"/>
                  <a:gd name="T100" fmla="*/ 231 w 335"/>
                  <a:gd name="T101" fmla="*/ 249 h 268"/>
                  <a:gd name="T102" fmla="*/ 242 w 335"/>
                  <a:gd name="T103" fmla="*/ 243 h 268"/>
                  <a:gd name="T104" fmla="*/ 256 w 335"/>
                  <a:gd name="T105" fmla="*/ 250 h 268"/>
                  <a:gd name="T106" fmla="*/ 268 w 335"/>
                  <a:gd name="T107" fmla="*/ 259 h 268"/>
                  <a:gd name="T108" fmla="*/ 268 w 335"/>
                  <a:gd name="T109" fmla="*/ 267 h 268"/>
                  <a:gd name="T110" fmla="*/ 279 w 335"/>
                  <a:gd name="T111" fmla="*/ 263 h 268"/>
                  <a:gd name="T112" fmla="*/ 282 w 335"/>
                  <a:gd name="T113" fmla="*/ 252 h 268"/>
                  <a:gd name="T114" fmla="*/ 295 w 335"/>
                  <a:gd name="T115" fmla="*/ 241 h 268"/>
                  <a:gd name="T116" fmla="*/ 305 w 335"/>
                  <a:gd name="T117" fmla="*/ 255 h 268"/>
                  <a:gd name="T118" fmla="*/ 319 w 335"/>
                  <a:gd name="T119" fmla="*/ 253 h 268"/>
                  <a:gd name="T120" fmla="*/ 326 w 335"/>
                  <a:gd name="T121" fmla="*/ 256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
                  <a:gd name="T184" fmla="*/ 0 h 268"/>
                  <a:gd name="T185" fmla="*/ 335 w 335"/>
                  <a:gd name="T186" fmla="*/ 268 h 2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 h="268">
                    <a:moveTo>
                      <a:pt x="334" y="252"/>
                    </a:moveTo>
                    <a:lnTo>
                      <a:pt x="334" y="249"/>
                    </a:lnTo>
                    <a:lnTo>
                      <a:pt x="333" y="249"/>
                    </a:lnTo>
                    <a:lnTo>
                      <a:pt x="332" y="246"/>
                    </a:lnTo>
                    <a:lnTo>
                      <a:pt x="331" y="245"/>
                    </a:lnTo>
                    <a:lnTo>
                      <a:pt x="331" y="244"/>
                    </a:lnTo>
                    <a:lnTo>
                      <a:pt x="329" y="242"/>
                    </a:lnTo>
                    <a:lnTo>
                      <a:pt x="328" y="239"/>
                    </a:lnTo>
                    <a:lnTo>
                      <a:pt x="326" y="238"/>
                    </a:lnTo>
                    <a:lnTo>
                      <a:pt x="328" y="238"/>
                    </a:lnTo>
                    <a:lnTo>
                      <a:pt x="324" y="233"/>
                    </a:lnTo>
                    <a:lnTo>
                      <a:pt x="326" y="232"/>
                    </a:lnTo>
                    <a:lnTo>
                      <a:pt x="327" y="231"/>
                    </a:lnTo>
                    <a:lnTo>
                      <a:pt x="323" y="230"/>
                    </a:lnTo>
                    <a:lnTo>
                      <a:pt x="321" y="228"/>
                    </a:lnTo>
                    <a:lnTo>
                      <a:pt x="326" y="220"/>
                    </a:lnTo>
                    <a:lnTo>
                      <a:pt x="325" y="218"/>
                    </a:lnTo>
                    <a:lnTo>
                      <a:pt x="328" y="214"/>
                    </a:lnTo>
                    <a:lnTo>
                      <a:pt x="331" y="212"/>
                    </a:lnTo>
                    <a:lnTo>
                      <a:pt x="328" y="210"/>
                    </a:lnTo>
                    <a:lnTo>
                      <a:pt x="328" y="207"/>
                    </a:lnTo>
                    <a:lnTo>
                      <a:pt x="327" y="204"/>
                    </a:lnTo>
                    <a:lnTo>
                      <a:pt x="323" y="201"/>
                    </a:lnTo>
                    <a:lnTo>
                      <a:pt x="323" y="200"/>
                    </a:lnTo>
                    <a:lnTo>
                      <a:pt x="325" y="196"/>
                    </a:lnTo>
                    <a:lnTo>
                      <a:pt x="328" y="194"/>
                    </a:lnTo>
                    <a:lnTo>
                      <a:pt x="326" y="191"/>
                    </a:lnTo>
                    <a:lnTo>
                      <a:pt x="325" y="180"/>
                    </a:lnTo>
                    <a:lnTo>
                      <a:pt x="324" y="180"/>
                    </a:lnTo>
                    <a:lnTo>
                      <a:pt x="324" y="178"/>
                    </a:lnTo>
                    <a:lnTo>
                      <a:pt x="326" y="174"/>
                    </a:lnTo>
                    <a:lnTo>
                      <a:pt x="325" y="172"/>
                    </a:lnTo>
                    <a:lnTo>
                      <a:pt x="327" y="167"/>
                    </a:lnTo>
                    <a:lnTo>
                      <a:pt x="324" y="165"/>
                    </a:lnTo>
                    <a:lnTo>
                      <a:pt x="325" y="164"/>
                    </a:lnTo>
                    <a:lnTo>
                      <a:pt x="328" y="158"/>
                    </a:lnTo>
                    <a:lnTo>
                      <a:pt x="330" y="155"/>
                    </a:lnTo>
                    <a:lnTo>
                      <a:pt x="328" y="150"/>
                    </a:lnTo>
                    <a:lnTo>
                      <a:pt x="323" y="145"/>
                    </a:lnTo>
                    <a:lnTo>
                      <a:pt x="322" y="142"/>
                    </a:lnTo>
                    <a:lnTo>
                      <a:pt x="322" y="139"/>
                    </a:lnTo>
                    <a:lnTo>
                      <a:pt x="322" y="133"/>
                    </a:lnTo>
                    <a:lnTo>
                      <a:pt x="319" y="134"/>
                    </a:lnTo>
                    <a:lnTo>
                      <a:pt x="316" y="127"/>
                    </a:lnTo>
                    <a:lnTo>
                      <a:pt x="313" y="127"/>
                    </a:lnTo>
                    <a:lnTo>
                      <a:pt x="308" y="125"/>
                    </a:lnTo>
                    <a:lnTo>
                      <a:pt x="306" y="123"/>
                    </a:lnTo>
                    <a:lnTo>
                      <a:pt x="304" y="120"/>
                    </a:lnTo>
                    <a:lnTo>
                      <a:pt x="301" y="119"/>
                    </a:lnTo>
                    <a:lnTo>
                      <a:pt x="300" y="117"/>
                    </a:lnTo>
                    <a:lnTo>
                      <a:pt x="298" y="116"/>
                    </a:lnTo>
                    <a:lnTo>
                      <a:pt x="296" y="116"/>
                    </a:lnTo>
                    <a:lnTo>
                      <a:pt x="294" y="116"/>
                    </a:lnTo>
                    <a:lnTo>
                      <a:pt x="289" y="125"/>
                    </a:lnTo>
                    <a:lnTo>
                      <a:pt x="284" y="129"/>
                    </a:lnTo>
                    <a:lnTo>
                      <a:pt x="282" y="129"/>
                    </a:lnTo>
                    <a:lnTo>
                      <a:pt x="281" y="128"/>
                    </a:lnTo>
                    <a:lnTo>
                      <a:pt x="279" y="128"/>
                    </a:lnTo>
                    <a:lnTo>
                      <a:pt x="278" y="126"/>
                    </a:lnTo>
                    <a:lnTo>
                      <a:pt x="279" y="125"/>
                    </a:lnTo>
                    <a:lnTo>
                      <a:pt x="279" y="124"/>
                    </a:lnTo>
                    <a:lnTo>
                      <a:pt x="280" y="122"/>
                    </a:lnTo>
                    <a:lnTo>
                      <a:pt x="279" y="121"/>
                    </a:lnTo>
                    <a:lnTo>
                      <a:pt x="279" y="120"/>
                    </a:lnTo>
                    <a:lnTo>
                      <a:pt x="278" y="116"/>
                    </a:lnTo>
                    <a:lnTo>
                      <a:pt x="281" y="114"/>
                    </a:lnTo>
                    <a:lnTo>
                      <a:pt x="280" y="113"/>
                    </a:lnTo>
                    <a:lnTo>
                      <a:pt x="281" y="112"/>
                    </a:lnTo>
                    <a:lnTo>
                      <a:pt x="280" y="110"/>
                    </a:lnTo>
                    <a:lnTo>
                      <a:pt x="282" y="107"/>
                    </a:lnTo>
                    <a:lnTo>
                      <a:pt x="281" y="107"/>
                    </a:lnTo>
                    <a:lnTo>
                      <a:pt x="281" y="99"/>
                    </a:lnTo>
                    <a:lnTo>
                      <a:pt x="279" y="96"/>
                    </a:lnTo>
                    <a:lnTo>
                      <a:pt x="278" y="92"/>
                    </a:lnTo>
                    <a:lnTo>
                      <a:pt x="277" y="92"/>
                    </a:lnTo>
                    <a:lnTo>
                      <a:pt x="276" y="91"/>
                    </a:lnTo>
                    <a:lnTo>
                      <a:pt x="275" y="91"/>
                    </a:lnTo>
                    <a:lnTo>
                      <a:pt x="275" y="90"/>
                    </a:lnTo>
                    <a:lnTo>
                      <a:pt x="274" y="91"/>
                    </a:lnTo>
                    <a:lnTo>
                      <a:pt x="274" y="90"/>
                    </a:lnTo>
                    <a:lnTo>
                      <a:pt x="271" y="90"/>
                    </a:lnTo>
                    <a:lnTo>
                      <a:pt x="271" y="88"/>
                    </a:lnTo>
                    <a:lnTo>
                      <a:pt x="268" y="87"/>
                    </a:lnTo>
                    <a:lnTo>
                      <a:pt x="266" y="86"/>
                    </a:lnTo>
                    <a:lnTo>
                      <a:pt x="262" y="79"/>
                    </a:lnTo>
                    <a:lnTo>
                      <a:pt x="262" y="77"/>
                    </a:lnTo>
                    <a:lnTo>
                      <a:pt x="260" y="73"/>
                    </a:lnTo>
                    <a:lnTo>
                      <a:pt x="259" y="71"/>
                    </a:lnTo>
                    <a:lnTo>
                      <a:pt x="259" y="60"/>
                    </a:lnTo>
                    <a:lnTo>
                      <a:pt x="258" y="57"/>
                    </a:lnTo>
                    <a:lnTo>
                      <a:pt x="259" y="54"/>
                    </a:lnTo>
                    <a:lnTo>
                      <a:pt x="259" y="52"/>
                    </a:lnTo>
                    <a:lnTo>
                      <a:pt x="260" y="50"/>
                    </a:lnTo>
                    <a:lnTo>
                      <a:pt x="262" y="49"/>
                    </a:lnTo>
                    <a:lnTo>
                      <a:pt x="262" y="48"/>
                    </a:lnTo>
                    <a:lnTo>
                      <a:pt x="266" y="46"/>
                    </a:lnTo>
                    <a:lnTo>
                      <a:pt x="266" y="43"/>
                    </a:lnTo>
                    <a:lnTo>
                      <a:pt x="265" y="39"/>
                    </a:lnTo>
                    <a:lnTo>
                      <a:pt x="262" y="38"/>
                    </a:lnTo>
                    <a:lnTo>
                      <a:pt x="264" y="33"/>
                    </a:lnTo>
                    <a:lnTo>
                      <a:pt x="264" y="30"/>
                    </a:lnTo>
                    <a:lnTo>
                      <a:pt x="258" y="28"/>
                    </a:lnTo>
                    <a:lnTo>
                      <a:pt x="257" y="28"/>
                    </a:lnTo>
                    <a:lnTo>
                      <a:pt x="256" y="29"/>
                    </a:lnTo>
                    <a:lnTo>
                      <a:pt x="254" y="26"/>
                    </a:lnTo>
                    <a:lnTo>
                      <a:pt x="256" y="25"/>
                    </a:lnTo>
                    <a:lnTo>
                      <a:pt x="255" y="23"/>
                    </a:lnTo>
                    <a:lnTo>
                      <a:pt x="254" y="21"/>
                    </a:lnTo>
                    <a:lnTo>
                      <a:pt x="256" y="20"/>
                    </a:lnTo>
                    <a:lnTo>
                      <a:pt x="255" y="20"/>
                    </a:lnTo>
                    <a:lnTo>
                      <a:pt x="250" y="20"/>
                    </a:lnTo>
                    <a:lnTo>
                      <a:pt x="247" y="22"/>
                    </a:lnTo>
                    <a:lnTo>
                      <a:pt x="245" y="21"/>
                    </a:lnTo>
                    <a:lnTo>
                      <a:pt x="243" y="23"/>
                    </a:lnTo>
                    <a:lnTo>
                      <a:pt x="243" y="26"/>
                    </a:lnTo>
                    <a:lnTo>
                      <a:pt x="241" y="26"/>
                    </a:lnTo>
                    <a:lnTo>
                      <a:pt x="238" y="23"/>
                    </a:lnTo>
                    <a:lnTo>
                      <a:pt x="237" y="23"/>
                    </a:lnTo>
                    <a:lnTo>
                      <a:pt x="238" y="22"/>
                    </a:lnTo>
                    <a:lnTo>
                      <a:pt x="238" y="20"/>
                    </a:lnTo>
                    <a:lnTo>
                      <a:pt x="238" y="18"/>
                    </a:lnTo>
                    <a:lnTo>
                      <a:pt x="239" y="12"/>
                    </a:lnTo>
                    <a:lnTo>
                      <a:pt x="238" y="7"/>
                    </a:lnTo>
                    <a:lnTo>
                      <a:pt x="234" y="9"/>
                    </a:lnTo>
                    <a:lnTo>
                      <a:pt x="230" y="9"/>
                    </a:lnTo>
                    <a:lnTo>
                      <a:pt x="230" y="12"/>
                    </a:lnTo>
                    <a:lnTo>
                      <a:pt x="227" y="15"/>
                    </a:lnTo>
                    <a:lnTo>
                      <a:pt x="227" y="18"/>
                    </a:lnTo>
                    <a:lnTo>
                      <a:pt x="228" y="18"/>
                    </a:lnTo>
                    <a:lnTo>
                      <a:pt x="229" y="20"/>
                    </a:lnTo>
                    <a:lnTo>
                      <a:pt x="227" y="19"/>
                    </a:lnTo>
                    <a:lnTo>
                      <a:pt x="225" y="20"/>
                    </a:lnTo>
                    <a:lnTo>
                      <a:pt x="224" y="18"/>
                    </a:lnTo>
                    <a:lnTo>
                      <a:pt x="221" y="18"/>
                    </a:lnTo>
                    <a:lnTo>
                      <a:pt x="219" y="18"/>
                    </a:lnTo>
                    <a:lnTo>
                      <a:pt x="218" y="14"/>
                    </a:lnTo>
                    <a:lnTo>
                      <a:pt x="218" y="13"/>
                    </a:lnTo>
                    <a:lnTo>
                      <a:pt x="221" y="10"/>
                    </a:lnTo>
                    <a:lnTo>
                      <a:pt x="220" y="8"/>
                    </a:lnTo>
                    <a:lnTo>
                      <a:pt x="215" y="7"/>
                    </a:lnTo>
                    <a:lnTo>
                      <a:pt x="213" y="7"/>
                    </a:lnTo>
                    <a:lnTo>
                      <a:pt x="213" y="5"/>
                    </a:lnTo>
                    <a:lnTo>
                      <a:pt x="211" y="4"/>
                    </a:lnTo>
                    <a:lnTo>
                      <a:pt x="211" y="3"/>
                    </a:lnTo>
                    <a:lnTo>
                      <a:pt x="209" y="1"/>
                    </a:lnTo>
                    <a:lnTo>
                      <a:pt x="208" y="6"/>
                    </a:lnTo>
                    <a:lnTo>
                      <a:pt x="205" y="7"/>
                    </a:lnTo>
                    <a:lnTo>
                      <a:pt x="202" y="5"/>
                    </a:lnTo>
                    <a:lnTo>
                      <a:pt x="202" y="4"/>
                    </a:lnTo>
                    <a:lnTo>
                      <a:pt x="202" y="3"/>
                    </a:lnTo>
                    <a:lnTo>
                      <a:pt x="202" y="1"/>
                    </a:lnTo>
                    <a:lnTo>
                      <a:pt x="199" y="0"/>
                    </a:lnTo>
                    <a:lnTo>
                      <a:pt x="197" y="0"/>
                    </a:lnTo>
                    <a:lnTo>
                      <a:pt x="197" y="3"/>
                    </a:lnTo>
                    <a:lnTo>
                      <a:pt x="196" y="3"/>
                    </a:lnTo>
                    <a:lnTo>
                      <a:pt x="193" y="5"/>
                    </a:lnTo>
                    <a:lnTo>
                      <a:pt x="191" y="5"/>
                    </a:lnTo>
                    <a:lnTo>
                      <a:pt x="189" y="5"/>
                    </a:lnTo>
                    <a:lnTo>
                      <a:pt x="188" y="7"/>
                    </a:lnTo>
                    <a:lnTo>
                      <a:pt x="183" y="13"/>
                    </a:lnTo>
                    <a:lnTo>
                      <a:pt x="185" y="15"/>
                    </a:lnTo>
                    <a:lnTo>
                      <a:pt x="188" y="20"/>
                    </a:lnTo>
                    <a:lnTo>
                      <a:pt x="189" y="18"/>
                    </a:lnTo>
                    <a:lnTo>
                      <a:pt x="193" y="17"/>
                    </a:lnTo>
                    <a:lnTo>
                      <a:pt x="193" y="18"/>
                    </a:lnTo>
                    <a:lnTo>
                      <a:pt x="194" y="23"/>
                    </a:lnTo>
                    <a:lnTo>
                      <a:pt x="196" y="27"/>
                    </a:lnTo>
                    <a:lnTo>
                      <a:pt x="195" y="26"/>
                    </a:lnTo>
                    <a:lnTo>
                      <a:pt x="193" y="28"/>
                    </a:lnTo>
                    <a:lnTo>
                      <a:pt x="193" y="34"/>
                    </a:lnTo>
                    <a:lnTo>
                      <a:pt x="192" y="37"/>
                    </a:lnTo>
                    <a:lnTo>
                      <a:pt x="193" y="38"/>
                    </a:lnTo>
                    <a:lnTo>
                      <a:pt x="188" y="43"/>
                    </a:lnTo>
                    <a:lnTo>
                      <a:pt x="187" y="44"/>
                    </a:lnTo>
                    <a:lnTo>
                      <a:pt x="185" y="46"/>
                    </a:lnTo>
                    <a:lnTo>
                      <a:pt x="186" y="48"/>
                    </a:lnTo>
                    <a:lnTo>
                      <a:pt x="187" y="51"/>
                    </a:lnTo>
                    <a:lnTo>
                      <a:pt x="187" y="54"/>
                    </a:lnTo>
                    <a:lnTo>
                      <a:pt x="189" y="54"/>
                    </a:lnTo>
                    <a:lnTo>
                      <a:pt x="186" y="56"/>
                    </a:lnTo>
                    <a:lnTo>
                      <a:pt x="186" y="59"/>
                    </a:lnTo>
                    <a:lnTo>
                      <a:pt x="185" y="60"/>
                    </a:lnTo>
                    <a:lnTo>
                      <a:pt x="186" y="61"/>
                    </a:lnTo>
                    <a:lnTo>
                      <a:pt x="186" y="68"/>
                    </a:lnTo>
                    <a:lnTo>
                      <a:pt x="186" y="71"/>
                    </a:lnTo>
                    <a:lnTo>
                      <a:pt x="185" y="71"/>
                    </a:lnTo>
                    <a:lnTo>
                      <a:pt x="179" y="71"/>
                    </a:lnTo>
                    <a:lnTo>
                      <a:pt x="177" y="73"/>
                    </a:lnTo>
                    <a:lnTo>
                      <a:pt x="174" y="73"/>
                    </a:lnTo>
                    <a:lnTo>
                      <a:pt x="171" y="71"/>
                    </a:lnTo>
                    <a:lnTo>
                      <a:pt x="169" y="69"/>
                    </a:lnTo>
                    <a:lnTo>
                      <a:pt x="159" y="64"/>
                    </a:lnTo>
                    <a:lnTo>
                      <a:pt x="158" y="68"/>
                    </a:lnTo>
                    <a:lnTo>
                      <a:pt x="152" y="62"/>
                    </a:lnTo>
                    <a:lnTo>
                      <a:pt x="150" y="62"/>
                    </a:lnTo>
                    <a:lnTo>
                      <a:pt x="149" y="65"/>
                    </a:lnTo>
                    <a:lnTo>
                      <a:pt x="147" y="65"/>
                    </a:lnTo>
                    <a:lnTo>
                      <a:pt x="145" y="65"/>
                    </a:lnTo>
                    <a:lnTo>
                      <a:pt x="143" y="65"/>
                    </a:lnTo>
                    <a:lnTo>
                      <a:pt x="140" y="63"/>
                    </a:lnTo>
                    <a:lnTo>
                      <a:pt x="139" y="63"/>
                    </a:lnTo>
                    <a:lnTo>
                      <a:pt x="139" y="65"/>
                    </a:lnTo>
                    <a:lnTo>
                      <a:pt x="137" y="69"/>
                    </a:lnTo>
                    <a:lnTo>
                      <a:pt x="134" y="72"/>
                    </a:lnTo>
                    <a:lnTo>
                      <a:pt x="131" y="78"/>
                    </a:lnTo>
                    <a:lnTo>
                      <a:pt x="130" y="84"/>
                    </a:lnTo>
                    <a:lnTo>
                      <a:pt x="128" y="86"/>
                    </a:lnTo>
                    <a:lnTo>
                      <a:pt x="128" y="84"/>
                    </a:lnTo>
                    <a:lnTo>
                      <a:pt x="124" y="86"/>
                    </a:lnTo>
                    <a:lnTo>
                      <a:pt x="121" y="85"/>
                    </a:lnTo>
                    <a:lnTo>
                      <a:pt x="121" y="84"/>
                    </a:lnTo>
                    <a:lnTo>
                      <a:pt x="120" y="84"/>
                    </a:lnTo>
                    <a:lnTo>
                      <a:pt x="119" y="82"/>
                    </a:lnTo>
                    <a:lnTo>
                      <a:pt x="117" y="82"/>
                    </a:lnTo>
                    <a:lnTo>
                      <a:pt x="115" y="80"/>
                    </a:lnTo>
                    <a:lnTo>
                      <a:pt x="113" y="79"/>
                    </a:lnTo>
                    <a:lnTo>
                      <a:pt x="112" y="81"/>
                    </a:lnTo>
                    <a:lnTo>
                      <a:pt x="109" y="82"/>
                    </a:lnTo>
                    <a:lnTo>
                      <a:pt x="107" y="81"/>
                    </a:lnTo>
                    <a:lnTo>
                      <a:pt x="107" y="80"/>
                    </a:lnTo>
                    <a:lnTo>
                      <a:pt x="109" y="77"/>
                    </a:lnTo>
                    <a:lnTo>
                      <a:pt x="106" y="73"/>
                    </a:lnTo>
                    <a:lnTo>
                      <a:pt x="101" y="73"/>
                    </a:lnTo>
                    <a:lnTo>
                      <a:pt x="99" y="71"/>
                    </a:lnTo>
                    <a:lnTo>
                      <a:pt x="95" y="67"/>
                    </a:lnTo>
                    <a:lnTo>
                      <a:pt x="91" y="67"/>
                    </a:lnTo>
                    <a:lnTo>
                      <a:pt x="87" y="63"/>
                    </a:lnTo>
                    <a:lnTo>
                      <a:pt x="83" y="61"/>
                    </a:lnTo>
                    <a:lnTo>
                      <a:pt x="80" y="68"/>
                    </a:lnTo>
                    <a:lnTo>
                      <a:pt x="79" y="69"/>
                    </a:lnTo>
                    <a:lnTo>
                      <a:pt x="77" y="69"/>
                    </a:lnTo>
                    <a:lnTo>
                      <a:pt x="75" y="70"/>
                    </a:lnTo>
                    <a:lnTo>
                      <a:pt x="69" y="68"/>
                    </a:lnTo>
                    <a:lnTo>
                      <a:pt x="69" y="69"/>
                    </a:lnTo>
                    <a:lnTo>
                      <a:pt x="69" y="73"/>
                    </a:lnTo>
                    <a:lnTo>
                      <a:pt x="67" y="74"/>
                    </a:lnTo>
                    <a:lnTo>
                      <a:pt x="67" y="77"/>
                    </a:lnTo>
                    <a:lnTo>
                      <a:pt x="66" y="79"/>
                    </a:lnTo>
                    <a:lnTo>
                      <a:pt x="66" y="83"/>
                    </a:lnTo>
                    <a:lnTo>
                      <a:pt x="65" y="86"/>
                    </a:lnTo>
                    <a:lnTo>
                      <a:pt x="62" y="87"/>
                    </a:lnTo>
                    <a:lnTo>
                      <a:pt x="60" y="87"/>
                    </a:lnTo>
                    <a:lnTo>
                      <a:pt x="60" y="86"/>
                    </a:lnTo>
                    <a:lnTo>
                      <a:pt x="59" y="88"/>
                    </a:lnTo>
                    <a:lnTo>
                      <a:pt x="58" y="86"/>
                    </a:lnTo>
                    <a:lnTo>
                      <a:pt x="55" y="86"/>
                    </a:lnTo>
                    <a:lnTo>
                      <a:pt x="55" y="85"/>
                    </a:lnTo>
                    <a:lnTo>
                      <a:pt x="52" y="84"/>
                    </a:lnTo>
                    <a:lnTo>
                      <a:pt x="51" y="81"/>
                    </a:lnTo>
                    <a:lnTo>
                      <a:pt x="48" y="78"/>
                    </a:lnTo>
                    <a:lnTo>
                      <a:pt x="47" y="78"/>
                    </a:lnTo>
                    <a:lnTo>
                      <a:pt x="46" y="79"/>
                    </a:lnTo>
                    <a:lnTo>
                      <a:pt x="46" y="78"/>
                    </a:lnTo>
                    <a:lnTo>
                      <a:pt x="44" y="79"/>
                    </a:lnTo>
                    <a:lnTo>
                      <a:pt x="45" y="78"/>
                    </a:lnTo>
                    <a:lnTo>
                      <a:pt x="46" y="76"/>
                    </a:lnTo>
                    <a:lnTo>
                      <a:pt x="44" y="76"/>
                    </a:lnTo>
                    <a:lnTo>
                      <a:pt x="44" y="75"/>
                    </a:lnTo>
                    <a:lnTo>
                      <a:pt x="41" y="76"/>
                    </a:lnTo>
                    <a:lnTo>
                      <a:pt x="39" y="78"/>
                    </a:lnTo>
                    <a:lnTo>
                      <a:pt x="37" y="75"/>
                    </a:lnTo>
                    <a:lnTo>
                      <a:pt x="34" y="76"/>
                    </a:lnTo>
                    <a:lnTo>
                      <a:pt x="36" y="78"/>
                    </a:lnTo>
                    <a:lnTo>
                      <a:pt x="35" y="78"/>
                    </a:lnTo>
                    <a:lnTo>
                      <a:pt x="36" y="79"/>
                    </a:lnTo>
                    <a:lnTo>
                      <a:pt x="37" y="78"/>
                    </a:lnTo>
                    <a:lnTo>
                      <a:pt x="38" y="79"/>
                    </a:lnTo>
                    <a:lnTo>
                      <a:pt x="38" y="80"/>
                    </a:lnTo>
                    <a:lnTo>
                      <a:pt x="37" y="79"/>
                    </a:lnTo>
                    <a:lnTo>
                      <a:pt x="36" y="81"/>
                    </a:lnTo>
                    <a:lnTo>
                      <a:pt x="36" y="82"/>
                    </a:lnTo>
                    <a:lnTo>
                      <a:pt x="36" y="84"/>
                    </a:lnTo>
                    <a:lnTo>
                      <a:pt x="37" y="84"/>
                    </a:lnTo>
                    <a:lnTo>
                      <a:pt x="38" y="85"/>
                    </a:lnTo>
                    <a:lnTo>
                      <a:pt x="38" y="86"/>
                    </a:lnTo>
                    <a:lnTo>
                      <a:pt x="35" y="87"/>
                    </a:lnTo>
                    <a:lnTo>
                      <a:pt x="34" y="89"/>
                    </a:lnTo>
                    <a:lnTo>
                      <a:pt x="36" y="91"/>
                    </a:lnTo>
                    <a:lnTo>
                      <a:pt x="34" y="95"/>
                    </a:lnTo>
                    <a:lnTo>
                      <a:pt x="32" y="94"/>
                    </a:lnTo>
                    <a:lnTo>
                      <a:pt x="30" y="94"/>
                    </a:lnTo>
                    <a:lnTo>
                      <a:pt x="28" y="97"/>
                    </a:lnTo>
                    <a:lnTo>
                      <a:pt x="26" y="102"/>
                    </a:lnTo>
                    <a:lnTo>
                      <a:pt x="26" y="104"/>
                    </a:lnTo>
                    <a:lnTo>
                      <a:pt x="25" y="104"/>
                    </a:lnTo>
                    <a:lnTo>
                      <a:pt x="24" y="107"/>
                    </a:lnTo>
                    <a:lnTo>
                      <a:pt x="27" y="110"/>
                    </a:lnTo>
                    <a:lnTo>
                      <a:pt x="26" y="112"/>
                    </a:lnTo>
                    <a:lnTo>
                      <a:pt x="23" y="112"/>
                    </a:lnTo>
                    <a:lnTo>
                      <a:pt x="23" y="110"/>
                    </a:lnTo>
                    <a:lnTo>
                      <a:pt x="23" y="108"/>
                    </a:lnTo>
                    <a:lnTo>
                      <a:pt x="22" y="110"/>
                    </a:lnTo>
                    <a:lnTo>
                      <a:pt x="20" y="114"/>
                    </a:lnTo>
                    <a:lnTo>
                      <a:pt x="16" y="115"/>
                    </a:lnTo>
                    <a:lnTo>
                      <a:pt x="12" y="116"/>
                    </a:lnTo>
                    <a:lnTo>
                      <a:pt x="10" y="118"/>
                    </a:lnTo>
                    <a:lnTo>
                      <a:pt x="10" y="121"/>
                    </a:lnTo>
                    <a:lnTo>
                      <a:pt x="9" y="123"/>
                    </a:lnTo>
                    <a:lnTo>
                      <a:pt x="8" y="126"/>
                    </a:lnTo>
                    <a:lnTo>
                      <a:pt x="10" y="128"/>
                    </a:lnTo>
                    <a:lnTo>
                      <a:pt x="10" y="130"/>
                    </a:lnTo>
                    <a:lnTo>
                      <a:pt x="4" y="135"/>
                    </a:lnTo>
                    <a:lnTo>
                      <a:pt x="3" y="134"/>
                    </a:lnTo>
                    <a:lnTo>
                      <a:pt x="0" y="139"/>
                    </a:lnTo>
                    <a:lnTo>
                      <a:pt x="0" y="144"/>
                    </a:lnTo>
                    <a:lnTo>
                      <a:pt x="2" y="144"/>
                    </a:lnTo>
                    <a:lnTo>
                      <a:pt x="3" y="144"/>
                    </a:lnTo>
                    <a:lnTo>
                      <a:pt x="4" y="144"/>
                    </a:lnTo>
                    <a:lnTo>
                      <a:pt x="3" y="147"/>
                    </a:lnTo>
                    <a:lnTo>
                      <a:pt x="3" y="148"/>
                    </a:lnTo>
                    <a:lnTo>
                      <a:pt x="3" y="149"/>
                    </a:lnTo>
                    <a:lnTo>
                      <a:pt x="4" y="153"/>
                    </a:lnTo>
                    <a:lnTo>
                      <a:pt x="4" y="154"/>
                    </a:lnTo>
                    <a:lnTo>
                      <a:pt x="2" y="158"/>
                    </a:lnTo>
                    <a:lnTo>
                      <a:pt x="5" y="161"/>
                    </a:lnTo>
                    <a:lnTo>
                      <a:pt x="4" y="161"/>
                    </a:lnTo>
                    <a:lnTo>
                      <a:pt x="4" y="163"/>
                    </a:lnTo>
                    <a:lnTo>
                      <a:pt x="6" y="165"/>
                    </a:lnTo>
                    <a:lnTo>
                      <a:pt x="7" y="170"/>
                    </a:lnTo>
                    <a:lnTo>
                      <a:pt x="6" y="172"/>
                    </a:lnTo>
                    <a:lnTo>
                      <a:pt x="8" y="172"/>
                    </a:lnTo>
                    <a:lnTo>
                      <a:pt x="9" y="175"/>
                    </a:lnTo>
                    <a:lnTo>
                      <a:pt x="9" y="176"/>
                    </a:lnTo>
                    <a:lnTo>
                      <a:pt x="12" y="178"/>
                    </a:lnTo>
                    <a:lnTo>
                      <a:pt x="12" y="181"/>
                    </a:lnTo>
                    <a:lnTo>
                      <a:pt x="12" y="182"/>
                    </a:lnTo>
                    <a:lnTo>
                      <a:pt x="13" y="182"/>
                    </a:lnTo>
                    <a:lnTo>
                      <a:pt x="13" y="185"/>
                    </a:lnTo>
                    <a:lnTo>
                      <a:pt x="14" y="185"/>
                    </a:lnTo>
                    <a:lnTo>
                      <a:pt x="14" y="187"/>
                    </a:lnTo>
                    <a:lnTo>
                      <a:pt x="14" y="188"/>
                    </a:lnTo>
                    <a:lnTo>
                      <a:pt x="14" y="192"/>
                    </a:lnTo>
                    <a:lnTo>
                      <a:pt x="14" y="194"/>
                    </a:lnTo>
                    <a:lnTo>
                      <a:pt x="16" y="195"/>
                    </a:lnTo>
                    <a:lnTo>
                      <a:pt x="17" y="199"/>
                    </a:lnTo>
                    <a:lnTo>
                      <a:pt x="18" y="199"/>
                    </a:lnTo>
                    <a:lnTo>
                      <a:pt x="17" y="201"/>
                    </a:lnTo>
                    <a:lnTo>
                      <a:pt x="18" y="201"/>
                    </a:lnTo>
                    <a:lnTo>
                      <a:pt x="17" y="202"/>
                    </a:lnTo>
                    <a:lnTo>
                      <a:pt x="18" y="202"/>
                    </a:lnTo>
                    <a:lnTo>
                      <a:pt x="18" y="205"/>
                    </a:lnTo>
                    <a:lnTo>
                      <a:pt x="18" y="206"/>
                    </a:lnTo>
                    <a:lnTo>
                      <a:pt x="19" y="205"/>
                    </a:lnTo>
                    <a:lnTo>
                      <a:pt x="18" y="208"/>
                    </a:lnTo>
                    <a:lnTo>
                      <a:pt x="22" y="209"/>
                    </a:lnTo>
                    <a:lnTo>
                      <a:pt x="22" y="208"/>
                    </a:lnTo>
                    <a:lnTo>
                      <a:pt x="22" y="209"/>
                    </a:lnTo>
                    <a:lnTo>
                      <a:pt x="23" y="210"/>
                    </a:lnTo>
                    <a:lnTo>
                      <a:pt x="23" y="209"/>
                    </a:lnTo>
                    <a:lnTo>
                      <a:pt x="25" y="210"/>
                    </a:lnTo>
                    <a:lnTo>
                      <a:pt x="26" y="210"/>
                    </a:lnTo>
                    <a:lnTo>
                      <a:pt x="26" y="211"/>
                    </a:lnTo>
                    <a:lnTo>
                      <a:pt x="25" y="211"/>
                    </a:lnTo>
                    <a:lnTo>
                      <a:pt x="27" y="212"/>
                    </a:lnTo>
                    <a:lnTo>
                      <a:pt x="26" y="215"/>
                    </a:lnTo>
                    <a:lnTo>
                      <a:pt x="28" y="216"/>
                    </a:lnTo>
                    <a:lnTo>
                      <a:pt x="28" y="218"/>
                    </a:lnTo>
                    <a:lnTo>
                      <a:pt x="29" y="221"/>
                    </a:lnTo>
                    <a:lnTo>
                      <a:pt x="30" y="221"/>
                    </a:lnTo>
                    <a:lnTo>
                      <a:pt x="29" y="224"/>
                    </a:lnTo>
                    <a:lnTo>
                      <a:pt x="31" y="224"/>
                    </a:lnTo>
                    <a:lnTo>
                      <a:pt x="31" y="225"/>
                    </a:lnTo>
                    <a:lnTo>
                      <a:pt x="32" y="227"/>
                    </a:lnTo>
                    <a:lnTo>
                      <a:pt x="33" y="224"/>
                    </a:lnTo>
                    <a:lnTo>
                      <a:pt x="35" y="219"/>
                    </a:lnTo>
                    <a:lnTo>
                      <a:pt x="39" y="219"/>
                    </a:lnTo>
                    <a:lnTo>
                      <a:pt x="38" y="220"/>
                    </a:lnTo>
                    <a:lnTo>
                      <a:pt x="39" y="222"/>
                    </a:lnTo>
                    <a:lnTo>
                      <a:pt x="40" y="225"/>
                    </a:lnTo>
                    <a:lnTo>
                      <a:pt x="41" y="226"/>
                    </a:lnTo>
                    <a:lnTo>
                      <a:pt x="44" y="228"/>
                    </a:lnTo>
                    <a:lnTo>
                      <a:pt x="46" y="228"/>
                    </a:lnTo>
                    <a:lnTo>
                      <a:pt x="47" y="226"/>
                    </a:lnTo>
                    <a:lnTo>
                      <a:pt x="45" y="224"/>
                    </a:lnTo>
                    <a:lnTo>
                      <a:pt x="45" y="223"/>
                    </a:lnTo>
                    <a:lnTo>
                      <a:pt x="49" y="224"/>
                    </a:lnTo>
                    <a:lnTo>
                      <a:pt x="49" y="223"/>
                    </a:lnTo>
                    <a:lnTo>
                      <a:pt x="51" y="221"/>
                    </a:lnTo>
                    <a:lnTo>
                      <a:pt x="53" y="221"/>
                    </a:lnTo>
                    <a:lnTo>
                      <a:pt x="54" y="221"/>
                    </a:lnTo>
                    <a:lnTo>
                      <a:pt x="54" y="222"/>
                    </a:lnTo>
                    <a:lnTo>
                      <a:pt x="53" y="223"/>
                    </a:lnTo>
                    <a:lnTo>
                      <a:pt x="53" y="225"/>
                    </a:lnTo>
                    <a:lnTo>
                      <a:pt x="52" y="225"/>
                    </a:lnTo>
                    <a:lnTo>
                      <a:pt x="54" y="228"/>
                    </a:lnTo>
                    <a:lnTo>
                      <a:pt x="52" y="229"/>
                    </a:lnTo>
                    <a:lnTo>
                      <a:pt x="52" y="231"/>
                    </a:lnTo>
                    <a:lnTo>
                      <a:pt x="52" y="236"/>
                    </a:lnTo>
                    <a:lnTo>
                      <a:pt x="54" y="238"/>
                    </a:lnTo>
                    <a:lnTo>
                      <a:pt x="55" y="238"/>
                    </a:lnTo>
                    <a:lnTo>
                      <a:pt x="55" y="236"/>
                    </a:lnTo>
                    <a:lnTo>
                      <a:pt x="56" y="238"/>
                    </a:lnTo>
                    <a:lnTo>
                      <a:pt x="57" y="237"/>
                    </a:lnTo>
                    <a:lnTo>
                      <a:pt x="57" y="238"/>
                    </a:lnTo>
                    <a:lnTo>
                      <a:pt x="58" y="238"/>
                    </a:lnTo>
                    <a:lnTo>
                      <a:pt x="57" y="238"/>
                    </a:lnTo>
                    <a:lnTo>
                      <a:pt x="59" y="240"/>
                    </a:lnTo>
                    <a:lnTo>
                      <a:pt x="60" y="241"/>
                    </a:lnTo>
                    <a:lnTo>
                      <a:pt x="61" y="240"/>
                    </a:lnTo>
                    <a:lnTo>
                      <a:pt x="61" y="238"/>
                    </a:lnTo>
                    <a:lnTo>
                      <a:pt x="63" y="236"/>
                    </a:lnTo>
                    <a:lnTo>
                      <a:pt x="63" y="237"/>
                    </a:lnTo>
                    <a:lnTo>
                      <a:pt x="65" y="238"/>
                    </a:lnTo>
                    <a:lnTo>
                      <a:pt x="66" y="238"/>
                    </a:lnTo>
                    <a:lnTo>
                      <a:pt x="66" y="235"/>
                    </a:lnTo>
                    <a:lnTo>
                      <a:pt x="68" y="236"/>
                    </a:lnTo>
                    <a:lnTo>
                      <a:pt x="69" y="238"/>
                    </a:lnTo>
                    <a:lnTo>
                      <a:pt x="71" y="238"/>
                    </a:lnTo>
                    <a:lnTo>
                      <a:pt x="71" y="236"/>
                    </a:lnTo>
                    <a:lnTo>
                      <a:pt x="75" y="237"/>
                    </a:lnTo>
                    <a:lnTo>
                      <a:pt x="78" y="237"/>
                    </a:lnTo>
                    <a:lnTo>
                      <a:pt x="78" y="236"/>
                    </a:lnTo>
                    <a:lnTo>
                      <a:pt x="82" y="240"/>
                    </a:lnTo>
                    <a:lnTo>
                      <a:pt x="82" y="239"/>
                    </a:lnTo>
                    <a:lnTo>
                      <a:pt x="82" y="235"/>
                    </a:lnTo>
                    <a:lnTo>
                      <a:pt x="84" y="234"/>
                    </a:lnTo>
                    <a:lnTo>
                      <a:pt x="84" y="233"/>
                    </a:lnTo>
                    <a:lnTo>
                      <a:pt x="88" y="234"/>
                    </a:lnTo>
                    <a:lnTo>
                      <a:pt x="89" y="232"/>
                    </a:lnTo>
                    <a:lnTo>
                      <a:pt x="90" y="233"/>
                    </a:lnTo>
                    <a:lnTo>
                      <a:pt x="93" y="225"/>
                    </a:lnTo>
                    <a:lnTo>
                      <a:pt x="93" y="224"/>
                    </a:lnTo>
                    <a:lnTo>
                      <a:pt x="100" y="226"/>
                    </a:lnTo>
                    <a:lnTo>
                      <a:pt x="101" y="225"/>
                    </a:lnTo>
                    <a:lnTo>
                      <a:pt x="102" y="221"/>
                    </a:lnTo>
                    <a:lnTo>
                      <a:pt x="101" y="212"/>
                    </a:lnTo>
                    <a:lnTo>
                      <a:pt x="101" y="207"/>
                    </a:lnTo>
                    <a:lnTo>
                      <a:pt x="115" y="212"/>
                    </a:lnTo>
                    <a:lnTo>
                      <a:pt x="121" y="218"/>
                    </a:lnTo>
                    <a:lnTo>
                      <a:pt x="128" y="213"/>
                    </a:lnTo>
                    <a:lnTo>
                      <a:pt x="129" y="213"/>
                    </a:lnTo>
                    <a:lnTo>
                      <a:pt x="130" y="212"/>
                    </a:lnTo>
                    <a:lnTo>
                      <a:pt x="131" y="211"/>
                    </a:lnTo>
                    <a:lnTo>
                      <a:pt x="130" y="209"/>
                    </a:lnTo>
                    <a:lnTo>
                      <a:pt x="128" y="207"/>
                    </a:lnTo>
                    <a:lnTo>
                      <a:pt x="129" y="205"/>
                    </a:lnTo>
                    <a:lnTo>
                      <a:pt x="128" y="204"/>
                    </a:lnTo>
                    <a:lnTo>
                      <a:pt x="133" y="203"/>
                    </a:lnTo>
                    <a:lnTo>
                      <a:pt x="133" y="202"/>
                    </a:lnTo>
                    <a:lnTo>
                      <a:pt x="136" y="201"/>
                    </a:lnTo>
                    <a:lnTo>
                      <a:pt x="138" y="201"/>
                    </a:lnTo>
                    <a:lnTo>
                      <a:pt x="139" y="201"/>
                    </a:lnTo>
                    <a:lnTo>
                      <a:pt x="140" y="200"/>
                    </a:lnTo>
                    <a:lnTo>
                      <a:pt x="140" y="202"/>
                    </a:lnTo>
                    <a:lnTo>
                      <a:pt x="143" y="200"/>
                    </a:lnTo>
                    <a:lnTo>
                      <a:pt x="145" y="199"/>
                    </a:lnTo>
                    <a:lnTo>
                      <a:pt x="144" y="195"/>
                    </a:lnTo>
                    <a:lnTo>
                      <a:pt x="145" y="195"/>
                    </a:lnTo>
                    <a:lnTo>
                      <a:pt x="144" y="191"/>
                    </a:lnTo>
                    <a:lnTo>
                      <a:pt x="142" y="191"/>
                    </a:lnTo>
                    <a:lnTo>
                      <a:pt x="145" y="191"/>
                    </a:lnTo>
                    <a:lnTo>
                      <a:pt x="145" y="190"/>
                    </a:lnTo>
                    <a:lnTo>
                      <a:pt x="147" y="191"/>
                    </a:lnTo>
                    <a:lnTo>
                      <a:pt x="147" y="190"/>
                    </a:lnTo>
                    <a:lnTo>
                      <a:pt x="148" y="190"/>
                    </a:lnTo>
                    <a:lnTo>
                      <a:pt x="148" y="191"/>
                    </a:lnTo>
                    <a:lnTo>
                      <a:pt x="147" y="185"/>
                    </a:lnTo>
                    <a:lnTo>
                      <a:pt x="148" y="184"/>
                    </a:lnTo>
                    <a:lnTo>
                      <a:pt x="153" y="185"/>
                    </a:lnTo>
                    <a:lnTo>
                      <a:pt x="153" y="186"/>
                    </a:lnTo>
                    <a:lnTo>
                      <a:pt x="153" y="189"/>
                    </a:lnTo>
                    <a:lnTo>
                      <a:pt x="152" y="189"/>
                    </a:lnTo>
                    <a:lnTo>
                      <a:pt x="153" y="191"/>
                    </a:lnTo>
                    <a:lnTo>
                      <a:pt x="154" y="191"/>
                    </a:lnTo>
                    <a:lnTo>
                      <a:pt x="155" y="192"/>
                    </a:lnTo>
                    <a:lnTo>
                      <a:pt x="155" y="191"/>
                    </a:lnTo>
                    <a:lnTo>
                      <a:pt x="157" y="191"/>
                    </a:lnTo>
                    <a:lnTo>
                      <a:pt x="158" y="195"/>
                    </a:lnTo>
                    <a:lnTo>
                      <a:pt x="156" y="195"/>
                    </a:lnTo>
                    <a:lnTo>
                      <a:pt x="158" y="196"/>
                    </a:lnTo>
                    <a:lnTo>
                      <a:pt x="158" y="197"/>
                    </a:lnTo>
                    <a:lnTo>
                      <a:pt x="161" y="197"/>
                    </a:lnTo>
                    <a:lnTo>
                      <a:pt x="162" y="199"/>
                    </a:lnTo>
                    <a:lnTo>
                      <a:pt x="162" y="196"/>
                    </a:lnTo>
                    <a:lnTo>
                      <a:pt x="164" y="196"/>
                    </a:lnTo>
                    <a:lnTo>
                      <a:pt x="164" y="194"/>
                    </a:lnTo>
                    <a:lnTo>
                      <a:pt x="165" y="193"/>
                    </a:lnTo>
                    <a:lnTo>
                      <a:pt x="166" y="194"/>
                    </a:lnTo>
                    <a:lnTo>
                      <a:pt x="165" y="194"/>
                    </a:lnTo>
                    <a:lnTo>
                      <a:pt x="165" y="195"/>
                    </a:lnTo>
                    <a:lnTo>
                      <a:pt x="167" y="195"/>
                    </a:lnTo>
                    <a:lnTo>
                      <a:pt x="167" y="196"/>
                    </a:lnTo>
                    <a:lnTo>
                      <a:pt x="169" y="196"/>
                    </a:lnTo>
                    <a:lnTo>
                      <a:pt x="170" y="196"/>
                    </a:lnTo>
                    <a:lnTo>
                      <a:pt x="173" y="195"/>
                    </a:lnTo>
                    <a:lnTo>
                      <a:pt x="173" y="196"/>
                    </a:lnTo>
                    <a:lnTo>
                      <a:pt x="172" y="197"/>
                    </a:lnTo>
                    <a:lnTo>
                      <a:pt x="173" y="198"/>
                    </a:lnTo>
                    <a:lnTo>
                      <a:pt x="175" y="204"/>
                    </a:lnTo>
                    <a:lnTo>
                      <a:pt x="176" y="204"/>
                    </a:lnTo>
                    <a:lnTo>
                      <a:pt x="178" y="205"/>
                    </a:lnTo>
                    <a:lnTo>
                      <a:pt x="178" y="208"/>
                    </a:lnTo>
                    <a:lnTo>
                      <a:pt x="178" y="207"/>
                    </a:lnTo>
                    <a:lnTo>
                      <a:pt x="180" y="207"/>
                    </a:lnTo>
                    <a:lnTo>
                      <a:pt x="180" y="208"/>
                    </a:lnTo>
                    <a:lnTo>
                      <a:pt x="179" y="210"/>
                    </a:lnTo>
                    <a:lnTo>
                      <a:pt x="180" y="212"/>
                    </a:lnTo>
                    <a:lnTo>
                      <a:pt x="180" y="214"/>
                    </a:lnTo>
                    <a:lnTo>
                      <a:pt x="181" y="212"/>
                    </a:lnTo>
                    <a:lnTo>
                      <a:pt x="182" y="213"/>
                    </a:lnTo>
                    <a:lnTo>
                      <a:pt x="184" y="212"/>
                    </a:lnTo>
                    <a:lnTo>
                      <a:pt x="186" y="212"/>
                    </a:lnTo>
                    <a:lnTo>
                      <a:pt x="187" y="216"/>
                    </a:lnTo>
                    <a:lnTo>
                      <a:pt x="189" y="217"/>
                    </a:lnTo>
                    <a:lnTo>
                      <a:pt x="188" y="218"/>
                    </a:lnTo>
                    <a:lnTo>
                      <a:pt x="190" y="218"/>
                    </a:lnTo>
                    <a:lnTo>
                      <a:pt x="193" y="221"/>
                    </a:lnTo>
                    <a:lnTo>
                      <a:pt x="192" y="223"/>
                    </a:lnTo>
                    <a:lnTo>
                      <a:pt x="192" y="224"/>
                    </a:lnTo>
                    <a:lnTo>
                      <a:pt x="193" y="223"/>
                    </a:lnTo>
                    <a:lnTo>
                      <a:pt x="193" y="225"/>
                    </a:lnTo>
                    <a:lnTo>
                      <a:pt x="193" y="231"/>
                    </a:lnTo>
                    <a:lnTo>
                      <a:pt x="194" y="231"/>
                    </a:lnTo>
                    <a:lnTo>
                      <a:pt x="194" y="232"/>
                    </a:lnTo>
                    <a:lnTo>
                      <a:pt x="197" y="232"/>
                    </a:lnTo>
                    <a:lnTo>
                      <a:pt x="197" y="233"/>
                    </a:lnTo>
                    <a:lnTo>
                      <a:pt x="198" y="233"/>
                    </a:lnTo>
                    <a:lnTo>
                      <a:pt x="198" y="234"/>
                    </a:lnTo>
                    <a:lnTo>
                      <a:pt x="200" y="233"/>
                    </a:lnTo>
                    <a:lnTo>
                      <a:pt x="202" y="234"/>
                    </a:lnTo>
                    <a:lnTo>
                      <a:pt x="204" y="236"/>
                    </a:lnTo>
                    <a:lnTo>
                      <a:pt x="203" y="236"/>
                    </a:lnTo>
                    <a:lnTo>
                      <a:pt x="204" y="236"/>
                    </a:lnTo>
                    <a:lnTo>
                      <a:pt x="204" y="238"/>
                    </a:lnTo>
                    <a:lnTo>
                      <a:pt x="205" y="238"/>
                    </a:lnTo>
                    <a:lnTo>
                      <a:pt x="205" y="239"/>
                    </a:lnTo>
                    <a:lnTo>
                      <a:pt x="205" y="241"/>
                    </a:lnTo>
                    <a:lnTo>
                      <a:pt x="207" y="242"/>
                    </a:lnTo>
                    <a:lnTo>
                      <a:pt x="208" y="241"/>
                    </a:lnTo>
                    <a:lnTo>
                      <a:pt x="212" y="244"/>
                    </a:lnTo>
                    <a:lnTo>
                      <a:pt x="213" y="246"/>
                    </a:lnTo>
                    <a:lnTo>
                      <a:pt x="215" y="248"/>
                    </a:lnTo>
                    <a:lnTo>
                      <a:pt x="218" y="249"/>
                    </a:lnTo>
                    <a:lnTo>
                      <a:pt x="221" y="251"/>
                    </a:lnTo>
                    <a:lnTo>
                      <a:pt x="224" y="255"/>
                    </a:lnTo>
                    <a:lnTo>
                      <a:pt x="226" y="254"/>
                    </a:lnTo>
                    <a:lnTo>
                      <a:pt x="227" y="254"/>
                    </a:lnTo>
                    <a:lnTo>
                      <a:pt x="229" y="254"/>
                    </a:lnTo>
                    <a:lnTo>
                      <a:pt x="229" y="253"/>
                    </a:lnTo>
                    <a:lnTo>
                      <a:pt x="230" y="250"/>
                    </a:lnTo>
                    <a:lnTo>
                      <a:pt x="229" y="249"/>
                    </a:lnTo>
                    <a:lnTo>
                      <a:pt x="231" y="249"/>
                    </a:lnTo>
                    <a:lnTo>
                      <a:pt x="231" y="247"/>
                    </a:lnTo>
                    <a:lnTo>
                      <a:pt x="234" y="246"/>
                    </a:lnTo>
                    <a:lnTo>
                      <a:pt x="235" y="244"/>
                    </a:lnTo>
                    <a:lnTo>
                      <a:pt x="236" y="243"/>
                    </a:lnTo>
                    <a:lnTo>
                      <a:pt x="237" y="243"/>
                    </a:lnTo>
                    <a:lnTo>
                      <a:pt x="238" y="242"/>
                    </a:lnTo>
                    <a:lnTo>
                      <a:pt x="239" y="244"/>
                    </a:lnTo>
                    <a:lnTo>
                      <a:pt x="240" y="243"/>
                    </a:lnTo>
                    <a:lnTo>
                      <a:pt x="242" y="243"/>
                    </a:lnTo>
                    <a:lnTo>
                      <a:pt x="243" y="244"/>
                    </a:lnTo>
                    <a:lnTo>
                      <a:pt x="246" y="246"/>
                    </a:lnTo>
                    <a:lnTo>
                      <a:pt x="246" y="248"/>
                    </a:lnTo>
                    <a:lnTo>
                      <a:pt x="249" y="249"/>
                    </a:lnTo>
                    <a:lnTo>
                      <a:pt x="250" y="250"/>
                    </a:lnTo>
                    <a:lnTo>
                      <a:pt x="251" y="248"/>
                    </a:lnTo>
                    <a:lnTo>
                      <a:pt x="252" y="250"/>
                    </a:lnTo>
                    <a:lnTo>
                      <a:pt x="253" y="250"/>
                    </a:lnTo>
                    <a:lnTo>
                      <a:pt x="253" y="249"/>
                    </a:lnTo>
                    <a:lnTo>
                      <a:pt x="256" y="250"/>
                    </a:lnTo>
                    <a:lnTo>
                      <a:pt x="256" y="252"/>
                    </a:lnTo>
                    <a:lnTo>
                      <a:pt x="257" y="255"/>
                    </a:lnTo>
                    <a:lnTo>
                      <a:pt x="258" y="255"/>
                    </a:lnTo>
                    <a:lnTo>
                      <a:pt x="260" y="256"/>
                    </a:lnTo>
                    <a:lnTo>
                      <a:pt x="261" y="258"/>
                    </a:lnTo>
                    <a:lnTo>
                      <a:pt x="263" y="260"/>
                    </a:lnTo>
                    <a:lnTo>
                      <a:pt x="264" y="255"/>
                    </a:lnTo>
                    <a:lnTo>
                      <a:pt x="266" y="254"/>
                    </a:lnTo>
                    <a:lnTo>
                      <a:pt x="268" y="255"/>
                    </a:lnTo>
                    <a:lnTo>
                      <a:pt x="267" y="256"/>
                    </a:lnTo>
                    <a:lnTo>
                      <a:pt x="268" y="259"/>
                    </a:lnTo>
                    <a:lnTo>
                      <a:pt x="267" y="259"/>
                    </a:lnTo>
                    <a:lnTo>
                      <a:pt x="268" y="261"/>
                    </a:lnTo>
                    <a:lnTo>
                      <a:pt x="269" y="262"/>
                    </a:lnTo>
                    <a:lnTo>
                      <a:pt x="269" y="263"/>
                    </a:lnTo>
                    <a:lnTo>
                      <a:pt x="266" y="262"/>
                    </a:lnTo>
                    <a:lnTo>
                      <a:pt x="266" y="263"/>
                    </a:lnTo>
                    <a:lnTo>
                      <a:pt x="268" y="263"/>
                    </a:lnTo>
                    <a:lnTo>
                      <a:pt x="268" y="265"/>
                    </a:lnTo>
                    <a:lnTo>
                      <a:pt x="267" y="265"/>
                    </a:lnTo>
                    <a:lnTo>
                      <a:pt x="268" y="265"/>
                    </a:lnTo>
                    <a:lnTo>
                      <a:pt x="268" y="267"/>
                    </a:lnTo>
                    <a:lnTo>
                      <a:pt x="271" y="268"/>
                    </a:lnTo>
                    <a:lnTo>
                      <a:pt x="273" y="267"/>
                    </a:lnTo>
                    <a:lnTo>
                      <a:pt x="274" y="268"/>
                    </a:lnTo>
                    <a:lnTo>
                      <a:pt x="275" y="266"/>
                    </a:lnTo>
                    <a:lnTo>
                      <a:pt x="277" y="268"/>
                    </a:lnTo>
                    <a:lnTo>
                      <a:pt x="277" y="267"/>
                    </a:lnTo>
                    <a:lnTo>
                      <a:pt x="278" y="268"/>
                    </a:lnTo>
                    <a:lnTo>
                      <a:pt x="278" y="267"/>
                    </a:lnTo>
                    <a:lnTo>
                      <a:pt x="277" y="265"/>
                    </a:lnTo>
                    <a:lnTo>
                      <a:pt x="278" y="264"/>
                    </a:lnTo>
                    <a:lnTo>
                      <a:pt x="279" y="263"/>
                    </a:lnTo>
                    <a:lnTo>
                      <a:pt x="280" y="266"/>
                    </a:lnTo>
                    <a:lnTo>
                      <a:pt x="282" y="266"/>
                    </a:lnTo>
                    <a:lnTo>
                      <a:pt x="282" y="265"/>
                    </a:lnTo>
                    <a:lnTo>
                      <a:pt x="284" y="263"/>
                    </a:lnTo>
                    <a:lnTo>
                      <a:pt x="283" y="262"/>
                    </a:lnTo>
                    <a:lnTo>
                      <a:pt x="285" y="262"/>
                    </a:lnTo>
                    <a:lnTo>
                      <a:pt x="286" y="260"/>
                    </a:lnTo>
                    <a:lnTo>
                      <a:pt x="283" y="258"/>
                    </a:lnTo>
                    <a:lnTo>
                      <a:pt x="283" y="254"/>
                    </a:lnTo>
                    <a:lnTo>
                      <a:pt x="282" y="252"/>
                    </a:lnTo>
                    <a:lnTo>
                      <a:pt x="283" y="249"/>
                    </a:lnTo>
                    <a:lnTo>
                      <a:pt x="287" y="249"/>
                    </a:lnTo>
                    <a:lnTo>
                      <a:pt x="290" y="249"/>
                    </a:lnTo>
                    <a:lnTo>
                      <a:pt x="291" y="244"/>
                    </a:lnTo>
                    <a:lnTo>
                      <a:pt x="293" y="246"/>
                    </a:lnTo>
                    <a:lnTo>
                      <a:pt x="294" y="246"/>
                    </a:lnTo>
                    <a:lnTo>
                      <a:pt x="295" y="244"/>
                    </a:lnTo>
                    <a:lnTo>
                      <a:pt x="294" y="242"/>
                    </a:lnTo>
                    <a:lnTo>
                      <a:pt x="295" y="241"/>
                    </a:lnTo>
                    <a:lnTo>
                      <a:pt x="294" y="241"/>
                    </a:lnTo>
                    <a:lnTo>
                      <a:pt x="294" y="239"/>
                    </a:lnTo>
                    <a:lnTo>
                      <a:pt x="299" y="242"/>
                    </a:lnTo>
                    <a:lnTo>
                      <a:pt x="300" y="243"/>
                    </a:lnTo>
                    <a:lnTo>
                      <a:pt x="300" y="244"/>
                    </a:lnTo>
                    <a:lnTo>
                      <a:pt x="299" y="244"/>
                    </a:lnTo>
                    <a:lnTo>
                      <a:pt x="298" y="246"/>
                    </a:lnTo>
                    <a:lnTo>
                      <a:pt x="302" y="252"/>
                    </a:lnTo>
                    <a:lnTo>
                      <a:pt x="302" y="254"/>
                    </a:lnTo>
                    <a:lnTo>
                      <a:pt x="305" y="254"/>
                    </a:lnTo>
                    <a:lnTo>
                      <a:pt x="305" y="255"/>
                    </a:lnTo>
                    <a:lnTo>
                      <a:pt x="307" y="255"/>
                    </a:lnTo>
                    <a:lnTo>
                      <a:pt x="308" y="257"/>
                    </a:lnTo>
                    <a:lnTo>
                      <a:pt x="311" y="257"/>
                    </a:lnTo>
                    <a:lnTo>
                      <a:pt x="311" y="253"/>
                    </a:lnTo>
                    <a:lnTo>
                      <a:pt x="312" y="254"/>
                    </a:lnTo>
                    <a:lnTo>
                      <a:pt x="314" y="253"/>
                    </a:lnTo>
                    <a:lnTo>
                      <a:pt x="315" y="253"/>
                    </a:lnTo>
                    <a:lnTo>
                      <a:pt x="317" y="252"/>
                    </a:lnTo>
                    <a:lnTo>
                      <a:pt x="318" y="252"/>
                    </a:lnTo>
                    <a:lnTo>
                      <a:pt x="318" y="253"/>
                    </a:lnTo>
                    <a:lnTo>
                      <a:pt x="319" y="253"/>
                    </a:lnTo>
                    <a:lnTo>
                      <a:pt x="319" y="254"/>
                    </a:lnTo>
                    <a:lnTo>
                      <a:pt x="320" y="255"/>
                    </a:lnTo>
                    <a:lnTo>
                      <a:pt x="320" y="254"/>
                    </a:lnTo>
                    <a:lnTo>
                      <a:pt x="321" y="254"/>
                    </a:lnTo>
                    <a:lnTo>
                      <a:pt x="321" y="258"/>
                    </a:lnTo>
                    <a:lnTo>
                      <a:pt x="322" y="258"/>
                    </a:lnTo>
                    <a:lnTo>
                      <a:pt x="322" y="257"/>
                    </a:lnTo>
                    <a:lnTo>
                      <a:pt x="323" y="255"/>
                    </a:lnTo>
                    <a:lnTo>
                      <a:pt x="323" y="258"/>
                    </a:lnTo>
                    <a:lnTo>
                      <a:pt x="324" y="257"/>
                    </a:lnTo>
                    <a:lnTo>
                      <a:pt x="326" y="256"/>
                    </a:lnTo>
                    <a:lnTo>
                      <a:pt x="335" y="256"/>
                    </a:lnTo>
                    <a:lnTo>
                      <a:pt x="335" y="255"/>
                    </a:lnTo>
                    <a:lnTo>
                      <a:pt x="334" y="252"/>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4" name="Group 83"/>
            <p:cNvGrpSpPr>
              <a:grpSpLocks/>
            </p:cNvGrpSpPr>
            <p:nvPr/>
          </p:nvGrpSpPr>
          <p:grpSpPr bwMode="auto">
            <a:xfrm>
              <a:off x="791" y="2910"/>
              <a:ext cx="569" cy="509"/>
              <a:chOff x="791" y="2910"/>
              <a:chExt cx="569" cy="509"/>
            </a:xfrm>
          </p:grpSpPr>
          <p:sp>
            <p:nvSpPr>
              <p:cNvPr id="277" name="Freeform 81"/>
              <p:cNvSpPr>
                <a:spLocks/>
              </p:cNvSpPr>
              <p:nvPr/>
            </p:nvSpPr>
            <p:spPr bwMode="auto">
              <a:xfrm>
                <a:off x="791" y="2910"/>
                <a:ext cx="569" cy="509"/>
              </a:xfrm>
              <a:custGeom>
                <a:avLst/>
                <a:gdLst>
                  <a:gd name="T0" fmla="*/ 128 w 569"/>
                  <a:gd name="T1" fmla="*/ 470 h 509"/>
                  <a:gd name="T2" fmla="*/ 100 w 569"/>
                  <a:gd name="T3" fmla="*/ 473 h 509"/>
                  <a:gd name="T4" fmla="*/ 79 w 569"/>
                  <a:gd name="T5" fmla="*/ 467 h 509"/>
                  <a:gd name="T6" fmla="*/ 69 w 569"/>
                  <a:gd name="T7" fmla="*/ 420 h 509"/>
                  <a:gd name="T8" fmla="*/ 60 w 569"/>
                  <a:gd name="T9" fmla="*/ 397 h 509"/>
                  <a:gd name="T10" fmla="*/ 56 w 569"/>
                  <a:gd name="T11" fmla="*/ 386 h 509"/>
                  <a:gd name="T12" fmla="*/ 81 w 569"/>
                  <a:gd name="T13" fmla="*/ 368 h 509"/>
                  <a:gd name="T14" fmla="*/ 91 w 569"/>
                  <a:gd name="T15" fmla="*/ 338 h 509"/>
                  <a:gd name="T16" fmla="*/ 106 w 569"/>
                  <a:gd name="T17" fmla="*/ 306 h 509"/>
                  <a:gd name="T18" fmla="*/ 89 w 569"/>
                  <a:gd name="T19" fmla="*/ 267 h 509"/>
                  <a:gd name="T20" fmla="*/ 60 w 569"/>
                  <a:gd name="T21" fmla="*/ 236 h 509"/>
                  <a:gd name="T22" fmla="*/ 33 w 569"/>
                  <a:gd name="T23" fmla="*/ 210 h 509"/>
                  <a:gd name="T24" fmla="*/ 6 w 569"/>
                  <a:gd name="T25" fmla="*/ 198 h 509"/>
                  <a:gd name="T26" fmla="*/ 25 w 569"/>
                  <a:gd name="T27" fmla="*/ 175 h 509"/>
                  <a:gd name="T28" fmla="*/ 41 w 569"/>
                  <a:gd name="T29" fmla="*/ 146 h 509"/>
                  <a:gd name="T30" fmla="*/ 85 w 569"/>
                  <a:gd name="T31" fmla="*/ 126 h 509"/>
                  <a:gd name="T32" fmla="*/ 128 w 569"/>
                  <a:gd name="T33" fmla="*/ 122 h 509"/>
                  <a:gd name="T34" fmla="*/ 164 w 569"/>
                  <a:gd name="T35" fmla="*/ 107 h 509"/>
                  <a:gd name="T36" fmla="*/ 188 w 569"/>
                  <a:gd name="T37" fmla="*/ 92 h 509"/>
                  <a:gd name="T38" fmla="*/ 237 w 569"/>
                  <a:gd name="T39" fmla="*/ 103 h 509"/>
                  <a:gd name="T40" fmla="*/ 273 w 569"/>
                  <a:gd name="T41" fmla="*/ 101 h 509"/>
                  <a:gd name="T42" fmla="*/ 282 w 569"/>
                  <a:gd name="T43" fmla="*/ 78 h 509"/>
                  <a:gd name="T44" fmla="*/ 295 w 569"/>
                  <a:gd name="T45" fmla="*/ 68 h 509"/>
                  <a:gd name="T46" fmla="*/ 321 w 569"/>
                  <a:gd name="T47" fmla="*/ 39 h 509"/>
                  <a:gd name="T48" fmla="*/ 343 w 569"/>
                  <a:gd name="T49" fmla="*/ 44 h 509"/>
                  <a:gd name="T50" fmla="*/ 368 w 569"/>
                  <a:gd name="T51" fmla="*/ 52 h 509"/>
                  <a:gd name="T52" fmla="*/ 423 w 569"/>
                  <a:gd name="T53" fmla="*/ 18 h 509"/>
                  <a:gd name="T54" fmla="*/ 446 w 569"/>
                  <a:gd name="T55" fmla="*/ 7 h 509"/>
                  <a:gd name="T56" fmla="*/ 468 w 569"/>
                  <a:gd name="T57" fmla="*/ 20 h 509"/>
                  <a:gd name="T58" fmla="*/ 488 w 569"/>
                  <a:gd name="T59" fmla="*/ 49 h 509"/>
                  <a:gd name="T60" fmla="*/ 491 w 569"/>
                  <a:gd name="T61" fmla="*/ 77 h 509"/>
                  <a:gd name="T62" fmla="*/ 489 w 569"/>
                  <a:gd name="T63" fmla="*/ 109 h 509"/>
                  <a:gd name="T64" fmla="*/ 483 w 569"/>
                  <a:gd name="T65" fmla="*/ 137 h 509"/>
                  <a:gd name="T66" fmla="*/ 499 w 569"/>
                  <a:gd name="T67" fmla="*/ 161 h 509"/>
                  <a:gd name="T68" fmla="*/ 528 w 569"/>
                  <a:gd name="T69" fmla="*/ 171 h 509"/>
                  <a:gd name="T70" fmla="*/ 541 w 569"/>
                  <a:gd name="T71" fmla="*/ 189 h 509"/>
                  <a:gd name="T72" fmla="*/ 539 w 569"/>
                  <a:gd name="T73" fmla="*/ 225 h 509"/>
                  <a:gd name="T74" fmla="*/ 552 w 569"/>
                  <a:gd name="T75" fmla="*/ 249 h 509"/>
                  <a:gd name="T76" fmla="*/ 542 w 569"/>
                  <a:gd name="T77" fmla="*/ 279 h 509"/>
                  <a:gd name="T78" fmla="*/ 530 w 569"/>
                  <a:gd name="T79" fmla="*/ 288 h 509"/>
                  <a:gd name="T80" fmla="*/ 548 w 569"/>
                  <a:gd name="T81" fmla="*/ 306 h 509"/>
                  <a:gd name="T82" fmla="*/ 567 w 569"/>
                  <a:gd name="T83" fmla="*/ 330 h 509"/>
                  <a:gd name="T84" fmla="*/ 557 w 569"/>
                  <a:gd name="T85" fmla="*/ 360 h 509"/>
                  <a:gd name="T86" fmla="*/ 544 w 569"/>
                  <a:gd name="T87" fmla="*/ 384 h 509"/>
                  <a:gd name="T88" fmla="*/ 524 w 569"/>
                  <a:gd name="T89" fmla="*/ 401 h 509"/>
                  <a:gd name="T90" fmla="*/ 495 w 569"/>
                  <a:gd name="T91" fmla="*/ 412 h 509"/>
                  <a:gd name="T92" fmla="*/ 475 w 569"/>
                  <a:gd name="T93" fmla="*/ 420 h 509"/>
                  <a:gd name="T94" fmla="*/ 469 w 569"/>
                  <a:gd name="T95" fmla="*/ 456 h 509"/>
                  <a:gd name="T96" fmla="*/ 457 w 569"/>
                  <a:gd name="T97" fmla="*/ 480 h 509"/>
                  <a:gd name="T98" fmla="*/ 438 w 569"/>
                  <a:gd name="T99" fmla="*/ 480 h 509"/>
                  <a:gd name="T100" fmla="*/ 411 w 569"/>
                  <a:gd name="T101" fmla="*/ 478 h 509"/>
                  <a:gd name="T102" fmla="*/ 386 w 569"/>
                  <a:gd name="T103" fmla="*/ 495 h 509"/>
                  <a:gd name="T104" fmla="*/ 372 w 569"/>
                  <a:gd name="T105" fmla="*/ 480 h 509"/>
                  <a:gd name="T106" fmla="*/ 340 w 569"/>
                  <a:gd name="T107" fmla="*/ 465 h 509"/>
                  <a:gd name="T108" fmla="*/ 330 w 569"/>
                  <a:gd name="T109" fmla="*/ 486 h 509"/>
                  <a:gd name="T110" fmla="*/ 312 w 569"/>
                  <a:gd name="T111" fmla="*/ 499 h 509"/>
                  <a:gd name="T112" fmla="*/ 291 w 569"/>
                  <a:gd name="T113" fmla="*/ 488 h 509"/>
                  <a:gd name="T114" fmla="*/ 269 w 569"/>
                  <a:gd name="T115" fmla="*/ 484 h 509"/>
                  <a:gd name="T116" fmla="*/ 243 w 569"/>
                  <a:gd name="T117" fmla="*/ 476 h 509"/>
                  <a:gd name="T118" fmla="*/ 233 w 569"/>
                  <a:gd name="T119" fmla="*/ 484 h 509"/>
                  <a:gd name="T120" fmla="*/ 216 w 569"/>
                  <a:gd name="T121" fmla="*/ 473 h 509"/>
                  <a:gd name="T122" fmla="*/ 190 w 569"/>
                  <a:gd name="T123" fmla="*/ 474 h 509"/>
                  <a:gd name="T124" fmla="*/ 158 w 569"/>
                  <a:gd name="T125" fmla="*/ 475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509"/>
                  <a:gd name="T191" fmla="*/ 569 w 569"/>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509">
                    <a:moveTo>
                      <a:pt x="144" y="458"/>
                    </a:moveTo>
                    <a:lnTo>
                      <a:pt x="142" y="460"/>
                    </a:lnTo>
                    <a:lnTo>
                      <a:pt x="142" y="459"/>
                    </a:lnTo>
                    <a:lnTo>
                      <a:pt x="139" y="461"/>
                    </a:lnTo>
                    <a:lnTo>
                      <a:pt x="138" y="461"/>
                    </a:lnTo>
                    <a:lnTo>
                      <a:pt x="136" y="460"/>
                    </a:lnTo>
                    <a:lnTo>
                      <a:pt x="135" y="463"/>
                    </a:lnTo>
                    <a:lnTo>
                      <a:pt x="136" y="465"/>
                    </a:lnTo>
                    <a:lnTo>
                      <a:pt x="135" y="467"/>
                    </a:lnTo>
                    <a:lnTo>
                      <a:pt x="135" y="465"/>
                    </a:lnTo>
                    <a:lnTo>
                      <a:pt x="134" y="468"/>
                    </a:lnTo>
                    <a:lnTo>
                      <a:pt x="134" y="469"/>
                    </a:lnTo>
                    <a:lnTo>
                      <a:pt x="134" y="470"/>
                    </a:lnTo>
                    <a:lnTo>
                      <a:pt x="133" y="470"/>
                    </a:lnTo>
                    <a:lnTo>
                      <a:pt x="133" y="471"/>
                    </a:lnTo>
                    <a:lnTo>
                      <a:pt x="132" y="469"/>
                    </a:lnTo>
                    <a:lnTo>
                      <a:pt x="131" y="469"/>
                    </a:lnTo>
                    <a:lnTo>
                      <a:pt x="131" y="471"/>
                    </a:lnTo>
                    <a:lnTo>
                      <a:pt x="132" y="473"/>
                    </a:lnTo>
                    <a:lnTo>
                      <a:pt x="131" y="473"/>
                    </a:lnTo>
                    <a:lnTo>
                      <a:pt x="131" y="475"/>
                    </a:lnTo>
                    <a:lnTo>
                      <a:pt x="130" y="475"/>
                    </a:lnTo>
                    <a:lnTo>
                      <a:pt x="130" y="472"/>
                    </a:lnTo>
                    <a:lnTo>
                      <a:pt x="128" y="472"/>
                    </a:lnTo>
                    <a:lnTo>
                      <a:pt x="128" y="470"/>
                    </a:lnTo>
                    <a:lnTo>
                      <a:pt x="126" y="472"/>
                    </a:lnTo>
                    <a:lnTo>
                      <a:pt x="126" y="473"/>
                    </a:lnTo>
                    <a:lnTo>
                      <a:pt x="125" y="475"/>
                    </a:lnTo>
                    <a:lnTo>
                      <a:pt x="125" y="476"/>
                    </a:lnTo>
                    <a:lnTo>
                      <a:pt x="125" y="477"/>
                    </a:lnTo>
                    <a:lnTo>
                      <a:pt x="121" y="476"/>
                    </a:lnTo>
                    <a:lnTo>
                      <a:pt x="118" y="475"/>
                    </a:lnTo>
                    <a:lnTo>
                      <a:pt x="118" y="473"/>
                    </a:lnTo>
                    <a:lnTo>
                      <a:pt x="117" y="472"/>
                    </a:lnTo>
                    <a:lnTo>
                      <a:pt x="114" y="475"/>
                    </a:lnTo>
                    <a:lnTo>
                      <a:pt x="114" y="478"/>
                    </a:lnTo>
                    <a:lnTo>
                      <a:pt x="113" y="478"/>
                    </a:lnTo>
                    <a:lnTo>
                      <a:pt x="111" y="480"/>
                    </a:lnTo>
                    <a:lnTo>
                      <a:pt x="111" y="478"/>
                    </a:lnTo>
                    <a:lnTo>
                      <a:pt x="107" y="479"/>
                    </a:lnTo>
                    <a:lnTo>
                      <a:pt x="107" y="478"/>
                    </a:lnTo>
                    <a:lnTo>
                      <a:pt x="105" y="478"/>
                    </a:lnTo>
                    <a:lnTo>
                      <a:pt x="105" y="476"/>
                    </a:lnTo>
                    <a:lnTo>
                      <a:pt x="104" y="475"/>
                    </a:lnTo>
                    <a:lnTo>
                      <a:pt x="103" y="476"/>
                    </a:lnTo>
                    <a:lnTo>
                      <a:pt x="100" y="476"/>
                    </a:lnTo>
                    <a:lnTo>
                      <a:pt x="102" y="475"/>
                    </a:lnTo>
                    <a:lnTo>
                      <a:pt x="102" y="473"/>
                    </a:lnTo>
                    <a:lnTo>
                      <a:pt x="104" y="472"/>
                    </a:lnTo>
                    <a:lnTo>
                      <a:pt x="100" y="472"/>
                    </a:lnTo>
                    <a:lnTo>
                      <a:pt x="100" y="473"/>
                    </a:lnTo>
                    <a:lnTo>
                      <a:pt x="98" y="472"/>
                    </a:lnTo>
                    <a:lnTo>
                      <a:pt x="98" y="470"/>
                    </a:lnTo>
                    <a:lnTo>
                      <a:pt x="98" y="468"/>
                    </a:lnTo>
                    <a:lnTo>
                      <a:pt x="95" y="465"/>
                    </a:lnTo>
                    <a:lnTo>
                      <a:pt x="93" y="466"/>
                    </a:lnTo>
                    <a:lnTo>
                      <a:pt x="93" y="467"/>
                    </a:lnTo>
                    <a:lnTo>
                      <a:pt x="94" y="468"/>
                    </a:lnTo>
                    <a:lnTo>
                      <a:pt x="92" y="468"/>
                    </a:lnTo>
                    <a:lnTo>
                      <a:pt x="90" y="471"/>
                    </a:lnTo>
                    <a:lnTo>
                      <a:pt x="89" y="471"/>
                    </a:lnTo>
                    <a:lnTo>
                      <a:pt x="87" y="472"/>
                    </a:lnTo>
                    <a:lnTo>
                      <a:pt x="87" y="471"/>
                    </a:lnTo>
                    <a:lnTo>
                      <a:pt x="87" y="470"/>
                    </a:lnTo>
                    <a:lnTo>
                      <a:pt x="86" y="471"/>
                    </a:lnTo>
                    <a:lnTo>
                      <a:pt x="85" y="471"/>
                    </a:lnTo>
                    <a:lnTo>
                      <a:pt x="85" y="467"/>
                    </a:lnTo>
                    <a:lnTo>
                      <a:pt x="85" y="468"/>
                    </a:lnTo>
                    <a:lnTo>
                      <a:pt x="84" y="467"/>
                    </a:lnTo>
                    <a:lnTo>
                      <a:pt x="84" y="463"/>
                    </a:lnTo>
                    <a:lnTo>
                      <a:pt x="82" y="463"/>
                    </a:lnTo>
                    <a:lnTo>
                      <a:pt x="83" y="464"/>
                    </a:lnTo>
                    <a:lnTo>
                      <a:pt x="81" y="464"/>
                    </a:lnTo>
                    <a:lnTo>
                      <a:pt x="81" y="467"/>
                    </a:lnTo>
                    <a:lnTo>
                      <a:pt x="79" y="467"/>
                    </a:lnTo>
                    <a:lnTo>
                      <a:pt x="79" y="468"/>
                    </a:lnTo>
                    <a:lnTo>
                      <a:pt x="76" y="466"/>
                    </a:lnTo>
                    <a:lnTo>
                      <a:pt x="74" y="465"/>
                    </a:lnTo>
                    <a:lnTo>
                      <a:pt x="72" y="469"/>
                    </a:lnTo>
                    <a:lnTo>
                      <a:pt x="71" y="469"/>
                    </a:lnTo>
                    <a:lnTo>
                      <a:pt x="68" y="468"/>
                    </a:lnTo>
                    <a:lnTo>
                      <a:pt x="67" y="468"/>
                    </a:lnTo>
                    <a:lnTo>
                      <a:pt x="68" y="465"/>
                    </a:lnTo>
                    <a:lnTo>
                      <a:pt x="68" y="464"/>
                    </a:lnTo>
                    <a:lnTo>
                      <a:pt x="69" y="459"/>
                    </a:lnTo>
                    <a:lnTo>
                      <a:pt x="70" y="456"/>
                    </a:lnTo>
                    <a:lnTo>
                      <a:pt x="68" y="455"/>
                    </a:lnTo>
                    <a:lnTo>
                      <a:pt x="69" y="452"/>
                    </a:lnTo>
                    <a:lnTo>
                      <a:pt x="65" y="448"/>
                    </a:lnTo>
                    <a:lnTo>
                      <a:pt x="64" y="448"/>
                    </a:lnTo>
                    <a:lnTo>
                      <a:pt x="61" y="452"/>
                    </a:lnTo>
                    <a:lnTo>
                      <a:pt x="61" y="451"/>
                    </a:lnTo>
                    <a:lnTo>
                      <a:pt x="63" y="450"/>
                    </a:lnTo>
                    <a:lnTo>
                      <a:pt x="64" y="445"/>
                    </a:lnTo>
                    <a:lnTo>
                      <a:pt x="63" y="444"/>
                    </a:lnTo>
                    <a:lnTo>
                      <a:pt x="63" y="443"/>
                    </a:lnTo>
                    <a:lnTo>
                      <a:pt x="65" y="437"/>
                    </a:lnTo>
                    <a:lnTo>
                      <a:pt x="64" y="433"/>
                    </a:lnTo>
                    <a:lnTo>
                      <a:pt x="66" y="431"/>
                    </a:lnTo>
                    <a:lnTo>
                      <a:pt x="68" y="428"/>
                    </a:lnTo>
                    <a:lnTo>
                      <a:pt x="68" y="421"/>
                    </a:lnTo>
                    <a:lnTo>
                      <a:pt x="69" y="420"/>
                    </a:lnTo>
                    <a:lnTo>
                      <a:pt x="70" y="417"/>
                    </a:lnTo>
                    <a:lnTo>
                      <a:pt x="69" y="415"/>
                    </a:lnTo>
                    <a:lnTo>
                      <a:pt x="67" y="416"/>
                    </a:lnTo>
                    <a:lnTo>
                      <a:pt x="65" y="414"/>
                    </a:lnTo>
                    <a:lnTo>
                      <a:pt x="65" y="412"/>
                    </a:lnTo>
                    <a:lnTo>
                      <a:pt x="63" y="411"/>
                    </a:lnTo>
                    <a:lnTo>
                      <a:pt x="61" y="412"/>
                    </a:lnTo>
                    <a:lnTo>
                      <a:pt x="58" y="411"/>
                    </a:lnTo>
                    <a:lnTo>
                      <a:pt x="58" y="409"/>
                    </a:lnTo>
                    <a:lnTo>
                      <a:pt x="60" y="409"/>
                    </a:lnTo>
                    <a:lnTo>
                      <a:pt x="60" y="408"/>
                    </a:lnTo>
                    <a:lnTo>
                      <a:pt x="57" y="407"/>
                    </a:lnTo>
                    <a:lnTo>
                      <a:pt x="57" y="406"/>
                    </a:lnTo>
                    <a:lnTo>
                      <a:pt x="55" y="406"/>
                    </a:lnTo>
                    <a:lnTo>
                      <a:pt x="53" y="405"/>
                    </a:lnTo>
                    <a:lnTo>
                      <a:pt x="52" y="405"/>
                    </a:lnTo>
                    <a:lnTo>
                      <a:pt x="52" y="402"/>
                    </a:lnTo>
                    <a:lnTo>
                      <a:pt x="50" y="401"/>
                    </a:lnTo>
                    <a:lnTo>
                      <a:pt x="53" y="402"/>
                    </a:lnTo>
                    <a:lnTo>
                      <a:pt x="56" y="405"/>
                    </a:lnTo>
                    <a:lnTo>
                      <a:pt x="59" y="405"/>
                    </a:lnTo>
                    <a:lnTo>
                      <a:pt x="60" y="404"/>
                    </a:lnTo>
                    <a:lnTo>
                      <a:pt x="61" y="404"/>
                    </a:lnTo>
                    <a:lnTo>
                      <a:pt x="63" y="403"/>
                    </a:lnTo>
                    <a:lnTo>
                      <a:pt x="61" y="403"/>
                    </a:lnTo>
                    <a:lnTo>
                      <a:pt x="60" y="397"/>
                    </a:lnTo>
                    <a:lnTo>
                      <a:pt x="56" y="396"/>
                    </a:lnTo>
                    <a:lnTo>
                      <a:pt x="55" y="394"/>
                    </a:lnTo>
                    <a:lnTo>
                      <a:pt x="56" y="392"/>
                    </a:lnTo>
                    <a:lnTo>
                      <a:pt x="55" y="391"/>
                    </a:lnTo>
                    <a:lnTo>
                      <a:pt x="56" y="390"/>
                    </a:lnTo>
                    <a:lnTo>
                      <a:pt x="57" y="391"/>
                    </a:lnTo>
                    <a:lnTo>
                      <a:pt x="57" y="392"/>
                    </a:lnTo>
                    <a:lnTo>
                      <a:pt x="58" y="391"/>
                    </a:lnTo>
                    <a:lnTo>
                      <a:pt x="59" y="391"/>
                    </a:lnTo>
                    <a:lnTo>
                      <a:pt x="60" y="391"/>
                    </a:lnTo>
                    <a:lnTo>
                      <a:pt x="63" y="390"/>
                    </a:lnTo>
                    <a:lnTo>
                      <a:pt x="64" y="391"/>
                    </a:lnTo>
                    <a:lnTo>
                      <a:pt x="67" y="388"/>
                    </a:lnTo>
                    <a:lnTo>
                      <a:pt x="65" y="388"/>
                    </a:lnTo>
                    <a:lnTo>
                      <a:pt x="65" y="386"/>
                    </a:lnTo>
                    <a:lnTo>
                      <a:pt x="63" y="386"/>
                    </a:lnTo>
                    <a:lnTo>
                      <a:pt x="62" y="385"/>
                    </a:lnTo>
                    <a:lnTo>
                      <a:pt x="60" y="386"/>
                    </a:lnTo>
                    <a:lnTo>
                      <a:pt x="61" y="384"/>
                    </a:lnTo>
                    <a:lnTo>
                      <a:pt x="60" y="384"/>
                    </a:lnTo>
                    <a:lnTo>
                      <a:pt x="58" y="385"/>
                    </a:lnTo>
                    <a:lnTo>
                      <a:pt x="58" y="384"/>
                    </a:lnTo>
                    <a:lnTo>
                      <a:pt x="57" y="384"/>
                    </a:lnTo>
                    <a:lnTo>
                      <a:pt x="56" y="386"/>
                    </a:lnTo>
                    <a:lnTo>
                      <a:pt x="55" y="386"/>
                    </a:lnTo>
                    <a:lnTo>
                      <a:pt x="55" y="388"/>
                    </a:lnTo>
                    <a:lnTo>
                      <a:pt x="53" y="387"/>
                    </a:lnTo>
                    <a:lnTo>
                      <a:pt x="52" y="383"/>
                    </a:lnTo>
                    <a:lnTo>
                      <a:pt x="53" y="384"/>
                    </a:lnTo>
                    <a:lnTo>
                      <a:pt x="53" y="383"/>
                    </a:lnTo>
                    <a:lnTo>
                      <a:pt x="52" y="382"/>
                    </a:lnTo>
                    <a:lnTo>
                      <a:pt x="54" y="380"/>
                    </a:lnTo>
                    <a:lnTo>
                      <a:pt x="53" y="378"/>
                    </a:lnTo>
                    <a:lnTo>
                      <a:pt x="54" y="376"/>
                    </a:lnTo>
                    <a:lnTo>
                      <a:pt x="58" y="374"/>
                    </a:lnTo>
                    <a:lnTo>
                      <a:pt x="61" y="368"/>
                    </a:lnTo>
                    <a:lnTo>
                      <a:pt x="71" y="365"/>
                    </a:lnTo>
                    <a:lnTo>
                      <a:pt x="73" y="364"/>
                    </a:lnTo>
                    <a:lnTo>
                      <a:pt x="75" y="364"/>
                    </a:lnTo>
                    <a:lnTo>
                      <a:pt x="74" y="364"/>
                    </a:lnTo>
                    <a:lnTo>
                      <a:pt x="74" y="367"/>
                    </a:lnTo>
                    <a:lnTo>
                      <a:pt x="76" y="368"/>
                    </a:lnTo>
                    <a:lnTo>
                      <a:pt x="77" y="370"/>
                    </a:lnTo>
                    <a:lnTo>
                      <a:pt x="77" y="371"/>
                    </a:lnTo>
                    <a:lnTo>
                      <a:pt x="79" y="371"/>
                    </a:lnTo>
                    <a:lnTo>
                      <a:pt x="80" y="371"/>
                    </a:lnTo>
                    <a:lnTo>
                      <a:pt x="81" y="369"/>
                    </a:lnTo>
                    <a:lnTo>
                      <a:pt x="81" y="368"/>
                    </a:lnTo>
                    <a:lnTo>
                      <a:pt x="82" y="367"/>
                    </a:lnTo>
                    <a:lnTo>
                      <a:pt x="82" y="365"/>
                    </a:lnTo>
                    <a:lnTo>
                      <a:pt x="84" y="364"/>
                    </a:lnTo>
                    <a:lnTo>
                      <a:pt x="85" y="361"/>
                    </a:lnTo>
                    <a:lnTo>
                      <a:pt x="86" y="361"/>
                    </a:lnTo>
                    <a:lnTo>
                      <a:pt x="89" y="361"/>
                    </a:lnTo>
                    <a:lnTo>
                      <a:pt x="89" y="360"/>
                    </a:lnTo>
                    <a:lnTo>
                      <a:pt x="90" y="360"/>
                    </a:lnTo>
                    <a:lnTo>
                      <a:pt x="91" y="360"/>
                    </a:lnTo>
                    <a:lnTo>
                      <a:pt x="93" y="358"/>
                    </a:lnTo>
                    <a:lnTo>
                      <a:pt x="93" y="359"/>
                    </a:lnTo>
                    <a:lnTo>
                      <a:pt x="95" y="356"/>
                    </a:lnTo>
                    <a:lnTo>
                      <a:pt x="95" y="354"/>
                    </a:lnTo>
                    <a:lnTo>
                      <a:pt x="93" y="353"/>
                    </a:lnTo>
                    <a:lnTo>
                      <a:pt x="92" y="352"/>
                    </a:lnTo>
                    <a:lnTo>
                      <a:pt x="91" y="351"/>
                    </a:lnTo>
                    <a:lnTo>
                      <a:pt x="90" y="352"/>
                    </a:lnTo>
                    <a:lnTo>
                      <a:pt x="89" y="352"/>
                    </a:lnTo>
                    <a:lnTo>
                      <a:pt x="87" y="354"/>
                    </a:lnTo>
                    <a:lnTo>
                      <a:pt x="86" y="353"/>
                    </a:lnTo>
                    <a:lnTo>
                      <a:pt x="87" y="350"/>
                    </a:lnTo>
                    <a:lnTo>
                      <a:pt x="90" y="349"/>
                    </a:lnTo>
                    <a:lnTo>
                      <a:pt x="92" y="344"/>
                    </a:lnTo>
                    <a:lnTo>
                      <a:pt x="92" y="341"/>
                    </a:lnTo>
                    <a:lnTo>
                      <a:pt x="91" y="339"/>
                    </a:lnTo>
                    <a:lnTo>
                      <a:pt x="91" y="338"/>
                    </a:lnTo>
                    <a:lnTo>
                      <a:pt x="90" y="335"/>
                    </a:lnTo>
                    <a:lnTo>
                      <a:pt x="91" y="333"/>
                    </a:lnTo>
                    <a:lnTo>
                      <a:pt x="95" y="333"/>
                    </a:lnTo>
                    <a:lnTo>
                      <a:pt x="95" y="331"/>
                    </a:lnTo>
                    <a:lnTo>
                      <a:pt x="97" y="330"/>
                    </a:lnTo>
                    <a:lnTo>
                      <a:pt x="96" y="330"/>
                    </a:lnTo>
                    <a:lnTo>
                      <a:pt x="97" y="326"/>
                    </a:lnTo>
                    <a:lnTo>
                      <a:pt x="95" y="324"/>
                    </a:lnTo>
                    <a:lnTo>
                      <a:pt x="95" y="321"/>
                    </a:lnTo>
                    <a:lnTo>
                      <a:pt x="98" y="318"/>
                    </a:lnTo>
                    <a:lnTo>
                      <a:pt x="97" y="316"/>
                    </a:lnTo>
                    <a:lnTo>
                      <a:pt x="96" y="314"/>
                    </a:lnTo>
                    <a:lnTo>
                      <a:pt x="97" y="313"/>
                    </a:lnTo>
                    <a:lnTo>
                      <a:pt x="98" y="314"/>
                    </a:lnTo>
                    <a:lnTo>
                      <a:pt x="100" y="310"/>
                    </a:lnTo>
                    <a:lnTo>
                      <a:pt x="99" y="308"/>
                    </a:lnTo>
                    <a:lnTo>
                      <a:pt x="100" y="308"/>
                    </a:lnTo>
                    <a:lnTo>
                      <a:pt x="100" y="304"/>
                    </a:lnTo>
                    <a:lnTo>
                      <a:pt x="101" y="304"/>
                    </a:lnTo>
                    <a:lnTo>
                      <a:pt x="102" y="304"/>
                    </a:lnTo>
                    <a:lnTo>
                      <a:pt x="103" y="304"/>
                    </a:lnTo>
                    <a:lnTo>
                      <a:pt x="104" y="304"/>
                    </a:lnTo>
                    <a:lnTo>
                      <a:pt x="105" y="304"/>
                    </a:lnTo>
                    <a:lnTo>
                      <a:pt x="106" y="304"/>
                    </a:lnTo>
                    <a:lnTo>
                      <a:pt x="106" y="306"/>
                    </a:lnTo>
                    <a:lnTo>
                      <a:pt x="107" y="305"/>
                    </a:lnTo>
                    <a:lnTo>
                      <a:pt x="107" y="299"/>
                    </a:lnTo>
                    <a:lnTo>
                      <a:pt x="107" y="293"/>
                    </a:lnTo>
                    <a:lnTo>
                      <a:pt x="106" y="291"/>
                    </a:lnTo>
                    <a:lnTo>
                      <a:pt x="107" y="289"/>
                    </a:lnTo>
                    <a:lnTo>
                      <a:pt x="107" y="287"/>
                    </a:lnTo>
                    <a:lnTo>
                      <a:pt x="106" y="287"/>
                    </a:lnTo>
                    <a:lnTo>
                      <a:pt x="105" y="286"/>
                    </a:lnTo>
                    <a:lnTo>
                      <a:pt x="106" y="284"/>
                    </a:lnTo>
                    <a:lnTo>
                      <a:pt x="107" y="283"/>
                    </a:lnTo>
                    <a:lnTo>
                      <a:pt x="107" y="280"/>
                    </a:lnTo>
                    <a:lnTo>
                      <a:pt x="106" y="280"/>
                    </a:lnTo>
                    <a:lnTo>
                      <a:pt x="107" y="278"/>
                    </a:lnTo>
                    <a:lnTo>
                      <a:pt x="110" y="277"/>
                    </a:lnTo>
                    <a:lnTo>
                      <a:pt x="106" y="277"/>
                    </a:lnTo>
                    <a:lnTo>
                      <a:pt x="104" y="276"/>
                    </a:lnTo>
                    <a:lnTo>
                      <a:pt x="100" y="272"/>
                    </a:lnTo>
                    <a:lnTo>
                      <a:pt x="98" y="269"/>
                    </a:lnTo>
                    <a:lnTo>
                      <a:pt x="93" y="268"/>
                    </a:lnTo>
                    <a:lnTo>
                      <a:pt x="92" y="267"/>
                    </a:lnTo>
                    <a:lnTo>
                      <a:pt x="89" y="268"/>
                    </a:lnTo>
                    <a:lnTo>
                      <a:pt x="87" y="267"/>
                    </a:lnTo>
                    <a:lnTo>
                      <a:pt x="87" y="266"/>
                    </a:lnTo>
                    <a:lnTo>
                      <a:pt x="89" y="267"/>
                    </a:lnTo>
                    <a:lnTo>
                      <a:pt x="90" y="262"/>
                    </a:lnTo>
                    <a:lnTo>
                      <a:pt x="90" y="260"/>
                    </a:lnTo>
                    <a:lnTo>
                      <a:pt x="90" y="259"/>
                    </a:lnTo>
                    <a:lnTo>
                      <a:pt x="90" y="256"/>
                    </a:lnTo>
                    <a:lnTo>
                      <a:pt x="87" y="256"/>
                    </a:lnTo>
                    <a:lnTo>
                      <a:pt x="85" y="255"/>
                    </a:lnTo>
                    <a:lnTo>
                      <a:pt x="83" y="254"/>
                    </a:lnTo>
                    <a:lnTo>
                      <a:pt x="79" y="254"/>
                    </a:lnTo>
                    <a:lnTo>
                      <a:pt x="77" y="255"/>
                    </a:lnTo>
                    <a:lnTo>
                      <a:pt x="77" y="252"/>
                    </a:lnTo>
                    <a:lnTo>
                      <a:pt x="76" y="248"/>
                    </a:lnTo>
                    <a:lnTo>
                      <a:pt x="74" y="247"/>
                    </a:lnTo>
                    <a:lnTo>
                      <a:pt x="73" y="248"/>
                    </a:lnTo>
                    <a:lnTo>
                      <a:pt x="73" y="247"/>
                    </a:lnTo>
                    <a:lnTo>
                      <a:pt x="71" y="244"/>
                    </a:lnTo>
                    <a:lnTo>
                      <a:pt x="70" y="244"/>
                    </a:lnTo>
                    <a:lnTo>
                      <a:pt x="70" y="238"/>
                    </a:lnTo>
                    <a:lnTo>
                      <a:pt x="68" y="237"/>
                    </a:lnTo>
                    <a:lnTo>
                      <a:pt x="67" y="235"/>
                    </a:lnTo>
                    <a:lnTo>
                      <a:pt x="66" y="235"/>
                    </a:lnTo>
                    <a:lnTo>
                      <a:pt x="65" y="234"/>
                    </a:lnTo>
                    <a:lnTo>
                      <a:pt x="63" y="236"/>
                    </a:lnTo>
                    <a:lnTo>
                      <a:pt x="62" y="236"/>
                    </a:lnTo>
                    <a:lnTo>
                      <a:pt x="61" y="235"/>
                    </a:lnTo>
                    <a:lnTo>
                      <a:pt x="60" y="236"/>
                    </a:lnTo>
                    <a:lnTo>
                      <a:pt x="61" y="237"/>
                    </a:lnTo>
                    <a:lnTo>
                      <a:pt x="53" y="237"/>
                    </a:lnTo>
                    <a:lnTo>
                      <a:pt x="52" y="236"/>
                    </a:lnTo>
                    <a:lnTo>
                      <a:pt x="43" y="234"/>
                    </a:lnTo>
                    <a:lnTo>
                      <a:pt x="43" y="233"/>
                    </a:lnTo>
                    <a:lnTo>
                      <a:pt x="42" y="232"/>
                    </a:lnTo>
                    <a:lnTo>
                      <a:pt x="42" y="231"/>
                    </a:lnTo>
                    <a:lnTo>
                      <a:pt x="40" y="229"/>
                    </a:lnTo>
                    <a:lnTo>
                      <a:pt x="41" y="228"/>
                    </a:lnTo>
                    <a:lnTo>
                      <a:pt x="40" y="227"/>
                    </a:lnTo>
                    <a:lnTo>
                      <a:pt x="38" y="226"/>
                    </a:lnTo>
                    <a:lnTo>
                      <a:pt x="37" y="224"/>
                    </a:lnTo>
                    <a:lnTo>
                      <a:pt x="36" y="224"/>
                    </a:lnTo>
                    <a:lnTo>
                      <a:pt x="35" y="223"/>
                    </a:lnTo>
                    <a:lnTo>
                      <a:pt x="32" y="223"/>
                    </a:lnTo>
                    <a:lnTo>
                      <a:pt x="31" y="220"/>
                    </a:lnTo>
                    <a:lnTo>
                      <a:pt x="29" y="220"/>
                    </a:lnTo>
                    <a:lnTo>
                      <a:pt x="27" y="219"/>
                    </a:lnTo>
                    <a:lnTo>
                      <a:pt x="28" y="215"/>
                    </a:lnTo>
                    <a:lnTo>
                      <a:pt x="29" y="216"/>
                    </a:lnTo>
                    <a:lnTo>
                      <a:pt x="30" y="215"/>
                    </a:lnTo>
                    <a:lnTo>
                      <a:pt x="34" y="215"/>
                    </a:lnTo>
                    <a:lnTo>
                      <a:pt x="37" y="217"/>
                    </a:lnTo>
                    <a:lnTo>
                      <a:pt x="37" y="216"/>
                    </a:lnTo>
                    <a:lnTo>
                      <a:pt x="35" y="215"/>
                    </a:lnTo>
                    <a:lnTo>
                      <a:pt x="34" y="215"/>
                    </a:lnTo>
                    <a:lnTo>
                      <a:pt x="33" y="210"/>
                    </a:lnTo>
                    <a:lnTo>
                      <a:pt x="32" y="210"/>
                    </a:lnTo>
                    <a:lnTo>
                      <a:pt x="27" y="210"/>
                    </a:lnTo>
                    <a:lnTo>
                      <a:pt x="25" y="212"/>
                    </a:lnTo>
                    <a:lnTo>
                      <a:pt x="23" y="212"/>
                    </a:lnTo>
                    <a:lnTo>
                      <a:pt x="22" y="211"/>
                    </a:lnTo>
                    <a:lnTo>
                      <a:pt x="22" y="210"/>
                    </a:lnTo>
                    <a:lnTo>
                      <a:pt x="22" y="209"/>
                    </a:lnTo>
                    <a:lnTo>
                      <a:pt x="21" y="209"/>
                    </a:lnTo>
                    <a:lnTo>
                      <a:pt x="20" y="207"/>
                    </a:lnTo>
                    <a:lnTo>
                      <a:pt x="19" y="209"/>
                    </a:lnTo>
                    <a:lnTo>
                      <a:pt x="13" y="207"/>
                    </a:lnTo>
                    <a:lnTo>
                      <a:pt x="12" y="210"/>
                    </a:lnTo>
                    <a:lnTo>
                      <a:pt x="11" y="210"/>
                    </a:lnTo>
                    <a:lnTo>
                      <a:pt x="9" y="212"/>
                    </a:lnTo>
                    <a:lnTo>
                      <a:pt x="7" y="212"/>
                    </a:lnTo>
                    <a:lnTo>
                      <a:pt x="7" y="209"/>
                    </a:lnTo>
                    <a:lnTo>
                      <a:pt x="3" y="209"/>
                    </a:lnTo>
                    <a:lnTo>
                      <a:pt x="1" y="209"/>
                    </a:lnTo>
                    <a:lnTo>
                      <a:pt x="0" y="209"/>
                    </a:lnTo>
                    <a:lnTo>
                      <a:pt x="0" y="207"/>
                    </a:lnTo>
                    <a:lnTo>
                      <a:pt x="2" y="205"/>
                    </a:lnTo>
                    <a:lnTo>
                      <a:pt x="2" y="203"/>
                    </a:lnTo>
                    <a:lnTo>
                      <a:pt x="4" y="202"/>
                    </a:lnTo>
                    <a:lnTo>
                      <a:pt x="5" y="202"/>
                    </a:lnTo>
                    <a:lnTo>
                      <a:pt x="4" y="200"/>
                    </a:lnTo>
                    <a:lnTo>
                      <a:pt x="6" y="198"/>
                    </a:lnTo>
                    <a:lnTo>
                      <a:pt x="6" y="196"/>
                    </a:lnTo>
                    <a:lnTo>
                      <a:pt x="8" y="197"/>
                    </a:lnTo>
                    <a:lnTo>
                      <a:pt x="11" y="197"/>
                    </a:lnTo>
                    <a:lnTo>
                      <a:pt x="11" y="193"/>
                    </a:lnTo>
                    <a:lnTo>
                      <a:pt x="11" y="190"/>
                    </a:lnTo>
                    <a:lnTo>
                      <a:pt x="9" y="189"/>
                    </a:lnTo>
                    <a:lnTo>
                      <a:pt x="8" y="186"/>
                    </a:lnTo>
                    <a:lnTo>
                      <a:pt x="6" y="188"/>
                    </a:lnTo>
                    <a:lnTo>
                      <a:pt x="6" y="186"/>
                    </a:lnTo>
                    <a:lnTo>
                      <a:pt x="6" y="183"/>
                    </a:lnTo>
                    <a:lnTo>
                      <a:pt x="7" y="180"/>
                    </a:lnTo>
                    <a:lnTo>
                      <a:pt x="6" y="179"/>
                    </a:lnTo>
                    <a:lnTo>
                      <a:pt x="8" y="178"/>
                    </a:lnTo>
                    <a:lnTo>
                      <a:pt x="9" y="179"/>
                    </a:lnTo>
                    <a:lnTo>
                      <a:pt x="11" y="177"/>
                    </a:lnTo>
                    <a:lnTo>
                      <a:pt x="12" y="177"/>
                    </a:lnTo>
                    <a:lnTo>
                      <a:pt x="12" y="175"/>
                    </a:lnTo>
                    <a:lnTo>
                      <a:pt x="16" y="175"/>
                    </a:lnTo>
                    <a:lnTo>
                      <a:pt x="16" y="176"/>
                    </a:lnTo>
                    <a:lnTo>
                      <a:pt x="20" y="178"/>
                    </a:lnTo>
                    <a:lnTo>
                      <a:pt x="22" y="178"/>
                    </a:lnTo>
                    <a:lnTo>
                      <a:pt x="22" y="176"/>
                    </a:lnTo>
                    <a:lnTo>
                      <a:pt x="22" y="175"/>
                    </a:lnTo>
                    <a:lnTo>
                      <a:pt x="22" y="174"/>
                    </a:lnTo>
                    <a:lnTo>
                      <a:pt x="23" y="175"/>
                    </a:lnTo>
                    <a:lnTo>
                      <a:pt x="25" y="175"/>
                    </a:lnTo>
                    <a:lnTo>
                      <a:pt x="25" y="171"/>
                    </a:lnTo>
                    <a:lnTo>
                      <a:pt x="25" y="170"/>
                    </a:lnTo>
                    <a:lnTo>
                      <a:pt x="25" y="166"/>
                    </a:lnTo>
                    <a:lnTo>
                      <a:pt x="25" y="167"/>
                    </a:lnTo>
                    <a:lnTo>
                      <a:pt x="26" y="167"/>
                    </a:lnTo>
                    <a:lnTo>
                      <a:pt x="27" y="169"/>
                    </a:lnTo>
                    <a:lnTo>
                      <a:pt x="28" y="169"/>
                    </a:lnTo>
                    <a:lnTo>
                      <a:pt x="30" y="170"/>
                    </a:lnTo>
                    <a:lnTo>
                      <a:pt x="31" y="168"/>
                    </a:lnTo>
                    <a:lnTo>
                      <a:pt x="31" y="165"/>
                    </a:lnTo>
                    <a:lnTo>
                      <a:pt x="31" y="163"/>
                    </a:lnTo>
                    <a:lnTo>
                      <a:pt x="29" y="162"/>
                    </a:lnTo>
                    <a:lnTo>
                      <a:pt x="33" y="162"/>
                    </a:lnTo>
                    <a:lnTo>
                      <a:pt x="33" y="159"/>
                    </a:lnTo>
                    <a:lnTo>
                      <a:pt x="32" y="155"/>
                    </a:lnTo>
                    <a:lnTo>
                      <a:pt x="33" y="154"/>
                    </a:lnTo>
                    <a:lnTo>
                      <a:pt x="33" y="150"/>
                    </a:lnTo>
                    <a:lnTo>
                      <a:pt x="34" y="152"/>
                    </a:lnTo>
                    <a:lnTo>
                      <a:pt x="37" y="152"/>
                    </a:lnTo>
                    <a:lnTo>
                      <a:pt x="38" y="151"/>
                    </a:lnTo>
                    <a:lnTo>
                      <a:pt x="38" y="150"/>
                    </a:lnTo>
                    <a:lnTo>
                      <a:pt x="40" y="150"/>
                    </a:lnTo>
                    <a:lnTo>
                      <a:pt x="40" y="149"/>
                    </a:lnTo>
                    <a:lnTo>
                      <a:pt x="41" y="149"/>
                    </a:lnTo>
                    <a:lnTo>
                      <a:pt x="41" y="148"/>
                    </a:lnTo>
                    <a:lnTo>
                      <a:pt x="41" y="146"/>
                    </a:lnTo>
                    <a:lnTo>
                      <a:pt x="43" y="146"/>
                    </a:lnTo>
                    <a:lnTo>
                      <a:pt x="43" y="145"/>
                    </a:lnTo>
                    <a:lnTo>
                      <a:pt x="46" y="145"/>
                    </a:lnTo>
                    <a:lnTo>
                      <a:pt x="47" y="142"/>
                    </a:lnTo>
                    <a:lnTo>
                      <a:pt x="50" y="142"/>
                    </a:lnTo>
                    <a:lnTo>
                      <a:pt x="52" y="142"/>
                    </a:lnTo>
                    <a:lnTo>
                      <a:pt x="52" y="141"/>
                    </a:lnTo>
                    <a:lnTo>
                      <a:pt x="53" y="141"/>
                    </a:lnTo>
                    <a:lnTo>
                      <a:pt x="55" y="145"/>
                    </a:lnTo>
                    <a:lnTo>
                      <a:pt x="57" y="146"/>
                    </a:lnTo>
                    <a:lnTo>
                      <a:pt x="58" y="145"/>
                    </a:lnTo>
                    <a:lnTo>
                      <a:pt x="61" y="145"/>
                    </a:lnTo>
                    <a:lnTo>
                      <a:pt x="64" y="142"/>
                    </a:lnTo>
                    <a:lnTo>
                      <a:pt x="66" y="144"/>
                    </a:lnTo>
                    <a:lnTo>
                      <a:pt x="66" y="142"/>
                    </a:lnTo>
                    <a:lnTo>
                      <a:pt x="71" y="140"/>
                    </a:lnTo>
                    <a:lnTo>
                      <a:pt x="70" y="137"/>
                    </a:lnTo>
                    <a:lnTo>
                      <a:pt x="73" y="138"/>
                    </a:lnTo>
                    <a:lnTo>
                      <a:pt x="74" y="137"/>
                    </a:lnTo>
                    <a:lnTo>
                      <a:pt x="76" y="134"/>
                    </a:lnTo>
                    <a:lnTo>
                      <a:pt x="76" y="133"/>
                    </a:lnTo>
                    <a:lnTo>
                      <a:pt x="78" y="133"/>
                    </a:lnTo>
                    <a:lnTo>
                      <a:pt x="80" y="132"/>
                    </a:lnTo>
                    <a:lnTo>
                      <a:pt x="85" y="126"/>
                    </a:lnTo>
                    <a:lnTo>
                      <a:pt x="86" y="127"/>
                    </a:lnTo>
                    <a:lnTo>
                      <a:pt x="85" y="128"/>
                    </a:lnTo>
                    <a:lnTo>
                      <a:pt x="85" y="133"/>
                    </a:lnTo>
                    <a:lnTo>
                      <a:pt x="89" y="132"/>
                    </a:lnTo>
                    <a:lnTo>
                      <a:pt x="90" y="133"/>
                    </a:lnTo>
                    <a:lnTo>
                      <a:pt x="92" y="135"/>
                    </a:lnTo>
                    <a:lnTo>
                      <a:pt x="93" y="135"/>
                    </a:lnTo>
                    <a:lnTo>
                      <a:pt x="97" y="133"/>
                    </a:lnTo>
                    <a:lnTo>
                      <a:pt x="104" y="135"/>
                    </a:lnTo>
                    <a:lnTo>
                      <a:pt x="106" y="136"/>
                    </a:lnTo>
                    <a:lnTo>
                      <a:pt x="107" y="133"/>
                    </a:lnTo>
                    <a:lnTo>
                      <a:pt x="108" y="131"/>
                    </a:lnTo>
                    <a:lnTo>
                      <a:pt x="109" y="132"/>
                    </a:lnTo>
                    <a:lnTo>
                      <a:pt x="110" y="129"/>
                    </a:lnTo>
                    <a:lnTo>
                      <a:pt x="111" y="130"/>
                    </a:lnTo>
                    <a:lnTo>
                      <a:pt x="110" y="133"/>
                    </a:lnTo>
                    <a:lnTo>
                      <a:pt x="112" y="133"/>
                    </a:lnTo>
                    <a:lnTo>
                      <a:pt x="113" y="131"/>
                    </a:lnTo>
                    <a:lnTo>
                      <a:pt x="114" y="131"/>
                    </a:lnTo>
                    <a:lnTo>
                      <a:pt x="118" y="127"/>
                    </a:lnTo>
                    <a:lnTo>
                      <a:pt x="120" y="124"/>
                    </a:lnTo>
                    <a:lnTo>
                      <a:pt x="122" y="122"/>
                    </a:lnTo>
                    <a:lnTo>
                      <a:pt x="123" y="122"/>
                    </a:lnTo>
                    <a:lnTo>
                      <a:pt x="125" y="120"/>
                    </a:lnTo>
                    <a:lnTo>
                      <a:pt x="126" y="120"/>
                    </a:lnTo>
                    <a:lnTo>
                      <a:pt x="128" y="123"/>
                    </a:lnTo>
                    <a:lnTo>
                      <a:pt x="128" y="122"/>
                    </a:lnTo>
                    <a:lnTo>
                      <a:pt x="129" y="122"/>
                    </a:lnTo>
                    <a:lnTo>
                      <a:pt x="131" y="128"/>
                    </a:lnTo>
                    <a:lnTo>
                      <a:pt x="130" y="131"/>
                    </a:lnTo>
                    <a:lnTo>
                      <a:pt x="131" y="132"/>
                    </a:lnTo>
                    <a:lnTo>
                      <a:pt x="138" y="132"/>
                    </a:lnTo>
                    <a:lnTo>
                      <a:pt x="138" y="128"/>
                    </a:lnTo>
                    <a:lnTo>
                      <a:pt x="139" y="127"/>
                    </a:lnTo>
                    <a:lnTo>
                      <a:pt x="139" y="124"/>
                    </a:lnTo>
                    <a:lnTo>
                      <a:pt x="141" y="122"/>
                    </a:lnTo>
                    <a:lnTo>
                      <a:pt x="143" y="120"/>
                    </a:lnTo>
                    <a:lnTo>
                      <a:pt x="146" y="120"/>
                    </a:lnTo>
                    <a:lnTo>
                      <a:pt x="152" y="119"/>
                    </a:lnTo>
                    <a:lnTo>
                      <a:pt x="153" y="119"/>
                    </a:lnTo>
                    <a:lnTo>
                      <a:pt x="152" y="120"/>
                    </a:lnTo>
                    <a:lnTo>
                      <a:pt x="156" y="119"/>
                    </a:lnTo>
                    <a:lnTo>
                      <a:pt x="157" y="118"/>
                    </a:lnTo>
                    <a:lnTo>
                      <a:pt x="158" y="118"/>
                    </a:lnTo>
                    <a:lnTo>
                      <a:pt x="161" y="117"/>
                    </a:lnTo>
                    <a:lnTo>
                      <a:pt x="161" y="115"/>
                    </a:lnTo>
                    <a:lnTo>
                      <a:pt x="162" y="115"/>
                    </a:lnTo>
                    <a:lnTo>
                      <a:pt x="162" y="114"/>
                    </a:lnTo>
                    <a:lnTo>
                      <a:pt x="164" y="115"/>
                    </a:lnTo>
                    <a:lnTo>
                      <a:pt x="165" y="113"/>
                    </a:lnTo>
                    <a:lnTo>
                      <a:pt x="166" y="112"/>
                    </a:lnTo>
                    <a:lnTo>
                      <a:pt x="166" y="108"/>
                    </a:lnTo>
                    <a:lnTo>
                      <a:pt x="166" y="107"/>
                    </a:lnTo>
                    <a:lnTo>
                      <a:pt x="164" y="107"/>
                    </a:lnTo>
                    <a:lnTo>
                      <a:pt x="165" y="107"/>
                    </a:lnTo>
                    <a:lnTo>
                      <a:pt x="165" y="106"/>
                    </a:lnTo>
                    <a:lnTo>
                      <a:pt x="167" y="107"/>
                    </a:lnTo>
                    <a:lnTo>
                      <a:pt x="170" y="107"/>
                    </a:lnTo>
                    <a:lnTo>
                      <a:pt x="170" y="109"/>
                    </a:lnTo>
                    <a:lnTo>
                      <a:pt x="175" y="109"/>
                    </a:lnTo>
                    <a:lnTo>
                      <a:pt x="176" y="109"/>
                    </a:lnTo>
                    <a:lnTo>
                      <a:pt x="175" y="107"/>
                    </a:lnTo>
                    <a:lnTo>
                      <a:pt x="176" y="107"/>
                    </a:lnTo>
                    <a:lnTo>
                      <a:pt x="175" y="106"/>
                    </a:lnTo>
                    <a:lnTo>
                      <a:pt x="177" y="103"/>
                    </a:lnTo>
                    <a:lnTo>
                      <a:pt x="175" y="101"/>
                    </a:lnTo>
                    <a:lnTo>
                      <a:pt x="174" y="101"/>
                    </a:lnTo>
                    <a:lnTo>
                      <a:pt x="174" y="95"/>
                    </a:lnTo>
                    <a:lnTo>
                      <a:pt x="177" y="94"/>
                    </a:lnTo>
                    <a:lnTo>
                      <a:pt x="178" y="94"/>
                    </a:lnTo>
                    <a:lnTo>
                      <a:pt x="180" y="92"/>
                    </a:lnTo>
                    <a:lnTo>
                      <a:pt x="181" y="92"/>
                    </a:lnTo>
                    <a:lnTo>
                      <a:pt x="182" y="90"/>
                    </a:lnTo>
                    <a:lnTo>
                      <a:pt x="185" y="90"/>
                    </a:lnTo>
                    <a:lnTo>
                      <a:pt x="187" y="93"/>
                    </a:lnTo>
                    <a:lnTo>
                      <a:pt x="188" y="94"/>
                    </a:lnTo>
                    <a:lnTo>
                      <a:pt x="188" y="92"/>
                    </a:lnTo>
                    <a:lnTo>
                      <a:pt x="190" y="92"/>
                    </a:lnTo>
                    <a:lnTo>
                      <a:pt x="190" y="91"/>
                    </a:lnTo>
                    <a:lnTo>
                      <a:pt x="194" y="94"/>
                    </a:lnTo>
                    <a:lnTo>
                      <a:pt x="198" y="95"/>
                    </a:lnTo>
                    <a:lnTo>
                      <a:pt x="198" y="97"/>
                    </a:lnTo>
                    <a:lnTo>
                      <a:pt x="199" y="97"/>
                    </a:lnTo>
                    <a:lnTo>
                      <a:pt x="199" y="98"/>
                    </a:lnTo>
                    <a:lnTo>
                      <a:pt x="200" y="98"/>
                    </a:lnTo>
                    <a:lnTo>
                      <a:pt x="205" y="99"/>
                    </a:lnTo>
                    <a:lnTo>
                      <a:pt x="211" y="99"/>
                    </a:lnTo>
                    <a:lnTo>
                      <a:pt x="211" y="101"/>
                    </a:lnTo>
                    <a:lnTo>
                      <a:pt x="213" y="101"/>
                    </a:lnTo>
                    <a:lnTo>
                      <a:pt x="217" y="102"/>
                    </a:lnTo>
                    <a:lnTo>
                      <a:pt x="218" y="103"/>
                    </a:lnTo>
                    <a:lnTo>
                      <a:pt x="218" y="102"/>
                    </a:lnTo>
                    <a:lnTo>
                      <a:pt x="224" y="102"/>
                    </a:lnTo>
                    <a:lnTo>
                      <a:pt x="225" y="101"/>
                    </a:lnTo>
                    <a:lnTo>
                      <a:pt x="228" y="103"/>
                    </a:lnTo>
                    <a:lnTo>
                      <a:pt x="229" y="100"/>
                    </a:lnTo>
                    <a:lnTo>
                      <a:pt x="229" y="98"/>
                    </a:lnTo>
                    <a:lnTo>
                      <a:pt x="232" y="100"/>
                    </a:lnTo>
                    <a:lnTo>
                      <a:pt x="232" y="101"/>
                    </a:lnTo>
                    <a:lnTo>
                      <a:pt x="233" y="103"/>
                    </a:lnTo>
                    <a:lnTo>
                      <a:pt x="234" y="102"/>
                    </a:lnTo>
                    <a:lnTo>
                      <a:pt x="236" y="104"/>
                    </a:lnTo>
                    <a:lnTo>
                      <a:pt x="236" y="103"/>
                    </a:lnTo>
                    <a:lnTo>
                      <a:pt x="237" y="103"/>
                    </a:lnTo>
                    <a:lnTo>
                      <a:pt x="238" y="101"/>
                    </a:lnTo>
                    <a:lnTo>
                      <a:pt x="243" y="106"/>
                    </a:lnTo>
                    <a:lnTo>
                      <a:pt x="245" y="107"/>
                    </a:lnTo>
                    <a:lnTo>
                      <a:pt x="245" y="108"/>
                    </a:lnTo>
                    <a:lnTo>
                      <a:pt x="246" y="109"/>
                    </a:lnTo>
                    <a:lnTo>
                      <a:pt x="248" y="105"/>
                    </a:lnTo>
                    <a:lnTo>
                      <a:pt x="250" y="103"/>
                    </a:lnTo>
                    <a:lnTo>
                      <a:pt x="250" y="102"/>
                    </a:lnTo>
                    <a:lnTo>
                      <a:pt x="252" y="99"/>
                    </a:lnTo>
                    <a:lnTo>
                      <a:pt x="253" y="99"/>
                    </a:lnTo>
                    <a:lnTo>
                      <a:pt x="255" y="98"/>
                    </a:lnTo>
                    <a:lnTo>
                      <a:pt x="257" y="100"/>
                    </a:lnTo>
                    <a:lnTo>
                      <a:pt x="259" y="101"/>
                    </a:lnTo>
                    <a:lnTo>
                      <a:pt x="260" y="100"/>
                    </a:lnTo>
                    <a:lnTo>
                      <a:pt x="260" y="99"/>
                    </a:lnTo>
                    <a:lnTo>
                      <a:pt x="261" y="101"/>
                    </a:lnTo>
                    <a:lnTo>
                      <a:pt x="263" y="101"/>
                    </a:lnTo>
                    <a:lnTo>
                      <a:pt x="263" y="99"/>
                    </a:lnTo>
                    <a:lnTo>
                      <a:pt x="267" y="100"/>
                    </a:lnTo>
                    <a:lnTo>
                      <a:pt x="267" y="98"/>
                    </a:lnTo>
                    <a:lnTo>
                      <a:pt x="268" y="99"/>
                    </a:lnTo>
                    <a:lnTo>
                      <a:pt x="269" y="98"/>
                    </a:lnTo>
                    <a:lnTo>
                      <a:pt x="272" y="99"/>
                    </a:lnTo>
                    <a:lnTo>
                      <a:pt x="273" y="100"/>
                    </a:lnTo>
                    <a:lnTo>
                      <a:pt x="273" y="101"/>
                    </a:lnTo>
                    <a:lnTo>
                      <a:pt x="274" y="101"/>
                    </a:lnTo>
                    <a:lnTo>
                      <a:pt x="274" y="103"/>
                    </a:lnTo>
                    <a:lnTo>
                      <a:pt x="275" y="102"/>
                    </a:lnTo>
                    <a:lnTo>
                      <a:pt x="276" y="103"/>
                    </a:lnTo>
                    <a:lnTo>
                      <a:pt x="275" y="101"/>
                    </a:lnTo>
                    <a:lnTo>
                      <a:pt x="276" y="101"/>
                    </a:lnTo>
                    <a:lnTo>
                      <a:pt x="276" y="102"/>
                    </a:lnTo>
                    <a:lnTo>
                      <a:pt x="276" y="103"/>
                    </a:lnTo>
                    <a:lnTo>
                      <a:pt x="278" y="102"/>
                    </a:lnTo>
                    <a:lnTo>
                      <a:pt x="281" y="98"/>
                    </a:lnTo>
                    <a:lnTo>
                      <a:pt x="280" y="98"/>
                    </a:lnTo>
                    <a:lnTo>
                      <a:pt x="281" y="96"/>
                    </a:lnTo>
                    <a:lnTo>
                      <a:pt x="280" y="96"/>
                    </a:lnTo>
                    <a:lnTo>
                      <a:pt x="281" y="95"/>
                    </a:lnTo>
                    <a:lnTo>
                      <a:pt x="280" y="95"/>
                    </a:lnTo>
                    <a:lnTo>
                      <a:pt x="280" y="94"/>
                    </a:lnTo>
                    <a:lnTo>
                      <a:pt x="280" y="90"/>
                    </a:lnTo>
                    <a:lnTo>
                      <a:pt x="283" y="92"/>
                    </a:lnTo>
                    <a:lnTo>
                      <a:pt x="283" y="86"/>
                    </a:lnTo>
                    <a:lnTo>
                      <a:pt x="283" y="84"/>
                    </a:lnTo>
                    <a:lnTo>
                      <a:pt x="284" y="84"/>
                    </a:lnTo>
                    <a:lnTo>
                      <a:pt x="284" y="82"/>
                    </a:lnTo>
                    <a:lnTo>
                      <a:pt x="283" y="81"/>
                    </a:lnTo>
                    <a:lnTo>
                      <a:pt x="282" y="81"/>
                    </a:lnTo>
                    <a:lnTo>
                      <a:pt x="282" y="78"/>
                    </a:lnTo>
                    <a:lnTo>
                      <a:pt x="281" y="77"/>
                    </a:lnTo>
                    <a:lnTo>
                      <a:pt x="281" y="76"/>
                    </a:lnTo>
                    <a:lnTo>
                      <a:pt x="283" y="75"/>
                    </a:lnTo>
                    <a:lnTo>
                      <a:pt x="283" y="76"/>
                    </a:lnTo>
                    <a:lnTo>
                      <a:pt x="284" y="75"/>
                    </a:lnTo>
                    <a:lnTo>
                      <a:pt x="283" y="74"/>
                    </a:lnTo>
                    <a:lnTo>
                      <a:pt x="283" y="73"/>
                    </a:lnTo>
                    <a:lnTo>
                      <a:pt x="282" y="71"/>
                    </a:lnTo>
                    <a:lnTo>
                      <a:pt x="283" y="70"/>
                    </a:lnTo>
                    <a:lnTo>
                      <a:pt x="283" y="71"/>
                    </a:lnTo>
                    <a:lnTo>
                      <a:pt x="283" y="69"/>
                    </a:lnTo>
                    <a:lnTo>
                      <a:pt x="283" y="68"/>
                    </a:lnTo>
                    <a:lnTo>
                      <a:pt x="281" y="67"/>
                    </a:lnTo>
                    <a:lnTo>
                      <a:pt x="281" y="66"/>
                    </a:lnTo>
                    <a:lnTo>
                      <a:pt x="283" y="65"/>
                    </a:lnTo>
                    <a:lnTo>
                      <a:pt x="284" y="65"/>
                    </a:lnTo>
                    <a:lnTo>
                      <a:pt x="284" y="64"/>
                    </a:lnTo>
                    <a:lnTo>
                      <a:pt x="286" y="64"/>
                    </a:lnTo>
                    <a:lnTo>
                      <a:pt x="290" y="69"/>
                    </a:lnTo>
                    <a:lnTo>
                      <a:pt x="296" y="72"/>
                    </a:lnTo>
                    <a:lnTo>
                      <a:pt x="296" y="71"/>
                    </a:lnTo>
                    <a:lnTo>
                      <a:pt x="297" y="71"/>
                    </a:lnTo>
                    <a:lnTo>
                      <a:pt x="296" y="70"/>
                    </a:lnTo>
                    <a:lnTo>
                      <a:pt x="297" y="69"/>
                    </a:lnTo>
                    <a:lnTo>
                      <a:pt x="297" y="68"/>
                    </a:lnTo>
                    <a:lnTo>
                      <a:pt x="295" y="68"/>
                    </a:lnTo>
                    <a:lnTo>
                      <a:pt x="294" y="67"/>
                    </a:lnTo>
                    <a:lnTo>
                      <a:pt x="296" y="65"/>
                    </a:lnTo>
                    <a:lnTo>
                      <a:pt x="297" y="67"/>
                    </a:lnTo>
                    <a:lnTo>
                      <a:pt x="298" y="65"/>
                    </a:lnTo>
                    <a:lnTo>
                      <a:pt x="297" y="65"/>
                    </a:lnTo>
                    <a:lnTo>
                      <a:pt x="299" y="64"/>
                    </a:lnTo>
                    <a:lnTo>
                      <a:pt x="299" y="58"/>
                    </a:lnTo>
                    <a:lnTo>
                      <a:pt x="303" y="61"/>
                    </a:lnTo>
                    <a:lnTo>
                      <a:pt x="306" y="61"/>
                    </a:lnTo>
                    <a:lnTo>
                      <a:pt x="306" y="58"/>
                    </a:lnTo>
                    <a:lnTo>
                      <a:pt x="309" y="61"/>
                    </a:lnTo>
                    <a:lnTo>
                      <a:pt x="312" y="61"/>
                    </a:lnTo>
                    <a:lnTo>
                      <a:pt x="312" y="57"/>
                    </a:lnTo>
                    <a:lnTo>
                      <a:pt x="313" y="56"/>
                    </a:lnTo>
                    <a:lnTo>
                      <a:pt x="313" y="54"/>
                    </a:lnTo>
                    <a:lnTo>
                      <a:pt x="313" y="52"/>
                    </a:lnTo>
                    <a:lnTo>
                      <a:pt x="312" y="52"/>
                    </a:lnTo>
                    <a:lnTo>
                      <a:pt x="313" y="52"/>
                    </a:lnTo>
                    <a:lnTo>
                      <a:pt x="313" y="48"/>
                    </a:lnTo>
                    <a:lnTo>
                      <a:pt x="310" y="39"/>
                    </a:lnTo>
                    <a:lnTo>
                      <a:pt x="315" y="38"/>
                    </a:lnTo>
                    <a:lnTo>
                      <a:pt x="315" y="34"/>
                    </a:lnTo>
                    <a:lnTo>
                      <a:pt x="319" y="36"/>
                    </a:lnTo>
                    <a:lnTo>
                      <a:pt x="320" y="36"/>
                    </a:lnTo>
                    <a:lnTo>
                      <a:pt x="319" y="39"/>
                    </a:lnTo>
                    <a:lnTo>
                      <a:pt x="321" y="39"/>
                    </a:lnTo>
                    <a:lnTo>
                      <a:pt x="321" y="40"/>
                    </a:lnTo>
                    <a:lnTo>
                      <a:pt x="322" y="42"/>
                    </a:lnTo>
                    <a:lnTo>
                      <a:pt x="323" y="39"/>
                    </a:lnTo>
                    <a:lnTo>
                      <a:pt x="325" y="35"/>
                    </a:lnTo>
                    <a:lnTo>
                      <a:pt x="330" y="35"/>
                    </a:lnTo>
                    <a:lnTo>
                      <a:pt x="329" y="35"/>
                    </a:lnTo>
                    <a:lnTo>
                      <a:pt x="330" y="37"/>
                    </a:lnTo>
                    <a:lnTo>
                      <a:pt x="330" y="41"/>
                    </a:lnTo>
                    <a:lnTo>
                      <a:pt x="331" y="41"/>
                    </a:lnTo>
                    <a:lnTo>
                      <a:pt x="334" y="43"/>
                    </a:lnTo>
                    <a:lnTo>
                      <a:pt x="336" y="43"/>
                    </a:lnTo>
                    <a:lnTo>
                      <a:pt x="337" y="41"/>
                    </a:lnTo>
                    <a:lnTo>
                      <a:pt x="335" y="39"/>
                    </a:lnTo>
                    <a:lnTo>
                      <a:pt x="335" y="38"/>
                    </a:lnTo>
                    <a:lnTo>
                      <a:pt x="339" y="39"/>
                    </a:lnTo>
                    <a:lnTo>
                      <a:pt x="340" y="38"/>
                    </a:lnTo>
                    <a:lnTo>
                      <a:pt x="341" y="36"/>
                    </a:lnTo>
                    <a:lnTo>
                      <a:pt x="343" y="37"/>
                    </a:lnTo>
                    <a:lnTo>
                      <a:pt x="344" y="37"/>
                    </a:lnTo>
                    <a:lnTo>
                      <a:pt x="343" y="38"/>
                    </a:lnTo>
                    <a:lnTo>
                      <a:pt x="343" y="40"/>
                    </a:lnTo>
                    <a:lnTo>
                      <a:pt x="343" y="41"/>
                    </a:lnTo>
                    <a:lnTo>
                      <a:pt x="345" y="43"/>
                    </a:lnTo>
                    <a:lnTo>
                      <a:pt x="344" y="43"/>
                    </a:lnTo>
                    <a:lnTo>
                      <a:pt x="343" y="44"/>
                    </a:lnTo>
                    <a:lnTo>
                      <a:pt x="342" y="46"/>
                    </a:lnTo>
                    <a:lnTo>
                      <a:pt x="343" y="47"/>
                    </a:lnTo>
                    <a:lnTo>
                      <a:pt x="343" y="51"/>
                    </a:lnTo>
                    <a:lnTo>
                      <a:pt x="345" y="54"/>
                    </a:lnTo>
                    <a:lnTo>
                      <a:pt x="346" y="52"/>
                    </a:lnTo>
                    <a:lnTo>
                      <a:pt x="346" y="53"/>
                    </a:lnTo>
                    <a:lnTo>
                      <a:pt x="347" y="52"/>
                    </a:lnTo>
                    <a:lnTo>
                      <a:pt x="347" y="53"/>
                    </a:lnTo>
                    <a:lnTo>
                      <a:pt x="348" y="53"/>
                    </a:lnTo>
                    <a:lnTo>
                      <a:pt x="348" y="54"/>
                    </a:lnTo>
                    <a:lnTo>
                      <a:pt x="349" y="55"/>
                    </a:lnTo>
                    <a:lnTo>
                      <a:pt x="350" y="56"/>
                    </a:lnTo>
                    <a:lnTo>
                      <a:pt x="351" y="55"/>
                    </a:lnTo>
                    <a:lnTo>
                      <a:pt x="351" y="53"/>
                    </a:lnTo>
                    <a:lnTo>
                      <a:pt x="353" y="51"/>
                    </a:lnTo>
                    <a:lnTo>
                      <a:pt x="353" y="52"/>
                    </a:lnTo>
                    <a:lnTo>
                      <a:pt x="355" y="53"/>
                    </a:lnTo>
                    <a:lnTo>
                      <a:pt x="356" y="53"/>
                    </a:lnTo>
                    <a:lnTo>
                      <a:pt x="356" y="51"/>
                    </a:lnTo>
                    <a:lnTo>
                      <a:pt x="358" y="51"/>
                    </a:lnTo>
                    <a:lnTo>
                      <a:pt x="359" y="53"/>
                    </a:lnTo>
                    <a:lnTo>
                      <a:pt x="361" y="54"/>
                    </a:lnTo>
                    <a:lnTo>
                      <a:pt x="361" y="52"/>
                    </a:lnTo>
                    <a:lnTo>
                      <a:pt x="361" y="51"/>
                    </a:lnTo>
                    <a:lnTo>
                      <a:pt x="365" y="52"/>
                    </a:lnTo>
                    <a:lnTo>
                      <a:pt x="368" y="52"/>
                    </a:lnTo>
                    <a:lnTo>
                      <a:pt x="372" y="55"/>
                    </a:lnTo>
                    <a:lnTo>
                      <a:pt x="372" y="54"/>
                    </a:lnTo>
                    <a:lnTo>
                      <a:pt x="372" y="50"/>
                    </a:lnTo>
                    <a:lnTo>
                      <a:pt x="374" y="49"/>
                    </a:lnTo>
                    <a:lnTo>
                      <a:pt x="374" y="48"/>
                    </a:lnTo>
                    <a:lnTo>
                      <a:pt x="378" y="49"/>
                    </a:lnTo>
                    <a:lnTo>
                      <a:pt x="379" y="48"/>
                    </a:lnTo>
                    <a:lnTo>
                      <a:pt x="381" y="48"/>
                    </a:lnTo>
                    <a:lnTo>
                      <a:pt x="383" y="40"/>
                    </a:lnTo>
                    <a:lnTo>
                      <a:pt x="383" y="39"/>
                    </a:lnTo>
                    <a:lnTo>
                      <a:pt x="390" y="41"/>
                    </a:lnTo>
                    <a:lnTo>
                      <a:pt x="391" y="40"/>
                    </a:lnTo>
                    <a:lnTo>
                      <a:pt x="392" y="36"/>
                    </a:lnTo>
                    <a:lnTo>
                      <a:pt x="391" y="27"/>
                    </a:lnTo>
                    <a:lnTo>
                      <a:pt x="392" y="22"/>
                    </a:lnTo>
                    <a:lnTo>
                      <a:pt x="405" y="27"/>
                    </a:lnTo>
                    <a:lnTo>
                      <a:pt x="411" y="34"/>
                    </a:lnTo>
                    <a:lnTo>
                      <a:pt x="418" y="28"/>
                    </a:lnTo>
                    <a:lnTo>
                      <a:pt x="419" y="28"/>
                    </a:lnTo>
                    <a:lnTo>
                      <a:pt x="420" y="27"/>
                    </a:lnTo>
                    <a:lnTo>
                      <a:pt x="421" y="26"/>
                    </a:lnTo>
                    <a:lnTo>
                      <a:pt x="420" y="24"/>
                    </a:lnTo>
                    <a:lnTo>
                      <a:pt x="418" y="22"/>
                    </a:lnTo>
                    <a:lnTo>
                      <a:pt x="419" y="20"/>
                    </a:lnTo>
                    <a:lnTo>
                      <a:pt x="418" y="19"/>
                    </a:lnTo>
                    <a:lnTo>
                      <a:pt x="423" y="18"/>
                    </a:lnTo>
                    <a:lnTo>
                      <a:pt x="426" y="17"/>
                    </a:lnTo>
                    <a:lnTo>
                      <a:pt x="428" y="17"/>
                    </a:lnTo>
                    <a:lnTo>
                      <a:pt x="429" y="17"/>
                    </a:lnTo>
                    <a:lnTo>
                      <a:pt x="430" y="15"/>
                    </a:lnTo>
                    <a:lnTo>
                      <a:pt x="430" y="17"/>
                    </a:lnTo>
                    <a:lnTo>
                      <a:pt x="433" y="15"/>
                    </a:lnTo>
                    <a:lnTo>
                      <a:pt x="435" y="14"/>
                    </a:lnTo>
                    <a:lnTo>
                      <a:pt x="434" y="11"/>
                    </a:lnTo>
                    <a:lnTo>
                      <a:pt x="435" y="11"/>
                    </a:lnTo>
                    <a:lnTo>
                      <a:pt x="434" y="7"/>
                    </a:lnTo>
                    <a:lnTo>
                      <a:pt x="432" y="7"/>
                    </a:lnTo>
                    <a:lnTo>
                      <a:pt x="435" y="6"/>
                    </a:lnTo>
                    <a:lnTo>
                      <a:pt x="435" y="5"/>
                    </a:lnTo>
                    <a:lnTo>
                      <a:pt x="437" y="6"/>
                    </a:lnTo>
                    <a:lnTo>
                      <a:pt x="437" y="5"/>
                    </a:lnTo>
                    <a:lnTo>
                      <a:pt x="438" y="5"/>
                    </a:lnTo>
                    <a:lnTo>
                      <a:pt x="439" y="6"/>
                    </a:lnTo>
                    <a:lnTo>
                      <a:pt x="437" y="0"/>
                    </a:lnTo>
                    <a:lnTo>
                      <a:pt x="439" y="0"/>
                    </a:lnTo>
                    <a:lnTo>
                      <a:pt x="444" y="1"/>
                    </a:lnTo>
                    <a:lnTo>
                      <a:pt x="443" y="1"/>
                    </a:lnTo>
                    <a:lnTo>
                      <a:pt x="444" y="4"/>
                    </a:lnTo>
                    <a:lnTo>
                      <a:pt x="442" y="5"/>
                    </a:lnTo>
                    <a:lnTo>
                      <a:pt x="443" y="6"/>
                    </a:lnTo>
                    <a:lnTo>
                      <a:pt x="444" y="6"/>
                    </a:lnTo>
                    <a:lnTo>
                      <a:pt x="446" y="7"/>
                    </a:lnTo>
                    <a:lnTo>
                      <a:pt x="446" y="6"/>
                    </a:lnTo>
                    <a:lnTo>
                      <a:pt x="447" y="7"/>
                    </a:lnTo>
                    <a:lnTo>
                      <a:pt x="449" y="11"/>
                    </a:lnTo>
                    <a:lnTo>
                      <a:pt x="447" y="11"/>
                    </a:lnTo>
                    <a:lnTo>
                      <a:pt x="448" y="11"/>
                    </a:lnTo>
                    <a:lnTo>
                      <a:pt x="449" y="13"/>
                    </a:lnTo>
                    <a:lnTo>
                      <a:pt x="451" y="13"/>
                    </a:lnTo>
                    <a:lnTo>
                      <a:pt x="452" y="14"/>
                    </a:lnTo>
                    <a:lnTo>
                      <a:pt x="452" y="11"/>
                    </a:lnTo>
                    <a:lnTo>
                      <a:pt x="454" y="11"/>
                    </a:lnTo>
                    <a:lnTo>
                      <a:pt x="454" y="9"/>
                    </a:lnTo>
                    <a:lnTo>
                      <a:pt x="455" y="8"/>
                    </a:lnTo>
                    <a:lnTo>
                      <a:pt x="456" y="9"/>
                    </a:lnTo>
                    <a:lnTo>
                      <a:pt x="455" y="9"/>
                    </a:lnTo>
                    <a:lnTo>
                      <a:pt x="455" y="10"/>
                    </a:lnTo>
                    <a:lnTo>
                      <a:pt x="457" y="10"/>
                    </a:lnTo>
                    <a:lnTo>
                      <a:pt x="457" y="11"/>
                    </a:lnTo>
                    <a:lnTo>
                      <a:pt x="459" y="11"/>
                    </a:lnTo>
                    <a:lnTo>
                      <a:pt x="460" y="11"/>
                    </a:lnTo>
                    <a:lnTo>
                      <a:pt x="463" y="10"/>
                    </a:lnTo>
                    <a:lnTo>
                      <a:pt x="463" y="11"/>
                    </a:lnTo>
                    <a:lnTo>
                      <a:pt x="462" y="13"/>
                    </a:lnTo>
                    <a:lnTo>
                      <a:pt x="463" y="13"/>
                    </a:lnTo>
                    <a:lnTo>
                      <a:pt x="465" y="19"/>
                    </a:lnTo>
                    <a:lnTo>
                      <a:pt x="466" y="19"/>
                    </a:lnTo>
                    <a:lnTo>
                      <a:pt x="468" y="20"/>
                    </a:lnTo>
                    <a:lnTo>
                      <a:pt x="468" y="23"/>
                    </a:lnTo>
                    <a:lnTo>
                      <a:pt x="468" y="22"/>
                    </a:lnTo>
                    <a:lnTo>
                      <a:pt x="470" y="22"/>
                    </a:lnTo>
                    <a:lnTo>
                      <a:pt x="470" y="23"/>
                    </a:lnTo>
                    <a:lnTo>
                      <a:pt x="469" y="25"/>
                    </a:lnTo>
                    <a:lnTo>
                      <a:pt x="470" y="27"/>
                    </a:lnTo>
                    <a:lnTo>
                      <a:pt x="470" y="29"/>
                    </a:lnTo>
                    <a:lnTo>
                      <a:pt x="471" y="28"/>
                    </a:lnTo>
                    <a:lnTo>
                      <a:pt x="472" y="28"/>
                    </a:lnTo>
                    <a:lnTo>
                      <a:pt x="474" y="28"/>
                    </a:lnTo>
                    <a:lnTo>
                      <a:pt x="476" y="28"/>
                    </a:lnTo>
                    <a:lnTo>
                      <a:pt x="477" y="31"/>
                    </a:lnTo>
                    <a:lnTo>
                      <a:pt x="479" y="32"/>
                    </a:lnTo>
                    <a:lnTo>
                      <a:pt x="478" y="34"/>
                    </a:lnTo>
                    <a:lnTo>
                      <a:pt x="480" y="34"/>
                    </a:lnTo>
                    <a:lnTo>
                      <a:pt x="483" y="37"/>
                    </a:lnTo>
                    <a:lnTo>
                      <a:pt x="482" y="38"/>
                    </a:lnTo>
                    <a:lnTo>
                      <a:pt x="482" y="39"/>
                    </a:lnTo>
                    <a:lnTo>
                      <a:pt x="483" y="38"/>
                    </a:lnTo>
                    <a:lnTo>
                      <a:pt x="483" y="40"/>
                    </a:lnTo>
                    <a:lnTo>
                      <a:pt x="483" y="46"/>
                    </a:lnTo>
                    <a:lnTo>
                      <a:pt x="484" y="47"/>
                    </a:lnTo>
                    <a:lnTo>
                      <a:pt x="484" y="48"/>
                    </a:lnTo>
                    <a:lnTo>
                      <a:pt x="487" y="47"/>
                    </a:lnTo>
                    <a:lnTo>
                      <a:pt x="487" y="48"/>
                    </a:lnTo>
                    <a:lnTo>
                      <a:pt x="488" y="48"/>
                    </a:lnTo>
                    <a:lnTo>
                      <a:pt x="488" y="49"/>
                    </a:lnTo>
                    <a:lnTo>
                      <a:pt x="490" y="48"/>
                    </a:lnTo>
                    <a:lnTo>
                      <a:pt x="492" y="49"/>
                    </a:lnTo>
                    <a:lnTo>
                      <a:pt x="494" y="51"/>
                    </a:lnTo>
                    <a:lnTo>
                      <a:pt x="493" y="52"/>
                    </a:lnTo>
                    <a:lnTo>
                      <a:pt x="494" y="52"/>
                    </a:lnTo>
                    <a:lnTo>
                      <a:pt x="494" y="53"/>
                    </a:lnTo>
                    <a:lnTo>
                      <a:pt x="495" y="53"/>
                    </a:lnTo>
                    <a:lnTo>
                      <a:pt x="495" y="54"/>
                    </a:lnTo>
                    <a:lnTo>
                      <a:pt x="494" y="54"/>
                    </a:lnTo>
                    <a:lnTo>
                      <a:pt x="494" y="56"/>
                    </a:lnTo>
                    <a:lnTo>
                      <a:pt x="493" y="56"/>
                    </a:lnTo>
                    <a:lnTo>
                      <a:pt x="493" y="58"/>
                    </a:lnTo>
                    <a:lnTo>
                      <a:pt x="491" y="57"/>
                    </a:lnTo>
                    <a:lnTo>
                      <a:pt x="491" y="58"/>
                    </a:lnTo>
                    <a:lnTo>
                      <a:pt x="487" y="58"/>
                    </a:lnTo>
                    <a:lnTo>
                      <a:pt x="486" y="60"/>
                    </a:lnTo>
                    <a:lnTo>
                      <a:pt x="486" y="63"/>
                    </a:lnTo>
                    <a:lnTo>
                      <a:pt x="486" y="64"/>
                    </a:lnTo>
                    <a:lnTo>
                      <a:pt x="487" y="65"/>
                    </a:lnTo>
                    <a:lnTo>
                      <a:pt x="490" y="69"/>
                    </a:lnTo>
                    <a:lnTo>
                      <a:pt x="490" y="71"/>
                    </a:lnTo>
                    <a:lnTo>
                      <a:pt x="489" y="72"/>
                    </a:lnTo>
                    <a:lnTo>
                      <a:pt x="489" y="73"/>
                    </a:lnTo>
                    <a:lnTo>
                      <a:pt x="490" y="73"/>
                    </a:lnTo>
                    <a:lnTo>
                      <a:pt x="492" y="75"/>
                    </a:lnTo>
                    <a:lnTo>
                      <a:pt x="491" y="76"/>
                    </a:lnTo>
                    <a:lnTo>
                      <a:pt x="491" y="77"/>
                    </a:lnTo>
                    <a:lnTo>
                      <a:pt x="490" y="77"/>
                    </a:lnTo>
                    <a:lnTo>
                      <a:pt x="489" y="77"/>
                    </a:lnTo>
                    <a:lnTo>
                      <a:pt x="490" y="77"/>
                    </a:lnTo>
                    <a:lnTo>
                      <a:pt x="490" y="78"/>
                    </a:lnTo>
                    <a:lnTo>
                      <a:pt x="489" y="80"/>
                    </a:lnTo>
                    <a:lnTo>
                      <a:pt x="490" y="80"/>
                    </a:lnTo>
                    <a:lnTo>
                      <a:pt x="489" y="82"/>
                    </a:lnTo>
                    <a:lnTo>
                      <a:pt x="489" y="84"/>
                    </a:lnTo>
                    <a:lnTo>
                      <a:pt x="487" y="86"/>
                    </a:lnTo>
                    <a:lnTo>
                      <a:pt x="487" y="88"/>
                    </a:lnTo>
                    <a:lnTo>
                      <a:pt x="489" y="88"/>
                    </a:lnTo>
                    <a:lnTo>
                      <a:pt x="489" y="89"/>
                    </a:lnTo>
                    <a:lnTo>
                      <a:pt x="491" y="88"/>
                    </a:lnTo>
                    <a:lnTo>
                      <a:pt x="491" y="89"/>
                    </a:lnTo>
                    <a:lnTo>
                      <a:pt x="493" y="93"/>
                    </a:lnTo>
                    <a:lnTo>
                      <a:pt x="493" y="94"/>
                    </a:lnTo>
                    <a:lnTo>
                      <a:pt x="491" y="94"/>
                    </a:lnTo>
                    <a:lnTo>
                      <a:pt x="491" y="96"/>
                    </a:lnTo>
                    <a:lnTo>
                      <a:pt x="492" y="97"/>
                    </a:lnTo>
                    <a:lnTo>
                      <a:pt x="492" y="98"/>
                    </a:lnTo>
                    <a:lnTo>
                      <a:pt x="495" y="99"/>
                    </a:lnTo>
                    <a:lnTo>
                      <a:pt x="491" y="108"/>
                    </a:lnTo>
                    <a:lnTo>
                      <a:pt x="491" y="107"/>
                    </a:lnTo>
                    <a:lnTo>
                      <a:pt x="490" y="109"/>
                    </a:lnTo>
                    <a:lnTo>
                      <a:pt x="489" y="107"/>
                    </a:lnTo>
                    <a:lnTo>
                      <a:pt x="489" y="109"/>
                    </a:lnTo>
                    <a:lnTo>
                      <a:pt x="486" y="109"/>
                    </a:lnTo>
                    <a:lnTo>
                      <a:pt x="486" y="111"/>
                    </a:lnTo>
                    <a:lnTo>
                      <a:pt x="487" y="111"/>
                    </a:lnTo>
                    <a:lnTo>
                      <a:pt x="487" y="112"/>
                    </a:lnTo>
                    <a:lnTo>
                      <a:pt x="486" y="113"/>
                    </a:lnTo>
                    <a:lnTo>
                      <a:pt x="487" y="115"/>
                    </a:lnTo>
                    <a:lnTo>
                      <a:pt x="487" y="116"/>
                    </a:lnTo>
                    <a:lnTo>
                      <a:pt x="486" y="116"/>
                    </a:lnTo>
                    <a:lnTo>
                      <a:pt x="485" y="117"/>
                    </a:lnTo>
                    <a:lnTo>
                      <a:pt x="484" y="117"/>
                    </a:lnTo>
                    <a:lnTo>
                      <a:pt x="485" y="116"/>
                    </a:lnTo>
                    <a:lnTo>
                      <a:pt x="484" y="116"/>
                    </a:lnTo>
                    <a:lnTo>
                      <a:pt x="483" y="116"/>
                    </a:lnTo>
                    <a:lnTo>
                      <a:pt x="482" y="116"/>
                    </a:lnTo>
                    <a:lnTo>
                      <a:pt x="481" y="115"/>
                    </a:lnTo>
                    <a:lnTo>
                      <a:pt x="479" y="117"/>
                    </a:lnTo>
                    <a:lnTo>
                      <a:pt x="476" y="120"/>
                    </a:lnTo>
                    <a:lnTo>
                      <a:pt x="478" y="123"/>
                    </a:lnTo>
                    <a:lnTo>
                      <a:pt x="479" y="126"/>
                    </a:lnTo>
                    <a:lnTo>
                      <a:pt x="481" y="126"/>
                    </a:lnTo>
                    <a:lnTo>
                      <a:pt x="483" y="128"/>
                    </a:lnTo>
                    <a:lnTo>
                      <a:pt x="482" y="128"/>
                    </a:lnTo>
                    <a:lnTo>
                      <a:pt x="480" y="129"/>
                    </a:lnTo>
                    <a:lnTo>
                      <a:pt x="481" y="133"/>
                    </a:lnTo>
                    <a:lnTo>
                      <a:pt x="481" y="135"/>
                    </a:lnTo>
                    <a:lnTo>
                      <a:pt x="483" y="137"/>
                    </a:lnTo>
                    <a:lnTo>
                      <a:pt x="485" y="139"/>
                    </a:lnTo>
                    <a:lnTo>
                      <a:pt x="487" y="140"/>
                    </a:lnTo>
                    <a:lnTo>
                      <a:pt x="489" y="139"/>
                    </a:lnTo>
                    <a:lnTo>
                      <a:pt x="491" y="136"/>
                    </a:lnTo>
                    <a:lnTo>
                      <a:pt x="492" y="139"/>
                    </a:lnTo>
                    <a:lnTo>
                      <a:pt x="496" y="141"/>
                    </a:lnTo>
                    <a:lnTo>
                      <a:pt x="497" y="141"/>
                    </a:lnTo>
                    <a:lnTo>
                      <a:pt x="496" y="142"/>
                    </a:lnTo>
                    <a:lnTo>
                      <a:pt x="495" y="142"/>
                    </a:lnTo>
                    <a:lnTo>
                      <a:pt x="495" y="146"/>
                    </a:lnTo>
                    <a:lnTo>
                      <a:pt x="496" y="146"/>
                    </a:lnTo>
                    <a:lnTo>
                      <a:pt x="498" y="145"/>
                    </a:lnTo>
                    <a:lnTo>
                      <a:pt x="498" y="146"/>
                    </a:lnTo>
                    <a:lnTo>
                      <a:pt x="499" y="148"/>
                    </a:lnTo>
                    <a:lnTo>
                      <a:pt x="500" y="148"/>
                    </a:lnTo>
                    <a:lnTo>
                      <a:pt x="501" y="150"/>
                    </a:lnTo>
                    <a:lnTo>
                      <a:pt x="502" y="150"/>
                    </a:lnTo>
                    <a:lnTo>
                      <a:pt x="503" y="152"/>
                    </a:lnTo>
                    <a:lnTo>
                      <a:pt x="503" y="154"/>
                    </a:lnTo>
                    <a:lnTo>
                      <a:pt x="502" y="153"/>
                    </a:lnTo>
                    <a:lnTo>
                      <a:pt x="499" y="155"/>
                    </a:lnTo>
                    <a:lnTo>
                      <a:pt x="499" y="156"/>
                    </a:lnTo>
                    <a:lnTo>
                      <a:pt x="501" y="157"/>
                    </a:lnTo>
                    <a:lnTo>
                      <a:pt x="501" y="159"/>
                    </a:lnTo>
                    <a:lnTo>
                      <a:pt x="499" y="161"/>
                    </a:lnTo>
                    <a:lnTo>
                      <a:pt x="501" y="162"/>
                    </a:lnTo>
                    <a:lnTo>
                      <a:pt x="504" y="165"/>
                    </a:lnTo>
                    <a:lnTo>
                      <a:pt x="504" y="166"/>
                    </a:lnTo>
                    <a:lnTo>
                      <a:pt x="505" y="167"/>
                    </a:lnTo>
                    <a:lnTo>
                      <a:pt x="506" y="165"/>
                    </a:lnTo>
                    <a:lnTo>
                      <a:pt x="506" y="167"/>
                    </a:lnTo>
                    <a:lnTo>
                      <a:pt x="507" y="167"/>
                    </a:lnTo>
                    <a:lnTo>
                      <a:pt x="508" y="167"/>
                    </a:lnTo>
                    <a:lnTo>
                      <a:pt x="508" y="165"/>
                    </a:lnTo>
                    <a:lnTo>
                      <a:pt x="512" y="166"/>
                    </a:lnTo>
                    <a:lnTo>
                      <a:pt x="514" y="164"/>
                    </a:lnTo>
                    <a:lnTo>
                      <a:pt x="515" y="164"/>
                    </a:lnTo>
                    <a:lnTo>
                      <a:pt x="515" y="165"/>
                    </a:lnTo>
                    <a:lnTo>
                      <a:pt x="517" y="167"/>
                    </a:lnTo>
                    <a:lnTo>
                      <a:pt x="518" y="167"/>
                    </a:lnTo>
                    <a:lnTo>
                      <a:pt x="519" y="168"/>
                    </a:lnTo>
                    <a:lnTo>
                      <a:pt x="520" y="167"/>
                    </a:lnTo>
                    <a:lnTo>
                      <a:pt x="522" y="169"/>
                    </a:lnTo>
                    <a:lnTo>
                      <a:pt x="525" y="171"/>
                    </a:lnTo>
                    <a:lnTo>
                      <a:pt x="524" y="171"/>
                    </a:lnTo>
                    <a:lnTo>
                      <a:pt x="525" y="173"/>
                    </a:lnTo>
                    <a:lnTo>
                      <a:pt x="526" y="172"/>
                    </a:lnTo>
                    <a:lnTo>
                      <a:pt x="528" y="171"/>
                    </a:lnTo>
                    <a:lnTo>
                      <a:pt x="529" y="168"/>
                    </a:lnTo>
                    <a:lnTo>
                      <a:pt x="532" y="169"/>
                    </a:lnTo>
                    <a:lnTo>
                      <a:pt x="533" y="167"/>
                    </a:lnTo>
                    <a:lnTo>
                      <a:pt x="535" y="167"/>
                    </a:lnTo>
                    <a:lnTo>
                      <a:pt x="536" y="167"/>
                    </a:lnTo>
                    <a:lnTo>
                      <a:pt x="538" y="167"/>
                    </a:lnTo>
                    <a:lnTo>
                      <a:pt x="538" y="165"/>
                    </a:lnTo>
                    <a:lnTo>
                      <a:pt x="538" y="167"/>
                    </a:lnTo>
                    <a:lnTo>
                      <a:pt x="539" y="167"/>
                    </a:lnTo>
                    <a:lnTo>
                      <a:pt x="539" y="170"/>
                    </a:lnTo>
                    <a:lnTo>
                      <a:pt x="540" y="170"/>
                    </a:lnTo>
                    <a:lnTo>
                      <a:pt x="540" y="171"/>
                    </a:lnTo>
                    <a:lnTo>
                      <a:pt x="541" y="171"/>
                    </a:lnTo>
                    <a:lnTo>
                      <a:pt x="543" y="172"/>
                    </a:lnTo>
                    <a:lnTo>
                      <a:pt x="543" y="173"/>
                    </a:lnTo>
                    <a:lnTo>
                      <a:pt x="544" y="173"/>
                    </a:lnTo>
                    <a:lnTo>
                      <a:pt x="545" y="175"/>
                    </a:lnTo>
                    <a:lnTo>
                      <a:pt x="543" y="176"/>
                    </a:lnTo>
                    <a:lnTo>
                      <a:pt x="544" y="178"/>
                    </a:lnTo>
                    <a:lnTo>
                      <a:pt x="544" y="179"/>
                    </a:lnTo>
                    <a:lnTo>
                      <a:pt x="543" y="179"/>
                    </a:lnTo>
                    <a:lnTo>
                      <a:pt x="544" y="182"/>
                    </a:lnTo>
                    <a:lnTo>
                      <a:pt x="543" y="185"/>
                    </a:lnTo>
                    <a:lnTo>
                      <a:pt x="544" y="185"/>
                    </a:lnTo>
                    <a:lnTo>
                      <a:pt x="545" y="188"/>
                    </a:lnTo>
                    <a:lnTo>
                      <a:pt x="543" y="189"/>
                    </a:lnTo>
                    <a:lnTo>
                      <a:pt x="541" y="189"/>
                    </a:lnTo>
                    <a:lnTo>
                      <a:pt x="540" y="190"/>
                    </a:lnTo>
                    <a:lnTo>
                      <a:pt x="541" y="191"/>
                    </a:lnTo>
                    <a:lnTo>
                      <a:pt x="541" y="197"/>
                    </a:lnTo>
                    <a:lnTo>
                      <a:pt x="540" y="200"/>
                    </a:lnTo>
                    <a:lnTo>
                      <a:pt x="542" y="201"/>
                    </a:lnTo>
                    <a:lnTo>
                      <a:pt x="542" y="203"/>
                    </a:lnTo>
                    <a:lnTo>
                      <a:pt x="543" y="203"/>
                    </a:lnTo>
                    <a:lnTo>
                      <a:pt x="545" y="205"/>
                    </a:lnTo>
                    <a:lnTo>
                      <a:pt x="544" y="209"/>
                    </a:lnTo>
                    <a:lnTo>
                      <a:pt x="545" y="207"/>
                    </a:lnTo>
                    <a:lnTo>
                      <a:pt x="545" y="209"/>
                    </a:lnTo>
                    <a:lnTo>
                      <a:pt x="546" y="209"/>
                    </a:lnTo>
                    <a:lnTo>
                      <a:pt x="544" y="211"/>
                    </a:lnTo>
                    <a:lnTo>
                      <a:pt x="547" y="210"/>
                    </a:lnTo>
                    <a:lnTo>
                      <a:pt x="545" y="212"/>
                    </a:lnTo>
                    <a:lnTo>
                      <a:pt x="545" y="215"/>
                    </a:lnTo>
                    <a:lnTo>
                      <a:pt x="544" y="217"/>
                    </a:lnTo>
                    <a:lnTo>
                      <a:pt x="543" y="216"/>
                    </a:lnTo>
                    <a:lnTo>
                      <a:pt x="542" y="218"/>
                    </a:lnTo>
                    <a:lnTo>
                      <a:pt x="543" y="219"/>
                    </a:lnTo>
                    <a:lnTo>
                      <a:pt x="543" y="220"/>
                    </a:lnTo>
                    <a:lnTo>
                      <a:pt x="542" y="222"/>
                    </a:lnTo>
                    <a:lnTo>
                      <a:pt x="541" y="221"/>
                    </a:lnTo>
                    <a:lnTo>
                      <a:pt x="541" y="222"/>
                    </a:lnTo>
                    <a:lnTo>
                      <a:pt x="540" y="223"/>
                    </a:lnTo>
                    <a:lnTo>
                      <a:pt x="539" y="225"/>
                    </a:lnTo>
                    <a:lnTo>
                      <a:pt x="537" y="224"/>
                    </a:lnTo>
                    <a:lnTo>
                      <a:pt x="536" y="227"/>
                    </a:lnTo>
                    <a:lnTo>
                      <a:pt x="536" y="226"/>
                    </a:lnTo>
                    <a:lnTo>
                      <a:pt x="535" y="226"/>
                    </a:lnTo>
                    <a:lnTo>
                      <a:pt x="535" y="228"/>
                    </a:lnTo>
                    <a:lnTo>
                      <a:pt x="534" y="228"/>
                    </a:lnTo>
                    <a:lnTo>
                      <a:pt x="533" y="227"/>
                    </a:lnTo>
                    <a:lnTo>
                      <a:pt x="532" y="229"/>
                    </a:lnTo>
                    <a:lnTo>
                      <a:pt x="534" y="229"/>
                    </a:lnTo>
                    <a:lnTo>
                      <a:pt x="537" y="232"/>
                    </a:lnTo>
                    <a:lnTo>
                      <a:pt x="537" y="233"/>
                    </a:lnTo>
                    <a:lnTo>
                      <a:pt x="533" y="236"/>
                    </a:lnTo>
                    <a:lnTo>
                      <a:pt x="530" y="237"/>
                    </a:lnTo>
                    <a:lnTo>
                      <a:pt x="534" y="239"/>
                    </a:lnTo>
                    <a:lnTo>
                      <a:pt x="538" y="238"/>
                    </a:lnTo>
                    <a:lnTo>
                      <a:pt x="540" y="241"/>
                    </a:lnTo>
                    <a:lnTo>
                      <a:pt x="541" y="243"/>
                    </a:lnTo>
                    <a:lnTo>
                      <a:pt x="543" y="244"/>
                    </a:lnTo>
                    <a:lnTo>
                      <a:pt x="544" y="243"/>
                    </a:lnTo>
                    <a:lnTo>
                      <a:pt x="544" y="241"/>
                    </a:lnTo>
                    <a:lnTo>
                      <a:pt x="545" y="243"/>
                    </a:lnTo>
                    <a:lnTo>
                      <a:pt x="546" y="243"/>
                    </a:lnTo>
                    <a:lnTo>
                      <a:pt x="546" y="244"/>
                    </a:lnTo>
                    <a:lnTo>
                      <a:pt x="550" y="248"/>
                    </a:lnTo>
                    <a:lnTo>
                      <a:pt x="552" y="249"/>
                    </a:lnTo>
                    <a:lnTo>
                      <a:pt x="553" y="249"/>
                    </a:lnTo>
                    <a:lnTo>
                      <a:pt x="555" y="250"/>
                    </a:lnTo>
                    <a:lnTo>
                      <a:pt x="552" y="254"/>
                    </a:lnTo>
                    <a:lnTo>
                      <a:pt x="552" y="257"/>
                    </a:lnTo>
                    <a:lnTo>
                      <a:pt x="551" y="256"/>
                    </a:lnTo>
                    <a:lnTo>
                      <a:pt x="550" y="256"/>
                    </a:lnTo>
                    <a:lnTo>
                      <a:pt x="551" y="260"/>
                    </a:lnTo>
                    <a:lnTo>
                      <a:pt x="548" y="262"/>
                    </a:lnTo>
                    <a:lnTo>
                      <a:pt x="546" y="260"/>
                    </a:lnTo>
                    <a:lnTo>
                      <a:pt x="546" y="258"/>
                    </a:lnTo>
                    <a:lnTo>
                      <a:pt x="545" y="257"/>
                    </a:lnTo>
                    <a:lnTo>
                      <a:pt x="543" y="258"/>
                    </a:lnTo>
                    <a:lnTo>
                      <a:pt x="541" y="262"/>
                    </a:lnTo>
                    <a:lnTo>
                      <a:pt x="543" y="265"/>
                    </a:lnTo>
                    <a:lnTo>
                      <a:pt x="545" y="263"/>
                    </a:lnTo>
                    <a:lnTo>
                      <a:pt x="546" y="267"/>
                    </a:lnTo>
                    <a:lnTo>
                      <a:pt x="548" y="267"/>
                    </a:lnTo>
                    <a:lnTo>
                      <a:pt x="546" y="267"/>
                    </a:lnTo>
                    <a:lnTo>
                      <a:pt x="544" y="266"/>
                    </a:lnTo>
                    <a:lnTo>
                      <a:pt x="543" y="267"/>
                    </a:lnTo>
                    <a:lnTo>
                      <a:pt x="542" y="267"/>
                    </a:lnTo>
                    <a:lnTo>
                      <a:pt x="541" y="267"/>
                    </a:lnTo>
                    <a:lnTo>
                      <a:pt x="542" y="271"/>
                    </a:lnTo>
                    <a:lnTo>
                      <a:pt x="543" y="273"/>
                    </a:lnTo>
                    <a:lnTo>
                      <a:pt x="542" y="279"/>
                    </a:lnTo>
                    <a:lnTo>
                      <a:pt x="540" y="278"/>
                    </a:lnTo>
                    <a:lnTo>
                      <a:pt x="538" y="279"/>
                    </a:lnTo>
                    <a:lnTo>
                      <a:pt x="537" y="278"/>
                    </a:lnTo>
                    <a:lnTo>
                      <a:pt x="537" y="279"/>
                    </a:lnTo>
                    <a:lnTo>
                      <a:pt x="536" y="279"/>
                    </a:lnTo>
                    <a:lnTo>
                      <a:pt x="535" y="279"/>
                    </a:lnTo>
                    <a:lnTo>
                      <a:pt x="534" y="278"/>
                    </a:lnTo>
                    <a:lnTo>
                      <a:pt x="533" y="279"/>
                    </a:lnTo>
                    <a:lnTo>
                      <a:pt x="532" y="280"/>
                    </a:lnTo>
                    <a:lnTo>
                      <a:pt x="533" y="282"/>
                    </a:lnTo>
                    <a:lnTo>
                      <a:pt x="538" y="283"/>
                    </a:lnTo>
                    <a:lnTo>
                      <a:pt x="537" y="284"/>
                    </a:lnTo>
                    <a:lnTo>
                      <a:pt x="539" y="283"/>
                    </a:lnTo>
                    <a:lnTo>
                      <a:pt x="539" y="285"/>
                    </a:lnTo>
                    <a:lnTo>
                      <a:pt x="538" y="286"/>
                    </a:lnTo>
                    <a:lnTo>
                      <a:pt x="538" y="285"/>
                    </a:lnTo>
                    <a:lnTo>
                      <a:pt x="537" y="286"/>
                    </a:lnTo>
                    <a:lnTo>
                      <a:pt x="535" y="284"/>
                    </a:lnTo>
                    <a:lnTo>
                      <a:pt x="535" y="285"/>
                    </a:lnTo>
                    <a:lnTo>
                      <a:pt x="536" y="286"/>
                    </a:lnTo>
                    <a:lnTo>
                      <a:pt x="534" y="284"/>
                    </a:lnTo>
                    <a:lnTo>
                      <a:pt x="533" y="284"/>
                    </a:lnTo>
                    <a:lnTo>
                      <a:pt x="530" y="286"/>
                    </a:lnTo>
                    <a:lnTo>
                      <a:pt x="528" y="286"/>
                    </a:lnTo>
                    <a:lnTo>
                      <a:pt x="530" y="288"/>
                    </a:lnTo>
                    <a:lnTo>
                      <a:pt x="530" y="290"/>
                    </a:lnTo>
                    <a:lnTo>
                      <a:pt x="530" y="292"/>
                    </a:lnTo>
                    <a:lnTo>
                      <a:pt x="532" y="293"/>
                    </a:lnTo>
                    <a:lnTo>
                      <a:pt x="532" y="294"/>
                    </a:lnTo>
                    <a:lnTo>
                      <a:pt x="533" y="294"/>
                    </a:lnTo>
                    <a:lnTo>
                      <a:pt x="533" y="296"/>
                    </a:lnTo>
                    <a:lnTo>
                      <a:pt x="535" y="297"/>
                    </a:lnTo>
                    <a:lnTo>
                      <a:pt x="536" y="298"/>
                    </a:lnTo>
                    <a:lnTo>
                      <a:pt x="537" y="299"/>
                    </a:lnTo>
                    <a:lnTo>
                      <a:pt x="539" y="297"/>
                    </a:lnTo>
                    <a:lnTo>
                      <a:pt x="542" y="298"/>
                    </a:lnTo>
                    <a:lnTo>
                      <a:pt x="541" y="299"/>
                    </a:lnTo>
                    <a:lnTo>
                      <a:pt x="541" y="298"/>
                    </a:lnTo>
                    <a:lnTo>
                      <a:pt x="542" y="300"/>
                    </a:lnTo>
                    <a:lnTo>
                      <a:pt x="543" y="300"/>
                    </a:lnTo>
                    <a:lnTo>
                      <a:pt x="545" y="301"/>
                    </a:lnTo>
                    <a:lnTo>
                      <a:pt x="543" y="302"/>
                    </a:lnTo>
                    <a:lnTo>
                      <a:pt x="542" y="302"/>
                    </a:lnTo>
                    <a:lnTo>
                      <a:pt x="543" y="303"/>
                    </a:lnTo>
                    <a:lnTo>
                      <a:pt x="544" y="304"/>
                    </a:lnTo>
                    <a:lnTo>
                      <a:pt x="545" y="304"/>
                    </a:lnTo>
                    <a:lnTo>
                      <a:pt x="546" y="304"/>
                    </a:lnTo>
                    <a:lnTo>
                      <a:pt x="548" y="306"/>
                    </a:lnTo>
                    <a:lnTo>
                      <a:pt x="552" y="304"/>
                    </a:lnTo>
                    <a:lnTo>
                      <a:pt x="552" y="306"/>
                    </a:lnTo>
                    <a:lnTo>
                      <a:pt x="553" y="307"/>
                    </a:lnTo>
                    <a:lnTo>
                      <a:pt x="552" y="307"/>
                    </a:lnTo>
                    <a:lnTo>
                      <a:pt x="552" y="310"/>
                    </a:lnTo>
                    <a:lnTo>
                      <a:pt x="553" y="310"/>
                    </a:lnTo>
                    <a:lnTo>
                      <a:pt x="555" y="306"/>
                    </a:lnTo>
                    <a:lnTo>
                      <a:pt x="555" y="307"/>
                    </a:lnTo>
                    <a:lnTo>
                      <a:pt x="555" y="309"/>
                    </a:lnTo>
                    <a:lnTo>
                      <a:pt x="556" y="309"/>
                    </a:lnTo>
                    <a:lnTo>
                      <a:pt x="555" y="310"/>
                    </a:lnTo>
                    <a:lnTo>
                      <a:pt x="555" y="313"/>
                    </a:lnTo>
                    <a:lnTo>
                      <a:pt x="552" y="314"/>
                    </a:lnTo>
                    <a:lnTo>
                      <a:pt x="552" y="315"/>
                    </a:lnTo>
                    <a:lnTo>
                      <a:pt x="552" y="316"/>
                    </a:lnTo>
                    <a:lnTo>
                      <a:pt x="555" y="319"/>
                    </a:lnTo>
                    <a:lnTo>
                      <a:pt x="562" y="326"/>
                    </a:lnTo>
                    <a:lnTo>
                      <a:pt x="563" y="325"/>
                    </a:lnTo>
                    <a:lnTo>
                      <a:pt x="564" y="325"/>
                    </a:lnTo>
                    <a:lnTo>
                      <a:pt x="564" y="327"/>
                    </a:lnTo>
                    <a:lnTo>
                      <a:pt x="565" y="326"/>
                    </a:lnTo>
                    <a:lnTo>
                      <a:pt x="566" y="327"/>
                    </a:lnTo>
                    <a:lnTo>
                      <a:pt x="566" y="329"/>
                    </a:lnTo>
                    <a:lnTo>
                      <a:pt x="567" y="330"/>
                    </a:lnTo>
                    <a:lnTo>
                      <a:pt x="568" y="328"/>
                    </a:lnTo>
                    <a:lnTo>
                      <a:pt x="569" y="331"/>
                    </a:lnTo>
                    <a:lnTo>
                      <a:pt x="568" y="333"/>
                    </a:lnTo>
                    <a:lnTo>
                      <a:pt x="569" y="333"/>
                    </a:lnTo>
                    <a:lnTo>
                      <a:pt x="568" y="335"/>
                    </a:lnTo>
                    <a:lnTo>
                      <a:pt x="569" y="337"/>
                    </a:lnTo>
                    <a:lnTo>
                      <a:pt x="568" y="336"/>
                    </a:lnTo>
                    <a:lnTo>
                      <a:pt x="566" y="337"/>
                    </a:lnTo>
                    <a:lnTo>
                      <a:pt x="564" y="339"/>
                    </a:lnTo>
                    <a:lnTo>
                      <a:pt x="567" y="344"/>
                    </a:lnTo>
                    <a:lnTo>
                      <a:pt x="568" y="344"/>
                    </a:lnTo>
                    <a:lnTo>
                      <a:pt x="568" y="345"/>
                    </a:lnTo>
                    <a:lnTo>
                      <a:pt x="568" y="347"/>
                    </a:lnTo>
                    <a:lnTo>
                      <a:pt x="568" y="348"/>
                    </a:lnTo>
                    <a:lnTo>
                      <a:pt x="567" y="348"/>
                    </a:lnTo>
                    <a:lnTo>
                      <a:pt x="566" y="347"/>
                    </a:lnTo>
                    <a:lnTo>
                      <a:pt x="566" y="350"/>
                    </a:lnTo>
                    <a:lnTo>
                      <a:pt x="565" y="350"/>
                    </a:lnTo>
                    <a:lnTo>
                      <a:pt x="564" y="352"/>
                    </a:lnTo>
                    <a:lnTo>
                      <a:pt x="564" y="353"/>
                    </a:lnTo>
                    <a:lnTo>
                      <a:pt x="561" y="356"/>
                    </a:lnTo>
                    <a:lnTo>
                      <a:pt x="563" y="357"/>
                    </a:lnTo>
                    <a:lnTo>
                      <a:pt x="561" y="358"/>
                    </a:lnTo>
                    <a:lnTo>
                      <a:pt x="558" y="359"/>
                    </a:lnTo>
                    <a:lnTo>
                      <a:pt x="557" y="359"/>
                    </a:lnTo>
                    <a:lnTo>
                      <a:pt x="557" y="360"/>
                    </a:lnTo>
                    <a:lnTo>
                      <a:pt x="556" y="361"/>
                    </a:lnTo>
                    <a:lnTo>
                      <a:pt x="558" y="363"/>
                    </a:lnTo>
                    <a:lnTo>
                      <a:pt x="558" y="365"/>
                    </a:lnTo>
                    <a:lnTo>
                      <a:pt x="557" y="367"/>
                    </a:lnTo>
                    <a:lnTo>
                      <a:pt x="558" y="368"/>
                    </a:lnTo>
                    <a:lnTo>
                      <a:pt x="557" y="371"/>
                    </a:lnTo>
                    <a:lnTo>
                      <a:pt x="556" y="371"/>
                    </a:lnTo>
                    <a:lnTo>
                      <a:pt x="556" y="369"/>
                    </a:lnTo>
                    <a:lnTo>
                      <a:pt x="555" y="371"/>
                    </a:lnTo>
                    <a:lnTo>
                      <a:pt x="556" y="373"/>
                    </a:lnTo>
                    <a:lnTo>
                      <a:pt x="556" y="375"/>
                    </a:lnTo>
                    <a:lnTo>
                      <a:pt x="555" y="375"/>
                    </a:lnTo>
                    <a:lnTo>
                      <a:pt x="554" y="376"/>
                    </a:lnTo>
                    <a:lnTo>
                      <a:pt x="554" y="378"/>
                    </a:lnTo>
                    <a:lnTo>
                      <a:pt x="552" y="380"/>
                    </a:lnTo>
                    <a:lnTo>
                      <a:pt x="551" y="378"/>
                    </a:lnTo>
                    <a:lnTo>
                      <a:pt x="548" y="379"/>
                    </a:lnTo>
                    <a:lnTo>
                      <a:pt x="548" y="380"/>
                    </a:lnTo>
                    <a:lnTo>
                      <a:pt x="548" y="382"/>
                    </a:lnTo>
                    <a:lnTo>
                      <a:pt x="546" y="383"/>
                    </a:lnTo>
                    <a:lnTo>
                      <a:pt x="544" y="383"/>
                    </a:lnTo>
                    <a:lnTo>
                      <a:pt x="544" y="384"/>
                    </a:lnTo>
                    <a:lnTo>
                      <a:pt x="543" y="382"/>
                    </a:lnTo>
                    <a:lnTo>
                      <a:pt x="541" y="380"/>
                    </a:lnTo>
                    <a:lnTo>
                      <a:pt x="540" y="381"/>
                    </a:lnTo>
                    <a:lnTo>
                      <a:pt x="535" y="385"/>
                    </a:lnTo>
                    <a:lnTo>
                      <a:pt x="535" y="386"/>
                    </a:lnTo>
                    <a:lnTo>
                      <a:pt x="533" y="386"/>
                    </a:lnTo>
                    <a:lnTo>
                      <a:pt x="532" y="388"/>
                    </a:lnTo>
                    <a:lnTo>
                      <a:pt x="530" y="390"/>
                    </a:lnTo>
                    <a:lnTo>
                      <a:pt x="530" y="392"/>
                    </a:lnTo>
                    <a:lnTo>
                      <a:pt x="531" y="394"/>
                    </a:lnTo>
                    <a:lnTo>
                      <a:pt x="533" y="394"/>
                    </a:lnTo>
                    <a:lnTo>
                      <a:pt x="534" y="394"/>
                    </a:lnTo>
                    <a:lnTo>
                      <a:pt x="533" y="395"/>
                    </a:lnTo>
                    <a:lnTo>
                      <a:pt x="535" y="397"/>
                    </a:lnTo>
                    <a:lnTo>
                      <a:pt x="534" y="399"/>
                    </a:lnTo>
                    <a:lnTo>
                      <a:pt x="536" y="400"/>
                    </a:lnTo>
                    <a:lnTo>
                      <a:pt x="535" y="401"/>
                    </a:lnTo>
                    <a:lnTo>
                      <a:pt x="535" y="402"/>
                    </a:lnTo>
                    <a:lnTo>
                      <a:pt x="533" y="403"/>
                    </a:lnTo>
                    <a:lnTo>
                      <a:pt x="532" y="403"/>
                    </a:lnTo>
                    <a:lnTo>
                      <a:pt x="531" y="405"/>
                    </a:lnTo>
                    <a:lnTo>
                      <a:pt x="530" y="404"/>
                    </a:lnTo>
                    <a:lnTo>
                      <a:pt x="529" y="404"/>
                    </a:lnTo>
                    <a:lnTo>
                      <a:pt x="528" y="403"/>
                    </a:lnTo>
                    <a:lnTo>
                      <a:pt x="527" y="404"/>
                    </a:lnTo>
                    <a:lnTo>
                      <a:pt x="524" y="401"/>
                    </a:lnTo>
                    <a:lnTo>
                      <a:pt x="524" y="403"/>
                    </a:lnTo>
                    <a:lnTo>
                      <a:pt x="523" y="403"/>
                    </a:lnTo>
                    <a:lnTo>
                      <a:pt x="522" y="402"/>
                    </a:lnTo>
                    <a:lnTo>
                      <a:pt x="522" y="399"/>
                    </a:lnTo>
                    <a:lnTo>
                      <a:pt x="521" y="400"/>
                    </a:lnTo>
                    <a:lnTo>
                      <a:pt x="520" y="399"/>
                    </a:lnTo>
                    <a:lnTo>
                      <a:pt x="519" y="402"/>
                    </a:lnTo>
                    <a:lnTo>
                      <a:pt x="517" y="404"/>
                    </a:lnTo>
                    <a:lnTo>
                      <a:pt x="516" y="407"/>
                    </a:lnTo>
                    <a:lnTo>
                      <a:pt x="517" y="407"/>
                    </a:lnTo>
                    <a:lnTo>
                      <a:pt x="515" y="408"/>
                    </a:lnTo>
                    <a:lnTo>
                      <a:pt x="515" y="411"/>
                    </a:lnTo>
                    <a:lnTo>
                      <a:pt x="515" y="409"/>
                    </a:lnTo>
                    <a:lnTo>
                      <a:pt x="513" y="408"/>
                    </a:lnTo>
                    <a:lnTo>
                      <a:pt x="510" y="412"/>
                    </a:lnTo>
                    <a:lnTo>
                      <a:pt x="507" y="409"/>
                    </a:lnTo>
                    <a:lnTo>
                      <a:pt x="504" y="411"/>
                    </a:lnTo>
                    <a:lnTo>
                      <a:pt x="501" y="413"/>
                    </a:lnTo>
                    <a:lnTo>
                      <a:pt x="500" y="412"/>
                    </a:lnTo>
                    <a:lnTo>
                      <a:pt x="499" y="413"/>
                    </a:lnTo>
                    <a:lnTo>
                      <a:pt x="498" y="412"/>
                    </a:lnTo>
                    <a:lnTo>
                      <a:pt x="496" y="412"/>
                    </a:lnTo>
                    <a:lnTo>
                      <a:pt x="496" y="411"/>
                    </a:lnTo>
                    <a:lnTo>
                      <a:pt x="496" y="413"/>
                    </a:lnTo>
                    <a:lnTo>
                      <a:pt x="496" y="412"/>
                    </a:lnTo>
                    <a:lnTo>
                      <a:pt x="495" y="412"/>
                    </a:lnTo>
                    <a:lnTo>
                      <a:pt x="492" y="412"/>
                    </a:lnTo>
                    <a:lnTo>
                      <a:pt x="492" y="415"/>
                    </a:lnTo>
                    <a:lnTo>
                      <a:pt x="491" y="414"/>
                    </a:lnTo>
                    <a:lnTo>
                      <a:pt x="490" y="414"/>
                    </a:lnTo>
                    <a:lnTo>
                      <a:pt x="491" y="416"/>
                    </a:lnTo>
                    <a:lnTo>
                      <a:pt x="487" y="417"/>
                    </a:lnTo>
                    <a:lnTo>
                      <a:pt x="487" y="416"/>
                    </a:lnTo>
                    <a:lnTo>
                      <a:pt x="486" y="418"/>
                    </a:lnTo>
                    <a:lnTo>
                      <a:pt x="486" y="416"/>
                    </a:lnTo>
                    <a:lnTo>
                      <a:pt x="484" y="417"/>
                    </a:lnTo>
                    <a:lnTo>
                      <a:pt x="484" y="416"/>
                    </a:lnTo>
                    <a:lnTo>
                      <a:pt x="482" y="416"/>
                    </a:lnTo>
                    <a:lnTo>
                      <a:pt x="484" y="413"/>
                    </a:lnTo>
                    <a:lnTo>
                      <a:pt x="484" y="412"/>
                    </a:lnTo>
                    <a:lnTo>
                      <a:pt x="483" y="412"/>
                    </a:lnTo>
                    <a:lnTo>
                      <a:pt x="481" y="413"/>
                    </a:lnTo>
                    <a:lnTo>
                      <a:pt x="480" y="412"/>
                    </a:lnTo>
                    <a:lnTo>
                      <a:pt x="479" y="414"/>
                    </a:lnTo>
                    <a:lnTo>
                      <a:pt x="477" y="414"/>
                    </a:lnTo>
                    <a:lnTo>
                      <a:pt x="476" y="414"/>
                    </a:lnTo>
                    <a:lnTo>
                      <a:pt x="475" y="416"/>
                    </a:lnTo>
                    <a:lnTo>
                      <a:pt x="474" y="416"/>
                    </a:lnTo>
                    <a:lnTo>
                      <a:pt x="474" y="418"/>
                    </a:lnTo>
                    <a:lnTo>
                      <a:pt x="475" y="418"/>
                    </a:lnTo>
                    <a:lnTo>
                      <a:pt x="475" y="419"/>
                    </a:lnTo>
                    <a:lnTo>
                      <a:pt x="475" y="420"/>
                    </a:lnTo>
                    <a:lnTo>
                      <a:pt x="472" y="421"/>
                    </a:lnTo>
                    <a:lnTo>
                      <a:pt x="472" y="425"/>
                    </a:lnTo>
                    <a:lnTo>
                      <a:pt x="472" y="428"/>
                    </a:lnTo>
                    <a:lnTo>
                      <a:pt x="467" y="429"/>
                    </a:lnTo>
                    <a:lnTo>
                      <a:pt x="467" y="431"/>
                    </a:lnTo>
                    <a:lnTo>
                      <a:pt x="465" y="434"/>
                    </a:lnTo>
                    <a:lnTo>
                      <a:pt x="464" y="434"/>
                    </a:lnTo>
                    <a:lnTo>
                      <a:pt x="464" y="433"/>
                    </a:lnTo>
                    <a:lnTo>
                      <a:pt x="463" y="433"/>
                    </a:lnTo>
                    <a:lnTo>
                      <a:pt x="462" y="433"/>
                    </a:lnTo>
                    <a:lnTo>
                      <a:pt x="463" y="434"/>
                    </a:lnTo>
                    <a:lnTo>
                      <a:pt x="462" y="434"/>
                    </a:lnTo>
                    <a:lnTo>
                      <a:pt x="462" y="435"/>
                    </a:lnTo>
                    <a:lnTo>
                      <a:pt x="461" y="437"/>
                    </a:lnTo>
                    <a:lnTo>
                      <a:pt x="460" y="438"/>
                    </a:lnTo>
                    <a:lnTo>
                      <a:pt x="460" y="440"/>
                    </a:lnTo>
                    <a:lnTo>
                      <a:pt x="460" y="442"/>
                    </a:lnTo>
                    <a:lnTo>
                      <a:pt x="459" y="446"/>
                    </a:lnTo>
                    <a:lnTo>
                      <a:pt x="460" y="448"/>
                    </a:lnTo>
                    <a:lnTo>
                      <a:pt x="459" y="450"/>
                    </a:lnTo>
                    <a:lnTo>
                      <a:pt x="460" y="451"/>
                    </a:lnTo>
                    <a:lnTo>
                      <a:pt x="460" y="454"/>
                    </a:lnTo>
                    <a:lnTo>
                      <a:pt x="462" y="454"/>
                    </a:lnTo>
                    <a:lnTo>
                      <a:pt x="463" y="452"/>
                    </a:lnTo>
                    <a:lnTo>
                      <a:pt x="466" y="457"/>
                    </a:lnTo>
                    <a:lnTo>
                      <a:pt x="469" y="456"/>
                    </a:lnTo>
                    <a:lnTo>
                      <a:pt x="473" y="457"/>
                    </a:lnTo>
                    <a:lnTo>
                      <a:pt x="473" y="459"/>
                    </a:lnTo>
                    <a:lnTo>
                      <a:pt x="474" y="463"/>
                    </a:lnTo>
                    <a:lnTo>
                      <a:pt x="476" y="468"/>
                    </a:lnTo>
                    <a:lnTo>
                      <a:pt x="476" y="469"/>
                    </a:lnTo>
                    <a:lnTo>
                      <a:pt x="475" y="470"/>
                    </a:lnTo>
                    <a:lnTo>
                      <a:pt x="475" y="471"/>
                    </a:lnTo>
                    <a:lnTo>
                      <a:pt x="476" y="473"/>
                    </a:lnTo>
                    <a:lnTo>
                      <a:pt x="474" y="476"/>
                    </a:lnTo>
                    <a:lnTo>
                      <a:pt x="473" y="475"/>
                    </a:lnTo>
                    <a:lnTo>
                      <a:pt x="473" y="477"/>
                    </a:lnTo>
                    <a:lnTo>
                      <a:pt x="472" y="476"/>
                    </a:lnTo>
                    <a:lnTo>
                      <a:pt x="472" y="477"/>
                    </a:lnTo>
                    <a:lnTo>
                      <a:pt x="471" y="477"/>
                    </a:lnTo>
                    <a:lnTo>
                      <a:pt x="470" y="478"/>
                    </a:lnTo>
                    <a:lnTo>
                      <a:pt x="470" y="480"/>
                    </a:lnTo>
                    <a:lnTo>
                      <a:pt x="467" y="481"/>
                    </a:lnTo>
                    <a:lnTo>
                      <a:pt x="467" y="480"/>
                    </a:lnTo>
                    <a:lnTo>
                      <a:pt x="466" y="480"/>
                    </a:lnTo>
                    <a:lnTo>
                      <a:pt x="464" y="481"/>
                    </a:lnTo>
                    <a:lnTo>
                      <a:pt x="463" y="480"/>
                    </a:lnTo>
                    <a:lnTo>
                      <a:pt x="462" y="481"/>
                    </a:lnTo>
                    <a:lnTo>
                      <a:pt x="462" y="478"/>
                    </a:lnTo>
                    <a:lnTo>
                      <a:pt x="459" y="476"/>
                    </a:lnTo>
                    <a:lnTo>
                      <a:pt x="459" y="478"/>
                    </a:lnTo>
                    <a:lnTo>
                      <a:pt x="457" y="477"/>
                    </a:lnTo>
                    <a:lnTo>
                      <a:pt x="457" y="480"/>
                    </a:lnTo>
                    <a:lnTo>
                      <a:pt x="455" y="481"/>
                    </a:lnTo>
                    <a:lnTo>
                      <a:pt x="454" y="480"/>
                    </a:lnTo>
                    <a:lnTo>
                      <a:pt x="455" y="478"/>
                    </a:lnTo>
                    <a:lnTo>
                      <a:pt x="453" y="478"/>
                    </a:lnTo>
                    <a:lnTo>
                      <a:pt x="453" y="480"/>
                    </a:lnTo>
                    <a:lnTo>
                      <a:pt x="454" y="481"/>
                    </a:lnTo>
                    <a:lnTo>
                      <a:pt x="454" y="483"/>
                    </a:lnTo>
                    <a:lnTo>
                      <a:pt x="452" y="483"/>
                    </a:lnTo>
                    <a:lnTo>
                      <a:pt x="452" y="484"/>
                    </a:lnTo>
                    <a:lnTo>
                      <a:pt x="451" y="485"/>
                    </a:lnTo>
                    <a:lnTo>
                      <a:pt x="451" y="486"/>
                    </a:lnTo>
                    <a:lnTo>
                      <a:pt x="451" y="488"/>
                    </a:lnTo>
                    <a:lnTo>
                      <a:pt x="451" y="489"/>
                    </a:lnTo>
                    <a:lnTo>
                      <a:pt x="447" y="488"/>
                    </a:lnTo>
                    <a:lnTo>
                      <a:pt x="447" y="486"/>
                    </a:lnTo>
                    <a:lnTo>
                      <a:pt x="447" y="484"/>
                    </a:lnTo>
                    <a:lnTo>
                      <a:pt x="444" y="482"/>
                    </a:lnTo>
                    <a:lnTo>
                      <a:pt x="444" y="483"/>
                    </a:lnTo>
                    <a:lnTo>
                      <a:pt x="444" y="482"/>
                    </a:lnTo>
                    <a:lnTo>
                      <a:pt x="444" y="483"/>
                    </a:lnTo>
                    <a:lnTo>
                      <a:pt x="442" y="483"/>
                    </a:lnTo>
                    <a:lnTo>
                      <a:pt x="441" y="483"/>
                    </a:lnTo>
                    <a:lnTo>
                      <a:pt x="440" y="482"/>
                    </a:lnTo>
                    <a:lnTo>
                      <a:pt x="439" y="481"/>
                    </a:lnTo>
                    <a:lnTo>
                      <a:pt x="439" y="480"/>
                    </a:lnTo>
                    <a:lnTo>
                      <a:pt x="438" y="480"/>
                    </a:lnTo>
                    <a:lnTo>
                      <a:pt x="438" y="478"/>
                    </a:lnTo>
                    <a:lnTo>
                      <a:pt x="439" y="478"/>
                    </a:lnTo>
                    <a:lnTo>
                      <a:pt x="438" y="478"/>
                    </a:lnTo>
                    <a:lnTo>
                      <a:pt x="437" y="479"/>
                    </a:lnTo>
                    <a:lnTo>
                      <a:pt x="436" y="478"/>
                    </a:lnTo>
                    <a:lnTo>
                      <a:pt x="435" y="478"/>
                    </a:lnTo>
                    <a:lnTo>
                      <a:pt x="435" y="482"/>
                    </a:lnTo>
                    <a:lnTo>
                      <a:pt x="433" y="480"/>
                    </a:lnTo>
                    <a:lnTo>
                      <a:pt x="430" y="481"/>
                    </a:lnTo>
                    <a:lnTo>
                      <a:pt x="429" y="481"/>
                    </a:lnTo>
                    <a:lnTo>
                      <a:pt x="429" y="482"/>
                    </a:lnTo>
                    <a:lnTo>
                      <a:pt x="428" y="482"/>
                    </a:lnTo>
                    <a:lnTo>
                      <a:pt x="427" y="481"/>
                    </a:lnTo>
                    <a:lnTo>
                      <a:pt x="426" y="482"/>
                    </a:lnTo>
                    <a:lnTo>
                      <a:pt x="425" y="482"/>
                    </a:lnTo>
                    <a:lnTo>
                      <a:pt x="424" y="482"/>
                    </a:lnTo>
                    <a:lnTo>
                      <a:pt x="421" y="483"/>
                    </a:lnTo>
                    <a:lnTo>
                      <a:pt x="419" y="480"/>
                    </a:lnTo>
                    <a:lnTo>
                      <a:pt x="417" y="480"/>
                    </a:lnTo>
                    <a:lnTo>
                      <a:pt x="416" y="478"/>
                    </a:lnTo>
                    <a:lnTo>
                      <a:pt x="414" y="479"/>
                    </a:lnTo>
                    <a:lnTo>
                      <a:pt x="413" y="480"/>
                    </a:lnTo>
                    <a:lnTo>
                      <a:pt x="412" y="480"/>
                    </a:lnTo>
                    <a:lnTo>
                      <a:pt x="411" y="478"/>
                    </a:lnTo>
                    <a:lnTo>
                      <a:pt x="411" y="479"/>
                    </a:lnTo>
                    <a:lnTo>
                      <a:pt x="409" y="478"/>
                    </a:lnTo>
                    <a:lnTo>
                      <a:pt x="410" y="477"/>
                    </a:lnTo>
                    <a:lnTo>
                      <a:pt x="408" y="475"/>
                    </a:lnTo>
                    <a:lnTo>
                      <a:pt x="403" y="475"/>
                    </a:lnTo>
                    <a:lnTo>
                      <a:pt x="400" y="475"/>
                    </a:lnTo>
                    <a:lnTo>
                      <a:pt x="398" y="479"/>
                    </a:lnTo>
                    <a:lnTo>
                      <a:pt x="399" y="480"/>
                    </a:lnTo>
                    <a:lnTo>
                      <a:pt x="401" y="481"/>
                    </a:lnTo>
                    <a:lnTo>
                      <a:pt x="402" y="484"/>
                    </a:lnTo>
                    <a:lnTo>
                      <a:pt x="402" y="486"/>
                    </a:lnTo>
                    <a:lnTo>
                      <a:pt x="402" y="487"/>
                    </a:lnTo>
                    <a:lnTo>
                      <a:pt x="399" y="488"/>
                    </a:lnTo>
                    <a:lnTo>
                      <a:pt x="395" y="486"/>
                    </a:lnTo>
                    <a:lnTo>
                      <a:pt x="394" y="488"/>
                    </a:lnTo>
                    <a:lnTo>
                      <a:pt x="391" y="486"/>
                    </a:lnTo>
                    <a:lnTo>
                      <a:pt x="389" y="486"/>
                    </a:lnTo>
                    <a:lnTo>
                      <a:pt x="388" y="487"/>
                    </a:lnTo>
                    <a:lnTo>
                      <a:pt x="388" y="489"/>
                    </a:lnTo>
                    <a:lnTo>
                      <a:pt x="387" y="490"/>
                    </a:lnTo>
                    <a:lnTo>
                      <a:pt x="387" y="491"/>
                    </a:lnTo>
                    <a:lnTo>
                      <a:pt x="388" y="492"/>
                    </a:lnTo>
                    <a:lnTo>
                      <a:pt x="389" y="495"/>
                    </a:lnTo>
                    <a:lnTo>
                      <a:pt x="388" y="495"/>
                    </a:lnTo>
                    <a:lnTo>
                      <a:pt x="386" y="495"/>
                    </a:lnTo>
                    <a:lnTo>
                      <a:pt x="386" y="496"/>
                    </a:lnTo>
                    <a:lnTo>
                      <a:pt x="386" y="499"/>
                    </a:lnTo>
                    <a:lnTo>
                      <a:pt x="384" y="499"/>
                    </a:lnTo>
                    <a:lnTo>
                      <a:pt x="383" y="501"/>
                    </a:lnTo>
                    <a:lnTo>
                      <a:pt x="382" y="501"/>
                    </a:lnTo>
                    <a:lnTo>
                      <a:pt x="381" y="499"/>
                    </a:lnTo>
                    <a:lnTo>
                      <a:pt x="379" y="501"/>
                    </a:lnTo>
                    <a:lnTo>
                      <a:pt x="377" y="501"/>
                    </a:lnTo>
                    <a:lnTo>
                      <a:pt x="377" y="498"/>
                    </a:lnTo>
                    <a:lnTo>
                      <a:pt x="374" y="495"/>
                    </a:lnTo>
                    <a:lnTo>
                      <a:pt x="376" y="494"/>
                    </a:lnTo>
                    <a:lnTo>
                      <a:pt x="374" y="493"/>
                    </a:lnTo>
                    <a:lnTo>
                      <a:pt x="373" y="492"/>
                    </a:lnTo>
                    <a:lnTo>
                      <a:pt x="374" y="491"/>
                    </a:lnTo>
                    <a:lnTo>
                      <a:pt x="373" y="490"/>
                    </a:lnTo>
                    <a:lnTo>
                      <a:pt x="373" y="489"/>
                    </a:lnTo>
                    <a:lnTo>
                      <a:pt x="373" y="485"/>
                    </a:lnTo>
                    <a:lnTo>
                      <a:pt x="371" y="486"/>
                    </a:lnTo>
                    <a:lnTo>
                      <a:pt x="372" y="485"/>
                    </a:lnTo>
                    <a:lnTo>
                      <a:pt x="372" y="484"/>
                    </a:lnTo>
                    <a:lnTo>
                      <a:pt x="371" y="484"/>
                    </a:lnTo>
                    <a:lnTo>
                      <a:pt x="372" y="483"/>
                    </a:lnTo>
                    <a:lnTo>
                      <a:pt x="372" y="481"/>
                    </a:lnTo>
                    <a:lnTo>
                      <a:pt x="370" y="480"/>
                    </a:lnTo>
                    <a:lnTo>
                      <a:pt x="371" y="480"/>
                    </a:lnTo>
                    <a:lnTo>
                      <a:pt x="372" y="480"/>
                    </a:lnTo>
                    <a:lnTo>
                      <a:pt x="370" y="478"/>
                    </a:lnTo>
                    <a:lnTo>
                      <a:pt x="370" y="477"/>
                    </a:lnTo>
                    <a:lnTo>
                      <a:pt x="369" y="479"/>
                    </a:lnTo>
                    <a:lnTo>
                      <a:pt x="368" y="479"/>
                    </a:lnTo>
                    <a:lnTo>
                      <a:pt x="367" y="478"/>
                    </a:lnTo>
                    <a:lnTo>
                      <a:pt x="366" y="478"/>
                    </a:lnTo>
                    <a:lnTo>
                      <a:pt x="364" y="482"/>
                    </a:lnTo>
                    <a:lnTo>
                      <a:pt x="365" y="483"/>
                    </a:lnTo>
                    <a:lnTo>
                      <a:pt x="364" y="484"/>
                    </a:lnTo>
                    <a:lnTo>
                      <a:pt x="363" y="483"/>
                    </a:lnTo>
                    <a:lnTo>
                      <a:pt x="363" y="481"/>
                    </a:lnTo>
                    <a:lnTo>
                      <a:pt x="362" y="479"/>
                    </a:lnTo>
                    <a:lnTo>
                      <a:pt x="361" y="479"/>
                    </a:lnTo>
                    <a:lnTo>
                      <a:pt x="359" y="478"/>
                    </a:lnTo>
                    <a:lnTo>
                      <a:pt x="357" y="475"/>
                    </a:lnTo>
                    <a:lnTo>
                      <a:pt x="356" y="470"/>
                    </a:lnTo>
                    <a:lnTo>
                      <a:pt x="355" y="470"/>
                    </a:lnTo>
                    <a:lnTo>
                      <a:pt x="354" y="470"/>
                    </a:lnTo>
                    <a:lnTo>
                      <a:pt x="348" y="468"/>
                    </a:lnTo>
                    <a:lnTo>
                      <a:pt x="347" y="465"/>
                    </a:lnTo>
                    <a:lnTo>
                      <a:pt x="344" y="460"/>
                    </a:lnTo>
                    <a:lnTo>
                      <a:pt x="345" y="459"/>
                    </a:lnTo>
                    <a:lnTo>
                      <a:pt x="344" y="459"/>
                    </a:lnTo>
                    <a:lnTo>
                      <a:pt x="343" y="461"/>
                    </a:lnTo>
                    <a:lnTo>
                      <a:pt x="343" y="464"/>
                    </a:lnTo>
                    <a:lnTo>
                      <a:pt x="340" y="464"/>
                    </a:lnTo>
                    <a:lnTo>
                      <a:pt x="340" y="465"/>
                    </a:lnTo>
                    <a:lnTo>
                      <a:pt x="338" y="465"/>
                    </a:lnTo>
                    <a:lnTo>
                      <a:pt x="338" y="466"/>
                    </a:lnTo>
                    <a:lnTo>
                      <a:pt x="338" y="465"/>
                    </a:lnTo>
                    <a:lnTo>
                      <a:pt x="337" y="467"/>
                    </a:lnTo>
                    <a:lnTo>
                      <a:pt x="337" y="468"/>
                    </a:lnTo>
                    <a:lnTo>
                      <a:pt x="338" y="468"/>
                    </a:lnTo>
                    <a:lnTo>
                      <a:pt x="337" y="471"/>
                    </a:lnTo>
                    <a:lnTo>
                      <a:pt x="333" y="469"/>
                    </a:lnTo>
                    <a:lnTo>
                      <a:pt x="333" y="470"/>
                    </a:lnTo>
                    <a:lnTo>
                      <a:pt x="333" y="471"/>
                    </a:lnTo>
                    <a:lnTo>
                      <a:pt x="332" y="471"/>
                    </a:lnTo>
                    <a:lnTo>
                      <a:pt x="333" y="472"/>
                    </a:lnTo>
                    <a:lnTo>
                      <a:pt x="332" y="472"/>
                    </a:lnTo>
                    <a:lnTo>
                      <a:pt x="333" y="473"/>
                    </a:lnTo>
                    <a:lnTo>
                      <a:pt x="332" y="475"/>
                    </a:lnTo>
                    <a:lnTo>
                      <a:pt x="333" y="476"/>
                    </a:lnTo>
                    <a:lnTo>
                      <a:pt x="332" y="476"/>
                    </a:lnTo>
                    <a:lnTo>
                      <a:pt x="331" y="477"/>
                    </a:lnTo>
                    <a:lnTo>
                      <a:pt x="330" y="477"/>
                    </a:lnTo>
                    <a:lnTo>
                      <a:pt x="330" y="480"/>
                    </a:lnTo>
                    <a:lnTo>
                      <a:pt x="329" y="480"/>
                    </a:lnTo>
                    <a:lnTo>
                      <a:pt x="329" y="481"/>
                    </a:lnTo>
                    <a:lnTo>
                      <a:pt x="329" y="482"/>
                    </a:lnTo>
                    <a:lnTo>
                      <a:pt x="331" y="483"/>
                    </a:lnTo>
                    <a:lnTo>
                      <a:pt x="330" y="486"/>
                    </a:lnTo>
                    <a:lnTo>
                      <a:pt x="330" y="487"/>
                    </a:lnTo>
                    <a:lnTo>
                      <a:pt x="332" y="486"/>
                    </a:lnTo>
                    <a:lnTo>
                      <a:pt x="332" y="488"/>
                    </a:lnTo>
                    <a:lnTo>
                      <a:pt x="331" y="488"/>
                    </a:lnTo>
                    <a:lnTo>
                      <a:pt x="333" y="489"/>
                    </a:lnTo>
                    <a:lnTo>
                      <a:pt x="333" y="490"/>
                    </a:lnTo>
                    <a:lnTo>
                      <a:pt x="331" y="491"/>
                    </a:lnTo>
                    <a:lnTo>
                      <a:pt x="333" y="491"/>
                    </a:lnTo>
                    <a:lnTo>
                      <a:pt x="332" y="492"/>
                    </a:lnTo>
                    <a:lnTo>
                      <a:pt x="330" y="492"/>
                    </a:lnTo>
                    <a:lnTo>
                      <a:pt x="329" y="492"/>
                    </a:lnTo>
                    <a:lnTo>
                      <a:pt x="329" y="493"/>
                    </a:lnTo>
                    <a:lnTo>
                      <a:pt x="325" y="493"/>
                    </a:lnTo>
                    <a:lnTo>
                      <a:pt x="325" y="494"/>
                    </a:lnTo>
                    <a:lnTo>
                      <a:pt x="324" y="494"/>
                    </a:lnTo>
                    <a:lnTo>
                      <a:pt x="324" y="493"/>
                    </a:lnTo>
                    <a:lnTo>
                      <a:pt x="321" y="493"/>
                    </a:lnTo>
                    <a:lnTo>
                      <a:pt x="320" y="492"/>
                    </a:lnTo>
                    <a:lnTo>
                      <a:pt x="320" y="493"/>
                    </a:lnTo>
                    <a:lnTo>
                      <a:pt x="320" y="494"/>
                    </a:lnTo>
                    <a:lnTo>
                      <a:pt x="318" y="494"/>
                    </a:lnTo>
                    <a:lnTo>
                      <a:pt x="317" y="494"/>
                    </a:lnTo>
                    <a:lnTo>
                      <a:pt x="316" y="496"/>
                    </a:lnTo>
                    <a:lnTo>
                      <a:pt x="313" y="499"/>
                    </a:lnTo>
                    <a:lnTo>
                      <a:pt x="312" y="498"/>
                    </a:lnTo>
                    <a:lnTo>
                      <a:pt x="312" y="499"/>
                    </a:lnTo>
                    <a:lnTo>
                      <a:pt x="310" y="499"/>
                    </a:lnTo>
                    <a:lnTo>
                      <a:pt x="308" y="500"/>
                    </a:lnTo>
                    <a:lnTo>
                      <a:pt x="308" y="501"/>
                    </a:lnTo>
                    <a:lnTo>
                      <a:pt x="307" y="501"/>
                    </a:lnTo>
                    <a:lnTo>
                      <a:pt x="308" y="505"/>
                    </a:lnTo>
                    <a:lnTo>
                      <a:pt x="307" y="506"/>
                    </a:lnTo>
                    <a:lnTo>
                      <a:pt x="307" y="509"/>
                    </a:lnTo>
                    <a:lnTo>
                      <a:pt x="306" y="509"/>
                    </a:lnTo>
                    <a:lnTo>
                      <a:pt x="304" y="509"/>
                    </a:lnTo>
                    <a:lnTo>
                      <a:pt x="303" y="507"/>
                    </a:lnTo>
                    <a:lnTo>
                      <a:pt x="304" y="506"/>
                    </a:lnTo>
                    <a:lnTo>
                      <a:pt x="303" y="502"/>
                    </a:lnTo>
                    <a:lnTo>
                      <a:pt x="301" y="501"/>
                    </a:lnTo>
                    <a:lnTo>
                      <a:pt x="296" y="498"/>
                    </a:lnTo>
                    <a:lnTo>
                      <a:pt x="291" y="499"/>
                    </a:lnTo>
                    <a:lnTo>
                      <a:pt x="289" y="499"/>
                    </a:lnTo>
                    <a:lnTo>
                      <a:pt x="289" y="498"/>
                    </a:lnTo>
                    <a:lnTo>
                      <a:pt x="287" y="498"/>
                    </a:lnTo>
                    <a:lnTo>
                      <a:pt x="287" y="496"/>
                    </a:lnTo>
                    <a:lnTo>
                      <a:pt x="288" y="495"/>
                    </a:lnTo>
                    <a:lnTo>
                      <a:pt x="289" y="495"/>
                    </a:lnTo>
                    <a:lnTo>
                      <a:pt x="290" y="493"/>
                    </a:lnTo>
                    <a:lnTo>
                      <a:pt x="291" y="492"/>
                    </a:lnTo>
                    <a:lnTo>
                      <a:pt x="292" y="489"/>
                    </a:lnTo>
                    <a:lnTo>
                      <a:pt x="292" y="488"/>
                    </a:lnTo>
                    <a:lnTo>
                      <a:pt x="291" y="488"/>
                    </a:lnTo>
                    <a:lnTo>
                      <a:pt x="290" y="490"/>
                    </a:lnTo>
                    <a:lnTo>
                      <a:pt x="289" y="491"/>
                    </a:lnTo>
                    <a:lnTo>
                      <a:pt x="287" y="490"/>
                    </a:lnTo>
                    <a:lnTo>
                      <a:pt x="287" y="492"/>
                    </a:lnTo>
                    <a:lnTo>
                      <a:pt x="286" y="492"/>
                    </a:lnTo>
                    <a:lnTo>
                      <a:pt x="286" y="489"/>
                    </a:lnTo>
                    <a:lnTo>
                      <a:pt x="284" y="493"/>
                    </a:lnTo>
                    <a:lnTo>
                      <a:pt x="282" y="492"/>
                    </a:lnTo>
                    <a:lnTo>
                      <a:pt x="283" y="492"/>
                    </a:lnTo>
                    <a:lnTo>
                      <a:pt x="282" y="492"/>
                    </a:lnTo>
                    <a:lnTo>
                      <a:pt x="281" y="492"/>
                    </a:lnTo>
                    <a:lnTo>
                      <a:pt x="281" y="491"/>
                    </a:lnTo>
                    <a:lnTo>
                      <a:pt x="280" y="492"/>
                    </a:lnTo>
                    <a:lnTo>
                      <a:pt x="280" y="491"/>
                    </a:lnTo>
                    <a:lnTo>
                      <a:pt x="278" y="490"/>
                    </a:lnTo>
                    <a:lnTo>
                      <a:pt x="277" y="489"/>
                    </a:lnTo>
                    <a:lnTo>
                      <a:pt x="276" y="489"/>
                    </a:lnTo>
                    <a:lnTo>
                      <a:pt x="275" y="491"/>
                    </a:lnTo>
                    <a:lnTo>
                      <a:pt x="274" y="489"/>
                    </a:lnTo>
                    <a:lnTo>
                      <a:pt x="273" y="489"/>
                    </a:lnTo>
                    <a:lnTo>
                      <a:pt x="273" y="488"/>
                    </a:lnTo>
                    <a:lnTo>
                      <a:pt x="272" y="489"/>
                    </a:lnTo>
                    <a:lnTo>
                      <a:pt x="272" y="488"/>
                    </a:lnTo>
                    <a:lnTo>
                      <a:pt x="270" y="488"/>
                    </a:lnTo>
                    <a:lnTo>
                      <a:pt x="272" y="485"/>
                    </a:lnTo>
                    <a:lnTo>
                      <a:pt x="271" y="484"/>
                    </a:lnTo>
                    <a:lnTo>
                      <a:pt x="269" y="484"/>
                    </a:lnTo>
                    <a:lnTo>
                      <a:pt x="268" y="486"/>
                    </a:lnTo>
                    <a:lnTo>
                      <a:pt x="266" y="485"/>
                    </a:lnTo>
                    <a:lnTo>
                      <a:pt x="263" y="482"/>
                    </a:lnTo>
                    <a:lnTo>
                      <a:pt x="261" y="482"/>
                    </a:lnTo>
                    <a:lnTo>
                      <a:pt x="261" y="483"/>
                    </a:lnTo>
                    <a:lnTo>
                      <a:pt x="260" y="486"/>
                    </a:lnTo>
                    <a:lnTo>
                      <a:pt x="258" y="486"/>
                    </a:lnTo>
                    <a:lnTo>
                      <a:pt x="258" y="488"/>
                    </a:lnTo>
                    <a:lnTo>
                      <a:pt x="260" y="488"/>
                    </a:lnTo>
                    <a:lnTo>
                      <a:pt x="259" y="488"/>
                    </a:lnTo>
                    <a:lnTo>
                      <a:pt x="258" y="488"/>
                    </a:lnTo>
                    <a:lnTo>
                      <a:pt x="257" y="486"/>
                    </a:lnTo>
                    <a:lnTo>
                      <a:pt x="256" y="488"/>
                    </a:lnTo>
                    <a:lnTo>
                      <a:pt x="255" y="486"/>
                    </a:lnTo>
                    <a:lnTo>
                      <a:pt x="255" y="485"/>
                    </a:lnTo>
                    <a:lnTo>
                      <a:pt x="254" y="483"/>
                    </a:lnTo>
                    <a:lnTo>
                      <a:pt x="252" y="483"/>
                    </a:lnTo>
                    <a:lnTo>
                      <a:pt x="252" y="480"/>
                    </a:lnTo>
                    <a:lnTo>
                      <a:pt x="250" y="480"/>
                    </a:lnTo>
                    <a:lnTo>
                      <a:pt x="249" y="481"/>
                    </a:lnTo>
                    <a:lnTo>
                      <a:pt x="248" y="481"/>
                    </a:lnTo>
                    <a:lnTo>
                      <a:pt x="245" y="475"/>
                    </a:lnTo>
                    <a:lnTo>
                      <a:pt x="244" y="475"/>
                    </a:lnTo>
                    <a:lnTo>
                      <a:pt x="243" y="473"/>
                    </a:lnTo>
                    <a:lnTo>
                      <a:pt x="243" y="476"/>
                    </a:lnTo>
                    <a:lnTo>
                      <a:pt x="242" y="475"/>
                    </a:lnTo>
                    <a:lnTo>
                      <a:pt x="241" y="475"/>
                    </a:lnTo>
                    <a:lnTo>
                      <a:pt x="242" y="475"/>
                    </a:lnTo>
                    <a:lnTo>
                      <a:pt x="243" y="479"/>
                    </a:lnTo>
                    <a:lnTo>
                      <a:pt x="242" y="480"/>
                    </a:lnTo>
                    <a:lnTo>
                      <a:pt x="243" y="480"/>
                    </a:lnTo>
                    <a:lnTo>
                      <a:pt x="242" y="482"/>
                    </a:lnTo>
                    <a:lnTo>
                      <a:pt x="242" y="483"/>
                    </a:lnTo>
                    <a:lnTo>
                      <a:pt x="244" y="483"/>
                    </a:lnTo>
                    <a:lnTo>
                      <a:pt x="243" y="484"/>
                    </a:lnTo>
                    <a:lnTo>
                      <a:pt x="242" y="483"/>
                    </a:lnTo>
                    <a:lnTo>
                      <a:pt x="242" y="484"/>
                    </a:lnTo>
                    <a:lnTo>
                      <a:pt x="241" y="481"/>
                    </a:lnTo>
                    <a:lnTo>
                      <a:pt x="240" y="481"/>
                    </a:lnTo>
                    <a:lnTo>
                      <a:pt x="239" y="480"/>
                    </a:lnTo>
                    <a:lnTo>
                      <a:pt x="237" y="480"/>
                    </a:lnTo>
                    <a:lnTo>
                      <a:pt x="236" y="481"/>
                    </a:lnTo>
                    <a:lnTo>
                      <a:pt x="235" y="480"/>
                    </a:lnTo>
                    <a:lnTo>
                      <a:pt x="235" y="481"/>
                    </a:lnTo>
                    <a:lnTo>
                      <a:pt x="234" y="481"/>
                    </a:lnTo>
                    <a:lnTo>
                      <a:pt x="235" y="482"/>
                    </a:lnTo>
                    <a:lnTo>
                      <a:pt x="234" y="482"/>
                    </a:lnTo>
                    <a:lnTo>
                      <a:pt x="234" y="483"/>
                    </a:lnTo>
                    <a:lnTo>
                      <a:pt x="234" y="482"/>
                    </a:lnTo>
                    <a:lnTo>
                      <a:pt x="234" y="483"/>
                    </a:lnTo>
                    <a:lnTo>
                      <a:pt x="233" y="484"/>
                    </a:lnTo>
                    <a:lnTo>
                      <a:pt x="232" y="482"/>
                    </a:lnTo>
                    <a:lnTo>
                      <a:pt x="232" y="483"/>
                    </a:lnTo>
                    <a:lnTo>
                      <a:pt x="231" y="486"/>
                    </a:lnTo>
                    <a:lnTo>
                      <a:pt x="230" y="486"/>
                    </a:lnTo>
                    <a:lnTo>
                      <a:pt x="231" y="484"/>
                    </a:lnTo>
                    <a:lnTo>
                      <a:pt x="229" y="484"/>
                    </a:lnTo>
                    <a:lnTo>
                      <a:pt x="228" y="485"/>
                    </a:lnTo>
                    <a:lnTo>
                      <a:pt x="227" y="487"/>
                    </a:lnTo>
                    <a:lnTo>
                      <a:pt x="227" y="485"/>
                    </a:lnTo>
                    <a:lnTo>
                      <a:pt x="226" y="485"/>
                    </a:lnTo>
                    <a:lnTo>
                      <a:pt x="226" y="484"/>
                    </a:lnTo>
                    <a:lnTo>
                      <a:pt x="224" y="483"/>
                    </a:lnTo>
                    <a:lnTo>
                      <a:pt x="221" y="485"/>
                    </a:lnTo>
                    <a:lnTo>
                      <a:pt x="220" y="484"/>
                    </a:lnTo>
                    <a:lnTo>
                      <a:pt x="219" y="484"/>
                    </a:lnTo>
                    <a:lnTo>
                      <a:pt x="221" y="484"/>
                    </a:lnTo>
                    <a:lnTo>
                      <a:pt x="221" y="483"/>
                    </a:lnTo>
                    <a:lnTo>
                      <a:pt x="221" y="481"/>
                    </a:lnTo>
                    <a:lnTo>
                      <a:pt x="222" y="480"/>
                    </a:lnTo>
                    <a:lnTo>
                      <a:pt x="222" y="478"/>
                    </a:lnTo>
                    <a:lnTo>
                      <a:pt x="221" y="478"/>
                    </a:lnTo>
                    <a:lnTo>
                      <a:pt x="220" y="478"/>
                    </a:lnTo>
                    <a:lnTo>
                      <a:pt x="219" y="477"/>
                    </a:lnTo>
                    <a:lnTo>
                      <a:pt x="219" y="475"/>
                    </a:lnTo>
                    <a:lnTo>
                      <a:pt x="218" y="476"/>
                    </a:lnTo>
                    <a:lnTo>
                      <a:pt x="216" y="473"/>
                    </a:lnTo>
                    <a:lnTo>
                      <a:pt x="213" y="475"/>
                    </a:lnTo>
                    <a:lnTo>
                      <a:pt x="212" y="473"/>
                    </a:lnTo>
                    <a:lnTo>
                      <a:pt x="212" y="474"/>
                    </a:lnTo>
                    <a:lnTo>
                      <a:pt x="212" y="473"/>
                    </a:lnTo>
                    <a:lnTo>
                      <a:pt x="211" y="472"/>
                    </a:lnTo>
                    <a:lnTo>
                      <a:pt x="212" y="469"/>
                    </a:lnTo>
                    <a:lnTo>
                      <a:pt x="211" y="467"/>
                    </a:lnTo>
                    <a:lnTo>
                      <a:pt x="208" y="466"/>
                    </a:lnTo>
                    <a:lnTo>
                      <a:pt x="208" y="465"/>
                    </a:lnTo>
                    <a:lnTo>
                      <a:pt x="206" y="465"/>
                    </a:lnTo>
                    <a:lnTo>
                      <a:pt x="206" y="463"/>
                    </a:lnTo>
                    <a:lnTo>
                      <a:pt x="203" y="465"/>
                    </a:lnTo>
                    <a:lnTo>
                      <a:pt x="202" y="465"/>
                    </a:lnTo>
                    <a:lnTo>
                      <a:pt x="198" y="465"/>
                    </a:lnTo>
                    <a:lnTo>
                      <a:pt x="197" y="463"/>
                    </a:lnTo>
                    <a:lnTo>
                      <a:pt x="196" y="465"/>
                    </a:lnTo>
                    <a:lnTo>
                      <a:pt x="195" y="465"/>
                    </a:lnTo>
                    <a:lnTo>
                      <a:pt x="194" y="465"/>
                    </a:lnTo>
                    <a:lnTo>
                      <a:pt x="194" y="467"/>
                    </a:lnTo>
                    <a:lnTo>
                      <a:pt x="194" y="470"/>
                    </a:lnTo>
                    <a:lnTo>
                      <a:pt x="192" y="471"/>
                    </a:lnTo>
                    <a:lnTo>
                      <a:pt x="192" y="472"/>
                    </a:lnTo>
                    <a:lnTo>
                      <a:pt x="190" y="473"/>
                    </a:lnTo>
                    <a:lnTo>
                      <a:pt x="189" y="473"/>
                    </a:lnTo>
                    <a:lnTo>
                      <a:pt x="189" y="475"/>
                    </a:lnTo>
                    <a:lnTo>
                      <a:pt x="190" y="474"/>
                    </a:lnTo>
                    <a:lnTo>
                      <a:pt x="188" y="476"/>
                    </a:lnTo>
                    <a:lnTo>
                      <a:pt x="188" y="478"/>
                    </a:lnTo>
                    <a:lnTo>
                      <a:pt x="186" y="477"/>
                    </a:lnTo>
                    <a:lnTo>
                      <a:pt x="186" y="476"/>
                    </a:lnTo>
                    <a:lnTo>
                      <a:pt x="187" y="475"/>
                    </a:lnTo>
                    <a:lnTo>
                      <a:pt x="184" y="475"/>
                    </a:lnTo>
                    <a:lnTo>
                      <a:pt x="181" y="475"/>
                    </a:lnTo>
                    <a:lnTo>
                      <a:pt x="180" y="476"/>
                    </a:lnTo>
                    <a:lnTo>
                      <a:pt x="178" y="475"/>
                    </a:lnTo>
                    <a:lnTo>
                      <a:pt x="177" y="475"/>
                    </a:lnTo>
                    <a:lnTo>
                      <a:pt x="174" y="475"/>
                    </a:lnTo>
                    <a:lnTo>
                      <a:pt x="173" y="475"/>
                    </a:lnTo>
                    <a:lnTo>
                      <a:pt x="172" y="476"/>
                    </a:lnTo>
                    <a:lnTo>
                      <a:pt x="170" y="473"/>
                    </a:lnTo>
                    <a:lnTo>
                      <a:pt x="168" y="473"/>
                    </a:lnTo>
                    <a:lnTo>
                      <a:pt x="165" y="472"/>
                    </a:lnTo>
                    <a:lnTo>
                      <a:pt x="165" y="476"/>
                    </a:lnTo>
                    <a:lnTo>
                      <a:pt x="163" y="475"/>
                    </a:lnTo>
                    <a:lnTo>
                      <a:pt x="161" y="475"/>
                    </a:lnTo>
                    <a:lnTo>
                      <a:pt x="161" y="473"/>
                    </a:lnTo>
                    <a:lnTo>
                      <a:pt x="161" y="472"/>
                    </a:lnTo>
                    <a:lnTo>
                      <a:pt x="161" y="471"/>
                    </a:lnTo>
                    <a:lnTo>
                      <a:pt x="159" y="471"/>
                    </a:lnTo>
                    <a:lnTo>
                      <a:pt x="159" y="473"/>
                    </a:lnTo>
                    <a:lnTo>
                      <a:pt x="158" y="475"/>
                    </a:lnTo>
                    <a:lnTo>
                      <a:pt x="156" y="474"/>
                    </a:lnTo>
                    <a:lnTo>
                      <a:pt x="155" y="475"/>
                    </a:lnTo>
                    <a:lnTo>
                      <a:pt x="155" y="473"/>
                    </a:lnTo>
                    <a:lnTo>
                      <a:pt x="152" y="473"/>
                    </a:lnTo>
                    <a:lnTo>
                      <a:pt x="152" y="472"/>
                    </a:lnTo>
                    <a:lnTo>
                      <a:pt x="151" y="473"/>
                    </a:lnTo>
                    <a:lnTo>
                      <a:pt x="150" y="472"/>
                    </a:lnTo>
                    <a:lnTo>
                      <a:pt x="149" y="469"/>
                    </a:lnTo>
                    <a:lnTo>
                      <a:pt x="150" y="468"/>
                    </a:lnTo>
                    <a:lnTo>
                      <a:pt x="150" y="467"/>
                    </a:lnTo>
                    <a:lnTo>
                      <a:pt x="150" y="464"/>
                    </a:lnTo>
                    <a:lnTo>
                      <a:pt x="150" y="463"/>
                    </a:lnTo>
                    <a:lnTo>
                      <a:pt x="151" y="462"/>
                    </a:lnTo>
                    <a:lnTo>
                      <a:pt x="151" y="461"/>
                    </a:lnTo>
                    <a:lnTo>
                      <a:pt x="153" y="461"/>
                    </a:lnTo>
                    <a:lnTo>
                      <a:pt x="151" y="460"/>
                    </a:lnTo>
                    <a:lnTo>
                      <a:pt x="149" y="458"/>
                    </a:lnTo>
                    <a:lnTo>
                      <a:pt x="145" y="458"/>
                    </a:lnTo>
                    <a:lnTo>
                      <a:pt x="144" y="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78" name="Freeform 82"/>
              <p:cNvSpPr>
                <a:spLocks/>
              </p:cNvSpPr>
              <p:nvPr/>
            </p:nvSpPr>
            <p:spPr bwMode="auto">
              <a:xfrm>
                <a:off x="791" y="2910"/>
                <a:ext cx="569" cy="509"/>
              </a:xfrm>
              <a:custGeom>
                <a:avLst/>
                <a:gdLst>
                  <a:gd name="T0" fmla="*/ 128 w 569"/>
                  <a:gd name="T1" fmla="*/ 470 h 509"/>
                  <a:gd name="T2" fmla="*/ 100 w 569"/>
                  <a:gd name="T3" fmla="*/ 473 h 509"/>
                  <a:gd name="T4" fmla="*/ 79 w 569"/>
                  <a:gd name="T5" fmla="*/ 467 h 509"/>
                  <a:gd name="T6" fmla="*/ 69 w 569"/>
                  <a:gd name="T7" fmla="*/ 420 h 509"/>
                  <a:gd name="T8" fmla="*/ 60 w 569"/>
                  <a:gd name="T9" fmla="*/ 397 h 509"/>
                  <a:gd name="T10" fmla="*/ 56 w 569"/>
                  <a:gd name="T11" fmla="*/ 386 h 509"/>
                  <a:gd name="T12" fmla="*/ 81 w 569"/>
                  <a:gd name="T13" fmla="*/ 368 h 509"/>
                  <a:gd name="T14" fmla="*/ 91 w 569"/>
                  <a:gd name="T15" fmla="*/ 338 h 509"/>
                  <a:gd name="T16" fmla="*/ 106 w 569"/>
                  <a:gd name="T17" fmla="*/ 306 h 509"/>
                  <a:gd name="T18" fmla="*/ 89 w 569"/>
                  <a:gd name="T19" fmla="*/ 267 h 509"/>
                  <a:gd name="T20" fmla="*/ 60 w 569"/>
                  <a:gd name="T21" fmla="*/ 236 h 509"/>
                  <a:gd name="T22" fmla="*/ 33 w 569"/>
                  <a:gd name="T23" fmla="*/ 210 h 509"/>
                  <a:gd name="T24" fmla="*/ 6 w 569"/>
                  <a:gd name="T25" fmla="*/ 198 h 509"/>
                  <a:gd name="T26" fmla="*/ 25 w 569"/>
                  <a:gd name="T27" fmla="*/ 175 h 509"/>
                  <a:gd name="T28" fmla="*/ 41 w 569"/>
                  <a:gd name="T29" fmla="*/ 146 h 509"/>
                  <a:gd name="T30" fmla="*/ 85 w 569"/>
                  <a:gd name="T31" fmla="*/ 126 h 509"/>
                  <a:gd name="T32" fmla="*/ 128 w 569"/>
                  <a:gd name="T33" fmla="*/ 122 h 509"/>
                  <a:gd name="T34" fmla="*/ 164 w 569"/>
                  <a:gd name="T35" fmla="*/ 107 h 509"/>
                  <a:gd name="T36" fmla="*/ 188 w 569"/>
                  <a:gd name="T37" fmla="*/ 92 h 509"/>
                  <a:gd name="T38" fmla="*/ 237 w 569"/>
                  <a:gd name="T39" fmla="*/ 103 h 509"/>
                  <a:gd name="T40" fmla="*/ 273 w 569"/>
                  <a:gd name="T41" fmla="*/ 101 h 509"/>
                  <a:gd name="T42" fmla="*/ 282 w 569"/>
                  <a:gd name="T43" fmla="*/ 78 h 509"/>
                  <a:gd name="T44" fmla="*/ 295 w 569"/>
                  <a:gd name="T45" fmla="*/ 68 h 509"/>
                  <a:gd name="T46" fmla="*/ 321 w 569"/>
                  <a:gd name="T47" fmla="*/ 39 h 509"/>
                  <a:gd name="T48" fmla="*/ 343 w 569"/>
                  <a:gd name="T49" fmla="*/ 44 h 509"/>
                  <a:gd name="T50" fmla="*/ 368 w 569"/>
                  <a:gd name="T51" fmla="*/ 52 h 509"/>
                  <a:gd name="T52" fmla="*/ 423 w 569"/>
                  <a:gd name="T53" fmla="*/ 18 h 509"/>
                  <a:gd name="T54" fmla="*/ 446 w 569"/>
                  <a:gd name="T55" fmla="*/ 7 h 509"/>
                  <a:gd name="T56" fmla="*/ 468 w 569"/>
                  <a:gd name="T57" fmla="*/ 20 h 509"/>
                  <a:gd name="T58" fmla="*/ 488 w 569"/>
                  <a:gd name="T59" fmla="*/ 49 h 509"/>
                  <a:gd name="T60" fmla="*/ 491 w 569"/>
                  <a:gd name="T61" fmla="*/ 77 h 509"/>
                  <a:gd name="T62" fmla="*/ 489 w 569"/>
                  <a:gd name="T63" fmla="*/ 109 h 509"/>
                  <a:gd name="T64" fmla="*/ 483 w 569"/>
                  <a:gd name="T65" fmla="*/ 137 h 509"/>
                  <a:gd name="T66" fmla="*/ 499 w 569"/>
                  <a:gd name="T67" fmla="*/ 161 h 509"/>
                  <a:gd name="T68" fmla="*/ 528 w 569"/>
                  <a:gd name="T69" fmla="*/ 171 h 509"/>
                  <a:gd name="T70" fmla="*/ 541 w 569"/>
                  <a:gd name="T71" fmla="*/ 189 h 509"/>
                  <a:gd name="T72" fmla="*/ 539 w 569"/>
                  <a:gd name="T73" fmla="*/ 225 h 509"/>
                  <a:gd name="T74" fmla="*/ 552 w 569"/>
                  <a:gd name="T75" fmla="*/ 249 h 509"/>
                  <a:gd name="T76" fmla="*/ 542 w 569"/>
                  <a:gd name="T77" fmla="*/ 279 h 509"/>
                  <a:gd name="T78" fmla="*/ 530 w 569"/>
                  <a:gd name="T79" fmla="*/ 288 h 509"/>
                  <a:gd name="T80" fmla="*/ 548 w 569"/>
                  <a:gd name="T81" fmla="*/ 306 h 509"/>
                  <a:gd name="T82" fmla="*/ 567 w 569"/>
                  <a:gd name="T83" fmla="*/ 330 h 509"/>
                  <a:gd name="T84" fmla="*/ 557 w 569"/>
                  <a:gd name="T85" fmla="*/ 360 h 509"/>
                  <a:gd name="T86" fmla="*/ 544 w 569"/>
                  <a:gd name="T87" fmla="*/ 384 h 509"/>
                  <a:gd name="T88" fmla="*/ 524 w 569"/>
                  <a:gd name="T89" fmla="*/ 401 h 509"/>
                  <a:gd name="T90" fmla="*/ 495 w 569"/>
                  <a:gd name="T91" fmla="*/ 412 h 509"/>
                  <a:gd name="T92" fmla="*/ 475 w 569"/>
                  <a:gd name="T93" fmla="*/ 420 h 509"/>
                  <a:gd name="T94" fmla="*/ 469 w 569"/>
                  <a:gd name="T95" fmla="*/ 456 h 509"/>
                  <a:gd name="T96" fmla="*/ 457 w 569"/>
                  <a:gd name="T97" fmla="*/ 480 h 509"/>
                  <a:gd name="T98" fmla="*/ 438 w 569"/>
                  <a:gd name="T99" fmla="*/ 480 h 509"/>
                  <a:gd name="T100" fmla="*/ 411 w 569"/>
                  <a:gd name="T101" fmla="*/ 478 h 509"/>
                  <a:gd name="T102" fmla="*/ 386 w 569"/>
                  <a:gd name="T103" fmla="*/ 495 h 509"/>
                  <a:gd name="T104" fmla="*/ 372 w 569"/>
                  <a:gd name="T105" fmla="*/ 480 h 509"/>
                  <a:gd name="T106" fmla="*/ 340 w 569"/>
                  <a:gd name="T107" fmla="*/ 465 h 509"/>
                  <a:gd name="T108" fmla="*/ 330 w 569"/>
                  <a:gd name="T109" fmla="*/ 486 h 509"/>
                  <a:gd name="T110" fmla="*/ 312 w 569"/>
                  <a:gd name="T111" fmla="*/ 499 h 509"/>
                  <a:gd name="T112" fmla="*/ 291 w 569"/>
                  <a:gd name="T113" fmla="*/ 488 h 509"/>
                  <a:gd name="T114" fmla="*/ 269 w 569"/>
                  <a:gd name="T115" fmla="*/ 484 h 509"/>
                  <a:gd name="T116" fmla="*/ 243 w 569"/>
                  <a:gd name="T117" fmla="*/ 476 h 509"/>
                  <a:gd name="T118" fmla="*/ 233 w 569"/>
                  <a:gd name="T119" fmla="*/ 484 h 509"/>
                  <a:gd name="T120" fmla="*/ 216 w 569"/>
                  <a:gd name="T121" fmla="*/ 473 h 509"/>
                  <a:gd name="T122" fmla="*/ 190 w 569"/>
                  <a:gd name="T123" fmla="*/ 474 h 509"/>
                  <a:gd name="T124" fmla="*/ 158 w 569"/>
                  <a:gd name="T125" fmla="*/ 475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509"/>
                  <a:gd name="T191" fmla="*/ 569 w 569"/>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509">
                    <a:moveTo>
                      <a:pt x="144" y="458"/>
                    </a:moveTo>
                    <a:lnTo>
                      <a:pt x="142" y="460"/>
                    </a:lnTo>
                    <a:lnTo>
                      <a:pt x="142" y="459"/>
                    </a:lnTo>
                    <a:lnTo>
                      <a:pt x="139" y="461"/>
                    </a:lnTo>
                    <a:lnTo>
                      <a:pt x="138" y="461"/>
                    </a:lnTo>
                    <a:lnTo>
                      <a:pt x="136" y="460"/>
                    </a:lnTo>
                    <a:lnTo>
                      <a:pt x="135" y="463"/>
                    </a:lnTo>
                    <a:lnTo>
                      <a:pt x="136" y="465"/>
                    </a:lnTo>
                    <a:lnTo>
                      <a:pt x="135" y="467"/>
                    </a:lnTo>
                    <a:lnTo>
                      <a:pt x="135" y="465"/>
                    </a:lnTo>
                    <a:lnTo>
                      <a:pt x="134" y="468"/>
                    </a:lnTo>
                    <a:lnTo>
                      <a:pt x="134" y="469"/>
                    </a:lnTo>
                    <a:lnTo>
                      <a:pt x="134" y="470"/>
                    </a:lnTo>
                    <a:lnTo>
                      <a:pt x="133" y="470"/>
                    </a:lnTo>
                    <a:lnTo>
                      <a:pt x="133" y="471"/>
                    </a:lnTo>
                    <a:lnTo>
                      <a:pt x="132" y="469"/>
                    </a:lnTo>
                    <a:lnTo>
                      <a:pt x="131" y="469"/>
                    </a:lnTo>
                    <a:lnTo>
                      <a:pt x="131" y="471"/>
                    </a:lnTo>
                    <a:lnTo>
                      <a:pt x="132" y="473"/>
                    </a:lnTo>
                    <a:lnTo>
                      <a:pt x="131" y="473"/>
                    </a:lnTo>
                    <a:lnTo>
                      <a:pt x="131" y="475"/>
                    </a:lnTo>
                    <a:lnTo>
                      <a:pt x="130" y="475"/>
                    </a:lnTo>
                    <a:lnTo>
                      <a:pt x="130" y="472"/>
                    </a:lnTo>
                    <a:lnTo>
                      <a:pt x="128" y="472"/>
                    </a:lnTo>
                    <a:lnTo>
                      <a:pt x="128" y="470"/>
                    </a:lnTo>
                    <a:lnTo>
                      <a:pt x="126" y="472"/>
                    </a:lnTo>
                    <a:lnTo>
                      <a:pt x="126" y="473"/>
                    </a:lnTo>
                    <a:lnTo>
                      <a:pt x="125" y="475"/>
                    </a:lnTo>
                    <a:lnTo>
                      <a:pt x="125" y="476"/>
                    </a:lnTo>
                    <a:lnTo>
                      <a:pt x="125" y="477"/>
                    </a:lnTo>
                    <a:lnTo>
                      <a:pt x="121" y="476"/>
                    </a:lnTo>
                    <a:lnTo>
                      <a:pt x="118" y="475"/>
                    </a:lnTo>
                    <a:lnTo>
                      <a:pt x="118" y="473"/>
                    </a:lnTo>
                    <a:lnTo>
                      <a:pt x="117" y="472"/>
                    </a:lnTo>
                    <a:lnTo>
                      <a:pt x="114" y="475"/>
                    </a:lnTo>
                    <a:lnTo>
                      <a:pt x="114" y="478"/>
                    </a:lnTo>
                    <a:lnTo>
                      <a:pt x="113" y="478"/>
                    </a:lnTo>
                    <a:lnTo>
                      <a:pt x="111" y="480"/>
                    </a:lnTo>
                    <a:lnTo>
                      <a:pt x="111" y="478"/>
                    </a:lnTo>
                    <a:lnTo>
                      <a:pt x="107" y="479"/>
                    </a:lnTo>
                    <a:lnTo>
                      <a:pt x="107" y="478"/>
                    </a:lnTo>
                    <a:lnTo>
                      <a:pt x="105" y="478"/>
                    </a:lnTo>
                    <a:lnTo>
                      <a:pt x="105" y="476"/>
                    </a:lnTo>
                    <a:lnTo>
                      <a:pt x="104" y="475"/>
                    </a:lnTo>
                    <a:lnTo>
                      <a:pt x="103" y="476"/>
                    </a:lnTo>
                    <a:lnTo>
                      <a:pt x="100" y="476"/>
                    </a:lnTo>
                    <a:lnTo>
                      <a:pt x="102" y="475"/>
                    </a:lnTo>
                    <a:lnTo>
                      <a:pt x="102" y="473"/>
                    </a:lnTo>
                    <a:lnTo>
                      <a:pt x="104" y="472"/>
                    </a:lnTo>
                    <a:lnTo>
                      <a:pt x="100" y="472"/>
                    </a:lnTo>
                    <a:lnTo>
                      <a:pt x="100" y="473"/>
                    </a:lnTo>
                    <a:lnTo>
                      <a:pt x="98" y="472"/>
                    </a:lnTo>
                    <a:lnTo>
                      <a:pt x="98" y="470"/>
                    </a:lnTo>
                    <a:lnTo>
                      <a:pt x="98" y="468"/>
                    </a:lnTo>
                    <a:lnTo>
                      <a:pt x="95" y="465"/>
                    </a:lnTo>
                    <a:lnTo>
                      <a:pt x="93" y="466"/>
                    </a:lnTo>
                    <a:lnTo>
                      <a:pt x="93" y="467"/>
                    </a:lnTo>
                    <a:lnTo>
                      <a:pt x="94" y="468"/>
                    </a:lnTo>
                    <a:lnTo>
                      <a:pt x="92" y="468"/>
                    </a:lnTo>
                    <a:lnTo>
                      <a:pt x="90" y="471"/>
                    </a:lnTo>
                    <a:lnTo>
                      <a:pt x="89" y="471"/>
                    </a:lnTo>
                    <a:lnTo>
                      <a:pt x="87" y="472"/>
                    </a:lnTo>
                    <a:lnTo>
                      <a:pt x="87" y="471"/>
                    </a:lnTo>
                    <a:lnTo>
                      <a:pt x="87" y="470"/>
                    </a:lnTo>
                    <a:lnTo>
                      <a:pt x="86" y="471"/>
                    </a:lnTo>
                    <a:lnTo>
                      <a:pt x="85" y="471"/>
                    </a:lnTo>
                    <a:lnTo>
                      <a:pt x="85" y="467"/>
                    </a:lnTo>
                    <a:lnTo>
                      <a:pt x="85" y="468"/>
                    </a:lnTo>
                    <a:lnTo>
                      <a:pt x="84" y="467"/>
                    </a:lnTo>
                    <a:lnTo>
                      <a:pt x="84" y="463"/>
                    </a:lnTo>
                    <a:lnTo>
                      <a:pt x="82" y="463"/>
                    </a:lnTo>
                    <a:lnTo>
                      <a:pt x="83" y="464"/>
                    </a:lnTo>
                    <a:lnTo>
                      <a:pt x="81" y="464"/>
                    </a:lnTo>
                    <a:lnTo>
                      <a:pt x="81" y="467"/>
                    </a:lnTo>
                    <a:lnTo>
                      <a:pt x="79" y="467"/>
                    </a:lnTo>
                    <a:lnTo>
                      <a:pt x="79" y="468"/>
                    </a:lnTo>
                    <a:lnTo>
                      <a:pt x="76" y="466"/>
                    </a:lnTo>
                    <a:lnTo>
                      <a:pt x="74" y="465"/>
                    </a:lnTo>
                    <a:lnTo>
                      <a:pt x="72" y="469"/>
                    </a:lnTo>
                    <a:lnTo>
                      <a:pt x="71" y="469"/>
                    </a:lnTo>
                    <a:lnTo>
                      <a:pt x="68" y="468"/>
                    </a:lnTo>
                    <a:lnTo>
                      <a:pt x="67" y="468"/>
                    </a:lnTo>
                    <a:lnTo>
                      <a:pt x="68" y="465"/>
                    </a:lnTo>
                    <a:lnTo>
                      <a:pt x="68" y="464"/>
                    </a:lnTo>
                    <a:lnTo>
                      <a:pt x="69" y="459"/>
                    </a:lnTo>
                    <a:lnTo>
                      <a:pt x="70" y="456"/>
                    </a:lnTo>
                    <a:lnTo>
                      <a:pt x="68" y="455"/>
                    </a:lnTo>
                    <a:lnTo>
                      <a:pt x="69" y="452"/>
                    </a:lnTo>
                    <a:lnTo>
                      <a:pt x="65" y="448"/>
                    </a:lnTo>
                    <a:lnTo>
                      <a:pt x="64" y="448"/>
                    </a:lnTo>
                    <a:lnTo>
                      <a:pt x="61" y="452"/>
                    </a:lnTo>
                    <a:lnTo>
                      <a:pt x="61" y="451"/>
                    </a:lnTo>
                    <a:lnTo>
                      <a:pt x="63" y="450"/>
                    </a:lnTo>
                    <a:lnTo>
                      <a:pt x="64" y="445"/>
                    </a:lnTo>
                    <a:lnTo>
                      <a:pt x="63" y="444"/>
                    </a:lnTo>
                    <a:lnTo>
                      <a:pt x="63" y="443"/>
                    </a:lnTo>
                    <a:lnTo>
                      <a:pt x="65" y="437"/>
                    </a:lnTo>
                    <a:lnTo>
                      <a:pt x="64" y="433"/>
                    </a:lnTo>
                    <a:lnTo>
                      <a:pt x="66" y="431"/>
                    </a:lnTo>
                    <a:lnTo>
                      <a:pt x="68" y="428"/>
                    </a:lnTo>
                    <a:lnTo>
                      <a:pt x="68" y="421"/>
                    </a:lnTo>
                    <a:lnTo>
                      <a:pt x="69" y="420"/>
                    </a:lnTo>
                    <a:lnTo>
                      <a:pt x="70" y="417"/>
                    </a:lnTo>
                    <a:lnTo>
                      <a:pt x="69" y="415"/>
                    </a:lnTo>
                    <a:lnTo>
                      <a:pt x="67" y="416"/>
                    </a:lnTo>
                    <a:lnTo>
                      <a:pt x="65" y="414"/>
                    </a:lnTo>
                    <a:lnTo>
                      <a:pt x="65" y="412"/>
                    </a:lnTo>
                    <a:lnTo>
                      <a:pt x="63" y="411"/>
                    </a:lnTo>
                    <a:lnTo>
                      <a:pt x="61" y="412"/>
                    </a:lnTo>
                    <a:lnTo>
                      <a:pt x="58" y="411"/>
                    </a:lnTo>
                    <a:lnTo>
                      <a:pt x="58" y="409"/>
                    </a:lnTo>
                    <a:lnTo>
                      <a:pt x="60" y="409"/>
                    </a:lnTo>
                    <a:lnTo>
                      <a:pt x="60" y="408"/>
                    </a:lnTo>
                    <a:lnTo>
                      <a:pt x="57" y="407"/>
                    </a:lnTo>
                    <a:lnTo>
                      <a:pt x="57" y="406"/>
                    </a:lnTo>
                    <a:lnTo>
                      <a:pt x="55" y="406"/>
                    </a:lnTo>
                    <a:lnTo>
                      <a:pt x="53" y="405"/>
                    </a:lnTo>
                    <a:lnTo>
                      <a:pt x="52" y="405"/>
                    </a:lnTo>
                    <a:lnTo>
                      <a:pt x="52" y="402"/>
                    </a:lnTo>
                    <a:lnTo>
                      <a:pt x="50" y="401"/>
                    </a:lnTo>
                    <a:lnTo>
                      <a:pt x="53" y="402"/>
                    </a:lnTo>
                    <a:lnTo>
                      <a:pt x="56" y="405"/>
                    </a:lnTo>
                    <a:lnTo>
                      <a:pt x="59" y="405"/>
                    </a:lnTo>
                    <a:lnTo>
                      <a:pt x="60" y="404"/>
                    </a:lnTo>
                    <a:lnTo>
                      <a:pt x="61" y="404"/>
                    </a:lnTo>
                    <a:lnTo>
                      <a:pt x="63" y="403"/>
                    </a:lnTo>
                    <a:lnTo>
                      <a:pt x="61" y="403"/>
                    </a:lnTo>
                    <a:lnTo>
                      <a:pt x="60" y="397"/>
                    </a:lnTo>
                    <a:lnTo>
                      <a:pt x="56" y="396"/>
                    </a:lnTo>
                    <a:lnTo>
                      <a:pt x="55" y="394"/>
                    </a:lnTo>
                    <a:lnTo>
                      <a:pt x="56" y="392"/>
                    </a:lnTo>
                    <a:lnTo>
                      <a:pt x="55" y="391"/>
                    </a:lnTo>
                    <a:lnTo>
                      <a:pt x="56" y="390"/>
                    </a:lnTo>
                    <a:lnTo>
                      <a:pt x="57" y="391"/>
                    </a:lnTo>
                    <a:lnTo>
                      <a:pt x="57" y="392"/>
                    </a:lnTo>
                    <a:lnTo>
                      <a:pt x="58" y="391"/>
                    </a:lnTo>
                    <a:lnTo>
                      <a:pt x="59" y="391"/>
                    </a:lnTo>
                    <a:lnTo>
                      <a:pt x="60" y="391"/>
                    </a:lnTo>
                    <a:lnTo>
                      <a:pt x="63" y="390"/>
                    </a:lnTo>
                    <a:lnTo>
                      <a:pt x="64" y="391"/>
                    </a:lnTo>
                    <a:lnTo>
                      <a:pt x="67" y="388"/>
                    </a:lnTo>
                    <a:lnTo>
                      <a:pt x="65" y="388"/>
                    </a:lnTo>
                    <a:lnTo>
                      <a:pt x="65" y="386"/>
                    </a:lnTo>
                    <a:lnTo>
                      <a:pt x="63" y="386"/>
                    </a:lnTo>
                    <a:lnTo>
                      <a:pt x="62" y="385"/>
                    </a:lnTo>
                    <a:lnTo>
                      <a:pt x="60" y="386"/>
                    </a:lnTo>
                    <a:lnTo>
                      <a:pt x="61" y="384"/>
                    </a:lnTo>
                    <a:lnTo>
                      <a:pt x="60" y="384"/>
                    </a:lnTo>
                    <a:lnTo>
                      <a:pt x="58" y="385"/>
                    </a:lnTo>
                    <a:lnTo>
                      <a:pt x="58" y="384"/>
                    </a:lnTo>
                    <a:lnTo>
                      <a:pt x="57" y="384"/>
                    </a:lnTo>
                    <a:lnTo>
                      <a:pt x="56" y="386"/>
                    </a:lnTo>
                    <a:lnTo>
                      <a:pt x="55" y="386"/>
                    </a:lnTo>
                    <a:lnTo>
                      <a:pt x="55" y="388"/>
                    </a:lnTo>
                    <a:lnTo>
                      <a:pt x="53" y="387"/>
                    </a:lnTo>
                    <a:lnTo>
                      <a:pt x="52" y="383"/>
                    </a:lnTo>
                    <a:lnTo>
                      <a:pt x="53" y="384"/>
                    </a:lnTo>
                    <a:lnTo>
                      <a:pt x="53" y="383"/>
                    </a:lnTo>
                    <a:lnTo>
                      <a:pt x="52" y="382"/>
                    </a:lnTo>
                    <a:lnTo>
                      <a:pt x="54" y="380"/>
                    </a:lnTo>
                    <a:lnTo>
                      <a:pt x="53" y="378"/>
                    </a:lnTo>
                    <a:lnTo>
                      <a:pt x="54" y="376"/>
                    </a:lnTo>
                    <a:lnTo>
                      <a:pt x="58" y="374"/>
                    </a:lnTo>
                    <a:lnTo>
                      <a:pt x="61" y="368"/>
                    </a:lnTo>
                    <a:lnTo>
                      <a:pt x="71" y="365"/>
                    </a:lnTo>
                    <a:lnTo>
                      <a:pt x="73" y="364"/>
                    </a:lnTo>
                    <a:lnTo>
                      <a:pt x="75" y="364"/>
                    </a:lnTo>
                    <a:lnTo>
                      <a:pt x="74" y="364"/>
                    </a:lnTo>
                    <a:lnTo>
                      <a:pt x="74" y="367"/>
                    </a:lnTo>
                    <a:lnTo>
                      <a:pt x="76" y="368"/>
                    </a:lnTo>
                    <a:lnTo>
                      <a:pt x="77" y="370"/>
                    </a:lnTo>
                    <a:lnTo>
                      <a:pt x="77" y="371"/>
                    </a:lnTo>
                    <a:lnTo>
                      <a:pt x="79" y="371"/>
                    </a:lnTo>
                    <a:lnTo>
                      <a:pt x="80" y="371"/>
                    </a:lnTo>
                    <a:lnTo>
                      <a:pt x="81" y="369"/>
                    </a:lnTo>
                    <a:lnTo>
                      <a:pt x="81" y="368"/>
                    </a:lnTo>
                    <a:lnTo>
                      <a:pt x="82" y="367"/>
                    </a:lnTo>
                    <a:lnTo>
                      <a:pt x="82" y="365"/>
                    </a:lnTo>
                    <a:lnTo>
                      <a:pt x="84" y="364"/>
                    </a:lnTo>
                    <a:lnTo>
                      <a:pt x="85" y="361"/>
                    </a:lnTo>
                    <a:lnTo>
                      <a:pt x="86" y="361"/>
                    </a:lnTo>
                    <a:lnTo>
                      <a:pt x="89" y="361"/>
                    </a:lnTo>
                    <a:lnTo>
                      <a:pt x="89" y="360"/>
                    </a:lnTo>
                    <a:lnTo>
                      <a:pt x="90" y="360"/>
                    </a:lnTo>
                    <a:lnTo>
                      <a:pt x="91" y="360"/>
                    </a:lnTo>
                    <a:lnTo>
                      <a:pt x="93" y="358"/>
                    </a:lnTo>
                    <a:lnTo>
                      <a:pt x="93" y="359"/>
                    </a:lnTo>
                    <a:lnTo>
                      <a:pt x="95" y="356"/>
                    </a:lnTo>
                    <a:lnTo>
                      <a:pt x="95" y="354"/>
                    </a:lnTo>
                    <a:lnTo>
                      <a:pt x="93" y="353"/>
                    </a:lnTo>
                    <a:lnTo>
                      <a:pt x="92" y="352"/>
                    </a:lnTo>
                    <a:lnTo>
                      <a:pt x="91" y="351"/>
                    </a:lnTo>
                    <a:lnTo>
                      <a:pt x="90" y="352"/>
                    </a:lnTo>
                    <a:lnTo>
                      <a:pt x="89" y="352"/>
                    </a:lnTo>
                    <a:lnTo>
                      <a:pt x="87" y="354"/>
                    </a:lnTo>
                    <a:lnTo>
                      <a:pt x="86" y="353"/>
                    </a:lnTo>
                    <a:lnTo>
                      <a:pt x="87" y="350"/>
                    </a:lnTo>
                    <a:lnTo>
                      <a:pt x="90" y="349"/>
                    </a:lnTo>
                    <a:lnTo>
                      <a:pt x="92" y="344"/>
                    </a:lnTo>
                    <a:lnTo>
                      <a:pt x="92" y="341"/>
                    </a:lnTo>
                    <a:lnTo>
                      <a:pt x="91" y="339"/>
                    </a:lnTo>
                    <a:lnTo>
                      <a:pt x="91" y="338"/>
                    </a:lnTo>
                    <a:lnTo>
                      <a:pt x="90" y="335"/>
                    </a:lnTo>
                    <a:lnTo>
                      <a:pt x="91" y="333"/>
                    </a:lnTo>
                    <a:lnTo>
                      <a:pt x="95" y="333"/>
                    </a:lnTo>
                    <a:lnTo>
                      <a:pt x="95" y="331"/>
                    </a:lnTo>
                    <a:lnTo>
                      <a:pt x="97" y="330"/>
                    </a:lnTo>
                    <a:lnTo>
                      <a:pt x="96" y="330"/>
                    </a:lnTo>
                    <a:lnTo>
                      <a:pt x="97" y="326"/>
                    </a:lnTo>
                    <a:lnTo>
                      <a:pt x="95" y="324"/>
                    </a:lnTo>
                    <a:lnTo>
                      <a:pt x="95" y="321"/>
                    </a:lnTo>
                    <a:lnTo>
                      <a:pt x="98" y="318"/>
                    </a:lnTo>
                    <a:lnTo>
                      <a:pt x="97" y="316"/>
                    </a:lnTo>
                    <a:lnTo>
                      <a:pt x="96" y="314"/>
                    </a:lnTo>
                    <a:lnTo>
                      <a:pt x="97" y="313"/>
                    </a:lnTo>
                    <a:lnTo>
                      <a:pt x="98" y="314"/>
                    </a:lnTo>
                    <a:lnTo>
                      <a:pt x="100" y="310"/>
                    </a:lnTo>
                    <a:lnTo>
                      <a:pt x="99" y="308"/>
                    </a:lnTo>
                    <a:lnTo>
                      <a:pt x="100" y="308"/>
                    </a:lnTo>
                    <a:lnTo>
                      <a:pt x="100" y="304"/>
                    </a:lnTo>
                    <a:lnTo>
                      <a:pt x="101" y="304"/>
                    </a:lnTo>
                    <a:lnTo>
                      <a:pt x="102" y="304"/>
                    </a:lnTo>
                    <a:lnTo>
                      <a:pt x="103" y="304"/>
                    </a:lnTo>
                    <a:lnTo>
                      <a:pt x="104" y="304"/>
                    </a:lnTo>
                    <a:lnTo>
                      <a:pt x="105" y="304"/>
                    </a:lnTo>
                    <a:lnTo>
                      <a:pt x="106" y="304"/>
                    </a:lnTo>
                    <a:lnTo>
                      <a:pt x="106" y="306"/>
                    </a:lnTo>
                    <a:lnTo>
                      <a:pt x="107" y="305"/>
                    </a:lnTo>
                    <a:lnTo>
                      <a:pt x="107" y="299"/>
                    </a:lnTo>
                    <a:lnTo>
                      <a:pt x="107" y="293"/>
                    </a:lnTo>
                    <a:lnTo>
                      <a:pt x="106" y="291"/>
                    </a:lnTo>
                    <a:lnTo>
                      <a:pt x="107" y="289"/>
                    </a:lnTo>
                    <a:lnTo>
                      <a:pt x="107" y="287"/>
                    </a:lnTo>
                    <a:lnTo>
                      <a:pt x="106" y="287"/>
                    </a:lnTo>
                    <a:lnTo>
                      <a:pt x="105" y="286"/>
                    </a:lnTo>
                    <a:lnTo>
                      <a:pt x="106" y="284"/>
                    </a:lnTo>
                    <a:lnTo>
                      <a:pt x="107" y="283"/>
                    </a:lnTo>
                    <a:lnTo>
                      <a:pt x="107" y="280"/>
                    </a:lnTo>
                    <a:lnTo>
                      <a:pt x="106" y="280"/>
                    </a:lnTo>
                    <a:lnTo>
                      <a:pt x="107" y="278"/>
                    </a:lnTo>
                    <a:lnTo>
                      <a:pt x="110" y="277"/>
                    </a:lnTo>
                    <a:lnTo>
                      <a:pt x="106" y="277"/>
                    </a:lnTo>
                    <a:lnTo>
                      <a:pt x="104" y="276"/>
                    </a:lnTo>
                    <a:lnTo>
                      <a:pt x="100" y="272"/>
                    </a:lnTo>
                    <a:lnTo>
                      <a:pt x="98" y="269"/>
                    </a:lnTo>
                    <a:lnTo>
                      <a:pt x="93" y="268"/>
                    </a:lnTo>
                    <a:lnTo>
                      <a:pt x="92" y="267"/>
                    </a:lnTo>
                    <a:lnTo>
                      <a:pt x="89" y="268"/>
                    </a:lnTo>
                    <a:lnTo>
                      <a:pt x="87" y="267"/>
                    </a:lnTo>
                    <a:lnTo>
                      <a:pt x="87" y="266"/>
                    </a:lnTo>
                    <a:lnTo>
                      <a:pt x="89" y="267"/>
                    </a:lnTo>
                    <a:lnTo>
                      <a:pt x="90" y="262"/>
                    </a:lnTo>
                    <a:lnTo>
                      <a:pt x="90" y="260"/>
                    </a:lnTo>
                    <a:lnTo>
                      <a:pt x="90" y="259"/>
                    </a:lnTo>
                    <a:lnTo>
                      <a:pt x="90" y="256"/>
                    </a:lnTo>
                    <a:lnTo>
                      <a:pt x="87" y="256"/>
                    </a:lnTo>
                    <a:lnTo>
                      <a:pt x="85" y="255"/>
                    </a:lnTo>
                    <a:lnTo>
                      <a:pt x="83" y="254"/>
                    </a:lnTo>
                    <a:lnTo>
                      <a:pt x="79" y="254"/>
                    </a:lnTo>
                    <a:lnTo>
                      <a:pt x="77" y="255"/>
                    </a:lnTo>
                    <a:lnTo>
                      <a:pt x="77" y="252"/>
                    </a:lnTo>
                    <a:lnTo>
                      <a:pt x="76" y="248"/>
                    </a:lnTo>
                    <a:lnTo>
                      <a:pt x="74" y="247"/>
                    </a:lnTo>
                    <a:lnTo>
                      <a:pt x="73" y="248"/>
                    </a:lnTo>
                    <a:lnTo>
                      <a:pt x="73" y="247"/>
                    </a:lnTo>
                    <a:lnTo>
                      <a:pt x="71" y="244"/>
                    </a:lnTo>
                    <a:lnTo>
                      <a:pt x="70" y="244"/>
                    </a:lnTo>
                    <a:lnTo>
                      <a:pt x="70" y="238"/>
                    </a:lnTo>
                    <a:lnTo>
                      <a:pt x="68" y="237"/>
                    </a:lnTo>
                    <a:lnTo>
                      <a:pt x="67" y="235"/>
                    </a:lnTo>
                    <a:lnTo>
                      <a:pt x="66" y="235"/>
                    </a:lnTo>
                    <a:lnTo>
                      <a:pt x="65" y="234"/>
                    </a:lnTo>
                    <a:lnTo>
                      <a:pt x="63" y="236"/>
                    </a:lnTo>
                    <a:lnTo>
                      <a:pt x="62" y="236"/>
                    </a:lnTo>
                    <a:lnTo>
                      <a:pt x="61" y="235"/>
                    </a:lnTo>
                    <a:lnTo>
                      <a:pt x="60" y="236"/>
                    </a:lnTo>
                    <a:lnTo>
                      <a:pt x="61" y="237"/>
                    </a:lnTo>
                    <a:lnTo>
                      <a:pt x="53" y="237"/>
                    </a:lnTo>
                    <a:lnTo>
                      <a:pt x="52" y="236"/>
                    </a:lnTo>
                    <a:lnTo>
                      <a:pt x="43" y="234"/>
                    </a:lnTo>
                    <a:lnTo>
                      <a:pt x="43" y="233"/>
                    </a:lnTo>
                    <a:lnTo>
                      <a:pt x="42" y="232"/>
                    </a:lnTo>
                    <a:lnTo>
                      <a:pt x="42" y="231"/>
                    </a:lnTo>
                    <a:lnTo>
                      <a:pt x="40" y="229"/>
                    </a:lnTo>
                    <a:lnTo>
                      <a:pt x="41" y="228"/>
                    </a:lnTo>
                    <a:lnTo>
                      <a:pt x="40" y="227"/>
                    </a:lnTo>
                    <a:lnTo>
                      <a:pt x="38" y="226"/>
                    </a:lnTo>
                    <a:lnTo>
                      <a:pt x="37" y="224"/>
                    </a:lnTo>
                    <a:lnTo>
                      <a:pt x="36" y="224"/>
                    </a:lnTo>
                    <a:lnTo>
                      <a:pt x="35" y="223"/>
                    </a:lnTo>
                    <a:lnTo>
                      <a:pt x="32" y="223"/>
                    </a:lnTo>
                    <a:lnTo>
                      <a:pt x="31" y="220"/>
                    </a:lnTo>
                    <a:lnTo>
                      <a:pt x="29" y="220"/>
                    </a:lnTo>
                    <a:lnTo>
                      <a:pt x="27" y="219"/>
                    </a:lnTo>
                    <a:lnTo>
                      <a:pt x="28" y="215"/>
                    </a:lnTo>
                    <a:lnTo>
                      <a:pt x="29" y="216"/>
                    </a:lnTo>
                    <a:lnTo>
                      <a:pt x="30" y="215"/>
                    </a:lnTo>
                    <a:lnTo>
                      <a:pt x="34" y="215"/>
                    </a:lnTo>
                    <a:lnTo>
                      <a:pt x="37" y="217"/>
                    </a:lnTo>
                    <a:lnTo>
                      <a:pt x="37" y="216"/>
                    </a:lnTo>
                    <a:lnTo>
                      <a:pt x="35" y="215"/>
                    </a:lnTo>
                    <a:lnTo>
                      <a:pt x="34" y="215"/>
                    </a:lnTo>
                    <a:lnTo>
                      <a:pt x="33" y="210"/>
                    </a:lnTo>
                    <a:lnTo>
                      <a:pt x="32" y="210"/>
                    </a:lnTo>
                    <a:lnTo>
                      <a:pt x="27" y="210"/>
                    </a:lnTo>
                    <a:lnTo>
                      <a:pt x="25" y="212"/>
                    </a:lnTo>
                    <a:lnTo>
                      <a:pt x="23" y="212"/>
                    </a:lnTo>
                    <a:lnTo>
                      <a:pt x="22" y="211"/>
                    </a:lnTo>
                    <a:lnTo>
                      <a:pt x="22" y="210"/>
                    </a:lnTo>
                    <a:lnTo>
                      <a:pt x="22" y="209"/>
                    </a:lnTo>
                    <a:lnTo>
                      <a:pt x="21" y="209"/>
                    </a:lnTo>
                    <a:lnTo>
                      <a:pt x="20" y="207"/>
                    </a:lnTo>
                    <a:lnTo>
                      <a:pt x="19" y="209"/>
                    </a:lnTo>
                    <a:lnTo>
                      <a:pt x="13" y="207"/>
                    </a:lnTo>
                    <a:lnTo>
                      <a:pt x="12" y="210"/>
                    </a:lnTo>
                    <a:lnTo>
                      <a:pt x="11" y="210"/>
                    </a:lnTo>
                    <a:lnTo>
                      <a:pt x="9" y="212"/>
                    </a:lnTo>
                    <a:lnTo>
                      <a:pt x="7" y="212"/>
                    </a:lnTo>
                    <a:lnTo>
                      <a:pt x="7" y="209"/>
                    </a:lnTo>
                    <a:lnTo>
                      <a:pt x="3" y="209"/>
                    </a:lnTo>
                    <a:lnTo>
                      <a:pt x="1" y="209"/>
                    </a:lnTo>
                    <a:lnTo>
                      <a:pt x="0" y="209"/>
                    </a:lnTo>
                    <a:lnTo>
                      <a:pt x="0" y="207"/>
                    </a:lnTo>
                    <a:lnTo>
                      <a:pt x="2" y="205"/>
                    </a:lnTo>
                    <a:lnTo>
                      <a:pt x="2" y="203"/>
                    </a:lnTo>
                    <a:lnTo>
                      <a:pt x="4" y="202"/>
                    </a:lnTo>
                    <a:lnTo>
                      <a:pt x="5" y="202"/>
                    </a:lnTo>
                    <a:lnTo>
                      <a:pt x="4" y="200"/>
                    </a:lnTo>
                    <a:lnTo>
                      <a:pt x="6" y="198"/>
                    </a:lnTo>
                    <a:lnTo>
                      <a:pt x="6" y="196"/>
                    </a:lnTo>
                    <a:lnTo>
                      <a:pt x="8" y="197"/>
                    </a:lnTo>
                    <a:lnTo>
                      <a:pt x="11" y="197"/>
                    </a:lnTo>
                    <a:lnTo>
                      <a:pt x="11" y="193"/>
                    </a:lnTo>
                    <a:lnTo>
                      <a:pt x="11" y="190"/>
                    </a:lnTo>
                    <a:lnTo>
                      <a:pt x="9" y="189"/>
                    </a:lnTo>
                    <a:lnTo>
                      <a:pt x="8" y="186"/>
                    </a:lnTo>
                    <a:lnTo>
                      <a:pt x="6" y="188"/>
                    </a:lnTo>
                    <a:lnTo>
                      <a:pt x="6" y="186"/>
                    </a:lnTo>
                    <a:lnTo>
                      <a:pt x="6" y="183"/>
                    </a:lnTo>
                    <a:lnTo>
                      <a:pt x="7" y="180"/>
                    </a:lnTo>
                    <a:lnTo>
                      <a:pt x="6" y="179"/>
                    </a:lnTo>
                    <a:lnTo>
                      <a:pt x="8" y="178"/>
                    </a:lnTo>
                    <a:lnTo>
                      <a:pt x="9" y="179"/>
                    </a:lnTo>
                    <a:lnTo>
                      <a:pt x="11" y="177"/>
                    </a:lnTo>
                    <a:lnTo>
                      <a:pt x="12" y="177"/>
                    </a:lnTo>
                    <a:lnTo>
                      <a:pt x="12" y="175"/>
                    </a:lnTo>
                    <a:lnTo>
                      <a:pt x="16" y="175"/>
                    </a:lnTo>
                    <a:lnTo>
                      <a:pt x="16" y="176"/>
                    </a:lnTo>
                    <a:lnTo>
                      <a:pt x="20" y="178"/>
                    </a:lnTo>
                    <a:lnTo>
                      <a:pt x="22" y="178"/>
                    </a:lnTo>
                    <a:lnTo>
                      <a:pt x="22" y="176"/>
                    </a:lnTo>
                    <a:lnTo>
                      <a:pt x="22" y="175"/>
                    </a:lnTo>
                    <a:lnTo>
                      <a:pt x="22" y="174"/>
                    </a:lnTo>
                    <a:lnTo>
                      <a:pt x="23" y="175"/>
                    </a:lnTo>
                    <a:lnTo>
                      <a:pt x="25" y="175"/>
                    </a:lnTo>
                    <a:lnTo>
                      <a:pt x="25" y="171"/>
                    </a:lnTo>
                    <a:lnTo>
                      <a:pt x="25" y="170"/>
                    </a:lnTo>
                    <a:lnTo>
                      <a:pt x="25" y="166"/>
                    </a:lnTo>
                    <a:lnTo>
                      <a:pt x="25" y="167"/>
                    </a:lnTo>
                    <a:lnTo>
                      <a:pt x="26" y="167"/>
                    </a:lnTo>
                    <a:lnTo>
                      <a:pt x="27" y="169"/>
                    </a:lnTo>
                    <a:lnTo>
                      <a:pt x="28" y="169"/>
                    </a:lnTo>
                    <a:lnTo>
                      <a:pt x="30" y="170"/>
                    </a:lnTo>
                    <a:lnTo>
                      <a:pt x="31" y="168"/>
                    </a:lnTo>
                    <a:lnTo>
                      <a:pt x="31" y="165"/>
                    </a:lnTo>
                    <a:lnTo>
                      <a:pt x="31" y="163"/>
                    </a:lnTo>
                    <a:lnTo>
                      <a:pt x="29" y="162"/>
                    </a:lnTo>
                    <a:lnTo>
                      <a:pt x="33" y="162"/>
                    </a:lnTo>
                    <a:lnTo>
                      <a:pt x="33" y="159"/>
                    </a:lnTo>
                    <a:lnTo>
                      <a:pt x="32" y="155"/>
                    </a:lnTo>
                    <a:lnTo>
                      <a:pt x="33" y="154"/>
                    </a:lnTo>
                    <a:lnTo>
                      <a:pt x="33" y="150"/>
                    </a:lnTo>
                    <a:lnTo>
                      <a:pt x="34" y="152"/>
                    </a:lnTo>
                    <a:lnTo>
                      <a:pt x="37" y="152"/>
                    </a:lnTo>
                    <a:lnTo>
                      <a:pt x="38" y="151"/>
                    </a:lnTo>
                    <a:lnTo>
                      <a:pt x="38" y="150"/>
                    </a:lnTo>
                    <a:lnTo>
                      <a:pt x="40" y="150"/>
                    </a:lnTo>
                    <a:lnTo>
                      <a:pt x="40" y="149"/>
                    </a:lnTo>
                    <a:lnTo>
                      <a:pt x="41" y="149"/>
                    </a:lnTo>
                    <a:lnTo>
                      <a:pt x="41" y="148"/>
                    </a:lnTo>
                    <a:lnTo>
                      <a:pt x="41" y="146"/>
                    </a:lnTo>
                    <a:lnTo>
                      <a:pt x="43" y="146"/>
                    </a:lnTo>
                    <a:lnTo>
                      <a:pt x="43" y="145"/>
                    </a:lnTo>
                    <a:lnTo>
                      <a:pt x="46" y="145"/>
                    </a:lnTo>
                    <a:lnTo>
                      <a:pt x="47" y="142"/>
                    </a:lnTo>
                    <a:lnTo>
                      <a:pt x="50" y="142"/>
                    </a:lnTo>
                    <a:lnTo>
                      <a:pt x="52" y="142"/>
                    </a:lnTo>
                    <a:lnTo>
                      <a:pt x="52" y="141"/>
                    </a:lnTo>
                    <a:lnTo>
                      <a:pt x="53" y="141"/>
                    </a:lnTo>
                    <a:lnTo>
                      <a:pt x="55" y="145"/>
                    </a:lnTo>
                    <a:lnTo>
                      <a:pt x="57" y="146"/>
                    </a:lnTo>
                    <a:lnTo>
                      <a:pt x="58" y="145"/>
                    </a:lnTo>
                    <a:lnTo>
                      <a:pt x="61" y="145"/>
                    </a:lnTo>
                    <a:lnTo>
                      <a:pt x="64" y="142"/>
                    </a:lnTo>
                    <a:lnTo>
                      <a:pt x="66" y="144"/>
                    </a:lnTo>
                    <a:lnTo>
                      <a:pt x="66" y="142"/>
                    </a:lnTo>
                    <a:lnTo>
                      <a:pt x="71" y="140"/>
                    </a:lnTo>
                    <a:lnTo>
                      <a:pt x="70" y="137"/>
                    </a:lnTo>
                    <a:lnTo>
                      <a:pt x="73" y="138"/>
                    </a:lnTo>
                    <a:lnTo>
                      <a:pt x="74" y="137"/>
                    </a:lnTo>
                    <a:lnTo>
                      <a:pt x="76" y="134"/>
                    </a:lnTo>
                    <a:lnTo>
                      <a:pt x="76" y="133"/>
                    </a:lnTo>
                    <a:lnTo>
                      <a:pt x="78" y="133"/>
                    </a:lnTo>
                    <a:lnTo>
                      <a:pt x="80" y="132"/>
                    </a:lnTo>
                    <a:lnTo>
                      <a:pt x="85" y="126"/>
                    </a:lnTo>
                    <a:lnTo>
                      <a:pt x="86" y="127"/>
                    </a:lnTo>
                    <a:lnTo>
                      <a:pt x="85" y="128"/>
                    </a:lnTo>
                    <a:lnTo>
                      <a:pt x="85" y="133"/>
                    </a:lnTo>
                    <a:lnTo>
                      <a:pt x="89" y="132"/>
                    </a:lnTo>
                    <a:lnTo>
                      <a:pt x="90" y="133"/>
                    </a:lnTo>
                    <a:lnTo>
                      <a:pt x="92" y="135"/>
                    </a:lnTo>
                    <a:lnTo>
                      <a:pt x="93" y="135"/>
                    </a:lnTo>
                    <a:lnTo>
                      <a:pt x="97" y="133"/>
                    </a:lnTo>
                    <a:lnTo>
                      <a:pt x="104" y="135"/>
                    </a:lnTo>
                    <a:lnTo>
                      <a:pt x="106" y="136"/>
                    </a:lnTo>
                    <a:lnTo>
                      <a:pt x="107" y="133"/>
                    </a:lnTo>
                    <a:lnTo>
                      <a:pt x="108" y="131"/>
                    </a:lnTo>
                    <a:lnTo>
                      <a:pt x="109" y="132"/>
                    </a:lnTo>
                    <a:lnTo>
                      <a:pt x="110" y="129"/>
                    </a:lnTo>
                    <a:lnTo>
                      <a:pt x="111" y="130"/>
                    </a:lnTo>
                    <a:lnTo>
                      <a:pt x="110" y="133"/>
                    </a:lnTo>
                    <a:lnTo>
                      <a:pt x="112" y="133"/>
                    </a:lnTo>
                    <a:lnTo>
                      <a:pt x="113" y="131"/>
                    </a:lnTo>
                    <a:lnTo>
                      <a:pt x="114" y="131"/>
                    </a:lnTo>
                    <a:lnTo>
                      <a:pt x="118" y="127"/>
                    </a:lnTo>
                    <a:lnTo>
                      <a:pt x="120" y="124"/>
                    </a:lnTo>
                    <a:lnTo>
                      <a:pt x="122" y="122"/>
                    </a:lnTo>
                    <a:lnTo>
                      <a:pt x="123" y="122"/>
                    </a:lnTo>
                    <a:lnTo>
                      <a:pt x="125" y="120"/>
                    </a:lnTo>
                    <a:lnTo>
                      <a:pt x="126" y="120"/>
                    </a:lnTo>
                    <a:lnTo>
                      <a:pt x="128" y="123"/>
                    </a:lnTo>
                    <a:lnTo>
                      <a:pt x="128" y="122"/>
                    </a:lnTo>
                    <a:lnTo>
                      <a:pt x="129" y="122"/>
                    </a:lnTo>
                    <a:lnTo>
                      <a:pt x="131" y="128"/>
                    </a:lnTo>
                    <a:lnTo>
                      <a:pt x="130" y="131"/>
                    </a:lnTo>
                    <a:lnTo>
                      <a:pt x="131" y="132"/>
                    </a:lnTo>
                    <a:lnTo>
                      <a:pt x="138" y="132"/>
                    </a:lnTo>
                    <a:lnTo>
                      <a:pt x="138" y="128"/>
                    </a:lnTo>
                    <a:lnTo>
                      <a:pt x="139" y="127"/>
                    </a:lnTo>
                    <a:lnTo>
                      <a:pt x="139" y="124"/>
                    </a:lnTo>
                    <a:lnTo>
                      <a:pt x="141" y="122"/>
                    </a:lnTo>
                    <a:lnTo>
                      <a:pt x="143" y="120"/>
                    </a:lnTo>
                    <a:lnTo>
                      <a:pt x="146" y="120"/>
                    </a:lnTo>
                    <a:lnTo>
                      <a:pt x="152" y="119"/>
                    </a:lnTo>
                    <a:lnTo>
                      <a:pt x="153" y="119"/>
                    </a:lnTo>
                    <a:lnTo>
                      <a:pt x="152" y="120"/>
                    </a:lnTo>
                    <a:lnTo>
                      <a:pt x="156" y="119"/>
                    </a:lnTo>
                    <a:lnTo>
                      <a:pt x="157" y="118"/>
                    </a:lnTo>
                    <a:lnTo>
                      <a:pt x="158" y="118"/>
                    </a:lnTo>
                    <a:lnTo>
                      <a:pt x="161" y="117"/>
                    </a:lnTo>
                    <a:lnTo>
                      <a:pt x="161" y="115"/>
                    </a:lnTo>
                    <a:lnTo>
                      <a:pt x="162" y="115"/>
                    </a:lnTo>
                    <a:lnTo>
                      <a:pt x="162" y="114"/>
                    </a:lnTo>
                    <a:lnTo>
                      <a:pt x="164" y="115"/>
                    </a:lnTo>
                    <a:lnTo>
                      <a:pt x="165" y="113"/>
                    </a:lnTo>
                    <a:lnTo>
                      <a:pt x="166" y="112"/>
                    </a:lnTo>
                    <a:lnTo>
                      <a:pt x="166" y="108"/>
                    </a:lnTo>
                    <a:lnTo>
                      <a:pt x="166" y="107"/>
                    </a:lnTo>
                    <a:lnTo>
                      <a:pt x="164" y="107"/>
                    </a:lnTo>
                    <a:lnTo>
                      <a:pt x="165" y="107"/>
                    </a:lnTo>
                    <a:lnTo>
                      <a:pt x="165" y="106"/>
                    </a:lnTo>
                    <a:lnTo>
                      <a:pt x="167" y="107"/>
                    </a:lnTo>
                    <a:lnTo>
                      <a:pt x="170" y="107"/>
                    </a:lnTo>
                    <a:lnTo>
                      <a:pt x="170" y="109"/>
                    </a:lnTo>
                    <a:lnTo>
                      <a:pt x="175" y="109"/>
                    </a:lnTo>
                    <a:lnTo>
                      <a:pt x="176" y="109"/>
                    </a:lnTo>
                    <a:lnTo>
                      <a:pt x="175" y="107"/>
                    </a:lnTo>
                    <a:lnTo>
                      <a:pt x="176" y="107"/>
                    </a:lnTo>
                    <a:lnTo>
                      <a:pt x="175" y="106"/>
                    </a:lnTo>
                    <a:lnTo>
                      <a:pt x="177" y="103"/>
                    </a:lnTo>
                    <a:lnTo>
                      <a:pt x="175" y="101"/>
                    </a:lnTo>
                    <a:lnTo>
                      <a:pt x="174" y="101"/>
                    </a:lnTo>
                    <a:lnTo>
                      <a:pt x="174" y="95"/>
                    </a:lnTo>
                    <a:lnTo>
                      <a:pt x="177" y="94"/>
                    </a:lnTo>
                    <a:lnTo>
                      <a:pt x="178" y="94"/>
                    </a:lnTo>
                    <a:lnTo>
                      <a:pt x="180" y="92"/>
                    </a:lnTo>
                    <a:lnTo>
                      <a:pt x="181" y="92"/>
                    </a:lnTo>
                    <a:lnTo>
                      <a:pt x="182" y="90"/>
                    </a:lnTo>
                    <a:lnTo>
                      <a:pt x="185" y="90"/>
                    </a:lnTo>
                    <a:lnTo>
                      <a:pt x="187" y="93"/>
                    </a:lnTo>
                    <a:lnTo>
                      <a:pt x="188" y="94"/>
                    </a:lnTo>
                    <a:lnTo>
                      <a:pt x="188" y="92"/>
                    </a:lnTo>
                    <a:lnTo>
                      <a:pt x="190" y="92"/>
                    </a:lnTo>
                    <a:lnTo>
                      <a:pt x="190" y="91"/>
                    </a:lnTo>
                    <a:lnTo>
                      <a:pt x="194" y="94"/>
                    </a:lnTo>
                    <a:lnTo>
                      <a:pt x="198" y="95"/>
                    </a:lnTo>
                    <a:lnTo>
                      <a:pt x="198" y="97"/>
                    </a:lnTo>
                    <a:lnTo>
                      <a:pt x="199" y="97"/>
                    </a:lnTo>
                    <a:lnTo>
                      <a:pt x="199" y="98"/>
                    </a:lnTo>
                    <a:lnTo>
                      <a:pt x="200" y="98"/>
                    </a:lnTo>
                    <a:lnTo>
                      <a:pt x="205" y="99"/>
                    </a:lnTo>
                    <a:lnTo>
                      <a:pt x="211" y="99"/>
                    </a:lnTo>
                    <a:lnTo>
                      <a:pt x="211" y="101"/>
                    </a:lnTo>
                    <a:lnTo>
                      <a:pt x="213" y="101"/>
                    </a:lnTo>
                    <a:lnTo>
                      <a:pt x="217" y="102"/>
                    </a:lnTo>
                    <a:lnTo>
                      <a:pt x="218" y="103"/>
                    </a:lnTo>
                    <a:lnTo>
                      <a:pt x="218" y="102"/>
                    </a:lnTo>
                    <a:lnTo>
                      <a:pt x="224" y="102"/>
                    </a:lnTo>
                    <a:lnTo>
                      <a:pt x="225" y="101"/>
                    </a:lnTo>
                    <a:lnTo>
                      <a:pt x="228" y="103"/>
                    </a:lnTo>
                    <a:lnTo>
                      <a:pt x="229" y="100"/>
                    </a:lnTo>
                    <a:lnTo>
                      <a:pt x="229" y="98"/>
                    </a:lnTo>
                    <a:lnTo>
                      <a:pt x="232" y="100"/>
                    </a:lnTo>
                    <a:lnTo>
                      <a:pt x="232" y="101"/>
                    </a:lnTo>
                    <a:lnTo>
                      <a:pt x="233" y="103"/>
                    </a:lnTo>
                    <a:lnTo>
                      <a:pt x="234" y="102"/>
                    </a:lnTo>
                    <a:lnTo>
                      <a:pt x="236" y="104"/>
                    </a:lnTo>
                    <a:lnTo>
                      <a:pt x="236" y="103"/>
                    </a:lnTo>
                    <a:lnTo>
                      <a:pt x="237" y="103"/>
                    </a:lnTo>
                    <a:lnTo>
                      <a:pt x="238" y="101"/>
                    </a:lnTo>
                    <a:lnTo>
                      <a:pt x="243" y="106"/>
                    </a:lnTo>
                    <a:lnTo>
                      <a:pt x="245" y="107"/>
                    </a:lnTo>
                    <a:lnTo>
                      <a:pt x="245" y="108"/>
                    </a:lnTo>
                    <a:lnTo>
                      <a:pt x="246" y="109"/>
                    </a:lnTo>
                    <a:lnTo>
                      <a:pt x="248" y="105"/>
                    </a:lnTo>
                    <a:lnTo>
                      <a:pt x="250" y="103"/>
                    </a:lnTo>
                    <a:lnTo>
                      <a:pt x="250" y="102"/>
                    </a:lnTo>
                    <a:lnTo>
                      <a:pt x="252" y="99"/>
                    </a:lnTo>
                    <a:lnTo>
                      <a:pt x="253" y="99"/>
                    </a:lnTo>
                    <a:lnTo>
                      <a:pt x="255" y="98"/>
                    </a:lnTo>
                    <a:lnTo>
                      <a:pt x="257" y="100"/>
                    </a:lnTo>
                    <a:lnTo>
                      <a:pt x="259" y="101"/>
                    </a:lnTo>
                    <a:lnTo>
                      <a:pt x="260" y="100"/>
                    </a:lnTo>
                    <a:lnTo>
                      <a:pt x="260" y="99"/>
                    </a:lnTo>
                    <a:lnTo>
                      <a:pt x="261" y="101"/>
                    </a:lnTo>
                    <a:lnTo>
                      <a:pt x="263" y="101"/>
                    </a:lnTo>
                    <a:lnTo>
                      <a:pt x="263" y="99"/>
                    </a:lnTo>
                    <a:lnTo>
                      <a:pt x="267" y="100"/>
                    </a:lnTo>
                    <a:lnTo>
                      <a:pt x="267" y="98"/>
                    </a:lnTo>
                    <a:lnTo>
                      <a:pt x="268" y="99"/>
                    </a:lnTo>
                    <a:lnTo>
                      <a:pt x="269" y="98"/>
                    </a:lnTo>
                    <a:lnTo>
                      <a:pt x="272" y="99"/>
                    </a:lnTo>
                    <a:lnTo>
                      <a:pt x="273" y="100"/>
                    </a:lnTo>
                    <a:lnTo>
                      <a:pt x="273" y="101"/>
                    </a:lnTo>
                    <a:lnTo>
                      <a:pt x="274" y="101"/>
                    </a:lnTo>
                    <a:lnTo>
                      <a:pt x="274" y="103"/>
                    </a:lnTo>
                    <a:lnTo>
                      <a:pt x="275" y="102"/>
                    </a:lnTo>
                    <a:lnTo>
                      <a:pt x="276" y="103"/>
                    </a:lnTo>
                    <a:lnTo>
                      <a:pt x="275" y="101"/>
                    </a:lnTo>
                    <a:lnTo>
                      <a:pt x="276" y="101"/>
                    </a:lnTo>
                    <a:lnTo>
                      <a:pt x="276" y="102"/>
                    </a:lnTo>
                    <a:lnTo>
                      <a:pt x="276" y="103"/>
                    </a:lnTo>
                    <a:lnTo>
                      <a:pt x="278" y="102"/>
                    </a:lnTo>
                    <a:lnTo>
                      <a:pt x="281" y="98"/>
                    </a:lnTo>
                    <a:lnTo>
                      <a:pt x="280" y="98"/>
                    </a:lnTo>
                    <a:lnTo>
                      <a:pt x="281" y="96"/>
                    </a:lnTo>
                    <a:lnTo>
                      <a:pt x="280" y="96"/>
                    </a:lnTo>
                    <a:lnTo>
                      <a:pt x="281" y="95"/>
                    </a:lnTo>
                    <a:lnTo>
                      <a:pt x="280" y="95"/>
                    </a:lnTo>
                    <a:lnTo>
                      <a:pt x="280" y="94"/>
                    </a:lnTo>
                    <a:lnTo>
                      <a:pt x="280" y="90"/>
                    </a:lnTo>
                    <a:lnTo>
                      <a:pt x="283" y="92"/>
                    </a:lnTo>
                    <a:lnTo>
                      <a:pt x="283" y="86"/>
                    </a:lnTo>
                    <a:lnTo>
                      <a:pt x="283" y="84"/>
                    </a:lnTo>
                    <a:lnTo>
                      <a:pt x="284" y="84"/>
                    </a:lnTo>
                    <a:lnTo>
                      <a:pt x="284" y="82"/>
                    </a:lnTo>
                    <a:lnTo>
                      <a:pt x="283" y="81"/>
                    </a:lnTo>
                    <a:lnTo>
                      <a:pt x="282" y="81"/>
                    </a:lnTo>
                    <a:lnTo>
                      <a:pt x="282" y="78"/>
                    </a:lnTo>
                    <a:lnTo>
                      <a:pt x="281" y="77"/>
                    </a:lnTo>
                    <a:lnTo>
                      <a:pt x="281" y="76"/>
                    </a:lnTo>
                    <a:lnTo>
                      <a:pt x="283" y="75"/>
                    </a:lnTo>
                    <a:lnTo>
                      <a:pt x="283" y="76"/>
                    </a:lnTo>
                    <a:lnTo>
                      <a:pt x="284" y="75"/>
                    </a:lnTo>
                    <a:lnTo>
                      <a:pt x="283" y="74"/>
                    </a:lnTo>
                    <a:lnTo>
                      <a:pt x="283" y="73"/>
                    </a:lnTo>
                    <a:lnTo>
                      <a:pt x="282" y="71"/>
                    </a:lnTo>
                    <a:lnTo>
                      <a:pt x="283" y="70"/>
                    </a:lnTo>
                    <a:lnTo>
                      <a:pt x="283" y="71"/>
                    </a:lnTo>
                    <a:lnTo>
                      <a:pt x="283" y="69"/>
                    </a:lnTo>
                    <a:lnTo>
                      <a:pt x="283" y="68"/>
                    </a:lnTo>
                    <a:lnTo>
                      <a:pt x="281" y="67"/>
                    </a:lnTo>
                    <a:lnTo>
                      <a:pt x="281" y="66"/>
                    </a:lnTo>
                    <a:lnTo>
                      <a:pt x="283" y="65"/>
                    </a:lnTo>
                    <a:lnTo>
                      <a:pt x="284" y="65"/>
                    </a:lnTo>
                    <a:lnTo>
                      <a:pt x="284" y="64"/>
                    </a:lnTo>
                    <a:lnTo>
                      <a:pt x="286" y="64"/>
                    </a:lnTo>
                    <a:lnTo>
                      <a:pt x="290" y="69"/>
                    </a:lnTo>
                    <a:lnTo>
                      <a:pt x="296" y="72"/>
                    </a:lnTo>
                    <a:lnTo>
                      <a:pt x="296" y="71"/>
                    </a:lnTo>
                    <a:lnTo>
                      <a:pt x="297" y="71"/>
                    </a:lnTo>
                    <a:lnTo>
                      <a:pt x="296" y="70"/>
                    </a:lnTo>
                    <a:lnTo>
                      <a:pt x="297" y="69"/>
                    </a:lnTo>
                    <a:lnTo>
                      <a:pt x="297" y="68"/>
                    </a:lnTo>
                    <a:lnTo>
                      <a:pt x="295" y="68"/>
                    </a:lnTo>
                    <a:lnTo>
                      <a:pt x="294" y="67"/>
                    </a:lnTo>
                    <a:lnTo>
                      <a:pt x="296" y="65"/>
                    </a:lnTo>
                    <a:lnTo>
                      <a:pt x="297" y="67"/>
                    </a:lnTo>
                    <a:lnTo>
                      <a:pt x="298" y="65"/>
                    </a:lnTo>
                    <a:lnTo>
                      <a:pt x="297" y="65"/>
                    </a:lnTo>
                    <a:lnTo>
                      <a:pt x="299" y="64"/>
                    </a:lnTo>
                    <a:lnTo>
                      <a:pt x="299" y="58"/>
                    </a:lnTo>
                    <a:lnTo>
                      <a:pt x="303" y="61"/>
                    </a:lnTo>
                    <a:lnTo>
                      <a:pt x="306" y="61"/>
                    </a:lnTo>
                    <a:lnTo>
                      <a:pt x="306" y="58"/>
                    </a:lnTo>
                    <a:lnTo>
                      <a:pt x="309" y="61"/>
                    </a:lnTo>
                    <a:lnTo>
                      <a:pt x="312" y="61"/>
                    </a:lnTo>
                    <a:lnTo>
                      <a:pt x="312" y="57"/>
                    </a:lnTo>
                    <a:lnTo>
                      <a:pt x="313" y="56"/>
                    </a:lnTo>
                    <a:lnTo>
                      <a:pt x="313" y="54"/>
                    </a:lnTo>
                    <a:lnTo>
                      <a:pt x="313" y="52"/>
                    </a:lnTo>
                    <a:lnTo>
                      <a:pt x="312" y="52"/>
                    </a:lnTo>
                    <a:lnTo>
                      <a:pt x="313" y="52"/>
                    </a:lnTo>
                    <a:lnTo>
                      <a:pt x="313" y="48"/>
                    </a:lnTo>
                    <a:lnTo>
                      <a:pt x="310" y="39"/>
                    </a:lnTo>
                    <a:lnTo>
                      <a:pt x="315" y="38"/>
                    </a:lnTo>
                    <a:lnTo>
                      <a:pt x="315" y="34"/>
                    </a:lnTo>
                    <a:lnTo>
                      <a:pt x="319" y="36"/>
                    </a:lnTo>
                    <a:lnTo>
                      <a:pt x="320" y="36"/>
                    </a:lnTo>
                    <a:lnTo>
                      <a:pt x="319" y="39"/>
                    </a:lnTo>
                    <a:lnTo>
                      <a:pt x="321" y="39"/>
                    </a:lnTo>
                    <a:lnTo>
                      <a:pt x="321" y="40"/>
                    </a:lnTo>
                    <a:lnTo>
                      <a:pt x="322" y="42"/>
                    </a:lnTo>
                    <a:lnTo>
                      <a:pt x="323" y="39"/>
                    </a:lnTo>
                    <a:lnTo>
                      <a:pt x="325" y="35"/>
                    </a:lnTo>
                    <a:lnTo>
                      <a:pt x="330" y="35"/>
                    </a:lnTo>
                    <a:lnTo>
                      <a:pt x="329" y="35"/>
                    </a:lnTo>
                    <a:lnTo>
                      <a:pt x="330" y="37"/>
                    </a:lnTo>
                    <a:lnTo>
                      <a:pt x="330" y="41"/>
                    </a:lnTo>
                    <a:lnTo>
                      <a:pt x="331" y="41"/>
                    </a:lnTo>
                    <a:lnTo>
                      <a:pt x="334" y="43"/>
                    </a:lnTo>
                    <a:lnTo>
                      <a:pt x="336" y="43"/>
                    </a:lnTo>
                    <a:lnTo>
                      <a:pt x="337" y="41"/>
                    </a:lnTo>
                    <a:lnTo>
                      <a:pt x="335" y="39"/>
                    </a:lnTo>
                    <a:lnTo>
                      <a:pt x="335" y="38"/>
                    </a:lnTo>
                    <a:lnTo>
                      <a:pt x="339" y="39"/>
                    </a:lnTo>
                    <a:lnTo>
                      <a:pt x="340" y="38"/>
                    </a:lnTo>
                    <a:lnTo>
                      <a:pt x="341" y="36"/>
                    </a:lnTo>
                    <a:lnTo>
                      <a:pt x="343" y="37"/>
                    </a:lnTo>
                    <a:lnTo>
                      <a:pt x="344" y="37"/>
                    </a:lnTo>
                    <a:lnTo>
                      <a:pt x="343" y="38"/>
                    </a:lnTo>
                    <a:lnTo>
                      <a:pt x="343" y="40"/>
                    </a:lnTo>
                    <a:lnTo>
                      <a:pt x="343" y="41"/>
                    </a:lnTo>
                    <a:lnTo>
                      <a:pt x="345" y="43"/>
                    </a:lnTo>
                    <a:lnTo>
                      <a:pt x="344" y="43"/>
                    </a:lnTo>
                    <a:lnTo>
                      <a:pt x="343" y="44"/>
                    </a:lnTo>
                    <a:lnTo>
                      <a:pt x="342" y="46"/>
                    </a:lnTo>
                    <a:lnTo>
                      <a:pt x="343" y="47"/>
                    </a:lnTo>
                    <a:lnTo>
                      <a:pt x="343" y="51"/>
                    </a:lnTo>
                    <a:lnTo>
                      <a:pt x="345" y="54"/>
                    </a:lnTo>
                    <a:lnTo>
                      <a:pt x="346" y="52"/>
                    </a:lnTo>
                    <a:lnTo>
                      <a:pt x="346" y="53"/>
                    </a:lnTo>
                    <a:lnTo>
                      <a:pt x="347" y="52"/>
                    </a:lnTo>
                    <a:lnTo>
                      <a:pt x="347" y="53"/>
                    </a:lnTo>
                    <a:lnTo>
                      <a:pt x="348" y="53"/>
                    </a:lnTo>
                    <a:lnTo>
                      <a:pt x="348" y="54"/>
                    </a:lnTo>
                    <a:lnTo>
                      <a:pt x="349" y="55"/>
                    </a:lnTo>
                    <a:lnTo>
                      <a:pt x="350" y="56"/>
                    </a:lnTo>
                    <a:lnTo>
                      <a:pt x="351" y="55"/>
                    </a:lnTo>
                    <a:lnTo>
                      <a:pt x="351" y="53"/>
                    </a:lnTo>
                    <a:lnTo>
                      <a:pt x="353" y="51"/>
                    </a:lnTo>
                    <a:lnTo>
                      <a:pt x="353" y="52"/>
                    </a:lnTo>
                    <a:lnTo>
                      <a:pt x="355" y="53"/>
                    </a:lnTo>
                    <a:lnTo>
                      <a:pt x="356" y="53"/>
                    </a:lnTo>
                    <a:lnTo>
                      <a:pt x="356" y="51"/>
                    </a:lnTo>
                    <a:lnTo>
                      <a:pt x="358" y="51"/>
                    </a:lnTo>
                    <a:lnTo>
                      <a:pt x="359" y="53"/>
                    </a:lnTo>
                    <a:lnTo>
                      <a:pt x="361" y="54"/>
                    </a:lnTo>
                    <a:lnTo>
                      <a:pt x="361" y="52"/>
                    </a:lnTo>
                    <a:lnTo>
                      <a:pt x="361" y="51"/>
                    </a:lnTo>
                    <a:lnTo>
                      <a:pt x="365" y="52"/>
                    </a:lnTo>
                    <a:lnTo>
                      <a:pt x="368" y="52"/>
                    </a:lnTo>
                    <a:lnTo>
                      <a:pt x="372" y="55"/>
                    </a:lnTo>
                    <a:lnTo>
                      <a:pt x="372" y="54"/>
                    </a:lnTo>
                    <a:lnTo>
                      <a:pt x="372" y="50"/>
                    </a:lnTo>
                    <a:lnTo>
                      <a:pt x="374" y="49"/>
                    </a:lnTo>
                    <a:lnTo>
                      <a:pt x="374" y="48"/>
                    </a:lnTo>
                    <a:lnTo>
                      <a:pt x="378" y="49"/>
                    </a:lnTo>
                    <a:lnTo>
                      <a:pt x="379" y="48"/>
                    </a:lnTo>
                    <a:lnTo>
                      <a:pt x="381" y="48"/>
                    </a:lnTo>
                    <a:lnTo>
                      <a:pt x="383" y="40"/>
                    </a:lnTo>
                    <a:lnTo>
                      <a:pt x="383" y="39"/>
                    </a:lnTo>
                    <a:lnTo>
                      <a:pt x="390" y="41"/>
                    </a:lnTo>
                    <a:lnTo>
                      <a:pt x="391" y="40"/>
                    </a:lnTo>
                    <a:lnTo>
                      <a:pt x="392" y="36"/>
                    </a:lnTo>
                    <a:lnTo>
                      <a:pt x="391" y="27"/>
                    </a:lnTo>
                    <a:lnTo>
                      <a:pt x="392" y="22"/>
                    </a:lnTo>
                    <a:lnTo>
                      <a:pt x="405" y="27"/>
                    </a:lnTo>
                    <a:lnTo>
                      <a:pt x="411" y="34"/>
                    </a:lnTo>
                    <a:lnTo>
                      <a:pt x="418" y="28"/>
                    </a:lnTo>
                    <a:lnTo>
                      <a:pt x="419" y="28"/>
                    </a:lnTo>
                    <a:lnTo>
                      <a:pt x="420" y="27"/>
                    </a:lnTo>
                    <a:lnTo>
                      <a:pt x="421" y="26"/>
                    </a:lnTo>
                    <a:lnTo>
                      <a:pt x="420" y="24"/>
                    </a:lnTo>
                    <a:lnTo>
                      <a:pt x="418" y="22"/>
                    </a:lnTo>
                    <a:lnTo>
                      <a:pt x="419" y="20"/>
                    </a:lnTo>
                    <a:lnTo>
                      <a:pt x="418" y="19"/>
                    </a:lnTo>
                    <a:lnTo>
                      <a:pt x="423" y="18"/>
                    </a:lnTo>
                    <a:lnTo>
                      <a:pt x="426" y="17"/>
                    </a:lnTo>
                    <a:lnTo>
                      <a:pt x="428" y="17"/>
                    </a:lnTo>
                    <a:lnTo>
                      <a:pt x="429" y="17"/>
                    </a:lnTo>
                    <a:lnTo>
                      <a:pt x="430" y="15"/>
                    </a:lnTo>
                    <a:lnTo>
                      <a:pt x="430" y="17"/>
                    </a:lnTo>
                    <a:lnTo>
                      <a:pt x="433" y="15"/>
                    </a:lnTo>
                    <a:lnTo>
                      <a:pt x="435" y="14"/>
                    </a:lnTo>
                    <a:lnTo>
                      <a:pt x="434" y="11"/>
                    </a:lnTo>
                    <a:lnTo>
                      <a:pt x="435" y="11"/>
                    </a:lnTo>
                    <a:lnTo>
                      <a:pt x="434" y="7"/>
                    </a:lnTo>
                    <a:lnTo>
                      <a:pt x="432" y="7"/>
                    </a:lnTo>
                    <a:lnTo>
                      <a:pt x="435" y="6"/>
                    </a:lnTo>
                    <a:lnTo>
                      <a:pt x="435" y="5"/>
                    </a:lnTo>
                    <a:lnTo>
                      <a:pt x="437" y="6"/>
                    </a:lnTo>
                    <a:lnTo>
                      <a:pt x="437" y="5"/>
                    </a:lnTo>
                    <a:lnTo>
                      <a:pt x="438" y="5"/>
                    </a:lnTo>
                    <a:lnTo>
                      <a:pt x="439" y="6"/>
                    </a:lnTo>
                    <a:lnTo>
                      <a:pt x="437" y="0"/>
                    </a:lnTo>
                    <a:lnTo>
                      <a:pt x="439" y="0"/>
                    </a:lnTo>
                    <a:lnTo>
                      <a:pt x="444" y="1"/>
                    </a:lnTo>
                    <a:lnTo>
                      <a:pt x="443" y="1"/>
                    </a:lnTo>
                    <a:lnTo>
                      <a:pt x="444" y="4"/>
                    </a:lnTo>
                    <a:lnTo>
                      <a:pt x="442" y="5"/>
                    </a:lnTo>
                    <a:lnTo>
                      <a:pt x="443" y="6"/>
                    </a:lnTo>
                    <a:lnTo>
                      <a:pt x="444" y="6"/>
                    </a:lnTo>
                    <a:lnTo>
                      <a:pt x="446" y="7"/>
                    </a:lnTo>
                    <a:lnTo>
                      <a:pt x="446" y="6"/>
                    </a:lnTo>
                    <a:lnTo>
                      <a:pt x="447" y="7"/>
                    </a:lnTo>
                    <a:lnTo>
                      <a:pt x="449" y="11"/>
                    </a:lnTo>
                    <a:lnTo>
                      <a:pt x="447" y="11"/>
                    </a:lnTo>
                    <a:lnTo>
                      <a:pt x="448" y="11"/>
                    </a:lnTo>
                    <a:lnTo>
                      <a:pt x="449" y="13"/>
                    </a:lnTo>
                    <a:lnTo>
                      <a:pt x="451" y="13"/>
                    </a:lnTo>
                    <a:lnTo>
                      <a:pt x="452" y="14"/>
                    </a:lnTo>
                    <a:lnTo>
                      <a:pt x="452" y="11"/>
                    </a:lnTo>
                    <a:lnTo>
                      <a:pt x="454" y="11"/>
                    </a:lnTo>
                    <a:lnTo>
                      <a:pt x="454" y="9"/>
                    </a:lnTo>
                    <a:lnTo>
                      <a:pt x="455" y="8"/>
                    </a:lnTo>
                    <a:lnTo>
                      <a:pt x="456" y="9"/>
                    </a:lnTo>
                    <a:lnTo>
                      <a:pt x="455" y="9"/>
                    </a:lnTo>
                    <a:lnTo>
                      <a:pt x="455" y="10"/>
                    </a:lnTo>
                    <a:lnTo>
                      <a:pt x="457" y="10"/>
                    </a:lnTo>
                    <a:lnTo>
                      <a:pt x="457" y="11"/>
                    </a:lnTo>
                    <a:lnTo>
                      <a:pt x="459" y="11"/>
                    </a:lnTo>
                    <a:lnTo>
                      <a:pt x="460" y="11"/>
                    </a:lnTo>
                    <a:lnTo>
                      <a:pt x="463" y="10"/>
                    </a:lnTo>
                    <a:lnTo>
                      <a:pt x="463" y="11"/>
                    </a:lnTo>
                    <a:lnTo>
                      <a:pt x="462" y="13"/>
                    </a:lnTo>
                    <a:lnTo>
                      <a:pt x="463" y="13"/>
                    </a:lnTo>
                    <a:lnTo>
                      <a:pt x="465" y="19"/>
                    </a:lnTo>
                    <a:lnTo>
                      <a:pt x="466" y="19"/>
                    </a:lnTo>
                    <a:lnTo>
                      <a:pt x="468" y="20"/>
                    </a:lnTo>
                    <a:lnTo>
                      <a:pt x="468" y="23"/>
                    </a:lnTo>
                    <a:lnTo>
                      <a:pt x="468" y="22"/>
                    </a:lnTo>
                    <a:lnTo>
                      <a:pt x="470" y="22"/>
                    </a:lnTo>
                    <a:lnTo>
                      <a:pt x="470" y="23"/>
                    </a:lnTo>
                    <a:lnTo>
                      <a:pt x="469" y="25"/>
                    </a:lnTo>
                    <a:lnTo>
                      <a:pt x="470" y="27"/>
                    </a:lnTo>
                    <a:lnTo>
                      <a:pt x="470" y="29"/>
                    </a:lnTo>
                    <a:lnTo>
                      <a:pt x="471" y="28"/>
                    </a:lnTo>
                    <a:lnTo>
                      <a:pt x="472" y="28"/>
                    </a:lnTo>
                    <a:lnTo>
                      <a:pt x="474" y="28"/>
                    </a:lnTo>
                    <a:lnTo>
                      <a:pt x="476" y="28"/>
                    </a:lnTo>
                    <a:lnTo>
                      <a:pt x="477" y="31"/>
                    </a:lnTo>
                    <a:lnTo>
                      <a:pt x="479" y="32"/>
                    </a:lnTo>
                    <a:lnTo>
                      <a:pt x="478" y="34"/>
                    </a:lnTo>
                    <a:lnTo>
                      <a:pt x="480" y="34"/>
                    </a:lnTo>
                    <a:lnTo>
                      <a:pt x="483" y="37"/>
                    </a:lnTo>
                    <a:lnTo>
                      <a:pt x="482" y="38"/>
                    </a:lnTo>
                    <a:lnTo>
                      <a:pt x="482" y="39"/>
                    </a:lnTo>
                    <a:lnTo>
                      <a:pt x="483" y="38"/>
                    </a:lnTo>
                    <a:lnTo>
                      <a:pt x="483" y="40"/>
                    </a:lnTo>
                    <a:lnTo>
                      <a:pt x="483" y="46"/>
                    </a:lnTo>
                    <a:lnTo>
                      <a:pt x="484" y="47"/>
                    </a:lnTo>
                    <a:lnTo>
                      <a:pt x="484" y="48"/>
                    </a:lnTo>
                    <a:lnTo>
                      <a:pt x="487" y="47"/>
                    </a:lnTo>
                    <a:lnTo>
                      <a:pt x="487" y="48"/>
                    </a:lnTo>
                    <a:lnTo>
                      <a:pt x="488" y="48"/>
                    </a:lnTo>
                    <a:lnTo>
                      <a:pt x="488" y="49"/>
                    </a:lnTo>
                    <a:lnTo>
                      <a:pt x="490" y="48"/>
                    </a:lnTo>
                    <a:lnTo>
                      <a:pt x="492" y="49"/>
                    </a:lnTo>
                    <a:lnTo>
                      <a:pt x="494" y="51"/>
                    </a:lnTo>
                    <a:lnTo>
                      <a:pt x="493" y="52"/>
                    </a:lnTo>
                    <a:lnTo>
                      <a:pt x="494" y="52"/>
                    </a:lnTo>
                    <a:lnTo>
                      <a:pt x="494" y="53"/>
                    </a:lnTo>
                    <a:lnTo>
                      <a:pt x="495" y="53"/>
                    </a:lnTo>
                    <a:lnTo>
                      <a:pt x="495" y="54"/>
                    </a:lnTo>
                    <a:lnTo>
                      <a:pt x="494" y="54"/>
                    </a:lnTo>
                    <a:lnTo>
                      <a:pt x="494" y="56"/>
                    </a:lnTo>
                    <a:lnTo>
                      <a:pt x="493" y="56"/>
                    </a:lnTo>
                    <a:lnTo>
                      <a:pt x="493" y="58"/>
                    </a:lnTo>
                    <a:lnTo>
                      <a:pt x="491" y="57"/>
                    </a:lnTo>
                    <a:lnTo>
                      <a:pt x="491" y="58"/>
                    </a:lnTo>
                    <a:lnTo>
                      <a:pt x="487" y="58"/>
                    </a:lnTo>
                    <a:lnTo>
                      <a:pt x="486" y="60"/>
                    </a:lnTo>
                    <a:lnTo>
                      <a:pt x="486" y="63"/>
                    </a:lnTo>
                    <a:lnTo>
                      <a:pt x="486" y="64"/>
                    </a:lnTo>
                    <a:lnTo>
                      <a:pt x="487" y="65"/>
                    </a:lnTo>
                    <a:lnTo>
                      <a:pt x="490" y="69"/>
                    </a:lnTo>
                    <a:lnTo>
                      <a:pt x="490" y="71"/>
                    </a:lnTo>
                    <a:lnTo>
                      <a:pt x="489" y="72"/>
                    </a:lnTo>
                    <a:lnTo>
                      <a:pt x="489" y="73"/>
                    </a:lnTo>
                    <a:lnTo>
                      <a:pt x="490" y="73"/>
                    </a:lnTo>
                    <a:lnTo>
                      <a:pt x="492" y="75"/>
                    </a:lnTo>
                    <a:lnTo>
                      <a:pt x="491" y="76"/>
                    </a:lnTo>
                    <a:lnTo>
                      <a:pt x="491" y="77"/>
                    </a:lnTo>
                    <a:lnTo>
                      <a:pt x="490" y="77"/>
                    </a:lnTo>
                    <a:lnTo>
                      <a:pt x="489" y="77"/>
                    </a:lnTo>
                    <a:lnTo>
                      <a:pt x="490" y="77"/>
                    </a:lnTo>
                    <a:lnTo>
                      <a:pt x="490" y="78"/>
                    </a:lnTo>
                    <a:lnTo>
                      <a:pt x="489" y="80"/>
                    </a:lnTo>
                    <a:lnTo>
                      <a:pt x="490" y="80"/>
                    </a:lnTo>
                    <a:lnTo>
                      <a:pt x="489" y="82"/>
                    </a:lnTo>
                    <a:lnTo>
                      <a:pt x="489" y="84"/>
                    </a:lnTo>
                    <a:lnTo>
                      <a:pt x="487" y="86"/>
                    </a:lnTo>
                    <a:lnTo>
                      <a:pt x="487" y="88"/>
                    </a:lnTo>
                    <a:lnTo>
                      <a:pt x="489" y="88"/>
                    </a:lnTo>
                    <a:lnTo>
                      <a:pt x="489" y="89"/>
                    </a:lnTo>
                    <a:lnTo>
                      <a:pt x="491" y="88"/>
                    </a:lnTo>
                    <a:lnTo>
                      <a:pt x="491" y="89"/>
                    </a:lnTo>
                    <a:lnTo>
                      <a:pt x="493" y="93"/>
                    </a:lnTo>
                    <a:lnTo>
                      <a:pt x="493" y="94"/>
                    </a:lnTo>
                    <a:lnTo>
                      <a:pt x="491" y="94"/>
                    </a:lnTo>
                    <a:lnTo>
                      <a:pt x="491" y="96"/>
                    </a:lnTo>
                    <a:lnTo>
                      <a:pt x="492" y="97"/>
                    </a:lnTo>
                    <a:lnTo>
                      <a:pt x="492" y="98"/>
                    </a:lnTo>
                    <a:lnTo>
                      <a:pt x="495" y="99"/>
                    </a:lnTo>
                    <a:lnTo>
                      <a:pt x="491" y="108"/>
                    </a:lnTo>
                    <a:lnTo>
                      <a:pt x="491" y="107"/>
                    </a:lnTo>
                    <a:lnTo>
                      <a:pt x="490" y="109"/>
                    </a:lnTo>
                    <a:lnTo>
                      <a:pt x="489" y="107"/>
                    </a:lnTo>
                    <a:lnTo>
                      <a:pt x="489" y="109"/>
                    </a:lnTo>
                    <a:lnTo>
                      <a:pt x="486" y="109"/>
                    </a:lnTo>
                    <a:lnTo>
                      <a:pt x="486" y="111"/>
                    </a:lnTo>
                    <a:lnTo>
                      <a:pt x="487" y="111"/>
                    </a:lnTo>
                    <a:lnTo>
                      <a:pt x="487" y="112"/>
                    </a:lnTo>
                    <a:lnTo>
                      <a:pt x="486" y="113"/>
                    </a:lnTo>
                    <a:lnTo>
                      <a:pt x="487" y="115"/>
                    </a:lnTo>
                    <a:lnTo>
                      <a:pt x="487" y="116"/>
                    </a:lnTo>
                    <a:lnTo>
                      <a:pt x="486" y="116"/>
                    </a:lnTo>
                    <a:lnTo>
                      <a:pt x="485" y="117"/>
                    </a:lnTo>
                    <a:lnTo>
                      <a:pt x="484" y="117"/>
                    </a:lnTo>
                    <a:lnTo>
                      <a:pt x="485" y="116"/>
                    </a:lnTo>
                    <a:lnTo>
                      <a:pt x="484" y="116"/>
                    </a:lnTo>
                    <a:lnTo>
                      <a:pt x="483" y="116"/>
                    </a:lnTo>
                    <a:lnTo>
                      <a:pt x="482" y="116"/>
                    </a:lnTo>
                    <a:lnTo>
                      <a:pt x="481" y="115"/>
                    </a:lnTo>
                    <a:lnTo>
                      <a:pt x="479" y="117"/>
                    </a:lnTo>
                    <a:lnTo>
                      <a:pt x="476" y="120"/>
                    </a:lnTo>
                    <a:lnTo>
                      <a:pt x="478" y="123"/>
                    </a:lnTo>
                    <a:lnTo>
                      <a:pt x="479" y="126"/>
                    </a:lnTo>
                    <a:lnTo>
                      <a:pt x="481" y="126"/>
                    </a:lnTo>
                    <a:lnTo>
                      <a:pt x="483" y="128"/>
                    </a:lnTo>
                    <a:lnTo>
                      <a:pt x="482" y="128"/>
                    </a:lnTo>
                    <a:lnTo>
                      <a:pt x="480" y="129"/>
                    </a:lnTo>
                    <a:lnTo>
                      <a:pt x="481" y="133"/>
                    </a:lnTo>
                    <a:lnTo>
                      <a:pt x="481" y="135"/>
                    </a:lnTo>
                    <a:lnTo>
                      <a:pt x="483" y="137"/>
                    </a:lnTo>
                    <a:lnTo>
                      <a:pt x="485" y="139"/>
                    </a:lnTo>
                    <a:lnTo>
                      <a:pt x="487" y="140"/>
                    </a:lnTo>
                    <a:lnTo>
                      <a:pt x="489" y="139"/>
                    </a:lnTo>
                    <a:lnTo>
                      <a:pt x="491" y="136"/>
                    </a:lnTo>
                    <a:lnTo>
                      <a:pt x="492" y="139"/>
                    </a:lnTo>
                    <a:lnTo>
                      <a:pt x="496" y="141"/>
                    </a:lnTo>
                    <a:lnTo>
                      <a:pt x="497" y="141"/>
                    </a:lnTo>
                    <a:lnTo>
                      <a:pt x="496" y="142"/>
                    </a:lnTo>
                    <a:lnTo>
                      <a:pt x="495" y="142"/>
                    </a:lnTo>
                    <a:lnTo>
                      <a:pt x="495" y="146"/>
                    </a:lnTo>
                    <a:lnTo>
                      <a:pt x="496" y="146"/>
                    </a:lnTo>
                    <a:lnTo>
                      <a:pt x="498" y="145"/>
                    </a:lnTo>
                    <a:lnTo>
                      <a:pt x="498" y="146"/>
                    </a:lnTo>
                    <a:lnTo>
                      <a:pt x="499" y="148"/>
                    </a:lnTo>
                    <a:lnTo>
                      <a:pt x="500" y="148"/>
                    </a:lnTo>
                    <a:lnTo>
                      <a:pt x="501" y="150"/>
                    </a:lnTo>
                    <a:lnTo>
                      <a:pt x="502" y="150"/>
                    </a:lnTo>
                    <a:lnTo>
                      <a:pt x="503" y="152"/>
                    </a:lnTo>
                    <a:lnTo>
                      <a:pt x="503" y="154"/>
                    </a:lnTo>
                    <a:lnTo>
                      <a:pt x="502" y="153"/>
                    </a:lnTo>
                    <a:lnTo>
                      <a:pt x="499" y="155"/>
                    </a:lnTo>
                    <a:lnTo>
                      <a:pt x="499" y="156"/>
                    </a:lnTo>
                    <a:lnTo>
                      <a:pt x="501" y="157"/>
                    </a:lnTo>
                    <a:lnTo>
                      <a:pt x="501" y="159"/>
                    </a:lnTo>
                    <a:lnTo>
                      <a:pt x="499" y="161"/>
                    </a:lnTo>
                    <a:lnTo>
                      <a:pt x="501" y="162"/>
                    </a:lnTo>
                    <a:lnTo>
                      <a:pt x="504" y="165"/>
                    </a:lnTo>
                    <a:lnTo>
                      <a:pt x="504" y="166"/>
                    </a:lnTo>
                    <a:lnTo>
                      <a:pt x="505" y="167"/>
                    </a:lnTo>
                    <a:lnTo>
                      <a:pt x="506" y="165"/>
                    </a:lnTo>
                    <a:lnTo>
                      <a:pt x="506" y="167"/>
                    </a:lnTo>
                    <a:lnTo>
                      <a:pt x="507" y="167"/>
                    </a:lnTo>
                    <a:lnTo>
                      <a:pt x="508" y="167"/>
                    </a:lnTo>
                    <a:lnTo>
                      <a:pt x="508" y="165"/>
                    </a:lnTo>
                    <a:lnTo>
                      <a:pt x="512" y="166"/>
                    </a:lnTo>
                    <a:lnTo>
                      <a:pt x="514" y="164"/>
                    </a:lnTo>
                    <a:lnTo>
                      <a:pt x="515" y="164"/>
                    </a:lnTo>
                    <a:lnTo>
                      <a:pt x="515" y="165"/>
                    </a:lnTo>
                    <a:lnTo>
                      <a:pt x="517" y="167"/>
                    </a:lnTo>
                    <a:lnTo>
                      <a:pt x="518" y="167"/>
                    </a:lnTo>
                    <a:lnTo>
                      <a:pt x="519" y="168"/>
                    </a:lnTo>
                    <a:lnTo>
                      <a:pt x="520" y="167"/>
                    </a:lnTo>
                    <a:lnTo>
                      <a:pt x="522" y="169"/>
                    </a:lnTo>
                    <a:lnTo>
                      <a:pt x="525" y="171"/>
                    </a:lnTo>
                    <a:lnTo>
                      <a:pt x="524" y="171"/>
                    </a:lnTo>
                    <a:lnTo>
                      <a:pt x="525" y="173"/>
                    </a:lnTo>
                    <a:lnTo>
                      <a:pt x="526" y="172"/>
                    </a:lnTo>
                    <a:lnTo>
                      <a:pt x="528" y="171"/>
                    </a:lnTo>
                    <a:lnTo>
                      <a:pt x="529" y="168"/>
                    </a:lnTo>
                    <a:lnTo>
                      <a:pt x="532" y="169"/>
                    </a:lnTo>
                    <a:lnTo>
                      <a:pt x="533" y="167"/>
                    </a:lnTo>
                    <a:lnTo>
                      <a:pt x="535" y="167"/>
                    </a:lnTo>
                    <a:lnTo>
                      <a:pt x="536" y="167"/>
                    </a:lnTo>
                    <a:lnTo>
                      <a:pt x="538" y="167"/>
                    </a:lnTo>
                    <a:lnTo>
                      <a:pt x="538" y="165"/>
                    </a:lnTo>
                    <a:lnTo>
                      <a:pt x="538" y="167"/>
                    </a:lnTo>
                    <a:lnTo>
                      <a:pt x="539" y="167"/>
                    </a:lnTo>
                    <a:lnTo>
                      <a:pt x="539" y="170"/>
                    </a:lnTo>
                    <a:lnTo>
                      <a:pt x="540" y="170"/>
                    </a:lnTo>
                    <a:lnTo>
                      <a:pt x="540" y="171"/>
                    </a:lnTo>
                    <a:lnTo>
                      <a:pt x="541" y="171"/>
                    </a:lnTo>
                    <a:lnTo>
                      <a:pt x="543" y="172"/>
                    </a:lnTo>
                    <a:lnTo>
                      <a:pt x="543" y="173"/>
                    </a:lnTo>
                    <a:lnTo>
                      <a:pt x="544" y="173"/>
                    </a:lnTo>
                    <a:lnTo>
                      <a:pt x="545" y="175"/>
                    </a:lnTo>
                    <a:lnTo>
                      <a:pt x="543" y="176"/>
                    </a:lnTo>
                    <a:lnTo>
                      <a:pt x="544" y="178"/>
                    </a:lnTo>
                    <a:lnTo>
                      <a:pt x="544" y="179"/>
                    </a:lnTo>
                    <a:lnTo>
                      <a:pt x="543" y="179"/>
                    </a:lnTo>
                    <a:lnTo>
                      <a:pt x="544" y="182"/>
                    </a:lnTo>
                    <a:lnTo>
                      <a:pt x="543" y="185"/>
                    </a:lnTo>
                    <a:lnTo>
                      <a:pt x="544" y="185"/>
                    </a:lnTo>
                    <a:lnTo>
                      <a:pt x="545" y="188"/>
                    </a:lnTo>
                    <a:lnTo>
                      <a:pt x="543" y="189"/>
                    </a:lnTo>
                    <a:lnTo>
                      <a:pt x="541" y="189"/>
                    </a:lnTo>
                    <a:lnTo>
                      <a:pt x="540" y="190"/>
                    </a:lnTo>
                    <a:lnTo>
                      <a:pt x="541" y="191"/>
                    </a:lnTo>
                    <a:lnTo>
                      <a:pt x="541" y="197"/>
                    </a:lnTo>
                    <a:lnTo>
                      <a:pt x="540" y="200"/>
                    </a:lnTo>
                    <a:lnTo>
                      <a:pt x="542" y="201"/>
                    </a:lnTo>
                    <a:lnTo>
                      <a:pt x="542" y="203"/>
                    </a:lnTo>
                    <a:lnTo>
                      <a:pt x="543" y="203"/>
                    </a:lnTo>
                    <a:lnTo>
                      <a:pt x="545" y="205"/>
                    </a:lnTo>
                    <a:lnTo>
                      <a:pt x="544" y="209"/>
                    </a:lnTo>
                    <a:lnTo>
                      <a:pt x="545" y="207"/>
                    </a:lnTo>
                    <a:lnTo>
                      <a:pt x="545" y="209"/>
                    </a:lnTo>
                    <a:lnTo>
                      <a:pt x="546" y="209"/>
                    </a:lnTo>
                    <a:lnTo>
                      <a:pt x="544" y="211"/>
                    </a:lnTo>
                    <a:lnTo>
                      <a:pt x="547" y="210"/>
                    </a:lnTo>
                    <a:lnTo>
                      <a:pt x="545" y="212"/>
                    </a:lnTo>
                    <a:lnTo>
                      <a:pt x="545" y="215"/>
                    </a:lnTo>
                    <a:lnTo>
                      <a:pt x="544" y="217"/>
                    </a:lnTo>
                    <a:lnTo>
                      <a:pt x="543" y="216"/>
                    </a:lnTo>
                    <a:lnTo>
                      <a:pt x="542" y="218"/>
                    </a:lnTo>
                    <a:lnTo>
                      <a:pt x="543" y="219"/>
                    </a:lnTo>
                    <a:lnTo>
                      <a:pt x="543" y="220"/>
                    </a:lnTo>
                    <a:lnTo>
                      <a:pt x="542" y="222"/>
                    </a:lnTo>
                    <a:lnTo>
                      <a:pt x="541" y="221"/>
                    </a:lnTo>
                    <a:lnTo>
                      <a:pt x="541" y="222"/>
                    </a:lnTo>
                    <a:lnTo>
                      <a:pt x="540" y="223"/>
                    </a:lnTo>
                    <a:lnTo>
                      <a:pt x="539" y="225"/>
                    </a:lnTo>
                    <a:lnTo>
                      <a:pt x="537" y="224"/>
                    </a:lnTo>
                    <a:lnTo>
                      <a:pt x="536" y="227"/>
                    </a:lnTo>
                    <a:lnTo>
                      <a:pt x="536" y="226"/>
                    </a:lnTo>
                    <a:lnTo>
                      <a:pt x="535" y="226"/>
                    </a:lnTo>
                    <a:lnTo>
                      <a:pt x="535" y="228"/>
                    </a:lnTo>
                    <a:lnTo>
                      <a:pt x="534" y="228"/>
                    </a:lnTo>
                    <a:lnTo>
                      <a:pt x="533" y="227"/>
                    </a:lnTo>
                    <a:lnTo>
                      <a:pt x="532" y="229"/>
                    </a:lnTo>
                    <a:lnTo>
                      <a:pt x="534" y="229"/>
                    </a:lnTo>
                    <a:lnTo>
                      <a:pt x="537" y="232"/>
                    </a:lnTo>
                    <a:lnTo>
                      <a:pt x="537" y="233"/>
                    </a:lnTo>
                    <a:lnTo>
                      <a:pt x="533" y="236"/>
                    </a:lnTo>
                    <a:lnTo>
                      <a:pt x="530" y="237"/>
                    </a:lnTo>
                    <a:lnTo>
                      <a:pt x="534" y="239"/>
                    </a:lnTo>
                    <a:lnTo>
                      <a:pt x="538" y="238"/>
                    </a:lnTo>
                    <a:lnTo>
                      <a:pt x="540" y="241"/>
                    </a:lnTo>
                    <a:lnTo>
                      <a:pt x="541" y="243"/>
                    </a:lnTo>
                    <a:lnTo>
                      <a:pt x="543" y="244"/>
                    </a:lnTo>
                    <a:lnTo>
                      <a:pt x="544" y="243"/>
                    </a:lnTo>
                    <a:lnTo>
                      <a:pt x="544" y="241"/>
                    </a:lnTo>
                    <a:lnTo>
                      <a:pt x="545" y="243"/>
                    </a:lnTo>
                    <a:lnTo>
                      <a:pt x="546" y="243"/>
                    </a:lnTo>
                    <a:lnTo>
                      <a:pt x="546" y="244"/>
                    </a:lnTo>
                    <a:lnTo>
                      <a:pt x="550" y="248"/>
                    </a:lnTo>
                    <a:lnTo>
                      <a:pt x="552" y="249"/>
                    </a:lnTo>
                    <a:lnTo>
                      <a:pt x="553" y="249"/>
                    </a:lnTo>
                    <a:lnTo>
                      <a:pt x="555" y="250"/>
                    </a:lnTo>
                    <a:lnTo>
                      <a:pt x="552" y="254"/>
                    </a:lnTo>
                    <a:lnTo>
                      <a:pt x="552" y="257"/>
                    </a:lnTo>
                    <a:lnTo>
                      <a:pt x="551" y="256"/>
                    </a:lnTo>
                    <a:lnTo>
                      <a:pt x="550" y="256"/>
                    </a:lnTo>
                    <a:lnTo>
                      <a:pt x="551" y="260"/>
                    </a:lnTo>
                    <a:lnTo>
                      <a:pt x="548" y="262"/>
                    </a:lnTo>
                    <a:lnTo>
                      <a:pt x="546" y="260"/>
                    </a:lnTo>
                    <a:lnTo>
                      <a:pt x="546" y="258"/>
                    </a:lnTo>
                    <a:lnTo>
                      <a:pt x="545" y="257"/>
                    </a:lnTo>
                    <a:lnTo>
                      <a:pt x="543" y="258"/>
                    </a:lnTo>
                    <a:lnTo>
                      <a:pt x="541" y="262"/>
                    </a:lnTo>
                    <a:lnTo>
                      <a:pt x="543" y="265"/>
                    </a:lnTo>
                    <a:lnTo>
                      <a:pt x="545" y="263"/>
                    </a:lnTo>
                    <a:lnTo>
                      <a:pt x="546" y="267"/>
                    </a:lnTo>
                    <a:lnTo>
                      <a:pt x="548" y="267"/>
                    </a:lnTo>
                    <a:lnTo>
                      <a:pt x="546" y="267"/>
                    </a:lnTo>
                    <a:lnTo>
                      <a:pt x="544" y="266"/>
                    </a:lnTo>
                    <a:lnTo>
                      <a:pt x="543" y="267"/>
                    </a:lnTo>
                    <a:lnTo>
                      <a:pt x="542" y="267"/>
                    </a:lnTo>
                    <a:lnTo>
                      <a:pt x="541" y="267"/>
                    </a:lnTo>
                    <a:lnTo>
                      <a:pt x="542" y="271"/>
                    </a:lnTo>
                    <a:lnTo>
                      <a:pt x="543" y="273"/>
                    </a:lnTo>
                    <a:lnTo>
                      <a:pt x="542" y="279"/>
                    </a:lnTo>
                    <a:lnTo>
                      <a:pt x="540" y="278"/>
                    </a:lnTo>
                    <a:lnTo>
                      <a:pt x="538" y="279"/>
                    </a:lnTo>
                    <a:lnTo>
                      <a:pt x="537" y="278"/>
                    </a:lnTo>
                    <a:lnTo>
                      <a:pt x="537" y="279"/>
                    </a:lnTo>
                    <a:lnTo>
                      <a:pt x="536" y="279"/>
                    </a:lnTo>
                    <a:lnTo>
                      <a:pt x="535" y="279"/>
                    </a:lnTo>
                    <a:lnTo>
                      <a:pt x="534" y="278"/>
                    </a:lnTo>
                    <a:lnTo>
                      <a:pt x="533" y="279"/>
                    </a:lnTo>
                    <a:lnTo>
                      <a:pt x="532" y="280"/>
                    </a:lnTo>
                    <a:lnTo>
                      <a:pt x="533" y="282"/>
                    </a:lnTo>
                    <a:lnTo>
                      <a:pt x="538" y="283"/>
                    </a:lnTo>
                    <a:lnTo>
                      <a:pt x="537" y="284"/>
                    </a:lnTo>
                    <a:lnTo>
                      <a:pt x="539" y="283"/>
                    </a:lnTo>
                    <a:lnTo>
                      <a:pt x="539" y="285"/>
                    </a:lnTo>
                    <a:lnTo>
                      <a:pt x="538" y="286"/>
                    </a:lnTo>
                    <a:lnTo>
                      <a:pt x="538" y="285"/>
                    </a:lnTo>
                    <a:lnTo>
                      <a:pt x="537" y="286"/>
                    </a:lnTo>
                    <a:lnTo>
                      <a:pt x="535" y="284"/>
                    </a:lnTo>
                    <a:lnTo>
                      <a:pt x="535" y="285"/>
                    </a:lnTo>
                    <a:lnTo>
                      <a:pt x="536" y="286"/>
                    </a:lnTo>
                    <a:lnTo>
                      <a:pt x="534" y="284"/>
                    </a:lnTo>
                    <a:lnTo>
                      <a:pt x="533" y="284"/>
                    </a:lnTo>
                    <a:lnTo>
                      <a:pt x="530" y="286"/>
                    </a:lnTo>
                    <a:lnTo>
                      <a:pt x="528" y="286"/>
                    </a:lnTo>
                    <a:lnTo>
                      <a:pt x="530" y="288"/>
                    </a:lnTo>
                    <a:lnTo>
                      <a:pt x="530" y="290"/>
                    </a:lnTo>
                    <a:lnTo>
                      <a:pt x="530" y="292"/>
                    </a:lnTo>
                    <a:lnTo>
                      <a:pt x="532" y="293"/>
                    </a:lnTo>
                    <a:lnTo>
                      <a:pt x="532" y="294"/>
                    </a:lnTo>
                    <a:lnTo>
                      <a:pt x="533" y="294"/>
                    </a:lnTo>
                    <a:lnTo>
                      <a:pt x="533" y="296"/>
                    </a:lnTo>
                    <a:lnTo>
                      <a:pt x="535" y="297"/>
                    </a:lnTo>
                    <a:lnTo>
                      <a:pt x="536" y="298"/>
                    </a:lnTo>
                    <a:lnTo>
                      <a:pt x="537" y="299"/>
                    </a:lnTo>
                    <a:lnTo>
                      <a:pt x="539" y="297"/>
                    </a:lnTo>
                    <a:lnTo>
                      <a:pt x="542" y="298"/>
                    </a:lnTo>
                    <a:lnTo>
                      <a:pt x="541" y="299"/>
                    </a:lnTo>
                    <a:lnTo>
                      <a:pt x="541" y="298"/>
                    </a:lnTo>
                    <a:lnTo>
                      <a:pt x="542" y="300"/>
                    </a:lnTo>
                    <a:lnTo>
                      <a:pt x="543" y="300"/>
                    </a:lnTo>
                    <a:lnTo>
                      <a:pt x="545" y="301"/>
                    </a:lnTo>
                    <a:lnTo>
                      <a:pt x="543" y="302"/>
                    </a:lnTo>
                    <a:lnTo>
                      <a:pt x="542" y="302"/>
                    </a:lnTo>
                    <a:lnTo>
                      <a:pt x="543" y="303"/>
                    </a:lnTo>
                    <a:lnTo>
                      <a:pt x="544" y="304"/>
                    </a:lnTo>
                    <a:lnTo>
                      <a:pt x="545" y="304"/>
                    </a:lnTo>
                    <a:lnTo>
                      <a:pt x="546" y="304"/>
                    </a:lnTo>
                    <a:lnTo>
                      <a:pt x="548" y="306"/>
                    </a:lnTo>
                    <a:lnTo>
                      <a:pt x="552" y="304"/>
                    </a:lnTo>
                    <a:lnTo>
                      <a:pt x="552" y="306"/>
                    </a:lnTo>
                    <a:lnTo>
                      <a:pt x="553" y="307"/>
                    </a:lnTo>
                    <a:lnTo>
                      <a:pt x="552" y="307"/>
                    </a:lnTo>
                    <a:lnTo>
                      <a:pt x="552" y="310"/>
                    </a:lnTo>
                    <a:lnTo>
                      <a:pt x="553" y="310"/>
                    </a:lnTo>
                    <a:lnTo>
                      <a:pt x="555" y="306"/>
                    </a:lnTo>
                    <a:lnTo>
                      <a:pt x="555" y="307"/>
                    </a:lnTo>
                    <a:lnTo>
                      <a:pt x="555" y="309"/>
                    </a:lnTo>
                    <a:lnTo>
                      <a:pt x="556" y="309"/>
                    </a:lnTo>
                    <a:lnTo>
                      <a:pt x="555" y="310"/>
                    </a:lnTo>
                    <a:lnTo>
                      <a:pt x="555" y="313"/>
                    </a:lnTo>
                    <a:lnTo>
                      <a:pt x="552" y="314"/>
                    </a:lnTo>
                    <a:lnTo>
                      <a:pt x="552" y="315"/>
                    </a:lnTo>
                    <a:lnTo>
                      <a:pt x="552" y="316"/>
                    </a:lnTo>
                    <a:lnTo>
                      <a:pt x="555" y="319"/>
                    </a:lnTo>
                    <a:lnTo>
                      <a:pt x="562" y="326"/>
                    </a:lnTo>
                    <a:lnTo>
                      <a:pt x="563" y="325"/>
                    </a:lnTo>
                    <a:lnTo>
                      <a:pt x="564" y="325"/>
                    </a:lnTo>
                    <a:lnTo>
                      <a:pt x="564" y="327"/>
                    </a:lnTo>
                    <a:lnTo>
                      <a:pt x="565" y="326"/>
                    </a:lnTo>
                    <a:lnTo>
                      <a:pt x="566" y="327"/>
                    </a:lnTo>
                    <a:lnTo>
                      <a:pt x="566" y="329"/>
                    </a:lnTo>
                    <a:lnTo>
                      <a:pt x="567" y="330"/>
                    </a:lnTo>
                    <a:lnTo>
                      <a:pt x="568" y="328"/>
                    </a:lnTo>
                    <a:lnTo>
                      <a:pt x="569" y="331"/>
                    </a:lnTo>
                    <a:lnTo>
                      <a:pt x="568" y="333"/>
                    </a:lnTo>
                    <a:lnTo>
                      <a:pt x="569" y="333"/>
                    </a:lnTo>
                    <a:lnTo>
                      <a:pt x="568" y="335"/>
                    </a:lnTo>
                    <a:lnTo>
                      <a:pt x="569" y="337"/>
                    </a:lnTo>
                    <a:lnTo>
                      <a:pt x="568" y="336"/>
                    </a:lnTo>
                    <a:lnTo>
                      <a:pt x="566" y="337"/>
                    </a:lnTo>
                    <a:lnTo>
                      <a:pt x="564" y="339"/>
                    </a:lnTo>
                    <a:lnTo>
                      <a:pt x="567" y="344"/>
                    </a:lnTo>
                    <a:lnTo>
                      <a:pt x="568" y="344"/>
                    </a:lnTo>
                    <a:lnTo>
                      <a:pt x="568" y="345"/>
                    </a:lnTo>
                    <a:lnTo>
                      <a:pt x="568" y="347"/>
                    </a:lnTo>
                    <a:lnTo>
                      <a:pt x="568" y="348"/>
                    </a:lnTo>
                    <a:lnTo>
                      <a:pt x="567" y="348"/>
                    </a:lnTo>
                    <a:lnTo>
                      <a:pt x="566" y="347"/>
                    </a:lnTo>
                    <a:lnTo>
                      <a:pt x="566" y="350"/>
                    </a:lnTo>
                    <a:lnTo>
                      <a:pt x="565" y="350"/>
                    </a:lnTo>
                    <a:lnTo>
                      <a:pt x="564" y="352"/>
                    </a:lnTo>
                    <a:lnTo>
                      <a:pt x="564" y="353"/>
                    </a:lnTo>
                    <a:lnTo>
                      <a:pt x="561" y="356"/>
                    </a:lnTo>
                    <a:lnTo>
                      <a:pt x="563" y="357"/>
                    </a:lnTo>
                    <a:lnTo>
                      <a:pt x="561" y="358"/>
                    </a:lnTo>
                    <a:lnTo>
                      <a:pt x="558" y="359"/>
                    </a:lnTo>
                    <a:lnTo>
                      <a:pt x="557" y="359"/>
                    </a:lnTo>
                    <a:lnTo>
                      <a:pt x="557" y="360"/>
                    </a:lnTo>
                    <a:lnTo>
                      <a:pt x="556" y="361"/>
                    </a:lnTo>
                    <a:lnTo>
                      <a:pt x="558" y="363"/>
                    </a:lnTo>
                    <a:lnTo>
                      <a:pt x="558" y="365"/>
                    </a:lnTo>
                    <a:lnTo>
                      <a:pt x="557" y="367"/>
                    </a:lnTo>
                    <a:lnTo>
                      <a:pt x="558" y="368"/>
                    </a:lnTo>
                    <a:lnTo>
                      <a:pt x="557" y="371"/>
                    </a:lnTo>
                    <a:lnTo>
                      <a:pt x="556" y="371"/>
                    </a:lnTo>
                    <a:lnTo>
                      <a:pt x="556" y="369"/>
                    </a:lnTo>
                    <a:lnTo>
                      <a:pt x="555" y="371"/>
                    </a:lnTo>
                    <a:lnTo>
                      <a:pt x="556" y="373"/>
                    </a:lnTo>
                    <a:lnTo>
                      <a:pt x="556" y="375"/>
                    </a:lnTo>
                    <a:lnTo>
                      <a:pt x="555" y="375"/>
                    </a:lnTo>
                    <a:lnTo>
                      <a:pt x="554" y="376"/>
                    </a:lnTo>
                    <a:lnTo>
                      <a:pt x="554" y="378"/>
                    </a:lnTo>
                    <a:lnTo>
                      <a:pt x="552" y="380"/>
                    </a:lnTo>
                    <a:lnTo>
                      <a:pt x="551" y="378"/>
                    </a:lnTo>
                    <a:lnTo>
                      <a:pt x="548" y="379"/>
                    </a:lnTo>
                    <a:lnTo>
                      <a:pt x="548" y="380"/>
                    </a:lnTo>
                    <a:lnTo>
                      <a:pt x="548" y="382"/>
                    </a:lnTo>
                    <a:lnTo>
                      <a:pt x="546" y="383"/>
                    </a:lnTo>
                    <a:lnTo>
                      <a:pt x="544" y="383"/>
                    </a:lnTo>
                    <a:lnTo>
                      <a:pt x="544" y="384"/>
                    </a:lnTo>
                    <a:lnTo>
                      <a:pt x="543" y="382"/>
                    </a:lnTo>
                    <a:lnTo>
                      <a:pt x="541" y="380"/>
                    </a:lnTo>
                    <a:lnTo>
                      <a:pt x="540" y="381"/>
                    </a:lnTo>
                    <a:lnTo>
                      <a:pt x="535" y="385"/>
                    </a:lnTo>
                    <a:lnTo>
                      <a:pt x="535" y="386"/>
                    </a:lnTo>
                    <a:lnTo>
                      <a:pt x="533" y="386"/>
                    </a:lnTo>
                    <a:lnTo>
                      <a:pt x="532" y="388"/>
                    </a:lnTo>
                    <a:lnTo>
                      <a:pt x="530" y="390"/>
                    </a:lnTo>
                    <a:lnTo>
                      <a:pt x="530" y="392"/>
                    </a:lnTo>
                    <a:lnTo>
                      <a:pt x="531" y="394"/>
                    </a:lnTo>
                    <a:lnTo>
                      <a:pt x="533" y="394"/>
                    </a:lnTo>
                    <a:lnTo>
                      <a:pt x="534" y="394"/>
                    </a:lnTo>
                    <a:lnTo>
                      <a:pt x="533" y="395"/>
                    </a:lnTo>
                    <a:lnTo>
                      <a:pt x="535" y="397"/>
                    </a:lnTo>
                    <a:lnTo>
                      <a:pt x="534" y="399"/>
                    </a:lnTo>
                    <a:lnTo>
                      <a:pt x="536" y="400"/>
                    </a:lnTo>
                    <a:lnTo>
                      <a:pt x="535" y="401"/>
                    </a:lnTo>
                    <a:lnTo>
                      <a:pt x="535" y="402"/>
                    </a:lnTo>
                    <a:lnTo>
                      <a:pt x="533" y="403"/>
                    </a:lnTo>
                    <a:lnTo>
                      <a:pt x="532" y="403"/>
                    </a:lnTo>
                    <a:lnTo>
                      <a:pt x="531" y="405"/>
                    </a:lnTo>
                    <a:lnTo>
                      <a:pt x="530" y="404"/>
                    </a:lnTo>
                    <a:lnTo>
                      <a:pt x="529" y="404"/>
                    </a:lnTo>
                    <a:lnTo>
                      <a:pt x="528" y="403"/>
                    </a:lnTo>
                    <a:lnTo>
                      <a:pt x="527" y="404"/>
                    </a:lnTo>
                    <a:lnTo>
                      <a:pt x="524" y="401"/>
                    </a:lnTo>
                    <a:lnTo>
                      <a:pt x="524" y="403"/>
                    </a:lnTo>
                    <a:lnTo>
                      <a:pt x="523" y="403"/>
                    </a:lnTo>
                    <a:lnTo>
                      <a:pt x="522" y="402"/>
                    </a:lnTo>
                    <a:lnTo>
                      <a:pt x="522" y="399"/>
                    </a:lnTo>
                    <a:lnTo>
                      <a:pt x="521" y="400"/>
                    </a:lnTo>
                    <a:lnTo>
                      <a:pt x="520" y="399"/>
                    </a:lnTo>
                    <a:lnTo>
                      <a:pt x="519" y="402"/>
                    </a:lnTo>
                    <a:lnTo>
                      <a:pt x="517" y="404"/>
                    </a:lnTo>
                    <a:lnTo>
                      <a:pt x="516" y="407"/>
                    </a:lnTo>
                    <a:lnTo>
                      <a:pt x="517" y="407"/>
                    </a:lnTo>
                    <a:lnTo>
                      <a:pt x="515" y="408"/>
                    </a:lnTo>
                    <a:lnTo>
                      <a:pt x="515" y="411"/>
                    </a:lnTo>
                    <a:lnTo>
                      <a:pt x="515" y="409"/>
                    </a:lnTo>
                    <a:lnTo>
                      <a:pt x="513" y="408"/>
                    </a:lnTo>
                    <a:lnTo>
                      <a:pt x="510" y="412"/>
                    </a:lnTo>
                    <a:lnTo>
                      <a:pt x="507" y="409"/>
                    </a:lnTo>
                    <a:lnTo>
                      <a:pt x="504" y="411"/>
                    </a:lnTo>
                    <a:lnTo>
                      <a:pt x="501" y="413"/>
                    </a:lnTo>
                    <a:lnTo>
                      <a:pt x="500" y="412"/>
                    </a:lnTo>
                    <a:lnTo>
                      <a:pt x="499" y="413"/>
                    </a:lnTo>
                    <a:lnTo>
                      <a:pt x="498" y="412"/>
                    </a:lnTo>
                    <a:lnTo>
                      <a:pt x="496" y="412"/>
                    </a:lnTo>
                    <a:lnTo>
                      <a:pt x="496" y="411"/>
                    </a:lnTo>
                    <a:lnTo>
                      <a:pt x="496" y="413"/>
                    </a:lnTo>
                    <a:lnTo>
                      <a:pt x="496" y="412"/>
                    </a:lnTo>
                    <a:lnTo>
                      <a:pt x="495" y="412"/>
                    </a:lnTo>
                    <a:lnTo>
                      <a:pt x="492" y="412"/>
                    </a:lnTo>
                    <a:lnTo>
                      <a:pt x="492" y="415"/>
                    </a:lnTo>
                    <a:lnTo>
                      <a:pt x="491" y="414"/>
                    </a:lnTo>
                    <a:lnTo>
                      <a:pt x="490" y="414"/>
                    </a:lnTo>
                    <a:lnTo>
                      <a:pt x="491" y="416"/>
                    </a:lnTo>
                    <a:lnTo>
                      <a:pt x="487" y="417"/>
                    </a:lnTo>
                    <a:lnTo>
                      <a:pt x="487" y="416"/>
                    </a:lnTo>
                    <a:lnTo>
                      <a:pt x="486" y="418"/>
                    </a:lnTo>
                    <a:lnTo>
                      <a:pt x="486" y="416"/>
                    </a:lnTo>
                    <a:lnTo>
                      <a:pt x="484" y="417"/>
                    </a:lnTo>
                    <a:lnTo>
                      <a:pt x="484" y="416"/>
                    </a:lnTo>
                    <a:lnTo>
                      <a:pt x="482" y="416"/>
                    </a:lnTo>
                    <a:lnTo>
                      <a:pt x="484" y="413"/>
                    </a:lnTo>
                    <a:lnTo>
                      <a:pt x="484" y="412"/>
                    </a:lnTo>
                    <a:lnTo>
                      <a:pt x="483" y="412"/>
                    </a:lnTo>
                    <a:lnTo>
                      <a:pt x="481" y="413"/>
                    </a:lnTo>
                    <a:lnTo>
                      <a:pt x="480" y="412"/>
                    </a:lnTo>
                    <a:lnTo>
                      <a:pt x="479" y="414"/>
                    </a:lnTo>
                    <a:lnTo>
                      <a:pt x="477" y="414"/>
                    </a:lnTo>
                    <a:lnTo>
                      <a:pt x="476" y="414"/>
                    </a:lnTo>
                    <a:lnTo>
                      <a:pt x="475" y="416"/>
                    </a:lnTo>
                    <a:lnTo>
                      <a:pt x="474" y="416"/>
                    </a:lnTo>
                    <a:lnTo>
                      <a:pt x="474" y="418"/>
                    </a:lnTo>
                    <a:lnTo>
                      <a:pt x="475" y="418"/>
                    </a:lnTo>
                    <a:lnTo>
                      <a:pt x="475" y="419"/>
                    </a:lnTo>
                    <a:lnTo>
                      <a:pt x="475" y="420"/>
                    </a:lnTo>
                    <a:lnTo>
                      <a:pt x="472" y="421"/>
                    </a:lnTo>
                    <a:lnTo>
                      <a:pt x="472" y="425"/>
                    </a:lnTo>
                    <a:lnTo>
                      <a:pt x="472" y="428"/>
                    </a:lnTo>
                    <a:lnTo>
                      <a:pt x="467" y="429"/>
                    </a:lnTo>
                    <a:lnTo>
                      <a:pt x="467" y="431"/>
                    </a:lnTo>
                    <a:lnTo>
                      <a:pt x="465" y="434"/>
                    </a:lnTo>
                    <a:lnTo>
                      <a:pt x="464" y="434"/>
                    </a:lnTo>
                    <a:lnTo>
                      <a:pt x="464" y="433"/>
                    </a:lnTo>
                    <a:lnTo>
                      <a:pt x="463" y="433"/>
                    </a:lnTo>
                    <a:lnTo>
                      <a:pt x="462" y="433"/>
                    </a:lnTo>
                    <a:lnTo>
                      <a:pt x="463" y="434"/>
                    </a:lnTo>
                    <a:lnTo>
                      <a:pt x="462" y="434"/>
                    </a:lnTo>
                    <a:lnTo>
                      <a:pt x="462" y="435"/>
                    </a:lnTo>
                    <a:lnTo>
                      <a:pt x="461" y="437"/>
                    </a:lnTo>
                    <a:lnTo>
                      <a:pt x="460" y="438"/>
                    </a:lnTo>
                    <a:lnTo>
                      <a:pt x="460" y="440"/>
                    </a:lnTo>
                    <a:lnTo>
                      <a:pt x="460" y="442"/>
                    </a:lnTo>
                    <a:lnTo>
                      <a:pt x="459" y="446"/>
                    </a:lnTo>
                    <a:lnTo>
                      <a:pt x="460" y="448"/>
                    </a:lnTo>
                    <a:lnTo>
                      <a:pt x="459" y="450"/>
                    </a:lnTo>
                    <a:lnTo>
                      <a:pt x="460" y="451"/>
                    </a:lnTo>
                    <a:lnTo>
                      <a:pt x="460" y="454"/>
                    </a:lnTo>
                    <a:lnTo>
                      <a:pt x="462" y="454"/>
                    </a:lnTo>
                    <a:lnTo>
                      <a:pt x="463" y="452"/>
                    </a:lnTo>
                    <a:lnTo>
                      <a:pt x="466" y="457"/>
                    </a:lnTo>
                    <a:lnTo>
                      <a:pt x="469" y="456"/>
                    </a:lnTo>
                    <a:lnTo>
                      <a:pt x="473" y="457"/>
                    </a:lnTo>
                    <a:lnTo>
                      <a:pt x="473" y="459"/>
                    </a:lnTo>
                    <a:lnTo>
                      <a:pt x="474" y="463"/>
                    </a:lnTo>
                    <a:lnTo>
                      <a:pt x="476" y="468"/>
                    </a:lnTo>
                    <a:lnTo>
                      <a:pt x="476" y="469"/>
                    </a:lnTo>
                    <a:lnTo>
                      <a:pt x="475" y="470"/>
                    </a:lnTo>
                    <a:lnTo>
                      <a:pt x="475" y="471"/>
                    </a:lnTo>
                    <a:lnTo>
                      <a:pt x="476" y="473"/>
                    </a:lnTo>
                    <a:lnTo>
                      <a:pt x="474" y="476"/>
                    </a:lnTo>
                    <a:lnTo>
                      <a:pt x="473" y="475"/>
                    </a:lnTo>
                    <a:lnTo>
                      <a:pt x="473" y="477"/>
                    </a:lnTo>
                    <a:lnTo>
                      <a:pt x="472" y="476"/>
                    </a:lnTo>
                    <a:lnTo>
                      <a:pt x="472" y="477"/>
                    </a:lnTo>
                    <a:lnTo>
                      <a:pt x="471" y="477"/>
                    </a:lnTo>
                    <a:lnTo>
                      <a:pt x="470" y="478"/>
                    </a:lnTo>
                    <a:lnTo>
                      <a:pt x="470" y="480"/>
                    </a:lnTo>
                    <a:lnTo>
                      <a:pt x="467" y="481"/>
                    </a:lnTo>
                    <a:lnTo>
                      <a:pt x="467" y="480"/>
                    </a:lnTo>
                    <a:lnTo>
                      <a:pt x="466" y="480"/>
                    </a:lnTo>
                    <a:lnTo>
                      <a:pt x="464" y="481"/>
                    </a:lnTo>
                    <a:lnTo>
                      <a:pt x="463" y="480"/>
                    </a:lnTo>
                    <a:lnTo>
                      <a:pt x="462" y="481"/>
                    </a:lnTo>
                    <a:lnTo>
                      <a:pt x="462" y="478"/>
                    </a:lnTo>
                    <a:lnTo>
                      <a:pt x="459" y="476"/>
                    </a:lnTo>
                    <a:lnTo>
                      <a:pt x="459" y="478"/>
                    </a:lnTo>
                    <a:lnTo>
                      <a:pt x="457" y="477"/>
                    </a:lnTo>
                    <a:lnTo>
                      <a:pt x="457" y="480"/>
                    </a:lnTo>
                    <a:lnTo>
                      <a:pt x="455" y="481"/>
                    </a:lnTo>
                    <a:lnTo>
                      <a:pt x="454" y="480"/>
                    </a:lnTo>
                    <a:lnTo>
                      <a:pt x="455" y="478"/>
                    </a:lnTo>
                    <a:lnTo>
                      <a:pt x="453" y="478"/>
                    </a:lnTo>
                    <a:lnTo>
                      <a:pt x="453" y="480"/>
                    </a:lnTo>
                    <a:lnTo>
                      <a:pt x="454" y="481"/>
                    </a:lnTo>
                    <a:lnTo>
                      <a:pt x="454" y="483"/>
                    </a:lnTo>
                    <a:lnTo>
                      <a:pt x="452" y="483"/>
                    </a:lnTo>
                    <a:lnTo>
                      <a:pt x="452" y="484"/>
                    </a:lnTo>
                    <a:lnTo>
                      <a:pt x="451" y="485"/>
                    </a:lnTo>
                    <a:lnTo>
                      <a:pt x="451" y="486"/>
                    </a:lnTo>
                    <a:lnTo>
                      <a:pt x="451" y="488"/>
                    </a:lnTo>
                    <a:lnTo>
                      <a:pt x="451" y="489"/>
                    </a:lnTo>
                    <a:lnTo>
                      <a:pt x="447" y="488"/>
                    </a:lnTo>
                    <a:lnTo>
                      <a:pt x="447" y="486"/>
                    </a:lnTo>
                    <a:lnTo>
                      <a:pt x="447" y="484"/>
                    </a:lnTo>
                    <a:lnTo>
                      <a:pt x="444" y="482"/>
                    </a:lnTo>
                    <a:lnTo>
                      <a:pt x="444" y="483"/>
                    </a:lnTo>
                    <a:lnTo>
                      <a:pt x="444" y="482"/>
                    </a:lnTo>
                    <a:lnTo>
                      <a:pt x="444" y="483"/>
                    </a:lnTo>
                    <a:lnTo>
                      <a:pt x="442" y="483"/>
                    </a:lnTo>
                    <a:lnTo>
                      <a:pt x="441" y="483"/>
                    </a:lnTo>
                    <a:lnTo>
                      <a:pt x="440" y="482"/>
                    </a:lnTo>
                    <a:lnTo>
                      <a:pt x="439" y="481"/>
                    </a:lnTo>
                    <a:lnTo>
                      <a:pt x="439" y="480"/>
                    </a:lnTo>
                    <a:lnTo>
                      <a:pt x="438" y="480"/>
                    </a:lnTo>
                    <a:lnTo>
                      <a:pt x="438" y="478"/>
                    </a:lnTo>
                    <a:lnTo>
                      <a:pt x="439" y="478"/>
                    </a:lnTo>
                    <a:lnTo>
                      <a:pt x="438" y="478"/>
                    </a:lnTo>
                    <a:lnTo>
                      <a:pt x="437" y="479"/>
                    </a:lnTo>
                    <a:lnTo>
                      <a:pt x="436" y="478"/>
                    </a:lnTo>
                    <a:lnTo>
                      <a:pt x="435" y="478"/>
                    </a:lnTo>
                    <a:lnTo>
                      <a:pt x="435" y="482"/>
                    </a:lnTo>
                    <a:lnTo>
                      <a:pt x="433" y="480"/>
                    </a:lnTo>
                    <a:lnTo>
                      <a:pt x="430" y="481"/>
                    </a:lnTo>
                    <a:lnTo>
                      <a:pt x="429" y="481"/>
                    </a:lnTo>
                    <a:lnTo>
                      <a:pt x="429" y="482"/>
                    </a:lnTo>
                    <a:lnTo>
                      <a:pt x="428" y="482"/>
                    </a:lnTo>
                    <a:lnTo>
                      <a:pt x="427" y="481"/>
                    </a:lnTo>
                    <a:lnTo>
                      <a:pt x="426" y="482"/>
                    </a:lnTo>
                    <a:lnTo>
                      <a:pt x="425" y="482"/>
                    </a:lnTo>
                    <a:lnTo>
                      <a:pt x="424" y="482"/>
                    </a:lnTo>
                    <a:lnTo>
                      <a:pt x="421" y="483"/>
                    </a:lnTo>
                    <a:lnTo>
                      <a:pt x="419" y="480"/>
                    </a:lnTo>
                    <a:lnTo>
                      <a:pt x="417" y="480"/>
                    </a:lnTo>
                    <a:lnTo>
                      <a:pt x="416" y="478"/>
                    </a:lnTo>
                    <a:lnTo>
                      <a:pt x="414" y="479"/>
                    </a:lnTo>
                    <a:lnTo>
                      <a:pt x="413" y="480"/>
                    </a:lnTo>
                    <a:lnTo>
                      <a:pt x="412" y="480"/>
                    </a:lnTo>
                    <a:lnTo>
                      <a:pt x="411" y="478"/>
                    </a:lnTo>
                    <a:lnTo>
                      <a:pt x="411" y="479"/>
                    </a:lnTo>
                    <a:lnTo>
                      <a:pt x="409" y="478"/>
                    </a:lnTo>
                    <a:lnTo>
                      <a:pt x="410" y="477"/>
                    </a:lnTo>
                    <a:lnTo>
                      <a:pt x="408" y="475"/>
                    </a:lnTo>
                    <a:lnTo>
                      <a:pt x="403" y="475"/>
                    </a:lnTo>
                    <a:lnTo>
                      <a:pt x="400" y="475"/>
                    </a:lnTo>
                    <a:lnTo>
                      <a:pt x="398" y="479"/>
                    </a:lnTo>
                    <a:lnTo>
                      <a:pt x="399" y="480"/>
                    </a:lnTo>
                    <a:lnTo>
                      <a:pt x="401" y="481"/>
                    </a:lnTo>
                    <a:lnTo>
                      <a:pt x="402" y="484"/>
                    </a:lnTo>
                    <a:lnTo>
                      <a:pt x="402" y="486"/>
                    </a:lnTo>
                    <a:lnTo>
                      <a:pt x="402" y="487"/>
                    </a:lnTo>
                    <a:lnTo>
                      <a:pt x="399" y="488"/>
                    </a:lnTo>
                    <a:lnTo>
                      <a:pt x="395" y="486"/>
                    </a:lnTo>
                    <a:lnTo>
                      <a:pt x="394" y="488"/>
                    </a:lnTo>
                    <a:lnTo>
                      <a:pt x="391" y="486"/>
                    </a:lnTo>
                    <a:lnTo>
                      <a:pt x="389" y="486"/>
                    </a:lnTo>
                    <a:lnTo>
                      <a:pt x="388" y="487"/>
                    </a:lnTo>
                    <a:lnTo>
                      <a:pt x="388" y="489"/>
                    </a:lnTo>
                    <a:lnTo>
                      <a:pt x="387" y="490"/>
                    </a:lnTo>
                    <a:lnTo>
                      <a:pt x="387" y="491"/>
                    </a:lnTo>
                    <a:lnTo>
                      <a:pt x="388" y="492"/>
                    </a:lnTo>
                    <a:lnTo>
                      <a:pt x="389" y="495"/>
                    </a:lnTo>
                    <a:lnTo>
                      <a:pt x="388" y="495"/>
                    </a:lnTo>
                    <a:lnTo>
                      <a:pt x="386" y="495"/>
                    </a:lnTo>
                    <a:lnTo>
                      <a:pt x="386" y="496"/>
                    </a:lnTo>
                    <a:lnTo>
                      <a:pt x="386" y="499"/>
                    </a:lnTo>
                    <a:lnTo>
                      <a:pt x="384" y="499"/>
                    </a:lnTo>
                    <a:lnTo>
                      <a:pt x="383" y="501"/>
                    </a:lnTo>
                    <a:lnTo>
                      <a:pt x="382" y="501"/>
                    </a:lnTo>
                    <a:lnTo>
                      <a:pt x="381" y="499"/>
                    </a:lnTo>
                    <a:lnTo>
                      <a:pt x="379" y="501"/>
                    </a:lnTo>
                    <a:lnTo>
                      <a:pt x="377" y="501"/>
                    </a:lnTo>
                    <a:lnTo>
                      <a:pt x="377" y="498"/>
                    </a:lnTo>
                    <a:lnTo>
                      <a:pt x="374" y="495"/>
                    </a:lnTo>
                    <a:lnTo>
                      <a:pt x="376" y="494"/>
                    </a:lnTo>
                    <a:lnTo>
                      <a:pt x="374" y="493"/>
                    </a:lnTo>
                    <a:lnTo>
                      <a:pt x="373" y="492"/>
                    </a:lnTo>
                    <a:lnTo>
                      <a:pt x="374" y="491"/>
                    </a:lnTo>
                    <a:lnTo>
                      <a:pt x="373" y="490"/>
                    </a:lnTo>
                    <a:lnTo>
                      <a:pt x="373" y="489"/>
                    </a:lnTo>
                    <a:lnTo>
                      <a:pt x="373" y="485"/>
                    </a:lnTo>
                    <a:lnTo>
                      <a:pt x="371" y="486"/>
                    </a:lnTo>
                    <a:lnTo>
                      <a:pt x="372" y="485"/>
                    </a:lnTo>
                    <a:lnTo>
                      <a:pt x="372" y="484"/>
                    </a:lnTo>
                    <a:lnTo>
                      <a:pt x="371" y="484"/>
                    </a:lnTo>
                    <a:lnTo>
                      <a:pt x="372" y="483"/>
                    </a:lnTo>
                    <a:lnTo>
                      <a:pt x="372" y="481"/>
                    </a:lnTo>
                    <a:lnTo>
                      <a:pt x="370" y="480"/>
                    </a:lnTo>
                    <a:lnTo>
                      <a:pt x="371" y="480"/>
                    </a:lnTo>
                    <a:lnTo>
                      <a:pt x="372" y="480"/>
                    </a:lnTo>
                    <a:lnTo>
                      <a:pt x="370" y="478"/>
                    </a:lnTo>
                    <a:lnTo>
                      <a:pt x="370" y="477"/>
                    </a:lnTo>
                    <a:lnTo>
                      <a:pt x="369" y="479"/>
                    </a:lnTo>
                    <a:lnTo>
                      <a:pt x="368" y="479"/>
                    </a:lnTo>
                    <a:lnTo>
                      <a:pt x="367" y="478"/>
                    </a:lnTo>
                    <a:lnTo>
                      <a:pt x="366" y="478"/>
                    </a:lnTo>
                    <a:lnTo>
                      <a:pt x="364" y="482"/>
                    </a:lnTo>
                    <a:lnTo>
                      <a:pt x="365" y="483"/>
                    </a:lnTo>
                    <a:lnTo>
                      <a:pt x="364" y="484"/>
                    </a:lnTo>
                    <a:lnTo>
                      <a:pt x="363" y="483"/>
                    </a:lnTo>
                    <a:lnTo>
                      <a:pt x="363" y="481"/>
                    </a:lnTo>
                    <a:lnTo>
                      <a:pt x="362" y="479"/>
                    </a:lnTo>
                    <a:lnTo>
                      <a:pt x="361" y="479"/>
                    </a:lnTo>
                    <a:lnTo>
                      <a:pt x="359" y="478"/>
                    </a:lnTo>
                    <a:lnTo>
                      <a:pt x="357" y="475"/>
                    </a:lnTo>
                    <a:lnTo>
                      <a:pt x="356" y="470"/>
                    </a:lnTo>
                    <a:lnTo>
                      <a:pt x="355" y="470"/>
                    </a:lnTo>
                    <a:lnTo>
                      <a:pt x="354" y="470"/>
                    </a:lnTo>
                    <a:lnTo>
                      <a:pt x="348" y="468"/>
                    </a:lnTo>
                    <a:lnTo>
                      <a:pt x="347" y="465"/>
                    </a:lnTo>
                    <a:lnTo>
                      <a:pt x="344" y="460"/>
                    </a:lnTo>
                    <a:lnTo>
                      <a:pt x="345" y="459"/>
                    </a:lnTo>
                    <a:lnTo>
                      <a:pt x="344" y="459"/>
                    </a:lnTo>
                    <a:lnTo>
                      <a:pt x="343" y="461"/>
                    </a:lnTo>
                    <a:lnTo>
                      <a:pt x="343" y="464"/>
                    </a:lnTo>
                    <a:lnTo>
                      <a:pt x="340" y="464"/>
                    </a:lnTo>
                    <a:lnTo>
                      <a:pt x="340" y="465"/>
                    </a:lnTo>
                    <a:lnTo>
                      <a:pt x="338" y="465"/>
                    </a:lnTo>
                    <a:lnTo>
                      <a:pt x="338" y="466"/>
                    </a:lnTo>
                    <a:lnTo>
                      <a:pt x="338" y="465"/>
                    </a:lnTo>
                    <a:lnTo>
                      <a:pt x="337" y="467"/>
                    </a:lnTo>
                    <a:lnTo>
                      <a:pt x="337" y="468"/>
                    </a:lnTo>
                    <a:lnTo>
                      <a:pt x="338" y="468"/>
                    </a:lnTo>
                    <a:lnTo>
                      <a:pt x="337" y="471"/>
                    </a:lnTo>
                    <a:lnTo>
                      <a:pt x="333" y="469"/>
                    </a:lnTo>
                    <a:lnTo>
                      <a:pt x="333" y="470"/>
                    </a:lnTo>
                    <a:lnTo>
                      <a:pt x="333" y="471"/>
                    </a:lnTo>
                    <a:lnTo>
                      <a:pt x="332" y="471"/>
                    </a:lnTo>
                    <a:lnTo>
                      <a:pt x="333" y="472"/>
                    </a:lnTo>
                    <a:lnTo>
                      <a:pt x="332" y="472"/>
                    </a:lnTo>
                    <a:lnTo>
                      <a:pt x="333" y="473"/>
                    </a:lnTo>
                    <a:lnTo>
                      <a:pt x="332" y="475"/>
                    </a:lnTo>
                    <a:lnTo>
                      <a:pt x="333" y="476"/>
                    </a:lnTo>
                    <a:lnTo>
                      <a:pt x="332" y="476"/>
                    </a:lnTo>
                    <a:lnTo>
                      <a:pt x="331" y="477"/>
                    </a:lnTo>
                    <a:lnTo>
                      <a:pt x="330" y="477"/>
                    </a:lnTo>
                    <a:lnTo>
                      <a:pt x="330" y="480"/>
                    </a:lnTo>
                    <a:lnTo>
                      <a:pt x="329" y="480"/>
                    </a:lnTo>
                    <a:lnTo>
                      <a:pt x="329" y="481"/>
                    </a:lnTo>
                    <a:lnTo>
                      <a:pt x="329" y="482"/>
                    </a:lnTo>
                    <a:lnTo>
                      <a:pt x="331" y="483"/>
                    </a:lnTo>
                    <a:lnTo>
                      <a:pt x="330" y="486"/>
                    </a:lnTo>
                    <a:lnTo>
                      <a:pt x="330" y="487"/>
                    </a:lnTo>
                    <a:lnTo>
                      <a:pt x="332" y="486"/>
                    </a:lnTo>
                    <a:lnTo>
                      <a:pt x="332" y="488"/>
                    </a:lnTo>
                    <a:lnTo>
                      <a:pt x="331" y="488"/>
                    </a:lnTo>
                    <a:lnTo>
                      <a:pt x="333" y="489"/>
                    </a:lnTo>
                    <a:lnTo>
                      <a:pt x="333" y="490"/>
                    </a:lnTo>
                    <a:lnTo>
                      <a:pt x="331" y="491"/>
                    </a:lnTo>
                    <a:lnTo>
                      <a:pt x="333" y="491"/>
                    </a:lnTo>
                    <a:lnTo>
                      <a:pt x="332" y="492"/>
                    </a:lnTo>
                    <a:lnTo>
                      <a:pt x="330" y="492"/>
                    </a:lnTo>
                    <a:lnTo>
                      <a:pt x="329" y="492"/>
                    </a:lnTo>
                    <a:lnTo>
                      <a:pt x="329" y="493"/>
                    </a:lnTo>
                    <a:lnTo>
                      <a:pt x="325" y="493"/>
                    </a:lnTo>
                    <a:lnTo>
                      <a:pt x="325" y="494"/>
                    </a:lnTo>
                    <a:lnTo>
                      <a:pt x="324" y="494"/>
                    </a:lnTo>
                    <a:lnTo>
                      <a:pt x="324" y="493"/>
                    </a:lnTo>
                    <a:lnTo>
                      <a:pt x="321" y="493"/>
                    </a:lnTo>
                    <a:lnTo>
                      <a:pt x="320" y="492"/>
                    </a:lnTo>
                    <a:lnTo>
                      <a:pt x="320" y="493"/>
                    </a:lnTo>
                    <a:lnTo>
                      <a:pt x="320" y="494"/>
                    </a:lnTo>
                    <a:lnTo>
                      <a:pt x="318" y="494"/>
                    </a:lnTo>
                    <a:lnTo>
                      <a:pt x="317" y="494"/>
                    </a:lnTo>
                    <a:lnTo>
                      <a:pt x="316" y="496"/>
                    </a:lnTo>
                    <a:lnTo>
                      <a:pt x="313" y="499"/>
                    </a:lnTo>
                    <a:lnTo>
                      <a:pt x="312" y="498"/>
                    </a:lnTo>
                    <a:lnTo>
                      <a:pt x="312" y="499"/>
                    </a:lnTo>
                    <a:lnTo>
                      <a:pt x="310" y="499"/>
                    </a:lnTo>
                    <a:lnTo>
                      <a:pt x="308" y="500"/>
                    </a:lnTo>
                    <a:lnTo>
                      <a:pt x="308" y="501"/>
                    </a:lnTo>
                    <a:lnTo>
                      <a:pt x="307" y="501"/>
                    </a:lnTo>
                    <a:lnTo>
                      <a:pt x="308" y="505"/>
                    </a:lnTo>
                    <a:lnTo>
                      <a:pt x="307" y="506"/>
                    </a:lnTo>
                    <a:lnTo>
                      <a:pt x="307" y="509"/>
                    </a:lnTo>
                    <a:lnTo>
                      <a:pt x="306" y="509"/>
                    </a:lnTo>
                    <a:lnTo>
                      <a:pt x="304" y="509"/>
                    </a:lnTo>
                    <a:lnTo>
                      <a:pt x="303" y="507"/>
                    </a:lnTo>
                    <a:lnTo>
                      <a:pt x="304" y="506"/>
                    </a:lnTo>
                    <a:lnTo>
                      <a:pt x="303" y="502"/>
                    </a:lnTo>
                    <a:lnTo>
                      <a:pt x="301" y="501"/>
                    </a:lnTo>
                    <a:lnTo>
                      <a:pt x="296" y="498"/>
                    </a:lnTo>
                    <a:lnTo>
                      <a:pt x="291" y="499"/>
                    </a:lnTo>
                    <a:lnTo>
                      <a:pt x="289" y="499"/>
                    </a:lnTo>
                    <a:lnTo>
                      <a:pt x="289" y="498"/>
                    </a:lnTo>
                    <a:lnTo>
                      <a:pt x="287" y="498"/>
                    </a:lnTo>
                    <a:lnTo>
                      <a:pt x="287" y="496"/>
                    </a:lnTo>
                    <a:lnTo>
                      <a:pt x="288" y="495"/>
                    </a:lnTo>
                    <a:lnTo>
                      <a:pt x="289" y="495"/>
                    </a:lnTo>
                    <a:lnTo>
                      <a:pt x="290" y="493"/>
                    </a:lnTo>
                    <a:lnTo>
                      <a:pt x="291" y="492"/>
                    </a:lnTo>
                    <a:lnTo>
                      <a:pt x="292" y="489"/>
                    </a:lnTo>
                    <a:lnTo>
                      <a:pt x="292" y="488"/>
                    </a:lnTo>
                    <a:lnTo>
                      <a:pt x="291" y="488"/>
                    </a:lnTo>
                    <a:lnTo>
                      <a:pt x="290" y="490"/>
                    </a:lnTo>
                    <a:lnTo>
                      <a:pt x="289" y="491"/>
                    </a:lnTo>
                    <a:lnTo>
                      <a:pt x="287" y="490"/>
                    </a:lnTo>
                    <a:lnTo>
                      <a:pt x="287" y="492"/>
                    </a:lnTo>
                    <a:lnTo>
                      <a:pt x="286" y="492"/>
                    </a:lnTo>
                    <a:lnTo>
                      <a:pt x="286" y="489"/>
                    </a:lnTo>
                    <a:lnTo>
                      <a:pt x="284" y="493"/>
                    </a:lnTo>
                    <a:lnTo>
                      <a:pt x="282" y="492"/>
                    </a:lnTo>
                    <a:lnTo>
                      <a:pt x="283" y="492"/>
                    </a:lnTo>
                    <a:lnTo>
                      <a:pt x="282" y="492"/>
                    </a:lnTo>
                    <a:lnTo>
                      <a:pt x="281" y="492"/>
                    </a:lnTo>
                    <a:lnTo>
                      <a:pt x="281" y="491"/>
                    </a:lnTo>
                    <a:lnTo>
                      <a:pt x="280" y="492"/>
                    </a:lnTo>
                    <a:lnTo>
                      <a:pt x="280" y="491"/>
                    </a:lnTo>
                    <a:lnTo>
                      <a:pt x="278" y="490"/>
                    </a:lnTo>
                    <a:lnTo>
                      <a:pt x="277" y="489"/>
                    </a:lnTo>
                    <a:lnTo>
                      <a:pt x="276" y="489"/>
                    </a:lnTo>
                    <a:lnTo>
                      <a:pt x="275" y="491"/>
                    </a:lnTo>
                    <a:lnTo>
                      <a:pt x="274" y="489"/>
                    </a:lnTo>
                    <a:lnTo>
                      <a:pt x="273" y="489"/>
                    </a:lnTo>
                    <a:lnTo>
                      <a:pt x="273" y="488"/>
                    </a:lnTo>
                    <a:lnTo>
                      <a:pt x="272" y="489"/>
                    </a:lnTo>
                    <a:lnTo>
                      <a:pt x="272" y="488"/>
                    </a:lnTo>
                    <a:lnTo>
                      <a:pt x="270" y="488"/>
                    </a:lnTo>
                    <a:lnTo>
                      <a:pt x="272" y="485"/>
                    </a:lnTo>
                    <a:lnTo>
                      <a:pt x="271" y="484"/>
                    </a:lnTo>
                    <a:lnTo>
                      <a:pt x="269" y="484"/>
                    </a:lnTo>
                    <a:lnTo>
                      <a:pt x="268" y="486"/>
                    </a:lnTo>
                    <a:lnTo>
                      <a:pt x="266" y="485"/>
                    </a:lnTo>
                    <a:lnTo>
                      <a:pt x="263" y="482"/>
                    </a:lnTo>
                    <a:lnTo>
                      <a:pt x="261" y="482"/>
                    </a:lnTo>
                    <a:lnTo>
                      <a:pt x="261" y="483"/>
                    </a:lnTo>
                    <a:lnTo>
                      <a:pt x="260" y="486"/>
                    </a:lnTo>
                    <a:lnTo>
                      <a:pt x="258" y="486"/>
                    </a:lnTo>
                    <a:lnTo>
                      <a:pt x="258" y="488"/>
                    </a:lnTo>
                    <a:lnTo>
                      <a:pt x="260" y="488"/>
                    </a:lnTo>
                    <a:lnTo>
                      <a:pt x="259" y="488"/>
                    </a:lnTo>
                    <a:lnTo>
                      <a:pt x="258" y="488"/>
                    </a:lnTo>
                    <a:lnTo>
                      <a:pt x="257" y="486"/>
                    </a:lnTo>
                    <a:lnTo>
                      <a:pt x="256" y="488"/>
                    </a:lnTo>
                    <a:lnTo>
                      <a:pt x="255" y="486"/>
                    </a:lnTo>
                    <a:lnTo>
                      <a:pt x="255" y="485"/>
                    </a:lnTo>
                    <a:lnTo>
                      <a:pt x="254" y="483"/>
                    </a:lnTo>
                    <a:lnTo>
                      <a:pt x="252" y="483"/>
                    </a:lnTo>
                    <a:lnTo>
                      <a:pt x="252" y="480"/>
                    </a:lnTo>
                    <a:lnTo>
                      <a:pt x="250" y="480"/>
                    </a:lnTo>
                    <a:lnTo>
                      <a:pt x="249" y="481"/>
                    </a:lnTo>
                    <a:lnTo>
                      <a:pt x="248" y="481"/>
                    </a:lnTo>
                    <a:lnTo>
                      <a:pt x="245" y="475"/>
                    </a:lnTo>
                    <a:lnTo>
                      <a:pt x="244" y="475"/>
                    </a:lnTo>
                    <a:lnTo>
                      <a:pt x="243" y="473"/>
                    </a:lnTo>
                    <a:lnTo>
                      <a:pt x="243" y="476"/>
                    </a:lnTo>
                    <a:lnTo>
                      <a:pt x="242" y="475"/>
                    </a:lnTo>
                    <a:lnTo>
                      <a:pt x="241" y="475"/>
                    </a:lnTo>
                    <a:lnTo>
                      <a:pt x="242" y="475"/>
                    </a:lnTo>
                    <a:lnTo>
                      <a:pt x="243" y="479"/>
                    </a:lnTo>
                    <a:lnTo>
                      <a:pt x="242" y="480"/>
                    </a:lnTo>
                    <a:lnTo>
                      <a:pt x="243" y="480"/>
                    </a:lnTo>
                    <a:lnTo>
                      <a:pt x="242" y="482"/>
                    </a:lnTo>
                    <a:lnTo>
                      <a:pt x="242" y="483"/>
                    </a:lnTo>
                    <a:lnTo>
                      <a:pt x="244" y="483"/>
                    </a:lnTo>
                    <a:lnTo>
                      <a:pt x="243" y="484"/>
                    </a:lnTo>
                    <a:lnTo>
                      <a:pt x="242" y="483"/>
                    </a:lnTo>
                    <a:lnTo>
                      <a:pt x="242" y="484"/>
                    </a:lnTo>
                    <a:lnTo>
                      <a:pt x="241" y="481"/>
                    </a:lnTo>
                    <a:lnTo>
                      <a:pt x="240" y="481"/>
                    </a:lnTo>
                    <a:lnTo>
                      <a:pt x="239" y="480"/>
                    </a:lnTo>
                    <a:lnTo>
                      <a:pt x="237" y="480"/>
                    </a:lnTo>
                    <a:lnTo>
                      <a:pt x="236" y="481"/>
                    </a:lnTo>
                    <a:lnTo>
                      <a:pt x="235" y="480"/>
                    </a:lnTo>
                    <a:lnTo>
                      <a:pt x="235" y="481"/>
                    </a:lnTo>
                    <a:lnTo>
                      <a:pt x="234" y="481"/>
                    </a:lnTo>
                    <a:lnTo>
                      <a:pt x="235" y="482"/>
                    </a:lnTo>
                    <a:lnTo>
                      <a:pt x="234" y="482"/>
                    </a:lnTo>
                    <a:lnTo>
                      <a:pt x="234" y="483"/>
                    </a:lnTo>
                    <a:lnTo>
                      <a:pt x="234" y="482"/>
                    </a:lnTo>
                    <a:lnTo>
                      <a:pt x="234" y="483"/>
                    </a:lnTo>
                    <a:lnTo>
                      <a:pt x="233" y="484"/>
                    </a:lnTo>
                    <a:lnTo>
                      <a:pt x="232" y="482"/>
                    </a:lnTo>
                    <a:lnTo>
                      <a:pt x="232" y="483"/>
                    </a:lnTo>
                    <a:lnTo>
                      <a:pt x="231" y="486"/>
                    </a:lnTo>
                    <a:lnTo>
                      <a:pt x="230" y="486"/>
                    </a:lnTo>
                    <a:lnTo>
                      <a:pt x="231" y="484"/>
                    </a:lnTo>
                    <a:lnTo>
                      <a:pt x="229" y="484"/>
                    </a:lnTo>
                    <a:lnTo>
                      <a:pt x="228" y="485"/>
                    </a:lnTo>
                    <a:lnTo>
                      <a:pt x="227" y="487"/>
                    </a:lnTo>
                    <a:lnTo>
                      <a:pt x="227" y="485"/>
                    </a:lnTo>
                    <a:lnTo>
                      <a:pt x="226" y="485"/>
                    </a:lnTo>
                    <a:lnTo>
                      <a:pt x="226" y="484"/>
                    </a:lnTo>
                    <a:lnTo>
                      <a:pt x="224" y="483"/>
                    </a:lnTo>
                    <a:lnTo>
                      <a:pt x="221" y="485"/>
                    </a:lnTo>
                    <a:lnTo>
                      <a:pt x="220" y="484"/>
                    </a:lnTo>
                    <a:lnTo>
                      <a:pt x="219" y="484"/>
                    </a:lnTo>
                    <a:lnTo>
                      <a:pt x="221" y="484"/>
                    </a:lnTo>
                    <a:lnTo>
                      <a:pt x="221" y="483"/>
                    </a:lnTo>
                    <a:lnTo>
                      <a:pt x="221" y="481"/>
                    </a:lnTo>
                    <a:lnTo>
                      <a:pt x="222" y="480"/>
                    </a:lnTo>
                    <a:lnTo>
                      <a:pt x="222" y="478"/>
                    </a:lnTo>
                    <a:lnTo>
                      <a:pt x="221" y="478"/>
                    </a:lnTo>
                    <a:lnTo>
                      <a:pt x="220" y="478"/>
                    </a:lnTo>
                    <a:lnTo>
                      <a:pt x="219" y="477"/>
                    </a:lnTo>
                    <a:lnTo>
                      <a:pt x="219" y="475"/>
                    </a:lnTo>
                    <a:lnTo>
                      <a:pt x="218" y="476"/>
                    </a:lnTo>
                    <a:lnTo>
                      <a:pt x="216" y="473"/>
                    </a:lnTo>
                    <a:lnTo>
                      <a:pt x="213" y="475"/>
                    </a:lnTo>
                    <a:lnTo>
                      <a:pt x="212" y="473"/>
                    </a:lnTo>
                    <a:lnTo>
                      <a:pt x="212" y="474"/>
                    </a:lnTo>
                    <a:lnTo>
                      <a:pt x="212" y="473"/>
                    </a:lnTo>
                    <a:lnTo>
                      <a:pt x="211" y="472"/>
                    </a:lnTo>
                    <a:lnTo>
                      <a:pt x="212" y="469"/>
                    </a:lnTo>
                    <a:lnTo>
                      <a:pt x="211" y="467"/>
                    </a:lnTo>
                    <a:lnTo>
                      <a:pt x="208" y="466"/>
                    </a:lnTo>
                    <a:lnTo>
                      <a:pt x="208" y="465"/>
                    </a:lnTo>
                    <a:lnTo>
                      <a:pt x="206" y="465"/>
                    </a:lnTo>
                    <a:lnTo>
                      <a:pt x="206" y="463"/>
                    </a:lnTo>
                    <a:lnTo>
                      <a:pt x="203" y="465"/>
                    </a:lnTo>
                    <a:lnTo>
                      <a:pt x="202" y="465"/>
                    </a:lnTo>
                    <a:lnTo>
                      <a:pt x="198" y="465"/>
                    </a:lnTo>
                    <a:lnTo>
                      <a:pt x="197" y="463"/>
                    </a:lnTo>
                    <a:lnTo>
                      <a:pt x="196" y="465"/>
                    </a:lnTo>
                    <a:lnTo>
                      <a:pt x="195" y="465"/>
                    </a:lnTo>
                    <a:lnTo>
                      <a:pt x="194" y="465"/>
                    </a:lnTo>
                    <a:lnTo>
                      <a:pt x="194" y="467"/>
                    </a:lnTo>
                    <a:lnTo>
                      <a:pt x="194" y="470"/>
                    </a:lnTo>
                    <a:lnTo>
                      <a:pt x="192" y="471"/>
                    </a:lnTo>
                    <a:lnTo>
                      <a:pt x="192" y="472"/>
                    </a:lnTo>
                    <a:lnTo>
                      <a:pt x="190" y="473"/>
                    </a:lnTo>
                    <a:lnTo>
                      <a:pt x="189" y="473"/>
                    </a:lnTo>
                    <a:lnTo>
                      <a:pt x="189" y="475"/>
                    </a:lnTo>
                    <a:lnTo>
                      <a:pt x="190" y="474"/>
                    </a:lnTo>
                    <a:lnTo>
                      <a:pt x="188" y="476"/>
                    </a:lnTo>
                    <a:lnTo>
                      <a:pt x="188" y="478"/>
                    </a:lnTo>
                    <a:lnTo>
                      <a:pt x="186" y="477"/>
                    </a:lnTo>
                    <a:lnTo>
                      <a:pt x="186" y="476"/>
                    </a:lnTo>
                    <a:lnTo>
                      <a:pt x="187" y="475"/>
                    </a:lnTo>
                    <a:lnTo>
                      <a:pt x="184" y="475"/>
                    </a:lnTo>
                    <a:lnTo>
                      <a:pt x="181" y="475"/>
                    </a:lnTo>
                    <a:lnTo>
                      <a:pt x="180" y="476"/>
                    </a:lnTo>
                    <a:lnTo>
                      <a:pt x="178" y="475"/>
                    </a:lnTo>
                    <a:lnTo>
                      <a:pt x="177" y="475"/>
                    </a:lnTo>
                    <a:lnTo>
                      <a:pt x="174" y="475"/>
                    </a:lnTo>
                    <a:lnTo>
                      <a:pt x="173" y="475"/>
                    </a:lnTo>
                    <a:lnTo>
                      <a:pt x="172" y="476"/>
                    </a:lnTo>
                    <a:lnTo>
                      <a:pt x="170" y="473"/>
                    </a:lnTo>
                    <a:lnTo>
                      <a:pt x="168" y="473"/>
                    </a:lnTo>
                    <a:lnTo>
                      <a:pt x="165" y="472"/>
                    </a:lnTo>
                    <a:lnTo>
                      <a:pt x="165" y="476"/>
                    </a:lnTo>
                    <a:lnTo>
                      <a:pt x="163" y="475"/>
                    </a:lnTo>
                    <a:lnTo>
                      <a:pt x="161" y="475"/>
                    </a:lnTo>
                    <a:lnTo>
                      <a:pt x="161" y="473"/>
                    </a:lnTo>
                    <a:lnTo>
                      <a:pt x="161" y="472"/>
                    </a:lnTo>
                    <a:lnTo>
                      <a:pt x="161" y="471"/>
                    </a:lnTo>
                    <a:lnTo>
                      <a:pt x="159" y="471"/>
                    </a:lnTo>
                    <a:lnTo>
                      <a:pt x="159" y="473"/>
                    </a:lnTo>
                    <a:lnTo>
                      <a:pt x="158" y="475"/>
                    </a:lnTo>
                    <a:lnTo>
                      <a:pt x="156" y="474"/>
                    </a:lnTo>
                    <a:lnTo>
                      <a:pt x="155" y="475"/>
                    </a:lnTo>
                    <a:lnTo>
                      <a:pt x="155" y="473"/>
                    </a:lnTo>
                    <a:lnTo>
                      <a:pt x="152" y="473"/>
                    </a:lnTo>
                    <a:lnTo>
                      <a:pt x="152" y="472"/>
                    </a:lnTo>
                    <a:lnTo>
                      <a:pt x="151" y="473"/>
                    </a:lnTo>
                    <a:lnTo>
                      <a:pt x="150" y="472"/>
                    </a:lnTo>
                    <a:lnTo>
                      <a:pt x="149" y="469"/>
                    </a:lnTo>
                    <a:lnTo>
                      <a:pt x="150" y="468"/>
                    </a:lnTo>
                    <a:lnTo>
                      <a:pt x="150" y="467"/>
                    </a:lnTo>
                    <a:lnTo>
                      <a:pt x="150" y="464"/>
                    </a:lnTo>
                    <a:lnTo>
                      <a:pt x="150" y="463"/>
                    </a:lnTo>
                    <a:lnTo>
                      <a:pt x="151" y="462"/>
                    </a:lnTo>
                    <a:lnTo>
                      <a:pt x="151" y="461"/>
                    </a:lnTo>
                    <a:lnTo>
                      <a:pt x="153" y="461"/>
                    </a:lnTo>
                    <a:lnTo>
                      <a:pt x="151" y="460"/>
                    </a:lnTo>
                    <a:lnTo>
                      <a:pt x="149" y="458"/>
                    </a:lnTo>
                    <a:lnTo>
                      <a:pt x="145" y="458"/>
                    </a:lnTo>
                    <a:lnTo>
                      <a:pt x="144" y="458"/>
                    </a:lnTo>
                    <a:close/>
                  </a:path>
                </a:pathLst>
              </a:custGeom>
              <a:noFill/>
              <a:ln w="3175"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5" name="Group 86"/>
            <p:cNvGrpSpPr>
              <a:grpSpLocks/>
            </p:cNvGrpSpPr>
            <p:nvPr/>
          </p:nvGrpSpPr>
          <p:grpSpPr bwMode="auto">
            <a:xfrm>
              <a:off x="791" y="2910"/>
              <a:ext cx="569" cy="509"/>
              <a:chOff x="791" y="2910"/>
              <a:chExt cx="569" cy="509"/>
            </a:xfrm>
          </p:grpSpPr>
          <p:sp>
            <p:nvSpPr>
              <p:cNvPr id="275" name="Freeform 84"/>
              <p:cNvSpPr>
                <a:spLocks/>
              </p:cNvSpPr>
              <p:nvPr/>
            </p:nvSpPr>
            <p:spPr bwMode="auto">
              <a:xfrm>
                <a:off x="791" y="2910"/>
                <a:ext cx="569" cy="509"/>
              </a:xfrm>
              <a:custGeom>
                <a:avLst/>
                <a:gdLst>
                  <a:gd name="T0" fmla="*/ 128 w 569"/>
                  <a:gd name="T1" fmla="*/ 470 h 509"/>
                  <a:gd name="T2" fmla="*/ 100 w 569"/>
                  <a:gd name="T3" fmla="*/ 473 h 509"/>
                  <a:gd name="T4" fmla="*/ 79 w 569"/>
                  <a:gd name="T5" fmla="*/ 467 h 509"/>
                  <a:gd name="T6" fmla="*/ 69 w 569"/>
                  <a:gd name="T7" fmla="*/ 420 h 509"/>
                  <a:gd name="T8" fmla="*/ 60 w 569"/>
                  <a:gd name="T9" fmla="*/ 397 h 509"/>
                  <a:gd name="T10" fmla="*/ 56 w 569"/>
                  <a:gd name="T11" fmla="*/ 386 h 509"/>
                  <a:gd name="T12" fmla="*/ 81 w 569"/>
                  <a:gd name="T13" fmla="*/ 368 h 509"/>
                  <a:gd name="T14" fmla="*/ 91 w 569"/>
                  <a:gd name="T15" fmla="*/ 338 h 509"/>
                  <a:gd name="T16" fmla="*/ 106 w 569"/>
                  <a:gd name="T17" fmla="*/ 306 h 509"/>
                  <a:gd name="T18" fmla="*/ 89 w 569"/>
                  <a:gd name="T19" fmla="*/ 267 h 509"/>
                  <a:gd name="T20" fmla="*/ 60 w 569"/>
                  <a:gd name="T21" fmla="*/ 236 h 509"/>
                  <a:gd name="T22" fmla="*/ 33 w 569"/>
                  <a:gd name="T23" fmla="*/ 210 h 509"/>
                  <a:gd name="T24" fmla="*/ 6 w 569"/>
                  <a:gd name="T25" fmla="*/ 198 h 509"/>
                  <a:gd name="T26" fmla="*/ 25 w 569"/>
                  <a:gd name="T27" fmla="*/ 175 h 509"/>
                  <a:gd name="T28" fmla="*/ 41 w 569"/>
                  <a:gd name="T29" fmla="*/ 146 h 509"/>
                  <a:gd name="T30" fmla="*/ 85 w 569"/>
                  <a:gd name="T31" fmla="*/ 126 h 509"/>
                  <a:gd name="T32" fmla="*/ 128 w 569"/>
                  <a:gd name="T33" fmla="*/ 122 h 509"/>
                  <a:gd name="T34" fmla="*/ 164 w 569"/>
                  <a:gd name="T35" fmla="*/ 107 h 509"/>
                  <a:gd name="T36" fmla="*/ 188 w 569"/>
                  <a:gd name="T37" fmla="*/ 92 h 509"/>
                  <a:gd name="T38" fmla="*/ 237 w 569"/>
                  <a:gd name="T39" fmla="*/ 103 h 509"/>
                  <a:gd name="T40" fmla="*/ 273 w 569"/>
                  <a:gd name="T41" fmla="*/ 101 h 509"/>
                  <a:gd name="T42" fmla="*/ 282 w 569"/>
                  <a:gd name="T43" fmla="*/ 78 h 509"/>
                  <a:gd name="T44" fmla="*/ 295 w 569"/>
                  <a:gd name="T45" fmla="*/ 68 h 509"/>
                  <a:gd name="T46" fmla="*/ 321 w 569"/>
                  <a:gd name="T47" fmla="*/ 39 h 509"/>
                  <a:gd name="T48" fmla="*/ 343 w 569"/>
                  <a:gd name="T49" fmla="*/ 44 h 509"/>
                  <a:gd name="T50" fmla="*/ 368 w 569"/>
                  <a:gd name="T51" fmla="*/ 52 h 509"/>
                  <a:gd name="T52" fmla="*/ 423 w 569"/>
                  <a:gd name="T53" fmla="*/ 18 h 509"/>
                  <a:gd name="T54" fmla="*/ 446 w 569"/>
                  <a:gd name="T55" fmla="*/ 7 h 509"/>
                  <a:gd name="T56" fmla="*/ 468 w 569"/>
                  <a:gd name="T57" fmla="*/ 20 h 509"/>
                  <a:gd name="T58" fmla="*/ 488 w 569"/>
                  <a:gd name="T59" fmla="*/ 49 h 509"/>
                  <a:gd name="T60" fmla="*/ 491 w 569"/>
                  <a:gd name="T61" fmla="*/ 77 h 509"/>
                  <a:gd name="T62" fmla="*/ 489 w 569"/>
                  <a:gd name="T63" fmla="*/ 109 h 509"/>
                  <a:gd name="T64" fmla="*/ 483 w 569"/>
                  <a:gd name="T65" fmla="*/ 137 h 509"/>
                  <a:gd name="T66" fmla="*/ 499 w 569"/>
                  <a:gd name="T67" fmla="*/ 161 h 509"/>
                  <a:gd name="T68" fmla="*/ 528 w 569"/>
                  <a:gd name="T69" fmla="*/ 171 h 509"/>
                  <a:gd name="T70" fmla="*/ 541 w 569"/>
                  <a:gd name="T71" fmla="*/ 189 h 509"/>
                  <a:gd name="T72" fmla="*/ 539 w 569"/>
                  <a:gd name="T73" fmla="*/ 225 h 509"/>
                  <a:gd name="T74" fmla="*/ 552 w 569"/>
                  <a:gd name="T75" fmla="*/ 249 h 509"/>
                  <a:gd name="T76" fmla="*/ 542 w 569"/>
                  <a:gd name="T77" fmla="*/ 279 h 509"/>
                  <a:gd name="T78" fmla="*/ 530 w 569"/>
                  <a:gd name="T79" fmla="*/ 288 h 509"/>
                  <a:gd name="T80" fmla="*/ 548 w 569"/>
                  <a:gd name="T81" fmla="*/ 306 h 509"/>
                  <a:gd name="T82" fmla="*/ 567 w 569"/>
                  <a:gd name="T83" fmla="*/ 330 h 509"/>
                  <a:gd name="T84" fmla="*/ 557 w 569"/>
                  <a:gd name="T85" fmla="*/ 360 h 509"/>
                  <a:gd name="T86" fmla="*/ 544 w 569"/>
                  <a:gd name="T87" fmla="*/ 384 h 509"/>
                  <a:gd name="T88" fmla="*/ 524 w 569"/>
                  <a:gd name="T89" fmla="*/ 401 h 509"/>
                  <a:gd name="T90" fmla="*/ 495 w 569"/>
                  <a:gd name="T91" fmla="*/ 412 h 509"/>
                  <a:gd name="T92" fmla="*/ 475 w 569"/>
                  <a:gd name="T93" fmla="*/ 420 h 509"/>
                  <a:gd name="T94" fmla="*/ 469 w 569"/>
                  <a:gd name="T95" fmla="*/ 456 h 509"/>
                  <a:gd name="T96" fmla="*/ 457 w 569"/>
                  <a:gd name="T97" fmla="*/ 480 h 509"/>
                  <a:gd name="T98" fmla="*/ 438 w 569"/>
                  <a:gd name="T99" fmla="*/ 480 h 509"/>
                  <a:gd name="T100" fmla="*/ 411 w 569"/>
                  <a:gd name="T101" fmla="*/ 478 h 509"/>
                  <a:gd name="T102" fmla="*/ 386 w 569"/>
                  <a:gd name="T103" fmla="*/ 495 h 509"/>
                  <a:gd name="T104" fmla="*/ 372 w 569"/>
                  <a:gd name="T105" fmla="*/ 480 h 509"/>
                  <a:gd name="T106" fmla="*/ 340 w 569"/>
                  <a:gd name="T107" fmla="*/ 465 h 509"/>
                  <a:gd name="T108" fmla="*/ 330 w 569"/>
                  <a:gd name="T109" fmla="*/ 486 h 509"/>
                  <a:gd name="T110" fmla="*/ 312 w 569"/>
                  <a:gd name="T111" fmla="*/ 499 h 509"/>
                  <a:gd name="T112" fmla="*/ 291 w 569"/>
                  <a:gd name="T113" fmla="*/ 488 h 509"/>
                  <a:gd name="T114" fmla="*/ 269 w 569"/>
                  <a:gd name="T115" fmla="*/ 484 h 509"/>
                  <a:gd name="T116" fmla="*/ 243 w 569"/>
                  <a:gd name="T117" fmla="*/ 476 h 509"/>
                  <a:gd name="T118" fmla="*/ 233 w 569"/>
                  <a:gd name="T119" fmla="*/ 484 h 509"/>
                  <a:gd name="T120" fmla="*/ 216 w 569"/>
                  <a:gd name="T121" fmla="*/ 473 h 509"/>
                  <a:gd name="T122" fmla="*/ 190 w 569"/>
                  <a:gd name="T123" fmla="*/ 474 h 509"/>
                  <a:gd name="T124" fmla="*/ 158 w 569"/>
                  <a:gd name="T125" fmla="*/ 475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509"/>
                  <a:gd name="T191" fmla="*/ 569 w 569"/>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509">
                    <a:moveTo>
                      <a:pt x="144" y="458"/>
                    </a:moveTo>
                    <a:lnTo>
                      <a:pt x="142" y="460"/>
                    </a:lnTo>
                    <a:lnTo>
                      <a:pt x="142" y="459"/>
                    </a:lnTo>
                    <a:lnTo>
                      <a:pt x="139" y="461"/>
                    </a:lnTo>
                    <a:lnTo>
                      <a:pt x="138" y="461"/>
                    </a:lnTo>
                    <a:lnTo>
                      <a:pt x="136" y="460"/>
                    </a:lnTo>
                    <a:lnTo>
                      <a:pt x="135" y="463"/>
                    </a:lnTo>
                    <a:lnTo>
                      <a:pt x="136" y="465"/>
                    </a:lnTo>
                    <a:lnTo>
                      <a:pt x="135" y="467"/>
                    </a:lnTo>
                    <a:lnTo>
                      <a:pt x="135" y="465"/>
                    </a:lnTo>
                    <a:lnTo>
                      <a:pt x="134" y="468"/>
                    </a:lnTo>
                    <a:lnTo>
                      <a:pt x="134" y="469"/>
                    </a:lnTo>
                    <a:lnTo>
                      <a:pt x="134" y="470"/>
                    </a:lnTo>
                    <a:lnTo>
                      <a:pt x="133" y="470"/>
                    </a:lnTo>
                    <a:lnTo>
                      <a:pt x="133" y="471"/>
                    </a:lnTo>
                    <a:lnTo>
                      <a:pt x="132" y="469"/>
                    </a:lnTo>
                    <a:lnTo>
                      <a:pt x="131" y="469"/>
                    </a:lnTo>
                    <a:lnTo>
                      <a:pt x="131" y="471"/>
                    </a:lnTo>
                    <a:lnTo>
                      <a:pt x="132" y="473"/>
                    </a:lnTo>
                    <a:lnTo>
                      <a:pt x="131" y="473"/>
                    </a:lnTo>
                    <a:lnTo>
                      <a:pt x="131" y="475"/>
                    </a:lnTo>
                    <a:lnTo>
                      <a:pt x="130" y="475"/>
                    </a:lnTo>
                    <a:lnTo>
                      <a:pt x="130" y="472"/>
                    </a:lnTo>
                    <a:lnTo>
                      <a:pt x="128" y="472"/>
                    </a:lnTo>
                    <a:lnTo>
                      <a:pt x="128" y="470"/>
                    </a:lnTo>
                    <a:lnTo>
                      <a:pt x="126" y="472"/>
                    </a:lnTo>
                    <a:lnTo>
                      <a:pt x="126" y="473"/>
                    </a:lnTo>
                    <a:lnTo>
                      <a:pt x="125" y="475"/>
                    </a:lnTo>
                    <a:lnTo>
                      <a:pt x="125" y="476"/>
                    </a:lnTo>
                    <a:lnTo>
                      <a:pt x="125" y="477"/>
                    </a:lnTo>
                    <a:lnTo>
                      <a:pt x="121" y="476"/>
                    </a:lnTo>
                    <a:lnTo>
                      <a:pt x="118" y="475"/>
                    </a:lnTo>
                    <a:lnTo>
                      <a:pt x="118" y="473"/>
                    </a:lnTo>
                    <a:lnTo>
                      <a:pt x="117" y="472"/>
                    </a:lnTo>
                    <a:lnTo>
                      <a:pt x="114" y="475"/>
                    </a:lnTo>
                    <a:lnTo>
                      <a:pt x="114" y="478"/>
                    </a:lnTo>
                    <a:lnTo>
                      <a:pt x="113" y="478"/>
                    </a:lnTo>
                    <a:lnTo>
                      <a:pt x="111" y="480"/>
                    </a:lnTo>
                    <a:lnTo>
                      <a:pt x="111" y="478"/>
                    </a:lnTo>
                    <a:lnTo>
                      <a:pt x="107" y="479"/>
                    </a:lnTo>
                    <a:lnTo>
                      <a:pt x="107" y="478"/>
                    </a:lnTo>
                    <a:lnTo>
                      <a:pt x="105" y="478"/>
                    </a:lnTo>
                    <a:lnTo>
                      <a:pt x="105" y="476"/>
                    </a:lnTo>
                    <a:lnTo>
                      <a:pt x="104" y="475"/>
                    </a:lnTo>
                    <a:lnTo>
                      <a:pt x="103" y="476"/>
                    </a:lnTo>
                    <a:lnTo>
                      <a:pt x="100" y="476"/>
                    </a:lnTo>
                    <a:lnTo>
                      <a:pt x="102" y="475"/>
                    </a:lnTo>
                    <a:lnTo>
                      <a:pt x="102" y="473"/>
                    </a:lnTo>
                    <a:lnTo>
                      <a:pt x="104" y="472"/>
                    </a:lnTo>
                    <a:lnTo>
                      <a:pt x="100" y="472"/>
                    </a:lnTo>
                    <a:lnTo>
                      <a:pt x="100" y="473"/>
                    </a:lnTo>
                    <a:lnTo>
                      <a:pt x="98" y="472"/>
                    </a:lnTo>
                    <a:lnTo>
                      <a:pt x="98" y="470"/>
                    </a:lnTo>
                    <a:lnTo>
                      <a:pt x="98" y="468"/>
                    </a:lnTo>
                    <a:lnTo>
                      <a:pt x="95" y="465"/>
                    </a:lnTo>
                    <a:lnTo>
                      <a:pt x="93" y="466"/>
                    </a:lnTo>
                    <a:lnTo>
                      <a:pt x="93" y="467"/>
                    </a:lnTo>
                    <a:lnTo>
                      <a:pt x="94" y="468"/>
                    </a:lnTo>
                    <a:lnTo>
                      <a:pt x="92" y="468"/>
                    </a:lnTo>
                    <a:lnTo>
                      <a:pt x="90" y="471"/>
                    </a:lnTo>
                    <a:lnTo>
                      <a:pt x="89" y="471"/>
                    </a:lnTo>
                    <a:lnTo>
                      <a:pt x="87" y="472"/>
                    </a:lnTo>
                    <a:lnTo>
                      <a:pt x="87" y="471"/>
                    </a:lnTo>
                    <a:lnTo>
                      <a:pt x="87" y="470"/>
                    </a:lnTo>
                    <a:lnTo>
                      <a:pt x="86" y="471"/>
                    </a:lnTo>
                    <a:lnTo>
                      <a:pt x="85" y="471"/>
                    </a:lnTo>
                    <a:lnTo>
                      <a:pt x="85" y="467"/>
                    </a:lnTo>
                    <a:lnTo>
                      <a:pt x="85" y="468"/>
                    </a:lnTo>
                    <a:lnTo>
                      <a:pt x="84" y="467"/>
                    </a:lnTo>
                    <a:lnTo>
                      <a:pt x="84" y="463"/>
                    </a:lnTo>
                    <a:lnTo>
                      <a:pt x="82" y="463"/>
                    </a:lnTo>
                    <a:lnTo>
                      <a:pt x="83" y="464"/>
                    </a:lnTo>
                    <a:lnTo>
                      <a:pt x="81" y="464"/>
                    </a:lnTo>
                    <a:lnTo>
                      <a:pt x="81" y="467"/>
                    </a:lnTo>
                    <a:lnTo>
                      <a:pt x="79" y="467"/>
                    </a:lnTo>
                    <a:lnTo>
                      <a:pt x="79" y="468"/>
                    </a:lnTo>
                    <a:lnTo>
                      <a:pt x="76" y="466"/>
                    </a:lnTo>
                    <a:lnTo>
                      <a:pt x="74" y="465"/>
                    </a:lnTo>
                    <a:lnTo>
                      <a:pt x="72" y="469"/>
                    </a:lnTo>
                    <a:lnTo>
                      <a:pt x="71" y="469"/>
                    </a:lnTo>
                    <a:lnTo>
                      <a:pt x="68" y="468"/>
                    </a:lnTo>
                    <a:lnTo>
                      <a:pt x="67" y="468"/>
                    </a:lnTo>
                    <a:lnTo>
                      <a:pt x="68" y="465"/>
                    </a:lnTo>
                    <a:lnTo>
                      <a:pt x="68" y="464"/>
                    </a:lnTo>
                    <a:lnTo>
                      <a:pt x="69" y="459"/>
                    </a:lnTo>
                    <a:lnTo>
                      <a:pt x="70" y="456"/>
                    </a:lnTo>
                    <a:lnTo>
                      <a:pt x="68" y="455"/>
                    </a:lnTo>
                    <a:lnTo>
                      <a:pt x="69" y="452"/>
                    </a:lnTo>
                    <a:lnTo>
                      <a:pt x="65" y="448"/>
                    </a:lnTo>
                    <a:lnTo>
                      <a:pt x="64" y="448"/>
                    </a:lnTo>
                    <a:lnTo>
                      <a:pt x="61" y="452"/>
                    </a:lnTo>
                    <a:lnTo>
                      <a:pt x="61" y="451"/>
                    </a:lnTo>
                    <a:lnTo>
                      <a:pt x="63" y="450"/>
                    </a:lnTo>
                    <a:lnTo>
                      <a:pt x="64" y="445"/>
                    </a:lnTo>
                    <a:lnTo>
                      <a:pt x="63" y="444"/>
                    </a:lnTo>
                    <a:lnTo>
                      <a:pt x="63" y="443"/>
                    </a:lnTo>
                    <a:lnTo>
                      <a:pt x="65" y="437"/>
                    </a:lnTo>
                    <a:lnTo>
                      <a:pt x="64" y="433"/>
                    </a:lnTo>
                    <a:lnTo>
                      <a:pt x="66" y="431"/>
                    </a:lnTo>
                    <a:lnTo>
                      <a:pt x="68" y="428"/>
                    </a:lnTo>
                    <a:lnTo>
                      <a:pt x="68" y="421"/>
                    </a:lnTo>
                    <a:lnTo>
                      <a:pt x="69" y="420"/>
                    </a:lnTo>
                    <a:lnTo>
                      <a:pt x="70" y="417"/>
                    </a:lnTo>
                    <a:lnTo>
                      <a:pt x="69" y="415"/>
                    </a:lnTo>
                    <a:lnTo>
                      <a:pt x="67" y="416"/>
                    </a:lnTo>
                    <a:lnTo>
                      <a:pt x="65" y="414"/>
                    </a:lnTo>
                    <a:lnTo>
                      <a:pt x="65" y="412"/>
                    </a:lnTo>
                    <a:lnTo>
                      <a:pt x="63" y="411"/>
                    </a:lnTo>
                    <a:lnTo>
                      <a:pt x="61" y="412"/>
                    </a:lnTo>
                    <a:lnTo>
                      <a:pt x="58" y="411"/>
                    </a:lnTo>
                    <a:lnTo>
                      <a:pt x="58" y="409"/>
                    </a:lnTo>
                    <a:lnTo>
                      <a:pt x="60" y="409"/>
                    </a:lnTo>
                    <a:lnTo>
                      <a:pt x="60" y="408"/>
                    </a:lnTo>
                    <a:lnTo>
                      <a:pt x="57" y="407"/>
                    </a:lnTo>
                    <a:lnTo>
                      <a:pt x="57" y="406"/>
                    </a:lnTo>
                    <a:lnTo>
                      <a:pt x="55" y="406"/>
                    </a:lnTo>
                    <a:lnTo>
                      <a:pt x="53" y="405"/>
                    </a:lnTo>
                    <a:lnTo>
                      <a:pt x="52" y="405"/>
                    </a:lnTo>
                    <a:lnTo>
                      <a:pt x="52" y="402"/>
                    </a:lnTo>
                    <a:lnTo>
                      <a:pt x="50" y="401"/>
                    </a:lnTo>
                    <a:lnTo>
                      <a:pt x="53" y="402"/>
                    </a:lnTo>
                    <a:lnTo>
                      <a:pt x="56" y="405"/>
                    </a:lnTo>
                    <a:lnTo>
                      <a:pt x="59" y="405"/>
                    </a:lnTo>
                    <a:lnTo>
                      <a:pt x="60" y="404"/>
                    </a:lnTo>
                    <a:lnTo>
                      <a:pt x="61" y="404"/>
                    </a:lnTo>
                    <a:lnTo>
                      <a:pt x="63" y="403"/>
                    </a:lnTo>
                    <a:lnTo>
                      <a:pt x="61" y="403"/>
                    </a:lnTo>
                    <a:lnTo>
                      <a:pt x="60" y="397"/>
                    </a:lnTo>
                    <a:lnTo>
                      <a:pt x="56" y="396"/>
                    </a:lnTo>
                    <a:lnTo>
                      <a:pt x="55" y="394"/>
                    </a:lnTo>
                    <a:lnTo>
                      <a:pt x="56" y="392"/>
                    </a:lnTo>
                    <a:lnTo>
                      <a:pt x="55" y="391"/>
                    </a:lnTo>
                    <a:lnTo>
                      <a:pt x="56" y="390"/>
                    </a:lnTo>
                    <a:lnTo>
                      <a:pt x="57" y="391"/>
                    </a:lnTo>
                    <a:lnTo>
                      <a:pt x="57" y="392"/>
                    </a:lnTo>
                    <a:lnTo>
                      <a:pt x="58" y="391"/>
                    </a:lnTo>
                    <a:lnTo>
                      <a:pt x="59" y="391"/>
                    </a:lnTo>
                    <a:lnTo>
                      <a:pt x="60" y="391"/>
                    </a:lnTo>
                    <a:lnTo>
                      <a:pt x="63" y="390"/>
                    </a:lnTo>
                    <a:lnTo>
                      <a:pt x="64" y="391"/>
                    </a:lnTo>
                    <a:lnTo>
                      <a:pt x="67" y="388"/>
                    </a:lnTo>
                    <a:lnTo>
                      <a:pt x="65" y="388"/>
                    </a:lnTo>
                    <a:lnTo>
                      <a:pt x="65" y="386"/>
                    </a:lnTo>
                    <a:lnTo>
                      <a:pt x="63" y="386"/>
                    </a:lnTo>
                    <a:lnTo>
                      <a:pt x="62" y="385"/>
                    </a:lnTo>
                    <a:lnTo>
                      <a:pt x="60" y="386"/>
                    </a:lnTo>
                    <a:lnTo>
                      <a:pt x="61" y="384"/>
                    </a:lnTo>
                    <a:lnTo>
                      <a:pt x="60" y="384"/>
                    </a:lnTo>
                    <a:lnTo>
                      <a:pt x="58" y="385"/>
                    </a:lnTo>
                    <a:lnTo>
                      <a:pt x="58" y="384"/>
                    </a:lnTo>
                    <a:lnTo>
                      <a:pt x="57" y="384"/>
                    </a:lnTo>
                    <a:lnTo>
                      <a:pt x="56" y="386"/>
                    </a:lnTo>
                    <a:lnTo>
                      <a:pt x="55" y="386"/>
                    </a:lnTo>
                    <a:lnTo>
                      <a:pt x="55" y="388"/>
                    </a:lnTo>
                    <a:lnTo>
                      <a:pt x="53" y="387"/>
                    </a:lnTo>
                    <a:lnTo>
                      <a:pt x="52" y="383"/>
                    </a:lnTo>
                    <a:lnTo>
                      <a:pt x="53" y="384"/>
                    </a:lnTo>
                    <a:lnTo>
                      <a:pt x="53" y="383"/>
                    </a:lnTo>
                    <a:lnTo>
                      <a:pt x="52" y="382"/>
                    </a:lnTo>
                    <a:lnTo>
                      <a:pt x="54" y="380"/>
                    </a:lnTo>
                    <a:lnTo>
                      <a:pt x="53" y="378"/>
                    </a:lnTo>
                    <a:lnTo>
                      <a:pt x="54" y="376"/>
                    </a:lnTo>
                    <a:lnTo>
                      <a:pt x="58" y="374"/>
                    </a:lnTo>
                    <a:lnTo>
                      <a:pt x="61" y="368"/>
                    </a:lnTo>
                    <a:lnTo>
                      <a:pt x="71" y="365"/>
                    </a:lnTo>
                    <a:lnTo>
                      <a:pt x="73" y="364"/>
                    </a:lnTo>
                    <a:lnTo>
                      <a:pt x="75" y="364"/>
                    </a:lnTo>
                    <a:lnTo>
                      <a:pt x="74" y="364"/>
                    </a:lnTo>
                    <a:lnTo>
                      <a:pt x="74" y="367"/>
                    </a:lnTo>
                    <a:lnTo>
                      <a:pt x="76" y="368"/>
                    </a:lnTo>
                    <a:lnTo>
                      <a:pt x="77" y="370"/>
                    </a:lnTo>
                    <a:lnTo>
                      <a:pt x="77" y="371"/>
                    </a:lnTo>
                    <a:lnTo>
                      <a:pt x="79" y="371"/>
                    </a:lnTo>
                    <a:lnTo>
                      <a:pt x="80" y="371"/>
                    </a:lnTo>
                    <a:lnTo>
                      <a:pt x="81" y="369"/>
                    </a:lnTo>
                    <a:lnTo>
                      <a:pt x="81" y="368"/>
                    </a:lnTo>
                    <a:lnTo>
                      <a:pt x="82" y="367"/>
                    </a:lnTo>
                    <a:lnTo>
                      <a:pt x="82" y="365"/>
                    </a:lnTo>
                    <a:lnTo>
                      <a:pt x="84" y="364"/>
                    </a:lnTo>
                    <a:lnTo>
                      <a:pt x="85" y="361"/>
                    </a:lnTo>
                    <a:lnTo>
                      <a:pt x="86" y="361"/>
                    </a:lnTo>
                    <a:lnTo>
                      <a:pt x="89" y="361"/>
                    </a:lnTo>
                    <a:lnTo>
                      <a:pt x="89" y="360"/>
                    </a:lnTo>
                    <a:lnTo>
                      <a:pt x="90" y="360"/>
                    </a:lnTo>
                    <a:lnTo>
                      <a:pt x="91" y="360"/>
                    </a:lnTo>
                    <a:lnTo>
                      <a:pt x="93" y="358"/>
                    </a:lnTo>
                    <a:lnTo>
                      <a:pt x="93" y="359"/>
                    </a:lnTo>
                    <a:lnTo>
                      <a:pt x="95" y="356"/>
                    </a:lnTo>
                    <a:lnTo>
                      <a:pt x="95" y="354"/>
                    </a:lnTo>
                    <a:lnTo>
                      <a:pt x="93" y="353"/>
                    </a:lnTo>
                    <a:lnTo>
                      <a:pt x="92" y="352"/>
                    </a:lnTo>
                    <a:lnTo>
                      <a:pt x="91" y="351"/>
                    </a:lnTo>
                    <a:lnTo>
                      <a:pt x="90" y="352"/>
                    </a:lnTo>
                    <a:lnTo>
                      <a:pt x="89" y="352"/>
                    </a:lnTo>
                    <a:lnTo>
                      <a:pt x="87" y="354"/>
                    </a:lnTo>
                    <a:lnTo>
                      <a:pt x="86" y="353"/>
                    </a:lnTo>
                    <a:lnTo>
                      <a:pt x="87" y="350"/>
                    </a:lnTo>
                    <a:lnTo>
                      <a:pt x="90" y="349"/>
                    </a:lnTo>
                    <a:lnTo>
                      <a:pt x="92" y="344"/>
                    </a:lnTo>
                    <a:lnTo>
                      <a:pt x="92" y="341"/>
                    </a:lnTo>
                    <a:lnTo>
                      <a:pt x="91" y="339"/>
                    </a:lnTo>
                    <a:lnTo>
                      <a:pt x="91" y="338"/>
                    </a:lnTo>
                    <a:lnTo>
                      <a:pt x="90" y="335"/>
                    </a:lnTo>
                    <a:lnTo>
                      <a:pt x="91" y="333"/>
                    </a:lnTo>
                    <a:lnTo>
                      <a:pt x="95" y="333"/>
                    </a:lnTo>
                    <a:lnTo>
                      <a:pt x="95" y="331"/>
                    </a:lnTo>
                    <a:lnTo>
                      <a:pt x="97" y="330"/>
                    </a:lnTo>
                    <a:lnTo>
                      <a:pt x="96" y="330"/>
                    </a:lnTo>
                    <a:lnTo>
                      <a:pt x="97" y="326"/>
                    </a:lnTo>
                    <a:lnTo>
                      <a:pt x="95" y="324"/>
                    </a:lnTo>
                    <a:lnTo>
                      <a:pt x="95" y="321"/>
                    </a:lnTo>
                    <a:lnTo>
                      <a:pt x="98" y="318"/>
                    </a:lnTo>
                    <a:lnTo>
                      <a:pt x="97" y="316"/>
                    </a:lnTo>
                    <a:lnTo>
                      <a:pt x="96" y="314"/>
                    </a:lnTo>
                    <a:lnTo>
                      <a:pt x="97" y="313"/>
                    </a:lnTo>
                    <a:lnTo>
                      <a:pt x="98" y="314"/>
                    </a:lnTo>
                    <a:lnTo>
                      <a:pt x="100" y="310"/>
                    </a:lnTo>
                    <a:lnTo>
                      <a:pt x="99" y="308"/>
                    </a:lnTo>
                    <a:lnTo>
                      <a:pt x="100" y="308"/>
                    </a:lnTo>
                    <a:lnTo>
                      <a:pt x="100" y="304"/>
                    </a:lnTo>
                    <a:lnTo>
                      <a:pt x="101" y="304"/>
                    </a:lnTo>
                    <a:lnTo>
                      <a:pt x="102" y="304"/>
                    </a:lnTo>
                    <a:lnTo>
                      <a:pt x="103" y="304"/>
                    </a:lnTo>
                    <a:lnTo>
                      <a:pt x="104" y="304"/>
                    </a:lnTo>
                    <a:lnTo>
                      <a:pt x="105" y="304"/>
                    </a:lnTo>
                    <a:lnTo>
                      <a:pt x="106" y="304"/>
                    </a:lnTo>
                    <a:lnTo>
                      <a:pt x="106" y="306"/>
                    </a:lnTo>
                    <a:lnTo>
                      <a:pt x="107" y="305"/>
                    </a:lnTo>
                    <a:lnTo>
                      <a:pt x="107" y="299"/>
                    </a:lnTo>
                    <a:lnTo>
                      <a:pt x="107" y="293"/>
                    </a:lnTo>
                    <a:lnTo>
                      <a:pt x="106" y="291"/>
                    </a:lnTo>
                    <a:lnTo>
                      <a:pt x="107" y="289"/>
                    </a:lnTo>
                    <a:lnTo>
                      <a:pt x="107" y="287"/>
                    </a:lnTo>
                    <a:lnTo>
                      <a:pt x="106" y="287"/>
                    </a:lnTo>
                    <a:lnTo>
                      <a:pt x="105" y="286"/>
                    </a:lnTo>
                    <a:lnTo>
                      <a:pt x="106" y="284"/>
                    </a:lnTo>
                    <a:lnTo>
                      <a:pt x="107" y="283"/>
                    </a:lnTo>
                    <a:lnTo>
                      <a:pt x="107" y="280"/>
                    </a:lnTo>
                    <a:lnTo>
                      <a:pt x="106" y="280"/>
                    </a:lnTo>
                    <a:lnTo>
                      <a:pt x="107" y="278"/>
                    </a:lnTo>
                    <a:lnTo>
                      <a:pt x="110" y="277"/>
                    </a:lnTo>
                    <a:lnTo>
                      <a:pt x="106" y="277"/>
                    </a:lnTo>
                    <a:lnTo>
                      <a:pt x="104" y="276"/>
                    </a:lnTo>
                    <a:lnTo>
                      <a:pt x="100" y="272"/>
                    </a:lnTo>
                    <a:lnTo>
                      <a:pt x="98" y="269"/>
                    </a:lnTo>
                    <a:lnTo>
                      <a:pt x="93" y="268"/>
                    </a:lnTo>
                    <a:lnTo>
                      <a:pt x="92" y="267"/>
                    </a:lnTo>
                    <a:lnTo>
                      <a:pt x="89" y="268"/>
                    </a:lnTo>
                    <a:lnTo>
                      <a:pt x="87" y="267"/>
                    </a:lnTo>
                    <a:lnTo>
                      <a:pt x="87" y="266"/>
                    </a:lnTo>
                    <a:lnTo>
                      <a:pt x="89" y="267"/>
                    </a:lnTo>
                    <a:lnTo>
                      <a:pt x="90" y="262"/>
                    </a:lnTo>
                    <a:lnTo>
                      <a:pt x="90" y="260"/>
                    </a:lnTo>
                    <a:lnTo>
                      <a:pt x="90" y="259"/>
                    </a:lnTo>
                    <a:lnTo>
                      <a:pt x="90" y="256"/>
                    </a:lnTo>
                    <a:lnTo>
                      <a:pt x="87" y="256"/>
                    </a:lnTo>
                    <a:lnTo>
                      <a:pt x="85" y="255"/>
                    </a:lnTo>
                    <a:lnTo>
                      <a:pt x="83" y="254"/>
                    </a:lnTo>
                    <a:lnTo>
                      <a:pt x="79" y="254"/>
                    </a:lnTo>
                    <a:lnTo>
                      <a:pt x="77" y="255"/>
                    </a:lnTo>
                    <a:lnTo>
                      <a:pt x="77" y="252"/>
                    </a:lnTo>
                    <a:lnTo>
                      <a:pt x="76" y="248"/>
                    </a:lnTo>
                    <a:lnTo>
                      <a:pt x="74" y="247"/>
                    </a:lnTo>
                    <a:lnTo>
                      <a:pt x="73" y="248"/>
                    </a:lnTo>
                    <a:lnTo>
                      <a:pt x="73" y="247"/>
                    </a:lnTo>
                    <a:lnTo>
                      <a:pt x="71" y="244"/>
                    </a:lnTo>
                    <a:lnTo>
                      <a:pt x="70" y="244"/>
                    </a:lnTo>
                    <a:lnTo>
                      <a:pt x="70" y="238"/>
                    </a:lnTo>
                    <a:lnTo>
                      <a:pt x="68" y="237"/>
                    </a:lnTo>
                    <a:lnTo>
                      <a:pt x="67" y="235"/>
                    </a:lnTo>
                    <a:lnTo>
                      <a:pt x="66" y="235"/>
                    </a:lnTo>
                    <a:lnTo>
                      <a:pt x="65" y="234"/>
                    </a:lnTo>
                    <a:lnTo>
                      <a:pt x="63" y="236"/>
                    </a:lnTo>
                    <a:lnTo>
                      <a:pt x="62" y="236"/>
                    </a:lnTo>
                    <a:lnTo>
                      <a:pt x="61" y="235"/>
                    </a:lnTo>
                    <a:lnTo>
                      <a:pt x="60" y="236"/>
                    </a:lnTo>
                    <a:lnTo>
                      <a:pt x="61" y="237"/>
                    </a:lnTo>
                    <a:lnTo>
                      <a:pt x="53" y="237"/>
                    </a:lnTo>
                    <a:lnTo>
                      <a:pt x="52" y="236"/>
                    </a:lnTo>
                    <a:lnTo>
                      <a:pt x="43" y="234"/>
                    </a:lnTo>
                    <a:lnTo>
                      <a:pt x="43" y="233"/>
                    </a:lnTo>
                    <a:lnTo>
                      <a:pt x="42" y="232"/>
                    </a:lnTo>
                    <a:lnTo>
                      <a:pt x="42" y="231"/>
                    </a:lnTo>
                    <a:lnTo>
                      <a:pt x="40" y="229"/>
                    </a:lnTo>
                    <a:lnTo>
                      <a:pt x="41" y="228"/>
                    </a:lnTo>
                    <a:lnTo>
                      <a:pt x="40" y="227"/>
                    </a:lnTo>
                    <a:lnTo>
                      <a:pt x="38" y="226"/>
                    </a:lnTo>
                    <a:lnTo>
                      <a:pt x="37" y="224"/>
                    </a:lnTo>
                    <a:lnTo>
                      <a:pt x="36" y="224"/>
                    </a:lnTo>
                    <a:lnTo>
                      <a:pt x="35" y="223"/>
                    </a:lnTo>
                    <a:lnTo>
                      <a:pt x="32" y="223"/>
                    </a:lnTo>
                    <a:lnTo>
                      <a:pt x="31" y="220"/>
                    </a:lnTo>
                    <a:lnTo>
                      <a:pt x="29" y="220"/>
                    </a:lnTo>
                    <a:lnTo>
                      <a:pt x="27" y="219"/>
                    </a:lnTo>
                    <a:lnTo>
                      <a:pt x="28" y="215"/>
                    </a:lnTo>
                    <a:lnTo>
                      <a:pt x="29" y="216"/>
                    </a:lnTo>
                    <a:lnTo>
                      <a:pt x="30" y="215"/>
                    </a:lnTo>
                    <a:lnTo>
                      <a:pt x="34" y="215"/>
                    </a:lnTo>
                    <a:lnTo>
                      <a:pt x="37" y="217"/>
                    </a:lnTo>
                    <a:lnTo>
                      <a:pt x="37" y="216"/>
                    </a:lnTo>
                    <a:lnTo>
                      <a:pt x="35" y="215"/>
                    </a:lnTo>
                    <a:lnTo>
                      <a:pt x="34" y="215"/>
                    </a:lnTo>
                    <a:lnTo>
                      <a:pt x="33" y="210"/>
                    </a:lnTo>
                    <a:lnTo>
                      <a:pt x="32" y="210"/>
                    </a:lnTo>
                    <a:lnTo>
                      <a:pt x="27" y="210"/>
                    </a:lnTo>
                    <a:lnTo>
                      <a:pt x="25" y="212"/>
                    </a:lnTo>
                    <a:lnTo>
                      <a:pt x="23" y="212"/>
                    </a:lnTo>
                    <a:lnTo>
                      <a:pt x="22" y="211"/>
                    </a:lnTo>
                    <a:lnTo>
                      <a:pt x="22" y="210"/>
                    </a:lnTo>
                    <a:lnTo>
                      <a:pt x="22" y="209"/>
                    </a:lnTo>
                    <a:lnTo>
                      <a:pt x="21" y="209"/>
                    </a:lnTo>
                    <a:lnTo>
                      <a:pt x="20" y="207"/>
                    </a:lnTo>
                    <a:lnTo>
                      <a:pt x="19" y="209"/>
                    </a:lnTo>
                    <a:lnTo>
                      <a:pt x="13" y="207"/>
                    </a:lnTo>
                    <a:lnTo>
                      <a:pt x="12" y="210"/>
                    </a:lnTo>
                    <a:lnTo>
                      <a:pt x="11" y="210"/>
                    </a:lnTo>
                    <a:lnTo>
                      <a:pt x="9" y="212"/>
                    </a:lnTo>
                    <a:lnTo>
                      <a:pt x="7" y="212"/>
                    </a:lnTo>
                    <a:lnTo>
                      <a:pt x="7" y="209"/>
                    </a:lnTo>
                    <a:lnTo>
                      <a:pt x="3" y="209"/>
                    </a:lnTo>
                    <a:lnTo>
                      <a:pt x="1" y="209"/>
                    </a:lnTo>
                    <a:lnTo>
                      <a:pt x="0" y="209"/>
                    </a:lnTo>
                    <a:lnTo>
                      <a:pt x="0" y="207"/>
                    </a:lnTo>
                    <a:lnTo>
                      <a:pt x="2" y="205"/>
                    </a:lnTo>
                    <a:lnTo>
                      <a:pt x="2" y="203"/>
                    </a:lnTo>
                    <a:lnTo>
                      <a:pt x="4" y="202"/>
                    </a:lnTo>
                    <a:lnTo>
                      <a:pt x="5" y="202"/>
                    </a:lnTo>
                    <a:lnTo>
                      <a:pt x="4" y="200"/>
                    </a:lnTo>
                    <a:lnTo>
                      <a:pt x="6" y="198"/>
                    </a:lnTo>
                    <a:lnTo>
                      <a:pt x="6" y="196"/>
                    </a:lnTo>
                    <a:lnTo>
                      <a:pt x="8" y="197"/>
                    </a:lnTo>
                    <a:lnTo>
                      <a:pt x="11" y="197"/>
                    </a:lnTo>
                    <a:lnTo>
                      <a:pt x="11" y="193"/>
                    </a:lnTo>
                    <a:lnTo>
                      <a:pt x="11" y="190"/>
                    </a:lnTo>
                    <a:lnTo>
                      <a:pt x="9" y="189"/>
                    </a:lnTo>
                    <a:lnTo>
                      <a:pt x="8" y="186"/>
                    </a:lnTo>
                    <a:lnTo>
                      <a:pt x="6" y="188"/>
                    </a:lnTo>
                    <a:lnTo>
                      <a:pt x="6" y="186"/>
                    </a:lnTo>
                    <a:lnTo>
                      <a:pt x="6" y="183"/>
                    </a:lnTo>
                    <a:lnTo>
                      <a:pt x="7" y="180"/>
                    </a:lnTo>
                    <a:lnTo>
                      <a:pt x="6" y="179"/>
                    </a:lnTo>
                    <a:lnTo>
                      <a:pt x="8" y="178"/>
                    </a:lnTo>
                    <a:lnTo>
                      <a:pt x="9" y="179"/>
                    </a:lnTo>
                    <a:lnTo>
                      <a:pt x="11" y="177"/>
                    </a:lnTo>
                    <a:lnTo>
                      <a:pt x="12" y="177"/>
                    </a:lnTo>
                    <a:lnTo>
                      <a:pt x="12" y="175"/>
                    </a:lnTo>
                    <a:lnTo>
                      <a:pt x="16" y="175"/>
                    </a:lnTo>
                    <a:lnTo>
                      <a:pt x="16" y="176"/>
                    </a:lnTo>
                    <a:lnTo>
                      <a:pt x="20" y="178"/>
                    </a:lnTo>
                    <a:lnTo>
                      <a:pt x="22" y="178"/>
                    </a:lnTo>
                    <a:lnTo>
                      <a:pt x="22" y="176"/>
                    </a:lnTo>
                    <a:lnTo>
                      <a:pt x="22" y="175"/>
                    </a:lnTo>
                    <a:lnTo>
                      <a:pt x="22" y="174"/>
                    </a:lnTo>
                    <a:lnTo>
                      <a:pt x="23" y="175"/>
                    </a:lnTo>
                    <a:lnTo>
                      <a:pt x="25" y="175"/>
                    </a:lnTo>
                    <a:lnTo>
                      <a:pt x="25" y="171"/>
                    </a:lnTo>
                    <a:lnTo>
                      <a:pt x="25" y="170"/>
                    </a:lnTo>
                    <a:lnTo>
                      <a:pt x="25" y="166"/>
                    </a:lnTo>
                    <a:lnTo>
                      <a:pt x="25" y="167"/>
                    </a:lnTo>
                    <a:lnTo>
                      <a:pt x="26" y="167"/>
                    </a:lnTo>
                    <a:lnTo>
                      <a:pt x="27" y="169"/>
                    </a:lnTo>
                    <a:lnTo>
                      <a:pt x="28" y="169"/>
                    </a:lnTo>
                    <a:lnTo>
                      <a:pt x="30" y="170"/>
                    </a:lnTo>
                    <a:lnTo>
                      <a:pt x="31" y="168"/>
                    </a:lnTo>
                    <a:lnTo>
                      <a:pt x="31" y="165"/>
                    </a:lnTo>
                    <a:lnTo>
                      <a:pt x="31" y="163"/>
                    </a:lnTo>
                    <a:lnTo>
                      <a:pt x="29" y="162"/>
                    </a:lnTo>
                    <a:lnTo>
                      <a:pt x="33" y="162"/>
                    </a:lnTo>
                    <a:lnTo>
                      <a:pt x="33" y="159"/>
                    </a:lnTo>
                    <a:lnTo>
                      <a:pt x="32" y="155"/>
                    </a:lnTo>
                    <a:lnTo>
                      <a:pt x="33" y="154"/>
                    </a:lnTo>
                    <a:lnTo>
                      <a:pt x="33" y="150"/>
                    </a:lnTo>
                    <a:lnTo>
                      <a:pt x="34" y="152"/>
                    </a:lnTo>
                    <a:lnTo>
                      <a:pt x="37" y="152"/>
                    </a:lnTo>
                    <a:lnTo>
                      <a:pt x="38" y="151"/>
                    </a:lnTo>
                    <a:lnTo>
                      <a:pt x="38" y="150"/>
                    </a:lnTo>
                    <a:lnTo>
                      <a:pt x="40" y="150"/>
                    </a:lnTo>
                    <a:lnTo>
                      <a:pt x="40" y="149"/>
                    </a:lnTo>
                    <a:lnTo>
                      <a:pt x="41" y="149"/>
                    </a:lnTo>
                    <a:lnTo>
                      <a:pt x="41" y="148"/>
                    </a:lnTo>
                    <a:lnTo>
                      <a:pt x="41" y="146"/>
                    </a:lnTo>
                    <a:lnTo>
                      <a:pt x="43" y="146"/>
                    </a:lnTo>
                    <a:lnTo>
                      <a:pt x="43" y="145"/>
                    </a:lnTo>
                    <a:lnTo>
                      <a:pt x="46" y="145"/>
                    </a:lnTo>
                    <a:lnTo>
                      <a:pt x="47" y="142"/>
                    </a:lnTo>
                    <a:lnTo>
                      <a:pt x="50" y="142"/>
                    </a:lnTo>
                    <a:lnTo>
                      <a:pt x="52" y="142"/>
                    </a:lnTo>
                    <a:lnTo>
                      <a:pt x="52" y="141"/>
                    </a:lnTo>
                    <a:lnTo>
                      <a:pt x="53" y="141"/>
                    </a:lnTo>
                    <a:lnTo>
                      <a:pt x="55" y="145"/>
                    </a:lnTo>
                    <a:lnTo>
                      <a:pt x="57" y="146"/>
                    </a:lnTo>
                    <a:lnTo>
                      <a:pt x="58" y="145"/>
                    </a:lnTo>
                    <a:lnTo>
                      <a:pt x="61" y="145"/>
                    </a:lnTo>
                    <a:lnTo>
                      <a:pt x="64" y="142"/>
                    </a:lnTo>
                    <a:lnTo>
                      <a:pt x="66" y="144"/>
                    </a:lnTo>
                    <a:lnTo>
                      <a:pt x="66" y="142"/>
                    </a:lnTo>
                    <a:lnTo>
                      <a:pt x="71" y="140"/>
                    </a:lnTo>
                    <a:lnTo>
                      <a:pt x="70" y="137"/>
                    </a:lnTo>
                    <a:lnTo>
                      <a:pt x="73" y="138"/>
                    </a:lnTo>
                    <a:lnTo>
                      <a:pt x="74" y="137"/>
                    </a:lnTo>
                    <a:lnTo>
                      <a:pt x="76" y="134"/>
                    </a:lnTo>
                    <a:lnTo>
                      <a:pt x="76" y="133"/>
                    </a:lnTo>
                    <a:lnTo>
                      <a:pt x="78" y="133"/>
                    </a:lnTo>
                    <a:lnTo>
                      <a:pt x="80" y="132"/>
                    </a:lnTo>
                    <a:lnTo>
                      <a:pt x="85" y="126"/>
                    </a:lnTo>
                    <a:lnTo>
                      <a:pt x="86" y="127"/>
                    </a:lnTo>
                    <a:lnTo>
                      <a:pt x="85" y="128"/>
                    </a:lnTo>
                    <a:lnTo>
                      <a:pt x="85" y="133"/>
                    </a:lnTo>
                    <a:lnTo>
                      <a:pt x="89" y="132"/>
                    </a:lnTo>
                    <a:lnTo>
                      <a:pt x="90" y="133"/>
                    </a:lnTo>
                    <a:lnTo>
                      <a:pt x="92" y="135"/>
                    </a:lnTo>
                    <a:lnTo>
                      <a:pt x="93" y="135"/>
                    </a:lnTo>
                    <a:lnTo>
                      <a:pt x="97" y="133"/>
                    </a:lnTo>
                    <a:lnTo>
                      <a:pt x="104" y="135"/>
                    </a:lnTo>
                    <a:lnTo>
                      <a:pt x="106" y="136"/>
                    </a:lnTo>
                    <a:lnTo>
                      <a:pt x="107" y="133"/>
                    </a:lnTo>
                    <a:lnTo>
                      <a:pt x="108" y="131"/>
                    </a:lnTo>
                    <a:lnTo>
                      <a:pt x="109" y="132"/>
                    </a:lnTo>
                    <a:lnTo>
                      <a:pt x="110" y="129"/>
                    </a:lnTo>
                    <a:lnTo>
                      <a:pt x="111" y="130"/>
                    </a:lnTo>
                    <a:lnTo>
                      <a:pt x="110" y="133"/>
                    </a:lnTo>
                    <a:lnTo>
                      <a:pt x="112" y="133"/>
                    </a:lnTo>
                    <a:lnTo>
                      <a:pt x="113" y="131"/>
                    </a:lnTo>
                    <a:lnTo>
                      <a:pt x="114" y="131"/>
                    </a:lnTo>
                    <a:lnTo>
                      <a:pt x="118" y="127"/>
                    </a:lnTo>
                    <a:lnTo>
                      <a:pt x="120" y="124"/>
                    </a:lnTo>
                    <a:lnTo>
                      <a:pt x="122" y="122"/>
                    </a:lnTo>
                    <a:lnTo>
                      <a:pt x="123" y="122"/>
                    </a:lnTo>
                    <a:lnTo>
                      <a:pt x="125" y="120"/>
                    </a:lnTo>
                    <a:lnTo>
                      <a:pt x="126" y="120"/>
                    </a:lnTo>
                    <a:lnTo>
                      <a:pt x="128" y="123"/>
                    </a:lnTo>
                    <a:lnTo>
                      <a:pt x="128" y="122"/>
                    </a:lnTo>
                    <a:lnTo>
                      <a:pt x="129" y="122"/>
                    </a:lnTo>
                    <a:lnTo>
                      <a:pt x="131" y="128"/>
                    </a:lnTo>
                    <a:lnTo>
                      <a:pt x="130" y="131"/>
                    </a:lnTo>
                    <a:lnTo>
                      <a:pt x="131" y="132"/>
                    </a:lnTo>
                    <a:lnTo>
                      <a:pt x="138" y="132"/>
                    </a:lnTo>
                    <a:lnTo>
                      <a:pt x="138" y="128"/>
                    </a:lnTo>
                    <a:lnTo>
                      <a:pt x="139" y="127"/>
                    </a:lnTo>
                    <a:lnTo>
                      <a:pt x="139" y="124"/>
                    </a:lnTo>
                    <a:lnTo>
                      <a:pt x="141" y="122"/>
                    </a:lnTo>
                    <a:lnTo>
                      <a:pt x="143" y="120"/>
                    </a:lnTo>
                    <a:lnTo>
                      <a:pt x="146" y="120"/>
                    </a:lnTo>
                    <a:lnTo>
                      <a:pt x="152" y="119"/>
                    </a:lnTo>
                    <a:lnTo>
                      <a:pt x="153" y="119"/>
                    </a:lnTo>
                    <a:lnTo>
                      <a:pt x="152" y="120"/>
                    </a:lnTo>
                    <a:lnTo>
                      <a:pt x="156" y="119"/>
                    </a:lnTo>
                    <a:lnTo>
                      <a:pt x="157" y="118"/>
                    </a:lnTo>
                    <a:lnTo>
                      <a:pt x="158" y="118"/>
                    </a:lnTo>
                    <a:lnTo>
                      <a:pt x="161" y="117"/>
                    </a:lnTo>
                    <a:lnTo>
                      <a:pt x="161" y="115"/>
                    </a:lnTo>
                    <a:lnTo>
                      <a:pt x="162" y="115"/>
                    </a:lnTo>
                    <a:lnTo>
                      <a:pt x="162" y="114"/>
                    </a:lnTo>
                    <a:lnTo>
                      <a:pt x="164" y="115"/>
                    </a:lnTo>
                    <a:lnTo>
                      <a:pt x="165" y="113"/>
                    </a:lnTo>
                    <a:lnTo>
                      <a:pt x="166" y="112"/>
                    </a:lnTo>
                    <a:lnTo>
                      <a:pt x="166" y="108"/>
                    </a:lnTo>
                    <a:lnTo>
                      <a:pt x="166" y="107"/>
                    </a:lnTo>
                    <a:lnTo>
                      <a:pt x="164" y="107"/>
                    </a:lnTo>
                    <a:lnTo>
                      <a:pt x="165" y="107"/>
                    </a:lnTo>
                    <a:lnTo>
                      <a:pt x="165" y="106"/>
                    </a:lnTo>
                    <a:lnTo>
                      <a:pt x="167" y="107"/>
                    </a:lnTo>
                    <a:lnTo>
                      <a:pt x="170" y="107"/>
                    </a:lnTo>
                    <a:lnTo>
                      <a:pt x="170" y="109"/>
                    </a:lnTo>
                    <a:lnTo>
                      <a:pt x="175" y="109"/>
                    </a:lnTo>
                    <a:lnTo>
                      <a:pt x="176" y="109"/>
                    </a:lnTo>
                    <a:lnTo>
                      <a:pt x="175" y="107"/>
                    </a:lnTo>
                    <a:lnTo>
                      <a:pt x="176" y="107"/>
                    </a:lnTo>
                    <a:lnTo>
                      <a:pt x="175" y="106"/>
                    </a:lnTo>
                    <a:lnTo>
                      <a:pt x="177" y="103"/>
                    </a:lnTo>
                    <a:lnTo>
                      <a:pt x="175" y="101"/>
                    </a:lnTo>
                    <a:lnTo>
                      <a:pt x="174" y="101"/>
                    </a:lnTo>
                    <a:lnTo>
                      <a:pt x="174" y="95"/>
                    </a:lnTo>
                    <a:lnTo>
                      <a:pt x="177" y="94"/>
                    </a:lnTo>
                    <a:lnTo>
                      <a:pt x="178" y="94"/>
                    </a:lnTo>
                    <a:lnTo>
                      <a:pt x="180" y="92"/>
                    </a:lnTo>
                    <a:lnTo>
                      <a:pt x="181" y="92"/>
                    </a:lnTo>
                    <a:lnTo>
                      <a:pt x="182" y="90"/>
                    </a:lnTo>
                    <a:lnTo>
                      <a:pt x="185" y="90"/>
                    </a:lnTo>
                    <a:lnTo>
                      <a:pt x="187" y="93"/>
                    </a:lnTo>
                    <a:lnTo>
                      <a:pt x="188" y="94"/>
                    </a:lnTo>
                    <a:lnTo>
                      <a:pt x="188" y="92"/>
                    </a:lnTo>
                    <a:lnTo>
                      <a:pt x="190" y="92"/>
                    </a:lnTo>
                    <a:lnTo>
                      <a:pt x="190" y="91"/>
                    </a:lnTo>
                    <a:lnTo>
                      <a:pt x="194" y="94"/>
                    </a:lnTo>
                    <a:lnTo>
                      <a:pt x="198" y="95"/>
                    </a:lnTo>
                    <a:lnTo>
                      <a:pt x="198" y="97"/>
                    </a:lnTo>
                    <a:lnTo>
                      <a:pt x="199" y="97"/>
                    </a:lnTo>
                    <a:lnTo>
                      <a:pt x="199" y="98"/>
                    </a:lnTo>
                    <a:lnTo>
                      <a:pt x="200" y="98"/>
                    </a:lnTo>
                    <a:lnTo>
                      <a:pt x="205" y="99"/>
                    </a:lnTo>
                    <a:lnTo>
                      <a:pt x="211" y="99"/>
                    </a:lnTo>
                    <a:lnTo>
                      <a:pt x="211" y="101"/>
                    </a:lnTo>
                    <a:lnTo>
                      <a:pt x="213" y="101"/>
                    </a:lnTo>
                    <a:lnTo>
                      <a:pt x="217" y="102"/>
                    </a:lnTo>
                    <a:lnTo>
                      <a:pt x="218" y="103"/>
                    </a:lnTo>
                    <a:lnTo>
                      <a:pt x="218" y="102"/>
                    </a:lnTo>
                    <a:lnTo>
                      <a:pt x="224" y="102"/>
                    </a:lnTo>
                    <a:lnTo>
                      <a:pt x="225" y="101"/>
                    </a:lnTo>
                    <a:lnTo>
                      <a:pt x="228" y="103"/>
                    </a:lnTo>
                    <a:lnTo>
                      <a:pt x="229" y="100"/>
                    </a:lnTo>
                    <a:lnTo>
                      <a:pt x="229" y="98"/>
                    </a:lnTo>
                    <a:lnTo>
                      <a:pt x="232" y="100"/>
                    </a:lnTo>
                    <a:lnTo>
                      <a:pt x="232" y="101"/>
                    </a:lnTo>
                    <a:lnTo>
                      <a:pt x="233" y="103"/>
                    </a:lnTo>
                    <a:lnTo>
                      <a:pt x="234" y="102"/>
                    </a:lnTo>
                    <a:lnTo>
                      <a:pt x="236" y="104"/>
                    </a:lnTo>
                    <a:lnTo>
                      <a:pt x="236" y="103"/>
                    </a:lnTo>
                    <a:lnTo>
                      <a:pt x="237" y="103"/>
                    </a:lnTo>
                    <a:lnTo>
                      <a:pt x="238" y="101"/>
                    </a:lnTo>
                    <a:lnTo>
                      <a:pt x="243" y="106"/>
                    </a:lnTo>
                    <a:lnTo>
                      <a:pt x="245" y="107"/>
                    </a:lnTo>
                    <a:lnTo>
                      <a:pt x="245" y="108"/>
                    </a:lnTo>
                    <a:lnTo>
                      <a:pt x="246" y="109"/>
                    </a:lnTo>
                    <a:lnTo>
                      <a:pt x="248" y="105"/>
                    </a:lnTo>
                    <a:lnTo>
                      <a:pt x="250" y="103"/>
                    </a:lnTo>
                    <a:lnTo>
                      <a:pt x="250" y="102"/>
                    </a:lnTo>
                    <a:lnTo>
                      <a:pt x="252" y="99"/>
                    </a:lnTo>
                    <a:lnTo>
                      <a:pt x="253" y="99"/>
                    </a:lnTo>
                    <a:lnTo>
                      <a:pt x="255" y="98"/>
                    </a:lnTo>
                    <a:lnTo>
                      <a:pt x="257" y="100"/>
                    </a:lnTo>
                    <a:lnTo>
                      <a:pt x="259" y="101"/>
                    </a:lnTo>
                    <a:lnTo>
                      <a:pt x="260" y="100"/>
                    </a:lnTo>
                    <a:lnTo>
                      <a:pt x="260" y="99"/>
                    </a:lnTo>
                    <a:lnTo>
                      <a:pt x="261" y="101"/>
                    </a:lnTo>
                    <a:lnTo>
                      <a:pt x="263" y="101"/>
                    </a:lnTo>
                    <a:lnTo>
                      <a:pt x="263" y="99"/>
                    </a:lnTo>
                    <a:lnTo>
                      <a:pt x="267" y="100"/>
                    </a:lnTo>
                    <a:lnTo>
                      <a:pt x="267" y="98"/>
                    </a:lnTo>
                    <a:lnTo>
                      <a:pt x="268" y="99"/>
                    </a:lnTo>
                    <a:lnTo>
                      <a:pt x="269" y="98"/>
                    </a:lnTo>
                    <a:lnTo>
                      <a:pt x="272" y="99"/>
                    </a:lnTo>
                    <a:lnTo>
                      <a:pt x="273" y="100"/>
                    </a:lnTo>
                    <a:lnTo>
                      <a:pt x="273" y="101"/>
                    </a:lnTo>
                    <a:lnTo>
                      <a:pt x="274" y="101"/>
                    </a:lnTo>
                    <a:lnTo>
                      <a:pt x="274" y="103"/>
                    </a:lnTo>
                    <a:lnTo>
                      <a:pt x="275" y="102"/>
                    </a:lnTo>
                    <a:lnTo>
                      <a:pt x="276" y="103"/>
                    </a:lnTo>
                    <a:lnTo>
                      <a:pt x="275" y="101"/>
                    </a:lnTo>
                    <a:lnTo>
                      <a:pt x="276" y="101"/>
                    </a:lnTo>
                    <a:lnTo>
                      <a:pt x="276" y="102"/>
                    </a:lnTo>
                    <a:lnTo>
                      <a:pt x="276" y="103"/>
                    </a:lnTo>
                    <a:lnTo>
                      <a:pt x="278" y="102"/>
                    </a:lnTo>
                    <a:lnTo>
                      <a:pt x="281" y="98"/>
                    </a:lnTo>
                    <a:lnTo>
                      <a:pt x="280" y="98"/>
                    </a:lnTo>
                    <a:lnTo>
                      <a:pt x="281" y="96"/>
                    </a:lnTo>
                    <a:lnTo>
                      <a:pt x="280" y="96"/>
                    </a:lnTo>
                    <a:lnTo>
                      <a:pt x="281" y="95"/>
                    </a:lnTo>
                    <a:lnTo>
                      <a:pt x="280" y="95"/>
                    </a:lnTo>
                    <a:lnTo>
                      <a:pt x="280" y="94"/>
                    </a:lnTo>
                    <a:lnTo>
                      <a:pt x="280" y="90"/>
                    </a:lnTo>
                    <a:lnTo>
                      <a:pt x="283" y="92"/>
                    </a:lnTo>
                    <a:lnTo>
                      <a:pt x="283" y="86"/>
                    </a:lnTo>
                    <a:lnTo>
                      <a:pt x="283" y="84"/>
                    </a:lnTo>
                    <a:lnTo>
                      <a:pt x="284" y="84"/>
                    </a:lnTo>
                    <a:lnTo>
                      <a:pt x="284" y="82"/>
                    </a:lnTo>
                    <a:lnTo>
                      <a:pt x="283" y="81"/>
                    </a:lnTo>
                    <a:lnTo>
                      <a:pt x="282" y="81"/>
                    </a:lnTo>
                    <a:lnTo>
                      <a:pt x="282" y="78"/>
                    </a:lnTo>
                    <a:lnTo>
                      <a:pt x="281" y="77"/>
                    </a:lnTo>
                    <a:lnTo>
                      <a:pt x="281" y="76"/>
                    </a:lnTo>
                    <a:lnTo>
                      <a:pt x="283" y="75"/>
                    </a:lnTo>
                    <a:lnTo>
                      <a:pt x="283" y="76"/>
                    </a:lnTo>
                    <a:lnTo>
                      <a:pt x="284" y="75"/>
                    </a:lnTo>
                    <a:lnTo>
                      <a:pt x="283" y="74"/>
                    </a:lnTo>
                    <a:lnTo>
                      <a:pt x="283" y="73"/>
                    </a:lnTo>
                    <a:lnTo>
                      <a:pt x="282" y="71"/>
                    </a:lnTo>
                    <a:lnTo>
                      <a:pt x="283" y="70"/>
                    </a:lnTo>
                    <a:lnTo>
                      <a:pt x="283" y="71"/>
                    </a:lnTo>
                    <a:lnTo>
                      <a:pt x="283" y="69"/>
                    </a:lnTo>
                    <a:lnTo>
                      <a:pt x="283" y="68"/>
                    </a:lnTo>
                    <a:lnTo>
                      <a:pt x="281" y="67"/>
                    </a:lnTo>
                    <a:lnTo>
                      <a:pt x="281" y="66"/>
                    </a:lnTo>
                    <a:lnTo>
                      <a:pt x="283" y="65"/>
                    </a:lnTo>
                    <a:lnTo>
                      <a:pt x="284" y="65"/>
                    </a:lnTo>
                    <a:lnTo>
                      <a:pt x="284" y="64"/>
                    </a:lnTo>
                    <a:lnTo>
                      <a:pt x="286" y="64"/>
                    </a:lnTo>
                    <a:lnTo>
                      <a:pt x="290" y="69"/>
                    </a:lnTo>
                    <a:lnTo>
                      <a:pt x="296" y="72"/>
                    </a:lnTo>
                    <a:lnTo>
                      <a:pt x="296" y="71"/>
                    </a:lnTo>
                    <a:lnTo>
                      <a:pt x="297" y="71"/>
                    </a:lnTo>
                    <a:lnTo>
                      <a:pt x="296" y="70"/>
                    </a:lnTo>
                    <a:lnTo>
                      <a:pt x="297" y="69"/>
                    </a:lnTo>
                    <a:lnTo>
                      <a:pt x="297" y="68"/>
                    </a:lnTo>
                    <a:lnTo>
                      <a:pt x="295" y="68"/>
                    </a:lnTo>
                    <a:lnTo>
                      <a:pt x="294" y="67"/>
                    </a:lnTo>
                    <a:lnTo>
                      <a:pt x="296" y="65"/>
                    </a:lnTo>
                    <a:lnTo>
                      <a:pt x="297" y="67"/>
                    </a:lnTo>
                    <a:lnTo>
                      <a:pt x="298" y="65"/>
                    </a:lnTo>
                    <a:lnTo>
                      <a:pt x="297" y="65"/>
                    </a:lnTo>
                    <a:lnTo>
                      <a:pt x="299" y="64"/>
                    </a:lnTo>
                    <a:lnTo>
                      <a:pt x="299" y="58"/>
                    </a:lnTo>
                    <a:lnTo>
                      <a:pt x="303" y="61"/>
                    </a:lnTo>
                    <a:lnTo>
                      <a:pt x="306" y="61"/>
                    </a:lnTo>
                    <a:lnTo>
                      <a:pt x="306" y="58"/>
                    </a:lnTo>
                    <a:lnTo>
                      <a:pt x="309" y="61"/>
                    </a:lnTo>
                    <a:lnTo>
                      <a:pt x="312" y="61"/>
                    </a:lnTo>
                    <a:lnTo>
                      <a:pt x="312" y="57"/>
                    </a:lnTo>
                    <a:lnTo>
                      <a:pt x="313" y="56"/>
                    </a:lnTo>
                    <a:lnTo>
                      <a:pt x="313" y="54"/>
                    </a:lnTo>
                    <a:lnTo>
                      <a:pt x="313" y="52"/>
                    </a:lnTo>
                    <a:lnTo>
                      <a:pt x="312" y="52"/>
                    </a:lnTo>
                    <a:lnTo>
                      <a:pt x="313" y="52"/>
                    </a:lnTo>
                    <a:lnTo>
                      <a:pt x="313" y="48"/>
                    </a:lnTo>
                    <a:lnTo>
                      <a:pt x="310" y="39"/>
                    </a:lnTo>
                    <a:lnTo>
                      <a:pt x="315" y="38"/>
                    </a:lnTo>
                    <a:lnTo>
                      <a:pt x="315" y="34"/>
                    </a:lnTo>
                    <a:lnTo>
                      <a:pt x="319" y="36"/>
                    </a:lnTo>
                    <a:lnTo>
                      <a:pt x="320" y="36"/>
                    </a:lnTo>
                    <a:lnTo>
                      <a:pt x="319" y="39"/>
                    </a:lnTo>
                    <a:lnTo>
                      <a:pt x="321" y="39"/>
                    </a:lnTo>
                    <a:lnTo>
                      <a:pt x="321" y="40"/>
                    </a:lnTo>
                    <a:lnTo>
                      <a:pt x="322" y="42"/>
                    </a:lnTo>
                    <a:lnTo>
                      <a:pt x="323" y="39"/>
                    </a:lnTo>
                    <a:lnTo>
                      <a:pt x="325" y="35"/>
                    </a:lnTo>
                    <a:lnTo>
                      <a:pt x="330" y="35"/>
                    </a:lnTo>
                    <a:lnTo>
                      <a:pt x="329" y="35"/>
                    </a:lnTo>
                    <a:lnTo>
                      <a:pt x="330" y="37"/>
                    </a:lnTo>
                    <a:lnTo>
                      <a:pt x="330" y="41"/>
                    </a:lnTo>
                    <a:lnTo>
                      <a:pt x="331" y="41"/>
                    </a:lnTo>
                    <a:lnTo>
                      <a:pt x="334" y="43"/>
                    </a:lnTo>
                    <a:lnTo>
                      <a:pt x="336" y="43"/>
                    </a:lnTo>
                    <a:lnTo>
                      <a:pt x="337" y="41"/>
                    </a:lnTo>
                    <a:lnTo>
                      <a:pt x="335" y="39"/>
                    </a:lnTo>
                    <a:lnTo>
                      <a:pt x="335" y="38"/>
                    </a:lnTo>
                    <a:lnTo>
                      <a:pt x="339" y="39"/>
                    </a:lnTo>
                    <a:lnTo>
                      <a:pt x="340" y="38"/>
                    </a:lnTo>
                    <a:lnTo>
                      <a:pt x="341" y="36"/>
                    </a:lnTo>
                    <a:lnTo>
                      <a:pt x="343" y="37"/>
                    </a:lnTo>
                    <a:lnTo>
                      <a:pt x="344" y="37"/>
                    </a:lnTo>
                    <a:lnTo>
                      <a:pt x="343" y="38"/>
                    </a:lnTo>
                    <a:lnTo>
                      <a:pt x="343" y="40"/>
                    </a:lnTo>
                    <a:lnTo>
                      <a:pt x="343" y="41"/>
                    </a:lnTo>
                    <a:lnTo>
                      <a:pt x="345" y="43"/>
                    </a:lnTo>
                    <a:lnTo>
                      <a:pt x="344" y="43"/>
                    </a:lnTo>
                    <a:lnTo>
                      <a:pt x="343" y="44"/>
                    </a:lnTo>
                    <a:lnTo>
                      <a:pt x="342" y="46"/>
                    </a:lnTo>
                    <a:lnTo>
                      <a:pt x="343" y="47"/>
                    </a:lnTo>
                    <a:lnTo>
                      <a:pt x="343" y="51"/>
                    </a:lnTo>
                    <a:lnTo>
                      <a:pt x="345" y="54"/>
                    </a:lnTo>
                    <a:lnTo>
                      <a:pt x="346" y="52"/>
                    </a:lnTo>
                    <a:lnTo>
                      <a:pt x="346" y="53"/>
                    </a:lnTo>
                    <a:lnTo>
                      <a:pt x="347" y="52"/>
                    </a:lnTo>
                    <a:lnTo>
                      <a:pt x="347" y="53"/>
                    </a:lnTo>
                    <a:lnTo>
                      <a:pt x="348" y="53"/>
                    </a:lnTo>
                    <a:lnTo>
                      <a:pt x="348" y="54"/>
                    </a:lnTo>
                    <a:lnTo>
                      <a:pt x="349" y="55"/>
                    </a:lnTo>
                    <a:lnTo>
                      <a:pt x="350" y="56"/>
                    </a:lnTo>
                    <a:lnTo>
                      <a:pt x="351" y="55"/>
                    </a:lnTo>
                    <a:lnTo>
                      <a:pt x="351" y="53"/>
                    </a:lnTo>
                    <a:lnTo>
                      <a:pt x="353" y="51"/>
                    </a:lnTo>
                    <a:lnTo>
                      <a:pt x="353" y="52"/>
                    </a:lnTo>
                    <a:lnTo>
                      <a:pt x="355" y="53"/>
                    </a:lnTo>
                    <a:lnTo>
                      <a:pt x="356" y="53"/>
                    </a:lnTo>
                    <a:lnTo>
                      <a:pt x="356" y="51"/>
                    </a:lnTo>
                    <a:lnTo>
                      <a:pt x="358" y="51"/>
                    </a:lnTo>
                    <a:lnTo>
                      <a:pt x="359" y="53"/>
                    </a:lnTo>
                    <a:lnTo>
                      <a:pt x="361" y="54"/>
                    </a:lnTo>
                    <a:lnTo>
                      <a:pt x="361" y="52"/>
                    </a:lnTo>
                    <a:lnTo>
                      <a:pt x="361" y="51"/>
                    </a:lnTo>
                    <a:lnTo>
                      <a:pt x="365" y="52"/>
                    </a:lnTo>
                    <a:lnTo>
                      <a:pt x="368" y="52"/>
                    </a:lnTo>
                    <a:lnTo>
                      <a:pt x="372" y="55"/>
                    </a:lnTo>
                    <a:lnTo>
                      <a:pt x="372" y="54"/>
                    </a:lnTo>
                    <a:lnTo>
                      <a:pt x="372" y="50"/>
                    </a:lnTo>
                    <a:lnTo>
                      <a:pt x="374" y="49"/>
                    </a:lnTo>
                    <a:lnTo>
                      <a:pt x="374" y="48"/>
                    </a:lnTo>
                    <a:lnTo>
                      <a:pt x="378" y="49"/>
                    </a:lnTo>
                    <a:lnTo>
                      <a:pt x="379" y="48"/>
                    </a:lnTo>
                    <a:lnTo>
                      <a:pt x="381" y="48"/>
                    </a:lnTo>
                    <a:lnTo>
                      <a:pt x="383" y="40"/>
                    </a:lnTo>
                    <a:lnTo>
                      <a:pt x="383" y="39"/>
                    </a:lnTo>
                    <a:lnTo>
                      <a:pt x="390" y="41"/>
                    </a:lnTo>
                    <a:lnTo>
                      <a:pt x="391" y="40"/>
                    </a:lnTo>
                    <a:lnTo>
                      <a:pt x="392" y="36"/>
                    </a:lnTo>
                    <a:lnTo>
                      <a:pt x="391" y="27"/>
                    </a:lnTo>
                    <a:lnTo>
                      <a:pt x="392" y="22"/>
                    </a:lnTo>
                    <a:lnTo>
                      <a:pt x="405" y="27"/>
                    </a:lnTo>
                    <a:lnTo>
                      <a:pt x="411" y="34"/>
                    </a:lnTo>
                    <a:lnTo>
                      <a:pt x="418" y="28"/>
                    </a:lnTo>
                    <a:lnTo>
                      <a:pt x="419" y="28"/>
                    </a:lnTo>
                    <a:lnTo>
                      <a:pt x="420" y="27"/>
                    </a:lnTo>
                    <a:lnTo>
                      <a:pt x="421" y="26"/>
                    </a:lnTo>
                    <a:lnTo>
                      <a:pt x="420" y="24"/>
                    </a:lnTo>
                    <a:lnTo>
                      <a:pt x="418" y="22"/>
                    </a:lnTo>
                    <a:lnTo>
                      <a:pt x="419" y="20"/>
                    </a:lnTo>
                    <a:lnTo>
                      <a:pt x="418" y="19"/>
                    </a:lnTo>
                    <a:lnTo>
                      <a:pt x="423" y="18"/>
                    </a:lnTo>
                    <a:lnTo>
                      <a:pt x="426" y="17"/>
                    </a:lnTo>
                    <a:lnTo>
                      <a:pt x="428" y="17"/>
                    </a:lnTo>
                    <a:lnTo>
                      <a:pt x="429" y="17"/>
                    </a:lnTo>
                    <a:lnTo>
                      <a:pt x="430" y="15"/>
                    </a:lnTo>
                    <a:lnTo>
                      <a:pt x="430" y="17"/>
                    </a:lnTo>
                    <a:lnTo>
                      <a:pt x="433" y="15"/>
                    </a:lnTo>
                    <a:lnTo>
                      <a:pt x="435" y="14"/>
                    </a:lnTo>
                    <a:lnTo>
                      <a:pt x="434" y="11"/>
                    </a:lnTo>
                    <a:lnTo>
                      <a:pt x="435" y="11"/>
                    </a:lnTo>
                    <a:lnTo>
                      <a:pt x="434" y="7"/>
                    </a:lnTo>
                    <a:lnTo>
                      <a:pt x="432" y="7"/>
                    </a:lnTo>
                    <a:lnTo>
                      <a:pt x="435" y="6"/>
                    </a:lnTo>
                    <a:lnTo>
                      <a:pt x="435" y="5"/>
                    </a:lnTo>
                    <a:lnTo>
                      <a:pt x="437" y="6"/>
                    </a:lnTo>
                    <a:lnTo>
                      <a:pt x="437" y="5"/>
                    </a:lnTo>
                    <a:lnTo>
                      <a:pt x="438" y="5"/>
                    </a:lnTo>
                    <a:lnTo>
                      <a:pt x="439" y="6"/>
                    </a:lnTo>
                    <a:lnTo>
                      <a:pt x="437" y="0"/>
                    </a:lnTo>
                    <a:lnTo>
                      <a:pt x="439" y="0"/>
                    </a:lnTo>
                    <a:lnTo>
                      <a:pt x="444" y="1"/>
                    </a:lnTo>
                    <a:lnTo>
                      <a:pt x="443" y="1"/>
                    </a:lnTo>
                    <a:lnTo>
                      <a:pt x="444" y="4"/>
                    </a:lnTo>
                    <a:lnTo>
                      <a:pt x="442" y="5"/>
                    </a:lnTo>
                    <a:lnTo>
                      <a:pt x="443" y="6"/>
                    </a:lnTo>
                    <a:lnTo>
                      <a:pt x="444" y="6"/>
                    </a:lnTo>
                    <a:lnTo>
                      <a:pt x="446" y="7"/>
                    </a:lnTo>
                    <a:lnTo>
                      <a:pt x="446" y="6"/>
                    </a:lnTo>
                    <a:lnTo>
                      <a:pt x="447" y="7"/>
                    </a:lnTo>
                    <a:lnTo>
                      <a:pt x="449" y="11"/>
                    </a:lnTo>
                    <a:lnTo>
                      <a:pt x="447" y="11"/>
                    </a:lnTo>
                    <a:lnTo>
                      <a:pt x="448" y="11"/>
                    </a:lnTo>
                    <a:lnTo>
                      <a:pt x="449" y="13"/>
                    </a:lnTo>
                    <a:lnTo>
                      <a:pt x="451" y="13"/>
                    </a:lnTo>
                    <a:lnTo>
                      <a:pt x="452" y="14"/>
                    </a:lnTo>
                    <a:lnTo>
                      <a:pt x="452" y="11"/>
                    </a:lnTo>
                    <a:lnTo>
                      <a:pt x="454" y="11"/>
                    </a:lnTo>
                    <a:lnTo>
                      <a:pt x="454" y="9"/>
                    </a:lnTo>
                    <a:lnTo>
                      <a:pt x="455" y="8"/>
                    </a:lnTo>
                    <a:lnTo>
                      <a:pt x="456" y="9"/>
                    </a:lnTo>
                    <a:lnTo>
                      <a:pt x="455" y="9"/>
                    </a:lnTo>
                    <a:lnTo>
                      <a:pt x="455" y="10"/>
                    </a:lnTo>
                    <a:lnTo>
                      <a:pt x="457" y="10"/>
                    </a:lnTo>
                    <a:lnTo>
                      <a:pt x="457" y="11"/>
                    </a:lnTo>
                    <a:lnTo>
                      <a:pt x="459" y="11"/>
                    </a:lnTo>
                    <a:lnTo>
                      <a:pt x="460" y="11"/>
                    </a:lnTo>
                    <a:lnTo>
                      <a:pt x="463" y="10"/>
                    </a:lnTo>
                    <a:lnTo>
                      <a:pt x="463" y="11"/>
                    </a:lnTo>
                    <a:lnTo>
                      <a:pt x="462" y="13"/>
                    </a:lnTo>
                    <a:lnTo>
                      <a:pt x="463" y="13"/>
                    </a:lnTo>
                    <a:lnTo>
                      <a:pt x="465" y="19"/>
                    </a:lnTo>
                    <a:lnTo>
                      <a:pt x="466" y="19"/>
                    </a:lnTo>
                    <a:lnTo>
                      <a:pt x="468" y="20"/>
                    </a:lnTo>
                    <a:lnTo>
                      <a:pt x="468" y="23"/>
                    </a:lnTo>
                    <a:lnTo>
                      <a:pt x="468" y="22"/>
                    </a:lnTo>
                    <a:lnTo>
                      <a:pt x="470" y="22"/>
                    </a:lnTo>
                    <a:lnTo>
                      <a:pt x="470" y="23"/>
                    </a:lnTo>
                    <a:lnTo>
                      <a:pt x="469" y="25"/>
                    </a:lnTo>
                    <a:lnTo>
                      <a:pt x="470" y="27"/>
                    </a:lnTo>
                    <a:lnTo>
                      <a:pt x="470" y="29"/>
                    </a:lnTo>
                    <a:lnTo>
                      <a:pt x="471" y="28"/>
                    </a:lnTo>
                    <a:lnTo>
                      <a:pt x="472" y="28"/>
                    </a:lnTo>
                    <a:lnTo>
                      <a:pt x="474" y="28"/>
                    </a:lnTo>
                    <a:lnTo>
                      <a:pt x="476" y="28"/>
                    </a:lnTo>
                    <a:lnTo>
                      <a:pt x="477" y="31"/>
                    </a:lnTo>
                    <a:lnTo>
                      <a:pt x="479" y="32"/>
                    </a:lnTo>
                    <a:lnTo>
                      <a:pt x="478" y="34"/>
                    </a:lnTo>
                    <a:lnTo>
                      <a:pt x="480" y="34"/>
                    </a:lnTo>
                    <a:lnTo>
                      <a:pt x="483" y="37"/>
                    </a:lnTo>
                    <a:lnTo>
                      <a:pt x="482" y="38"/>
                    </a:lnTo>
                    <a:lnTo>
                      <a:pt x="482" y="39"/>
                    </a:lnTo>
                    <a:lnTo>
                      <a:pt x="483" y="38"/>
                    </a:lnTo>
                    <a:lnTo>
                      <a:pt x="483" y="40"/>
                    </a:lnTo>
                    <a:lnTo>
                      <a:pt x="483" y="46"/>
                    </a:lnTo>
                    <a:lnTo>
                      <a:pt x="484" y="47"/>
                    </a:lnTo>
                    <a:lnTo>
                      <a:pt x="484" y="48"/>
                    </a:lnTo>
                    <a:lnTo>
                      <a:pt x="487" y="47"/>
                    </a:lnTo>
                    <a:lnTo>
                      <a:pt x="487" y="48"/>
                    </a:lnTo>
                    <a:lnTo>
                      <a:pt x="488" y="48"/>
                    </a:lnTo>
                    <a:lnTo>
                      <a:pt x="488" y="49"/>
                    </a:lnTo>
                    <a:lnTo>
                      <a:pt x="490" y="48"/>
                    </a:lnTo>
                    <a:lnTo>
                      <a:pt x="492" y="49"/>
                    </a:lnTo>
                    <a:lnTo>
                      <a:pt x="494" y="51"/>
                    </a:lnTo>
                    <a:lnTo>
                      <a:pt x="493" y="52"/>
                    </a:lnTo>
                    <a:lnTo>
                      <a:pt x="494" y="52"/>
                    </a:lnTo>
                    <a:lnTo>
                      <a:pt x="494" y="53"/>
                    </a:lnTo>
                    <a:lnTo>
                      <a:pt x="495" y="53"/>
                    </a:lnTo>
                    <a:lnTo>
                      <a:pt x="495" y="54"/>
                    </a:lnTo>
                    <a:lnTo>
                      <a:pt x="494" y="54"/>
                    </a:lnTo>
                    <a:lnTo>
                      <a:pt x="494" y="56"/>
                    </a:lnTo>
                    <a:lnTo>
                      <a:pt x="493" y="56"/>
                    </a:lnTo>
                    <a:lnTo>
                      <a:pt x="493" y="58"/>
                    </a:lnTo>
                    <a:lnTo>
                      <a:pt x="491" y="57"/>
                    </a:lnTo>
                    <a:lnTo>
                      <a:pt x="491" y="58"/>
                    </a:lnTo>
                    <a:lnTo>
                      <a:pt x="487" y="58"/>
                    </a:lnTo>
                    <a:lnTo>
                      <a:pt x="486" y="60"/>
                    </a:lnTo>
                    <a:lnTo>
                      <a:pt x="486" y="63"/>
                    </a:lnTo>
                    <a:lnTo>
                      <a:pt x="486" y="64"/>
                    </a:lnTo>
                    <a:lnTo>
                      <a:pt x="487" y="65"/>
                    </a:lnTo>
                    <a:lnTo>
                      <a:pt x="490" y="69"/>
                    </a:lnTo>
                    <a:lnTo>
                      <a:pt x="490" y="71"/>
                    </a:lnTo>
                    <a:lnTo>
                      <a:pt x="489" y="72"/>
                    </a:lnTo>
                    <a:lnTo>
                      <a:pt x="489" y="73"/>
                    </a:lnTo>
                    <a:lnTo>
                      <a:pt x="490" y="73"/>
                    </a:lnTo>
                    <a:lnTo>
                      <a:pt x="492" y="75"/>
                    </a:lnTo>
                    <a:lnTo>
                      <a:pt x="491" y="76"/>
                    </a:lnTo>
                    <a:lnTo>
                      <a:pt x="491" y="77"/>
                    </a:lnTo>
                    <a:lnTo>
                      <a:pt x="490" y="77"/>
                    </a:lnTo>
                    <a:lnTo>
                      <a:pt x="489" y="77"/>
                    </a:lnTo>
                    <a:lnTo>
                      <a:pt x="490" y="77"/>
                    </a:lnTo>
                    <a:lnTo>
                      <a:pt x="490" y="78"/>
                    </a:lnTo>
                    <a:lnTo>
                      <a:pt x="489" y="80"/>
                    </a:lnTo>
                    <a:lnTo>
                      <a:pt x="490" y="80"/>
                    </a:lnTo>
                    <a:lnTo>
                      <a:pt x="489" y="82"/>
                    </a:lnTo>
                    <a:lnTo>
                      <a:pt x="489" y="84"/>
                    </a:lnTo>
                    <a:lnTo>
                      <a:pt x="487" y="86"/>
                    </a:lnTo>
                    <a:lnTo>
                      <a:pt x="487" y="88"/>
                    </a:lnTo>
                    <a:lnTo>
                      <a:pt x="489" y="88"/>
                    </a:lnTo>
                    <a:lnTo>
                      <a:pt x="489" y="89"/>
                    </a:lnTo>
                    <a:lnTo>
                      <a:pt x="491" y="88"/>
                    </a:lnTo>
                    <a:lnTo>
                      <a:pt x="491" y="89"/>
                    </a:lnTo>
                    <a:lnTo>
                      <a:pt x="493" y="93"/>
                    </a:lnTo>
                    <a:lnTo>
                      <a:pt x="493" y="94"/>
                    </a:lnTo>
                    <a:lnTo>
                      <a:pt x="491" y="94"/>
                    </a:lnTo>
                    <a:lnTo>
                      <a:pt x="491" y="96"/>
                    </a:lnTo>
                    <a:lnTo>
                      <a:pt x="492" y="97"/>
                    </a:lnTo>
                    <a:lnTo>
                      <a:pt x="492" y="98"/>
                    </a:lnTo>
                    <a:lnTo>
                      <a:pt x="495" y="99"/>
                    </a:lnTo>
                    <a:lnTo>
                      <a:pt x="491" y="108"/>
                    </a:lnTo>
                    <a:lnTo>
                      <a:pt x="491" y="107"/>
                    </a:lnTo>
                    <a:lnTo>
                      <a:pt x="490" y="109"/>
                    </a:lnTo>
                    <a:lnTo>
                      <a:pt x="489" y="107"/>
                    </a:lnTo>
                    <a:lnTo>
                      <a:pt x="489" y="109"/>
                    </a:lnTo>
                    <a:lnTo>
                      <a:pt x="486" y="109"/>
                    </a:lnTo>
                    <a:lnTo>
                      <a:pt x="486" y="111"/>
                    </a:lnTo>
                    <a:lnTo>
                      <a:pt x="487" y="111"/>
                    </a:lnTo>
                    <a:lnTo>
                      <a:pt x="487" y="112"/>
                    </a:lnTo>
                    <a:lnTo>
                      <a:pt x="486" y="113"/>
                    </a:lnTo>
                    <a:lnTo>
                      <a:pt x="487" y="115"/>
                    </a:lnTo>
                    <a:lnTo>
                      <a:pt x="487" y="116"/>
                    </a:lnTo>
                    <a:lnTo>
                      <a:pt x="486" y="116"/>
                    </a:lnTo>
                    <a:lnTo>
                      <a:pt x="485" y="117"/>
                    </a:lnTo>
                    <a:lnTo>
                      <a:pt x="484" y="117"/>
                    </a:lnTo>
                    <a:lnTo>
                      <a:pt x="485" y="116"/>
                    </a:lnTo>
                    <a:lnTo>
                      <a:pt x="484" y="116"/>
                    </a:lnTo>
                    <a:lnTo>
                      <a:pt x="483" y="116"/>
                    </a:lnTo>
                    <a:lnTo>
                      <a:pt x="482" y="116"/>
                    </a:lnTo>
                    <a:lnTo>
                      <a:pt x="481" y="115"/>
                    </a:lnTo>
                    <a:lnTo>
                      <a:pt x="479" y="117"/>
                    </a:lnTo>
                    <a:lnTo>
                      <a:pt x="476" y="120"/>
                    </a:lnTo>
                    <a:lnTo>
                      <a:pt x="478" y="123"/>
                    </a:lnTo>
                    <a:lnTo>
                      <a:pt x="479" y="126"/>
                    </a:lnTo>
                    <a:lnTo>
                      <a:pt x="481" y="126"/>
                    </a:lnTo>
                    <a:lnTo>
                      <a:pt x="483" y="128"/>
                    </a:lnTo>
                    <a:lnTo>
                      <a:pt x="482" y="128"/>
                    </a:lnTo>
                    <a:lnTo>
                      <a:pt x="480" y="129"/>
                    </a:lnTo>
                    <a:lnTo>
                      <a:pt x="481" y="133"/>
                    </a:lnTo>
                    <a:lnTo>
                      <a:pt x="481" y="135"/>
                    </a:lnTo>
                    <a:lnTo>
                      <a:pt x="483" y="137"/>
                    </a:lnTo>
                    <a:lnTo>
                      <a:pt x="485" y="139"/>
                    </a:lnTo>
                    <a:lnTo>
                      <a:pt x="487" y="140"/>
                    </a:lnTo>
                    <a:lnTo>
                      <a:pt x="489" y="139"/>
                    </a:lnTo>
                    <a:lnTo>
                      <a:pt x="491" y="136"/>
                    </a:lnTo>
                    <a:lnTo>
                      <a:pt x="492" y="139"/>
                    </a:lnTo>
                    <a:lnTo>
                      <a:pt x="496" y="141"/>
                    </a:lnTo>
                    <a:lnTo>
                      <a:pt x="497" y="141"/>
                    </a:lnTo>
                    <a:lnTo>
                      <a:pt x="496" y="142"/>
                    </a:lnTo>
                    <a:lnTo>
                      <a:pt x="495" y="142"/>
                    </a:lnTo>
                    <a:lnTo>
                      <a:pt x="495" y="146"/>
                    </a:lnTo>
                    <a:lnTo>
                      <a:pt x="496" y="146"/>
                    </a:lnTo>
                    <a:lnTo>
                      <a:pt x="498" y="145"/>
                    </a:lnTo>
                    <a:lnTo>
                      <a:pt x="498" y="146"/>
                    </a:lnTo>
                    <a:lnTo>
                      <a:pt x="499" y="148"/>
                    </a:lnTo>
                    <a:lnTo>
                      <a:pt x="500" y="148"/>
                    </a:lnTo>
                    <a:lnTo>
                      <a:pt x="501" y="150"/>
                    </a:lnTo>
                    <a:lnTo>
                      <a:pt x="502" y="150"/>
                    </a:lnTo>
                    <a:lnTo>
                      <a:pt x="503" y="152"/>
                    </a:lnTo>
                    <a:lnTo>
                      <a:pt x="503" y="154"/>
                    </a:lnTo>
                    <a:lnTo>
                      <a:pt x="502" y="153"/>
                    </a:lnTo>
                    <a:lnTo>
                      <a:pt x="499" y="155"/>
                    </a:lnTo>
                    <a:lnTo>
                      <a:pt x="499" y="156"/>
                    </a:lnTo>
                    <a:lnTo>
                      <a:pt x="501" y="157"/>
                    </a:lnTo>
                    <a:lnTo>
                      <a:pt x="501" y="159"/>
                    </a:lnTo>
                    <a:lnTo>
                      <a:pt x="499" y="161"/>
                    </a:lnTo>
                    <a:lnTo>
                      <a:pt x="501" y="162"/>
                    </a:lnTo>
                    <a:lnTo>
                      <a:pt x="504" y="165"/>
                    </a:lnTo>
                    <a:lnTo>
                      <a:pt x="504" y="166"/>
                    </a:lnTo>
                    <a:lnTo>
                      <a:pt x="505" y="167"/>
                    </a:lnTo>
                    <a:lnTo>
                      <a:pt x="506" y="165"/>
                    </a:lnTo>
                    <a:lnTo>
                      <a:pt x="506" y="167"/>
                    </a:lnTo>
                    <a:lnTo>
                      <a:pt x="507" y="167"/>
                    </a:lnTo>
                    <a:lnTo>
                      <a:pt x="508" y="167"/>
                    </a:lnTo>
                    <a:lnTo>
                      <a:pt x="508" y="165"/>
                    </a:lnTo>
                    <a:lnTo>
                      <a:pt x="512" y="166"/>
                    </a:lnTo>
                    <a:lnTo>
                      <a:pt x="514" y="164"/>
                    </a:lnTo>
                    <a:lnTo>
                      <a:pt x="515" y="164"/>
                    </a:lnTo>
                    <a:lnTo>
                      <a:pt x="515" y="165"/>
                    </a:lnTo>
                    <a:lnTo>
                      <a:pt x="517" y="167"/>
                    </a:lnTo>
                    <a:lnTo>
                      <a:pt x="518" y="167"/>
                    </a:lnTo>
                    <a:lnTo>
                      <a:pt x="519" y="168"/>
                    </a:lnTo>
                    <a:lnTo>
                      <a:pt x="520" y="167"/>
                    </a:lnTo>
                    <a:lnTo>
                      <a:pt x="522" y="169"/>
                    </a:lnTo>
                    <a:lnTo>
                      <a:pt x="525" y="171"/>
                    </a:lnTo>
                    <a:lnTo>
                      <a:pt x="524" y="171"/>
                    </a:lnTo>
                    <a:lnTo>
                      <a:pt x="525" y="173"/>
                    </a:lnTo>
                    <a:lnTo>
                      <a:pt x="526" y="172"/>
                    </a:lnTo>
                    <a:lnTo>
                      <a:pt x="528" y="171"/>
                    </a:lnTo>
                    <a:lnTo>
                      <a:pt x="529" y="168"/>
                    </a:lnTo>
                    <a:lnTo>
                      <a:pt x="532" y="169"/>
                    </a:lnTo>
                    <a:lnTo>
                      <a:pt x="533" y="167"/>
                    </a:lnTo>
                    <a:lnTo>
                      <a:pt x="535" y="167"/>
                    </a:lnTo>
                    <a:lnTo>
                      <a:pt x="536" y="167"/>
                    </a:lnTo>
                    <a:lnTo>
                      <a:pt x="538" y="167"/>
                    </a:lnTo>
                    <a:lnTo>
                      <a:pt x="538" y="165"/>
                    </a:lnTo>
                    <a:lnTo>
                      <a:pt x="538" y="167"/>
                    </a:lnTo>
                    <a:lnTo>
                      <a:pt x="539" y="167"/>
                    </a:lnTo>
                    <a:lnTo>
                      <a:pt x="539" y="170"/>
                    </a:lnTo>
                    <a:lnTo>
                      <a:pt x="540" y="170"/>
                    </a:lnTo>
                    <a:lnTo>
                      <a:pt x="540" y="171"/>
                    </a:lnTo>
                    <a:lnTo>
                      <a:pt x="541" y="171"/>
                    </a:lnTo>
                    <a:lnTo>
                      <a:pt x="543" y="172"/>
                    </a:lnTo>
                    <a:lnTo>
                      <a:pt x="543" y="173"/>
                    </a:lnTo>
                    <a:lnTo>
                      <a:pt x="544" y="173"/>
                    </a:lnTo>
                    <a:lnTo>
                      <a:pt x="545" y="175"/>
                    </a:lnTo>
                    <a:lnTo>
                      <a:pt x="543" y="176"/>
                    </a:lnTo>
                    <a:lnTo>
                      <a:pt x="544" y="178"/>
                    </a:lnTo>
                    <a:lnTo>
                      <a:pt x="544" y="179"/>
                    </a:lnTo>
                    <a:lnTo>
                      <a:pt x="543" y="179"/>
                    </a:lnTo>
                    <a:lnTo>
                      <a:pt x="544" y="182"/>
                    </a:lnTo>
                    <a:lnTo>
                      <a:pt x="543" y="185"/>
                    </a:lnTo>
                    <a:lnTo>
                      <a:pt x="544" y="185"/>
                    </a:lnTo>
                    <a:lnTo>
                      <a:pt x="545" y="188"/>
                    </a:lnTo>
                    <a:lnTo>
                      <a:pt x="543" y="189"/>
                    </a:lnTo>
                    <a:lnTo>
                      <a:pt x="541" y="189"/>
                    </a:lnTo>
                    <a:lnTo>
                      <a:pt x="540" y="190"/>
                    </a:lnTo>
                    <a:lnTo>
                      <a:pt x="541" y="191"/>
                    </a:lnTo>
                    <a:lnTo>
                      <a:pt x="541" y="197"/>
                    </a:lnTo>
                    <a:lnTo>
                      <a:pt x="540" y="200"/>
                    </a:lnTo>
                    <a:lnTo>
                      <a:pt x="542" y="201"/>
                    </a:lnTo>
                    <a:lnTo>
                      <a:pt x="542" y="203"/>
                    </a:lnTo>
                    <a:lnTo>
                      <a:pt x="543" y="203"/>
                    </a:lnTo>
                    <a:lnTo>
                      <a:pt x="545" y="205"/>
                    </a:lnTo>
                    <a:lnTo>
                      <a:pt x="544" y="209"/>
                    </a:lnTo>
                    <a:lnTo>
                      <a:pt x="545" y="207"/>
                    </a:lnTo>
                    <a:lnTo>
                      <a:pt x="545" y="209"/>
                    </a:lnTo>
                    <a:lnTo>
                      <a:pt x="546" y="209"/>
                    </a:lnTo>
                    <a:lnTo>
                      <a:pt x="544" y="211"/>
                    </a:lnTo>
                    <a:lnTo>
                      <a:pt x="547" y="210"/>
                    </a:lnTo>
                    <a:lnTo>
                      <a:pt x="545" y="212"/>
                    </a:lnTo>
                    <a:lnTo>
                      <a:pt x="545" y="215"/>
                    </a:lnTo>
                    <a:lnTo>
                      <a:pt x="544" y="217"/>
                    </a:lnTo>
                    <a:lnTo>
                      <a:pt x="543" y="216"/>
                    </a:lnTo>
                    <a:lnTo>
                      <a:pt x="542" y="218"/>
                    </a:lnTo>
                    <a:lnTo>
                      <a:pt x="543" y="219"/>
                    </a:lnTo>
                    <a:lnTo>
                      <a:pt x="543" y="220"/>
                    </a:lnTo>
                    <a:lnTo>
                      <a:pt x="542" y="222"/>
                    </a:lnTo>
                    <a:lnTo>
                      <a:pt x="541" y="221"/>
                    </a:lnTo>
                    <a:lnTo>
                      <a:pt x="541" y="222"/>
                    </a:lnTo>
                    <a:lnTo>
                      <a:pt x="540" y="223"/>
                    </a:lnTo>
                    <a:lnTo>
                      <a:pt x="539" y="225"/>
                    </a:lnTo>
                    <a:lnTo>
                      <a:pt x="537" y="224"/>
                    </a:lnTo>
                    <a:lnTo>
                      <a:pt x="536" y="227"/>
                    </a:lnTo>
                    <a:lnTo>
                      <a:pt x="536" y="226"/>
                    </a:lnTo>
                    <a:lnTo>
                      <a:pt x="535" y="226"/>
                    </a:lnTo>
                    <a:lnTo>
                      <a:pt x="535" y="228"/>
                    </a:lnTo>
                    <a:lnTo>
                      <a:pt x="534" y="228"/>
                    </a:lnTo>
                    <a:lnTo>
                      <a:pt x="533" y="227"/>
                    </a:lnTo>
                    <a:lnTo>
                      <a:pt x="532" y="229"/>
                    </a:lnTo>
                    <a:lnTo>
                      <a:pt x="534" y="229"/>
                    </a:lnTo>
                    <a:lnTo>
                      <a:pt x="537" y="232"/>
                    </a:lnTo>
                    <a:lnTo>
                      <a:pt x="537" y="233"/>
                    </a:lnTo>
                    <a:lnTo>
                      <a:pt x="533" y="236"/>
                    </a:lnTo>
                    <a:lnTo>
                      <a:pt x="530" y="237"/>
                    </a:lnTo>
                    <a:lnTo>
                      <a:pt x="534" y="239"/>
                    </a:lnTo>
                    <a:lnTo>
                      <a:pt x="538" y="238"/>
                    </a:lnTo>
                    <a:lnTo>
                      <a:pt x="540" y="241"/>
                    </a:lnTo>
                    <a:lnTo>
                      <a:pt x="541" y="243"/>
                    </a:lnTo>
                    <a:lnTo>
                      <a:pt x="543" y="244"/>
                    </a:lnTo>
                    <a:lnTo>
                      <a:pt x="544" y="243"/>
                    </a:lnTo>
                    <a:lnTo>
                      <a:pt x="544" y="241"/>
                    </a:lnTo>
                    <a:lnTo>
                      <a:pt x="545" y="243"/>
                    </a:lnTo>
                    <a:lnTo>
                      <a:pt x="546" y="243"/>
                    </a:lnTo>
                    <a:lnTo>
                      <a:pt x="546" y="244"/>
                    </a:lnTo>
                    <a:lnTo>
                      <a:pt x="550" y="248"/>
                    </a:lnTo>
                    <a:lnTo>
                      <a:pt x="552" y="249"/>
                    </a:lnTo>
                    <a:lnTo>
                      <a:pt x="553" y="249"/>
                    </a:lnTo>
                    <a:lnTo>
                      <a:pt x="555" y="250"/>
                    </a:lnTo>
                    <a:lnTo>
                      <a:pt x="552" y="254"/>
                    </a:lnTo>
                    <a:lnTo>
                      <a:pt x="552" y="257"/>
                    </a:lnTo>
                    <a:lnTo>
                      <a:pt x="551" y="256"/>
                    </a:lnTo>
                    <a:lnTo>
                      <a:pt x="550" y="256"/>
                    </a:lnTo>
                    <a:lnTo>
                      <a:pt x="551" y="260"/>
                    </a:lnTo>
                    <a:lnTo>
                      <a:pt x="548" y="262"/>
                    </a:lnTo>
                    <a:lnTo>
                      <a:pt x="546" y="260"/>
                    </a:lnTo>
                    <a:lnTo>
                      <a:pt x="546" y="258"/>
                    </a:lnTo>
                    <a:lnTo>
                      <a:pt x="545" y="257"/>
                    </a:lnTo>
                    <a:lnTo>
                      <a:pt x="543" y="258"/>
                    </a:lnTo>
                    <a:lnTo>
                      <a:pt x="541" y="262"/>
                    </a:lnTo>
                    <a:lnTo>
                      <a:pt x="543" y="265"/>
                    </a:lnTo>
                    <a:lnTo>
                      <a:pt x="545" y="263"/>
                    </a:lnTo>
                    <a:lnTo>
                      <a:pt x="546" y="267"/>
                    </a:lnTo>
                    <a:lnTo>
                      <a:pt x="548" y="267"/>
                    </a:lnTo>
                    <a:lnTo>
                      <a:pt x="546" y="267"/>
                    </a:lnTo>
                    <a:lnTo>
                      <a:pt x="544" y="266"/>
                    </a:lnTo>
                    <a:lnTo>
                      <a:pt x="543" y="267"/>
                    </a:lnTo>
                    <a:lnTo>
                      <a:pt x="542" y="267"/>
                    </a:lnTo>
                    <a:lnTo>
                      <a:pt x="541" y="267"/>
                    </a:lnTo>
                    <a:lnTo>
                      <a:pt x="542" y="271"/>
                    </a:lnTo>
                    <a:lnTo>
                      <a:pt x="543" y="273"/>
                    </a:lnTo>
                    <a:lnTo>
                      <a:pt x="542" y="279"/>
                    </a:lnTo>
                    <a:lnTo>
                      <a:pt x="540" y="278"/>
                    </a:lnTo>
                    <a:lnTo>
                      <a:pt x="538" y="279"/>
                    </a:lnTo>
                    <a:lnTo>
                      <a:pt x="537" y="278"/>
                    </a:lnTo>
                    <a:lnTo>
                      <a:pt x="537" y="279"/>
                    </a:lnTo>
                    <a:lnTo>
                      <a:pt x="536" y="279"/>
                    </a:lnTo>
                    <a:lnTo>
                      <a:pt x="535" y="279"/>
                    </a:lnTo>
                    <a:lnTo>
                      <a:pt x="534" y="278"/>
                    </a:lnTo>
                    <a:lnTo>
                      <a:pt x="533" y="279"/>
                    </a:lnTo>
                    <a:lnTo>
                      <a:pt x="532" y="280"/>
                    </a:lnTo>
                    <a:lnTo>
                      <a:pt x="533" y="282"/>
                    </a:lnTo>
                    <a:lnTo>
                      <a:pt x="538" y="283"/>
                    </a:lnTo>
                    <a:lnTo>
                      <a:pt x="537" y="284"/>
                    </a:lnTo>
                    <a:lnTo>
                      <a:pt x="539" y="283"/>
                    </a:lnTo>
                    <a:lnTo>
                      <a:pt x="539" y="285"/>
                    </a:lnTo>
                    <a:lnTo>
                      <a:pt x="538" y="286"/>
                    </a:lnTo>
                    <a:lnTo>
                      <a:pt x="538" y="285"/>
                    </a:lnTo>
                    <a:lnTo>
                      <a:pt x="537" y="286"/>
                    </a:lnTo>
                    <a:lnTo>
                      <a:pt x="535" y="284"/>
                    </a:lnTo>
                    <a:lnTo>
                      <a:pt x="535" y="285"/>
                    </a:lnTo>
                    <a:lnTo>
                      <a:pt x="536" y="286"/>
                    </a:lnTo>
                    <a:lnTo>
                      <a:pt x="534" y="284"/>
                    </a:lnTo>
                    <a:lnTo>
                      <a:pt x="533" y="284"/>
                    </a:lnTo>
                    <a:lnTo>
                      <a:pt x="530" y="286"/>
                    </a:lnTo>
                    <a:lnTo>
                      <a:pt x="528" y="286"/>
                    </a:lnTo>
                    <a:lnTo>
                      <a:pt x="530" y="288"/>
                    </a:lnTo>
                    <a:lnTo>
                      <a:pt x="530" y="290"/>
                    </a:lnTo>
                    <a:lnTo>
                      <a:pt x="530" y="292"/>
                    </a:lnTo>
                    <a:lnTo>
                      <a:pt x="532" y="293"/>
                    </a:lnTo>
                    <a:lnTo>
                      <a:pt x="532" y="294"/>
                    </a:lnTo>
                    <a:lnTo>
                      <a:pt x="533" y="294"/>
                    </a:lnTo>
                    <a:lnTo>
                      <a:pt x="533" y="296"/>
                    </a:lnTo>
                    <a:lnTo>
                      <a:pt x="535" y="297"/>
                    </a:lnTo>
                    <a:lnTo>
                      <a:pt x="536" y="298"/>
                    </a:lnTo>
                    <a:lnTo>
                      <a:pt x="537" y="299"/>
                    </a:lnTo>
                    <a:lnTo>
                      <a:pt x="539" y="297"/>
                    </a:lnTo>
                    <a:lnTo>
                      <a:pt x="542" y="298"/>
                    </a:lnTo>
                    <a:lnTo>
                      <a:pt x="541" y="299"/>
                    </a:lnTo>
                    <a:lnTo>
                      <a:pt x="541" y="298"/>
                    </a:lnTo>
                    <a:lnTo>
                      <a:pt x="542" y="300"/>
                    </a:lnTo>
                    <a:lnTo>
                      <a:pt x="543" y="300"/>
                    </a:lnTo>
                    <a:lnTo>
                      <a:pt x="545" y="301"/>
                    </a:lnTo>
                    <a:lnTo>
                      <a:pt x="543" y="302"/>
                    </a:lnTo>
                    <a:lnTo>
                      <a:pt x="542" y="302"/>
                    </a:lnTo>
                    <a:lnTo>
                      <a:pt x="543" y="303"/>
                    </a:lnTo>
                    <a:lnTo>
                      <a:pt x="544" y="304"/>
                    </a:lnTo>
                    <a:lnTo>
                      <a:pt x="545" y="304"/>
                    </a:lnTo>
                    <a:lnTo>
                      <a:pt x="546" y="304"/>
                    </a:lnTo>
                    <a:lnTo>
                      <a:pt x="548" y="306"/>
                    </a:lnTo>
                    <a:lnTo>
                      <a:pt x="552" y="304"/>
                    </a:lnTo>
                    <a:lnTo>
                      <a:pt x="552" y="306"/>
                    </a:lnTo>
                    <a:lnTo>
                      <a:pt x="553" y="307"/>
                    </a:lnTo>
                    <a:lnTo>
                      <a:pt x="552" y="307"/>
                    </a:lnTo>
                    <a:lnTo>
                      <a:pt x="552" y="310"/>
                    </a:lnTo>
                    <a:lnTo>
                      <a:pt x="553" y="310"/>
                    </a:lnTo>
                    <a:lnTo>
                      <a:pt x="555" y="306"/>
                    </a:lnTo>
                    <a:lnTo>
                      <a:pt x="555" y="307"/>
                    </a:lnTo>
                    <a:lnTo>
                      <a:pt x="555" y="309"/>
                    </a:lnTo>
                    <a:lnTo>
                      <a:pt x="556" y="309"/>
                    </a:lnTo>
                    <a:lnTo>
                      <a:pt x="555" y="310"/>
                    </a:lnTo>
                    <a:lnTo>
                      <a:pt x="555" y="313"/>
                    </a:lnTo>
                    <a:lnTo>
                      <a:pt x="552" y="314"/>
                    </a:lnTo>
                    <a:lnTo>
                      <a:pt x="552" y="315"/>
                    </a:lnTo>
                    <a:lnTo>
                      <a:pt x="552" y="316"/>
                    </a:lnTo>
                    <a:lnTo>
                      <a:pt x="555" y="319"/>
                    </a:lnTo>
                    <a:lnTo>
                      <a:pt x="562" y="326"/>
                    </a:lnTo>
                    <a:lnTo>
                      <a:pt x="563" y="325"/>
                    </a:lnTo>
                    <a:lnTo>
                      <a:pt x="564" y="325"/>
                    </a:lnTo>
                    <a:lnTo>
                      <a:pt x="564" y="327"/>
                    </a:lnTo>
                    <a:lnTo>
                      <a:pt x="565" y="326"/>
                    </a:lnTo>
                    <a:lnTo>
                      <a:pt x="566" y="327"/>
                    </a:lnTo>
                    <a:lnTo>
                      <a:pt x="566" y="329"/>
                    </a:lnTo>
                    <a:lnTo>
                      <a:pt x="567" y="330"/>
                    </a:lnTo>
                    <a:lnTo>
                      <a:pt x="568" y="328"/>
                    </a:lnTo>
                    <a:lnTo>
                      <a:pt x="569" y="331"/>
                    </a:lnTo>
                    <a:lnTo>
                      <a:pt x="568" y="333"/>
                    </a:lnTo>
                    <a:lnTo>
                      <a:pt x="569" y="333"/>
                    </a:lnTo>
                    <a:lnTo>
                      <a:pt x="568" y="335"/>
                    </a:lnTo>
                    <a:lnTo>
                      <a:pt x="569" y="337"/>
                    </a:lnTo>
                    <a:lnTo>
                      <a:pt x="568" y="336"/>
                    </a:lnTo>
                    <a:lnTo>
                      <a:pt x="566" y="337"/>
                    </a:lnTo>
                    <a:lnTo>
                      <a:pt x="564" y="339"/>
                    </a:lnTo>
                    <a:lnTo>
                      <a:pt x="567" y="344"/>
                    </a:lnTo>
                    <a:lnTo>
                      <a:pt x="568" y="344"/>
                    </a:lnTo>
                    <a:lnTo>
                      <a:pt x="568" y="345"/>
                    </a:lnTo>
                    <a:lnTo>
                      <a:pt x="568" y="347"/>
                    </a:lnTo>
                    <a:lnTo>
                      <a:pt x="568" y="348"/>
                    </a:lnTo>
                    <a:lnTo>
                      <a:pt x="567" y="348"/>
                    </a:lnTo>
                    <a:lnTo>
                      <a:pt x="566" y="347"/>
                    </a:lnTo>
                    <a:lnTo>
                      <a:pt x="566" y="350"/>
                    </a:lnTo>
                    <a:lnTo>
                      <a:pt x="565" y="350"/>
                    </a:lnTo>
                    <a:lnTo>
                      <a:pt x="564" y="352"/>
                    </a:lnTo>
                    <a:lnTo>
                      <a:pt x="564" y="353"/>
                    </a:lnTo>
                    <a:lnTo>
                      <a:pt x="561" y="356"/>
                    </a:lnTo>
                    <a:lnTo>
                      <a:pt x="563" y="357"/>
                    </a:lnTo>
                    <a:lnTo>
                      <a:pt x="561" y="358"/>
                    </a:lnTo>
                    <a:lnTo>
                      <a:pt x="558" y="359"/>
                    </a:lnTo>
                    <a:lnTo>
                      <a:pt x="557" y="359"/>
                    </a:lnTo>
                    <a:lnTo>
                      <a:pt x="557" y="360"/>
                    </a:lnTo>
                    <a:lnTo>
                      <a:pt x="556" y="361"/>
                    </a:lnTo>
                    <a:lnTo>
                      <a:pt x="558" y="363"/>
                    </a:lnTo>
                    <a:lnTo>
                      <a:pt x="558" y="365"/>
                    </a:lnTo>
                    <a:lnTo>
                      <a:pt x="557" y="367"/>
                    </a:lnTo>
                    <a:lnTo>
                      <a:pt x="558" y="368"/>
                    </a:lnTo>
                    <a:lnTo>
                      <a:pt x="557" y="371"/>
                    </a:lnTo>
                    <a:lnTo>
                      <a:pt x="556" y="371"/>
                    </a:lnTo>
                    <a:lnTo>
                      <a:pt x="556" y="369"/>
                    </a:lnTo>
                    <a:lnTo>
                      <a:pt x="555" y="371"/>
                    </a:lnTo>
                    <a:lnTo>
                      <a:pt x="556" y="373"/>
                    </a:lnTo>
                    <a:lnTo>
                      <a:pt x="556" y="375"/>
                    </a:lnTo>
                    <a:lnTo>
                      <a:pt x="555" y="375"/>
                    </a:lnTo>
                    <a:lnTo>
                      <a:pt x="554" y="376"/>
                    </a:lnTo>
                    <a:lnTo>
                      <a:pt x="554" y="378"/>
                    </a:lnTo>
                    <a:lnTo>
                      <a:pt x="552" y="380"/>
                    </a:lnTo>
                    <a:lnTo>
                      <a:pt x="551" y="378"/>
                    </a:lnTo>
                    <a:lnTo>
                      <a:pt x="548" y="379"/>
                    </a:lnTo>
                    <a:lnTo>
                      <a:pt x="548" y="380"/>
                    </a:lnTo>
                    <a:lnTo>
                      <a:pt x="548" y="382"/>
                    </a:lnTo>
                    <a:lnTo>
                      <a:pt x="546" y="383"/>
                    </a:lnTo>
                    <a:lnTo>
                      <a:pt x="544" y="383"/>
                    </a:lnTo>
                    <a:lnTo>
                      <a:pt x="544" y="384"/>
                    </a:lnTo>
                    <a:lnTo>
                      <a:pt x="543" y="382"/>
                    </a:lnTo>
                    <a:lnTo>
                      <a:pt x="541" y="380"/>
                    </a:lnTo>
                    <a:lnTo>
                      <a:pt x="540" y="381"/>
                    </a:lnTo>
                    <a:lnTo>
                      <a:pt x="535" y="385"/>
                    </a:lnTo>
                    <a:lnTo>
                      <a:pt x="535" y="386"/>
                    </a:lnTo>
                    <a:lnTo>
                      <a:pt x="533" y="386"/>
                    </a:lnTo>
                    <a:lnTo>
                      <a:pt x="532" y="388"/>
                    </a:lnTo>
                    <a:lnTo>
                      <a:pt x="530" y="390"/>
                    </a:lnTo>
                    <a:lnTo>
                      <a:pt x="530" y="392"/>
                    </a:lnTo>
                    <a:lnTo>
                      <a:pt x="531" y="394"/>
                    </a:lnTo>
                    <a:lnTo>
                      <a:pt x="533" y="394"/>
                    </a:lnTo>
                    <a:lnTo>
                      <a:pt x="534" y="394"/>
                    </a:lnTo>
                    <a:lnTo>
                      <a:pt x="533" y="395"/>
                    </a:lnTo>
                    <a:lnTo>
                      <a:pt x="535" y="397"/>
                    </a:lnTo>
                    <a:lnTo>
                      <a:pt x="534" y="399"/>
                    </a:lnTo>
                    <a:lnTo>
                      <a:pt x="536" y="400"/>
                    </a:lnTo>
                    <a:lnTo>
                      <a:pt x="535" y="401"/>
                    </a:lnTo>
                    <a:lnTo>
                      <a:pt x="535" y="402"/>
                    </a:lnTo>
                    <a:lnTo>
                      <a:pt x="533" y="403"/>
                    </a:lnTo>
                    <a:lnTo>
                      <a:pt x="532" y="403"/>
                    </a:lnTo>
                    <a:lnTo>
                      <a:pt x="531" y="405"/>
                    </a:lnTo>
                    <a:lnTo>
                      <a:pt x="530" y="404"/>
                    </a:lnTo>
                    <a:lnTo>
                      <a:pt x="529" y="404"/>
                    </a:lnTo>
                    <a:lnTo>
                      <a:pt x="528" y="403"/>
                    </a:lnTo>
                    <a:lnTo>
                      <a:pt x="527" y="404"/>
                    </a:lnTo>
                    <a:lnTo>
                      <a:pt x="524" y="401"/>
                    </a:lnTo>
                    <a:lnTo>
                      <a:pt x="524" y="403"/>
                    </a:lnTo>
                    <a:lnTo>
                      <a:pt x="523" y="403"/>
                    </a:lnTo>
                    <a:lnTo>
                      <a:pt x="522" y="402"/>
                    </a:lnTo>
                    <a:lnTo>
                      <a:pt x="522" y="399"/>
                    </a:lnTo>
                    <a:lnTo>
                      <a:pt x="521" y="400"/>
                    </a:lnTo>
                    <a:lnTo>
                      <a:pt x="520" y="399"/>
                    </a:lnTo>
                    <a:lnTo>
                      <a:pt x="519" y="402"/>
                    </a:lnTo>
                    <a:lnTo>
                      <a:pt x="517" y="404"/>
                    </a:lnTo>
                    <a:lnTo>
                      <a:pt x="516" y="407"/>
                    </a:lnTo>
                    <a:lnTo>
                      <a:pt x="517" y="407"/>
                    </a:lnTo>
                    <a:lnTo>
                      <a:pt x="515" y="408"/>
                    </a:lnTo>
                    <a:lnTo>
                      <a:pt x="515" y="411"/>
                    </a:lnTo>
                    <a:lnTo>
                      <a:pt x="515" y="409"/>
                    </a:lnTo>
                    <a:lnTo>
                      <a:pt x="513" y="408"/>
                    </a:lnTo>
                    <a:lnTo>
                      <a:pt x="510" y="412"/>
                    </a:lnTo>
                    <a:lnTo>
                      <a:pt x="507" y="409"/>
                    </a:lnTo>
                    <a:lnTo>
                      <a:pt x="504" y="411"/>
                    </a:lnTo>
                    <a:lnTo>
                      <a:pt x="501" y="413"/>
                    </a:lnTo>
                    <a:lnTo>
                      <a:pt x="500" y="412"/>
                    </a:lnTo>
                    <a:lnTo>
                      <a:pt x="499" y="413"/>
                    </a:lnTo>
                    <a:lnTo>
                      <a:pt x="498" y="412"/>
                    </a:lnTo>
                    <a:lnTo>
                      <a:pt x="496" y="412"/>
                    </a:lnTo>
                    <a:lnTo>
                      <a:pt x="496" y="411"/>
                    </a:lnTo>
                    <a:lnTo>
                      <a:pt x="496" y="413"/>
                    </a:lnTo>
                    <a:lnTo>
                      <a:pt x="496" y="412"/>
                    </a:lnTo>
                    <a:lnTo>
                      <a:pt x="495" y="412"/>
                    </a:lnTo>
                    <a:lnTo>
                      <a:pt x="492" y="412"/>
                    </a:lnTo>
                    <a:lnTo>
                      <a:pt x="492" y="415"/>
                    </a:lnTo>
                    <a:lnTo>
                      <a:pt x="491" y="414"/>
                    </a:lnTo>
                    <a:lnTo>
                      <a:pt x="490" y="414"/>
                    </a:lnTo>
                    <a:lnTo>
                      <a:pt x="491" y="416"/>
                    </a:lnTo>
                    <a:lnTo>
                      <a:pt x="487" y="417"/>
                    </a:lnTo>
                    <a:lnTo>
                      <a:pt x="487" y="416"/>
                    </a:lnTo>
                    <a:lnTo>
                      <a:pt x="486" y="418"/>
                    </a:lnTo>
                    <a:lnTo>
                      <a:pt x="486" y="416"/>
                    </a:lnTo>
                    <a:lnTo>
                      <a:pt x="484" y="417"/>
                    </a:lnTo>
                    <a:lnTo>
                      <a:pt x="484" y="416"/>
                    </a:lnTo>
                    <a:lnTo>
                      <a:pt x="482" y="416"/>
                    </a:lnTo>
                    <a:lnTo>
                      <a:pt x="484" y="413"/>
                    </a:lnTo>
                    <a:lnTo>
                      <a:pt x="484" y="412"/>
                    </a:lnTo>
                    <a:lnTo>
                      <a:pt x="483" y="412"/>
                    </a:lnTo>
                    <a:lnTo>
                      <a:pt x="481" y="413"/>
                    </a:lnTo>
                    <a:lnTo>
                      <a:pt x="480" y="412"/>
                    </a:lnTo>
                    <a:lnTo>
                      <a:pt x="479" y="414"/>
                    </a:lnTo>
                    <a:lnTo>
                      <a:pt x="477" y="414"/>
                    </a:lnTo>
                    <a:lnTo>
                      <a:pt x="476" y="414"/>
                    </a:lnTo>
                    <a:lnTo>
                      <a:pt x="475" y="416"/>
                    </a:lnTo>
                    <a:lnTo>
                      <a:pt x="474" y="416"/>
                    </a:lnTo>
                    <a:lnTo>
                      <a:pt x="474" y="418"/>
                    </a:lnTo>
                    <a:lnTo>
                      <a:pt x="475" y="418"/>
                    </a:lnTo>
                    <a:lnTo>
                      <a:pt x="475" y="419"/>
                    </a:lnTo>
                    <a:lnTo>
                      <a:pt x="475" y="420"/>
                    </a:lnTo>
                    <a:lnTo>
                      <a:pt x="472" y="421"/>
                    </a:lnTo>
                    <a:lnTo>
                      <a:pt x="472" y="425"/>
                    </a:lnTo>
                    <a:lnTo>
                      <a:pt x="472" y="428"/>
                    </a:lnTo>
                    <a:lnTo>
                      <a:pt x="467" y="429"/>
                    </a:lnTo>
                    <a:lnTo>
                      <a:pt x="467" y="431"/>
                    </a:lnTo>
                    <a:lnTo>
                      <a:pt x="465" y="434"/>
                    </a:lnTo>
                    <a:lnTo>
                      <a:pt x="464" y="434"/>
                    </a:lnTo>
                    <a:lnTo>
                      <a:pt x="464" y="433"/>
                    </a:lnTo>
                    <a:lnTo>
                      <a:pt x="463" y="433"/>
                    </a:lnTo>
                    <a:lnTo>
                      <a:pt x="462" y="433"/>
                    </a:lnTo>
                    <a:lnTo>
                      <a:pt x="463" y="434"/>
                    </a:lnTo>
                    <a:lnTo>
                      <a:pt x="462" y="434"/>
                    </a:lnTo>
                    <a:lnTo>
                      <a:pt x="462" y="435"/>
                    </a:lnTo>
                    <a:lnTo>
                      <a:pt x="461" y="437"/>
                    </a:lnTo>
                    <a:lnTo>
                      <a:pt x="460" y="438"/>
                    </a:lnTo>
                    <a:lnTo>
                      <a:pt x="460" y="440"/>
                    </a:lnTo>
                    <a:lnTo>
                      <a:pt x="460" y="442"/>
                    </a:lnTo>
                    <a:lnTo>
                      <a:pt x="459" y="446"/>
                    </a:lnTo>
                    <a:lnTo>
                      <a:pt x="460" y="448"/>
                    </a:lnTo>
                    <a:lnTo>
                      <a:pt x="459" y="450"/>
                    </a:lnTo>
                    <a:lnTo>
                      <a:pt x="460" y="451"/>
                    </a:lnTo>
                    <a:lnTo>
                      <a:pt x="460" y="454"/>
                    </a:lnTo>
                    <a:lnTo>
                      <a:pt x="462" y="454"/>
                    </a:lnTo>
                    <a:lnTo>
                      <a:pt x="463" y="452"/>
                    </a:lnTo>
                    <a:lnTo>
                      <a:pt x="466" y="457"/>
                    </a:lnTo>
                    <a:lnTo>
                      <a:pt x="469" y="456"/>
                    </a:lnTo>
                    <a:lnTo>
                      <a:pt x="473" y="457"/>
                    </a:lnTo>
                    <a:lnTo>
                      <a:pt x="473" y="459"/>
                    </a:lnTo>
                    <a:lnTo>
                      <a:pt x="474" y="463"/>
                    </a:lnTo>
                    <a:lnTo>
                      <a:pt x="476" y="468"/>
                    </a:lnTo>
                    <a:lnTo>
                      <a:pt x="476" y="469"/>
                    </a:lnTo>
                    <a:lnTo>
                      <a:pt x="475" y="470"/>
                    </a:lnTo>
                    <a:lnTo>
                      <a:pt x="475" y="471"/>
                    </a:lnTo>
                    <a:lnTo>
                      <a:pt x="476" y="473"/>
                    </a:lnTo>
                    <a:lnTo>
                      <a:pt x="474" y="476"/>
                    </a:lnTo>
                    <a:lnTo>
                      <a:pt x="473" y="475"/>
                    </a:lnTo>
                    <a:lnTo>
                      <a:pt x="473" y="477"/>
                    </a:lnTo>
                    <a:lnTo>
                      <a:pt x="472" y="476"/>
                    </a:lnTo>
                    <a:lnTo>
                      <a:pt x="472" y="477"/>
                    </a:lnTo>
                    <a:lnTo>
                      <a:pt x="471" y="477"/>
                    </a:lnTo>
                    <a:lnTo>
                      <a:pt x="470" y="478"/>
                    </a:lnTo>
                    <a:lnTo>
                      <a:pt x="470" y="480"/>
                    </a:lnTo>
                    <a:lnTo>
                      <a:pt x="467" y="481"/>
                    </a:lnTo>
                    <a:lnTo>
                      <a:pt x="467" y="480"/>
                    </a:lnTo>
                    <a:lnTo>
                      <a:pt x="466" y="480"/>
                    </a:lnTo>
                    <a:lnTo>
                      <a:pt x="464" y="481"/>
                    </a:lnTo>
                    <a:lnTo>
                      <a:pt x="463" y="480"/>
                    </a:lnTo>
                    <a:lnTo>
                      <a:pt x="462" y="481"/>
                    </a:lnTo>
                    <a:lnTo>
                      <a:pt x="462" y="478"/>
                    </a:lnTo>
                    <a:lnTo>
                      <a:pt x="459" y="476"/>
                    </a:lnTo>
                    <a:lnTo>
                      <a:pt x="459" y="478"/>
                    </a:lnTo>
                    <a:lnTo>
                      <a:pt x="457" y="477"/>
                    </a:lnTo>
                    <a:lnTo>
                      <a:pt x="457" y="480"/>
                    </a:lnTo>
                    <a:lnTo>
                      <a:pt x="455" y="481"/>
                    </a:lnTo>
                    <a:lnTo>
                      <a:pt x="454" y="480"/>
                    </a:lnTo>
                    <a:lnTo>
                      <a:pt x="455" y="478"/>
                    </a:lnTo>
                    <a:lnTo>
                      <a:pt x="453" y="478"/>
                    </a:lnTo>
                    <a:lnTo>
                      <a:pt x="453" y="480"/>
                    </a:lnTo>
                    <a:lnTo>
                      <a:pt x="454" y="481"/>
                    </a:lnTo>
                    <a:lnTo>
                      <a:pt x="454" y="483"/>
                    </a:lnTo>
                    <a:lnTo>
                      <a:pt x="452" y="483"/>
                    </a:lnTo>
                    <a:lnTo>
                      <a:pt x="452" y="484"/>
                    </a:lnTo>
                    <a:lnTo>
                      <a:pt x="451" y="485"/>
                    </a:lnTo>
                    <a:lnTo>
                      <a:pt x="451" y="486"/>
                    </a:lnTo>
                    <a:lnTo>
                      <a:pt x="451" y="488"/>
                    </a:lnTo>
                    <a:lnTo>
                      <a:pt x="451" y="489"/>
                    </a:lnTo>
                    <a:lnTo>
                      <a:pt x="447" y="488"/>
                    </a:lnTo>
                    <a:lnTo>
                      <a:pt x="447" y="486"/>
                    </a:lnTo>
                    <a:lnTo>
                      <a:pt x="447" y="484"/>
                    </a:lnTo>
                    <a:lnTo>
                      <a:pt x="444" y="482"/>
                    </a:lnTo>
                    <a:lnTo>
                      <a:pt x="444" y="483"/>
                    </a:lnTo>
                    <a:lnTo>
                      <a:pt x="444" y="482"/>
                    </a:lnTo>
                    <a:lnTo>
                      <a:pt x="444" y="483"/>
                    </a:lnTo>
                    <a:lnTo>
                      <a:pt x="442" y="483"/>
                    </a:lnTo>
                    <a:lnTo>
                      <a:pt x="441" y="483"/>
                    </a:lnTo>
                    <a:lnTo>
                      <a:pt x="440" y="482"/>
                    </a:lnTo>
                    <a:lnTo>
                      <a:pt x="439" y="481"/>
                    </a:lnTo>
                    <a:lnTo>
                      <a:pt x="439" y="480"/>
                    </a:lnTo>
                    <a:lnTo>
                      <a:pt x="438" y="480"/>
                    </a:lnTo>
                    <a:lnTo>
                      <a:pt x="438" y="478"/>
                    </a:lnTo>
                    <a:lnTo>
                      <a:pt x="439" y="478"/>
                    </a:lnTo>
                    <a:lnTo>
                      <a:pt x="438" y="478"/>
                    </a:lnTo>
                    <a:lnTo>
                      <a:pt x="437" y="479"/>
                    </a:lnTo>
                    <a:lnTo>
                      <a:pt x="436" y="478"/>
                    </a:lnTo>
                    <a:lnTo>
                      <a:pt x="435" y="478"/>
                    </a:lnTo>
                    <a:lnTo>
                      <a:pt x="435" y="482"/>
                    </a:lnTo>
                    <a:lnTo>
                      <a:pt x="433" y="480"/>
                    </a:lnTo>
                    <a:lnTo>
                      <a:pt x="430" y="481"/>
                    </a:lnTo>
                    <a:lnTo>
                      <a:pt x="429" y="481"/>
                    </a:lnTo>
                    <a:lnTo>
                      <a:pt x="429" y="482"/>
                    </a:lnTo>
                    <a:lnTo>
                      <a:pt x="428" y="482"/>
                    </a:lnTo>
                    <a:lnTo>
                      <a:pt x="427" y="481"/>
                    </a:lnTo>
                    <a:lnTo>
                      <a:pt x="426" y="482"/>
                    </a:lnTo>
                    <a:lnTo>
                      <a:pt x="425" y="482"/>
                    </a:lnTo>
                    <a:lnTo>
                      <a:pt x="424" y="482"/>
                    </a:lnTo>
                    <a:lnTo>
                      <a:pt x="421" y="483"/>
                    </a:lnTo>
                    <a:lnTo>
                      <a:pt x="419" y="480"/>
                    </a:lnTo>
                    <a:lnTo>
                      <a:pt x="417" y="480"/>
                    </a:lnTo>
                    <a:lnTo>
                      <a:pt x="416" y="478"/>
                    </a:lnTo>
                    <a:lnTo>
                      <a:pt x="414" y="479"/>
                    </a:lnTo>
                    <a:lnTo>
                      <a:pt x="413" y="480"/>
                    </a:lnTo>
                    <a:lnTo>
                      <a:pt x="412" y="480"/>
                    </a:lnTo>
                    <a:lnTo>
                      <a:pt x="411" y="478"/>
                    </a:lnTo>
                    <a:lnTo>
                      <a:pt x="411" y="479"/>
                    </a:lnTo>
                    <a:lnTo>
                      <a:pt x="409" y="478"/>
                    </a:lnTo>
                    <a:lnTo>
                      <a:pt x="410" y="477"/>
                    </a:lnTo>
                    <a:lnTo>
                      <a:pt x="408" y="475"/>
                    </a:lnTo>
                    <a:lnTo>
                      <a:pt x="403" y="475"/>
                    </a:lnTo>
                    <a:lnTo>
                      <a:pt x="400" y="475"/>
                    </a:lnTo>
                    <a:lnTo>
                      <a:pt x="398" y="479"/>
                    </a:lnTo>
                    <a:lnTo>
                      <a:pt x="399" y="480"/>
                    </a:lnTo>
                    <a:lnTo>
                      <a:pt x="401" y="481"/>
                    </a:lnTo>
                    <a:lnTo>
                      <a:pt x="402" y="484"/>
                    </a:lnTo>
                    <a:lnTo>
                      <a:pt x="402" y="486"/>
                    </a:lnTo>
                    <a:lnTo>
                      <a:pt x="402" y="487"/>
                    </a:lnTo>
                    <a:lnTo>
                      <a:pt x="399" y="488"/>
                    </a:lnTo>
                    <a:lnTo>
                      <a:pt x="395" y="486"/>
                    </a:lnTo>
                    <a:lnTo>
                      <a:pt x="394" y="488"/>
                    </a:lnTo>
                    <a:lnTo>
                      <a:pt x="391" y="486"/>
                    </a:lnTo>
                    <a:lnTo>
                      <a:pt x="389" y="486"/>
                    </a:lnTo>
                    <a:lnTo>
                      <a:pt x="388" y="487"/>
                    </a:lnTo>
                    <a:lnTo>
                      <a:pt x="388" y="489"/>
                    </a:lnTo>
                    <a:lnTo>
                      <a:pt x="387" y="490"/>
                    </a:lnTo>
                    <a:lnTo>
                      <a:pt x="387" y="491"/>
                    </a:lnTo>
                    <a:lnTo>
                      <a:pt x="388" y="492"/>
                    </a:lnTo>
                    <a:lnTo>
                      <a:pt x="389" y="495"/>
                    </a:lnTo>
                    <a:lnTo>
                      <a:pt x="388" y="495"/>
                    </a:lnTo>
                    <a:lnTo>
                      <a:pt x="386" y="495"/>
                    </a:lnTo>
                    <a:lnTo>
                      <a:pt x="386" y="496"/>
                    </a:lnTo>
                    <a:lnTo>
                      <a:pt x="386" y="499"/>
                    </a:lnTo>
                    <a:lnTo>
                      <a:pt x="384" y="499"/>
                    </a:lnTo>
                    <a:lnTo>
                      <a:pt x="383" y="501"/>
                    </a:lnTo>
                    <a:lnTo>
                      <a:pt x="382" y="501"/>
                    </a:lnTo>
                    <a:lnTo>
                      <a:pt x="381" y="499"/>
                    </a:lnTo>
                    <a:lnTo>
                      <a:pt x="379" y="501"/>
                    </a:lnTo>
                    <a:lnTo>
                      <a:pt x="377" y="501"/>
                    </a:lnTo>
                    <a:lnTo>
                      <a:pt x="377" y="498"/>
                    </a:lnTo>
                    <a:lnTo>
                      <a:pt x="374" y="495"/>
                    </a:lnTo>
                    <a:lnTo>
                      <a:pt x="376" y="494"/>
                    </a:lnTo>
                    <a:lnTo>
                      <a:pt x="374" y="493"/>
                    </a:lnTo>
                    <a:lnTo>
                      <a:pt x="373" y="492"/>
                    </a:lnTo>
                    <a:lnTo>
                      <a:pt x="374" y="491"/>
                    </a:lnTo>
                    <a:lnTo>
                      <a:pt x="373" y="490"/>
                    </a:lnTo>
                    <a:lnTo>
                      <a:pt x="373" y="489"/>
                    </a:lnTo>
                    <a:lnTo>
                      <a:pt x="373" y="485"/>
                    </a:lnTo>
                    <a:lnTo>
                      <a:pt x="371" y="486"/>
                    </a:lnTo>
                    <a:lnTo>
                      <a:pt x="372" y="485"/>
                    </a:lnTo>
                    <a:lnTo>
                      <a:pt x="372" y="484"/>
                    </a:lnTo>
                    <a:lnTo>
                      <a:pt x="371" y="484"/>
                    </a:lnTo>
                    <a:lnTo>
                      <a:pt x="372" y="483"/>
                    </a:lnTo>
                    <a:lnTo>
                      <a:pt x="372" y="481"/>
                    </a:lnTo>
                    <a:lnTo>
                      <a:pt x="370" y="480"/>
                    </a:lnTo>
                    <a:lnTo>
                      <a:pt x="371" y="480"/>
                    </a:lnTo>
                    <a:lnTo>
                      <a:pt x="372" y="480"/>
                    </a:lnTo>
                    <a:lnTo>
                      <a:pt x="370" y="478"/>
                    </a:lnTo>
                    <a:lnTo>
                      <a:pt x="370" y="477"/>
                    </a:lnTo>
                    <a:lnTo>
                      <a:pt x="369" y="479"/>
                    </a:lnTo>
                    <a:lnTo>
                      <a:pt x="368" y="479"/>
                    </a:lnTo>
                    <a:lnTo>
                      <a:pt x="367" y="478"/>
                    </a:lnTo>
                    <a:lnTo>
                      <a:pt x="366" y="478"/>
                    </a:lnTo>
                    <a:lnTo>
                      <a:pt x="364" y="482"/>
                    </a:lnTo>
                    <a:lnTo>
                      <a:pt x="365" y="483"/>
                    </a:lnTo>
                    <a:lnTo>
                      <a:pt x="364" y="484"/>
                    </a:lnTo>
                    <a:lnTo>
                      <a:pt x="363" y="483"/>
                    </a:lnTo>
                    <a:lnTo>
                      <a:pt x="363" y="481"/>
                    </a:lnTo>
                    <a:lnTo>
                      <a:pt x="362" y="479"/>
                    </a:lnTo>
                    <a:lnTo>
                      <a:pt x="361" y="479"/>
                    </a:lnTo>
                    <a:lnTo>
                      <a:pt x="359" y="478"/>
                    </a:lnTo>
                    <a:lnTo>
                      <a:pt x="357" y="475"/>
                    </a:lnTo>
                    <a:lnTo>
                      <a:pt x="356" y="470"/>
                    </a:lnTo>
                    <a:lnTo>
                      <a:pt x="355" y="470"/>
                    </a:lnTo>
                    <a:lnTo>
                      <a:pt x="354" y="470"/>
                    </a:lnTo>
                    <a:lnTo>
                      <a:pt x="348" y="468"/>
                    </a:lnTo>
                    <a:lnTo>
                      <a:pt x="347" y="465"/>
                    </a:lnTo>
                    <a:lnTo>
                      <a:pt x="344" y="460"/>
                    </a:lnTo>
                    <a:lnTo>
                      <a:pt x="345" y="459"/>
                    </a:lnTo>
                    <a:lnTo>
                      <a:pt x="344" y="459"/>
                    </a:lnTo>
                    <a:lnTo>
                      <a:pt x="343" y="461"/>
                    </a:lnTo>
                    <a:lnTo>
                      <a:pt x="343" y="464"/>
                    </a:lnTo>
                    <a:lnTo>
                      <a:pt x="340" y="464"/>
                    </a:lnTo>
                    <a:lnTo>
                      <a:pt x="340" y="465"/>
                    </a:lnTo>
                    <a:lnTo>
                      <a:pt x="338" y="465"/>
                    </a:lnTo>
                    <a:lnTo>
                      <a:pt x="338" y="466"/>
                    </a:lnTo>
                    <a:lnTo>
                      <a:pt x="338" y="465"/>
                    </a:lnTo>
                    <a:lnTo>
                      <a:pt x="337" y="467"/>
                    </a:lnTo>
                    <a:lnTo>
                      <a:pt x="337" y="468"/>
                    </a:lnTo>
                    <a:lnTo>
                      <a:pt x="338" y="468"/>
                    </a:lnTo>
                    <a:lnTo>
                      <a:pt x="337" y="471"/>
                    </a:lnTo>
                    <a:lnTo>
                      <a:pt x="333" y="469"/>
                    </a:lnTo>
                    <a:lnTo>
                      <a:pt x="333" y="470"/>
                    </a:lnTo>
                    <a:lnTo>
                      <a:pt x="333" y="471"/>
                    </a:lnTo>
                    <a:lnTo>
                      <a:pt x="332" y="471"/>
                    </a:lnTo>
                    <a:lnTo>
                      <a:pt x="333" y="472"/>
                    </a:lnTo>
                    <a:lnTo>
                      <a:pt x="332" y="472"/>
                    </a:lnTo>
                    <a:lnTo>
                      <a:pt x="333" y="473"/>
                    </a:lnTo>
                    <a:lnTo>
                      <a:pt x="332" y="475"/>
                    </a:lnTo>
                    <a:lnTo>
                      <a:pt x="333" y="476"/>
                    </a:lnTo>
                    <a:lnTo>
                      <a:pt x="332" y="476"/>
                    </a:lnTo>
                    <a:lnTo>
                      <a:pt x="331" y="477"/>
                    </a:lnTo>
                    <a:lnTo>
                      <a:pt x="330" y="477"/>
                    </a:lnTo>
                    <a:lnTo>
                      <a:pt x="330" y="480"/>
                    </a:lnTo>
                    <a:lnTo>
                      <a:pt x="329" y="480"/>
                    </a:lnTo>
                    <a:lnTo>
                      <a:pt x="329" y="481"/>
                    </a:lnTo>
                    <a:lnTo>
                      <a:pt x="329" y="482"/>
                    </a:lnTo>
                    <a:lnTo>
                      <a:pt x="331" y="483"/>
                    </a:lnTo>
                    <a:lnTo>
                      <a:pt x="330" y="486"/>
                    </a:lnTo>
                    <a:lnTo>
                      <a:pt x="330" y="487"/>
                    </a:lnTo>
                    <a:lnTo>
                      <a:pt x="332" y="486"/>
                    </a:lnTo>
                    <a:lnTo>
                      <a:pt x="332" y="488"/>
                    </a:lnTo>
                    <a:lnTo>
                      <a:pt x="331" y="488"/>
                    </a:lnTo>
                    <a:lnTo>
                      <a:pt x="333" y="489"/>
                    </a:lnTo>
                    <a:lnTo>
                      <a:pt x="333" y="490"/>
                    </a:lnTo>
                    <a:lnTo>
                      <a:pt x="331" y="491"/>
                    </a:lnTo>
                    <a:lnTo>
                      <a:pt x="333" y="491"/>
                    </a:lnTo>
                    <a:lnTo>
                      <a:pt x="332" y="492"/>
                    </a:lnTo>
                    <a:lnTo>
                      <a:pt x="330" y="492"/>
                    </a:lnTo>
                    <a:lnTo>
                      <a:pt x="329" y="492"/>
                    </a:lnTo>
                    <a:lnTo>
                      <a:pt x="329" y="493"/>
                    </a:lnTo>
                    <a:lnTo>
                      <a:pt x="325" y="493"/>
                    </a:lnTo>
                    <a:lnTo>
                      <a:pt x="325" y="494"/>
                    </a:lnTo>
                    <a:lnTo>
                      <a:pt x="324" y="494"/>
                    </a:lnTo>
                    <a:lnTo>
                      <a:pt x="324" y="493"/>
                    </a:lnTo>
                    <a:lnTo>
                      <a:pt x="321" y="493"/>
                    </a:lnTo>
                    <a:lnTo>
                      <a:pt x="320" y="492"/>
                    </a:lnTo>
                    <a:lnTo>
                      <a:pt x="320" y="493"/>
                    </a:lnTo>
                    <a:lnTo>
                      <a:pt x="320" y="494"/>
                    </a:lnTo>
                    <a:lnTo>
                      <a:pt x="318" y="494"/>
                    </a:lnTo>
                    <a:lnTo>
                      <a:pt x="317" y="494"/>
                    </a:lnTo>
                    <a:lnTo>
                      <a:pt x="316" y="496"/>
                    </a:lnTo>
                    <a:lnTo>
                      <a:pt x="313" y="499"/>
                    </a:lnTo>
                    <a:lnTo>
                      <a:pt x="312" y="498"/>
                    </a:lnTo>
                    <a:lnTo>
                      <a:pt x="312" y="499"/>
                    </a:lnTo>
                    <a:lnTo>
                      <a:pt x="310" y="499"/>
                    </a:lnTo>
                    <a:lnTo>
                      <a:pt x="308" y="500"/>
                    </a:lnTo>
                    <a:lnTo>
                      <a:pt x="308" y="501"/>
                    </a:lnTo>
                    <a:lnTo>
                      <a:pt x="307" y="501"/>
                    </a:lnTo>
                    <a:lnTo>
                      <a:pt x="308" y="505"/>
                    </a:lnTo>
                    <a:lnTo>
                      <a:pt x="307" y="506"/>
                    </a:lnTo>
                    <a:lnTo>
                      <a:pt x="307" y="509"/>
                    </a:lnTo>
                    <a:lnTo>
                      <a:pt x="306" y="509"/>
                    </a:lnTo>
                    <a:lnTo>
                      <a:pt x="304" y="509"/>
                    </a:lnTo>
                    <a:lnTo>
                      <a:pt x="303" y="507"/>
                    </a:lnTo>
                    <a:lnTo>
                      <a:pt x="304" y="506"/>
                    </a:lnTo>
                    <a:lnTo>
                      <a:pt x="303" y="502"/>
                    </a:lnTo>
                    <a:lnTo>
                      <a:pt x="301" y="501"/>
                    </a:lnTo>
                    <a:lnTo>
                      <a:pt x="296" y="498"/>
                    </a:lnTo>
                    <a:lnTo>
                      <a:pt x="291" y="499"/>
                    </a:lnTo>
                    <a:lnTo>
                      <a:pt x="289" y="499"/>
                    </a:lnTo>
                    <a:lnTo>
                      <a:pt x="289" y="498"/>
                    </a:lnTo>
                    <a:lnTo>
                      <a:pt x="287" y="498"/>
                    </a:lnTo>
                    <a:lnTo>
                      <a:pt x="287" y="496"/>
                    </a:lnTo>
                    <a:lnTo>
                      <a:pt x="288" y="495"/>
                    </a:lnTo>
                    <a:lnTo>
                      <a:pt x="289" y="495"/>
                    </a:lnTo>
                    <a:lnTo>
                      <a:pt x="290" y="493"/>
                    </a:lnTo>
                    <a:lnTo>
                      <a:pt x="291" y="492"/>
                    </a:lnTo>
                    <a:lnTo>
                      <a:pt x="292" y="489"/>
                    </a:lnTo>
                    <a:lnTo>
                      <a:pt x="292" y="488"/>
                    </a:lnTo>
                    <a:lnTo>
                      <a:pt x="291" y="488"/>
                    </a:lnTo>
                    <a:lnTo>
                      <a:pt x="290" y="490"/>
                    </a:lnTo>
                    <a:lnTo>
                      <a:pt x="289" y="491"/>
                    </a:lnTo>
                    <a:lnTo>
                      <a:pt x="287" y="490"/>
                    </a:lnTo>
                    <a:lnTo>
                      <a:pt x="287" y="492"/>
                    </a:lnTo>
                    <a:lnTo>
                      <a:pt x="286" y="492"/>
                    </a:lnTo>
                    <a:lnTo>
                      <a:pt x="286" y="489"/>
                    </a:lnTo>
                    <a:lnTo>
                      <a:pt x="284" y="493"/>
                    </a:lnTo>
                    <a:lnTo>
                      <a:pt x="282" y="492"/>
                    </a:lnTo>
                    <a:lnTo>
                      <a:pt x="283" y="492"/>
                    </a:lnTo>
                    <a:lnTo>
                      <a:pt x="282" y="492"/>
                    </a:lnTo>
                    <a:lnTo>
                      <a:pt x="281" y="492"/>
                    </a:lnTo>
                    <a:lnTo>
                      <a:pt x="281" y="491"/>
                    </a:lnTo>
                    <a:lnTo>
                      <a:pt x="280" y="492"/>
                    </a:lnTo>
                    <a:lnTo>
                      <a:pt x="280" y="491"/>
                    </a:lnTo>
                    <a:lnTo>
                      <a:pt x="278" y="490"/>
                    </a:lnTo>
                    <a:lnTo>
                      <a:pt x="277" y="489"/>
                    </a:lnTo>
                    <a:lnTo>
                      <a:pt x="276" y="489"/>
                    </a:lnTo>
                    <a:lnTo>
                      <a:pt x="275" y="491"/>
                    </a:lnTo>
                    <a:lnTo>
                      <a:pt x="274" y="489"/>
                    </a:lnTo>
                    <a:lnTo>
                      <a:pt x="273" y="489"/>
                    </a:lnTo>
                    <a:lnTo>
                      <a:pt x="273" y="488"/>
                    </a:lnTo>
                    <a:lnTo>
                      <a:pt x="272" y="489"/>
                    </a:lnTo>
                    <a:lnTo>
                      <a:pt x="272" y="488"/>
                    </a:lnTo>
                    <a:lnTo>
                      <a:pt x="270" y="488"/>
                    </a:lnTo>
                    <a:lnTo>
                      <a:pt x="272" y="485"/>
                    </a:lnTo>
                    <a:lnTo>
                      <a:pt x="271" y="484"/>
                    </a:lnTo>
                    <a:lnTo>
                      <a:pt x="269" y="484"/>
                    </a:lnTo>
                    <a:lnTo>
                      <a:pt x="268" y="486"/>
                    </a:lnTo>
                    <a:lnTo>
                      <a:pt x="266" y="485"/>
                    </a:lnTo>
                    <a:lnTo>
                      <a:pt x="263" y="482"/>
                    </a:lnTo>
                    <a:lnTo>
                      <a:pt x="261" y="482"/>
                    </a:lnTo>
                    <a:lnTo>
                      <a:pt x="261" y="483"/>
                    </a:lnTo>
                    <a:lnTo>
                      <a:pt x="260" y="486"/>
                    </a:lnTo>
                    <a:lnTo>
                      <a:pt x="258" y="486"/>
                    </a:lnTo>
                    <a:lnTo>
                      <a:pt x="258" y="488"/>
                    </a:lnTo>
                    <a:lnTo>
                      <a:pt x="260" y="488"/>
                    </a:lnTo>
                    <a:lnTo>
                      <a:pt x="259" y="488"/>
                    </a:lnTo>
                    <a:lnTo>
                      <a:pt x="258" y="488"/>
                    </a:lnTo>
                    <a:lnTo>
                      <a:pt x="257" y="486"/>
                    </a:lnTo>
                    <a:lnTo>
                      <a:pt x="256" y="488"/>
                    </a:lnTo>
                    <a:lnTo>
                      <a:pt x="255" y="486"/>
                    </a:lnTo>
                    <a:lnTo>
                      <a:pt x="255" y="485"/>
                    </a:lnTo>
                    <a:lnTo>
                      <a:pt x="254" y="483"/>
                    </a:lnTo>
                    <a:lnTo>
                      <a:pt x="252" y="483"/>
                    </a:lnTo>
                    <a:lnTo>
                      <a:pt x="252" y="480"/>
                    </a:lnTo>
                    <a:lnTo>
                      <a:pt x="250" y="480"/>
                    </a:lnTo>
                    <a:lnTo>
                      <a:pt x="249" y="481"/>
                    </a:lnTo>
                    <a:lnTo>
                      <a:pt x="248" y="481"/>
                    </a:lnTo>
                    <a:lnTo>
                      <a:pt x="245" y="475"/>
                    </a:lnTo>
                    <a:lnTo>
                      <a:pt x="244" y="475"/>
                    </a:lnTo>
                    <a:lnTo>
                      <a:pt x="243" y="473"/>
                    </a:lnTo>
                    <a:lnTo>
                      <a:pt x="243" y="476"/>
                    </a:lnTo>
                    <a:lnTo>
                      <a:pt x="242" y="475"/>
                    </a:lnTo>
                    <a:lnTo>
                      <a:pt x="241" y="475"/>
                    </a:lnTo>
                    <a:lnTo>
                      <a:pt x="242" y="475"/>
                    </a:lnTo>
                    <a:lnTo>
                      <a:pt x="243" y="479"/>
                    </a:lnTo>
                    <a:lnTo>
                      <a:pt x="242" y="480"/>
                    </a:lnTo>
                    <a:lnTo>
                      <a:pt x="243" y="480"/>
                    </a:lnTo>
                    <a:lnTo>
                      <a:pt x="242" y="482"/>
                    </a:lnTo>
                    <a:lnTo>
                      <a:pt x="242" y="483"/>
                    </a:lnTo>
                    <a:lnTo>
                      <a:pt x="244" y="483"/>
                    </a:lnTo>
                    <a:lnTo>
                      <a:pt x="243" y="484"/>
                    </a:lnTo>
                    <a:lnTo>
                      <a:pt x="242" y="483"/>
                    </a:lnTo>
                    <a:lnTo>
                      <a:pt x="242" y="484"/>
                    </a:lnTo>
                    <a:lnTo>
                      <a:pt x="241" y="481"/>
                    </a:lnTo>
                    <a:lnTo>
                      <a:pt x="240" y="481"/>
                    </a:lnTo>
                    <a:lnTo>
                      <a:pt x="239" y="480"/>
                    </a:lnTo>
                    <a:lnTo>
                      <a:pt x="237" y="480"/>
                    </a:lnTo>
                    <a:lnTo>
                      <a:pt x="236" y="481"/>
                    </a:lnTo>
                    <a:lnTo>
                      <a:pt x="235" y="480"/>
                    </a:lnTo>
                    <a:lnTo>
                      <a:pt x="235" y="481"/>
                    </a:lnTo>
                    <a:lnTo>
                      <a:pt x="234" y="481"/>
                    </a:lnTo>
                    <a:lnTo>
                      <a:pt x="235" y="482"/>
                    </a:lnTo>
                    <a:lnTo>
                      <a:pt x="234" y="482"/>
                    </a:lnTo>
                    <a:lnTo>
                      <a:pt x="234" y="483"/>
                    </a:lnTo>
                    <a:lnTo>
                      <a:pt x="234" y="482"/>
                    </a:lnTo>
                    <a:lnTo>
                      <a:pt x="234" y="483"/>
                    </a:lnTo>
                    <a:lnTo>
                      <a:pt x="233" y="484"/>
                    </a:lnTo>
                    <a:lnTo>
                      <a:pt x="232" y="482"/>
                    </a:lnTo>
                    <a:lnTo>
                      <a:pt x="232" y="483"/>
                    </a:lnTo>
                    <a:lnTo>
                      <a:pt x="231" y="486"/>
                    </a:lnTo>
                    <a:lnTo>
                      <a:pt x="230" y="486"/>
                    </a:lnTo>
                    <a:lnTo>
                      <a:pt x="231" y="484"/>
                    </a:lnTo>
                    <a:lnTo>
                      <a:pt x="229" y="484"/>
                    </a:lnTo>
                    <a:lnTo>
                      <a:pt x="228" y="485"/>
                    </a:lnTo>
                    <a:lnTo>
                      <a:pt x="227" y="487"/>
                    </a:lnTo>
                    <a:lnTo>
                      <a:pt x="227" y="485"/>
                    </a:lnTo>
                    <a:lnTo>
                      <a:pt x="226" y="485"/>
                    </a:lnTo>
                    <a:lnTo>
                      <a:pt x="226" y="484"/>
                    </a:lnTo>
                    <a:lnTo>
                      <a:pt x="224" y="483"/>
                    </a:lnTo>
                    <a:lnTo>
                      <a:pt x="221" y="485"/>
                    </a:lnTo>
                    <a:lnTo>
                      <a:pt x="220" y="484"/>
                    </a:lnTo>
                    <a:lnTo>
                      <a:pt x="219" y="484"/>
                    </a:lnTo>
                    <a:lnTo>
                      <a:pt x="221" y="484"/>
                    </a:lnTo>
                    <a:lnTo>
                      <a:pt x="221" y="483"/>
                    </a:lnTo>
                    <a:lnTo>
                      <a:pt x="221" y="481"/>
                    </a:lnTo>
                    <a:lnTo>
                      <a:pt x="222" y="480"/>
                    </a:lnTo>
                    <a:lnTo>
                      <a:pt x="222" y="478"/>
                    </a:lnTo>
                    <a:lnTo>
                      <a:pt x="221" y="478"/>
                    </a:lnTo>
                    <a:lnTo>
                      <a:pt x="220" y="478"/>
                    </a:lnTo>
                    <a:lnTo>
                      <a:pt x="219" y="477"/>
                    </a:lnTo>
                    <a:lnTo>
                      <a:pt x="219" y="475"/>
                    </a:lnTo>
                    <a:lnTo>
                      <a:pt x="218" y="476"/>
                    </a:lnTo>
                    <a:lnTo>
                      <a:pt x="216" y="473"/>
                    </a:lnTo>
                    <a:lnTo>
                      <a:pt x="213" y="475"/>
                    </a:lnTo>
                    <a:lnTo>
                      <a:pt x="212" y="473"/>
                    </a:lnTo>
                    <a:lnTo>
                      <a:pt x="212" y="474"/>
                    </a:lnTo>
                    <a:lnTo>
                      <a:pt x="212" y="473"/>
                    </a:lnTo>
                    <a:lnTo>
                      <a:pt x="211" y="472"/>
                    </a:lnTo>
                    <a:lnTo>
                      <a:pt x="212" y="469"/>
                    </a:lnTo>
                    <a:lnTo>
                      <a:pt x="211" y="467"/>
                    </a:lnTo>
                    <a:lnTo>
                      <a:pt x="208" y="466"/>
                    </a:lnTo>
                    <a:lnTo>
                      <a:pt x="208" y="465"/>
                    </a:lnTo>
                    <a:lnTo>
                      <a:pt x="206" y="465"/>
                    </a:lnTo>
                    <a:lnTo>
                      <a:pt x="206" y="463"/>
                    </a:lnTo>
                    <a:lnTo>
                      <a:pt x="203" y="465"/>
                    </a:lnTo>
                    <a:lnTo>
                      <a:pt x="202" y="465"/>
                    </a:lnTo>
                    <a:lnTo>
                      <a:pt x="198" y="465"/>
                    </a:lnTo>
                    <a:lnTo>
                      <a:pt x="197" y="463"/>
                    </a:lnTo>
                    <a:lnTo>
                      <a:pt x="196" y="465"/>
                    </a:lnTo>
                    <a:lnTo>
                      <a:pt x="195" y="465"/>
                    </a:lnTo>
                    <a:lnTo>
                      <a:pt x="194" y="465"/>
                    </a:lnTo>
                    <a:lnTo>
                      <a:pt x="194" y="467"/>
                    </a:lnTo>
                    <a:lnTo>
                      <a:pt x="194" y="470"/>
                    </a:lnTo>
                    <a:lnTo>
                      <a:pt x="192" y="471"/>
                    </a:lnTo>
                    <a:lnTo>
                      <a:pt x="192" y="472"/>
                    </a:lnTo>
                    <a:lnTo>
                      <a:pt x="190" y="473"/>
                    </a:lnTo>
                    <a:lnTo>
                      <a:pt x="189" y="473"/>
                    </a:lnTo>
                    <a:lnTo>
                      <a:pt x="189" y="475"/>
                    </a:lnTo>
                    <a:lnTo>
                      <a:pt x="190" y="474"/>
                    </a:lnTo>
                    <a:lnTo>
                      <a:pt x="188" y="476"/>
                    </a:lnTo>
                    <a:lnTo>
                      <a:pt x="188" y="478"/>
                    </a:lnTo>
                    <a:lnTo>
                      <a:pt x="186" y="477"/>
                    </a:lnTo>
                    <a:lnTo>
                      <a:pt x="186" y="476"/>
                    </a:lnTo>
                    <a:lnTo>
                      <a:pt x="187" y="475"/>
                    </a:lnTo>
                    <a:lnTo>
                      <a:pt x="184" y="475"/>
                    </a:lnTo>
                    <a:lnTo>
                      <a:pt x="181" y="475"/>
                    </a:lnTo>
                    <a:lnTo>
                      <a:pt x="180" y="476"/>
                    </a:lnTo>
                    <a:lnTo>
                      <a:pt x="178" y="475"/>
                    </a:lnTo>
                    <a:lnTo>
                      <a:pt x="177" y="475"/>
                    </a:lnTo>
                    <a:lnTo>
                      <a:pt x="174" y="475"/>
                    </a:lnTo>
                    <a:lnTo>
                      <a:pt x="173" y="475"/>
                    </a:lnTo>
                    <a:lnTo>
                      <a:pt x="172" y="476"/>
                    </a:lnTo>
                    <a:lnTo>
                      <a:pt x="170" y="473"/>
                    </a:lnTo>
                    <a:lnTo>
                      <a:pt x="168" y="473"/>
                    </a:lnTo>
                    <a:lnTo>
                      <a:pt x="165" y="472"/>
                    </a:lnTo>
                    <a:lnTo>
                      <a:pt x="165" y="476"/>
                    </a:lnTo>
                    <a:lnTo>
                      <a:pt x="163" y="475"/>
                    </a:lnTo>
                    <a:lnTo>
                      <a:pt x="161" y="475"/>
                    </a:lnTo>
                    <a:lnTo>
                      <a:pt x="161" y="473"/>
                    </a:lnTo>
                    <a:lnTo>
                      <a:pt x="161" y="472"/>
                    </a:lnTo>
                    <a:lnTo>
                      <a:pt x="161" y="471"/>
                    </a:lnTo>
                    <a:lnTo>
                      <a:pt x="159" y="471"/>
                    </a:lnTo>
                    <a:lnTo>
                      <a:pt x="159" y="473"/>
                    </a:lnTo>
                    <a:lnTo>
                      <a:pt x="158" y="475"/>
                    </a:lnTo>
                    <a:lnTo>
                      <a:pt x="156" y="474"/>
                    </a:lnTo>
                    <a:lnTo>
                      <a:pt x="155" y="475"/>
                    </a:lnTo>
                    <a:lnTo>
                      <a:pt x="155" y="473"/>
                    </a:lnTo>
                    <a:lnTo>
                      <a:pt x="152" y="473"/>
                    </a:lnTo>
                    <a:lnTo>
                      <a:pt x="152" y="472"/>
                    </a:lnTo>
                    <a:lnTo>
                      <a:pt x="151" y="473"/>
                    </a:lnTo>
                    <a:lnTo>
                      <a:pt x="150" y="472"/>
                    </a:lnTo>
                    <a:lnTo>
                      <a:pt x="149" y="469"/>
                    </a:lnTo>
                    <a:lnTo>
                      <a:pt x="150" y="468"/>
                    </a:lnTo>
                    <a:lnTo>
                      <a:pt x="150" y="467"/>
                    </a:lnTo>
                    <a:lnTo>
                      <a:pt x="150" y="464"/>
                    </a:lnTo>
                    <a:lnTo>
                      <a:pt x="150" y="463"/>
                    </a:lnTo>
                    <a:lnTo>
                      <a:pt x="151" y="462"/>
                    </a:lnTo>
                    <a:lnTo>
                      <a:pt x="151" y="461"/>
                    </a:lnTo>
                    <a:lnTo>
                      <a:pt x="153" y="461"/>
                    </a:lnTo>
                    <a:lnTo>
                      <a:pt x="151" y="460"/>
                    </a:lnTo>
                    <a:lnTo>
                      <a:pt x="149" y="458"/>
                    </a:lnTo>
                    <a:lnTo>
                      <a:pt x="145" y="458"/>
                    </a:lnTo>
                    <a:lnTo>
                      <a:pt x="144" y="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76" name="Freeform 85"/>
              <p:cNvSpPr>
                <a:spLocks/>
              </p:cNvSpPr>
              <p:nvPr/>
            </p:nvSpPr>
            <p:spPr bwMode="auto">
              <a:xfrm>
                <a:off x="791" y="2910"/>
                <a:ext cx="569" cy="509"/>
              </a:xfrm>
              <a:custGeom>
                <a:avLst/>
                <a:gdLst>
                  <a:gd name="T0" fmla="*/ 128 w 569"/>
                  <a:gd name="T1" fmla="*/ 470 h 509"/>
                  <a:gd name="T2" fmla="*/ 100 w 569"/>
                  <a:gd name="T3" fmla="*/ 473 h 509"/>
                  <a:gd name="T4" fmla="*/ 79 w 569"/>
                  <a:gd name="T5" fmla="*/ 467 h 509"/>
                  <a:gd name="T6" fmla="*/ 69 w 569"/>
                  <a:gd name="T7" fmla="*/ 420 h 509"/>
                  <a:gd name="T8" fmla="*/ 60 w 569"/>
                  <a:gd name="T9" fmla="*/ 397 h 509"/>
                  <a:gd name="T10" fmla="*/ 56 w 569"/>
                  <a:gd name="T11" fmla="*/ 386 h 509"/>
                  <a:gd name="T12" fmla="*/ 81 w 569"/>
                  <a:gd name="T13" fmla="*/ 368 h 509"/>
                  <a:gd name="T14" fmla="*/ 91 w 569"/>
                  <a:gd name="T15" fmla="*/ 338 h 509"/>
                  <a:gd name="T16" fmla="*/ 106 w 569"/>
                  <a:gd name="T17" fmla="*/ 306 h 509"/>
                  <a:gd name="T18" fmla="*/ 89 w 569"/>
                  <a:gd name="T19" fmla="*/ 267 h 509"/>
                  <a:gd name="T20" fmla="*/ 60 w 569"/>
                  <a:gd name="T21" fmla="*/ 236 h 509"/>
                  <a:gd name="T22" fmla="*/ 33 w 569"/>
                  <a:gd name="T23" fmla="*/ 210 h 509"/>
                  <a:gd name="T24" fmla="*/ 6 w 569"/>
                  <a:gd name="T25" fmla="*/ 198 h 509"/>
                  <a:gd name="T26" fmla="*/ 25 w 569"/>
                  <a:gd name="T27" fmla="*/ 175 h 509"/>
                  <a:gd name="T28" fmla="*/ 41 w 569"/>
                  <a:gd name="T29" fmla="*/ 146 h 509"/>
                  <a:gd name="T30" fmla="*/ 85 w 569"/>
                  <a:gd name="T31" fmla="*/ 126 h 509"/>
                  <a:gd name="T32" fmla="*/ 128 w 569"/>
                  <a:gd name="T33" fmla="*/ 122 h 509"/>
                  <a:gd name="T34" fmla="*/ 164 w 569"/>
                  <a:gd name="T35" fmla="*/ 107 h 509"/>
                  <a:gd name="T36" fmla="*/ 188 w 569"/>
                  <a:gd name="T37" fmla="*/ 92 h 509"/>
                  <a:gd name="T38" fmla="*/ 237 w 569"/>
                  <a:gd name="T39" fmla="*/ 103 h 509"/>
                  <a:gd name="T40" fmla="*/ 273 w 569"/>
                  <a:gd name="T41" fmla="*/ 101 h 509"/>
                  <a:gd name="T42" fmla="*/ 282 w 569"/>
                  <a:gd name="T43" fmla="*/ 78 h 509"/>
                  <a:gd name="T44" fmla="*/ 295 w 569"/>
                  <a:gd name="T45" fmla="*/ 68 h 509"/>
                  <a:gd name="T46" fmla="*/ 321 w 569"/>
                  <a:gd name="T47" fmla="*/ 39 h 509"/>
                  <a:gd name="T48" fmla="*/ 343 w 569"/>
                  <a:gd name="T49" fmla="*/ 44 h 509"/>
                  <a:gd name="T50" fmla="*/ 368 w 569"/>
                  <a:gd name="T51" fmla="*/ 52 h 509"/>
                  <a:gd name="T52" fmla="*/ 423 w 569"/>
                  <a:gd name="T53" fmla="*/ 18 h 509"/>
                  <a:gd name="T54" fmla="*/ 446 w 569"/>
                  <a:gd name="T55" fmla="*/ 7 h 509"/>
                  <a:gd name="T56" fmla="*/ 468 w 569"/>
                  <a:gd name="T57" fmla="*/ 20 h 509"/>
                  <a:gd name="T58" fmla="*/ 488 w 569"/>
                  <a:gd name="T59" fmla="*/ 49 h 509"/>
                  <a:gd name="T60" fmla="*/ 491 w 569"/>
                  <a:gd name="T61" fmla="*/ 77 h 509"/>
                  <a:gd name="T62" fmla="*/ 489 w 569"/>
                  <a:gd name="T63" fmla="*/ 109 h 509"/>
                  <a:gd name="T64" fmla="*/ 483 w 569"/>
                  <a:gd name="T65" fmla="*/ 137 h 509"/>
                  <a:gd name="T66" fmla="*/ 499 w 569"/>
                  <a:gd name="T67" fmla="*/ 161 h 509"/>
                  <a:gd name="T68" fmla="*/ 528 w 569"/>
                  <a:gd name="T69" fmla="*/ 171 h 509"/>
                  <a:gd name="T70" fmla="*/ 541 w 569"/>
                  <a:gd name="T71" fmla="*/ 189 h 509"/>
                  <a:gd name="T72" fmla="*/ 539 w 569"/>
                  <a:gd name="T73" fmla="*/ 225 h 509"/>
                  <a:gd name="T74" fmla="*/ 552 w 569"/>
                  <a:gd name="T75" fmla="*/ 249 h 509"/>
                  <a:gd name="T76" fmla="*/ 542 w 569"/>
                  <a:gd name="T77" fmla="*/ 279 h 509"/>
                  <a:gd name="T78" fmla="*/ 530 w 569"/>
                  <a:gd name="T79" fmla="*/ 288 h 509"/>
                  <a:gd name="T80" fmla="*/ 548 w 569"/>
                  <a:gd name="T81" fmla="*/ 306 h 509"/>
                  <a:gd name="T82" fmla="*/ 567 w 569"/>
                  <a:gd name="T83" fmla="*/ 330 h 509"/>
                  <a:gd name="T84" fmla="*/ 557 w 569"/>
                  <a:gd name="T85" fmla="*/ 360 h 509"/>
                  <a:gd name="T86" fmla="*/ 544 w 569"/>
                  <a:gd name="T87" fmla="*/ 384 h 509"/>
                  <a:gd name="T88" fmla="*/ 524 w 569"/>
                  <a:gd name="T89" fmla="*/ 401 h 509"/>
                  <a:gd name="T90" fmla="*/ 495 w 569"/>
                  <a:gd name="T91" fmla="*/ 412 h 509"/>
                  <a:gd name="T92" fmla="*/ 475 w 569"/>
                  <a:gd name="T93" fmla="*/ 420 h 509"/>
                  <a:gd name="T94" fmla="*/ 469 w 569"/>
                  <a:gd name="T95" fmla="*/ 456 h 509"/>
                  <a:gd name="T96" fmla="*/ 457 w 569"/>
                  <a:gd name="T97" fmla="*/ 480 h 509"/>
                  <a:gd name="T98" fmla="*/ 438 w 569"/>
                  <a:gd name="T99" fmla="*/ 480 h 509"/>
                  <a:gd name="T100" fmla="*/ 411 w 569"/>
                  <a:gd name="T101" fmla="*/ 478 h 509"/>
                  <a:gd name="T102" fmla="*/ 386 w 569"/>
                  <a:gd name="T103" fmla="*/ 495 h 509"/>
                  <a:gd name="T104" fmla="*/ 372 w 569"/>
                  <a:gd name="T105" fmla="*/ 480 h 509"/>
                  <a:gd name="T106" fmla="*/ 340 w 569"/>
                  <a:gd name="T107" fmla="*/ 465 h 509"/>
                  <a:gd name="T108" fmla="*/ 330 w 569"/>
                  <a:gd name="T109" fmla="*/ 486 h 509"/>
                  <a:gd name="T110" fmla="*/ 312 w 569"/>
                  <a:gd name="T111" fmla="*/ 499 h 509"/>
                  <a:gd name="T112" fmla="*/ 291 w 569"/>
                  <a:gd name="T113" fmla="*/ 488 h 509"/>
                  <a:gd name="T114" fmla="*/ 269 w 569"/>
                  <a:gd name="T115" fmla="*/ 484 h 509"/>
                  <a:gd name="T116" fmla="*/ 243 w 569"/>
                  <a:gd name="T117" fmla="*/ 476 h 509"/>
                  <a:gd name="T118" fmla="*/ 233 w 569"/>
                  <a:gd name="T119" fmla="*/ 484 h 509"/>
                  <a:gd name="T120" fmla="*/ 216 w 569"/>
                  <a:gd name="T121" fmla="*/ 473 h 509"/>
                  <a:gd name="T122" fmla="*/ 190 w 569"/>
                  <a:gd name="T123" fmla="*/ 474 h 509"/>
                  <a:gd name="T124" fmla="*/ 158 w 569"/>
                  <a:gd name="T125" fmla="*/ 475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509"/>
                  <a:gd name="T191" fmla="*/ 569 w 569"/>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509">
                    <a:moveTo>
                      <a:pt x="144" y="458"/>
                    </a:moveTo>
                    <a:lnTo>
                      <a:pt x="142" y="460"/>
                    </a:lnTo>
                    <a:lnTo>
                      <a:pt x="142" y="459"/>
                    </a:lnTo>
                    <a:lnTo>
                      <a:pt x="139" y="461"/>
                    </a:lnTo>
                    <a:lnTo>
                      <a:pt x="138" y="461"/>
                    </a:lnTo>
                    <a:lnTo>
                      <a:pt x="136" y="460"/>
                    </a:lnTo>
                    <a:lnTo>
                      <a:pt x="135" y="463"/>
                    </a:lnTo>
                    <a:lnTo>
                      <a:pt x="136" y="465"/>
                    </a:lnTo>
                    <a:lnTo>
                      <a:pt x="135" y="467"/>
                    </a:lnTo>
                    <a:lnTo>
                      <a:pt x="135" y="465"/>
                    </a:lnTo>
                    <a:lnTo>
                      <a:pt x="134" y="468"/>
                    </a:lnTo>
                    <a:lnTo>
                      <a:pt x="134" y="469"/>
                    </a:lnTo>
                    <a:lnTo>
                      <a:pt x="134" y="470"/>
                    </a:lnTo>
                    <a:lnTo>
                      <a:pt x="133" y="470"/>
                    </a:lnTo>
                    <a:lnTo>
                      <a:pt x="133" y="471"/>
                    </a:lnTo>
                    <a:lnTo>
                      <a:pt x="132" y="469"/>
                    </a:lnTo>
                    <a:lnTo>
                      <a:pt x="131" y="469"/>
                    </a:lnTo>
                    <a:lnTo>
                      <a:pt x="131" y="471"/>
                    </a:lnTo>
                    <a:lnTo>
                      <a:pt x="132" y="473"/>
                    </a:lnTo>
                    <a:lnTo>
                      <a:pt x="131" y="473"/>
                    </a:lnTo>
                    <a:lnTo>
                      <a:pt x="131" y="475"/>
                    </a:lnTo>
                    <a:lnTo>
                      <a:pt x="130" y="475"/>
                    </a:lnTo>
                    <a:lnTo>
                      <a:pt x="130" y="472"/>
                    </a:lnTo>
                    <a:lnTo>
                      <a:pt x="128" y="472"/>
                    </a:lnTo>
                    <a:lnTo>
                      <a:pt x="128" y="470"/>
                    </a:lnTo>
                    <a:lnTo>
                      <a:pt x="126" y="472"/>
                    </a:lnTo>
                    <a:lnTo>
                      <a:pt x="126" y="473"/>
                    </a:lnTo>
                    <a:lnTo>
                      <a:pt x="125" y="475"/>
                    </a:lnTo>
                    <a:lnTo>
                      <a:pt x="125" y="476"/>
                    </a:lnTo>
                    <a:lnTo>
                      <a:pt x="125" y="477"/>
                    </a:lnTo>
                    <a:lnTo>
                      <a:pt x="121" y="476"/>
                    </a:lnTo>
                    <a:lnTo>
                      <a:pt x="118" y="475"/>
                    </a:lnTo>
                    <a:lnTo>
                      <a:pt x="118" y="473"/>
                    </a:lnTo>
                    <a:lnTo>
                      <a:pt x="117" y="472"/>
                    </a:lnTo>
                    <a:lnTo>
                      <a:pt x="114" y="475"/>
                    </a:lnTo>
                    <a:lnTo>
                      <a:pt x="114" y="478"/>
                    </a:lnTo>
                    <a:lnTo>
                      <a:pt x="113" y="478"/>
                    </a:lnTo>
                    <a:lnTo>
                      <a:pt x="111" y="480"/>
                    </a:lnTo>
                    <a:lnTo>
                      <a:pt x="111" y="478"/>
                    </a:lnTo>
                    <a:lnTo>
                      <a:pt x="107" y="479"/>
                    </a:lnTo>
                    <a:lnTo>
                      <a:pt x="107" y="478"/>
                    </a:lnTo>
                    <a:lnTo>
                      <a:pt x="105" y="478"/>
                    </a:lnTo>
                    <a:lnTo>
                      <a:pt x="105" y="476"/>
                    </a:lnTo>
                    <a:lnTo>
                      <a:pt x="104" y="475"/>
                    </a:lnTo>
                    <a:lnTo>
                      <a:pt x="103" y="476"/>
                    </a:lnTo>
                    <a:lnTo>
                      <a:pt x="100" y="476"/>
                    </a:lnTo>
                    <a:lnTo>
                      <a:pt x="102" y="475"/>
                    </a:lnTo>
                    <a:lnTo>
                      <a:pt x="102" y="473"/>
                    </a:lnTo>
                    <a:lnTo>
                      <a:pt x="104" y="472"/>
                    </a:lnTo>
                    <a:lnTo>
                      <a:pt x="100" y="472"/>
                    </a:lnTo>
                    <a:lnTo>
                      <a:pt x="100" y="473"/>
                    </a:lnTo>
                    <a:lnTo>
                      <a:pt x="98" y="472"/>
                    </a:lnTo>
                    <a:lnTo>
                      <a:pt x="98" y="470"/>
                    </a:lnTo>
                    <a:lnTo>
                      <a:pt x="98" y="468"/>
                    </a:lnTo>
                    <a:lnTo>
                      <a:pt x="95" y="465"/>
                    </a:lnTo>
                    <a:lnTo>
                      <a:pt x="93" y="466"/>
                    </a:lnTo>
                    <a:lnTo>
                      <a:pt x="93" y="467"/>
                    </a:lnTo>
                    <a:lnTo>
                      <a:pt x="94" y="468"/>
                    </a:lnTo>
                    <a:lnTo>
                      <a:pt x="92" y="468"/>
                    </a:lnTo>
                    <a:lnTo>
                      <a:pt x="90" y="471"/>
                    </a:lnTo>
                    <a:lnTo>
                      <a:pt x="89" y="471"/>
                    </a:lnTo>
                    <a:lnTo>
                      <a:pt x="87" y="472"/>
                    </a:lnTo>
                    <a:lnTo>
                      <a:pt x="87" y="471"/>
                    </a:lnTo>
                    <a:lnTo>
                      <a:pt x="87" y="470"/>
                    </a:lnTo>
                    <a:lnTo>
                      <a:pt x="86" y="471"/>
                    </a:lnTo>
                    <a:lnTo>
                      <a:pt x="85" y="471"/>
                    </a:lnTo>
                    <a:lnTo>
                      <a:pt x="85" y="467"/>
                    </a:lnTo>
                    <a:lnTo>
                      <a:pt x="85" y="468"/>
                    </a:lnTo>
                    <a:lnTo>
                      <a:pt x="84" y="467"/>
                    </a:lnTo>
                    <a:lnTo>
                      <a:pt x="84" y="463"/>
                    </a:lnTo>
                    <a:lnTo>
                      <a:pt x="82" y="463"/>
                    </a:lnTo>
                    <a:lnTo>
                      <a:pt x="83" y="464"/>
                    </a:lnTo>
                    <a:lnTo>
                      <a:pt x="81" y="464"/>
                    </a:lnTo>
                    <a:lnTo>
                      <a:pt x="81" y="467"/>
                    </a:lnTo>
                    <a:lnTo>
                      <a:pt x="79" y="467"/>
                    </a:lnTo>
                    <a:lnTo>
                      <a:pt x="79" y="468"/>
                    </a:lnTo>
                    <a:lnTo>
                      <a:pt x="76" y="466"/>
                    </a:lnTo>
                    <a:lnTo>
                      <a:pt x="74" y="465"/>
                    </a:lnTo>
                    <a:lnTo>
                      <a:pt x="72" y="469"/>
                    </a:lnTo>
                    <a:lnTo>
                      <a:pt x="71" y="469"/>
                    </a:lnTo>
                    <a:lnTo>
                      <a:pt x="68" y="468"/>
                    </a:lnTo>
                    <a:lnTo>
                      <a:pt x="67" y="468"/>
                    </a:lnTo>
                    <a:lnTo>
                      <a:pt x="68" y="465"/>
                    </a:lnTo>
                    <a:lnTo>
                      <a:pt x="68" y="464"/>
                    </a:lnTo>
                    <a:lnTo>
                      <a:pt x="69" y="459"/>
                    </a:lnTo>
                    <a:lnTo>
                      <a:pt x="70" y="456"/>
                    </a:lnTo>
                    <a:lnTo>
                      <a:pt x="68" y="455"/>
                    </a:lnTo>
                    <a:lnTo>
                      <a:pt x="69" y="452"/>
                    </a:lnTo>
                    <a:lnTo>
                      <a:pt x="65" y="448"/>
                    </a:lnTo>
                    <a:lnTo>
                      <a:pt x="64" y="448"/>
                    </a:lnTo>
                    <a:lnTo>
                      <a:pt x="61" y="452"/>
                    </a:lnTo>
                    <a:lnTo>
                      <a:pt x="61" y="451"/>
                    </a:lnTo>
                    <a:lnTo>
                      <a:pt x="63" y="450"/>
                    </a:lnTo>
                    <a:lnTo>
                      <a:pt x="64" y="445"/>
                    </a:lnTo>
                    <a:lnTo>
                      <a:pt x="63" y="444"/>
                    </a:lnTo>
                    <a:lnTo>
                      <a:pt x="63" y="443"/>
                    </a:lnTo>
                    <a:lnTo>
                      <a:pt x="65" y="437"/>
                    </a:lnTo>
                    <a:lnTo>
                      <a:pt x="64" y="433"/>
                    </a:lnTo>
                    <a:lnTo>
                      <a:pt x="66" y="431"/>
                    </a:lnTo>
                    <a:lnTo>
                      <a:pt x="68" y="428"/>
                    </a:lnTo>
                    <a:lnTo>
                      <a:pt x="68" y="421"/>
                    </a:lnTo>
                    <a:lnTo>
                      <a:pt x="69" y="420"/>
                    </a:lnTo>
                    <a:lnTo>
                      <a:pt x="70" y="417"/>
                    </a:lnTo>
                    <a:lnTo>
                      <a:pt x="69" y="415"/>
                    </a:lnTo>
                    <a:lnTo>
                      <a:pt x="67" y="416"/>
                    </a:lnTo>
                    <a:lnTo>
                      <a:pt x="65" y="414"/>
                    </a:lnTo>
                    <a:lnTo>
                      <a:pt x="65" y="412"/>
                    </a:lnTo>
                    <a:lnTo>
                      <a:pt x="63" y="411"/>
                    </a:lnTo>
                    <a:lnTo>
                      <a:pt x="61" y="412"/>
                    </a:lnTo>
                    <a:lnTo>
                      <a:pt x="58" y="411"/>
                    </a:lnTo>
                    <a:lnTo>
                      <a:pt x="58" y="409"/>
                    </a:lnTo>
                    <a:lnTo>
                      <a:pt x="60" y="409"/>
                    </a:lnTo>
                    <a:lnTo>
                      <a:pt x="60" y="408"/>
                    </a:lnTo>
                    <a:lnTo>
                      <a:pt x="57" y="407"/>
                    </a:lnTo>
                    <a:lnTo>
                      <a:pt x="57" y="406"/>
                    </a:lnTo>
                    <a:lnTo>
                      <a:pt x="55" y="406"/>
                    </a:lnTo>
                    <a:lnTo>
                      <a:pt x="53" y="405"/>
                    </a:lnTo>
                    <a:lnTo>
                      <a:pt x="52" y="405"/>
                    </a:lnTo>
                    <a:lnTo>
                      <a:pt x="52" y="402"/>
                    </a:lnTo>
                    <a:lnTo>
                      <a:pt x="50" y="401"/>
                    </a:lnTo>
                    <a:lnTo>
                      <a:pt x="53" y="402"/>
                    </a:lnTo>
                    <a:lnTo>
                      <a:pt x="56" y="405"/>
                    </a:lnTo>
                    <a:lnTo>
                      <a:pt x="59" y="405"/>
                    </a:lnTo>
                    <a:lnTo>
                      <a:pt x="60" y="404"/>
                    </a:lnTo>
                    <a:lnTo>
                      <a:pt x="61" y="404"/>
                    </a:lnTo>
                    <a:lnTo>
                      <a:pt x="63" y="403"/>
                    </a:lnTo>
                    <a:lnTo>
                      <a:pt x="61" y="403"/>
                    </a:lnTo>
                    <a:lnTo>
                      <a:pt x="60" y="397"/>
                    </a:lnTo>
                    <a:lnTo>
                      <a:pt x="56" y="396"/>
                    </a:lnTo>
                    <a:lnTo>
                      <a:pt x="55" y="394"/>
                    </a:lnTo>
                    <a:lnTo>
                      <a:pt x="56" y="392"/>
                    </a:lnTo>
                    <a:lnTo>
                      <a:pt x="55" y="391"/>
                    </a:lnTo>
                    <a:lnTo>
                      <a:pt x="56" y="390"/>
                    </a:lnTo>
                    <a:lnTo>
                      <a:pt x="57" y="391"/>
                    </a:lnTo>
                    <a:lnTo>
                      <a:pt x="57" y="392"/>
                    </a:lnTo>
                    <a:lnTo>
                      <a:pt x="58" y="391"/>
                    </a:lnTo>
                    <a:lnTo>
                      <a:pt x="59" y="391"/>
                    </a:lnTo>
                    <a:lnTo>
                      <a:pt x="60" y="391"/>
                    </a:lnTo>
                    <a:lnTo>
                      <a:pt x="63" y="390"/>
                    </a:lnTo>
                    <a:lnTo>
                      <a:pt x="64" y="391"/>
                    </a:lnTo>
                    <a:lnTo>
                      <a:pt x="67" y="388"/>
                    </a:lnTo>
                    <a:lnTo>
                      <a:pt x="65" y="388"/>
                    </a:lnTo>
                    <a:lnTo>
                      <a:pt x="65" y="386"/>
                    </a:lnTo>
                    <a:lnTo>
                      <a:pt x="63" y="386"/>
                    </a:lnTo>
                    <a:lnTo>
                      <a:pt x="62" y="385"/>
                    </a:lnTo>
                    <a:lnTo>
                      <a:pt x="60" y="386"/>
                    </a:lnTo>
                    <a:lnTo>
                      <a:pt x="61" y="384"/>
                    </a:lnTo>
                    <a:lnTo>
                      <a:pt x="60" y="384"/>
                    </a:lnTo>
                    <a:lnTo>
                      <a:pt x="58" y="385"/>
                    </a:lnTo>
                    <a:lnTo>
                      <a:pt x="58" y="384"/>
                    </a:lnTo>
                    <a:lnTo>
                      <a:pt x="57" y="384"/>
                    </a:lnTo>
                    <a:lnTo>
                      <a:pt x="56" y="386"/>
                    </a:lnTo>
                    <a:lnTo>
                      <a:pt x="55" y="386"/>
                    </a:lnTo>
                    <a:lnTo>
                      <a:pt x="55" y="388"/>
                    </a:lnTo>
                    <a:lnTo>
                      <a:pt x="53" y="387"/>
                    </a:lnTo>
                    <a:lnTo>
                      <a:pt x="52" y="383"/>
                    </a:lnTo>
                    <a:lnTo>
                      <a:pt x="53" y="384"/>
                    </a:lnTo>
                    <a:lnTo>
                      <a:pt x="53" y="383"/>
                    </a:lnTo>
                    <a:lnTo>
                      <a:pt x="52" y="382"/>
                    </a:lnTo>
                    <a:lnTo>
                      <a:pt x="54" y="380"/>
                    </a:lnTo>
                    <a:lnTo>
                      <a:pt x="53" y="378"/>
                    </a:lnTo>
                    <a:lnTo>
                      <a:pt x="54" y="376"/>
                    </a:lnTo>
                    <a:lnTo>
                      <a:pt x="58" y="374"/>
                    </a:lnTo>
                    <a:lnTo>
                      <a:pt x="61" y="368"/>
                    </a:lnTo>
                    <a:lnTo>
                      <a:pt x="71" y="365"/>
                    </a:lnTo>
                    <a:lnTo>
                      <a:pt x="73" y="364"/>
                    </a:lnTo>
                    <a:lnTo>
                      <a:pt x="75" y="364"/>
                    </a:lnTo>
                    <a:lnTo>
                      <a:pt x="74" y="364"/>
                    </a:lnTo>
                    <a:lnTo>
                      <a:pt x="74" y="367"/>
                    </a:lnTo>
                    <a:lnTo>
                      <a:pt x="76" y="368"/>
                    </a:lnTo>
                    <a:lnTo>
                      <a:pt x="77" y="370"/>
                    </a:lnTo>
                    <a:lnTo>
                      <a:pt x="77" y="371"/>
                    </a:lnTo>
                    <a:lnTo>
                      <a:pt x="79" y="371"/>
                    </a:lnTo>
                    <a:lnTo>
                      <a:pt x="80" y="371"/>
                    </a:lnTo>
                    <a:lnTo>
                      <a:pt x="81" y="369"/>
                    </a:lnTo>
                    <a:lnTo>
                      <a:pt x="81" y="368"/>
                    </a:lnTo>
                    <a:lnTo>
                      <a:pt x="82" y="367"/>
                    </a:lnTo>
                    <a:lnTo>
                      <a:pt x="82" y="365"/>
                    </a:lnTo>
                    <a:lnTo>
                      <a:pt x="84" y="364"/>
                    </a:lnTo>
                    <a:lnTo>
                      <a:pt x="85" y="361"/>
                    </a:lnTo>
                    <a:lnTo>
                      <a:pt x="86" y="361"/>
                    </a:lnTo>
                    <a:lnTo>
                      <a:pt x="89" y="361"/>
                    </a:lnTo>
                    <a:lnTo>
                      <a:pt x="89" y="360"/>
                    </a:lnTo>
                    <a:lnTo>
                      <a:pt x="90" y="360"/>
                    </a:lnTo>
                    <a:lnTo>
                      <a:pt x="91" y="360"/>
                    </a:lnTo>
                    <a:lnTo>
                      <a:pt x="93" y="358"/>
                    </a:lnTo>
                    <a:lnTo>
                      <a:pt x="93" y="359"/>
                    </a:lnTo>
                    <a:lnTo>
                      <a:pt x="95" y="356"/>
                    </a:lnTo>
                    <a:lnTo>
                      <a:pt x="95" y="354"/>
                    </a:lnTo>
                    <a:lnTo>
                      <a:pt x="93" y="353"/>
                    </a:lnTo>
                    <a:lnTo>
                      <a:pt x="92" y="352"/>
                    </a:lnTo>
                    <a:lnTo>
                      <a:pt x="91" y="351"/>
                    </a:lnTo>
                    <a:lnTo>
                      <a:pt x="90" y="352"/>
                    </a:lnTo>
                    <a:lnTo>
                      <a:pt x="89" y="352"/>
                    </a:lnTo>
                    <a:lnTo>
                      <a:pt x="87" y="354"/>
                    </a:lnTo>
                    <a:lnTo>
                      <a:pt x="86" y="353"/>
                    </a:lnTo>
                    <a:lnTo>
                      <a:pt x="87" y="350"/>
                    </a:lnTo>
                    <a:lnTo>
                      <a:pt x="90" y="349"/>
                    </a:lnTo>
                    <a:lnTo>
                      <a:pt x="92" y="344"/>
                    </a:lnTo>
                    <a:lnTo>
                      <a:pt x="92" y="341"/>
                    </a:lnTo>
                    <a:lnTo>
                      <a:pt x="91" y="339"/>
                    </a:lnTo>
                    <a:lnTo>
                      <a:pt x="91" y="338"/>
                    </a:lnTo>
                    <a:lnTo>
                      <a:pt x="90" y="335"/>
                    </a:lnTo>
                    <a:lnTo>
                      <a:pt x="91" y="333"/>
                    </a:lnTo>
                    <a:lnTo>
                      <a:pt x="95" y="333"/>
                    </a:lnTo>
                    <a:lnTo>
                      <a:pt x="95" y="331"/>
                    </a:lnTo>
                    <a:lnTo>
                      <a:pt x="97" y="330"/>
                    </a:lnTo>
                    <a:lnTo>
                      <a:pt x="96" y="330"/>
                    </a:lnTo>
                    <a:lnTo>
                      <a:pt x="97" y="326"/>
                    </a:lnTo>
                    <a:lnTo>
                      <a:pt x="95" y="324"/>
                    </a:lnTo>
                    <a:lnTo>
                      <a:pt x="95" y="321"/>
                    </a:lnTo>
                    <a:lnTo>
                      <a:pt x="98" y="318"/>
                    </a:lnTo>
                    <a:lnTo>
                      <a:pt x="97" y="316"/>
                    </a:lnTo>
                    <a:lnTo>
                      <a:pt x="96" y="314"/>
                    </a:lnTo>
                    <a:lnTo>
                      <a:pt x="97" y="313"/>
                    </a:lnTo>
                    <a:lnTo>
                      <a:pt x="98" y="314"/>
                    </a:lnTo>
                    <a:lnTo>
                      <a:pt x="100" y="310"/>
                    </a:lnTo>
                    <a:lnTo>
                      <a:pt x="99" y="308"/>
                    </a:lnTo>
                    <a:lnTo>
                      <a:pt x="100" y="308"/>
                    </a:lnTo>
                    <a:lnTo>
                      <a:pt x="100" y="304"/>
                    </a:lnTo>
                    <a:lnTo>
                      <a:pt x="101" y="304"/>
                    </a:lnTo>
                    <a:lnTo>
                      <a:pt x="102" y="304"/>
                    </a:lnTo>
                    <a:lnTo>
                      <a:pt x="103" y="304"/>
                    </a:lnTo>
                    <a:lnTo>
                      <a:pt x="104" y="304"/>
                    </a:lnTo>
                    <a:lnTo>
                      <a:pt x="105" y="304"/>
                    </a:lnTo>
                    <a:lnTo>
                      <a:pt x="106" y="304"/>
                    </a:lnTo>
                    <a:lnTo>
                      <a:pt x="106" y="306"/>
                    </a:lnTo>
                    <a:lnTo>
                      <a:pt x="107" y="305"/>
                    </a:lnTo>
                    <a:lnTo>
                      <a:pt x="107" y="299"/>
                    </a:lnTo>
                    <a:lnTo>
                      <a:pt x="107" y="293"/>
                    </a:lnTo>
                    <a:lnTo>
                      <a:pt x="106" y="291"/>
                    </a:lnTo>
                    <a:lnTo>
                      <a:pt x="107" y="289"/>
                    </a:lnTo>
                    <a:lnTo>
                      <a:pt x="107" y="287"/>
                    </a:lnTo>
                    <a:lnTo>
                      <a:pt x="106" y="287"/>
                    </a:lnTo>
                    <a:lnTo>
                      <a:pt x="105" y="286"/>
                    </a:lnTo>
                    <a:lnTo>
                      <a:pt x="106" y="284"/>
                    </a:lnTo>
                    <a:lnTo>
                      <a:pt x="107" y="283"/>
                    </a:lnTo>
                    <a:lnTo>
                      <a:pt x="107" y="280"/>
                    </a:lnTo>
                    <a:lnTo>
                      <a:pt x="106" y="280"/>
                    </a:lnTo>
                    <a:lnTo>
                      <a:pt x="107" y="278"/>
                    </a:lnTo>
                    <a:lnTo>
                      <a:pt x="110" y="277"/>
                    </a:lnTo>
                    <a:lnTo>
                      <a:pt x="106" y="277"/>
                    </a:lnTo>
                    <a:lnTo>
                      <a:pt x="104" y="276"/>
                    </a:lnTo>
                    <a:lnTo>
                      <a:pt x="100" y="272"/>
                    </a:lnTo>
                    <a:lnTo>
                      <a:pt x="98" y="269"/>
                    </a:lnTo>
                    <a:lnTo>
                      <a:pt x="93" y="268"/>
                    </a:lnTo>
                    <a:lnTo>
                      <a:pt x="92" y="267"/>
                    </a:lnTo>
                    <a:lnTo>
                      <a:pt x="89" y="268"/>
                    </a:lnTo>
                    <a:lnTo>
                      <a:pt x="87" y="267"/>
                    </a:lnTo>
                    <a:lnTo>
                      <a:pt x="87" y="266"/>
                    </a:lnTo>
                    <a:lnTo>
                      <a:pt x="89" y="267"/>
                    </a:lnTo>
                    <a:lnTo>
                      <a:pt x="90" y="262"/>
                    </a:lnTo>
                    <a:lnTo>
                      <a:pt x="90" y="260"/>
                    </a:lnTo>
                    <a:lnTo>
                      <a:pt x="90" y="259"/>
                    </a:lnTo>
                    <a:lnTo>
                      <a:pt x="90" y="256"/>
                    </a:lnTo>
                    <a:lnTo>
                      <a:pt x="87" y="256"/>
                    </a:lnTo>
                    <a:lnTo>
                      <a:pt x="85" y="255"/>
                    </a:lnTo>
                    <a:lnTo>
                      <a:pt x="83" y="254"/>
                    </a:lnTo>
                    <a:lnTo>
                      <a:pt x="79" y="254"/>
                    </a:lnTo>
                    <a:lnTo>
                      <a:pt x="77" y="255"/>
                    </a:lnTo>
                    <a:lnTo>
                      <a:pt x="77" y="252"/>
                    </a:lnTo>
                    <a:lnTo>
                      <a:pt x="76" y="248"/>
                    </a:lnTo>
                    <a:lnTo>
                      <a:pt x="74" y="247"/>
                    </a:lnTo>
                    <a:lnTo>
                      <a:pt x="73" y="248"/>
                    </a:lnTo>
                    <a:lnTo>
                      <a:pt x="73" y="247"/>
                    </a:lnTo>
                    <a:lnTo>
                      <a:pt x="71" y="244"/>
                    </a:lnTo>
                    <a:lnTo>
                      <a:pt x="70" y="244"/>
                    </a:lnTo>
                    <a:lnTo>
                      <a:pt x="70" y="238"/>
                    </a:lnTo>
                    <a:lnTo>
                      <a:pt x="68" y="237"/>
                    </a:lnTo>
                    <a:lnTo>
                      <a:pt x="67" y="235"/>
                    </a:lnTo>
                    <a:lnTo>
                      <a:pt x="66" y="235"/>
                    </a:lnTo>
                    <a:lnTo>
                      <a:pt x="65" y="234"/>
                    </a:lnTo>
                    <a:lnTo>
                      <a:pt x="63" y="236"/>
                    </a:lnTo>
                    <a:lnTo>
                      <a:pt x="62" y="236"/>
                    </a:lnTo>
                    <a:lnTo>
                      <a:pt x="61" y="235"/>
                    </a:lnTo>
                    <a:lnTo>
                      <a:pt x="60" y="236"/>
                    </a:lnTo>
                    <a:lnTo>
                      <a:pt x="61" y="237"/>
                    </a:lnTo>
                    <a:lnTo>
                      <a:pt x="53" y="237"/>
                    </a:lnTo>
                    <a:lnTo>
                      <a:pt x="52" y="236"/>
                    </a:lnTo>
                    <a:lnTo>
                      <a:pt x="43" y="234"/>
                    </a:lnTo>
                    <a:lnTo>
                      <a:pt x="43" y="233"/>
                    </a:lnTo>
                    <a:lnTo>
                      <a:pt x="42" y="232"/>
                    </a:lnTo>
                    <a:lnTo>
                      <a:pt x="42" y="231"/>
                    </a:lnTo>
                    <a:lnTo>
                      <a:pt x="40" y="229"/>
                    </a:lnTo>
                    <a:lnTo>
                      <a:pt x="41" y="228"/>
                    </a:lnTo>
                    <a:lnTo>
                      <a:pt x="40" y="227"/>
                    </a:lnTo>
                    <a:lnTo>
                      <a:pt x="38" y="226"/>
                    </a:lnTo>
                    <a:lnTo>
                      <a:pt x="37" y="224"/>
                    </a:lnTo>
                    <a:lnTo>
                      <a:pt x="36" y="224"/>
                    </a:lnTo>
                    <a:lnTo>
                      <a:pt x="35" y="223"/>
                    </a:lnTo>
                    <a:lnTo>
                      <a:pt x="32" y="223"/>
                    </a:lnTo>
                    <a:lnTo>
                      <a:pt x="31" y="220"/>
                    </a:lnTo>
                    <a:lnTo>
                      <a:pt x="29" y="220"/>
                    </a:lnTo>
                    <a:lnTo>
                      <a:pt x="27" y="219"/>
                    </a:lnTo>
                    <a:lnTo>
                      <a:pt x="28" y="215"/>
                    </a:lnTo>
                    <a:lnTo>
                      <a:pt x="29" y="216"/>
                    </a:lnTo>
                    <a:lnTo>
                      <a:pt x="30" y="215"/>
                    </a:lnTo>
                    <a:lnTo>
                      <a:pt x="34" y="215"/>
                    </a:lnTo>
                    <a:lnTo>
                      <a:pt x="37" y="217"/>
                    </a:lnTo>
                    <a:lnTo>
                      <a:pt x="37" y="216"/>
                    </a:lnTo>
                    <a:lnTo>
                      <a:pt x="35" y="215"/>
                    </a:lnTo>
                    <a:lnTo>
                      <a:pt x="34" y="215"/>
                    </a:lnTo>
                    <a:lnTo>
                      <a:pt x="33" y="210"/>
                    </a:lnTo>
                    <a:lnTo>
                      <a:pt x="32" y="210"/>
                    </a:lnTo>
                    <a:lnTo>
                      <a:pt x="27" y="210"/>
                    </a:lnTo>
                    <a:lnTo>
                      <a:pt x="25" y="212"/>
                    </a:lnTo>
                    <a:lnTo>
                      <a:pt x="23" y="212"/>
                    </a:lnTo>
                    <a:lnTo>
                      <a:pt x="22" y="211"/>
                    </a:lnTo>
                    <a:lnTo>
                      <a:pt x="22" y="210"/>
                    </a:lnTo>
                    <a:lnTo>
                      <a:pt x="22" y="209"/>
                    </a:lnTo>
                    <a:lnTo>
                      <a:pt x="21" y="209"/>
                    </a:lnTo>
                    <a:lnTo>
                      <a:pt x="20" y="207"/>
                    </a:lnTo>
                    <a:lnTo>
                      <a:pt x="19" y="209"/>
                    </a:lnTo>
                    <a:lnTo>
                      <a:pt x="13" y="207"/>
                    </a:lnTo>
                    <a:lnTo>
                      <a:pt x="12" y="210"/>
                    </a:lnTo>
                    <a:lnTo>
                      <a:pt x="11" y="210"/>
                    </a:lnTo>
                    <a:lnTo>
                      <a:pt x="9" y="212"/>
                    </a:lnTo>
                    <a:lnTo>
                      <a:pt x="7" y="212"/>
                    </a:lnTo>
                    <a:lnTo>
                      <a:pt x="7" y="209"/>
                    </a:lnTo>
                    <a:lnTo>
                      <a:pt x="3" y="209"/>
                    </a:lnTo>
                    <a:lnTo>
                      <a:pt x="1" y="209"/>
                    </a:lnTo>
                    <a:lnTo>
                      <a:pt x="0" y="209"/>
                    </a:lnTo>
                    <a:lnTo>
                      <a:pt x="0" y="207"/>
                    </a:lnTo>
                    <a:lnTo>
                      <a:pt x="2" y="205"/>
                    </a:lnTo>
                    <a:lnTo>
                      <a:pt x="2" y="203"/>
                    </a:lnTo>
                    <a:lnTo>
                      <a:pt x="4" y="202"/>
                    </a:lnTo>
                    <a:lnTo>
                      <a:pt x="5" y="202"/>
                    </a:lnTo>
                    <a:lnTo>
                      <a:pt x="4" y="200"/>
                    </a:lnTo>
                    <a:lnTo>
                      <a:pt x="6" y="198"/>
                    </a:lnTo>
                    <a:lnTo>
                      <a:pt x="6" y="196"/>
                    </a:lnTo>
                    <a:lnTo>
                      <a:pt x="8" y="197"/>
                    </a:lnTo>
                    <a:lnTo>
                      <a:pt x="11" y="197"/>
                    </a:lnTo>
                    <a:lnTo>
                      <a:pt x="11" y="193"/>
                    </a:lnTo>
                    <a:lnTo>
                      <a:pt x="11" y="190"/>
                    </a:lnTo>
                    <a:lnTo>
                      <a:pt x="9" y="189"/>
                    </a:lnTo>
                    <a:lnTo>
                      <a:pt x="8" y="186"/>
                    </a:lnTo>
                    <a:lnTo>
                      <a:pt x="6" y="188"/>
                    </a:lnTo>
                    <a:lnTo>
                      <a:pt x="6" y="186"/>
                    </a:lnTo>
                    <a:lnTo>
                      <a:pt x="6" y="183"/>
                    </a:lnTo>
                    <a:lnTo>
                      <a:pt x="7" y="180"/>
                    </a:lnTo>
                    <a:lnTo>
                      <a:pt x="6" y="179"/>
                    </a:lnTo>
                    <a:lnTo>
                      <a:pt x="8" y="178"/>
                    </a:lnTo>
                    <a:lnTo>
                      <a:pt x="9" y="179"/>
                    </a:lnTo>
                    <a:lnTo>
                      <a:pt x="11" y="177"/>
                    </a:lnTo>
                    <a:lnTo>
                      <a:pt x="12" y="177"/>
                    </a:lnTo>
                    <a:lnTo>
                      <a:pt x="12" y="175"/>
                    </a:lnTo>
                    <a:lnTo>
                      <a:pt x="16" y="175"/>
                    </a:lnTo>
                    <a:lnTo>
                      <a:pt x="16" y="176"/>
                    </a:lnTo>
                    <a:lnTo>
                      <a:pt x="20" y="178"/>
                    </a:lnTo>
                    <a:lnTo>
                      <a:pt x="22" y="178"/>
                    </a:lnTo>
                    <a:lnTo>
                      <a:pt x="22" y="176"/>
                    </a:lnTo>
                    <a:lnTo>
                      <a:pt x="22" y="175"/>
                    </a:lnTo>
                    <a:lnTo>
                      <a:pt x="22" y="174"/>
                    </a:lnTo>
                    <a:lnTo>
                      <a:pt x="23" y="175"/>
                    </a:lnTo>
                    <a:lnTo>
                      <a:pt x="25" y="175"/>
                    </a:lnTo>
                    <a:lnTo>
                      <a:pt x="25" y="171"/>
                    </a:lnTo>
                    <a:lnTo>
                      <a:pt x="25" y="170"/>
                    </a:lnTo>
                    <a:lnTo>
                      <a:pt x="25" y="166"/>
                    </a:lnTo>
                    <a:lnTo>
                      <a:pt x="25" y="167"/>
                    </a:lnTo>
                    <a:lnTo>
                      <a:pt x="26" y="167"/>
                    </a:lnTo>
                    <a:lnTo>
                      <a:pt x="27" y="169"/>
                    </a:lnTo>
                    <a:lnTo>
                      <a:pt x="28" y="169"/>
                    </a:lnTo>
                    <a:lnTo>
                      <a:pt x="30" y="170"/>
                    </a:lnTo>
                    <a:lnTo>
                      <a:pt x="31" y="168"/>
                    </a:lnTo>
                    <a:lnTo>
                      <a:pt x="31" y="165"/>
                    </a:lnTo>
                    <a:lnTo>
                      <a:pt x="31" y="163"/>
                    </a:lnTo>
                    <a:lnTo>
                      <a:pt x="29" y="162"/>
                    </a:lnTo>
                    <a:lnTo>
                      <a:pt x="33" y="162"/>
                    </a:lnTo>
                    <a:lnTo>
                      <a:pt x="33" y="159"/>
                    </a:lnTo>
                    <a:lnTo>
                      <a:pt x="32" y="155"/>
                    </a:lnTo>
                    <a:lnTo>
                      <a:pt x="33" y="154"/>
                    </a:lnTo>
                    <a:lnTo>
                      <a:pt x="33" y="150"/>
                    </a:lnTo>
                    <a:lnTo>
                      <a:pt x="34" y="152"/>
                    </a:lnTo>
                    <a:lnTo>
                      <a:pt x="37" y="152"/>
                    </a:lnTo>
                    <a:lnTo>
                      <a:pt x="38" y="151"/>
                    </a:lnTo>
                    <a:lnTo>
                      <a:pt x="38" y="150"/>
                    </a:lnTo>
                    <a:lnTo>
                      <a:pt x="40" y="150"/>
                    </a:lnTo>
                    <a:lnTo>
                      <a:pt x="40" y="149"/>
                    </a:lnTo>
                    <a:lnTo>
                      <a:pt x="41" y="149"/>
                    </a:lnTo>
                    <a:lnTo>
                      <a:pt x="41" y="148"/>
                    </a:lnTo>
                    <a:lnTo>
                      <a:pt x="41" y="146"/>
                    </a:lnTo>
                    <a:lnTo>
                      <a:pt x="43" y="146"/>
                    </a:lnTo>
                    <a:lnTo>
                      <a:pt x="43" y="145"/>
                    </a:lnTo>
                    <a:lnTo>
                      <a:pt x="46" y="145"/>
                    </a:lnTo>
                    <a:lnTo>
                      <a:pt x="47" y="142"/>
                    </a:lnTo>
                    <a:lnTo>
                      <a:pt x="50" y="142"/>
                    </a:lnTo>
                    <a:lnTo>
                      <a:pt x="52" y="142"/>
                    </a:lnTo>
                    <a:lnTo>
                      <a:pt x="52" y="141"/>
                    </a:lnTo>
                    <a:lnTo>
                      <a:pt x="53" y="141"/>
                    </a:lnTo>
                    <a:lnTo>
                      <a:pt x="55" y="145"/>
                    </a:lnTo>
                    <a:lnTo>
                      <a:pt x="57" y="146"/>
                    </a:lnTo>
                    <a:lnTo>
                      <a:pt x="58" y="145"/>
                    </a:lnTo>
                    <a:lnTo>
                      <a:pt x="61" y="145"/>
                    </a:lnTo>
                    <a:lnTo>
                      <a:pt x="64" y="142"/>
                    </a:lnTo>
                    <a:lnTo>
                      <a:pt x="66" y="144"/>
                    </a:lnTo>
                    <a:lnTo>
                      <a:pt x="66" y="142"/>
                    </a:lnTo>
                    <a:lnTo>
                      <a:pt x="71" y="140"/>
                    </a:lnTo>
                    <a:lnTo>
                      <a:pt x="70" y="137"/>
                    </a:lnTo>
                    <a:lnTo>
                      <a:pt x="73" y="138"/>
                    </a:lnTo>
                    <a:lnTo>
                      <a:pt x="74" y="137"/>
                    </a:lnTo>
                    <a:lnTo>
                      <a:pt x="76" y="134"/>
                    </a:lnTo>
                    <a:lnTo>
                      <a:pt x="76" y="133"/>
                    </a:lnTo>
                    <a:lnTo>
                      <a:pt x="78" y="133"/>
                    </a:lnTo>
                    <a:lnTo>
                      <a:pt x="80" y="132"/>
                    </a:lnTo>
                    <a:lnTo>
                      <a:pt x="85" y="126"/>
                    </a:lnTo>
                    <a:lnTo>
                      <a:pt x="86" y="127"/>
                    </a:lnTo>
                    <a:lnTo>
                      <a:pt x="85" y="128"/>
                    </a:lnTo>
                    <a:lnTo>
                      <a:pt x="85" y="133"/>
                    </a:lnTo>
                    <a:lnTo>
                      <a:pt x="89" y="132"/>
                    </a:lnTo>
                    <a:lnTo>
                      <a:pt x="90" y="133"/>
                    </a:lnTo>
                    <a:lnTo>
                      <a:pt x="92" y="135"/>
                    </a:lnTo>
                    <a:lnTo>
                      <a:pt x="93" y="135"/>
                    </a:lnTo>
                    <a:lnTo>
                      <a:pt x="97" y="133"/>
                    </a:lnTo>
                    <a:lnTo>
                      <a:pt x="104" y="135"/>
                    </a:lnTo>
                    <a:lnTo>
                      <a:pt x="106" y="136"/>
                    </a:lnTo>
                    <a:lnTo>
                      <a:pt x="107" y="133"/>
                    </a:lnTo>
                    <a:lnTo>
                      <a:pt x="108" y="131"/>
                    </a:lnTo>
                    <a:lnTo>
                      <a:pt x="109" y="132"/>
                    </a:lnTo>
                    <a:lnTo>
                      <a:pt x="110" y="129"/>
                    </a:lnTo>
                    <a:lnTo>
                      <a:pt x="111" y="130"/>
                    </a:lnTo>
                    <a:lnTo>
                      <a:pt x="110" y="133"/>
                    </a:lnTo>
                    <a:lnTo>
                      <a:pt x="112" y="133"/>
                    </a:lnTo>
                    <a:lnTo>
                      <a:pt x="113" y="131"/>
                    </a:lnTo>
                    <a:lnTo>
                      <a:pt x="114" y="131"/>
                    </a:lnTo>
                    <a:lnTo>
                      <a:pt x="118" y="127"/>
                    </a:lnTo>
                    <a:lnTo>
                      <a:pt x="120" y="124"/>
                    </a:lnTo>
                    <a:lnTo>
                      <a:pt x="122" y="122"/>
                    </a:lnTo>
                    <a:lnTo>
                      <a:pt x="123" y="122"/>
                    </a:lnTo>
                    <a:lnTo>
                      <a:pt x="125" y="120"/>
                    </a:lnTo>
                    <a:lnTo>
                      <a:pt x="126" y="120"/>
                    </a:lnTo>
                    <a:lnTo>
                      <a:pt x="128" y="123"/>
                    </a:lnTo>
                    <a:lnTo>
                      <a:pt x="128" y="122"/>
                    </a:lnTo>
                    <a:lnTo>
                      <a:pt x="129" y="122"/>
                    </a:lnTo>
                    <a:lnTo>
                      <a:pt x="131" y="128"/>
                    </a:lnTo>
                    <a:lnTo>
                      <a:pt x="130" y="131"/>
                    </a:lnTo>
                    <a:lnTo>
                      <a:pt x="131" y="132"/>
                    </a:lnTo>
                    <a:lnTo>
                      <a:pt x="138" y="132"/>
                    </a:lnTo>
                    <a:lnTo>
                      <a:pt x="138" y="128"/>
                    </a:lnTo>
                    <a:lnTo>
                      <a:pt x="139" y="127"/>
                    </a:lnTo>
                    <a:lnTo>
                      <a:pt x="139" y="124"/>
                    </a:lnTo>
                    <a:lnTo>
                      <a:pt x="141" y="122"/>
                    </a:lnTo>
                    <a:lnTo>
                      <a:pt x="143" y="120"/>
                    </a:lnTo>
                    <a:lnTo>
                      <a:pt x="146" y="120"/>
                    </a:lnTo>
                    <a:lnTo>
                      <a:pt x="152" y="119"/>
                    </a:lnTo>
                    <a:lnTo>
                      <a:pt x="153" y="119"/>
                    </a:lnTo>
                    <a:lnTo>
                      <a:pt x="152" y="120"/>
                    </a:lnTo>
                    <a:lnTo>
                      <a:pt x="156" y="119"/>
                    </a:lnTo>
                    <a:lnTo>
                      <a:pt x="157" y="118"/>
                    </a:lnTo>
                    <a:lnTo>
                      <a:pt x="158" y="118"/>
                    </a:lnTo>
                    <a:lnTo>
                      <a:pt x="161" y="117"/>
                    </a:lnTo>
                    <a:lnTo>
                      <a:pt x="161" y="115"/>
                    </a:lnTo>
                    <a:lnTo>
                      <a:pt x="162" y="115"/>
                    </a:lnTo>
                    <a:lnTo>
                      <a:pt x="162" y="114"/>
                    </a:lnTo>
                    <a:lnTo>
                      <a:pt x="164" y="115"/>
                    </a:lnTo>
                    <a:lnTo>
                      <a:pt x="165" y="113"/>
                    </a:lnTo>
                    <a:lnTo>
                      <a:pt x="166" y="112"/>
                    </a:lnTo>
                    <a:lnTo>
                      <a:pt x="166" y="108"/>
                    </a:lnTo>
                    <a:lnTo>
                      <a:pt x="166" y="107"/>
                    </a:lnTo>
                    <a:lnTo>
                      <a:pt x="164" y="107"/>
                    </a:lnTo>
                    <a:lnTo>
                      <a:pt x="165" y="107"/>
                    </a:lnTo>
                    <a:lnTo>
                      <a:pt x="165" y="106"/>
                    </a:lnTo>
                    <a:lnTo>
                      <a:pt x="167" y="107"/>
                    </a:lnTo>
                    <a:lnTo>
                      <a:pt x="170" y="107"/>
                    </a:lnTo>
                    <a:lnTo>
                      <a:pt x="170" y="109"/>
                    </a:lnTo>
                    <a:lnTo>
                      <a:pt x="175" y="109"/>
                    </a:lnTo>
                    <a:lnTo>
                      <a:pt x="176" y="109"/>
                    </a:lnTo>
                    <a:lnTo>
                      <a:pt x="175" y="107"/>
                    </a:lnTo>
                    <a:lnTo>
                      <a:pt x="176" y="107"/>
                    </a:lnTo>
                    <a:lnTo>
                      <a:pt x="175" y="106"/>
                    </a:lnTo>
                    <a:lnTo>
                      <a:pt x="177" y="103"/>
                    </a:lnTo>
                    <a:lnTo>
                      <a:pt x="175" y="101"/>
                    </a:lnTo>
                    <a:lnTo>
                      <a:pt x="174" y="101"/>
                    </a:lnTo>
                    <a:lnTo>
                      <a:pt x="174" y="95"/>
                    </a:lnTo>
                    <a:lnTo>
                      <a:pt x="177" y="94"/>
                    </a:lnTo>
                    <a:lnTo>
                      <a:pt x="178" y="94"/>
                    </a:lnTo>
                    <a:lnTo>
                      <a:pt x="180" y="92"/>
                    </a:lnTo>
                    <a:lnTo>
                      <a:pt x="181" y="92"/>
                    </a:lnTo>
                    <a:lnTo>
                      <a:pt x="182" y="90"/>
                    </a:lnTo>
                    <a:lnTo>
                      <a:pt x="185" y="90"/>
                    </a:lnTo>
                    <a:lnTo>
                      <a:pt x="187" y="93"/>
                    </a:lnTo>
                    <a:lnTo>
                      <a:pt x="188" y="94"/>
                    </a:lnTo>
                    <a:lnTo>
                      <a:pt x="188" y="92"/>
                    </a:lnTo>
                    <a:lnTo>
                      <a:pt x="190" y="92"/>
                    </a:lnTo>
                    <a:lnTo>
                      <a:pt x="190" y="91"/>
                    </a:lnTo>
                    <a:lnTo>
                      <a:pt x="194" y="94"/>
                    </a:lnTo>
                    <a:lnTo>
                      <a:pt x="198" y="95"/>
                    </a:lnTo>
                    <a:lnTo>
                      <a:pt x="198" y="97"/>
                    </a:lnTo>
                    <a:lnTo>
                      <a:pt x="199" y="97"/>
                    </a:lnTo>
                    <a:lnTo>
                      <a:pt x="199" y="98"/>
                    </a:lnTo>
                    <a:lnTo>
                      <a:pt x="200" y="98"/>
                    </a:lnTo>
                    <a:lnTo>
                      <a:pt x="205" y="99"/>
                    </a:lnTo>
                    <a:lnTo>
                      <a:pt x="211" y="99"/>
                    </a:lnTo>
                    <a:lnTo>
                      <a:pt x="211" y="101"/>
                    </a:lnTo>
                    <a:lnTo>
                      <a:pt x="213" y="101"/>
                    </a:lnTo>
                    <a:lnTo>
                      <a:pt x="217" y="102"/>
                    </a:lnTo>
                    <a:lnTo>
                      <a:pt x="218" y="103"/>
                    </a:lnTo>
                    <a:lnTo>
                      <a:pt x="218" y="102"/>
                    </a:lnTo>
                    <a:lnTo>
                      <a:pt x="224" y="102"/>
                    </a:lnTo>
                    <a:lnTo>
                      <a:pt x="225" y="101"/>
                    </a:lnTo>
                    <a:lnTo>
                      <a:pt x="228" y="103"/>
                    </a:lnTo>
                    <a:lnTo>
                      <a:pt x="229" y="100"/>
                    </a:lnTo>
                    <a:lnTo>
                      <a:pt x="229" y="98"/>
                    </a:lnTo>
                    <a:lnTo>
                      <a:pt x="232" y="100"/>
                    </a:lnTo>
                    <a:lnTo>
                      <a:pt x="232" y="101"/>
                    </a:lnTo>
                    <a:lnTo>
                      <a:pt x="233" y="103"/>
                    </a:lnTo>
                    <a:lnTo>
                      <a:pt x="234" y="102"/>
                    </a:lnTo>
                    <a:lnTo>
                      <a:pt x="236" y="104"/>
                    </a:lnTo>
                    <a:lnTo>
                      <a:pt x="236" y="103"/>
                    </a:lnTo>
                    <a:lnTo>
                      <a:pt x="237" y="103"/>
                    </a:lnTo>
                    <a:lnTo>
                      <a:pt x="238" y="101"/>
                    </a:lnTo>
                    <a:lnTo>
                      <a:pt x="243" y="106"/>
                    </a:lnTo>
                    <a:lnTo>
                      <a:pt x="245" y="107"/>
                    </a:lnTo>
                    <a:lnTo>
                      <a:pt x="245" y="108"/>
                    </a:lnTo>
                    <a:lnTo>
                      <a:pt x="246" y="109"/>
                    </a:lnTo>
                    <a:lnTo>
                      <a:pt x="248" y="105"/>
                    </a:lnTo>
                    <a:lnTo>
                      <a:pt x="250" y="103"/>
                    </a:lnTo>
                    <a:lnTo>
                      <a:pt x="250" y="102"/>
                    </a:lnTo>
                    <a:lnTo>
                      <a:pt x="252" y="99"/>
                    </a:lnTo>
                    <a:lnTo>
                      <a:pt x="253" y="99"/>
                    </a:lnTo>
                    <a:lnTo>
                      <a:pt x="255" y="98"/>
                    </a:lnTo>
                    <a:lnTo>
                      <a:pt x="257" y="100"/>
                    </a:lnTo>
                    <a:lnTo>
                      <a:pt x="259" y="101"/>
                    </a:lnTo>
                    <a:lnTo>
                      <a:pt x="260" y="100"/>
                    </a:lnTo>
                    <a:lnTo>
                      <a:pt x="260" y="99"/>
                    </a:lnTo>
                    <a:lnTo>
                      <a:pt x="261" y="101"/>
                    </a:lnTo>
                    <a:lnTo>
                      <a:pt x="263" y="101"/>
                    </a:lnTo>
                    <a:lnTo>
                      <a:pt x="263" y="99"/>
                    </a:lnTo>
                    <a:lnTo>
                      <a:pt x="267" y="100"/>
                    </a:lnTo>
                    <a:lnTo>
                      <a:pt x="267" y="98"/>
                    </a:lnTo>
                    <a:lnTo>
                      <a:pt x="268" y="99"/>
                    </a:lnTo>
                    <a:lnTo>
                      <a:pt x="269" y="98"/>
                    </a:lnTo>
                    <a:lnTo>
                      <a:pt x="272" y="99"/>
                    </a:lnTo>
                    <a:lnTo>
                      <a:pt x="273" y="100"/>
                    </a:lnTo>
                    <a:lnTo>
                      <a:pt x="273" y="101"/>
                    </a:lnTo>
                    <a:lnTo>
                      <a:pt x="274" y="101"/>
                    </a:lnTo>
                    <a:lnTo>
                      <a:pt x="274" y="103"/>
                    </a:lnTo>
                    <a:lnTo>
                      <a:pt x="275" y="102"/>
                    </a:lnTo>
                    <a:lnTo>
                      <a:pt x="276" y="103"/>
                    </a:lnTo>
                    <a:lnTo>
                      <a:pt x="275" y="101"/>
                    </a:lnTo>
                    <a:lnTo>
                      <a:pt x="276" y="101"/>
                    </a:lnTo>
                    <a:lnTo>
                      <a:pt x="276" y="102"/>
                    </a:lnTo>
                    <a:lnTo>
                      <a:pt x="276" y="103"/>
                    </a:lnTo>
                    <a:lnTo>
                      <a:pt x="278" y="102"/>
                    </a:lnTo>
                    <a:lnTo>
                      <a:pt x="281" y="98"/>
                    </a:lnTo>
                    <a:lnTo>
                      <a:pt x="280" y="98"/>
                    </a:lnTo>
                    <a:lnTo>
                      <a:pt x="281" y="96"/>
                    </a:lnTo>
                    <a:lnTo>
                      <a:pt x="280" y="96"/>
                    </a:lnTo>
                    <a:lnTo>
                      <a:pt x="281" y="95"/>
                    </a:lnTo>
                    <a:lnTo>
                      <a:pt x="280" y="95"/>
                    </a:lnTo>
                    <a:lnTo>
                      <a:pt x="280" y="94"/>
                    </a:lnTo>
                    <a:lnTo>
                      <a:pt x="280" y="90"/>
                    </a:lnTo>
                    <a:lnTo>
                      <a:pt x="283" y="92"/>
                    </a:lnTo>
                    <a:lnTo>
                      <a:pt x="283" y="86"/>
                    </a:lnTo>
                    <a:lnTo>
                      <a:pt x="283" y="84"/>
                    </a:lnTo>
                    <a:lnTo>
                      <a:pt x="284" y="84"/>
                    </a:lnTo>
                    <a:lnTo>
                      <a:pt x="284" y="82"/>
                    </a:lnTo>
                    <a:lnTo>
                      <a:pt x="283" y="81"/>
                    </a:lnTo>
                    <a:lnTo>
                      <a:pt x="282" y="81"/>
                    </a:lnTo>
                    <a:lnTo>
                      <a:pt x="282" y="78"/>
                    </a:lnTo>
                    <a:lnTo>
                      <a:pt x="281" y="77"/>
                    </a:lnTo>
                    <a:lnTo>
                      <a:pt x="281" y="76"/>
                    </a:lnTo>
                    <a:lnTo>
                      <a:pt x="283" y="75"/>
                    </a:lnTo>
                    <a:lnTo>
                      <a:pt x="283" y="76"/>
                    </a:lnTo>
                    <a:lnTo>
                      <a:pt x="284" y="75"/>
                    </a:lnTo>
                    <a:lnTo>
                      <a:pt x="283" y="74"/>
                    </a:lnTo>
                    <a:lnTo>
                      <a:pt x="283" y="73"/>
                    </a:lnTo>
                    <a:lnTo>
                      <a:pt x="282" y="71"/>
                    </a:lnTo>
                    <a:lnTo>
                      <a:pt x="283" y="70"/>
                    </a:lnTo>
                    <a:lnTo>
                      <a:pt x="283" y="71"/>
                    </a:lnTo>
                    <a:lnTo>
                      <a:pt x="283" y="69"/>
                    </a:lnTo>
                    <a:lnTo>
                      <a:pt x="283" y="68"/>
                    </a:lnTo>
                    <a:lnTo>
                      <a:pt x="281" y="67"/>
                    </a:lnTo>
                    <a:lnTo>
                      <a:pt x="281" y="66"/>
                    </a:lnTo>
                    <a:lnTo>
                      <a:pt x="283" y="65"/>
                    </a:lnTo>
                    <a:lnTo>
                      <a:pt x="284" y="65"/>
                    </a:lnTo>
                    <a:lnTo>
                      <a:pt x="284" y="64"/>
                    </a:lnTo>
                    <a:lnTo>
                      <a:pt x="286" y="64"/>
                    </a:lnTo>
                    <a:lnTo>
                      <a:pt x="290" y="69"/>
                    </a:lnTo>
                    <a:lnTo>
                      <a:pt x="296" y="72"/>
                    </a:lnTo>
                    <a:lnTo>
                      <a:pt x="296" y="71"/>
                    </a:lnTo>
                    <a:lnTo>
                      <a:pt x="297" y="71"/>
                    </a:lnTo>
                    <a:lnTo>
                      <a:pt x="296" y="70"/>
                    </a:lnTo>
                    <a:lnTo>
                      <a:pt x="297" y="69"/>
                    </a:lnTo>
                    <a:lnTo>
                      <a:pt x="297" y="68"/>
                    </a:lnTo>
                    <a:lnTo>
                      <a:pt x="295" y="68"/>
                    </a:lnTo>
                    <a:lnTo>
                      <a:pt x="294" y="67"/>
                    </a:lnTo>
                    <a:lnTo>
                      <a:pt x="296" y="65"/>
                    </a:lnTo>
                    <a:lnTo>
                      <a:pt x="297" y="67"/>
                    </a:lnTo>
                    <a:lnTo>
                      <a:pt x="298" y="65"/>
                    </a:lnTo>
                    <a:lnTo>
                      <a:pt x="297" y="65"/>
                    </a:lnTo>
                    <a:lnTo>
                      <a:pt x="299" y="64"/>
                    </a:lnTo>
                    <a:lnTo>
                      <a:pt x="299" y="58"/>
                    </a:lnTo>
                    <a:lnTo>
                      <a:pt x="303" y="61"/>
                    </a:lnTo>
                    <a:lnTo>
                      <a:pt x="306" y="61"/>
                    </a:lnTo>
                    <a:lnTo>
                      <a:pt x="306" y="58"/>
                    </a:lnTo>
                    <a:lnTo>
                      <a:pt x="309" y="61"/>
                    </a:lnTo>
                    <a:lnTo>
                      <a:pt x="312" y="61"/>
                    </a:lnTo>
                    <a:lnTo>
                      <a:pt x="312" y="57"/>
                    </a:lnTo>
                    <a:lnTo>
                      <a:pt x="313" y="56"/>
                    </a:lnTo>
                    <a:lnTo>
                      <a:pt x="313" y="54"/>
                    </a:lnTo>
                    <a:lnTo>
                      <a:pt x="313" y="52"/>
                    </a:lnTo>
                    <a:lnTo>
                      <a:pt x="312" y="52"/>
                    </a:lnTo>
                    <a:lnTo>
                      <a:pt x="313" y="52"/>
                    </a:lnTo>
                    <a:lnTo>
                      <a:pt x="313" y="48"/>
                    </a:lnTo>
                    <a:lnTo>
                      <a:pt x="310" y="39"/>
                    </a:lnTo>
                    <a:lnTo>
                      <a:pt x="315" y="38"/>
                    </a:lnTo>
                    <a:lnTo>
                      <a:pt x="315" y="34"/>
                    </a:lnTo>
                    <a:lnTo>
                      <a:pt x="319" y="36"/>
                    </a:lnTo>
                    <a:lnTo>
                      <a:pt x="320" y="36"/>
                    </a:lnTo>
                    <a:lnTo>
                      <a:pt x="319" y="39"/>
                    </a:lnTo>
                    <a:lnTo>
                      <a:pt x="321" y="39"/>
                    </a:lnTo>
                    <a:lnTo>
                      <a:pt x="321" y="40"/>
                    </a:lnTo>
                    <a:lnTo>
                      <a:pt x="322" y="42"/>
                    </a:lnTo>
                    <a:lnTo>
                      <a:pt x="323" y="39"/>
                    </a:lnTo>
                    <a:lnTo>
                      <a:pt x="325" y="35"/>
                    </a:lnTo>
                    <a:lnTo>
                      <a:pt x="330" y="35"/>
                    </a:lnTo>
                    <a:lnTo>
                      <a:pt x="329" y="35"/>
                    </a:lnTo>
                    <a:lnTo>
                      <a:pt x="330" y="37"/>
                    </a:lnTo>
                    <a:lnTo>
                      <a:pt x="330" y="41"/>
                    </a:lnTo>
                    <a:lnTo>
                      <a:pt x="331" y="41"/>
                    </a:lnTo>
                    <a:lnTo>
                      <a:pt x="334" y="43"/>
                    </a:lnTo>
                    <a:lnTo>
                      <a:pt x="336" y="43"/>
                    </a:lnTo>
                    <a:lnTo>
                      <a:pt x="337" y="41"/>
                    </a:lnTo>
                    <a:lnTo>
                      <a:pt x="335" y="39"/>
                    </a:lnTo>
                    <a:lnTo>
                      <a:pt x="335" y="38"/>
                    </a:lnTo>
                    <a:lnTo>
                      <a:pt x="339" y="39"/>
                    </a:lnTo>
                    <a:lnTo>
                      <a:pt x="340" y="38"/>
                    </a:lnTo>
                    <a:lnTo>
                      <a:pt x="341" y="36"/>
                    </a:lnTo>
                    <a:lnTo>
                      <a:pt x="343" y="37"/>
                    </a:lnTo>
                    <a:lnTo>
                      <a:pt x="344" y="37"/>
                    </a:lnTo>
                    <a:lnTo>
                      <a:pt x="343" y="38"/>
                    </a:lnTo>
                    <a:lnTo>
                      <a:pt x="343" y="40"/>
                    </a:lnTo>
                    <a:lnTo>
                      <a:pt x="343" y="41"/>
                    </a:lnTo>
                    <a:lnTo>
                      <a:pt x="345" y="43"/>
                    </a:lnTo>
                    <a:lnTo>
                      <a:pt x="344" y="43"/>
                    </a:lnTo>
                    <a:lnTo>
                      <a:pt x="343" y="44"/>
                    </a:lnTo>
                    <a:lnTo>
                      <a:pt x="342" y="46"/>
                    </a:lnTo>
                    <a:lnTo>
                      <a:pt x="343" y="47"/>
                    </a:lnTo>
                    <a:lnTo>
                      <a:pt x="343" y="51"/>
                    </a:lnTo>
                    <a:lnTo>
                      <a:pt x="345" y="54"/>
                    </a:lnTo>
                    <a:lnTo>
                      <a:pt x="346" y="52"/>
                    </a:lnTo>
                    <a:lnTo>
                      <a:pt x="346" y="53"/>
                    </a:lnTo>
                    <a:lnTo>
                      <a:pt x="347" y="52"/>
                    </a:lnTo>
                    <a:lnTo>
                      <a:pt x="347" y="53"/>
                    </a:lnTo>
                    <a:lnTo>
                      <a:pt x="348" y="53"/>
                    </a:lnTo>
                    <a:lnTo>
                      <a:pt x="348" y="54"/>
                    </a:lnTo>
                    <a:lnTo>
                      <a:pt x="349" y="55"/>
                    </a:lnTo>
                    <a:lnTo>
                      <a:pt x="350" y="56"/>
                    </a:lnTo>
                    <a:lnTo>
                      <a:pt x="351" y="55"/>
                    </a:lnTo>
                    <a:lnTo>
                      <a:pt x="351" y="53"/>
                    </a:lnTo>
                    <a:lnTo>
                      <a:pt x="353" y="51"/>
                    </a:lnTo>
                    <a:lnTo>
                      <a:pt x="353" y="52"/>
                    </a:lnTo>
                    <a:lnTo>
                      <a:pt x="355" y="53"/>
                    </a:lnTo>
                    <a:lnTo>
                      <a:pt x="356" y="53"/>
                    </a:lnTo>
                    <a:lnTo>
                      <a:pt x="356" y="51"/>
                    </a:lnTo>
                    <a:lnTo>
                      <a:pt x="358" y="51"/>
                    </a:lnTo>
                    <a:lnTo>
                      <a:pt x="359" y="53"/>
                    </a:lnTo>
                    <a:lnTo>
                      <a:pt x="361" y="54"/>
                    </a:lnTo>
                    <a:lnTo>
                      <a:pt x="361" y="52"/>
                    </a:lnTo>
                    <a:lnTo>
                      <a:pt x="361" y="51"/>
                    </a:lnTo>
                    <a:lnTo>
                      <a:pt x="365" y="52"/>
                    </a:lnTo>
                    <a:lnTo>
                      <a:pt x="368" y="52"/>
                    </a:lnTo>
                    <a:lnTo>
                      <a:pt x="372" y="55"/>
                    </a:lnTo>
                    <a:lnTo>
                      <a:pt x="372" y="54"/>
                    </a:lnTo>
                    <a:lnTo>
                      <a:pt x="372" y="50"/>
                    </a:lnTo>
                    <a:lnTo>
                      <a:pt x="374" y="49"/>
                    </a:lnTo>
                    <a:lnTo>
                      <a:pt x="374" y="48"/>
                    </a:lnTo>
                    <a:lnTo>
                      <a:pt x="378" y="49"/>
                    </a:lnTo>
                    <a:lnTo>
                      <a:pt x="379" y="48"/>
                    </a:lnTo>
                    <a:lnTo>
                      <a:pt x="381" y="48"/>
                    </a:lnTo>
                    <a:lnTo>
                      <a:pt x="383" y="40"/>
                    </a:lnTo>
                    <a:lnTo>
                      <a:pt x="383" y="39"/>
                    </a:lnTo>
                    <a:lnTo>
                      <a:pt x="390" y="41"/>
                    </a:lnTo>
                    <a:lnTo>
                      <a:pt x="391" y="40"/>
                    </a:lnTo>
                    <a:lnTo>
                      <a:pt x="392" y="36"/>
                    </a:lnTo>
                    <a:lnTo>
                      <a:pt x="391" y="27"/>
                    </a:lnTo>
                    <a:lnTo>
                      <a:pt x="392" y="22"/>
                    </a:lnTo>
                    <a:lnTo>
                      <a:pt x="405" y="27"/>
                    </a:lnTo>
                    <a:lnTo>
                      <a:pt x="411" y="34"/>
                    </a:lnTo>
                    <a:lnTo>
                      <a:pt x="418" y="28"/>
                    </a:lnTo>
                    <a:lnTo>
                      <a:pt x="419" y="28"/>
                    </a:lnTo>
                    <a:lnTo>
                      <a:pt x="420" y="27"/>
                    </a:lnTo>
                    <a:lnTo>
                      <a:pt x="421" y="26"/>
                    </a:lnTo>
                    <a:lnTo>
                      <a:pt x="420" y="24"/>
                    </a:lnTo>
                    <a:lnTo>
                      <a:pt x="418" y="22"/>
                    </a:lnTo>
                    <a:lnTo>
                      <a:pt x="419" y="20"/>
                    </a:lnTo>
                    <a:lnTo>
                      <a:pt x="418" y="19"/>
                    </a:lnTo>
                    <a:lnTo>
                      <a:pt x="423" y="18"/>
                    </a:lnTo>
                    <a:lnTo>
                      <a:pt x="426" y="17"/>
                    </a:lnTo>
                    <a:lnTo>
                      <a:pt x="428" y="17"/>
                    </a:lnTo>
                    <a:lnTo>
                      <a:pt x="429" y="17"/>
                    </a:lnTo>
                    <a:lnTo>
                      <a:pt x="430" y="15"/>
                    </a:lnTo>
                    <a:lnTo>
                      <a:pt x="430" y="17"/>
                    </a:lnTo>
                    <a:lnTo>
                      <a:pt x="433" y="15"/>
                    </a:lnTo>
                    <a:lnTo>
                      <a:pt x="435" y="14"/>
                    </a:lnTo>
                    <a:lnTo>
                      <a:pt x="434" y="11"/>
                    </a:lnTo>
                    <a:lnTo>
                      <a:pt x="435" y="11"/>
                    </a:lnTo>
                    <a:lnTo>
                      <a:pt x="434" y="7"/>
                    </a:lnTo>
                    <a:lnTo>
                      <a:pt x="432" y="7"/>
                    </a:lnTo>
                    <a:lnTo>
                      <a:pt x="435" y="6"/>
                    </a:lnTo>
                    <a:lnTo>
                      <a:pt x="435" y="5"/>
                    </a:lnTo>
                    <a:lnTo>
                      <a:pt x="437" y="6"/>
                    </a:lnTo>
                    <a:lnTo>
                      <a:pt x="437" y="5"/>
                    </a:lnTo>
                    <a:lnTo>
                      <a:pt x="438" y="5"/>
                    </a:lnTo>
                    <a:lnTo>
                      <a:pt x="439" y="6"/>
                    </a:lnTo>
                    <a:lnTo>
                      <a:pt x="437" y="0"/>
                    </a:lnTo>
                    <a:lnTo>
                      <a:pt x="439" y="0"/>
                    </a:lnTo>
                    <a:lnTo>
                      <a:pt x="444" y="1"/>
                    </a:lnTo>
                    <a:lnTo>
                      <a:pt x="443" y="1"/>
                    </a:lnTo>
                    <a:lnTo>
                      <a:pt x="444" y="4"/>
                    </a:lnTo>
                    <a:lnTo>
                      <a:pt x="442" y="5"/>
                    </a:lnTo>
                    <a:lnTo>
                      <a:pt x="443" y="6"/>
                    </a:lnTo>
                    <a:lnTo>
                      <a:pt x="444" y="6"/>
                    </a:lnTo>
                    <a:lnTo>
                      <a:pt x="446" y="7"/>
                    </a:lnTo>
                    <a:lnTo>
                      <a:pt x="446" y="6"/>
                    </a:lnTo>
                    <a:lnTo>
                      <a:pt x="447" y="7"/>
                    </a:lnTo>
                    <a:lnTo>
                      <a:pt x="449" y="11"/>
                    </a:lnTo>
                    <a:lnTo>
                      <a:pt x="447" y="11"/>
                    </a:lnTo>
                    <a:lnTo>
                      <a:pt x="448" y="11"/>
                    </a:lnTo>
                    <a:lnTo>
                      <a:pt x="449" y="13"/>
                    </a:lnTo>
                    <a:lnTo>
                      <a:pt x="451" y="13"/>
                    </a:lnTo>
                    <a:lnTo>
                      <a:pt x="452" y="14"/>
                    </a:lnTo>
                    <a:lnTo>
                      <a:pt x="452" y="11"/>
                    </a:lnTo>
                    <a:lnTo>
                      <a:pt x="454" y="11"/>
                    </a:lnTo>
                    <a:lnTo>
                      <a:pt x="454" y="9"/>
                    </a:lnTo>
                    <a:lnTo>
                      <a:pt x="455" y="8"/>
                    </a:lnTo>
                    <a:lnTo>
                      <a:pt x="456" y="9"/>
                    </a:lnTo>
                    <a:lnTo>
                      <a:pt x="455" y="9"/>
                    </a:lnTo>
                    <a:lnTo>
                      <a:pt x="455" y="10"/>
                    </a:lnTo>
                    <a:lnTo>
                      <a:pt x="457" y="10"/>
                    </a:lnTo>
                    <a:lnTo>
                      <a:pt x="457" y="11"/>
                    </a:lnTo>
                    <a:lnTo>
                      <a:pt x="459" y="11"/>
                    </a:lnTo>
                    <a:lnTo>
                      <a:pt x="460" y="11"/>
                    </a:lnTo>
                    <a:lnTo>
                      <a:pt x="463" y="10"/>
                    </a:lnTo>
                    <a:lnTo>
                      <a:pt x="463" y="11"/>
                    </a:lnTo>
                    <a:lnTo>
                      <a:pt x="462" y="13"/>
                    </a:lnTo>
                    <a:lnTo>
                      <a:pt x="463" y="13"/>
                    </a:lnTo>
                    <a:lnTo>
                      <a:pt x="465" y="19"/>
                    </a:lnTo>
                    <a:lnTo>
                      <a:pt x="466" y="19"/>
                    </a:lnTo>
                    <a:lnTo>
                      <a:pt x="468" y="20"/>
                    </a:lnTo>
                    <a:lnTo>
                      <a:pt x="468" y="23"/>
                    </a:lnTo>
                    <a:lnTo>
                      <a:pt x="468" y="22"/>
                    </a:lnTo>
                    <a:lnTo>
                      <a:pt x="470" y="22"/>
                    </a:lnTo>
                    <a:lnTo>
                      <a:pt x="470" y="23"/>
                    </a:lnTo>
                    <a:lnTo>
                      <a:pt x="469" y="25"/>
                    </a:lnTo>
                    <a:lnTo>
                      <a:pt x="470" y="27"/>
                    </a:lnTo>
                    <a:lnTo>
                      <a:pt x="470" y="29"/>
                    </a:lnTo>
                    <a:lnTo>
                      <a:pt x="471" y="28"/>
                    </a:lnTo>
                    <a:lnTo>
                      <a:pt x="472" y="28"/>
                    </a:lnTo>
                    <a:lnTo>
                      <a:pt x="474" y="28"/>
                    </a:lnTo>
                    <a:lnTo>
                      <a:pt x="476" y="28"/>
                    </a:lnTo>
                    <a:lnTo>
                      <a:pt x="477" y="31"/>
                    </a:lnTo>
                    <a:lnTo>
                      <a:pt x="479" y="32"/>
                    </a:lnTo>
                    <a:lnTo>
                      <a:pt x="478" y="34"/>
                    </a:lnTo>
                    <a:lnTo>
                      <a:pt x="480" y="34"/>
                    </a:lnTo>
                    <a:lnTo>
                      <a:pt x="483" y="37"/>
                    </a:lnTo>
                    <a:lnTo>
                      <a:pt x="482" y="38"/>
                    </a:lnTo>
                    <a:lnTo>
                      <a:pt x="482" y="39"/>
                    </a:lnTo>
                    <a:lnTo>
                      <a:pt x="483" y="38"/>
                    </a:lnTo>
                    <a:lnTo>
                      <a:pt x="483" y="40"/>
                    </a:lnTo>
                    <a:lnTo>
                      <a:pt x="483" y="46"/>
                    </a:lnTo>
                    <a:lnTo>
                      <a:pt x="484" y="47"/>
                    </a:lnTo>
                    <a:lnTo>
                      <a:pt x="484" y="48"/>
                    </a:lnTo>
                    <a:lnTo>
                      <a:pt x="487" y="47"/>
                    </a:lnTo>
                    <a:lnTo>
                      <a:pt x="487" y="48"/>
                    </a:lnTo>
                    <a:lnTo>
                      <a:pt x="488" y="48"/>
                    </a:lnTo>
                    <a:lnTo>
                      <a:pt x="488" y="49"/>
                    </a:lnTo>
                    <a:lnTo>
                      <a:pt x="490" y="48"/>
                    </a:lnTo>
                    <a:lnTo>
                      <a:pt x="492" y="49"/>
                    </a:lnTo>
                    <a:lnTo>
                      <a:pt x="494" y="51"/>
                    </a:lnTo>
                    <a:lnTo>
                      <a:pt x="493" y="52"/>
                    </a:lnTo>
                    <a:lnTo>
                      <a:pt x="494" y="52"/>
                    </a:lnTo>
                    <a:lnTo>
                      <a:pt x="494" y="53"/>
                    </a:lnTo>
                    <a:lnTo>
                      <a:pt x="495" y="53"/>
                    </a:lnTo>
                    <a:lnTo>
                      <a:pt x="495" y="54"/>
                    </a:lnTo>
                    <a:lnTo>
                      <a:pt x="494" y="54"/>
                    </a:lnTo>
                    <a:lnTo>
                      <a:pt x="494" y="56"/>
                    </a:lnTo>
                    <a:lnTo>
                      <a:pt x="493" y="56"/>
                    </a:lnTo>
                    <a:lnTo>
                      <a:pt x="493" y="58"/>
                    </a:lnTo>
                    <a:lnTo>
                      <a:pt x="491" y="57"/>
                    </a:lnTo>
                    <a:lnTo>
                      <a:pt x="491" y="58"/>
                    </a:lnTo>
                    <a:lnTo>
                      <a:pt x="487" y="58"/>
                    </a:lnTo>
                    <a:lnTo>
                      <a:pt x="486" y="60"/>
                    </a:lnTo>
                    <a:lnTo>
                      <a:pt x="486" y="63"/>
                    </a:lnTo>
                    <a:lnTo>
                      <a:pt x="486" y="64"/>
                    </a:lnTo>
                    <a:lnTo>
                      <a:pt x="487" y="65"/>
                    </a:lnTo>
                    <a:lnTo>
                      <a:pt x="490" y="69"/>
                    </a:lnTo>
                    <a:lnTo>
                      <a:pt x="490" y="71"/>
                    </a:lnTo>
                    <a:lnTo>
                      <a:pt x="489" y="72"/>
                    </a:lnTo>
                    <a:lnTo>
                      <a:pt x="489" y="73"/>
                    </a:lnTo>
                    <a:lnTo>
                      <a:pt x="490" y="73"/>
                    </a:lnTo>
                    <a:lnTo>
                      <a:pt x="492" y="75"/>
                    </a:lnTo>
                    <a:lnTo>
                      <a:pt x="491" y="76"/>
                    </a:lnTo>
                    <a:lnTo>
                      <a:pt x="491" y="77"/>
                    </a:lnTo>
                    <a:lnTo>
                      <a:pt x="490" y="77"/>
                    </a:lnTo>
                    <a:lnTo>
                      <a:pt x="489" y="77"/>
                    </a:lnTo>
                    <a:lnTo>
                      <a:pt x="490" y="77"/>
                    </a:lnTo>
                    <a:lnTo>
                      <a:pt x="490" y="78"/>
                    </a:lnTo>
                    <a:lnTo>
                      <a:pt x="489" y="80"/>
                    </a:lnTo>
                    <a:lnTo>
                      <a:pt x="490" y="80"/>
                    </a:lnTo>
                    <a:lnTo>
                      <a:pt x="489" y="82"/>
                    </a:lnTo>
                    <a:lnTo>
                      <a:pt x="489" y="84"/>
                    </a:lnTo>
                    <a:lnTo>
                      <a:pt x="487" y="86"/>
                    </a:lnTo>
                    <a:lnTo>
                      <a:pt x="487" y="88"/>
                    </a:lnTo>
                    <a:lnTo>
                      <a:pt x="489" y="88"/>
                    </a:lnTo>
                    <a:lnTo>
                      <a:pt x="489" y="89"/>
                    </a:lnTo>
                    <a:lnTo>
                      <a:pt x="491" y="88"/>
                    </a:lnTo>
                    <a:lnTo>
                      <a:pt x="491" y="89"/>
                    </a:lnTo>
                    <a:lnTo>
                      <a:pt x="493" y="93"/>
                    </a:lnTo>
                    <a:lnTo>
                      <a:pt x="493" y="94"/>
                    </a:lnTo>
                    <a:lnTo>
                      <a:pt x="491" y="94"/>
                    </a:lnTo>
                    <a:lnTo>
                      <a:pt x="491" y="96"/>
                    </a:lnTo>
                    <a:lnTo>
                      <a:pt x="492" y="97"/>
                    </a:lnTo>
                    <a:lnTo>
                      <a:pt x="492" y="98"/>
                    </a:lnTo>
                    <a:lnTo>
                      <a:pt x="495" y="99"/>
                    </a:lnTo>
                    <a:lnTo>
                      <a:pt x="491" y="108"/>
                    </a:lnTo>
                    <a:lnTo>
                      <a:pt x="491" y="107"/>
                    </a:lnTo>
                    <a:lnTo>
                      <a:pt x="490" y="109"/>
                    </a:lnTo>
                    <a:lnTo>
                      <a:pt x="489" y="107"/>
                    </a:lnTo>
                    <a:lnTo>
                      <a:pt x="489" y="109"/>
                    </a:lnTo>
                    <a:lnTo>
                      <a:pt x="486" y="109"/>
                    </a:lnTo>
                    <a:lnTo>
                      <a:pt x="486" y="111"/>
                    </a:lnTo>
                    <a:lnTo>
                      <a:pt x="487" y="111"/>
                    </a:lnTo>
                    <a:lnTo>
                      <a:pt x="487" y="112"/>
                    </a:lnTo>
                    <a:lnTo>
                      <a:pt x="486" y="113"/>
                    </a:lnTo>
                    <a:lnTo>
                      <a:pt x="487" y="115"/>
                    </a:lnTo>
                    <a:lnTo>
                      <a:pt x="487" y="116"/>
                    </a:lnTo>
                    <a:lnTo>
                      <a:pt x="486" y="116"/>
                    </a:lnTo>
                    <a:lnTo>
                      <a:pt x="485" y="117"/>
                    </a:lnTo>
                    <a:lnTo>
                      <a:pt x="484" y="117"/>
                    </a:lnTo>
                    <a:lnTo>
                      <a:pt x="485" y="116"/>
                    </a:lnTo>
                    <a:lnTo>
                      <a:pt x="484" y="116"/>
                    </a:lnTo>
                    <a:lnTo>
                      <a:pt x="483" y="116"/>
                    </a:lnTo>
                    <a:lnTo>
                      <a:pt x="482" y="116"/>
                    </a:lnTo>
                    <a:lnTo>
                      <a:pt x="481" y="115"/>
                    </a:lnTo>
                    <a:lnTo>
                      <a:pt x="479" y="117"/>
                    </a:lnTo>
                    <a:lnTo>
                      <a:pt x="476" y="120"/>
                    </a:lnTo>
                    <a:lnTo>
                      <a:pt x="478" y="123"/>
                    </a:lnTo>
                    <a:lnTo>
                      <a:pt x="479" y="126"/>
                    </a:lnTo>
                    <a:lnTo>
                      <a:pt x="481" y="126"/>
                    </a:lnTo>
                    <a:lnTo>
                      <a:pt x="483" y="128"/>
                    </a:lnTo>
                    <a:lnTo>
                      <a:pt x="482" y="128"/>
                    </a:lnTo>
                    <a:lnTo>
                      <a:pt x="480" y="129"/>
                    </a:lnTo>
                    <a:lnTo>
                      <a:pt x="481" y="133"/>
                    </a:lnTo>
                    <a:lnTo>
                      <a:pt x="481" y="135"/>
                    </a:lnTo>
                    <a:lnTo>
                      <a:pt x="483" y="137"/>
                    </a:lnTo>
                    <a:lnTo>
                      <a:pt x="485" y="139"/>
                    </a:lnTo>
                    <a:lnTo>
                      <a:pt x="487" y="140"/>
                    </a:lnTo>
                    <a:lnTo>
                      <a:pt x="489" y="139"/>
                    </a:lnTo>
                    <a:lnTo>
                      <a:pt x="491" y="136"/>
                    </a:lnTo>
                    <a:lnTo>
                      <a:pt x="492" y="139"/>
                    </a:lnTo>
                    <a:lnTo>
                      <a:pt x="496" y="141"/>
                    </a:lnTo>
                    <a:lnTo>
                      <a:pt x="497" y="141"/>
                    </a:lnTo>
                    <a:lnTo>
                      <a:pt x="496" y="142"/>
                    </a:lnTo>
                    <a:lnTo>
                      <a:pt x="495" y="142"/>
                    </a:lnTo>
                    <a:lnTo>
                      <a:pt x="495" y="146"/>
                    </a:lnTo>
                    <a:lnTo>
                      <a:pt x="496" y="146"/>
                    </a:lnTo>
                    <a:lnTo>
                      <a:pt x="498" y="145"/>
                    </a:lnTo>
                    <a:lnTo>
                      <a:pt x="498" y="146"/>
                    </a:lnTo>
                    <a:lnTo>
                      <a:pt x="499" y="148"/>
                    </a:lnTo>
                    <a:lnTo>
                      <a:pt x="500" y="148"/>
                    </a:lnTo>
                    <a:lnTo>
                      <a:pt x="501" y="150"/>
                    </a:lnTo>
                    <a:lnTo>
                      <a:pt x="502" y="150"/>
                    </a:lnTo>
                    <a:lnTo>
                      <a:pt x="503" y="152"/>
                    </a:lnTo>
                    <a:lnTo>
                      <a:pt x="503" y="154"/>
                    </a:lnTo>
                    <a:lnTo>
                      <a:pt x="502" y="153"/>
                    </a:lnTo>
                    <a:lnTo>
                      <a:pt x="499" y="155"/>
                    </a:lnTo>
                    <a:lnTo>
                      <a:pt x="499" y="156"/>
                    </a:lnTo>
                    <a:lnTo>
                      <a:pt x="501" y="157"/>
                    </a:lnTo>
                    <a:lnTo>
                      <a:pt x="501" y="159"/>
                    </a:lnTo>
                    <a:lnTo>
                      <a:pt x="499" y="161"/>
                    </a:lnTo>
                    <a:lnTo>
                      <a:pt x="501" y="162"/>
                    </a:lnTo>
                    <a:lnTo>
                      <a:pt x="504" y="165"/>
                    </a:lnTo>
                    <a:lnTo>
                      <a:pt x="504" y="166"/>
                    </a:lnTo>
                    <a:lnTo>
                      <a:pt x="505" y="167"/>
                    </a:lnTo>
                    <a:lnTo>
                      <a:pt x="506" y="165"/>
                    </a:lnTo>
                    <a:lnTo>
                      <a:pt x="506" y="167"/>
                    </a:lnTo>
                    <a:lnTo>
                      <a:pt x="507" y="167"/>
                    </a:lnTo>
                    <a:lnTo>
                      <a:pt x="508" y="167"/>
                    </a:lnTo>
                    <a:lnTo>
                      <a:pt x="508" y="165"/>
                    </a:lnTo>
                    <a:lnTo>
                      <a:pt x="512" y="166"/>
                    </a:lnTo>
                    <a:lnTo>
                      <a:pt x="514" y="164"/>
                    </a:lnTo>
                    <a:lnTo>
                      <a:pt x="515" y="164"/>
                    </a:lnTo>
                    <a:lnTo>
                      <a:pt x="515" y="165"/>
                    </a:lnTo>
                    <a:lnTo>
                      <a:pt x="517" y="167"/>
                    </a:lnTo>
                    <a:lnTo>
                      <a:pt x="518" y="167"/>
                    </a:lnTo>
                    <a:lnTo>
                      <a:pt x="519" y="168"/>
                    </a:lnTo>
                    <a:lnTo>
                      <a:pt x="520" y="167"/>
                    </a:lnTo>
                    <a:lnTo>
                      <a:pt x="522" y="169"/>
                    </a:lnTo>
                    <a:lnTo>
                      <a:pt x="525" y="171"/>
                    </a:lnTo>
                    <a:lnTo>
                      <a:pt x="524" y="171"/>
                    </a:lnTo>
                    <a:lnTo>
                      <a:pt x="525" y="173"/>
                    </a:lnTo>
                    <a:lnTo>
                      <a:pt x="526" y="172"/>
                    </a:lnTo>
                    <a:lnTo>
                      <a:pt x="528" y="171"/>
                    </a:lnTo>
                    <a:lnTo>
                      <a:pt x="529" y="168"/>
                    </a:lnTo>
                    <a:lnTo>
                      <a:pt x="532" y="169"/>
                    </a:lnTo>
                    <a:lnTo>
                      <a:pt x="533" y="167"/>
                    </a:lnTo>
                    <a:lnTo>
                      <a:pt x="535" y="167"/>
                    </a:lnTo>
                    <a:lnTo>
                      <a:pt x="536" y="167"/>
                    </a:lnTo>
                    <a:lnTo>
                      <a:pt x="538" y="167"/>
                    </a:lnTo>
                    <a:lnTo>
                      <a:pt x="538" y="165"/>
                    </a:lnTo>
                    <a:lnTo>
                      <a:pt x="538" y="167"/>
                    </a:lnTo>
                    <a:lnTo>
                      <a:pt x="539" y="167"/>
                    </a:lnTo>
                    <a:lnTo>
                      <a:pt x="539" y="170"/>
                    </a:lnTo>
                    <a:lnTo>
                      <a:pt x="540" y="170"/>
                    </a:lnTo>
                    <a:lnTo>
                      <a:pt x="540" y="171"/>
                    </a:lnTo>
                    <a:lnTo>
                      <a:pt x="541" y="171"/>
                    </a:lnTo>
                    <a:lnTo>
                      <a:pt x="543" y="172"/>
                    </a:lnTo>
                    <a:lnTo>
                      <a:pt x="543" y="173"/>
                    </a:lnTo>
                    <a:lnTo>
                      <a:pt x="544" y="173"/>
                    </a:lnTo>
                    <a:lnTo>
                      <a:pt x="545" y="175"/>
                    </a:lnTo>
                    <a:lnTo>
                      <a:pt x="543" y="176"/>
                    </a:lnTo>
                    <a:lnTo>
                      <a:pt x="544" y="178"/>
                    </a:lnTo>
                    <a:lnTo>
                      <a:pt x="544" y="179"/>
                    </a:lnTo>
                    <a:lnTo>
                      <a:pt x="543" y="179"/>
                    </a:lnTo>
                    <a:lnTo>
                      <a:pt x="544" y="182"/>
                    </a:lnTo>
                    <a:lnTo>
                      <a:pt x="543" y="185"/>
                    </a:lnTo>
                    <a:lnTo>
                      <a:pt x="544" y="185"/>
                    </a:lnTo>
                    <a:lnTo>
                      <a:pt x="545" y="188"/>
                    </a:lnTo>
                    <a:lnTo>
                      <a:pt x="543" y="189"/>
                    </a:lnTo>
                    <a:lnTo>
                      <a:pt x="541" y="189"/>
                    </a:lnTo>
                    <a:lnTo>
                      <a:pt x="540" y="190"/>
                    </a:lnTo>
                    <a:lnTo>
                      <a:pt x="541" y="191"/>
                    </a:lnTo>
                    <a:lnTo>
                      <a:pt x="541" y="197"/>
                    </a:lnTo>
                    <a:lnTo>
                      <a:pt x="540" y="200"/>
                    </a:lnTo>
                    <a:lnTo>
                      <a:pt x="542" y="201"/>
                    </a:lnTo>
                    <a:lnTo>
                      <a:pt x="542" y="203"/>
                    </a:lnTo>
                    <a:lnTo>
                      <a:pt x="543" y="203"/>
                    </a:lnTo>
                    <a:lnTo>
                      <a:pt x="545" y="205"/>
                    </a:lnTo>
                    <a:lnTo>
                      <a:pt x="544" y="209"/>
                    </a:lnTo>
                    <a:lnTo>
                      <a:pt x="545" y="207"/>
                    </a:lnTo>
                    <a:lnTo>
                      <a:pt x="545" y="209"/>
                    </a:lnTo>
                    <a:lnTo>
                      <a:pt x="546" y="209"/>
                    </a:lnTo>
                    <a:lnTo>
                      <a:pt x="544" y="211"/>
                    </a:lnTo>
                    <a:lnTo>
                      <a:pt x="547" y="210"/>
                    </a:lnTo>
                    <a:lnTo>
                      <a:pt x="545" y="212"/>
                    </a:lnTo>
                    <a:lnTo>
                      <a:pt x="545" y="215"/>
                    </a:lnTo>
                    <a:lnTo>
                      <a:pt x="544" y="217"/>
                    </a:lnTo>
                    <a:lnTo>
                      <a:pt x="543" y="216"/>
                    </a:lnTo>
                    <a:lnTo>
                      <a:pt x="542" y="218"/>
                    </a:lnTo>
                    <a:lnTo>
                      <a:pt x="543" y="219"/>
                    </a:lnTo>
                    <a:lnTo>
                      <a:pt x="543" y="220"/>
                    </a:lnTo>
                    <a:lnTo>
                      <a:pt x="542" y="222"/>
                    </a:lnTo>
                    <a:lnTo>
                      <a:pt x="541" y="221"/>
                    </a:lnTo>
                    <a:lnTo>
                      <a:pt x="541" y="222"/>
                    </a:lnTo>
                    <a:lnTo>
                      <a:pt x="540" y="223"/>
                    </a:lnTo>
                    <a:lnTo>
                      <a:pt x="539" y="225"/>
                    </a:lnTo>
                    <a:lnTo>
                      <a:pt x="537" y="224"/>
                    </a:lnTo>
                    <a:lnTo>
                      <a:pt x="536" y="227"/>
                    </a:lnTo>
                    <a:lnTo>
                      <a:pt x="536" y="226"/>
                    </a:lnTo>
                    <a:lnTo>
                      <a:pt x="535" y="226"/>
                    </a:lnTo>
                    <a:lnTo>
                      <a:pt x="535" y="228"/>
                    </a:lnTo>
                    <a:lnTo>
                      <a:pt x="534" y="228"/>
                    </a:lnTo>
                    <a:lnTo>
                      <a:pt x="533" y="227"/>
                    </a:lnTo>
                    <a:lnTo>
                      <a:pt x="532" y="229"/>
                    </a:lnTo>
                    <a:lnTo>
                      <a:pt x="534" y="229"/>
                    </a:lnTo>
                    <a:lnTo>
                      <a:pt x="537" y="232"/>
                    </a:lnTo>
                    <a:lnTo>
                      <a:pt x="537" y="233"/>
                    </a:lnTo>
                    <a:lnTo>
                      <a:pt x="533" y="236"/>
                    </a:lnTo>
                    <a:lnTo>
                      <a:pt x="530" y="237"/>
                    </a:lnTo>
                    <a:lnTo>
                      <a:pt x="534" y="239"/>
                    </a:lnTo>
                    <a:lnTo>
                      <a:pt x="538" y="238"/>
                    </a:lnTo>
                    <a:lnTo>
                      <a:pt x="540" y="241"/>
                    </a:lnTo>
                    <a:lnTo>
                      <a:pt x="541" y="243"/>
                    </a:lnTo>
                    <a:lnTo>
                      <a:pt x="543" y="244"/>
                    </a:lnTo>
                    <a:lnTo>
                      <a:pt x="544" y="243"/>
                    </a:lnTo>
                    <a:lnTo>
                      <a:pt x="544" y="241"/>
                    </a:lnTo>
                    <a:lnTo>
                      <a:pt x="545" y="243"/>
                    </a:lnTo>
                    <a:lnTo>
                      <a:pt x="546" y="243"/>
                    </a:lnTo>
                    <a:lnTo>
                      <a:pt x="546" y="244"/>
                    </a:lnTo>
                    <a:lnTo>
                      <a:pt x="550" y="248"/>
                    </a:lnTo>
                    <a:lnTo>
                      <a:pt x="552" y="249"/>
                    </a:lnTo>
                    <a:lnTo>
                      <a:pt x="553" y="249"/>
                    </a:lnTo>
                    <a:lnTo>
                      <a:pt x="555" y="250"/>
                    </a:lnTo>
                    <a:lnTo>
                      <a:pt x="552" y="254"/>
                    </a:lnTo>
                    <a:lnTo>
                      <a:pt x="552" y="257"/>
                    </a:lnTo>
                    <a:lnTo>
                      <a:pt x="551" y="256"/>
                    </a:lnTo>
                    <a:lnTo>
                      <a:pt x="550" y="256"/>
                    </a:lnTo>
                    <a:lnTo>
                      <a:pt x="551" y="260"/>
                    </a:lnTo>
                    <a:lnTo>
                      <a:pt x="548" y="262"/>
                    </a:lnTo>
                    <a:lnTo>
                      <a:pt x="546" y="260"/>
                    </a:lnTo>
                    <a:lnTo>
                      <a:pt x="546" y="258"/>
                    </a:lnTo>
                    <a:lnTo>
                      <a:pt x="545" y="257"/>
                    </a:lnTo>
                    <a:lnTo>
                      <a:pt x="543" y="258"/>
                    </a:lnTo>
                    <a:lnTo>
                      <a:pt x="541" y="262"/>
                    </a:lnTo>
                    <a:lnTo>
                      <a:pt x="543" y="265"/>
                    </a:lnTo>
                    <a:lnTo>
                      <a:pt x="545" y="263"/>
                    </a:lnTo>
                    <a:lnTo>
                      <a:pt x="546" y="267"/>
                    </a:lnTo>
                    <a:lnTo>
                      <a:pt x="548" y="267"/>
                    </a:lnTo>
                    <a:lnTo>
                      <a:pt x="546" y="267"/>
                    </a:lnTo>
                    <a:lnTo>
                      <a:pt x="544" y="266"/>
                    </a:lnTo>
                    <a:lnTo>
                      <a:pt x="543" y="267"/>
                    </a:lnTo>
                    <a:lnTo>
                      <a:pt x="542" y="267"/>
                    </a:lnTo>
                    <a:lnTo>
                      <a:pt x="541" y="267"/>
                    </a:lnTo>
                    <a:lnTo>
                      <a:pt x="542" y="271"/>
                    </a:lnTo>
                    <a:lnTo>
                      <a:pt x="543" y="273"/>
                    </a:lnTo>
                    <a:lnTo>
                      <a:pt x="542" y="279"/>
                    </a:lnTo>
                    <a:lnTo>
                      <a:pt x="540" y="278"/>
                    </a:lnTo>
                    <a:lnTo>
                      <a:pt x="538" y="279"/>
                    </a:lnTo>
                    <a:lnTo>
                      <a:pt x="537" y="278"/>
                    </a:lnTo>
                    <a:lnTo>
                      <a:pt x="537" y="279"/>
                    </a:lnTo>
                    <a:lnTo>
                      <a:pt x="536" y="279"/>
                    </a:lnTo>
                    <a:lnTo>
                      <a:pt x="535" y="279"/>
                    </a:lnTo>
                    <a:lnTo>
                      <a:pt x="534" y="278"/>
                    </a:lnTo>
                    <a:lnTo>
                      <a:pt x="533" y="279"/>
                    </a:lnTo>
                    <a:lnTo>
                      <a:pt x="532" y="280"/>
                    </a:lnTo>
                    <a:lnTo>
                      <a:pt x="533" y="282"/>
                    </a:lnTo>
                    <a:lnTo>
                      <a:pt x="538" y="283"/>
                    </a:lnTo>
                    <a:lnTo>
                      <a:pt x="537" y="284"/>
                    </a:lnTo>
                    <a:lnTo>
                      <a:pt x="539" y="283"/>
                    </a:lnTo>
                    <a:lnTo>
                      <a:pt x="539" y="285"/>
                    </a:lnTo>
                    <a:lnTo>
                      <a:pt x="538" y="286"/>
                    </a:lnTo>
                    <a:lnTo>
                      <a:pt x="538" y="285"/>
                    </a:lnTo>
                    <a:lnTo>
                      <a:pt x="537" y="286"/>
                    </a:lnTo>
                    <a:lnTo>
                      <a:pt x="535" y="284"/>
                    </a:lnTo>
                    <a:lnTo>
                      <a:pt x="535" y="285"/>
                    </a:lnTo>
                    <a:lnTo>
                      <a:pt x="536" y="286"/>
                    </a:lnTo>
                    <a:lnTo>
                      <a:pt x="534" y="284"/>
                    </a:lnTo>
                    <a:lnTo>
                      <a:pt x="533" y="284"/>
                    </a:lnTo>
                    <a:lnTo>
                      <a:pt x="530" y="286"/>
                    </a:lnTo>
                    <a:lnTo>
                      <a:pt x="528" y="286"/>
                    </a:lnTo>
                    <a:lnTo>
                      <a:pt x="530" y="288"/>
                    </a:lnTo>
                    <a:lnTo>
                      <a:pt x="530" y="290"/>
                    </a:lnTo>
                    <a:lnTo>
                      <a:pt x="530" y="292"/>
                    </a:lnTo>
                    <a:lnTo>
                      <a:pt x="532" y="293"/>
                    </a:lnTo>
                    <a:lnTo>
                      <a:pt x="532" y="294"/>
                    </a:lnTo>
                    <a:lnTo>
                      <a:pt x="533" y="294"/>
                    </a:lnTo>
                    <a:lnTo>
                      <a:pt x="533" y="296"/>
                    </a:lnTo>
                    <a:lnTo>
                      <a:pt x="535" y="297"/>
                    </a:lnTo>
                    <a:lnTo>
                      <a:pt x="536" y="298"/>
                    </a:lnTo>
                    <a:lnTo>
                      <a:pt x="537" y="299"/>
                    </a:lnTo>
                    <a:lnTo>
                      <a:pt x="539" y="297"/>
                    </a:lnTo>
                    <a:lnTo>
                      <a:pt x="542" y="298"/>
                    </a:lnTo>
                    <a:lnTo>
                      <a:pt x="541" y="299"/>
                    </a:lnTo>
                    <a:lnTo>
                      <a:pt x="541" y="298"/>
                    </a:lnTo>
                    <a:lnTo>
                      <a:pt x="542" y="300"/>
                    </a:lnTo>
                    <a:lnTo>
                      <a:pt x="543" y="300"/>
                    </a:lnTo>
                    <a:lnTo>
                      <a:pt x="545" y="301"/>
                    </a:lnTo>
                    <a:lnTo>
                      <a:pt x="543" y="302"/>
                    </a:lnTo>
                    <a:lnTo>
                      <a:pt x="542" y="302"/>
                    </a:lnTo>
                    <a:lnTo>
                      <a:pt x="543" y="303"/>
                    </a:lnTo>
                    <a:lnTo>
                      <a:pt x="544" y="304"/>
                    </a:lnTo>
                    <a:lnTo>
                      <a:pt x="545" y="304"/>
                    </a:lnTo>
                    <a:lnTo>
                      <a:pt x="546" y="304"/>
                    </a:lnTo>
                    <a:lnTo>
                      <a:pt x="548" y="306"/>
                    </a:lnTo>
                    <a:lnTo>
                      <a:pt x="552" y="304"/>
                    </a:lnTo>
                    <a:lnTo>
                      <a:pt x="552" y="306"/>
                    </a:lnTo>
                    <a:lnTo>
                      <a:pt x="553" y="307"/>
                    </a:lnTo>
                    <a:lnTo>
                      <a:pt x="552" y="307"/>
                    </a:lnTo>
                    <a:lnTo>
                      <a:pt x="552" y="310"/>
                    </a:lnTo>
                    <a:lnTo>
                      <a:pt x="553" y="310"/>
                    </a:lnTo>
                    <a:lnTo>
                      <a:pt x="555" y="306"/>
                    </a:lnTo>
                    <a:lnTo>
                      <a:pt x="555" y="307"/>
                    </a:lnTo>
                    <a:lnTo>
                      <a:pt x="555" y="309"/>
                    </a:lnTo>
                    <a:lnTo>
                      <a:pt x="556" y="309"/>
                    </a:lnTo>
                    <a:lnTo>
                      <a:pt x="555" y="310"/>
                    </a:lnTo>
                    <a:lnTo>
                      <a:pt x="555" y="313"/>
                    </a:lnTo>
                    <a:lnTo>
                      <a:pt x="552" y="314"/>
                    </a:lnTo>
                    <a:lnTo>
                      <a:pt x="552" y="315"/>
                    </a:lnTo>
                    <a:lnTo>
                      <a:pt x="552" y="316"/>
                    </a:lnTo>
                    <a:lnTo>
                      <a:pt x="555" y="319"/>
                    </a:lnTo>
                    <a:lnTo>
                      <a:pt x="562" y="326"/>
                    </a:lnTo>
                    <a:lnTo>
                      <a:pt x="563" y="325"/>
                    </a:lnTo>
                    <a:lnTo>
                      <a:pt x="564" y="325"/>
                    </a:lnTo>
                    <a:lnTo>
                      <a:pt x="564" y="327"/>
                    </a:lnTo>
                    <a:lnTo>
                      <a:pt x="565" y="326"/>
                    </a:lnTo>
                    <a:lnTo>
                      <a:pt x="566" y="327"/>
                    </a:lnTo>
                    <a:lnTo>
                      <a:pt x="566" y="329"/>
                    </a:lnTo>
                    <a:lnTo>
                      <a:pt x="567" y="330"/>
                    </a:lnTo>
                    <a:lnTo>
                      <a:pt x="568" y="328"/>
                    </a:lnTo>
                    <a:lnTo>
                      <a:pt x="569" y="331"/>
                    </a:lnTo>
                    <a:lnTo>
                      <a:pt x="568" y="333"/>
                    </a:lnTo>
                    <a:lnTo>
                      <a:pt x="569" y="333"/>
                    </a:lnTo>
                    <a:lnTo>
                      <a:pt x="568" y="335"/>
                    </a:lnTo>
                    <a:lnTo>
                      <a:pt x="569" y="337"/>
                    </a:lnTo>
                    <a:lnTo>
                      <a:pt x="568" y="336"/>
                    </a:lnTo>
                    <a:lnTo>
                      <a:pt x="566" y="337"/>
                    </a:lnTo>
                    <a:lnTo>
                      <a:pt x="564" y="339"/>
                    </a:lnTo>
                    <a:lnTo>
                      <a:pt x="567" y="344"/>
                    </a:lnTo>
                    <a:lnTo>
                      <a:pt x="568" y="344"/>
                    </a:lnTo>
                    <a:lnTo>
                      <a:pt x="568" y="345"/>
                    </a:lnTo>
                    <a:lnTo>
                      <a:pt x="568" y="347"/>
                    </a:lnTo>
                    <a:lnTo>
                      <a:pt x="568" y="348"/>
                    </a:lnTo>
                    <a:lnTo>
                      <a:pt x="567" y="348"/>
                    </a:lnTo>
                    <a:lnTo>
                      <a:pt x="566" y="347"/>
                    </a:lnTo>
                    <a:lnTo>
                      <a:pt x="566" y="350"/>
                    </a:lnTo>
                    <a:lnTo>
                      <a:pt x="565" y="350"/>
                    </a:lnTo>
                    <a:lnTo>
                      <a:pt x="564" y="352"/>
                    </a:lnTo>
                    <a:lnTo>
                      <a:pt x="564" y="353"/>
                    </a:lnTo>
                    <a:lnTo>
                      <a:pt x="561" y="356"/>
                    </a:lnTo>
                    <a:lnTo>
                      <a:pt x="563" y="357"/>
                    </a:lnTo>
                    <a:lnTo>
                      <a:pt x="561" y="358"/>
                    </a:lnTo>
                    <a:lnTo>
                      <a:pt x="558" y="359"/>
                    </a:lnTo>
                    <a:lnTo>
                      <a:pt x="557" y="359"/>
                    </a:lnTo>
                    <a:lnTo>
                      <a:pt x="557" y="360"/>
                    </a:lnTo>
                    <a:lnTo>
                      <a:pt x="556" y="361"/>
                    </a:lnTo>
                    <a:lnTo>
                      <a:pt x="558" y="363"/>
                    </a:lnTo>
                    <a:lnTo>
                      <a:pt x="558" y="365"/>
                    </a:lnTo>
                    <a:lnTo>
                      <a:pt x="557" y="367"/>
                    </a:lnTo>
                    <a:lnTo>
                      <a:pt x="558" y="368"/>
                    </a:lnTo>
                    <a:lnTo>
                      <a:pt x="557" y="371"/>
                    </a:lnTo>
                    <a:lnTo>
                      <a:pt x="556" y="371"/>
                    </a:lnTo>
                    <a:lnTo>
                      <a:pt x="556" y="369"/>
                    </a:lnTo>
                    <a:lnTo>
                      <a:pt x="555" y="371"/>
                    </a:lnTo>
                    <a:lnTo>
                      <a:pt x="556" y="373"/>
                    </a:lnTo>
                    <a:lnTo>
                      <a:pt x="556" y="375"/>
                    </a:lnTo>
                    <a:lnTo>
                      <a:pt x="555" y="375"/>
                    </a:lnTo>
                    <a:lnTo>
                      <a:pt x="554" y="376"/>
                    </a:lnTo>
                    <a:lnTo>
                      <a:pt x="554" y="378"/>
                    </a:lnTo>
                    <a:lnTo>
                      <a:pt x="552" y="380"/>
                    </a:lnTo>
                    <a:lnTo>
                      <a:pt x="551" y="378"/>
                    </a:lnTo>
                    <a:lnTo>
                      <a:pt x="548" y="379"/>
                    </a:lnTo>
                    <a:lnTo>
                      <a:pt x="548" y="380"/>
                    </a:lnTo>
                    <a:lnTo>
                      <a:pt x="548" y="382"/>
                    </a:lnTo>
                    <a:lnTo>
                      <a:pt x="546" y="383"/>
                    </a:lnTo>
                    <a:lnTo>
                      <a:pt x="544" y="383"/>
                    </a:lnTo>
                    <a:lnTo>
                      <a:pt x="544" y="384"/>
                    </a:lnTo>
                    <a:lnTo>
                      <a:pt x="543" y="382"/>
                    </a:lnTo>
                    <a:lnTo>
                      <a:pt x="541" y="380"/>
                    </a:lnTo>
                    <a:lnTo>
                      <a:pt x="540" y="381"/>
                    </a:lnTo>
                    <a:lnTo>
                      <a:pt x="535" y="385"/>
                    </a:lnTo>
                    <a:lnTo>
                      <a:pt x="535" y="386"/>
                    </a:lnTo>
                    <a:lnTo>
                      <a:pt x="533" y="386"/>
                    </a:lnTo>
                    <a:lnTo>
                      <a:pt x="532" y="388"/>
                    </a:lnTo>
                    <a:lnTo>
                      <a:pt x="530" y="390"/>
                    </a:lnTo>
                    <a:lnTo>
                      <a:pt x="530" y="392"/>
                    </a:lnTo>
                    <a:lnTo>
                      <a:pt x="531" y="394"/>
                    </a:lnTo>
                    <a:lnTo>
                      <a:pt x="533" y="394"/>
                    </a:lnTo>
                    <a:lnTo>
                      <a:pt x="534" y="394"/>
                    </a:lnTo>
                    <a:lnTo>
                      <a:pt x="533" y="395"/>
                    </a:lnTo>
                    <a:lnTo>
                      <a:pt x="535" y="397"/>
                    </a:lnTo>
                    <a:lnTo>
                      <a:pt x="534" y="399"/>
                    </a:lnTo>
                    <a:lnTo>
                      <a:pt x="536" y="400"/>
                    </a:lnTo>
                    <a:lnTo>
                      <a:pt x="535" y="401"/>
                    </a:lnTo>
                    <a:lnTo>
                      <a:pt x="535" y="402"/>
                    </a:lnTo>
                    <a:lnTo>
                      <a:pt x="533" y="403"/>
                    </a:lnTo>
                    <a:lnTo>
                      <a:pt x="532" y="403"/>
                    </a:lnTo>
                    <a:lnTo>
                      <a:pt x="531" y="405"/>
                    </a:lnTo>
                    <a:lnTo>
                      <a:pt x="530" y="404"/>
                    </a:lnTo>
                    <a:lnTo>
                      <a:pt x="529" y="404"/>
                    </a:lnTo>
                    <a:lnTo>
                      <a:pt x="528" y="403"/>
                    </a:lnTo>
                    <a:lnTo>
                      <a:pt x="527" y="404"/>
                    </a:lnTo>
                    <a:lnTo>
                      <a:pt x="524" y="401"/>
                    </a:lnTo>
                    <a:lnTo>
                      <a:pt x="524" y="403"/>
                    </a:lnTo>
                    <a:lnTo>
                      <a:pt x="523" y="403"/>
                    </a:lnTo>
                    <a:lnTo>
                      <a:pt x="522" y="402"/>
                    </a:lnTo>
                    <a:lnTo>
                      <a:pt x="522" y="399"/>
                    </a:lnTo>
                    <a:lnTo>
                      <a:pt x="521" y="400"/>
                    </a:lnTo>
                    <a:lnTo>
                      <a:pt x="520" y="399"/>
                    </a:lnTo>
                    <a:lnTo>
                      <a:pt x="519" y="402"/>
                    </a:lnTo>
                    <a:lnTo>
                      <a:pt x="517" y="404"/>
                    </a:lnTo>
                    <a:lnTo>
                      <a:pt x="516" y="407"/>
                    </a:lnTo>
                    <a:lnTo>
                      <a:pt x="517" y="407"/>
                    </a:lnTo>
                    <a:lnTo>
                      <a:pt x="515" y="408"/>
                    </a:lnTo>
                    <a:lnTo>
                      <a:pt x="515" y="411"/>
                    </a:lnTo>
                    <a:lnTo>
                      <a:pt x="515" y="409"/>
                    </a:lnTo>
                    <a:lnTo>
                      <a:pt x="513" y="408"/>
                    </a:lnTo>
                    <a:lnTo>
                      <a:pt x="510" y="412"/>
                    </a:lnTo>
                    <a:lnTo>
                      <a:pt x="507" y="409"/>
                    </a:lnTo>
                    <a:lnTo>
                      <a:pt x="504" y="411"/>
                    </a:lnTo>
                    <a:lnTo>
                      <a:pt x="501" y="413"/>
                    </a:lnTo>
                    <a:lnTo>
                      <a:pt x="500" y="412"/>
                    </a:lnTo>
                    <a:lnTo>
                      <a:pt x="499" y="413"/>
                    </a:lnTo>
                    <a:lnTo>
                      <a:pt x="498" y="412"/>
                    </a:lnTo>
                    <a:lnTo>
                      <a:pt x="496" y="412"/>
                    </a:lnTo>
                    <a:lnTo>
                      <a:pt x="496" y="411"/>
                    </a:lnTo>
                    <a:lnTo>
                      <a:pt x="496" y="413"/>
                    </a:lnTo>
                    <a:lnTo>
                      <a:pt x="496" y="412"/>
                    </a:lnTo>
                    <a:lnTo>
                      <a:pt x="495" y="412"/>
                    </a:lnTo>
                    <a:lnTo>
                      <a:pt x="492" y="412"/>
                    </a:lnTo>
                    <a:lnTo>
                      <a:pt x="492" y="415"/>
                    </a:lnTo>
                    <a:lnTo>
                      <a:pt x="491" y="414"/>
                    </a:lnTo>
                    <a:lnTo>
                      <a:pt x="490" y="414"/>
                    </a:lnTo>
                    <a:lnTo>
                      <a:pt x="491" y="416"/>
                    </a:lnTo>
                    <a:lnTo>
                      <a:pt x="487" y="417"/>
                    </a:lnTo>
                    <a:lnTo>
                      <a:pt x="487" y="416"/>
                    </a:lnTo>
                    <a:lnTo>
                      <a:pt x="486" y="418"/>
                    </a:lnTo>
                    <a:lnTo>
                      <a:pt x="486" y="416"/>
                    </a:lnTo>
                    <a:lnTo>
                      <a:pt x="484" y="417"/>
                    </a:lnTo>
                    <a:lnTo>
                      <a:pt x="484" y="416"/>
                    </a:lnTo>
                    <a:lnTo>
                      <a:pt x="482" y="416"/>
                    </a:lnTo>
                    <a:lnTo>
                      <a:pt x="484" y="413"/>
                    </a:lnTo>
                    <a:lnTo>
                      <a:pt x="484" y="412"/>
                    </a:lnTo>
                    <a:lnTo>
                      <a:pt x="483" y="412"/>
                    </a:lnTo>
                    <a:lnTo>
                      <a:pt x="481" y="413"/>
                    </a:lnTo>
                    <a:lnTo>
                      <a:pt x="480" y="412"/>
                    </a:lnTo>
                    <a:lnTo>
                      <a:pt x="479" y="414"/>
                    </a:lnTo>
                    <a:lnTo>
                      <a:pt x="477" y="414"/>
                    </a:lnTo>
                    <a:lnTo>
                      <a:pt x="476" y="414"/>
                    </a:lnTo>
                    <a:lnTo>
                      <a:pt x="475" y="416"/>
                    </a:lnTo>
                    <a:lnTo>
                      <a:pt x="474" y="416"/>
                    </a:lnTo>
                    <a:lnTo>
                      <a:pt x="474" y="418"/>
                    </a:lnTo>
                    <a:lnTo>
                      <a:pt x="475" y="418"/>
                    </a:lnTo>
                    <a:lnTo>
                      <a:pt x="475" y="419"/>
                    </a:lnTo>
                    <a:lnTo>
                      <a:pt x="475" y="420"/>
                    </a:lnTo>
                    <a:lnTo>
                      <a:pt x="472" y="421"/>
                    </a:lnTo>
                    <a:lnTo>
                      <a:pt x="472" y="425"/>
                    </a:lnTo>
                    <a:lnTo>
                      <a:pt x="472" y="428"/>
                    </a:lnTo>
                    <a:lnTo>
                      <a:pt x="467" y="429"/>
                    </a:lnTo>
                    <a:lnTo>
                      <a:pt x="467" y="431"/>
                    </a:lnTo>
                    <a:lnTo>
                      <a:pt x="465" y="434"/>
                    </a:lnTo>
                    <a:lnTo>
                      <a:pt x="464" y="434"/>
                    </a:lnTo>
                    <a:lnTo>
                      <a:pt x="464" y="433"/>
                    </a:lnTo>
                    <a:lnTo>
                      <a:pt x="463" y="433"/>
                    </a:lnTo>
                    <a:lnTo>
                      <a:pt x="462" y="433"/>
                    </a:lnTo>
                    <a:lnTo>
                      <a:pt x="463" y="434"/>
                    </a:lnTo>
                    <a:lnTo>
                      <a:pt x="462" y="434"/>
                    </a:lnTo>
                    <a:lnTo>
                      <a:pt x="462" y="435"/>
                    </a:lnTo>
                    <a:lnTo>
                      <a:pt x="461" y="437"/>
                    </a:lnTo>
                    <a:lnTo>
                      <a:pt x="460" y="438"/>
                    </a:lnTo>
                    <a:lnTo>
                      <a:pt x="460" y="440"/>
                    </a:lnTo>
                    <a:lnTo>
                      <a:pt x="460" y="442"/>
                    </a:lnTo>
                    <a:lnTo>
                      <a:pt x="459" y="446"/>
                    </a:lnTo>
                    <a:lnTo>
                      <a:pt x="460" y="448"/>
                    </a:lnTo>
                    <a:lnTo>
                      <a:pt x="459" y="450"/>
                    </a:lnTo>
                    <a:lnTo>
                      <a:pt x="460" y="451"/>
                    </a:lnTo>
                    <a:lnTo>
                      <a:pt x="460" y="454"/>
                    </a:lnTo>
                    <a:lnTo>
                      <a:pt x="462" y="454"/>
                    </a:lnTo>
                    <a:lnTo>
                      <a:pt x="463" y="452"/>
                    </a:lnTo>
                    <a:lnTo>
                      <a:pt x="466" y="457"/>
                    </a:lnTo>
                    <a:lnTo>
                      <a:pt x="469" y="456"/>
                    </a:lnTo>
                    <a:lnTo>
                      <a:pt x="473" y="457"/>
                    </a:lnTo>
                    <a:lnTo>
                      <a:pt x="473" y="459"/>
                    </a:lnTo>
                    <a:lnTo>
                      <a:pt x="474" y="463"/>
                    </a:lnTo>
                    <a:lnTo>
                      <a:pt x="476" y="468"/>
                    </a:lnTo>
                    <a:lnTo>
                      <a:pt x="476" y="469"/>
                    </a:lnTo>
                    <a:lnTo>
                      <a:pt x="475" y="470"/>
                    </a:lnTo>
                    <a:lnTo>
                      <a:pt x="475" y="471"/>
                    </a:lnTo>
                    <a:lnTo>
                      <a:pt x="476" y="473"/>
                    </a:lnTo>
                    <a:lnTo>
                      <a:pt x="474" y="476"/>
                    </a:lnTo>
                    <a:lnTo>
                      <a:pt x="473" y="475"/>
                    </a:lnTo>
                    <a:lnTo>
                      <a:pt x="473" y="477"/>
                    </a:lnTo>
                    <a:lnTo>
                      <a:pt x="472" y="476"/>
                    </a:lnTo>
                    <a:lnTo>
                      <a:pt x="472" y="477"/>
                    </a:lnTo>
                    <a:lnTo>
                      <a:pt x="471" y="477"/>
                    </a:lnTo>
                    <a:lnTo>
                      <a:pt x="470" y="478"/>
                    </a:lnTo>
                    <a:lnTo>
                      <a:pt x="470" y="480"/>
                    </a:lnTo>
                    <a:lnTo>
                      <a:pt x="467" y="481"/>
                    </a:lnTo>
                    <a:lnTo>
                      <a:pt x="467" y="480"/>
                    </a:lnTo>
                    <a:lnTo>
                      <a:pt x="466" y="480"/>
                    </a:lnTo>
                    <a:lnTo>
                      <a:pt x="464" y="481"/>
                    </a:lnTo>
                    <a:lnTo>
                      <a:pt x="463" y="480"/>
                    </a:lnTo>
                    <a:lnTo>
                      <a:pt x="462" y="481"/>
                    </a:lnTo>
                    <a:lnTo>
                      <a:pt x="462" y="478"/>
                    </a:lnTo>
                    <a:lnTo>
                      <a:pt x="459" y="476"/>
                    </a:lnTo>
                    <a:lnTo>
                      <a:pt x="459" y="478"/>
                    </a:lnTo>
                    <a:lnTo>
                      <a:pt x="457" y="477"/>
                    </a:lnTo>
                    <a:lnTo>
                      <a:pt x="457" y="480"/>
                    </a:lnTo>
                    <a:lnTo>
                      <a:pt x="455" y="481"/>
                    </a:lnTo>
                    <a:lnTo>
                      <a:pt x="454" y="480"/>
                    </a:lnTo>
                    <a:lnTo>
                      <a:pt x="455" y="478"/>
                    </a:lnTo>
                    <a:lnTo>
                      <a:pt x="453" y="478"/>
                    </a:lnTo>
                    <a:lnTo>
                      <a:pt x="453" y="480"/>
                    </a:lnTo>
                    <a:lnTo>
                      <a:pt x="454" y="481"/>
                    </a:lnTo>
                    <a:lnTo>
                      <a:pt x="454" y="483"/>
                    </a:lnTo>
                    <a:lnTo>
                      <a:pt x="452" y="483"/>
                    </a:lnTo>
                    <a:lnTo>
                      <a:pt x="452" y="484"/>
                    </a:lnTo>
                    <a:lnTo>
                      <a:pt x="451" y="485"/>
                    </a:lnTo>
                    <a:lnTo>
                      <a:pt x="451" y="486"/>
                    </a:lnTo>
                    <a:lnTo>
                      <a:pt x="451" y="488"/>
                    </a:lnTo>
                    <a:lnTo>
                      <a:pt x="451" y="489"/>
                    </a:lnTo>
                    <a:lnTo>
                      <a:pt x="447" y="488"/>
                    </a:lnTo>
                    <a:lnTo>
                      <a:pt x="447" y="486"/>
                    </a:lnTo>
                    <a:lnTo>
                      <a:pt x="447" y="484"/>
                    </a:lnTo>
                    <a:lnTo>
                      <a:pt x="444" y="482"/>
                    </a:lnTo>
                    <a:lnTo>
                      <a:pt x="444" y="483"/>
                    </a:lnTo>
                    <a:lnTo>
                      <a:pt x="444" y="482"/>
                    </a:lnTo>
                    <a:lnTo>
                      <a:pt x="444" y="483"/>
                    </a:lnTo>
                    <a:lnTo>
                      <a:pt x="442" y="483"/>
                    </a:lnTo>
                    <a:lnTo>
                      <a:pt x="441" y="483"/>
                    </a:lnTo>
                    <a:lnTo>
                      <a:pt x="440" y="482"/>
                    </a:lnTo>
                    <a:lnTo>
                      <a:pt x="439" y="481"/>
                    </a:lnTo>
                    <a:lnTo>
                      <a:pt x="439" y="480"/>
                    </a:lnTo>
                    <a:lnTo>
                      <a:pt x="438" y="480"/>
                    </a:lnTo>
                    <a:lnTo>
                      <a:pt x="438" y="478"/>
                    </a:lnTo>
                    <a:lnTo>
                      <a:pt x="439" y="478"/>
                    </a:lnTo>
                    <a:lnTo>
                      <a:pt x="438" y="478"/>
                    </a:lnTo>
                    <a:lnTo>
                      <a:pt x="437" y="479"/>
                    </a:lnTo>
                    <a:lnTo>
                      <a:pt x="436" y="478"/>
                    </a:lnTo>
                    <a:lnTo>
                      <a:pt x="435" y="478"/>
                    </a:lnTo>
                    <a:lnTo>
                      <a:pt x="435" y="482"/>
                    </a:lnTo>
                    <a:lnTo>
                      <a:pt x="433" y="480"/>
                    </a:lnTo>
                    <a:lnTo>
                      <a:pt x="430" y="481"/>
                    </a:lnTo>
                    <a:lnTo>
                      <a:pt x="429" y="481"/>
                    </a:lnTo>
                    <a:lnTo>
                      <a:pt x="429" y="482"/>
                    </a:lnTo>
                    <a:lnTo>
                      <a:pt x="428" y="482"/>
                    </a:lnTo>
                    <a:lnTo>
                      <a:pt x="427" y="481"/>
                    </a:lnTo>
                    <a:lnTo>
                      <a:pt x="426" y="482"/>
                    </a:lnTo>
                    <a:lnTo>
                      <a:pt x="425" y="482"/>
                    </a:lnTo>
                    <a:lnTo>
                      <a:pt x="424" y="482"/>
                    </a:lnTo>
                    <a:lnTo>
                      <a:pt x="421" y="483"/>
                    </a:lnTo>
                    <a:lnTo>
                      <a:pt x="419" y="480"/>
                    </a:lnTo>
                    <a:lnTo>
                      <a:pt x="417" y="480"/>
                    </a:lnTo>
                    <a:lnTo>
                      <a:pt x="416" y="478"/>
                    </a:lnTo>
                    <a:lnTo>
                      <a:pt x="414" y="479"/>
                    </a:lnTo>
                    <a:lnTo>
                      <a:pt x="413" y="480"/>
                    </a:lnTo>
                    <a:lnTo>
                      <a:pt x="412" y="480"/>
                    </a:lnTo>
                    <a:lnTo>
                      <a:pt x="411" y="478"/>
                    </a:lnTo>
                    <a:lnTo>
                      <a:pt x="411" y="479"/>
                    </a:lnTo>
                    <a:lnTo>
                      <a:pt x="409" y="478"/>
                    </a:lnTo>
                    <a:lnTo>
                      <a:pt x="410" y="477"/>
                    </a:lnTo>
                    <a:lnTo>
                      <a:pt x="408" y="475"/>
                    </a:lnTo>
                    <a:lnTo>
                      <a:pt x="403" y="475"/>
                    </a:lnTo>
                    <a:lnTo>
                      <a:pt x="400" y="475"/>
                    </a:lnTo>
                    <a:lnTo>
                      <a:pt x="398" y="479"/>
                    </a:lnTo>
                    <a:lnTo>
                      <a:pt x="399" y="480"/>
                    </a:lnTo>
                    <a:lnTo>
                      <a:pt x="401" y="481"/>
                    </a:lnTo>
                    <a:lnTo>
                      <a:pt x="402" y="484"/>
                    </a:lnTo>
                    <a:lnTo>
                      <a:pt x="402" y="486"/>
                    </a:lnTo>
                    <a:lnTo>
                      <a:pt x="402" y="487"/>
                    </a:lnTo>
                    <a:lnTo>
                      <a:pt x="399" y="488"/>
                    </a:lnTo>
                    <a:lnTo>
                      <a:pt x="395" y="486"/>
                    </a:lnTo>
                    <a:lnTo>
                      <a:pt x="394" y="488"/>
                    </a:lnTo>
                    <a:lnTo>
                      <a:pt x="391" y="486"/>
                    </a:lnTo>
                    <a:lnTo>
                      <a:pt x="389" y="486"/>
                    </a:lnTo>
                    <a:lnTo>
                      <a:pt x="388" y="487"/>
                    </a:lnTo>
                    <a:lnTo>
                      <a:pt x="388" y="489"/>
                    </a:lnTo>
                    <a:lnTo>
                      <a:pt x="387" y="490"/>
                    </a:lnTo>
                    <a:lnTo>
                      <a:pt x="387" y="491"/>
                    </a:lnTo>
                    <a:lnTo>
                      <a:pt x="388" y="492"/>
                    </a:lnTo>
                    <a:lnTo>
                      <a:pt x="389" y="495"/>
                    </a:lnTo>
                    <a:lnTo>
                      <a:pt x="388" y="495"/>
                    </a:lnTo>
                    <a:lnTo>
                      <a:pt x="386" y="495"/>
                    </a:lnTo>
                    <a:lnTo>
                      <a:pt x="386" y="496"/>
                    </a:lnTo>
                    <a:lnTo>
                      <a:pt x="386" y="499"/>
                    </a:lnTo>
                    <a:lnTo>
                      <a:pt x="384" y="499"/>
                    </a:lnTo>
                    <a:lnTo>
                      <a:pt x="383" y="501"/>
                    </a:lnTo>
                    <a:lnTo>
                      <a:pt x="382" y="501"/>
                    </a:lnTo>
                    <a:lnTo>
                      <a:pt x="381" y="499"/>
                    </a:lnTo>
                    <a:lnTo>
                      <a:pt x="379" y="501"/>
                    </a:lnTo>
                    <a:lnTo>
                      <a:pt x="377" y="501"/>
                    </a:lnTo>
                    <a:lnTo>
                      <a:pt x="377" y="498"/>
                    </a:lnTo>
                    <a:lnTo>
                      <a:pt x="374" y="495"/>
                    </a:lnTo>
                    <a:lnTo>
                      <a:pt x="376" y="494"/>
                    </a:lnTo>
                    <a:lnTo>
                      <a:pt x="374" y="493"/>
                    </a:lnTo>
                    <a:lnTo>
                      <a:pt x="373" y="492"/>
                    </a:lnTo>
                    <a:lnTo>
                      <a:pt x="374" y="491"/>
                    </a:lnTo>
                    <a:lnTo>
                      <a:pt x="373" y="490"/>
                    </a:lnTo>
                    <a:lnTo>
                      <a:pt x="373" y="489"/>
                    </a:lnTo>
                    <a:lnTo>
                      <a:pt x="373" y="485"/>
                    </a:lnTo>
                    <a:lnTo>
                      <a:pt x="371" y="486"/>
                    </a:lnTo>
                    <a:lnTo>
                      <a:pt x="372" y="485"/>
                    </a:lnTo>
                    <a:lnTo>
                      <a:pt x="372" y="484"/>
                    </a:lnTo>
                    <a:lnTo>
                      <a:pt x="371" y="484"/>
                    </a:lnTo>
                    <a:lnTo>
                      <a:pt x="372" y="483"/>
                    </a:lnTo>
                    <a:lnTo>
                      <a:pt x="372" y="481"/>
                    </a:lnTo>
                    <a:lnTo>
                      <a:pt x="370" y="480"/>
                    </a:lnTo>
                    <a:lnTo>
                      <a:pt x="371" y="480"/>
                    </a:lnTo>
                    <a:lnTo>
                      <a:pt x="372" y="480"/>
                    </a:lnTo>
                    <a:lnTo>
                      <a:pt x="370" y="478"/>
                    </a:lnTo>
                    <a:lnTo>
                      <a:pt x="370" y="477"/>
                    </a:lnTo>
                    <a:lnTo>
                      <a:pt x="369" y="479"/>
                    </a:lnTo>
                    <a:lnTo>
                      <a:pt x="368" y="479"/>
                    </a:lnTo>
                    <a:lnTo>
                      <a:pt x="367" y="478"/>
                    </a:lnTo>
                    <a:lnTo>
                      <a:pt x="366" y="478"/>
                    </a:lnTo>
                    <a:lnTo>
                      <a:pt x="364" y="482"/>
                    </a:lnTo>
                    <a:lnTo>
                      <a:pt x="365" y="483"/>
                    </a:lnTo>
                    <a:lnTo>
                      <a:pt x="364" y="484"/>
                    </a:lnTo>
                    <a:lnTo>
                      <a:pt x="363" y="483"/>
                    </a:lnTo>
                    <a:lnTo>
                      <a:pt x="363" y="481"/>
                    </a:lnTo>
                    <a:lnTo>
                      <a:pt x="362" y="479"/>
                    </a:lnTo>
                    <a:lnTo>
                      <a:pt x="361" y="479"/>
                    </a:lnTo>
                    <a:lnTo>
                      <a:pt x="359" y="478"/>
                    </a:lnTo>
                    <a:lnTo>
                      <a:pt x="357" y="475"/>
                    </a:lnTo>
                    <a:lnTo>
                      <a:pt x="356" y="470"/>
                    </a:lnTo>
                    <a:lnTo>
                      <a:pt x="355" y="470"/>
                    </a:lnTo>
                    <a:lnTo>
                      <a:pt x="354" y="470"/>
                    </a:lnTo>
                    <a:lnTo>
                      <a:pt x="348" y="468"/>
                    </a:lnTo>
                    <a:lnTo>
                      <a:pt x="347" y="465"/>
                    </a:lnTo>
                    <a:lnTo>
                      <a:pt x="344" y="460"/>
                    </a:lnTo>
                    <a:lnTo>
                      <a:pt x="345" y="459"/>
                    </a:lnTo>
                    <a:lnTo>
                      <a:pt x="344" y="459"/>
                    </a:lnTo>
                    <a:lnTo>
                      <a:pt x="343" y="461"/>
                    </a:lnTo>
                    <a:lnTo>
                      <a:pt x="343" y="464"/>
                    </a:lnTo>
                    <a:lnTo>
                      <a:pt x="340" y="464"/>
                    </a:lnTo>
                    <a:lnTo>
                      <a:pt x="340" y="465"/>
                    </a:lnTo>
                    <a:lnTo>
                      <a:pt x="338" y="465"/>
                    </a:lnTo>
                    <a:lnTo>
                      <a:pt x="338" y="466"/>
                    </a:lnTo>
                    <a:lnTo>
                      <a:pt x="338" y="465"/>
                    </a:lnTo>
                    <a:lnTo>
                      <a:pt x="337" y="467"/>
                    </a:lnTo>
                    <a:lnTo>
                      <a:pt x="337" y="468"/>
                    </a:lnTo>
                    <a:lnTo>
                      <a:pt x="338" y="468"/>
                    </a:lnTo>
                    <a:lnTo>
                      <a:pt x="337" y="471"/>
                    </a:lnTo>
                    <a:lnTo>
                      <a:pt x="333" y="469"/>
                    </a:lnTo>
                    <a:lnTo>
                      <a:pt x="333" y="470"/>
                    </a:lnTo>
                    <a:lnTo>
                      <a:pt x="333" y="471"/>
                    </a:lnTo>
                    <a:lnTo>
                      <a:pt x="332" y="471"/>
                    </a:lnTo>
                    <a:lnTo>
                      <a:pt x="333" y="472"/>
                    </a:lnTo>
                    <a:lnTo>
                      <a:pt x="332" y="472"/>
                    </a:lnTo>
                    <a:lnTo>
                      <a:pt x="333" y="473"/>
                    </a:lnTo>
                    <a:lnTo>
                      <a:pt x="332" y="475"/>
                    </a:lnTo>
                    <a:lnTo>
                      <a:pt x="333" y="476"/>
                    </a:lnTo>
                    <a:lnTo>
                      <a:pt x="332" y="476"/>
                    </a:lnTo>
                    <a:lnTo>
                      <a:pt x="331" y="477"/>
                    </a:lnTo>
                    <a:lnTo>
                      <a:pt x="330" y="477"/>
                    </a:lnTo>
                    <a:lnTo>
                      <a:pt x="330" y="480"/>
                    </a:lnTo>
                    <a:lnTo>
                      <a:pt x="329" y="480"/>
                    </a:lnTo>
                    <a:lnTo>
                      <a:pt x="329" y="481"/>
                    </a:lnTo>
                    <a:lnTo>
                      <a:pt x="329" y="482"/>
                    </a:lnTo>
                    <a:lnTo>
                      <a:pt x="331" y="483"/>
                    </a:lnTo>
                    <a:lnTo>
                      <a:pt x="330" y="486"/>
                    </a:lnTo>
                    <a:lnTo>
                      <a:pt x="330" y="487"/>
                    </a:lnTo>
                    <a:lnTo>
                      <a:pt x="332" y="486"/>
                    </a:lnTo>
                    <a:lnTo>
                      <a:pt x="332" y="488"/>
                    </a:lnTo>
                    <a:lnTo>
                      <a:pt x="331" y="488"/>
                    </a:lnTo>
                    <a:lnTo>
                      <a:pt x="333" y="489"/>
                    </a:lnTo>
                    <a:lnTo>
                      <a:pt x="333" y="490"/>
                    </a:lnTo>
                    <a:lnTo>
                      <a:pt x="331" y="491"/>
                    </a:lnTo>
                    <a:lnTo>
                      <a:pt x="333" y="491"/>
                    </a:lnTo>
                    <a:lnTo>
                      <a:pt x="332" y="492"/>
                    </a:lnTo>
                    <a:lnTo>
                      <a:pt x="330" y="492"/>
                    </a:lnTo>
                    <a:lnTo>
                      <a:pt x="329" y="492"/>
                    </a:lnTo>
                    <a:lnTo>
                      <a:pt x="329" y="493"/>
                    </a:lnTo>
                    <a:lnTo>
                      <a:pt x="325" y="493"/>
                    </a:lnTo>
                    <a:lnTo>
                      <a:pt x="325" y="494"/>
                    </a:lnTo>
                    <a:lnTo>
                      <a:pt x="324" y="494"/>
                    </a:lnTo>
                    <a:lnTo>
                      <a:pt x="324" y="493"/>
                    </a:lnTo>
                    <a:lnTo>
                      <a:pt x="321" y="493"/>
                    </a:lnTo>
                    <a:lnTo>
                      <a:pt x="320" y="492"/>
                    </a:lnTo>
                    <a:lnTo>
                      <a:pt x="320" y="493"/>
                    </a:lnTo>
                    <a:lnTo>
                      <a:pt x="320" y="494"/>
                    </a:lnTo>
                    <a:lnTo>
                      <a:pt x="318" y="494"/>
                    </a:lnTo>
                    <a:lnTo>
                      <a:pt x="317" y="494"/>
                    </a:lnTo>
                    <a:lnTo>
                      <a:pt x="316" y="496"/>
                    </a:lnTo>
                    <a:lnTo>
                      <a:pt x="313" y="499"/>
                    </a:lnTo>
                    <a:lnTo>
                      <a:pt x="312" y="498"/>
                    </a:lnTo>
                    <a:lnTo>
                      <a:pt x="312" y="499"/>
                    </a:lnTo>
                    <a:lnTo>
                      <a:pt x="310" y="499"/>
                    </a:lnTo>
                    <a:lnTo>
                      <a:pt x="308" y="500"/>
                    </a:lnTo>
                    <a:lnTo>
                      <a:pt x="308" y="501"/>
                    </a:lnTo>
                    <a:lnTo>
                      <a:pt x="307" y="501"/>
                    </a:lnTo>
                    <a:lnTo>
                      <a:pt x="308" y="505"/>
                    </a:lnTo>
                    <a:lnTo>
                      <a:pt x="307" y="506"/>
                    </a:lnTo>
                    <a:lnTo>
                      <a:pt x="307" y="509"/>
                    </a:lnTo>
                    <a:lnTo>
                      <a:pt x="306" y="509"/>
                    </a:lnTo>
                    <a:lnTo>
                      <a:pt x="304" y="509"/>
                    </a:lnTo>
                    <a:lnTo>
                      <a:pt x="303" y="507"/>
                    </a:lnTo>
                    <a:lnTo>
                      <a:pt x="304" y="506"/>
                    </a:lnTo>
                    <a:lnTo>
                      <a:pt x="303" y="502"/>
                    </a:lnTo>
                    <a:lnTo>
                      <a:pt x="301" y="501"/>
                    </a:lnTo>
                    <a:lnTo>
                      <a:pt x="296" y="498"/>
                    </a:lnTo>
                    <a:lnTo>
                      <a:pt x="291" y="499"/>
                    </a:lnTo>
                    <a:lnTo>
                      <a:pt x="289" y="499"/>
                    </a:lnTo>
                    <a:lnTo>
                      <a:pt x="289" y="498"/>
                    </a:lnTo>
                    <a:lnTo>
                      <a:pt x="287" y="498"/>
                    </a:lnTo>
                    <a:lnTo>
                      <a:pt x="287" y="496"/>
                    </a:lnTo>
                    <a:lnTo>
                      <a:pt x="288" y="495"/>
                    </a:lnTo>
                    <a:lnTo>
                      <a:pt x="289" y="495"/>
                    </a:lnTo>
                    <a:lnTo>
                      <a:pt x="290" y="493"/>
                    </a:lnTo>
                    <a:lnTo>
                      <a:pt x="291" y="492"/>
                    </a:lnTo>
                    <a:lnTo>
                      <a:pt x="292" y="489"/>
                    </a:lnTo>
                    <a:lnTo>
                      <a:pt x="292" y="488"/>
                    </a:lnTo>
                    <a:lnTo>
                      <a:pt x="291" y="488"/>
                    </a:lnTo>
                    <a:lnTo>
                      <a:pt x="290" y="490"/>
                    </a:lnTo>
                    <a:lnTo>
                      <a:pt x="289" y="491"/>
                    </a:lnTo>
                    <a:lnTo>
                      <a:pt x="287" y="490"/>
                    </a:lnTo>
                    <a:lnTo>
                      <a:pt x="287" y="492"/>
                    </a:lnTo>
                    <a:lnTo>
                      <a:pt x="286" y="492"/>
                    </a:lnTo>
                    <a:lnTo>
                      <a:pt x="286" y="489"/>
                    </a:lnTo>
                    <a:lnTo>
                      <a:pt x="284" y="493"/>
                    </a:lnTo>
                    <a:lnTo>
                      <a:pt x="282" y="492"/>
                    </a:lnTo>
                    <a:lnTo>
                      <a:pt x="283" y="492"/>
                    </a:lnTo>
                    <a:lnTo>
                      <a:pt x="282" y="492"/>
                    </a:lnTo>
                    <a:lnTo>
                      <a:pt x="281" y="492"/>
                    </a:lnTo>
                    <a:lnTo>
                      <a:pt x="281" y="491"/>
                    </a:lnTo>
                    <a:lnTo>
                      <a:pt x="280" y="492"/>
                    </a:lnTo>
                    <a:lnTo>
                      <a:pt x="280" y="491"/>
                    </a:lnTo>
                    <a:lnTo>
                      <a:pt x="278" y="490"/>
                    </a:lnTo>
                    <a:lnTo>
                      <a:pt x="277" y="489"/>
                    </a:lnTo>
                    <a:lnTo>
                      <a:pt x="276" y="489"/>
                    </a:lnTo>
                    <a:lnTo>
                      <a:pt x="275" y="491"/>
                    </a:lnTo>
                    <a:lnTo>
                      <a:pt x="274" y="489"/>
                    </a:lnTo>
                    <a:lnTo>
                      <a:pt x="273" y="489"/>
                    </a:lnTo>
                    <a:lnTo>
                      <a:pt x="273" y="488"/>
                    </a:lnTo>
                    <a:lnTo>
                      <a:pt x="272" y="489"/>
                    </a:lnTo>
                    <a:lnTo>
                      <a:pt x="272" y="488"/>
                    </a:lnTo>
                    <a:lnTo>
                      <a:pt x="270" y="488"/>
                    </a:lnTo>
                    <a:lnTo>
                      <a:pt x="272" y="485"/>
                    </a:lnTo>
                    <a:lnTo>
                      <a:pt x="271" y="484"/>
                    </a:lnTo>
                    <a:lnTo>
                      <a:pt x="269" y="484"/>
                    </a:lnTo>
                    <a:lnTo>
                      <a:pt x="268" y="486"/>
                    </a:lnTo>
                    <a:lnTo>
                      <a:pt x="266" y="485"/>
                    </a:lnTo>
                    <a:lnTo>
                      <a:pt x="263" y="482"/>
                    </a:lnTo>
                    <a:lnTo>
                      <a:pt x="261" y="482"/>
                    </a:lnTo>
                    <a:lnTo>
                      <a:pt x="261" y="483"/>
                    </a:lnTo>
                    <a:lnTo>
                      <a:pt x="260" y="486"/>
                    </a:lnTo>
                    <a:lnTo>
                      <a:pt x="258" y="486"/>
                    </a:lnTo>
                    <a:lnTo>
                      <a:pt x="258" y="488"/>
                    </a:lnTo>
                    <a:lnTo>
                      <a:pt x="260" y="488"/>
                    </a:lnTo>
                    <a:lnTo>
                      <a:pt x="259" y="488"/>
                    </a:lnTo>
                    <a:lnTo>
                      <a:pt x="258" y="488"/>
                    </a:lnTo>
                    <a:lnTo>
                      <a:pt x="257" y="486"/>
                    </a:lnTo>
                    <a:lnTo>
                      <a:pt x="256" y="488"/>
                    </a:lnTo>
                    <a:lnTo>
                      <a:pt x="255" y="486"/>
                    </a:lnTo>
                    <a:lnTo>
                      <a:pt x="255" y="485"/>
                    </a:lnTo>
                    <a:lnTo>
                      <a:pt x="254" y="483"/>
                    </a:lnTo>
                    <a:lnTo>
                      <a:pt x="252" y="483"/>
                    </a:lnTo>
                    <a:lnTo>
                      <a:pt x="252" y="480"/>
                    </a:lnTo>
                    <a:lnTo>
                      <a:pt x="250" y="480"/>
                    </a:lnTo>
                    <a:lnTo>
                      <a:pt x="249" y="481"/>
                    </a:lnTo>
                    <a:lnTo>
                      <a:pt x="248" y="481"/>
                    </a:lnTo>
                    <a:lnTo>
                      <a:pt x="245" y="475"/>
                    </a:lnTo>
                    <a:lnTo>
                      <a:pt x="244" y="475"/>
                    </a:lnTo>
                    <a:lnTo>
                      <a:pt x="243" y="473"/>
                    </a:lnTo>
                    <a:lnTo>
                      <a:pt x="243" y="476"/>
                    </a:lnTo>
                    <a:lnTo>
                      <a:pt x="242" y="475"/>
                    </a:lnTo>
                    <a:lnTo>
                      <a:pt x="241" y="475"/>
                    </a:lnTo>
                    <a:lnTo>
                      <a:pt x="242" y="475"/>
                    </a:lnTo>
                    <a:lnTo>
                      <a:pt x="243" y="479"/>
                    </a:lnTo>
                    <a:lnTo>
                      <a:pt x="242" y="480"/>
                    </a:lnTo>
                    <a:lnTo>
                      <a:pt x="243" y="480"/>
                    </a:lnTo>
                    <a:lnTo>
                      <a:pt x="242" y="482"/>
                    </a:lnTo>
                    <a:lnTo>
                      <a:pt x="242" y="483"/>
                    </a:lnTo>
                    <a:lnTo>
                      <a:pt x="244" y="483"/>
                    </a:lnTo>
                    <a:lnTo>
                      <a:pt x="243" y="484"/>
                    </a:lnTo>
                    <a:lnTo>
                      <a:pt x="242" y="483"/>
                    </a:lnTo>
                    <a:lnTo>
                      <a:pt x="242" y="484"/>
                    </a:lnTo>
                    <a:lnTo>
                      <a:pt x="241" y="481"/>
                    </a:lnTo>
                    <a:lnTo>
                      <a:pt x="240" y="481"/>
                    </a:lnTo>
                    <a:lnTo>
                      <a:pt x="239" y="480"/>
                    </a:lnTo>
                    <a:lnTo>
                      <a:pt x="237" y="480"/>
                    </a:lnTo>
                    <a:lnTo>
                      <a:pt x="236" y="481"/>
                    </a:lnTo>
                    <a:lnTo>
                      <a:pt x="235" y="480"/>
                    </a:lnTo>
                    <a:lnTo>
                      <a:pt x="235" y="481"/>
                    </a:lnTo>
                    <a:lnTo>
                      <a:pt x="234" y="481"/>
                    </a:lnTo>
                    <a:lnTo>
                      <a:pt x="235" y="482"/>
                    </a:lnTo>
                    <a:lnTo>
                      <a:pt x="234" y="482"/>
                    </a:lnTo>
                    <a:lnTo>
                      <a:pt x="234" y="483"/>
                    </a:lnTo>
                    <a:lnTo>
                      <a:pt x="234" y="482"/>
                    </a:lnTo>
                    <a:lnTo>
                      <a:pt x="234" y="483"/>
                    </a:lnTo>
                    <a:lnTo>
                      <a:pt x="233" y="484"/>
                    </a:lnTo>
                    <a:lnTo>
                      <a:pt x="232" y="482"/>
                    </a:lnTo>
                    <a:lnTo>
                      <a:pt x="232" y="483"/>
                    </a:lnTo>
                    <a:lnTo>
                      <a:pt x="231" y="486"/>
                    </a:lnTo>
                    <a:lnTo>
                      <a:pt x="230" y="486"/>
                    </a:lnTo>
                    <a:lnTo>
                      <a:pt x="231" y="484"/>
                    </a:lnTo>
                    <a:lnTo>
                      <a:pt x="229" y="484"/>
                    </a:lnTo>
                    <a:lnTo>
                      <a:pt x="228" y="485"/>
                    </a:lnTo>
                    <a:lnTo>
                      <a:pt x="227" y="487"/>
                    </a:lnTo>
                    <a:lnTo>
                      <a:pt x="227" y="485"/>
                    </a:lnTo>
                    <a:lnTo>
                      <a:pt x="226" y="485"/>
                    </a:lnTo>
                    <a:lnTo>
                      <a:pt x="226" y="484"/>
                    </a:lnTo>
                    <a:lnTo>
                      <a:pt x="224" y="483"/>
                    </a:lnTo>
                    <a:lnTo>
                      <a:pt x="221" y="485"/>
                    </a:lnTo>
                    <a:lnTo>
                      <a:pt x="220" y="484"/>
                    </a:lnTo>
                    <a:lnTo>
                      <a:pt x="219" y="484"/>
                    </a:lnTo>
                    <a:lnTo>
                      <a:pt x="221" y="484"/>
                    </a:lnTo>
                    <a:lnTo>
                      <a:pt x="221" y="483"/>
                    </a:lnTo>
                    <a:lnTo>
                      <a:pt x="221" y="481"/>
                    </a:lnTo>
                    <a:lnTo>
                      <a:pt x="222" y="480"/>
                    </a:lnTo>
                    <a:lnTo>
                      <a:pt x="222" y="478"/>
                    </a:lnTo>
                    <a:lnTo>
                      <a:pt x="221" y="478"/>
                    </a:lnTo>
                    <a:lnTo>
                      <a:pt x="220" y="478"/>
                    </a:lnTo>
                    <a:lnTo>
                      <a:pt x="219" y="477"/>
                    </a:lnTo>
                    <a:lnTo>
                      <a:pt x="219" y="475"/>
                    </a:lnTo>
                    <a:lnTo>
                      <a:pt x="218" y="476"/>
                    </a:lnTo>
                    <a:lnTo>
                      <a:pt x="216" y="473"/>
                    </a:lnTo>
                    <a:lnTo>
                      <a:pt x="213" y="475"/>
                    </a:lnTo>
                    <a:lnTo>
                      <a:pt x="212" y="473"/>
                    </a:lnTo>
                    <a:lnTo>
                      <a:pt x="212" y="474"/>
                    </a:lnTo>
                    <a:lnTo>
                      <a:pt x="212" y="473"/>
                    </a:lnTo>
                    <a:lnTo>
                      <a:pt x="211" y="472"/>
                    </a:lnTo>
                    <a:lnTo>
                      <a:pt x="212" y="469"/>
                    </a:lnTo>
                    <a:lnTo>
                      <a:pt x="211" y="467"/>
                    </a:lnTo>
                    <a:lnTo>
                      <a:pt x="208" y="466"/>
                    </a:lnTo>
                    <a:lnTo>
                      <a:pt x="208" y="465"/>
                    </a:lnTo>
                    <a:lnTo>
                      <a:pt x="206" y="465"/>
                    </a:lnTo>
                    <a:lnTo>
                      <a:pt x="206" y="463"/>
                    </a:lnTo>
                    <a:lnTo>
                      <a:pt x="203" y="465"/>
                    </a:lnTo>
                    <a:lnTo>
                      <a:pt x="202" y="465"/>
                    </a:lnTo>
                    <a:lnTo>
                      <a:pt x="198" y="465"/>
                    </a:lnTo>
                    <a:lnTo>
                      <a:pt x="197" y="463"/>
                    </a:lnTo>
                    <a:lnTo>
                      <a:pt x="196" y="465"/>
                    </a:lnTo>
                    <a:lnTo>
                      <a:pt x="195" y="465"/>
                    </a:lnTo>
                    <a:lnTo>
                      <a:pt x="194" y="465"/>
                    </a:lnTo>
                    <a:lnTo>
                      <a:pt x="194" y="467"/>
                    </a:lnTo>
                    <a:lnTo>
                      <a:pt x="194" y="470"/>
                    </a:lnTo>
                    <a:lnTo>
                      <a:pt x="192" y="471"/>
                    </a:lnTo>
                    <a:lnTo>
                      <a:pt x="192" y="472"/>
                    </a:lnTo>
                    <a:lnTo>
                      <a:pt x="190" y="473"/>
                    </a:lnTo>
                    <a:lnTo>
                      <a:pt x="189" y="473"/>
                    </a:lnTo>
                    <a:lnTo>
                      <a:pt x="189" y="475"/>
                    </a:lnTo>
                    <a:lnTo>
                      <a:pt x="190" y="474"/>
                    </a:lnTo>
                    <a:lnTo>
                      <a:pt x="188" y="476"/>
                    </a:lnTo>
                    <a:lnTo>
                      <a:pt x="188" y="478"/>
                    </a:lnTo>
                    <a:lnTo>
                      <a:pt x="186" y="477"/>
                    </a:lnTo>
                    <a:lnTo>
                      <a:pt x="186" y="476"/>
                    </a:lnTo>
                    <a:lnTo>
                      <a:pt x="187" y="475"/>
                    </a:lnTo>
                    <a:lnTo>
                      <a:pt x="184" y="475"/>
                    </a:lnTo>
                    <a:lnTo>
                      <a:pt x="181" y="475"/>
                    </a:lnTo>
                    <a:lnTo>
                      <a:pt x="180" y="476"/>
                    </a:lnTo>
                    <a:lnTo>
                      <a:pt x="178" y="475"/>
                    </a:lnTo>
                    <a:lnTo>
                      <a:pt x="177" y="475"/>
                    </a:lnTo>
                    <a:lnTo>
                      <a:pt x="174" y="475"/>
                    </a:lnTo>
                    <a:lnTo>
                      <a:pt x="173" y="475"/>
                    </a:lnTo>
                    <a:lnTo>
                      <a:pt x="172" y="476"/>
                    </a:lnTo>
                    <a:lnTo>
                      <a:pt x="170" y="473"/>
                    </a:lnTo>
                    <a:lnTo>
                      <a:pt x="168" y="473"/>
                    </a:lnTo>
                    <a:lnTo>
                      <a:pt x="165" y="472"/>
                    </a:lnTo>
                    <a:lnTo>
                      <a:pt x="165" y="476"/>
                    </a:lnTo>
                    <a:lnTo>
                      <a:pt x="163" y="475"/>
                    </a:lnTo>
                    <a:lnTo>
                      <a:pt x="161" y="475"/>
                    </a:lnTo>
                    <a:lnTo>
                      <a:pt x="161" y="473"/>
                    </a:lnTo>
                    <a:lnTo>
                      <a:pt x="161" y="472"/>
                    </a:lnTo>
                    <a:lnTo>
                      <a:pt x="161" y="471"/>
                    </a:lnTo>
                    <a:lnTo>
                      <a:pt x="159" y="471"/>
                    </a:lnTo>
                    <a:lnTo>
                      <a:pt x="159" y="473"/>
                    </a:lnTo>
                    <a:lnTo>
                      <a:pt x="158" y="475"/>
                    </a:lnTo>
                    <a:lnTo>
                      <a:pt x="156" y="474"/>
                    </a:lnTo>
                    <a:lnTo>
                      <a:pt x="155" y="475"/>
                    </a:lnTo>
                    <a:lnTo>
                      <a:pt x="155" y="473"/>
                    </a:lnTo>
                    <a:lnTo>
                      <a:pt x="152" y="473"/>
                    </a:lnTo>
                    <a:lnTo>
                      <a:pt x="152" y="472"/>
                    </a:lnTo>
                    <a:lnTo>
                      <a:pt x="151" y="473"/>
                    </a:lnTo>
                    <a:lnTo>
                      <a:pt x="150" y="472"/>
                    </a:lnTo>
                    <a:lnTo>
                      <a:pt x="149" y="469"/>
                    </a:lnTo>
                    <a:lnTo>
                      <a:pt x="150" y="468"/>
                    </a:lnTo>
                    <a:lnTo>
                      <a:pt x="150" y="467"/>
                    </a:lnTo>
                    <a:lnTo>
                      <a:pt x="150" y="464"/>
                    </a:lnTo>
                    <a:lnTo>
                      <a:pt x="150" y="463"/>
                    </a:lnTo>
                    <a:lnTo>
                      <a:pt x="151" y="462"/>
                    </a:lnTo>
                    <a:lnTo>
                      <a:pt x="151" y="461"/>
                    </a:lnTo>
                    <a:lnTo>
                      <a:pt x="153" y="461"/>
                    </a:lnTo>
                    <a:lnTo>
                      <a:pt x="151" y="460"/>
                    </a:lnTo>
                    <a:lnTo>
                      <a:pt x="149" y="458"/>
                    </a:lnTo>
                    <a:lnTo>
                      <a:pt x="145" y="458"/>
                    </a:lnTo>
                    <a:lnTo>
                      <a:pt x="144" y="458"/>
                    </a:lnTo>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6" name="Group 89"/>
            <p:cNvGrpSpPr>
              <a:grpSpLocks/>
            </p:cNvGrpSpPr>
            <p:nvPr/>
          </p:nvGrpSpPr>
          <p:grpSpPr bwMode="auto">
            <a:xfrm>
              <a:off x="1667" y="3058"/>
              <a:ext cx="321" cy="562"/>
              <a:chOff x="1667" y="3058"/>
              <a:chExt cx="321" cy="562"/>
            </a:xfrm>
          </p:grpSpPr>
          <p:sp>
            <p:nvSpPr>
              <p:cNvPr id="273" name="Freeform 87"/>
              <p:cNvSpPr>
                <a:spLocks/>
              </p:cNvSpPr>
              <p:nvPr/>
            </p:nvSpPr>
            <p:spPr bwMode="auto">
              <a:xfrm>
                <a:off x="1667" y="3058"/>
                <a:ext cx="321" cy="562"/>
              </a:xfrm>
              <a:custGeom>
                <a:avLst/>
                <a:gdLst>
                  <a:gd name="T0" fmla="*/ 307 w 321"/>
                  <a:gd name="T1" fmla="*/ 452 h 562"/>
                  <a:gd name="T2" fmla="*/ 304 w 321"/>
                  <a:gd name="T3" fmla="*/ 431 h 562"/>
                  <a:gd name="T4" fmla="*/ 286 w 321"/>
                  <a:gd name="T5" fmla="*/ 405 h 562"/>
                  <a:gd name="T6" fmla="*/ 263 w 321"/>
                  <a:gd name="T7" fmla="*/ 372 h 562"/>
                  <a:gd name="T8" fmla="*/ 259 w 321"/>
                  <a:gd name="T9" fmla="*/ 355 h 562"/>
                  <a:gd name="T10" fmla="*/ 224 w 321"/>
                  <a:gd name="T11" fmla="*/ 345 h 562"/>
                  <a:gd name="T12" fmla="*/ 194 w 321"/>
                  <a:gd name="T13" fmla="*/ 336 h 562"/>
                  <a:gd name="T14" fmla="*/ 170 w 321"/>
                  <a:gd name="T15" fmla="*/ 316 h 562"/>
                  <a:gd name="T16" fmla="*/ 149 w 321"/>
                  <a:gd name="T17" fmla="*/ 302 h 562"/>
                  <a:gd name="T18" fmla="*/ 145 w 321"/>
                  <a:gd name="T19" fmla="*/ 286 h 562"/>
                  <a:gd name="T20" fmla="*/ 125 w 321"/>
                  <a:gd name="T21" fmla="*/ 275 h 562"/>
                  <a:gd name="T22" fmla="*/ 134 w 321"/>
                  <a:gd name="T23" fmla="*/ 254 h 562"/>
                  <a:gd name="T24" fmla="*/ 137 w 321"/>
                  <a:gd name="T25" fmla="*/ 221 h 562"/>
                  <a:gd name="T26" fmla="*/ 162 w 321"/>
                  <a:gd name="T27" fmla="*/ 157 h 562"/>
                  <a:gd name="T28" fmla="*/ 202 w 321"/>
                  <a:gd name="T29" fmla="*/ 121 h 562"/>
                  <a:gd name="T30" fmla="*/ 212 w 321"/>
                  <a:gd name="T31" fmla="*/ 98 h 562"/>
                  <a:gd name="T32" fmla="*/ 196 w 321"/>
                  <a:gd name="T33" fmla="*/ 73 h 562"/>
                  <a:gd name="T34" fmla="*/ 162 w 321"/>
                  <a:gd name="T35" fmla="*/ 40 h 562"/>
                  <a:gd name="T36" fmla="*/ 116 w 321"/>
                  <a:gd name="T37" fmla="*/ 17 h 562"/>
                  <a:gd name="T38" fmla="*/ 76 w 321"/>
                  <a:gd name="T39" fmla="*/ 7 h 562"/>
                  <a:gd name="T40" fmla="*/ 86 w 321"/>
                  <a:gd name="T41" fmla="*/ 48 h 562"/>
                  <a:gd name="T42" fmla="*/ 105 w 321"/>
                  <a:gd name="T43" fmla="*/ 92 h 562"/>
                  <a:gd name="T44" fmla="*/ 90 w 321"/>
                  <a:gd name="T45" fmla="*/ 106 h 562"/>
                  <a:gd name="T46" fmla="*/ 62 w 321"/>
                  <a:gd name="T47" fmla="*/ 123 h 562"/>
                  <a:gd name="T48" fmla="*/ 43 w 321"/>
                  <a:gd name="T49" fmla="*/ 157 h 562"/>
                  <a:gd name="T50" fmla="*/ 33 w 321"/>
                  <a:gd name="T51" fmla="*/ 196 h 562"/>
                  <a:gd name="T52" fmla="*/ 18 w 321"/>
                  <a:gd name="T53" fmla="*/ 221 h 562"/>
                  <a:gd name="T54" fmla="*/ 23 w 321"/>
                  <a:gd name="T55" fmla="*/ 265 h 562"/>
                  <a:gd name="T56" fmla="*/ 17 w 321"/>
                  <a:gd name="T57" fmla="*/ 293 h 562"/>
                  <a:gd name="T58" fmla="*/ 25 w 321"/>
                  <a:gd name="T59" fmla="*/ 332 h 562"/>
                  <a:gd name="T60" fmla="*/ 37 w 321"/>
                  <a:gd name="T61" fmla="*/ 347 h 562"/>
                  <a:gd name="T62" fmla="*/ 24 w 321"/>
                  <a:gd name="T63" fmla="*/ 381 h 562"/>
                  <a:gd name="T64" fmla="*/ 18 w 321"/>
                  <a:gd name="T65" fmla="*/ 398 h 562"/>
                  <a:gd name="T66" fmla="*/ 5 w 321"/>
                  <a:gd name="T67" fmla="*/ 401 h 562"/>
                  <a:gd name="T68" fmla="*/ 2 w 321"/>
                  <a:gd name="T69" fmla="*/ 420 h 562"/>
                  <a:gd name="T70" fmla="*/ 25 w 321"/>
                  <a:gd name="T71" fmla="*/ 427 h 562"/>
                  <a:gd name="T72" fmla="*/ 12 w 321"/>
                  <a:gd name="T73" fmla="*/ 449 h 562"/>
                  <a:gd name="T74" fmla="*/ 19 w 321"/>
                  <a:gd name="T75" fmla="*/ 474 h 562"/>
                  <a:gd name="T76" fmla="*/ 26 w 321"/>
                  <a:gd name="T77" fmla="*/ 499 h 562"/>
                  <a:gd name="T78" fmla="*/ 41 w 321"/>
                  <a:gd name="T79" fmla="*/ 475 h 562"/>
                  <a:gd name="T80" fmla="*/ 35 w 321"/>
                  <a:gd name="T81" fmla="*/ 458 h 562"/>
                  <a:gd name="T82" fmla="*/ 44 w 321"/>
                  <a:gd name="T83" fmla="*/ 446 h 562"/>
                  <a:gd name="T84" fmla="*/ 61 w 321"/>
                  <a:gd name="T85" fmla="*/ 463 h 562"/>
                  <a:gd name="T86" fmla="*/ 62 w 321"/>
                  <a:gd name="T87" fmla="*/ 482 h 562"/>
                  <a:gd name="T88" fmla="*/ 73 w 321"/>
                  <a:gd name="T89" fmla="*/ 500 h 562"/>
                  <a:gd name="T90" fmla="*/ 79 w 321"/>
                  <a:gd name="T91" fmla="*/ 491 h 562"/>
                  <a:gd name="T92" fmla="*/ 80 w 321"/>
                  <a:gd name="T93" fmla="*/ 520 h 562"/>
                  <a:gd name="T94" fmla="*/ 99 w 321"/>
                  <a:gd name="T95" fmla="*/ 538 h 562"/>
                  <a:gd name="T96" fmla="*/ 105 w 321"/>
                  <a:gd name="T97" fmla="*/ 560 h 562"/>
                  <a:gd name="T98" fmla="*/ 118 w 321"/>
                  <a:gd name="T99" fmla="*/ 554 h 562"/>
                  <a:gd name="T100" fmla="*/ 140 w 321"/>
                  <a:gd name="T101" fmla="*/ 549 h 562"/>
                  <a:gd name="T102" fmla="*/ 160 w 321"/>
                  <a:gd name="T103" fmla="*/ 533 h 562"/>
                  <a:gd name="T104" fmla="*/ 160 w 321"/>
                  <a:gd name="T105" fmla="*/ 507 h 562"/>
                  <a:gd name="T106" fmla="*/ 171 w 321"/>
                  <a:gd name="T107" fmla="*/ 516 h 562"/>
                  <a:gd name="T108" fmla="*/ 192 w 321"/>
                  <a:gd name="T109" fmla="*/ 525 h 562"/>
                  <a:gd name="T110" fmla="*/ 208 w 321"/>
                  <a:gd name="T111" fmla="*/ 512 h 562"/>
                  <a:gd name="T112" fmla="*/ 230 w 321"/>
                  <a:gd name="T113" fmla="*/ 514 h 562"/>
                  <a:gd name="T114" fmla="*/ 238 w 321"/>
                  <a:gd name="T115" fmla="*/ 493 h 562"/>
                  <a:gd name="T116" fmla="*/ 255 w 321"/>
                  <a:gd name="T117" fmla="*/ 487 h 562"/>
                  <a:gd name="T118" fmla="*/ 277 w 321"/>
                  <a:gd name="T119" fmla="*/ 500 h 562"/>
                  <a:gd name="T120" fmla="*/ 284 w 321"/>
                  <a:gd name="T121" fmla="*/ 477 h 562"/>
                  <a:gd name="T122" fmla="*/ 302 w 321"/>
                  <a:gd name="T123" fmla="*/ 465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
                  <a:gd name="T187" fmla="*/ 0 h 562"/>
                  <a:gd name="T188" fmla="*/ 321 w 321"/>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 h="562">
                    <a:moveTo>
                      <a:pt x="319" y="456"/>
                    </a:moveTo>
                    <a:lnTo>
                      <a:pt x="320" y="453"/>
                    </a:lnTo>
                    <a:lnTo>
                      <a:pt x="319" y="452"/>
                    </a:lnTo>
                    <a:lnTo>
                      <a:pt x="319" y="451"/>
                    </a:lnTo>
                    <a:lnTo>
                      <a:pt x="318" y="451"/>
                    </a:lnTo>
                    <a:lnTo>
                      <a:pt x="320" y="448"/>
                    </a:lnTo>
                    <a:lnTo>
                      <a:pt x="317" y="446"/>
                    </a:lnTo>
                    <a:lnTo>
                      <a:pt x="318" y="444"/>
                    </a:lnTo>
                    <a:lnTo>
                      <a:pt x="318" y="443"/>
                    </a:lnTo>
                    <a:lnTo>
                      <a:pt x="317" y="443"/>
                    </a:lnTo>
                    <a:lnTo>
                      <a:pt x="317" y="445"/>
                    </a:lnTo>
                    <a:lnTo>
                      <a:pt x="313" y="443"/>
                    </a:lnTo>
                    <a:lnTo>
                      <a:pt x="312" y="444"/>
                    </a:lnTo>
                    <a:lnTo>
                      <a:pt x="312" y="446"/>
                    </a:lnTo>
                    <a:lnTo>
                      <a:pt x="310" y="446"/>
                    </a:lnTo>
                    <a:lnTo>
                      <a:pt x="309" y="446"/>
                    </a:lnTo>
                    <a:lnTo>
                      <a:pt x="307" y="452"/>
                    </a:lnTo>
                    <a:lnTo>
                      <a:pt x="304" y="449"/>
                    </a:lnTo>
                    <a:lnTo>
                      <a:pt x="304" y="446"/>
                    </a:lnTo>
                    <a:lnTo>
                      <a:pt x="303" y="444"/>
                    </a:lnTo>
                    <a:lnTo>
                      <a:pt x="302" y="444"/>
                    </a:lnTo>
                    <a:lnTo>
                      <a:pt x="302" y="443"/>
                    </a:lnTo>
                    <a:lnTo>
                      <a:pt x="305" y="440"/>
                    </a:lnTo>
                    <a:lnTo>
                      <a:pt x="307" y="440"/>
                    </a:lnTo>
                    <a:lnTo>
                      <a:pt x="309" y="438"/>
                    </a:lnTo>
                    <a:lnTo>
                      <a:pt x="307" y="437"/>
                    </a:lnTo>
                    <a:lnTo>
                      <a:pt x="308" y="436"/>
                    </a:lnTo>
                    <a:lnTo>
                      <a:pt x="307" y="436"/>
                    </a:lnTo>
                    <a:lnTo>
                      <a:pt x="309" y="435"/>
                    </a:lnTo>
                    <a:lnTo>
                      <a:pt x="307" y="435"/>
                    </a:lnTo>
                    <a:lnTo>
                      <a:pt x="306" y="434"/>
                    </a:lnTo>
                    <a:lnTo>
                      <a:pt x="306" y="431"/>
                    </a:lnTo>
                    <a:lnTo>
                      <a:pt x="304" y="431"/>
                    </a:lnTo>
                    <a:lnTo>
                      <a:pt x="304" y="429"/>
                    </a:lnTo>
                    <a:lnTo>
                      <a:pt x="304" y="427"/>
                    </a:lnTo>
                    <a:lnTo>
                      <a:pt x="302" y="427"/>
                    </a:lnTo>
                    <a:lnTo>
                      <a:pt x="302" y="424"/>
                    </a:lnTo>
                    <a:lnTo>
                      <a:pt x="301" y="423"/>
                    </a:lnTo>
                    <a:lnTo>
                      <a:pt x="300" y="422"/>
                    </a:lnTo>
                    <a:lnTo>
                      <a:pt x="298" y="419"/>
                    </a:lnTo>
                    <a:lnTo>
                      <a:pt x="297" y="414"/>
                    </a:lnTo>
                    <a:lnTo>
                      <a:pt x="294" y="414"/>
                    </a:lnTo>
                    <a:lnTo>
                      <a:pt x="291" y="411"/>
                    </a:lnTo>
                    <a:lnTo>
                      <a:pt x="289" y="408"/>
                    </a:lnTo>
                    <a:lnTo>
                      <a:pt x="288" y="408"/>
                    </a:lnTo>
                    <a:lnTo>
                      <a:pt x="287" y="409"/>
                    </a:lnTo>
                    <a:lnTo>
                      <a:pt x="286" y="409"/>
                    </a:lnTo>
                    <a:lnTo>
                      <a:pt x="286" y="405"/>
                    </a:lnTo>
                    <a:lnTo>
                      <a:pt x="285" y="403"/>
                    </a:lnTo>
                    <a:lnTo>
                      <a:pt x="286" y="399"/>
                    </a:lnTo>
                    <a:lnTo>
                      <a:pt x="282" y="395"/>
                    </a:lnTo>
                    <a:lnTo>
                      <a:pt x="280" y="388"/>
                    </a:lnTo>
                    <a:lnTo>
                      <a:pt x="277" y="385"/>
                    </a:lnTo>
                    <a:lnTo>
                      <a:pt x="276" y="388"/>
                    </a:lnTo>
                    <a:lnTo>
                      <a:pt x="276" y="392"/>
                    </a:lnTo>
                    <a:lnTo>
                      <a:pt x="275" y="392"/>
                    </a:lnTo>
                    <a:lnTo>
                      <a:pt x="274" y="392"/>
                    </a:lnTo>
                    <a:lnTo>
                      <a:pt x="273" y="393"/>
                    </a:lnTo>
                    <a:lnTo>
                      <a:pt x="272" y="393"/>
                    </a:lnTo>
                    <a:lnTo>
                      <a:pt x="272" y="392"/>
                    </a:lnTo>
                    <a:lnTo>
                      <a:pt x="265" y="385"/>
                    </a:lnTo>
                    <a:lnTo>
                      <a:pt x="264" y="383"/>
                    </a:lnTo>
                    <a:lnTo>
                      <a:pt x="264" y="378"/>
                    </a:lnTo>
                    <a:lnTo>
                      <a:pt x="263" y="372"/>
                    </a:lnTo>
                    <a:lnTo>
                      <a:pt x="264" y="371"/>
                    </a:lnTo>
                    <a:lnTo>
                      <a:pt x="267" y="365"/>
                    </a:lnTo>
                    <a:lnTo>
                      <a:pt x="268" y="365"/>
                    </a:lnTo>
                    <a:lnTo>
                      <a:pt x="268" y="363"/>
                    </a:lnTo>
                    <a:lnTo>
                      <a:pt x="269" y="363"/>
                    </a:lnTo>
                    <a:lnTo>
                      <a:pt x="268" y="362"/>
                    </a:lnTo>
                    <a:lnTo>
                      <a:pt x="269" y="359"/>
                    </a:lnTo>
                    <a:lnTo>
                      <a:pt x="268" y="359"/>
                    </a:lnTo>
                    <a:lnTo>
                      <a:pt x="267" y="361"/>
                    </a:lnTo>
                    <a:lnTo>
                      <a:pt x="266" y="361"/>
                    </a:lnTo>
                    <a:lnTo>
                      <a:pt x="265" y="360"/>
                    </a:lnTo>
                    <a:lnTo>
                      <a:pt x="264" y="359"/>
                    </a:lnTo>
                    <a:lnTo>
                      <a:pt x="263" y="359"/>
                    </a:lnTo>
                    <a:lnTo>
                      <a:pt x="264" y="357"/>
                    </a:lnTo>
                    <a:lnTo>
                      <a:pt x="263" y="355"/>
                    </a:lnTo>
                    <a:lnTo>
                      <a:pt x="261" y="355"/>
                    </a:lnTo>
                    <a:lnTo>
                      <a:pt x="259" y="355"/>
                    </a:lnTo>
                    <a:lnTo>
                      <a:pt x="257" y="352"/>
                    </a:lnTo>
                    <a:lnTo>
                      <a:pt x="255" y="352"/>
                    </a:lnTo>
                    <a:lnTo>
                      <a:pt x="252" y="349"/>
                    </a:lnTo>
                    <a:lnTo>
                      <a:pt x="251" y="352"/>
                    </a:lnTo>
                    <a:lnTo>
                      <a:pt x="250" y="351"/>
                    </a:lnTo>
                    <a:lnTo>
                      <a:pt x="248" y="353"/>
                    </a:lnTo>
                    <a:lnTo>
                      <a:pt x="245" y="354"/>
                    </a:lnTo>
                    <a:lnTo>
                      <a:pt x="245" y="356"/>
                    </a:lnTo>
                    <a:lnTo>
                      <a:pt x="240" y="356"/>
                    </a:lnTo>
                    <a:lnTo>
                      <a:pt x="237" y="355"/>
                    </a:lnTo>
                    <a:lnTo>
                      <a:pt x="233" y="347"/>
                    </a:lnTo>
                    <a:lnTo>
                      <a:pt x="230" y="345"/>
                    </a:lnTo>
                    <a:lnTo>
                      <a:pt x="227" y="344"/>
                    </a:lnTo>
                    <a:lnTo>
                      <a:pt x="227" y="342"/>
                    </a:lnTo>
                    <a:lnTo>
                      <a:pt x="225" y="342"/>
                    </a:lnTo>
                    <a:lnTo>
                      <a:pt x="224" y="344"/>
                    </a:lnTo>
                    <a:lnTo>
                      <a:pt x="224" y="345"/>
                    </a:lnTo>
                    <a:lnTo>
                      <a:pt x="224" y="346"/>
                    </a:lnTo>
                    <a:lnTo>
                      <a:pt x="221" y="351"/>
                    </a:lnTo>
                    <a:lnTo>
                      <a:pt x="216" y="349"/>
                    </a:lnTo>
                    <a:lnTo>
                      <a:pt x="214" y="348"/>
                    </a:lnTo>
                    <a:lnTo>
                      <a:pt x="212" y="342"/>
                    </a:lnTo>
                    <a:lnTo>
                      <a:pt x="211" y="341"/>
                    </a:lnTo>
                    <a:lnTo>
                      <a:pt x="209" y="342"/>
                    </a:lnTo>
                    <a:lnTo>
                      <a:pt x="208" y="341"/>
                    </a:lnTo>
                    <a:lnTo>
                      <a:pt x="202" y="338"/>
                    </a:lnTo>
                    <a:lnTo>
                      <a:pt x="199" y="340"/>
                    </a:lnTo>
                    <a:lnTo>
                      <a:pt x="197" y="341"/>
                    </a:lnTo>
                    <a:lnTo>
                      <a:pt x="195" y="341"/>
                    </a:lnTo>
                    <a:lnTo>
                      <a:pt x="195" y="342"/>
                    </a:lnTo>
                    <a:lnTo>
                      <a:pt x="194" y="341"/>
                    </a:lnTo>
                    <a:lnTo>
                      <a:pt x="192" y="338"/>
                    </a:lnTo>
                    <a:lnTo>
                      <a:pt x="194" y="337"/>
                    </a:lnTo>
                    <a:lnTo>
                      <a:pt x="194" y="336"/>
                    </a:lnTo>
                    <a:lnTo>
                      <a:pt x="191" y="333"/>
                    </a:lnTo>
                    <a:lnTo>
                      <a:pt x="191" y="332"/>
                    </a:lnTo>
                    <a:lnTo>
                      <a:pt x="192" y="331"/>
                    </a:lnTo>
                    <a:lnTo>
                      <a:pt x="192" y="329"/>
                    </a:lnTo>
                    <a:lnTo>
                      <a:pt x="189" y="327"/>
                    </a:lnTo>
                    <a:lnTo>
                      <a:pt x="189" y="325"/>
                    </a:lnTo>
                    <a:lnTo>
                      <a:pt x="188" y="325"/>
                    </a:lnTo>
                    <a:lnTo>
                      <a:pt x="187" y="324"/>
                    </a:lnTo>
                    <a:lnTo>
                      <a:pt x="183" y="317"/>
                    </a:lnTo>
                    <a:lnTo>
                      <a:pt x="183" y="315"/>
                    </a:lnTo>
                    <a:lnTo>
                      <a:pt x="182" y="316"/>
                    </a:lnTo>
                    <a:lnTo>
                      <a:pt x="180" y="312"/>
                    </a:lnTo>
                    <a:lnTo>
                      <a:pt x="176" y="314"/>
                    </a:lnTo>
                    <a:lnTo>
                      <a:pt x="173" y="314"/>
                    </a:lnTo>
                    <a:lnTo>
                      <a:pt x="172" y="315"/>
                    </a:lnTo>
                    <a:lnTo>
                      <a:pt x="170" y="318"/>
                    </a:lnTo>
                    <a:lnTo>
                      <a:pt x="170" y="316"/>
                    </a:lnTo>
                    <a:lnTo>
                      <a:pt x="170" y="314"/>
                    </a:lnTo>
                    <a:lnTo>
                      <a:pt x="166" y="312"/>
                    </a:lnTo>
                    <a:lnTo>
                      <a:pt x="164" y="313"/>
                    </a:lnTo>
                    <a:lnTo>
                      <a:pt x="162" y="312"/>
                    </a:lnTo>
                    <a:lnTo>
                      <a:pt x="162" y="311"/>
                    </a:lnTo>
                    <a:lnTo>
                      <a:pt x="160" y="309"/>
                    </a:lnTo>
                    <a:lnTo>
                      <a:pt x="159" y="309"/>
                    </a:lnTo>
                    <a:lnTo>
                      <a:pt x="159" y="310"/>
                    </a:lnTo>
                    <a:lnTo>
                      <a:pt x="159" y="308"/>
                    </a:lnTo>
                    <a:lnTo>
                      <a:pt x="158" y="307"/>
                    </a:lnTo>
                    <a:lnTo>
                      <a:pt x="156" y="308"/>
                    </a:lnTo>
                    <a:lnTo>
                      <a:pt x="155" y="307"/>
                    </a:lnTo>
                    <a:lnTo>
                      <a:pt x="152" y="306"/>
                    </a:lnTo>
                    <a:lnTo>
                      <a:pt x="151" y="303"/>
                    </a:lnTo>
                    <a:lnTo>
                      <a:pt x="151" y="304"/>
                    </a:lnTo>
                    <a:lnTo>
                      <a:pt x="149" y="302"/>
                    </a:lnTo>
                    <a:lnTo>
                      <a:pt x="147" y="303"/>
                    </a:lnTo>
                    <a:lnTo>
                      <a:pt x="147" y="302"/>
                    </a:lnTo>
                    <a:lnTo>
                      <a:pt x="146" y="303"/>
                    </a:lnTo>
                    <a:lnTo>
                      <a:pt x="145" y="303"/>
                    </a:lnTo>
                    <a:lnTo>
                      <a:pt x="145" y="305"/>
                    </a:lnTo>
                    <a:lnTo>
                      <a:pt x="144" y="305"/>
                    </a:lnTo>
                    <a:lnTo>
                      <a:pt x="143" y="304"/>
                    </a:lnTo>
                    <a:lnTo>
                      <a:pt x="142" y="305"/>
                    </a:lnTo>
                    <a:lnTo>
                      <a:pt x="142" y="304"/>
                    </a:lnTo>
                    <a:lnTo>
                      <a:pt x="141" y="303"/>
                    </a:lnTo>
                    <a:lnTo>
                      <a:pt x="141" y="302"/>
                    </a:lnTo>
                    <a:lnTo>
                      <a:pt x="140" y="302"/>
                    </a:lnTo>
                    <a:lnTo>
                      <a:pt x="141" y="299"/>
                    </a:lnTo>
                    <a:lnTo>
                      <a:pt x="144" y="293"/>
                    </a:lnTo>
                    <a:lnTo>
                      <a:pt x="146" y="286"/>
                    </a:lnTo>
                    <a:lnTo>
                      <a:pt x="145" y="286"/>
                    </a:lnTo>
                    <a:lnTo>
                      <a:pt x="143" y="290"/>
                    </a:lnTo>
                    <a:lnTo>
                      <a:pt x="141" y="288"/>
                    </a:lnTo>
                    <a:lnTo>
                      <a:pt x="140" y="289"/>
                    </a:lnTo>
                    <a:lnTo>
                      <a:pt x="140" y="291"/>
                    </a:lnTo>
                    <a:lnTo>
                      <a:pt x="139" y="290"/>
                    </a:lnTo>
                    <a:lnTo>
                      <a:pt x="137" y="290"/>
                    </a:lnTo>
                    <a:lnTo>
                      <a:pt x="134" y="293"/>
                    </a:lnTo>
                    <a:lnTo>
                      <a:pt x="134" y="291"/>
                    </a:lnTo>
                    <a:lnTo>
                      <a:pt x="132" y="290"/>
                    </a:lnTo>
                    <a:lnTo>
                      <a:pt x="131" y="285"/>
                    </a:lnTo>
                    <a:lnTo>
                      <a:pt x="131" y="283"/>
                    </a:lnTo>
                    <a:lnTo>
                      <a:pt x="131" y="282"/>
                    </a:lnTo>
                    <a:lnTo>
                      <a:pt x="129" y="281"/>
                    </a:lnTo>
                    <a:lnTo>
                      <a:pt x="128" y="283"/>
                    </a:lnTo>
                    <a:lnTo>
                      <a:pt x="129" y="280"/>
                    </a:lnTo>
                    <a:lnTo>
                      <a:pt x="128" y="277"/>
                    </a:lnTo>
                    <a:lnTo>
                      <a:pt x="125" y="275"/>
                    </a:lnTo>
                    <a:lnTo>
                      <a:pt x="126" y="273"/>
                    </a:lnTo>
                    <a:lnTo>
                      <a:pt x="127" y="273"/>
                    </a:lnTo>
                    <a:lnTo>
                      <a:pt x="126" y="270"/>
                    </a:lnTo>
                    <a:lnTo>
                      <a:pt x="128" y="270"/>
                    </a:lnTo>
                    <a:lnTo>
                      <a:pt x="129" y="269"/>
                    </a:lnTo>
                    <a:lnTo>
                      <a:pt x="131" y="267"/>
                    </a:lnTo>
                    <a:lnTo>
                      <a:pt x="132" y="264"/>
                    </a:lnTo>
                    <a:lnTo>
                      <a:pt x="132" y="265"/>
                    </a:lnTo>
                    <a:lnTo>
                      <a:pt x="133" y="264"/>
                    </a:lnTo>
                    <a:lnTo>
                      <a:pt x="133" y="263"/>
                    </a:lnTo>
                    <a:lnTo>
                      <a:pt x="134" y="261"/>
                    </a:lnTo>
                    <a:lnTo>
                      <a:pt x="131" y="260"/>
                    </a:lnTo>
                    <a:lnTo>
                      <a:pt x="132" y="258"/>
                    </a:lnTo>
                    <a:lnTo>
                      <a:pt x="131" y="255"/>
                    </a:lnTo>
                    <a:lnTo>
                      <a:pt x="134" y="255"/>
                    </a:lnTo>
                    <a:lnTo>
                      <a:pt x="134" y="254"/>
                    </a:lnTo>
                    <a:lnTo>
                      <a:pt x="136" y="253"/>
                    </a:lnTo>
                    <a:lnTo>
                      <a:pt x="137" y="251"/>
                    </a:lnTo>
                    <a:lnTo>
                      <a:pt x="139" y="251"/>
                    </a:lnTo>
                    <a:lnTo>
                      <a:pt x="140" y="247"/>
                    </a:lnTo>
                    <a:lnTo>
                      <a:pt x="141" y="248"/>
                    </a:lnTo>
                    <a:lnTo>
                      <a:pt x="142" y="246"/>
                    </a:lnTo>
                    <a:lnTo>
                      <a:pt x="142" y="245"/>
                    </a:lnTo>
                    <a:lnTo>
                      <a:pt x="143" y="244"/>
                    </a:lnTo>
                    <a:lnTo>
                      <a:pt x="142" y="241"/>
                    </a:lnTo>
                    <a:lnTo>
                      <a:pt x="142" y="240"/>
                    </a:lnTo>
                    <a:lnTo>
                      <a:pt x="141" y="237"/>
                    </a:lnTo>
                    <a:lnTo>
                      <a:pt x="136" y="231"/>
                    </a:lnTo>
                    <a:lnTo>
                      <a:pt x="133" y="229"/>
                    </a:lnTo>
                    <a:lnTo>
                      <a:pt x="132" y="226"/>
                    </a:lnTo>
                    <a:lnTo>
                      <a:pt x="133" y="226"/>
                    </a:lnTo>
                    <a:lnTo>
                      <a:pt x="137" y="224"/>
                    </a:lnTo>
                    <a:lnTo>
                      <a:pt x="137" y="221"/>
                    </a:lnTo>
                    <a:lnTo>
                      <a:pt x="137" y="219"/>
                    </a:lnTo>
                    <a:lnTo>
                      <a:pt x="137" y="213"/>
                    </a:lnTo>
                    <a:lnTo>
                      <a:pt x="140" y="210"/>
                    </a:lnTo>
                    <a:lnTo>
                      <a:pt x="143" y="204"/>
                    </a:lnTo>
                    <a:lnTo>
                      <a:pt x="146" y="204"/>
                    </a:lnTo>
                    <a:lnTo>
                      <a:pt x="149" y="201"/>
                    </a:lnTo>
                    <a:lnTo>
                      <a:pt x="150" y="199"/>
                    </a:lnTo>
                    <a:lnTo>
                      <a:pt x="153" y="199"/>
                    </a:lnTo>
                    <a:lnTo>
                      <a:pt x="157" y="191"/>
                    </a:lnTo>
                    <a:lnTo>
                      <a:pt x="157" y="188"/>
                    </a:lnTo>
                    <a:lnTo>
                      <a:pt x="156" y="186"/>
                    </a:lnTo>
                    <a:lnTo>
                      <a:pt x="157" y="182"/>
                    </a:lnTo>
                    <a:lnTo>
                      <a:pt x="155" y="172"/>
                    </a:lnTo>
                    <a:lnTo>
                      <a:pt x="162" y="167"/>
                    </a:lnTo>
                    <a:lnTo>
                      <a:pt x="164" y="165"/>
                    </a:lnTo>
                    <a:lnTo>
                      <a:pt x="162" y="162"/>
                    </a:lnTo>
                    <a:lnTo>
                      <a:pt x="162" y="157"/>
                    </a:lnTo>
                    <a:lnTo>
                      <a:pt x="162" y="154"/>
                    </a:lnTo>
                    <a:lnTo>
                      <a:pt x="166" y="152"/>
                    </a:lnTo>
                    <a:lnTo>
                      <a:pt x="167" y="152"/>
                    </a:lnTo>
                    <a:lnTo>
                      <a:pt x="171" y="147"/>
                    </a:lnTo>
                    <a:lnTo>
                      <a:pt x="173" y="145"/>
                    </a:lnTo>
                    <a:lnTo>
                      <a:pt x="175" y="141"/>
                    </a:lnTo>
                    <a:lnTo>
                      <a:pt x="177" y="143"/>
                    </a:lnTo>
                    <a:lnTo>
                      <a:pt x="178" y="142"/>
                    </a:lnTo>
                    <a:lnTo>
                      <a:pt x="180" y="141"/>
                    </a:lnTo>
                    <a:lnTo>
                      <a:pt x="180" y="138"/>
                    </a:lnTo>
                    <a:lnTo>
                      <a:pt x="182" y="136"/>
                    </a:lnTo>
                    <a:lnTo>
                      <a:pt x="184" y="135"/>
                    </a:lnTo>
                    <a:lnTo>
                      <a:pt x="189" y="138"/>
                    </a:lnTo>
                    <a:lnTo>
                      <a:pt x="192" y="136"/>
                    </a:lnTo>
                    <a:lnTo>
                      <a:pt x="196" y="129"/>
                    </a:lnTo>
                    <a:lnTo>
                      <a:pt x="200" y="125"/>
                    </a:lnTo>
                    <a:lnTo>
                      <a:pt x="202" y="121"/>
                    </a:lnTo>
                    <a:lnTo>
                      <a:pt x="203" y="121"/>
                    </a:lnTo>
                    <a:lnTo>
                      <a:pt x="205" y="126"/>
                    </a:lnTo>
                    <a:lnTo>
                      <a:pt x="207" y="128"/>
                    </a:lnTo>
                    <a:lnTo>
                      <a:pt x="208" y="127"/>
                    </a:lnTo>
                    <a:lnTo>
                      <a:pt x="211" y="129"/>
                    </a:lnTo>
                    <a:lnTo>
                      <a:pt x="214" y="127"/>
                    </a:lnTo>
                    <a:lnTo>
                      <a:pt x="214" y="125"/>
                    </a:lnTo>
                    <a:lnTo>
                      <a:pt x="215" y="124"/>
                    </a:lnTo>
                    <a:lnTo>
                      <a:pt x="215" y="121"/>
                    </a:lnTo>
                    <a:lnTo>
                      <a:pt x="216" y="119"/>
                    </a:lnTo>
                    <a:lnTo>
                      <a:pt x="215" y="115"/>
                    </a:lnTo>
                    <a:lnTo>
                      <a:pt x="216" y="112"/>
                    </a:lnTo>
                    <a:lnTo>
                      <a:pt x="217" y="107"/>
                    </a:lnTo>
                    <a:lnTo>
                      <a:pt x="217" y="105"/>
                    </a:lnTo>
                    <a:lnTo>
                      <a:pt x="218" y="104"/>
                    </a:lnTo>
                    <a:lnTo>
                      <a:pt x="216" y="96"/>
                    </a:lnTo>
                    <a:lnTo>
                      <a:pt x="212" y="98"/>
                    </a:lnTo>
                    <a:lnTo>
                      <a:pt x="211" y="95"/>
                    </a:lnTo>
                    <a:lnTo>
                      <a:pt x="208" y="92"/>
                    </a:lnTo>
                    <a:lnTo>
                      <a:pt x="202" y="92"/>
                    </a:lnTo>
                    <a:lnTo>
                      <a:pt x="201" y="93"/>
                    </a:lnTo>
                    <a:lnTo>
                      <a:pt x="200" y="101"/>
                    </a:lnTo>
                    <a:lnTo>
                      <a:pt x="197" y="101"/>
                    </a:lnTo>
                    <a:lnTo>
                      <a:pt x="196" y="99"/>
                    </a:lnTo>
                    <a:lnTo>
                      <a:pt x="195" y="93"/>
                    </a:lnTo>
                    <a:lnTo>
                      <a:pt x="194" y="91"/>
                    </a:lnTo>
                    <a:lnTo>
                      <a:pt x="197" y="90"/>
                    </a:lnTo>
                    <a:lnTo>
                      <a:pt x="196" y="88"/>
                    </a:lnTo>
                    <a:lnTo>
                      <a:pt x="197" y="85"/>
                    </a:lnTo>
                    <a:lnTo>
                      <a:pt x="200" y="80"/>
                    </a:lnTo>
                    <a:lnTo>
                      <a:pt x="198" y="78"/>
                    </a:lnTo>
                    <a:lnTo>
                      <a:pt x="196" y="78"/>
                    </a:lnTo>
                    <a:lnTo>
                      <a:pt x="195" y="77"/>
                    </a:lnTo>
                    <a:lnTo>
                      <a:pt x="196" y="73"/>
                    </a:lnTo>
                    <a:lnTo>
                      <a:pt x="198" y="74"/>
                    </a:lnTo>
                    <a:lnTo>
                      <a:pt x="200" y="72"/>
                    </a:lnTo>
                    <a:lnTo>
                      <a:pt x="199" y="70"/>
                    </a:lnTo>
                    <a:lnTo>
                      <a:pt x="192" y="70"/>
                    </a:lnTo>
                    <a:lnTo>
                      <a:pt x="189" y="73"/>
                    </a:lnTo>
                    <a:lnTo>
                      <a:pt x="186" y="73"/>
                    </a:lnTo>
                    <a:lnTo>
                      <a:pt x="182" y="74"/>
                    </a:lnTo>
                    <a:lnTo>
                      <a:pt x="178" y="71"/>
                    </a:lnTo>
                    <a:lnTo>
                      <a:pt x="176" y="68"/>
                    </a:lnTo>
                    <a:lnTo>
                      <a:pt x="172" y="66"/>
                    </a:lnTo>
                    <a:lnTo>
                      <a:pt x="171" y="63"/>
                    </a:lnTo>
                    <a:lnTo>
                      <a:pt x="168" y="61"/>
                    </a:lnTo>
                    <a:lnTo>
                      <a:pt x="166" y="58"/>
                    </a:lnTo>
                    <a:lnTo>
                      <a:pt x="164" y="54"/>
                    </a:lnTo>
                    <a:lnTo>
                      <a:pt x="160" y="49"/>
                    </a:lnTo>
                    <a:lnTo>
                      <a:pt x="160" y="44"/>
                    </a:lnTo>
                    <a:lnTo>
                      <a:pt x="162" y="40"/>
                    </a:lnTo>
                    <a:lnTo>
                      <a:pt x="160" y="38"/>
                    </a:lnTo>
                    <a:lnTo>
                      <a:pt x="157" y="37"/>
                    </a:lnTo>
                    <a:lnTo>
                      <a:pt x="156" y="38"/>
                    </a:lnTo>
                    <a:lnTo>
                      <a:pt x="151" y="39"/>
                    </a:lnTo>
                    <a:lnTo>
                      <a:pt x="149" y="40"/>
                    </a:lnTo>
                    <a:lnTo>
                      <a:pt x="145" y="40"/>
                    </a:lnTo>
                    <a:lnTo>
                      <a:pt x="141" y="32"/>
                    </a:lnTo>
                    <a:lnTo>
                      <a:pt x="138" y="32"/>
                    </a:lnTo>
                    <a:lnTo>
                      <a:pt x="138" y="27"/>
                    </a:lnTo>
                    <a:lnTo>
                      <a:pt x="136" y="27"/>
                    </a:lnTo>
                    <a:lnTo>
                      <a:pt x="131" y="27"/>
                    </a:lnTo>
                    <a:lnTo>
                      <a:pt x="131" y="28"/>
                    </a:lnTo>
                    <a:lnTo>
                      <a:pt x="123" y="24"/>
                    </a:lnTo>
                    <a:lnTo>
                      <a:pt x="119" y="20"/>
                    </a:lnTo>
                    <a:lnTo>
                      <a:pt x="117" y="20"/>
                    </a:lnTo>
                    <a:lnTo>
                      <a:pt x="116" y="17"/>
                    </a:lnTo>
                    <a:lnTo>
                      <a:pt x="115" y="17"/>
                    </a:lnTo>
                    <a:lnTo>
                      <a:pt x="113" y="18"/>
                    </a:lnTo>
                    <a:lnTo>
                      <a:pt x="111" y="15"/>
                    </a:lnTo>
                    <a:lnTo>
                      <a:pt x="109" y="14"/>
                    </a:lnTo>
                    <a:lnTo>
                      <a:pt x="105" y="17"/>
                    </a:lnTo>
                    <a:lnTo>
                      <a:pt x="102" y="17"/>
                    </a:lnTo>
                    <a:lnTo>
                      <a:pt x="101" y="15"/>
                    </a:lnTo>
                    <a:lnTo>
                      <a:pt x="96" y="10"/>
                    </a:lnTo>
                    <a:lnTo>
                      <a:pt x="90" y="6"/>
                    </a:lnTo>
                    <a:lnTo>
                      <a:pt x="85" y="0"/>
                    </a:lnTo>
                    <a:lnTo>
                      <a:pt x="85" y="1"/>
                    </a:lnTo>
                    <a:lnTo>
                      <a:pt x="83" y="0"/>
                    </a:lnTo>
                    <a:lnTo>
                      <a:pt x="82" y="3"/>
                    </a:lnTo>
                    <a:lnTo>
                      <a:pt x="80" y="2"/>
                    </a:lnTo>
                    <a:lnTo>
                      <a:pt x="78" y="3"/>
                    </a:lnTo>
                    <a:lnTo>
                      <a:pt x="78" y="6"/>
                    </a:lnTo>
                    <a:lnTo>
                      <a:pt x="76" y="7"/>
                    </a:lnTo>
                    <a:lnTo>
                      <a:pt x="76" y="10"/>
                    </a:lnTo>
                    <a:lnTo>
                      <a:pt x="74" y="12"/>
                    </a:lnTo>
                    <a:lnTo>
                      <a:pt x="74" y="15"/>
                    </a:lnTo>
                    <a:lnTo>
                      <a:pt x="72" y="17"/>
                    </a:lnTo>
                    <a:lnTo>
                      <a:pt x="71" y="19"/>
                    </a:lnTo>
                    <a:lnTo>
                      <a:pt x="72" y="19"/>
                    </a:lnTo>
                    <a:lnTo>
                      <a:pt x="75" y="22"/>
                    </a:lnTo>
                    <a:lnTo>
                      <a:pt x="77" y="24"/>
                    </a:lnTo>
                    <a:lnTo>
                      <a:pt x="79" y="25"/>
                    </a:lnTo>
                    <a:lnTo>
                      <a:pt x="80" y="28"/>
                    </a:lnTo>
                    <a:lnTo>
                      <a:pt x="83" y="28"/>
                    </a:lnTo>
                    <a:lnTo>
                      <a:pt x="83" y="29"/>
                    </a:lnTo>
                    <a:lnTo>
                      <a:pt x="83" y="31"/>
                    </a:lnTo>
                    <a:lnTo>
                      <a:pt x="84" y="32"/>
                    </a:lnTo>
                    <a:lnTo>
                      <a:pt x="85" y="38"/>
                    </a:lnTo>
                    <a:lnTo>
                      <a:pt x="83" y="41"/>
                    </a:lnTo>
                    <a:lnTo>
                      <a:pt x="86" y="48"/>
                    </a:lnTo>
                    <a:lnTo>
                      <a:pt x="88" y="51"/>
                    </a:lnTo>
                    <a:lnTo>
                      <a:pt x="88" y="56"/>
                    </a:lnTo>
                    <a:lnTo>
                      <a:pt x="87" y="57"/>
                    </a:lnTo>
                    <a:lnTo>
                      <a:pt x="88" y="62"/>
                    </a:lnTo>
                    <a:lnTo>
                      <a:pt x="91" y="66"/>
                    </a:lnTo>
                    <a:lnTo>
                      <a:pt x="93" y="67"/>
                    </a:lnTo>
                    <a:lnTo>
                      <a:pt x="94" y="66"/>
                    </a:lnTo>
                    <a:lnTo>
                      <a:pt x="96" y="66"/>
                    </a:lnTo>
                    <a:lnTo>
                      <a:pt x="96" y="68"/>
                    </a:lnTo>
                    <a:lnTo>
                      <a:pt x="102" y="72"/>
                    </a:lnTo>
                    <a:lnTo>
                      <a:pt x="104" y="72"/>
                    </a:lnTo>
                    <a:lnTo>
                      <a:pt x="104" y="75"/>
                    </a:lnTo>
                    <a:lnTo>
                      <a:pt x="106" y="76"/>
                    </a:lnTo>
                    <a:lnTo>
                      <a:pt x="108" y="84"/>
                    </a:lnTo>
                    <a:lnTo>
                      <a:pt x="107" y="89"/>
                    </a:lnTo>
                    <a:lnTo>
                      <a:pt x="105" y="92"/>
                    </a:lnTo>
                    <a:lnTo>
                      <a:pt x="102" y="93"/>
                    </a:lnTo>
                    <a:lnTo>
                      <a:pt x="102" y="95"/>
                    </a:lnTo>
                    <a:lnTo>
                      <a:pt x="104" y="98"/>
                    </a:lnTo>
                    <a:lnTo>
                      <a:pt x="104" y="101"/>
                    </a:lnTo>
                    <a:lnTo>
                      <a:pt x="108" y="107"/>
                    </a:lnTo>
                    <a:lnTo>
                      <a:pt x="106" y="108"/>
                    </a:lnTo>
                    <a:lnTo>
                      <a:pt x="104" y="112"/>
                    </a:lnTo>
                    <a:lnTo>
                      <a:pt x="100" y="112"/>
                    </a:lnTo>
                    <a:lnTo>
                      <a:pt x="99" y="112"/>
                    </a:lnTo>
                    <a:lnTo>
                      <a:pt x="98" y="107"/>
                    </a:lnTo>
                    <a:lnTo>
                      <a:pt x="96" y="104"/>
                    </a:lnTo>
                    <a:lnTo>
                      <a:pt x="96" y="100"/>
                    </a:lnTo>
                    <a:lnTo>
                      <a:pt x="94" y="98"/>
                    </a:lnTo>
                    <a:lnTo>
                      <a:pt x="91" y="101"/>
                    </a:lnTo>
                    <a:lnTo>
                      <a:pt x="91" y="103"/>
                    </a:lnTo>
                    <a:lnTo>
                      <a:pt x="91" y="104"/>
                    </a:lnTo>
                    <a:lnTo>
                      <a:pt x="90" y="106"/>
                    </a:lnTo>
                    <a:lnTo>
                      <a:pt x="89" y="108"/>
                    </a:lnTo>
                    <a:lnTo>
                      <a:pt x="87" y="108"/>
                    </a:lnTo>
                    <a:lnTo>
                      <a:pt x="86" y="107"/>
                    </a:lnTo>
                    <a:lnTo>
                      <a:pt x="81" y="107"/>
                    </a:lnTo>
                    <a:lnTo>
                      <a:pt x="80" y="106"/>
                    </a:lnTo>
                    <a:lnTo>
                      <a:pt x="78" y="105"/>
                    </a:lnTo>
                    <a:lnTo>
                      <a:pt x="74" y="106"/>
                    </a:lnTo>
                    <a:lnTo>
                      <a:pt x="73" y="108"/>
                    </a:lnTo>
                    <a:lnTo>
                      <a:pt x="70" y="109"/>
                    </a:lnTo>
                    <a:lnTo>
                      <a:pt x="69" y="111"/>
                    </a:lnTo>
                    <a:lnTo>
                      <a:pt x="69" y="115"/>
                    </a:lnTo>
                    <a:lnTo>
                      <a:pt x="68" y="117"/>
                    </a:lnTo>
                    <a:lnTo>
                      <a:pt x="66" y="118"/>
                    </a:lnTo>
                    <a:lnTo>
                      <a:pt x="63" y="117"/>
                    </a:lnTo>
                    <a:lnTo>
                      <a:pt x="62" y="119"/>
                    </a:lnTo>
                    <a:lnTo>
                      <a:pt x="63" y="121"/>
                    </a:lnTo>
                    <a:lnTo>
                      <a:pt x="62" y="123"/>
                    </a:lnTo>
                    <a:lnTo>
                      <a:pt x="62" y="126"/>
                    </a:lnTo>
                    <a:lnTo>
                      <a:pt x="61" y="129"/>
                    </a:lnTo>
                    <a:lnTo>
                      <a:pt x="58" y="131"/>
                    </a:lnTo>
                    <a:lnTo>
                      <a:pt x="57" y="133"/>
                    </a:lnTo>
                    <a:lnTo>
                      <a:pt x="55" y="136"/>
                    </a:lnTo>
                    <a:lnTo>
                      <a:pt x="55" y="139"/>
                    </a:lnTo>
                    <a:lnTo>
                      <a:pt x="54" y="141"/>
                    </a:lnTo>
                    <a:lnTo>
                      <a:pt x="52" y="145"/>
                    </a:lnTo>
                    <a:lnTo>
                      <a:pt x="52" y="148"/>
                    </a:lnTo>
                    <a:lnTo>
                      <a:pt x="51" y="150"/>
                    </a:lnTo>
                    <a:lnTo>
                      <a:pt x="50" y="150"/>
                    </a:lnTo>
                    <a:lnTo>
                      <a:pt x="50" y="148"/>
                    </a:lnTo>
                    <a:lnTo>
                      <a:pt x="49" y="148"/>
                    </a:lnTo>
                    <a:lnTo>
                      <a:pt x="49" y="154"/>
                    </a:lnTo>
                    <a:lnTo>
                      <a:pt x="47" y="156"/>
                    </a:lnTo>
                    <a:lnTo>
                      <a:pt x="44" y="156"/>
                    </a:lnTo>
                    <a:lnTo>
                      <a:pt x="43" y="157"/>
                    </a:lnTo>
                    <a:lnTo>
                      <a:pt x="44" y="158"/>
                    </a:lnTo>
                    <a:lnTo>
                      <a:pt x="46" y="164"/>
                    </a:lnTo>
                    <a:lnTo>
                      <a:pt x="46" y="166"/>
                    </a:lnTo>
                    <a:lnTo>
                      <a:pt x="47" y="169"/>
                    </a:lnTo>
                    <a:lnTo>
                      <a:pt x="44" y="170"/>
                    </a:lnTo>
                    <a:lnTo>
                      <a:pt x="41" y="174"/>
                    </a:lnTo>
                    <a:lnTo>
                      <a:pt x="39" y="176"/>
                    </a:lnTo>
                    <a:lnTo>
                      <a:pt x="43" y="180"/>
                    </a:lnTo>
                    <a:lnTo>
                      <a:pt x="41" y="183"/>
                    </a:lnTo>
                    <a:lnTo>
                      <a:pt x="44" y="187"/>
                    </a:lnTo>
                    <a:lnTo>
                      <a:pt x="41" y="189"/>
                    </a:lnTo>
                    <a:lnTo>
                      <a:pt x="41" y="191"/>
                    </a:lnTo>
                    <a:lnTo>
                      <a:pt x="41" y="192"/>
                    </a:lnTo>
                    <a:lnTo>
                      <a:pt x="40" y="193"/>
                    </a:lnTo>
                    <a:lnTo>
                      <a:pt x="37" y="193"/>
                    </a:lnTo>
                    <a:lnTo>
                      <a:pt x="36" y="195"/>
                    </a:lnTo>
                    <a:lnTo>
                      <a:pt x="33" y="196"/>
                    </a:lnTo>
                    <a:lnTo>
                      <a:pt x="31" y="199"/>
                    </a:lnTo>
                    <a:lnTo>
                      <a:pt x="30" y="198"/>
                    </a:lnTo>
                    <a:lnTo>
                      <a:pt x="29" y="199"/>
                    </a:lnTo>
                    <a:lnTo>
                      <a:pt x="29" y="202"/>
                    </a:lnTo>
                    <a:lnTo>
                      <a:pt x="28" y="203"/>
                    </a:lnTo>
                    <a:lnTo>
                      <a:pt x="26" y="204"/>
                    </a:lnTo>
                    <a:lnTo>
                      <a:pt x="25" y="207"/>
                    </a:lnTo>
                    <a:lnTo>
                      <a:pt x="25" y="208"/>
                    </a:lnTo>
                    <a:lnTo>
                      <a:pt x="23" y="208"/>
                    </a:lnTo>
                    <a:lnTo>
                      <a:pt x="21" y="205"/>
                    </a:lnTo>
                    <a:lnTo>
                      <a:pt x="16" y="204"/>
                    </a:lnTo>
                    <a:lnTo>
                      <a:pt x="13" y="204"/>
                    </a:lnTo>
                    <a:lnTo>
                      <a:pt x="14" y="212"/>
                    </a:lnTo>
                    <a:lnTo>
                      <a:pt x="16" y="213"/>
                    </a:lnTo>
                    <a:lnTo>
                      <a:pt x="17" y="216"/>
                    </a:lnTo>
                    <a:lnTo>
                      <a:pt x="17" y="218"/>
                    </a:lnTo>
                    <a:lnTo>
                      <a:pt x="18" y="221"/>
                    </a:lnTo>
                    <a:lnTo>
                      <a:pt x="17" y="224"/>
                    </a:lnTo>
                    <a:lnTo>
                      <a:pt x="17" y="228"/>
                    </a:lnTo>
                    <a:lnTo>
                      <a:pt x="17" y="230"/>
                    </a:lnTo>
                    <a:lnTo>
                      <a:pt x="18" y="231"/>
                    </a:lnTo>
                    <a:lnTo>
                      <a:pt x="18" y="236"/>
                    </a:lnTo>
                    <a:lnTo>
                      <a:pt x="21" y="238"/>
                    </a:lnTo>
                    <a:lnTo>
                      <a:pt x="19" y="241"/>
                    </a:lnTo>
                    <a:lnTo>
                      <a:pt x="22" y="243"/>
                    </a:lnTo>
                    <a:lnTo>
                      <a:pt x="21" y="245"/>
                    </a:lnTo>
                    <a:lnTo>
                      <a:pt x="21" y="247"/>
                    </a:lnTo>
                    <a:lnTo>
                      <a:pt x="20" y="249"/>
                    </a:lnTo>
                    <a:lnTo>
                      <a:pt x="20" y="251"/>
                    </a:lnTo>
                    <a:lnTo>
                      <a:pt x="21" y="253"/>
                    </a:lnTo>
                    <a:lnTo>
                      <a:pt x="19" y="255"/>
                    </a:lnTo>
                    <a:lnTo>
                      <a:pt x="21" y="261"/>
                    </a:lnTo>
                    <a:lnTo>
                      <a:pt x="21" y="264"/>
                    </a:lnTo>
                    <a:lnTo>
                      <a:pt x="23" y="265"/>
                    </a:lnTo>
                    <a:lnTo>
                      <a:pt x="22" y="266"/>
                    </a:lnTo>
                    <a:lnTo>
                      <a:pt x="23" y="267"/>
                    </a:lnTo>
                    <a:lnTo>
                      <a:pt x="19" y="268"/>
                    </a:lnTo>
                    <a:lnTo>
                      <a:pt x="17" y="268"/>
                    </a:lnTo>
                    <a:lnTo>
                      <a:pt x="15" y="270"/>
                    </a:lnTo>
                    <a:lnTo>
                      <a:pt x="14" y="271"/>
                    </a:lnTo>
                    <a:lnTo>
                      <a:pt x="13" y="277"/>
                    </a:lnTo>
                    <a:lnTo>
                      <a:pt x="13" y="279"/>
                    </a:lnTo>
                    <a:lnTo>
                      <a:pt x="14" y="280"/>
                    </a:lnTo>
                    <a:lnTo>
                      <a:pt x="12" y="283"/>
                    </a:lnTo>
                    <a:lnTo>
                      <a:pt x="13" y="286"/>
                    </a:lnTo>
                    <a:lnTo>
                      <a:pt x="15" y="287"/>
                    </a:lnTo>
                    <a:lnTo>
                      <a:pt x="16" y="289"/>
                    </a:lnTo>
                    <a:lnTo>
                      <a:pt x="17" y="290"/>
                    </a:lnTo>
                    <a:lnTo>
                      <a:pt x="18" y="291"/>
                    </a:lnTo>
                    <a:lnTo>
                      <a:pt x="17" y="293"/>
                    </a:lnTo>
                    <a:lnTo>
                      <a:pt x="17" y="295"/>
                    </a:lnTo>
                    <a:lnTo>
                      <a:pt x="17" y="298"/>
                    </a:lnTo>
                    <a:lnTo>
                      <a:pt x="19" y="304"/>
                    </a:lnTo>
                    <a:lnTo>
                      <a:pt x="23" y="311"/>
                    </a:lnTo>
                    <a:lnTo>
                      <a:pt x="25" y="313"/>
                    </a:lnTo>
                    <a:lnTo>
                      <a:pt x="26" y="314"/>
                    </a:lnTo>
                    <a:lnTo>
                      <a:pt x="28" y="316"/>
                    </a:lnTo>
                    <a:lnTo>
                      <a:pt x="26" y="317"/>
                    </a:lnTo>
                    <a:lnTo>
                      <a:pt x="26" y="318"/>
                    </a:lnTo>
                    <a:lnTo>
                      <a:pt x="26" y="319"/>
                    </a:lnTo>
                    <a:lnTo>
                      <a:pt x="25" y="320"/>
                    </a:lnTo>
                    <a:lnTo>
                      <a:pt x="28" y="325"/>
                    </a:lnTo>
                    <a:lnTo>
                      <a:pt x="30" y="326"/>
                    </a:lnTo>
                    <a:lnTo>
                      <a:pt x="28" y="329"/>
                    </a:lnTo>
                    <a:lnTo>
                      <a:pt x="26" y="329"/>
                    </a:lnTo>
                    <a:lnTo>
                      <a:pt x="25" y="332"/>
                    </a:lnTo>
                    <a:lnTo>
                      <a:pt x="23" y="333"/>
                    </a:lnTo>
                    <a:lnTo>
                      <a:pt x="23" y="335"/>
                    </a:lnTo>
                    <a:lnTo>
                      <a:pt x="25" y="335"/>
                    </a:lnTo>
                    <a:lnTo>
                      <a:pt x="26" y="335"/>
                    </a:lnTo>
                    <a:lnTo>
                      <a:pt x="27" y="333"/>
                    </a:lnTo>
                    <a:lnTo>
                      <a:pt x="29" y="333"/>
                    </a:lnTo>
                    <a:lnTo>
                      <a:pt x="29" y="335"/>
                    </a:lnTo>
                    <a:lnTo>
                      <a:pt x="30" y="336"/>
                    </a:lnTo>
                    <a:lnTo>
                      <a:pt x="31" y="335"/>
                    </a:lnTo>
                    <a:lnTo>
                      <a:pt x="34" y="335"/>
                    </a:lnTo>
                    <a:lnTo>
                      <a:pt x="35" y="338"/>
                    </a:lnTo>
                    <a:lnTo>
                      <a:pt x="38" y="340"/>
                    </a:lnTo>
                    <a:lnTo>
                      <a:pt x="37" y="342"/>
                    </a:lnTo>
                    <a:lnTo>
                      <a:pt x="35" y="346"/>
                    </a:lnTo>
                    <a:lnTo>
                      <a:pt x="36" y="346"/>
                    </a:lnTo>
                    <a:lnTo>
                      <a:pt x="36" y="348"/>
                    </a:lnTo>
                    <a:lnTo>
                      <a:pt x="37" y="347"/>
                    </a:lnTo>
                    <a:lnTo>
                      <a:pt x="37" y="349"/>
                    </a:lnTo>
                    <a:lnTo>
                      <a:pt x="35" y="356"/>
                    </a:lnTo>
                    <a:lnTo>
                      <a:pt x="36" y="359"/>
                    </a:lnTo>
                    <a:lnTo>
                      <a:pt x="33" y="361"/>
                    </a:lnTo>
                    <a:lnTo>
                      <a:pt x="32" y="361"/>
                    </a:lnTo>
                    <a:lnTo>
                      <a:pt x="30" y="362"/>
                    </a:lnTo>
                    <a:lnTo>
                      <a:pt x="30" y="364"/>
                    </a:lnTo>
                    <a:lnTo>
                      <a:pt x="30" y="365"/>
                    </a:lnTo>
                    <a:lnTo>
                      <a:pt x="29" y="365"/>
                    </a:lnTo>
                    <a:lnTo>
                      <a:pt x="26" y="365"/>
                    </a:lnTo>
                    <a:lnTo>
                      <a:pt x="25" y="367"/>
                    </a:lnTo>
                    <a:lnTo>
                      <a:pt x="25" y="369"/>
                    </a:lnTo>
                    <a:lnTo>
                      <a:pt x="23" y="369"/>
                    </a:lnTo>
                    <a:lnTo>
                      <a:pt x="23" y="374"/>
                    </a:lnTo>
                    <a:lnTo>
                      <a:pt x="22" y="375"/>
                    </a:lnTo>
                    <a:lnTo>
                      <a:pt x="22" y="377"/>
                    </a:lnTo>
                    <a:lnTo>
                      <a:pt x="24" y="381"/>
                    </a:lnTo>
                    <a:lnTo>
                      <a:pt x="26" y="384"/>
                    </a:lnTo>
                    <a:lnTo>
                      <a:pt x="26" y="385"/>
                    </a:lnTo>
                    <a:lnTo>
                      <a:pt x="25" y="384"/>
                    </a:lnTo>
                    <a:lnTo>
                      <a:pt x="25" y="382"/>
                    </a:lnTo>
                    <a:lnTo>
                      <a:pt x="24" y="382"/>
                    </a:lnTo>
                    <a:lnTo>
                      <a:pt x="24" y="383"/>
                    </a:lnTo>
                    <a:lnTo>
                      <a:pt x="23" y="384"/>
                    </a:lnTo>
                    <a:lnTo>
                      <a:pt x="22" y="388"/>
                    </a:lnTo>
                    <a:lnTo>
                      <a:pt x="20" y="389"/>
                    </a:lnTo>
                    <a:lnTo>
                      <a:pt x="21" y="391"/>
                    </a:lnTo>
                    <a:lnTo>
                      <a:pt x="21" y="392"/>
                    </a:lnTo>
                    <a:lnTo>
                      <a:pt x="19" y="393"/>
                    </a:lnTo>
                    <a:lnTo>
                      <a:pt x="20" y="395"/>
                    </a:lnTo>
                    <a:lnTo>
                      <a:pt x="21" y="396"/>
                    </a:lnTo>
                    <a:lnTo>
                      <a:pt x="18" y="397"/>
                    </a:lnTo>
                    <a:lnTo>
                      <a:pt x="18" y="398"/>
                    </a:lnTo>
                    <a:lnTo>
                      <a:pt x="17" y="399"/>
                    </a:lnTo>
                    <a:lnTo>
                      <a:pt x="16" y="398"/>
                    </a:lnTo>
                    <a:lnTo>
                      <a:pt x="15" y="401"/>
                    </a:lnTo>
                    <a:lnTo>
                      <a:pt x="17" y="401"/>
                    </a:lnTo>
                    <a:lnTo>
                      <a:pt x="17" y="404"/>
                    </a:lnTo>
                    <a:lnTo>
                      <a:pt x="19" y="405"/>
                    </a:lnTo>
                    <a:lnTo>
                      <a:pt x="18" y="406"/>
                    </a:lnTo>
                    <a:lnTo>
                      <a:pt x="17" y="406"/>
                    </a:lnTo>
                    <a:lnTo>
                      <a:pt x="13" y="407"/>
                    </a:lnTo>
                    <a:lnTo>
                      <a:pt x="13" y="406"/>
                    </a:lnTo>
                    <a:lnTo>
                      <a:pt x="12" y="405"/>
                    </a:lnTo>
                    <a:lnTo>
                      <a:pt x="11" y="403"/>
                    </a:lnTo>
                    <a:lnTo>
                      <a:pt x="9" y="404"/>
                    </a:lnTo>
                    <a:lnTo>
                      <a:pt x="9" y="402"/>
                    </a:lnTo>
                    <a:lnTo>
                      <a:pt x="8" y="404"/>
                    </a:lnTo>
                    <a:lnTo>
                      <a:pt x="8" y="403"/>
                    </a:lnTo>
                    <a:lnTo>
                      <a:pt x="5" y="401"/>
                    </a:lnTo>
                    <a:lnTo>
                      <a:pt x="3" y="399"/>
                    </a:lnTo>
                    <a:lnTo>
                      <a:pt x="5" y="401"/>
                    </a:lnTo>
                    <a:lnTo>
                      <a:pt x="3" y="401"/>
                    </a:lnTo>
                    <a:lnTo>
                      <a:pt x="4" y="403"/>
                    </a:lnTo>
                    <a:lnTo>
                      <a:pt x="3" y="404"/>
                    </a:lnTo>
                    <a:lnTo>
                      <a:pt x="3" y="405"/>
                    </a:lnTo>
                    <a:lnTo>
                      <a:pt x="3" y="407"/>
                    </a:lnTo>
                    <a:lnTo>
                      <a:pt x="3" y="410"/>
                    </a:lnTo>
                    <a:lnTo>
                      <a:pt x="5" y="410"/>
                    </a:lnTo>
                    <a:lnTo>
                      <a:pt x="5" y="411"/>
                    </a:lnTo>
                    <a:lnTo>
                      <a:pt x="5" y="412"/>
                    </a:lnTo>
                    <a:lnTo>
                      <a:pt x="3" y="413"/>
                    </a:lnTo>
                    <a:lnTo>
                      <a:pt x="2" y="416"/>
                    </a:lnTo>
                    <a:lnTo>
                      <a:pt x="1" y="417"/>
                    </a:lnTo>
                    <a:lnTo>
                      <a:pt x="0" y="420"/>
                    </a:lnTo>
                    <a:lnTo>
                      <a:pt x="2" y="420"/>
                    </a:lnTo>
                    <a:lnTo>
                      <a:pt x="5" y="420"/>
                    </a:lnTo>
                    <a:lnTo>
                      <a:pt x="6" y="420"/>
                    </a:lnTo>
                    <a:lnTo>
                      <a:pt x="8" y="421"/>
                    </a:lnTo>
                    <a:lnTo>
                      <a:pt x="9" y="420"/>
                    </a:lnTo>
                    <a:lnTo>
                      <a:pt x="11" y="422"/>
                    </a:lnTo>
                    <a:lnTo>
                      <a:pt x="12" y="423"/>
                    </a:lnTo>
                    <a:lnTo>
                      <a:pt x="15" y="426"/>
                    </a:lnTo>
                    <a:lnTo>
                      <a:pt x="18" y="426"/>
                    </a:lnTo>
                    <a:lnTo>
                      <a:pt x="20" y="425"/>
                    </a:lnTo>
                    <a:lnTo>
                      <a:pt x="19" y="426"/>
                    </a:lnTo>
                    <a:lnTo>
                      <a:pt x="19" y="427"/>
                    </a:lnTo>
                    <a:lnTo>
                      <a:pt x="20" y="426"/>
                    </a:lnTo>
                    <a:lnTo>
                      <a:pt x="21" y="426"/>
                    </a:lnTo>
                    <a:lnTo>
                      <a:pt x="23" y="427"/>
                    </a:lnTo>
                    <a:lnTo>
                      <a:pt x="24" y="427"/>
                    </a:lnTo>
                    <a:lnTo>
                      <a:pt x="25" y="427"/>
                    </a:lnTo>
                    <a:lnTo>
                      <a:pt x="25" y="428"/>
                    </a:lnTo>
                    <a:lnTo>
                      <a:pt x="22" y="428"/>
                    </a:lnTo>
                    <a:lnTo>
                      <a:pt x="20" y="427"/>
                    </a:lnTo>
                    <a:lnTo>
                      <a:pt x="18" y="427"/>
                    </a:lnTo>
                    <a:lnTo>
                      <a:pt x="17" y="430"/>
                    </a:lnTo>
                    <a:lnTo>
                      <a:pt x="17" y="431"/>
                    </a:lnTo>
                    <a:lnTo>
                      <a:pt x="17" y="435"/>
                    </a:lnTo>
                    <a:lnTo>
                      <a:pt x="15" y="436"/>
                    </a:lnTo>
                    <a:lnTo>
                      <a:pt x="14" y="435"/>
                    </a:lnTo>
                    <a:lnTo>
                      <a:pt x="11" y="437"/>
                    </a:lnTo>
                    <a:lnTo>
                      <a:pt x="12" y="439"/>
                    </a:lnTo>
                    <a:lnTo>
                      <a:pt x="10" y="443"/>
                    </a:lnTo>
                    <a:lnTo>
                      <a:pt x="11" y="445"/>
                    </a:lnTo>
                    <a:lnTo>
                      <a:pt x="11" y="448"/>
                    </a:lnTo>
                    <a:lnTo>
                      <a:pt x="12" y="449"/>
                    </a:lnTo>
                    <a:lnTo>
                      <a:pt x="12" y="451"/>
                    </a:lnTo>
                    <a:lnTo>
                      <a:pt x="13" y="454"/>
                    </a:lnTo>
                    <a:lnTo>
                      <a:pt x="12" y="454"/>
                    </a:lnTo>
                    <a:lnTo>
                      <a:pt x="13" y="455"/>
                    </a:lnTo>
                    <a:lnTo>
                      <a:pt x="12" y="462"/>
                    </a:lnTo>
                    <a:lnTo>
                      <a:pt x="14" y="463"/>
                    </a:lnTo>
                    <a:lnTo>
                      <a:pt x="15" y="464"/>
                    </a:lnTo>
                    <a:lnTo>
                      <a:pt x="17" y="464"/>
                    </a:lnTo>
                    <a:lnTo>
                      <a:pt x="17" y="465"/>
                    </a:lnTo>
                    <a:lnTo>
                      <a:pt x="17" y="468"/>
                    </a:lnTo>
                    <a:lnTo>
                      <a:pt x="18" y="470"/>
                    </a:lnTo>
                    <a:lnTo>
                      <a:pt x="17" y="471"/>
                    </a:lnTo>
                    <a:lnTo>
                      <a:pt x="19" y="471"/>
                    </a:lnTo>
                    <a:lnTo>
                      <a:pt x="19" y="473"/>
                    </a:lnTo>
                    <a:lnTo>
                      <a:pt x="19" y="474"/>
                    </a:lnTo>
                    <a:lnTo>
                      <a:pt x="18" y="474"/>
                    </a:lnTo>
                    <a:lnTo>
                      <a:pt x="17" y="474"/>
                    </a:lnTo>
                    <a:lnTo>
                      <a:pt x="15" y="474"/>
                    </a:lnTo>
                    <a:lnTo>
                      <a:pt x="15" y="475"/>
                    </a:lnTo>
                    <a:lnTo>
                      <a:pt x="12" y="474"/>
                    </a:lnTo>
                    <a:lnTo>
                      <a:pt x="11" y="477"/>
                    </a:lnTo>
                    <a:lnTo>
                      <a:pt x="11" y="478"/>
                    </a:lnTo>
                    <a:lnTo>
                      <a:pt x="9" y="480"/>
                    </a:lnTo>
                    <a:lnTo>
                      <a:pt x="9" y="483"/>
                    </a:lnTo>
                    <a:lnTo>
                      <a:pt x="11" y="484"/>
                    </a:lnTo>
                    <a:lnTo>
                      <a:pt x="11" y="482"/>
                    </a:lnTo>
                    <a:lnTo>
                      <a:pt x="13" y="483"/>
                    </a:lnTo>
                    <a:lnTo>
                      <a:pt x="12" y="486"/>
                    </a:lnTo>
                    <a:lnTo>
                      <a:pt x="18" y="490"/>
                    </a:lnTo>
                    <a:lnTo>
                      <a:pt x="21" y="494"/>
                    </a:lnTo>
                    <a:lnTo>
                      <a:pt x="25" y="496"/>
                    </a:lnTo>
                    <a:lnTo>
                      <a:pt x="26" y="499"/>
                    </a:lnTo>
                    <a:lnTo>
                      <a:pt x="27" y="498"/>
                    </a:lnTo>
                    <a:lnTo>
                      <a:pt x="27" y="497"/>
                    </a:lnTo>
                    <a:lnTo>
                      <a:pt x="30" y="493"/>
                    </a:lnTo>
                    <a:lnTo>
                      <a:pt x="32" y="491"/>
                    </a:lnTo>
                    <a:lnTo>
                      <a:pt x="34" y="491"/>
                    </a:lnTo>
                    <a:lnTo>
                      <a:pt x="36" y="490"/>
                    </a:lnTo>
                    <a:lnTo>
                      <a:pt x="37" y="491"/>
                    </a:lnTo>
                    <a:lnTo>
                      <a:pt x="36" y="489"/>
                    </a:lnTo>
                    <a:lnTo>
                      <a:pt x="36" y="486"/>
                    </a:lnTo>
                    <a:lnTo>
                      <a:pt x="36" y="484"/>
                    </a:lnTo>
                    <a:lnTo>
                      <a:pt x="37" y="484"/>
                    </a:lnTo>
                    <a:lnTo>
                      <a:pt x="39" y="478"/>
                    </a:lnTo>
                    <a:lnTo>
                      <a:pt x="40" y="481"/>
                    </a:lnTo>
                    <a:lnTo>
                      <a:pt x="41" y="480"/>
                    </a:lnTo>
                    <a:lnTo>
                      <a:pt x="44" y="478"/>
                    </a:lnTo>
                    <a:lnTo>
                      <a:pt x="41" y="475"/>
                    </a:lnTo>
                    <a:lnTo>
                      <a:pt x="42" y="473"/>
                    </a:lnTo>
                    <a:lnTo>
                      <a:pt x="41" y="472"/>
                    </a:lnTo>
                    <a:lnTo>
                      <a:pt x="38" y="471"/>
                    </a:lnTo>
                    <a:lnTo>
                      <a:pt x="38" y="469"/>
                    </a:lnTo>
                    <a:lnTo>
                      <a:pt x="38" y="468"/>
                    </a:lnTo>
                    <a:lnTo>
                      <a:pt x="40" y="467"/>
                    </a:lnTo>
                    <a:lnTo>
                      <a:pt x="41" y="466"/>
                    </a:lnTo>
                    <a:lnTo>
                      <a:pt x="39" y="465"/>
                    </a:lnTo>
                    <a:lnTo>
                      <a:pt x="39" y="463"/>
                    </a:lnTo>
                    <a:lnTo>
                      <a:pt x="38" y="463"/>
                    </a:lnTo>
                    <a:lnTo>
                      <a:pt x="37" y="464"/>
                    </a:lnTo>
                    <a:lnTo>
                      <a:pt x="37" y="462"/>
                    </a:lnTo>
                    <a:lnTo>
                      <a:pt x="36" y="462"/>
                    </a:lnTo>
                    <a:lnTo>
                      <a:pt x="36" y="459"/>
                    </a:lnTo>
                    <a:lnTo>
                      <a:pt x="35" y="459"/>
                    </a:lnTo>
                    <a:lnTo>
                      <a:pt x="35" y="458"/>
                    </a:lnTo>
                    <a:lnTo>
                      <a:pt x="34" y="459"/>
                    </a:lnTo>
                    <a:lnTo>
                      <a:pt x="33" y="458"/>
                    </a:lnTo>
                    <a:lnTo>
                      <a:pt x="32" y="458"/>
                    </a:lnTo>
                    <a:lnTo>
                      <a:pt x="33" y="456"/>
                    </a:lnTo>
                    <a:lnTo>
                      <a:pt x="32" y="454"/>
                    </a:lnTo>
                    <a:lnTo>
                      <a:pt x="30" y="454"/>
                    </a:lnTo>
                    <a:lnTo>
                      <a:pt x="31" y="452"/>
                    </a:lnTo>
                    <a:lnTo>
                      <a:pt x="33" y="454"/>
                    </a:lnTo>
                    <a:lnTo>
                      <a:pt x="34" y="453"/>
                    </a:lnTo>
                    <a:lnTo>
                      <a:pt x="35" y="451"/>
                    </a:lnTo>
                    <a:lnTo>
                      <a:pt x="36" y="451"/>
                    </a:lnTo>
                    <a:lnTo>
                      <a:pt x="36" y="450"/>
                    </a:lnTo>
                    <a:lnTo>
                      <a:pt x="35" y="450"/>
                    </a:lnTo>
                    <a:lnTo>
                      <a:pt x="34" y="450"/>
                    </a:lnTo>
                    <a:lnTo>
                      <a:pt x="36" y="449"/>
                    </a:lnTo>
                    <a:lnTo>
                      <a:pt x="38" y="449"/>
                    </a:lnTo>
                    <a:lnTo>
                      <a:pt x="44" y="446"/>
                    </a:lnTo>
                    <a:lnTo>
                      <a:pt x="45" y="446"/>
                    </a:lnTo>
                    <a:lnTo>
                      <a:pt x="46" y="445"/>
                    </a:lnTo>
                    <a:lnTo>
                      <a:pt x="47" y="446"/>
                    </a:lnTo>
                    <a:lnTo>
                      <a:pt x="50" y="451"/>
                    </a:lnTo>
                    <a:lnTo>
                      <a:pt x="52" y="448"/>
                    </a:lnTo>
                    <a:lnTo>
                      <a:pt x="54" y="449"/>
                    </a:lnTo>
                    <a:lnTo>
                      <a:pt x="54" y="450"/>
                    </a:lnTo>
                    <a:lnTo>
                      <a:pt x="55" y="450"/>
                    </a:lnTo>
                    <a:lnTo>
                      <a:pt x="54" y="451"/>
                    </a:lnTo>
                    <a:lnTo>
                      <a:pt x="55" y="452"/>
                    </a:lnTo>
                    <a:lnTo>
                      <a:pt x="57" y="454"/>
                    </a:lnTo>
                    <a:lnTo>
                      <a:pt x="57" y="458"/>
                    </a:lnTo>
                    <a:lnTo>
                      <a:pt x="55" y="458"/>
                    </a:lnTo>
                    <a:lnTo>
                      <a:pt x="55" y="459"/>
                    </a:lnTo>
                    <a:lnTo>
                      <a:pt x="57" y="459"/>
                    </a:lnTo>
                    <a:lnTo>
                      <a:pt x="57" y="461"/>
                    </a:lnTo>
                    <a:lnTo>
                      <a:pt x="61" y="463"/>
                    </a:lnTo>
                    <a:lnTo>
                      <a:pt x="62" y="464"/>
                    </a:lnTo>
                    <a:lnTo>
                      <a:pt x="61" y="465"/>
                    </a:lnTo>
                    <a:lnTo>
                      <a:pt x="59" y="465"/>
                    </a:lnTo>
                    <a:lnTo>
                      <a:pt x="59" y="466"/>
                    </a:lnTo>
                    <a:lnTo>
                      <a:pt x="60" y="466"/>
                    </a:lnTo>
                    <a:lnTo>
                      <a:pt x="61" y="467"/>
                    </a:lnTo>
                    <a:lnTo>
                      <a:pt x="62" y="467"/>
                    </a:lnTo>
                    <a:lnTo>
                      <a:pt x="63" y="468"/>
                    </a:lnTo>
                    <a:lnTo>
                      <a:pt x="64" y="469"/>
                    </a:lnTo>
                    <a:lnTo>
                      <a:pt x="64" y="472"/>
                    </a:lnTo>
                    <a:lnTo>
                      <a:pt x="63" y="472"/>
                    </a:lnTo>
                    <a:lnTo>
                      <a:pt x="63" y="473"/>
                    </a:lnTo>
                    <a:lnTo>
                      <a:pt x="64" y="477"/>
                    </a:lnTo>
                    <a:lnTo>
                      <a:pt x="64" y="479"/>
                    </a:lnTo>
                    <a:lnTo>
                      <a:pt x="64" y="482"/>
                    </a:lnTo>
                    <a:lnTo>
                      <a:pt x="63" y="481"/>
                    </a:lnTo>
                    <a:lnTo>
                      <a:pt x="62" y="482"/>
                    </a:lnTo>
                    <a:lnTo>
                      <a:pt x="65" y="485"/>
                    </a:lnTo>
                    <a:lnTo>
                      <a:pt x="66" y="486"/>
                    </a:lnTo>
                    <a:lnTo>
                      <a:pt x="69" y="485"/>
                    </a:lnTo>
                    <a:lnTo>
                      <a:pt x="69" y="486"/>
                    </a:lnTo>
                    <a:lnTo>
                      <a:pt x="70" y="486"/>
                    </a:lnTo>
                    <a:lnTo>
                      <a:pt x="70" y="487"/>
                    </a:lnTo>
                    <a:lnTo>
                      <a:pt x="69" y="490"/>
                    </a:lnTo>
                    <a:lnTo>
                      <a:pt x="70" y="490"/>
                    </a:lnTo>
                    <a:lnTo>
                      <a:pt x="70" y="492"/>
                    </a:lnTo>
                    <a:lnTo>
                      <a:pt x="69" y="491"/>
                    </a:lnTo>
                    <a:lnTo>
                      <a:pt x="69" y="494"/>
                    </a:lnTo>
                    <a:lnTo>
                      <a:pt x="72" y="494"/>
                    </a:lnTo>
                    <a:lnTo>
                      <a:pt x="71" y="496"/>
                    </a:lnTo>
                    <a:lnTo>
                      <a:pt x="72" y="496"/>
                    </a:lnTo>
                    <a:lnTo>
                      <a:pt x="72" y="498"/>
                    </a:lnTo>
                    <a:lnTo>
                      <a:pt x="74" y="498"/>
                    </a:lnTo>
                    <a:lnTo>
                      <a:pt x="73" y="500"/>
                    </a:lnTo>
                    <a:lnTo>
                      <a:pt x="73" y="501"/>
                    </a:lnTo>
                    <a:lnTo>
                      <a:pt x="74" y="501"/>
                    </a:lnTo>
                    <a:lnTo>
                      <a:pt x="75" y="501"/>
                    </a:lnTo>
                    <a:lnTo>
                      <a:pt x="77" y="501"/>
                    </a:lnTo>
                    <a:lnTo>
                      <a:pt x="78" y="500"/>
                    </a:lnTo>
                    <a:lnTo>
                      <a:pt x="77" y="500"/>
                    </a:lnTo>
                    <a:lnTo>
                      <a:pt x="77" y="499"/>
                    </a:lnTo>
                    <a:lnTo>
                      <a:pt x="77" y="497"/>
                    </a:lnTo>
                    <a:lnTo>
                      <a:pt x="76" y="496"/>
                    </a:lnTo>
                    <a:lnTo>
                      <a:pt x="78" y="496"/>
                    </a:lnTo>
                    <a:lnTo>
                      <a:pt x="78" y="495"/>
                    </a:lnTo>
                    <a:lnTo>
                      <a:pt x="79" y="494"/>
                    </a:lnTo>
                    <a:lnTo>
                      <a:pt x="78" y="491"/>
                    </a:lnTo>
                    <a:lnTo>
                      <a:pt x="79" y="491"/>
                    </a:lnTo>
                    <a:lnTo>
                      <a:pt x="80" y="494"/>
                    </a:lnTo>
                    <a:lnTo>
                      <a:pt x="80" y="496"/>
                    </a:lnTo>
                    <a:lnTo>
                      <a:pt x="82" y="498"/>
                    </a:lnTo>
                    <a:lnTo>
                      <a:pt x="82" y="501"/>
                    </a:lnTo>
                    <a:lnTo>
                      <a:pt x="80" y="503"/>
                    </a:lnTo>
                    <a:lnTo>
                      <a:pt x="79" y="504"/>
                    </a:lnTo>
                    <a:lnTo>
                      <a:pt x="80" y="506"/>
                    </a:lnTo>
                    <a:lnTo>
                      <a:pt x="78" y="507"/>
                    </a:lnTo>
                    <a:lnTo>
                      <a:pt x="76" y="510"/>
                    </a:lnTo>
                    <a:lnTo>
                      <a:pt x="77" y="512"/>
                    </a:lnTo>
                    <a:lnTo>
                      <a:pt x="77" y="513"/>
                    </a:lnTo>
                    <a:lnTo>
                      <a:pt x="77" y="514"/>
                    </a:lnTo>
                    <a:lnTo>
                      <a:pt x="75" y="515"/>
                    </a:lnTo>
                    <a:lnTo>
                      <a:pt x="76" y="518"/>
                    </a:lnTo>
                    <a:lnTo>
                      <a:pt x="77" y="517"/>
                    </a:lnTo>
                    <a:lnTo>
                      <a:pt x="80" y="519"/>
                    </a:lnTo>
                    <a:lnTo>
                      <a:pt x="80" y="520"/>
                    </a:lnTo>
                    <a:lnTo>
                      <a:pt x="80" y="521"/>
                    </a:lnTo>
                    <a:lnTo>
                      <a:pt x="83" y="522"/>
                    </a:lnTo>
                    <a:lnTo>
                      <a:pt x="83" y="523"/>
                    </a:lnTo>
                    <a:lnTo>
                      <a:pt x="85" y="523"/>
                    </a:lnTo>
                    <a:lnTo>
                      <a:pt x="88" y="525"/>
                    </a:lnTo>
                    <a:lnTo>
                      <a:pt x="90" y="525"/>
                    </a:lnTo>
                    <a:lnTo>
                      <a:pt x="93" y="527"/>
                    </a:lnTo>
                    <a:lnTo>
                      <a:pt x="94" y="527"/>
                    </a:lnTo>
                    <a:lnTo>
                      <a:pt x="94" y="528"/>
                    </a:lnTo>
                    <a:lnTo>
                      <a:pt x="95" y="530"/>
                    </a:lnTo>
                    <a:lnTo>
                      <a:pt x="97" y="534"/>
                    </a:lnTo>
                    <a:lnTo>
                      <a:pt x="100" y="533"/>
                    </a:lnTo>
                    <a:lnTo>
                      <a:pt x="100" y="536"/>
                    </a:lnTo>
                    <a:lnTo>
                      <a:pt x="99" y="537"/>
                    </a:lnTo>
                    <a:lnTo>
                      <a:pt x="99" y="538"/>
                    </a:lnTo>
                    <a:lnTo>
                      <a:pt x="98" y="538"/>
                    </a:lnTo>
                    <a:lnTo>
                      <a:pt x="99" y="541"/>
                    </a:lnTo>
                    <a:lnTo>
                      <a:pt x="100" y="544"/>
                    </a:lnTo>
                    <a:lnTo>
                      <a:pt x="100" y="547"/>
                    </a:lnTo>
                    <a:lnTo>
                      <a:pt x="101" y="549"/>
                    </a:lnTo>
                    <a:lnTo>
                      <a:pt x="101" y="548"/>
                    </a:lnTo>
                    <a:lnTo>
                      <a:pt x="102" y="549"/>
                    </a:lnTo>
                    <a:lnTo>
                      <a:pt x="102" y="551"/>
                    </a:lnTo>
                    <a:lnTo>
                      <a:pt x="102" y="555"/>
                    </a:lnTo>
                    <a:lnTo>
                      <a:pt x="103" y="555"/>
                    </a:lnTo>
                    <a:lnTo>
                      <a:pt x="102" y="557"/>
                    </a:lnTo>
                    <a:lnTo>
                      <a:pt x="104" y="556"/>
                    </a:lnTo>
                    <a:lnTo>
                      <a:pt x="104" y="557"/>
                    </a:lnTo>
                    <a:lnTo>
                      <a:pt x="104" y="558"/>
                    </a:lnTo>
                    <a:lnTo>
                      <a:pt x="103" y="558"/>
                    </a:lnTo>
                    <a:lnTo>
                      <a:pt x="104" y="559"/>
                    </a:lnTo>
                    <a:lnTo>
                      <a:pt x="105" y="560"/>
                    </a:lnTo>
                    <a:lnTo>
                      <a:pt x="106" y="561"/>
                    </a:lnTo>
                    <a:lnTo>
                      <a:pt x="107" y="562"/>
                    </a:lnTo>
                    <a:lnTo>
                      <a:pt x="107" y="561"/>
                    </a:lnTo>
                    <a:lnTo>
                      <a:pt x="108" y="561"/>
                    </a:lnTo>
                    <a:lnTo>
                      <a:pt x="108" y="562"/>
                    </a:lnTo>
                    <a:lnTo>
                      <a:pt x="109" y="560"/>
                    </a:lnTo>
                    <a:lnTo>
                      <a:pt x="110" y="557"/>
                    </a:lnTo>
                    <a:lnTo>
                      <a:pt x="109" y="557"/>
                    </a:lnTo>
                    <a:lnTo>
                      <a:pt x="109" y="554"/>
                    </a:lnTo>
                    <a:lnTo>
                      <a:pt x="111" y="553"/>
                    </a:lnTo>
                    <a:lnTo>
                      <a:pt x="113" y="553"/>
                    </a:lnTo>
                    <a:lnTo>
                      <a:pt x="115" y="552"/>
                    </a:lnTo>
                    <a:lnTo>
                      <a:pt x="113" y="550"/>
                    </a:lnTo>
                    <a:lnTo>
                      <a:pt x="114" y="549"/>
                    </a:lnTo>
                    <a:lnTo>
                      <a:pt x="115" y="549"/>
                    </a:lnTo>
                    <a:lnTo>
                      <a:pt x="116" y="552"/>
                    </a:lnTo>
                    <a:lnTo>
                      <a:pt x="118" y="554"/>
                    </a:lnTo>
                    <a:lnTo>
                      <a:pt x="119" y="553"/>
                    </a:lnTo>
                    <a:lnTo>
                      <a:pt x="119" y="551"/>
                    </a:lnTo>
                    <a:lnTo>
                      <a:pt x="121" y="551"/>
                    </a:lnTo>
                    <a:lnTo>
                      <a:pt x="123" y="551"/>
                    </a:lnTo>
                    <a:lnTo>
                      <a:pt x="124" y="550"/>
                    </a:lnTo>
                    <a:lnTo>
                      <a:pt x="127" y="552"/>
                    </a:lnTo>
                    <a:lnTo>
                      <a:pt x="128" y="551"/>
                    </a:lnTo>
                    <a:lnTo>
                      <a:pt x="130" y="551"/>
                    </a:lnTo>
                    <a:lnTo>
                      <a:pt x="131" y="548"/>
                    </a:lnTo>
                    <a:lnTo>
                      <a:pt x="131" y="551"/>
                    </a:lnTo>
                    <a:lnTo>
                      <a:pt x="132" y="550"/>
                    </a:lnTo>
                    <a:lnTo>
                      <a:pt x="135" y="553"/>
                    </a:lnTo>
                    <a:lnTo>
                      <a:pt x="135" y="552"/>
                    </a:lnTo>
                    <a:lnTo>
                      <a:pt x="137" y="552"/>
                    </a:lnTo>
                    <a:lnTo>
                      <a:pt x="140" y="551"/>
                    </a:lnTo>
                    <a:lnTo>
                      <a:pt x="141" y="550"/>
                    </a:lnTo>
                    <a:lnTo>
                      <a:pt x="140" y="549"/>
                    </a:lnTo>
                    <a:lnTo>
                      <a:pt x="141" y="548"/>
                    </a:lnTo>
                    <a:lnTo>
                      <a:pt x="143" y="547"/>
                    </a:lnTo>
                    <a:lnTo>
                      <a:pt x="143" y="545"/>
                    </a:lnTo>
                    <a:lnTo>
                      <a:pt x="145" y="545"/>
                    </a:lnTo>
                    <a:lnTo>
                      <a:pt x="144" y="544"/>
                    </a:lnTo>
                    <a:lnTo>
                      <a:pt x="145" y="544"/>
                    </a:lnTo>
                    <a:lnTo>
                      <a:pt x="146" y="543"/>
                    </a:lnTo>
                    <a:lnTo>
                      <a:pt x="147" y="543"/>
                    </a:lnTo>
                    <a:lnTo>
                      <a:pt x="149" y="536"/>
                    </a:lnTo>
                    <a:lnTo>
                      <a:pt x="149" y="537"/>
                    </a:lnTo>
                    <a:lnTo>
                      <a:pt x="151" y="537"/>
                    </a:lnTo>
                    <a:lnTo>
                      <a:pt x="151" y="535"/>
                    </a:lnTo>
                    <a:lnTo>
                      <a:pt x="153" y="536"/>
                    </a:lnTo>
                    <a:lnTo>
                      <a:pt x="156" y="533"/>
                    </a:lnTo>
                    <a:lnTo>
                      <a:pt x="157" y="533"/>
                    </a:lnTo>
                    <a:lnTo>
                      <a:pt x="160" y="533"/>
                    </a:lnTo>
                    <a:lnTo>
                      <a:pt x="159" y="530"/>
                    </a:lnTo>
                    <a:lnTo>
                      <a:pt x="160" y="530"/>
                    </a:lnTo>
                    <a:lnTo>
                      <a:pt x="159" y="526"/>
                    </a:lnTo>
                    <a:lnTo>
                      <a:pt x="159" y="525"/>
                    </a:lnTo>
                    <a:lnTo>
                      <a:pt x="157" y="524"/>
                    </a:lnTo>
                    <a:lnTo>
                      <a:pt x="157" y="522"/>
                    </a:lnTo>
                    <a:lnTo>
                      <a:pt x="156" y="520"/>
                    </a:lnTo>
                    <a:lnTo>
                      <a:pt x="156" y="517"/>
                    </a:lnTo>
                    <a:lnTo>
                      <a:pt x="156" y="514"/>
                    </a:lnTo>
                    <a:lnTo>
                      <a:pt x="156" y="513"/>
                    </a:lnTo>
                    <a:lnTo>
                      <a:pt x="156" y="510"/>
                    </a:lnTo>
                    <a:lnTo>
                      <a:pt x="158" y="510"/>
                    </a:lnTo>
                    <a:lnTo>
                      <a:pt x="159" y="508"/>
                    </a:lnTo>
                    <a:lnTo>
                      <a:pt x="160" y="507"/>
                    </a:lnTo>
                    <a:lnTo>
                      <a:pt x="161" y="506"/>
                    </a:lnTo>
                    <a:lnTo>
                      <a:pt x="160" y="506"/>
                    </a:lnTo>
                    <a:lnTo>
                      <a:pt x="162" y="505"/>
                    </a:lnTo>
                    <a:lnTo>
                      <a:pt x="162" y="502"/>
                    </a:lnTo>
                    <a:lnTo>
                      <a:pt x="165" y="502"/>
                    </a:lnTo>
                    <a:lnTo>
                      <a:pt x="165" y="501"/>
                    </a:lnTo>
                    <a:lnTo>
                      <a:pt x="167" y="501"/>
                    </a:lnTo>
                    <a:lnTo>
                      <a:pt x="167" y="500"/>
                    </a:lnTo>
                    <a:lnTo>
                      <a:pt x="169" y="504"/>
                    </a:lnTo>
                    <a:lnTo>
                      <a:pt x="170" y="504"/>
                    </a:lnTo>
                    <a:lnTo>
                      <a:pt x="168" y="507"/>
                    </a:lnTo>
                    <a:lnTo>
                      <a:pt x="167" y="511"/>
                    </a:lnTo>
                    <a:lnTo>
                      <a:pt x="167" y="514"/>
                    </a:lnTo>
                    <a:lnTo>
                      <a:pt x="167" y="515"/>
                    </a:lnTo>
                    <a:lnTo>
                      <a:pt x="170" y="515"/>
                    </a:lnTo>
                    <a:lnTo>
                      <a:pt x="171" y="516"/>
                    </a:lnTo>
                    <a:lnTo>
                      <a:pt x="171" y="512"/>
                    </a:lnTo>
                    <a:lnTo>
                      <a:pt x="175" y="514"/>
                    </a:lnTo>
                    <a:lnTo>
                      <a:pt x="176" y="514"/>
                    </a:lnTo>
                    <a:lnTo>
                      <a:pt x="178" y="516"/>
                    </a:lnTo>
                    <a:lnTo>
                      <a:pt x="177" y="518"/>
                    </a:lnTo>
                    <a:lnTo>
                      <a:pt x="181" y="518"/>
                    </a:lnTo>
                    <a:lnTo>
                      <a:pt x="181" y="520"/>
                    </a:lnTo>
                    <a:lnTo>
                      <a:pt x="182" y="519"/>
                    </a:lnTo>
                    <a:lnTo>
                      <a:pt x="181" y="517"/>
                    </a:lnTo>
                    <a:lnTo>
                      <a:pt x="183" y="518"/>
                    </a:lnTo>
                    <a:lnTo>
                      <a:pt x="183" y="517"/>
                    </a:lnTo>
                    <a:lnTo>
                      <a:pt x="184" y="518"/>
                    </a:lnTo>
                    <a:lnTo>
                      <a:pt x="187" y="518"/>
                    </a:lnTo>
                    <a:lnTo>
                      <a:pt x="186" y="519"/>
                    </a:lnTo>
                    <a:lnTo>
                      <a:pt x="189" y="520"/>
                    </a:lnTo>
                    <a:lnTo>
                      <a:pt x="191" y="523"/>
                    </a:lnTo>
                    <a:lnTo>
                      <a:pt x="192" y="525"/>
                    </a:lnTo>
                    <a:lnTo>
                      <a:pt x="192" y="530"/>
                    </a:lnTo>
                    <a:lnTo>
                      <a:pt x="200" y="524"/>
                    </a:lnTo>
                    <a:lnTo>
                      <a:pt x="202" y="520"/>
                    </a:lnTo>
                    <a:lnTo>
                      <a:pt x="203" y="520"/>
                    </a:lnTo>
                    <a:lnTo>
                      <a:pt x="204" y="520"/>
                    </a:lnTo>
                    <a:lnTo>
                      <a:pt x="205" y="519"/>
                    </a:lnTo>
                    <a:lnTo>
                      <a:pt x="206" y="514"/>
                    </a:lnTo>
                    <a:lnTo>
                      <a:pt x="205" y="513"/>
                    </a:lnTo>
                    <a:lnTo>
                      <a:pt x="204" y="513"/>
                    </a:lnTo>
                    <a:lnTo>
                      <a:pt x="206" y="511"/>
                    </a:lnTo>
                    <a:lnTo>
                      <a:pt x="203" y="509"/>
                    </a:lnTo>
                    <a:lnTo>
                      <a:pt x="206" y="510"/>
                    </a:lnTo>
                    <a:lnTo>
                      <a:pt x="208" y="509"/>
                    </a:lnTo>
                    <a:lnTo>
                      <a:pt x="208" y="511"/>
                    </a:lnTo>
                    <a:lnTo>
                      <a:pt x="208" y="512"/>
                    </a:lnTo>
                    <a:lnTo>
                      <a:pt x="209" y="513"/>
                    </a:lnTo>
                    <a:lnTo>
                      <a:pt x="211" y="510"/>
                    </a:lnTo>
                    <a:lnTo>
                      <a:pt x="212" y="510"/>
                    </a:lnTo>
                    <a:lnTo>
                      <a:pt x="214" y="508"/>
                    </a:lnTo>
                    <a:lnTo>
                      <a:pt x="215" y="510"/>
                    </a:lnTo>
                    <a:lnTo>
                      <a:pt x="221" y="508"/>
                    </a:lnTo>
                    <a:lnTo>
                      <a:pt x="221" y="509"/>
                    </a:lnTo>
                    <a:lnTo>
                      <a:pt x="223" y="509"/>
                    </a:lnTo>
                    <a:lnTo>
                      <a:pt x="224" y="508"/>
                    </a:lnTo>
                    <a:lnTo>
                      <a:pt x="225" y="509"/>
                    </a:lnTo>
                    <a:lnTo>
                      <a:pt x="227" y="511"/>
                    </a:lnTo>
                    <a:lnTo>
                      <a:pt x="227" y="513"/>
                    </a:lnTo>
                    <a:lnTo>
                      <a:pt x="227" y="514"/>
                    </a:lnTo>
                    <a:lnTo>
                      <a:pt x="229" y="513"/>
                    </a:lnTo>
                    <a:lnTo>
                      <a:pt x="229" y="514"/>
                    </a:lnTo>
                    <a:lnTo>
                      <a:pt x="230" y="514"/>
                    </a:lnTo>
                    <a:lnTo>
                      <a:pt x="232" y="514"/>
                    </a:lnTo>
                    <a:lnTo>
                      <a:pt x="232" y="513"/>
                    </a:lnTo>
                    <a:lnTo>
                      <a:pt x="232" y="514"/>
                    </a:lnTo>
                    <a:lnTo>
                      <a:pt x="233" y="514"/>
                    </a:lnTo>
                    <a:lnTo>
                      <a:pt x="235" y="514"/>
                    </a:lnTo>
                    <a:lnTo>
                      <a:pt x="238" y="513"/>
                    </a:lnTo>
                    <a:lnTo>
                      <a:pt x="238" y="510"/>
                    </a:lnTo>
                    <a:lnTo>
                      <a:pt x="240" y="510"/>
                    </a:lnTo>
                    <a:lnTo>
                      <a:pt x="244" y="507"/>
                    </a:lnTo>
                    <a:lnTo>
                      <a:pt x="242" y="504"/>
                    </a:lnTo>
                    <a:lnTo>
                      <a:pt x="244" y="504"/>
                    </a:lnTo>
                    <a:lnTo>
                      <a:pt x="241" y="502"/>
                    </a:lnTo>
                    <a:lnTo>
                      <a:pt x="240" y="500"/>
                    </a:lnTo>
                    <a:lnTo>
                      <a:pt x="240" y="497"/>
                    </a:lnTo>
                    <a:lnTo>
                      <a:pt x="237" y="494"/>
                    </a:lnTo>
                    <a:lnTo>
                      <a:pt x="238" y="493"/>
                    </a:lnTo>
                    <a:lnTo>
                      <a:pt x="237" y="491"/>
                    </a:lnTo>
                    <a:lnTo>
                      <a:pt x="238" y="490"/>
                    </a:lnTo>
                    <a:lnTo>
                      <a:pt x="239" y="492"/>
                    </a:lnTo>
                    <a:lnTo>
                      <a:pt x="240" y="491"/>
                    </a:lnTo>
                    <a:lnTo>
                      <a:pt x="241" y="491"/>
                    </a:lnTo>
                    <a:lnTo>
                      <a:pt x="245" y="490"/>
                    </a:lnTo>
                    <a:lnTo>
                      <a:pt x="247" y="496"/>
                    </a:lnTo>
                    <a:lnTo>
                      <a:pt x="249" y="496"/>
                    </a:lnTo>
                    <a:lnTo>
                      <a:pt x="250" y="495"/>
                    </a:lnTo>
                    <a:lnTo>
                      <a:pt x="250" y="491"/>
                    </a:lnTo>
                    <a:lnTo>
                      <a:pt x="250" y="489"/>
                    </a:lnTo>
                    <a:lnTo>
                      <a:pt x="252" y="488"/>
                    </a:lnTo>
                    <a:lnTo>
                      <a:pt x="252" y="486"/>
                    </a:lnTo>
                    <a:lnTo>
                      <a:pt x="253" y="486"/>
                    </a:lnTo>
                    <a:lnTo>
                      <a:pt x="255" y="487"/>
                    </a:lnTo>
                    <a:lnTo>
                      <a:pt x="257" y="486"/>
                    </a:lnTo>
                    <a:lnTo>
                      <a:pt x="258" y="489"/>
                    </a:lnTo>
                    <a:lnTo>
                      <a:pt x="260" y="491"/>
                    </a:lnTo>
                    <a:lnTo>
                      <a:pt x="261" y="493"/>
                    </a:lnTo>
                    <a:lnTo>
                      <a:pt x="262" y="493"/>
                    </a:lnTo>
                    <a:lnTo>
                      <a:pt x="261" y="495"/>
                    </a:lnTo>
                    <a:lnTo>
                      <a:pt x="261" y="496"/>
                    </a:lnTo>
                    <a:lnTo>
                      <a:pt x="263" y="497"/>
                    </a:lnTo>
                    <a:lnTo>
                      <a:pt x="263" y="498"/>
                    </a:lnTo>
                    <a:lnTo>
                      <a:pt x="265" y="498"/>
                    </a:lnTo>
                    <a:lnTo>
                      <a:pt x="267" y="501"/>
                    </a:lnTo>
                    <a:lnTo>
                      <a:pt x="268" y="501"/>
                    </a:lnTo>
                    <a:lnTo>
                      <a:pt x="269" y="500"/>
                    </a:lnTo>
                    <a:lnTo>
                      <a:pt x="274" y="499"/>
                    </a:lnTo>
                    <a:lnTo>
                      <a:pt x="276" y="499"/>
                    </a:lnTo>
                    <a:lnTo>
                      <a:pt x="276" y="500"/>
                    </a:lnTo>
                    <a:lnTo>
                      <a:pt x="277" y="500"/>
                    </a:lnTo>
                    <a:lnTo>
                      <a:pt x="279" y="500"/>
                    </a:lnTo>
                    <a:lnTo>
                      <a:pt x="279" y="499"/>
                    </a:lnTo>
                    <a:lnTo>
                      <a:pt x="279" y="497"/>
                    </a:lnTo>
                    <a:lnTo>
                      <a:pt x="279" y="496"/>
                    </a:lnTo>
                    <a:lnTo>
                      <a:pt x="281" y="493"/>
                    </a:lnTo>
                    <a:lnTo>
                      <a:pt x="280" y="491"/>
                    </a:lnTo>
                    <a:lnTo>
                      <a:pt x="280" y="490"/>
                    </a:lnTo>
                    <a:lnTo>
                      <a:pt x="283" y="489"/>
                    </a:lnTo>
                    <a:lnTo>
                      <a:pt x="284" y="487"/>
                    </a:lnTo>
                    <a:lnTo>
                      <a:pt x="285" y="487"/>
                    </a:lnTo>
                    <a:lnTo>
                      <a:pt x="285" y="486"/>
                    </a:lnTo>
                    <a:lnTo>
                      <a:pt x="286" y="485"/>
                    </a:lnTo>
                    <a:lnTo>
                      <a:pt x="286" y="482"/>
                    </a:lnTo>
                    <a:lnTo>
                      <a:pt x="284" y="478"/>
                    </a:lnTo>
                    <a:lnTo>
                      <a:pt x="284" y="477"/>
                    </a:lnTo>
                    <a:lnTo>
                      <a:pt x="285" y="478"/>
                    </a:lnTo>
                    <a:lnTo>
                      <a:pt x="286" y="477"/>
                    </a:lnTo>
                    <a:lnTo>
                      <a:pt x="290" y="476"/>
                    </a:lnTo>
                    <a:lnTo>
                      <a:pt x="291" y="474"/>
                    </a:lnTo>
                    <a:lnTo>
                      <a:pt x="291" y="473"/>
                    </a:lnTo>
                    <a:lnTo>
                      <a:pt x="292" y="471"/>
                    </a:lnTo>
                    <a:lnTo>
                      <a:pt x="293" y="472"/>
                    </a:lnTo>
                    <a:lnTo>
                      <a:pt x="299" y="471"/>
                    </a:lnTo>
                    <a:lnTo>
                      <a:pt x="299" y="468"/>
                    </a:lnTo>
                    <a:lnTo>
                      <a:pt x="299" y="467"/>
                    </a:lnTo>
                    <a:lnTo>
                      <a:pt x="300" y="465"/>
                    </a:lnTo>
                    <a:lnTo>
                      <a:pt x="300" y="463"/>
                    </a:lnTo>
                    <a:lnTo>
                      <a:pt x="299" y="462"/>
                    </a:lnTo>
                    <a:lnTo>
                      <a:pt x="301" y="462"/>
                    </a:lnTo>
                    <a:lnTo>
                      <a:pt x="302" y="463"/>
                    </a:lnTo>
                    <a:lnTo>
                      <a:pt x="302" y="465"/>
                    </a:lnTo>
                    <a:lnTo>
                      <a:pt x="306" y="465"/>
                    </a:lnTo>
                    <a:lnTo>
                      <a:pt x="306" y="467"/>
                    </a:lnTo>
                    <a:lnTo>
                      <a:pt x="307" y="467"/>
                    </a:lnTo>
                    <a:lnTo>
                      <a:pt x="308" y="468"/>
                    </a:lnTo>
                    <a:lnTo>
                      <a:pt x="310" y="467"/>
                    </a:lnTo>
                    <a:lnTo>
                      <a:pt x="312" y="470"/>
                    </a:lnTo>
                    <a:lnTo>
                      <a:pt x="315" y="469"/>
                    </a:lnTo>
                    <a:lnTo>
                      <a:pt x="315" y="468"/>
                    </a:lnTo>
                    <a:lnTo>
                      <a:pt x="315" y="467"/>
                    </a:lnTo>
                    <a:lnTo>
                      <a:pt x="319" y="463"/>
                    </a:lnTo>
                    <a:lnTo>
                      <a:pt x="321" y="457"/>
                    </a:lnTo>
                    <a:lnTo>
                      <a:pt x="321" y="456"/>
                    </a:lnTo>
                    <a:lnTo>
                      <a:pt x="319" y="4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74" name="Freeform 88"/>
              <p:cNvSpPr>
                <a:spLocks/>
              </p:cNvSpPr>
              <p:nvPr/>
            </p:nvSpPr>
            <p:spPr bwMode="auto">
              <a:xfrm>
                <a:off x="1667" y="3058"/>
                <a:ext cx="321" cy="562"/>
              </a:xfrm>
              <a:custGeom>
                <a:avLst/>
                <a:gdLst>
                  <a:gd name="T0" fmla="*/ 307 w 321"/>
                  <a:gd name="T1" fmla="*/ 452 h 562"/>
                  <a:gd name="T2" fmla="*/ 304 w 321"/>
                  <a:gd name="T3" fmla="*/ 431 h 562"/>
                  <a:gd name="T4" fmla="*/ 286 w 321"/>
                  <a:gd name="T5" fmla="*/ 405 h 562"/>
                  <a:gd name="T6" fmla="*/ 263 w 321"/>
                  <a:gd name="T7" fmla="*/ 372 h 562"/>
                  <a:gd name="T8" fmla="*/ 259 w 321"/>
                  <a:gd name="T9" fmla="*/ 355 h 562"/>
                  <a:gd name="T10" fmla="*/ 224 w 321"/>
                  <a:gd name="T11" fmla="*/ 345 h 562"/>
                  <a:gd name="T12" fmla="*/ 194 w 321"/>
                  <a:gd name="T13" fmla="*/ 336 h 562"/>
                  <a:gd name="T14" fmla="*/ 170 w 321"/>
                  <a:gd name="T15" fmla="*/ 316 h 562"/>
                  <a:gd name="T16" fmla="*/ 149 w 321"/>
                  <a:gd name="T17" fmla="*/ 302 h 562"/>
                  <a:gd name="T18" fmla="*/ 145 w 321"/>
                  <a:gd name="T19" fmla="*/ 286 h 562"/>
                  <a:gd name="T20" fmla="*/ 125 w 321"/>
                  <a:gd name="T21" fmla="*/ 275 h 562"/>
                  <a:gd name="T22" fmla="*/ 134 w 321"/>
                  <a:gd name="T23" fmla="*/ 254 h 562"/>
                  <a:gd name="T24" fmla="*/ 137 w 321"/>
                  <a:gd name="T25" fmla="*/ 221 h 562"/>
                  <a:gd name="T26" fmla="*/ 162 w 321"/>
                  <a:gd name="T27" fmla="*/ 157 h 562"/>
                  <a:gd name="T28" fmla="*/ 202 w 321"/>
                  <a:gd name="T29" fmla="*/ 121 h 562"/>
                  <a:gd name="T30" fmla="*/ 212 w 321"/>
                  <a:gd name="T31" fmla="*/ 98 h 562"/>
                  <a:gd name="T32" fmla="*/ 196 w 321"/>
                  <a:gd name="T33" fmla="*/ 73 h 562"/>
                  <a:gd name="T34" fmla="*/ 162 w 321"/>
                  <a:gd name="T35" fmla="*/ 40 h 562"/>
                  <a:gd name="T36" fmla="*/ 116 w 321"/>
                  <a:gd name="T37" fmla="*/ 17 h 562"/>
                  <a:gd name="T38" fmla="*/ 76 w 321"/>
                  <a:gd name="T39" fmla="*/ 7 h 562"/>
                  <a:gd name="T40" fmla="*/ 86 w 321"/>
                  <a:gd name="T41" fmla="*/ 48 h 562"/>
                  <a:gd name="T42" fmla="*/ 105 w 321"/>
                  <a:gd name="T43" fmla="*/ 92 h 562"/>
                  <a:gd name="T44" fmla="*/ 90 w 321"/>
                  <a:gd name="T45" fmla="*/ 106 h 562"/>
                  <a:gd name="T46" fmla="*/ 62 w 321"/>
                  <a:gd name="T47" fmla="*/ 123 h 562"/>
                  <a:gd name="T48" fmla="*/ 43 w 321"/>
                  <a:gd name="T49" fmla="*/ 157 h 562"/>
                  <a:gd name="T50" fmla="*/ 33 w 321"/>
                  <a:gd name="T51" fmla="*/ 196 h 562"/>
                  <a:gd name="T52" fmla="*/ 18 w 321"/>
                  <a:gd name="T53" fmla="*/ 221 h 562"/>
                  <a:gd name="T54" fmla="*/ 23 w 321"/>
                  <a:gd name="T55" fmla="*/ 265 h 562"/>
                  <a:gd name="T56" fmla="*/ 17 w 321"/>
                  <a:gd name="T57" fmla="*/ 293 h 562"/>
                  <a:gd name="T58" fmla="*/ 25 w 321"/>
                  <a:gd name="T59" fmla="*/ 332 h 562"/>
                  <a:gd name="T60" fmla="*/ 37 w 321"/>
                  <a:gd name="T61" fmla="*/ 347 h 562"/>
                  <a:gd name="T62" fmla="*/ 24 w 321"/>
                  <a:gd name="T63" fmla="*/ 381 h 562"/>
                  <a:gd name="T64" fmla="*/ 18 w 321"/>
                  <a:gd name="T65" fmla="*/ 398 h 562"/>
                  <a:gd name="T66" fmla="*/ 5 w 321"/>
                  <a:gd name="T67" fmla="*/ 401 h 562"/>
                  <a:gd name="T68" fmla="*/ 2 w 321"/>
                  <a:gd name="T69" fmla="*/ 420 h 562"/>
                  <a:gd name="T70" fmla="*/ 25 w 321"/>
                  <a:gd name="T71" fmla="*/ 427 h 562"/>
                  <a:gd name="T72" fmla="*/ 12 w 321"/>
                  <a:gd name="T73" fmla="*/ 449 h 562"/>
                  <a:gd name="T74" fmla="*/ 19 w 321"/>
                  <a:gd name="T75" fmla="*/ 474 h 562"/>
                  <a:gd name="T76" fmla="*/ 26 w 321"/>
                  <a:gd name="T77" fmla="*/ 499 h 562"/>
                  <a:gd name="T78" fmla="*/ 41 w 321"/>
                  <a:gd name="T79" fmla="*/ 475 h 562"/>
                  <a:gd name="T80" fmla="*/ 35 w 321"/>
                  <a:gd name="T81" fmla="*/ 458 h 562"/>
                  <a:gd name="T82" fmla="*/ 44 w 321"/>
                  <a:gd name="T83" fmla="*/ 446 h 562"/>
                  <a:gd name="T84" fmla="*/ 61 w 321"/>
                  <a:gd name="T85" fmla="*/ 463 h 562"/>
                  <a:gd name="T86" fmla="*/ 62 w 321"/>
                  <a:gd name="T87" fmla="*/ 482 h 562"/>
                  <a:gd name="T88" fmla="*/ 73 w 321"/>
                  <a:gd name="T89" fmla="*/ 500 h 562"/>
                  <a:gd name="T90" fmla="*/ 79 w 321"/>
                  <a:gd name="T91" fmla="*/ 491 h 562"/>
                  <a:gd name="T92" fmla="*/ 80 w 321"/>
                  <a:gd name="T93" fmla="*/ 520 h 562"/>
                  <a:gd name="T94" fmla="*/ 99 w 321"/>
                  <a:gd name="T95" fmla="*/ 538 h 562"/>
                  <a:gd name="T96" fmla="*/ 105 w 321"/>
                  <a:gd name="T97" fmla="*/ 560 h 562"/>
                  <a:gd name="T98" fmla="*/ 118 w 321"/>
                  <a:gd name="T99" fmla="*/ 554 h 562"/>
                  <a:gd name="T100" fmla="*/ 140 w 321"/>
                  <a:gd name="T101" fmla="*/ 549 h 562"/>
                  <a:gd name="T102" fmla="*/ 160 w 321"/>
                  <a:gd name="T103" fmla="*/ 533 h 562"/>
                  <a:gd name="T104" fmla="*/ 160 w 321"/>
                  <a:gd name="T105" fmla="*/ 507 h 562"/>
                  <a:gd name="T106" fmla="*/ 171 w 321"/>
                  <a:gd name="T107" fmla="*/ 516 h 562"/>
                  <a:gd name="T108" fmla="*/ 192 w 321"/>
                  <a:gd name="T109" fmla="*/ 525 h 562"/>
                  <a:gd name="T110" fmla="*/ 208 w 321"/>
                  <a:gd name="T111" fmla="*/ 512 h 562"/>
                  <a:gd name="T112" fmla="*/ 230 w 321"/>
                  <a:gd name="T113" fmla="*/ 514 h 562"/>
                  <a:gd name="T114" fmla="*/ 238 w 321"/>
                  <a:gd name="T115" fmla="*/ 493 h 562"/>
                  <a:gd name="T116" fmla="*/ 255 w 321"/>
                  <a:gd name="T117" fmla="*/ 487 h 562"/>
                  <a:gd name="T118" fmla="*/ 277 w 321"/>
                  <a:gd name="T119" fmla="*/ 500 h 562"/>
                  <a:gd name="T120" fmla="*/ 284 w 321"/>
                  <a:gd name="T121" fmla="*/ 477 h 562"/>
                  <a:gd name="T122" fmla="*/ 302 w 321"/>
                  <a:gd name="T123" fmla="*/ 465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
                  <a:gd name="T187" fmla="*/ 0 h 562"/>
                  <a:gd name="T188" fmla="*/ 321 w 321"/>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 h="562">
                    <a:moveTo>
                      <a:pt x="319" y="456"/>
                    </a:moveTo>
                    <a:lnTo>
                      <a:pt x="320" y="453"/>
                    </a:lnTo>
                    <a:lnTo>
                      <a:pt x="319" y="452"/>
                    </a:lnTo>
                    <a:lnTo>
                      <a:pt x="319" y="451"/>
                    </a:lnTo>
                    <a:lnTo>
                      <a:pt x="318" y="451"/>
                    </a:lnTo>
                    <a:lnTo>
                      <a:pt x="320" y="448"/>
                    </a:lnTo>
                    <a:lnTo>
                      <a:pt x="317" y="446"/>
                    </a:lnTo>
                    <a:lnTo>
                      <a:pt x="318" y="444"/>
                    </a:lnTo>
                    <a:lnTo>
                      <a:pt x="318" y="443"/>
                    </a:lnTo>
                    <a:lnTo>
                      <a:pt x="317" y="443"/>
                    </a:lnTo>
                    <a:lnTo>
                      <a:pt x="317" y="445"/>
                    </a:lnTo>
                    <a:lnTo>
                      <a:pt x="313" y="443"/>
                    </a:lnTo>
                    <a:lnTo>
                      <a:pt x="312" y="444"/>
                    </a:lnTo>
                    <a:lnTo>
                      <a:pt x="312" y="446"/>
                    </a:lnTo>
                    <a:lnTo>
                      <a:pt x="310" y="446"/>
                    </a:lnTo>
                    <a:lnTo>
                      <a:pt x="309" y="446"/>
                    </a:lnTo>
                    <a:lnTo>
                      <a:pt x="307" y="452"/>
                    </a:lnTo>
                    <a:lnTo>
                      <a:pt x="304" y="449"/>
                    </a:lnTo>
                    <a:lnTo>
                      <a:pt x="304" y="446"/>
                    </a:lnTo>
                    <a:lnTo>
                      <a:pt x="303" y="444"/>
                    </a:lnTo>
                    <a:lnTo>
                      <a:pt x="302" y="444"/>
                    </a:lnTo>
                    <a:lnTo>
                      <a:pt x="302" y="443"/>
                    </a:lnTo>
                    <a:lnTo>
                      <a:pt x="305" y="440"/>
                    </a:lnTo>
                    <a:lnTo>
                      <a:pt x="307" y="440"/>
                    </a:lnTo>
                    <a:lnTo>
                      <a:pt x="309" y="438"/>
                    </a:lnTo>
                    <a:lnTo>
                      <a:pt x="307" y="437"/>
                    </a:lnTo>
                    <a:lnTo>
                      <a:pt x="308" y="436"/>
                    </a:lnTo>
                    <a:lnTo>
                      <a:pt x="307" y="436"/>
                    </a:lnTo>
                    <a:lnTo>
                      <a:pt x="309" y="435"/>
                    </a:lnTo>
                    <a:lnTo>
                      <a:pt x="307" y="435"/>
                    </a:lnTo>
                    <a:lnTo>
                      <a:pt x="306" y="434"/>
                    </a:lnTo>
                    <a:lnTo>
                      <a:pt x="306" y="431"/>
                    </a:lnTo>
                    <a:lnTo>
                      <a:pt x="304" y="431"/>
                    </a:lnTo>
                    <a:lnTo>
                      <a:pt x="304" y="429"/>
                    </a:lnTo>
                    <a:lnTo>
                      <a:pt x="304" y="427"/>
                    </a:lnTo>
                    <a:lnTo>
                      <a:pt x="302" y="427"/>
                    </a:lnTo>
                    <a:lnTo>
                      <a:pt x="302" y="424"/>
                    </a:lnTo>
                    <a:lnTo>
                      <a:pt x="301" y="423"/>
                    </a:lnTo>
                    <a:lnTo>
                      <a:pt x="300" y="422"/>
                    </a:lnTo>
                    <a:lnTo>
                      <a:pt x="298" y="419"/>
                    </a:lnTo>
                    <a:lnTo>
                      <a:pt x="297" y="414"/>
                    </a:lnTo>
                    <a:lnTo>
                      <a:pt x="294" y="414"/>
                    </a:lnTo>
                    <a:lnTo>
                      <a:pt x="291" y="411"/>
                    </a:lnTo>
                    <a:lnTo>
                      <a:pt x="289" y="408"/>
                    </a:lnTo>
                    <a:lnTo>
                      <a:pt x="288" y="408"/>
                    </a:lnTo>
                    <a:lnTo>
                      <a:pt x="287" y="409"/>
                    </a:lnTo>
                    <a:lnTo>
                      <a:pt x="286" y="409"/>
                    </a:lnTo>
                    <a:lnTo>
                      <a:pt x="286" y="405"/>
                    </a:lnTo>
                    <a:lnTo>
                      <a:pt x="285" y="403"/>
                    </a:lnTo>
                    <a:lnTo>
                      <a:pt x="286" y="399"/>
                    </a:lnTo>
                    <a:lnTo>
                      <a:pt x="282" y="395"/>
                    </a:lnTo>
                    <a:lnTo>
                      <a:pt x="280" y="388"/>
                    </a:lnTo>
                    <a:lnTo>
                      <a:pt x="277" y="385"/>
                    </a:lnTo>
                    <a:lnTo>
                      <a:pt x="276" y="388"/>
                    </a:lnTo>
                    <a:lnTo>
                      <a:pt x="276" y="392"/>
                    </a:lnTo>
                    <a:lnTo>
                      <a:pt x="275" y="392"/>
                    </a:lnTo>
                    <a:lnTo>
                      <a:pt x="274" y="392"/>
                    </a:lnTo>
                    <a:lnTo>
                      <a:pt x="273" y="393"/>
                    </a:lnTo>
                    <a:lnTo>
                      <a:pt x="272" y="393"/>
                    </a:lnTo>
                    <a:lnTo>
                      <a:pt x="272" y="392"/>
                    </a:lnTo>
                    <a:lnTo>
                      <a:pt x="265" y="385"/>
                    </a:lnTo>
                    <a:lnTo>
                      <a:pt x="264" y="383"/>
                    </a:lnTo>
                    <a:lnTo>
                      <a:pt x="264" y="378"/>
                    </a:lnTo>
                    <a:lnTo>
                      <a:pt x="263" y="372"/>
                    </a:lnTo>
                    <a:lnTo>
                      <a:pt x="264" y="371"/>
                    </a:lnTo>
                    <a:lnTo>
                      <a:pt x="267" y="365"/>
                    </a:lnTo>
                    <a:lnTo>
                      <a:pt x="268" y="365"/>
                    </a:lnTo>
                    <a:lnTo>
                      <a:pt x="268" y="363"/>
                    </a:lnTo>
                    <a:lnTo>
                      <a:pt x="269" y="363"/>
                    </a:lnTo>
                    <a:lnTo>
                      <a:pt x="268" y="362"/>
                    </a:lnTo>
                    <a:lnTo>
                      <a:pt x="269" y="359"/>
                    </a:lnTo>
                    <a:lnTo>
                      <a:pt x="268" y="359"/>
                    </a:lnTo>
                    <a:lnTo>
                      <a:pt x="267" y="361"/>
                    </a:lnTo>
                    <a:lnTo>
                      <a:pt x="266" y="361"/>
                    </a:lnTo>
                    <a:lnTo>
                      <a:pt x="265" y="360"/>
                    </a:lnTo>
                    <a:lnTo>
                      <a:pt x="264" y="359"/>
                    </a:lnTo>
                    <a:lnTo>
                      <a:pt x="263" y="359"/>
                    </a:lnTo>
                    <a:lnTo>
                      <a:pt x="264" y="357"/>
                    </a:lnTo>
                    <a:lnTo>
                      <a:pt x="263" y="355"/>
                    </a:lnTo>
                    <a:lnTo>
                      <a:pt x="261" y="355"/>
                    </a:lnTo>
                    <a:lnTo>
                      <a:pt x="259" y="355"/>
                    </a:lnTo>
                    <a:lnTo>
                      <a:pt x="257" y="352"/>
                    </a:lnTo>
                    <a:lnTo>
                      <a:pt x="255" y="352"/>
                    </a:lnTo>
                    <a:lnTo>
                      <a:pt x="252" y="349"/>
                    </a:lnTo>
                    <a:lnTo>
                      <a:pt x="251" y="352"/>
                    </a:lnTo>
                    <a:lnTo>
                      <a:pt x="250" y="351"/>
                    </a:lnTo>
                    <a:lnTo>
                      <a:pt x="248" y="353"/>
                    </a:lnTo>
                    <a:lnTo>
                      <a:pt x="245" y="354"/>
                    </a:lnTo>
                    <a:lnTo>
                      <a:pt x="245" y="356"/>
                    </a:lnTo>
                    <a:lnTo>
                      <a:pt x="240" y="356"/>
                    </a:lnTo>
                    <a:lnTo>
                      <a:pt x="237" y="355"/>
                    </a:lnTo>
                    <a:lnTo>
                      <a:pt x="233" y="347"/>
                    </a:lnTo>
                    <a:lnTo>
                      <a:pt x="230" y="345"/>
                    </a:lnTo>
                    <a:lnTo>
                      <a:pt x="227" y="344"/>
                    </a:lnTo>
                    <a:lnTo>
                      <a:pt x="227" y="342"/>
                    </a:lnTo>
                    <a:lnTo>
                      <a:pt x="225" y="342"/>
                    </a:lnTo>
                    <a:lnTo>
                      <a:pt x="224" y="344"/>
                    </a:lnTo>
                    <a:lnTo>
                      <a:pt x="224" y="345"/>
                    </a:lnTo>
                    <a:lnTo>
                      <a:pt x="224" y="346"/>
                    </a:lnTo>
                    <a:lnTo>
                      <a:pt x="221" y="351"/>
                    </a:lnTo>
                    <a:lnTo>
                      <a:pt x="216" y="349"/>
                    </a:lnTo>
                    <a:lnTo>
                      <a:pt x="214" y="348"/>
                    </a:lnTo>
                    <a:lnTo>
                      <a:pt x="212" y="342"/>
                    </a:lnTo>
                    <a:lnTo>
                      <a:pt x="211" y="341"/>
                    </a:lnTo>
                    <a:lnTo>
                      <a:pt x="209" y="342"/>
                    </a:lnTo>
                    <a:lnTo>
                      <a:pt x="208" y="341"/>
                    </a:lnTo>
                    <a:lnTo>
                      <a:pt x="202" y="338"/>
                    </a:lnTo>
                    <a:lnTo>
                      <a:pt x="199" y="340"/>
                    </a:lnTo>
                    <a:lnTo>
                      <a:pt x="197" y="341"/>
                    </a:lnTo>
                    <a:lnTo>
                      <a:pt x="195" y="341"/>
                    </a:lnTo>
                    <a:lnTo>
                      <a:pt x="195" y="342"/>
                    </a:lnTo>
                    <a:lnTo>
                      <a:pt x="194" y="341"/>
                    </a:lnTo>
                    <a:lnTo>
                      <a:pt x="192" y="338"/>
                    </a:lnTo>
                    <a:lnTo>
                      <a:pt x="194" y="337"/>
                    </a:lnTo>
                    <a:lnTo>
                      <a:pt x="194" y="336"/>
                    </a:lnTo>
                    <a:lnTo>
                      <a:pt x="191" y="333"/>
                    </a:lnTo>
                    <a:lnTo>
                      <a:pt x="191" y="332"/>
                    </a:lnTo>
                    <a:lnTo>
                      <a:pt x="192" y="331"/>
                    </a:lnTo>
                    <a:lnTo>
                      <a:pt x="192" y="329"/>
                    </a:lnTo>
                    <a:lnTo>
                      <a:pt x="189" y="327"/>
                    </a:lnTo>
                    <a:lnTo>
                      <a:pt x="189" y="325"/>
                    </a:lnTo>
                    <a:lnTo>
                      <a:pt x="188" y="325"/>
                    </a:lnTo>
                    <a:lnTo>
                      <a:pt x="187" y="324"/>
                    </a:lnTo>
                    <a:lnTo>
                      <a:pt x="183" y="317"/>
                    </a:lnTo>
                    <a:lnTo>
                      <a:pt x="183" y="315"/>
                    </a:lnTo>
                    <a:lnTo>
                      <a:pt x="182" y="316"/>
                    </a:lnTo>
                    <a:lnTo>
                      <a:pt x="180" y="312"/>
                    </a:lnTo>
                    <a:lnTo>
                      <a:pt x="176" y="314"/>
                    </a:lnTo>
                    <a:lnTo>
                      <a:pt x="173" y="314"/>
                    </a:lnTo>
                    <a:lnTo>
                      <a:pt x="172" y="315"/>
                    </a:lnTo>
                    <a:lnTo>
                      <a:pt x="170" y="318"/>
                    </a:lnTo>
                    <a:lnTo>
                      <a:pt x="170" y="316"/>
                    </a:lnTo>
                    <a:lnTo>
                      <a:pt x="170" y="314"/>
                    </a:lnTo>
                    <a:lnTo>
                      <a:pt x="166" y="312"/>
                    </a:lnTo>
                    <a:lnTo>
                      <a:pt x="164" y="313"/>
                    </a:lnTo>
                    <a:lnTo>
                      <a:pt x="162" y="312"/>
                    </a:lnTo>
                    <a:lnTo>
                      <a:pt x="162" y="311"/>
                    </a:lnTo>
                    <a:lnTo>
                      <a:pt x="160" y="309"/>
                    </a:lnTo>
                    <a:lnTo>
                      <a:pt x="159" y="309"/>
                    </a:lnTo>
                    <a:lnTo>
                      <a:pt x="159" y="310"/>
                    </a:lnTo>
                    <a:lnTo>
                      <a:pt x="159" y="308"/>
                    </a:lnTo>
                    <a:lnTo>
                      <a:pt x="158" y="307"/>
                    </a:lnTo>
                    <a:lnTo>
                      <a:pt x="156" y="308"/>
                    </a:lnTo>
                    <a:lnTo>
                      <a:pt x="155" y="307"/>
                    </a:lnTo>
                    <a:lnTo>
                      <a:pt x="152" y="306"/>
                    </a:lnTo>
                    <a:lnTo>
                      <a:pt x="151" y="303"/>
                    </a:lnTo>
                    <a:lnTo>
                      <a:pt x="151" y="304"/>
                    </a:lnTo>
                    <a:lnTo>
                      <a:pt x="149" y="302"/>
                    </a:lnTo>
                    <a:lnTo>
                      <a:pt x="147" y="303"/>
                    </a:lnTo>
                    <a:lnTo>
                      <a:pt x="147" y="302"/>
                    </a:lnTo>
                    <a:lnTo>
                      <a:pt x="146" y="303"/>
                    </a:lnTo>
                    <a:lnTo>
                      <a:pt x="145" y="303"/>
                    </a:lnTo>
                    <a:lnTo>
                      <a:pt x="145" y="305"/>
                    </a:lnTo>
                    <a:lnTo>
                      <a:pt x="144" y="305"/>
                    </a:lnTo>
                    <a:lnTo>
                      <a:pt x="143" y="304"/>
                    </a:lnTo>
                    <a:lnTo>
                      <a:pt x="142" y="305"/>
                    </a:lnTo>
                    <a:lnTo>
                      <a:pt x="142" y="304"/>
                    </a:lnTo>
                    <a:lnTo>
                      <a:pt x="141" y="303"/>
                    </a:lnTo>
                    <a:lnTo>
                      <a:pt x="141" y="302"/>
                    </a:lnTo>
                    <a:lnTo>
                      <a:pt x="140" y="302"/>
                    </a:lnTo>
                    <a:lnTo>
                      <a:pt x="141" y="299"/>
                    </a:lnTo>
                    <a:lnTo>
                      <a:pt x="144" y="293"/>
                    </a:lnTo>
                    <a:lnTo>
                      <a:pt x="146" y="286"/>
                    </a:lnTo>
                    <a:lnTo>
                      <a:pt x="145" y="286"/>
                    </a:lnTo>
                    <a:lnTo>
                      <a:pt x="143" y="290"/>
                    </a:lnTo>
                    <a:lnTo>
                      <a:pt x="141" y="288"/>
                    </a:lnTo>
                    <a:lnTo>
                      <a:pt x="140" y="289"/>
                    </a:lnTo>
                    <a:lnTo>
                      <a:pt x="140" y="291"/>
                    </a:lnTo>
                    <a:lnTo>
                      <a:pt x="139" y="290"/>
                    </a:lnTo>
                    <a:lnTo>
                      <a:pt x="137" y="290"/>
                    </a:lnTo>
                    <a:lnTo>
                      <a:pt x="134" y="293"/>
                    </a:lnTo>
                    <a:lnTo>
                      <a:pt x="134" y="291"/>
                    </a:lnTo>
                    <a:lnTo>
                      <a:pt x="132" y="290"/>
                    </a:lnTo>
                    <a:lnTo>
                      <a:pt x="131" y="285"/>
                    </a:lnTo>
                    <a:lnTo>
                      <a:pt x="131" y="283"/>
                    </a:lnTo>
                    <a:lnTo>
                      <a:pt x="131" y="282"/>
                    </a:lnTo>
                    <a:lnTo>
                      <a:pt x="129" y="281"/>
                    </a:lnTo>
                    <a:lnTo>
                      <a:pt x="128" y="283"/>
                    </a:lnTo>
                    <a:lnTo>
                      <a:pt x="129" y="280"/>
                    </a:lnTo>
                    <a:lnTo>
                      <a:pt x="128" y="277"/>
                    </a:lnTo>
                    <a:lnTo>
                      <a:pt x="125" y="275"/>
                    </a:lnTo>
                    <a:lnTo>
                      <a:pt x="126" y="273"/>
                    </a:lnTo>
                    <a:lnTo>
                      <a:pt x="127" y="273"/>
                    </a:lnTo>
                    <a:lnTo>
                      <a:pt x="126" y="270"/>
                    </a:lnTo>
                    <a:lnTo>
                      <a:pt x="128" y="270"/>
                    </a:lnTo>
                    <a:lnTo>
                      <a:pt x="129" y="269"/>
                    </a:lnTo>
                    <a:lnTo>
                      <a:pt x="131" y="267"/>
                    </a:lnTo>
                    <a:lnTo>
                      <a:pt x="132" y="264"/>
                    </a:lnTo>
                    <a:lnTo>
                      <a:pt x="132" y="265"/>
                    </a:lnTo>
                    <a:lnTo>
                      <a:pt x="133" y="264"/>
                    </a:lnTo>
                    <a:lnTo>
                      <a:pt x="133" y="263"/>
                    </a:lnTo>
                    <a:lnTo>
                      <a:pt x="134" y="261"/>
                    </a:lnTo>
                    <a:lnTo>
                      <a:pt x="131" y="260"/>
                    </a:lnTo>
                    <a:lnTo>
                      <a:pt x="132" y="258"/>
                    </a:lnTo>
                    <a:lnTo>
                      <a:pt x="131" y="255"/>
                    </a:lnTo>
                    <a:lnTo>
                      <a:pt x="134" y="255"/>
                    </a:lnTo>
                    <a:lnTo>
                      <a:pt x="134" y="254"/>
                    </a:lnTo>
                    <a:lnTo>
                      <a:pt x="136" y="253"/>
                    </a:lnTo>
                    <a:lnTo>
                      <a:pt x="137" y="251"/>
                    </a:lnTo>
                    <a:lnTo>
                      <a:pt x="139" y="251"/>
                    </a:lnTo>
                    <a:lnTo>
                      <a:pt x="140" y="247"/>
                    </a:lnTo>
                    <a:lnTo>
                      <a:pt x="141" y="248"/>
                    </a:lnTo>
                    <a:lnTo>
                      <a:pt x="142" y="246"/>
                    </a:lnTo>
                    <a:lnTo>
                      <a:pt x="142" y="245"/>
                    </a:lnTo>
                    <a:lnTo>
                      <a:pt x="143" y="244"/>
                    </a:lnTo>
                    <a:lnTo>
                      <a:pt x="142" y="241"/>
                    </a:lnTo>
                    <a:lnTo>
                      <a:pt x="142" y="240"/>
                    </a:lnTo>
                    <a:lnTo>
                      <a:pt x="141" y="237"/>
                    </a:lnTo>
                    <a:lnTo>
                      <a:pt x="136" y="231"/>
                    </a:lnTo>
                    <a:lnTo>
                      <a:pt x="133" y="229"/>
                    </a:lnTo>
                    <a:lnTo>
                      <a:pt x="132" y="226"/>
                    </a:lnTo>
                    <a:lnTo>
                      <a:pt x="133" y="226"/>
                    </a:lnTo>
                    <a:lnTo>
                      <a:pt x="137" y="224"/>
                    </a:lnTo>
                    <a:lnTo>
                      <a:pt x="137" y="221"/>
                    </a:lnTo>
                    <a:lnTo>
                      <a:pt x="137" y="219"/>
                    </a:lnTo>
                    <a:lnTo>
                      <a:pt x="137" y="213"/>
                    </a:lnTo>
                    <a:lnTo>
                      <a:pt x="140" y="210"/>
                    </a:lnTo>
                    <a:lnTo>
                      <a:pt x="143" y="204"/>
                    </a:lnTo>
                    <a:lnTo>
                      <a:pt x="146" y="204"/>
                    </a:lnTo>
                    <a:lnTo>
                      <a:pt x="149" y="201"/>
                    </a:lnTo>
                    <a:lnTo>
                      <a:pt x="150" y="199"/>
                    </a:lnTo>
                    <a:lnTo>
                      <a:pt x="153" y="199"/>
                    </a:lnTo>
                    <a:lnTo>
                      <a:pt x="157" y="191"/>
                    </a:lnTo>
                    <a:lnTo>
                      <a:pt x="157" y="188"/>
                    </a:lnTo>
                    <a:lnTo>
                      <a:pt x="156" y="186"/>
                    </a:lnTo>
                    <a:lnTo>
                      <a:pt x="157" y="182"/>
                    </a:lnTo>
                    <a:lnTo>
                      <a:pt x="155" y="172"/>
                    </a:lnTo>
                    <a:lnTo>
                      <a:pt x="162" y="167"/>
                    </a:lnTo>
                    <a:lnTo>
                      <a:pt x="164" y="165"/>
                    </a:lnTo>
                    <a:lnTo>
                      <a:pt x="162" y="162"/>
                    </a:lnTo>
                    <a:lnTo>
                      <a:pt x="162" y="157"/>
                    </a:lnTo>
                    <a:lnTo>
                      <a:pt x="162" y="154"/>
                    </a:lnTo>
                    <a:lnTo>
                      <a:pt x="166" y="152"/>
                    </a:lnTo>
                    <a:lnTo>
                      <a:pt x="167" y="152"/>
                    </a:lnTo>
                    <a:lnTo>
                      <a:pt x="171" y="147"/>
                    </a:lnTo>
                    <a:lnTo>
                      <a:pt x="173" y="145"/>
                    </a:lnTo>
                    <a:lnTo>
                      <a:pt x="175" y="141"/>
                    </a:lnTo>
                    <a:lnTo>
                      <a:pt x="177" y="143"/>
                    </a:lnTo>
                    <a:lnTo>
                      <a:pt x="178" y="142"/>
                    </a:lnTo>
                    <a:lnTo>
                      <a:pt x="180" y="141"/>
                    </a:lnTo>
                    <a:lnTo>
                      <a:pt x="180" y="138"/>
                    </a:lnTo>
                    <a:lnTo>
                      <a:pt x="182" y="136"/>
                    </a:lnTo>
                    <a:lnTo>
                      <a:pt x="184" y="135"/>
                    </a:lnTo>
                    <a:lnTo>
                      <a:pt x="189" y="138"/>
                    </a:lnTo>
                    <a:lnTo>
                      <a:pt x="192" y="136"/>
                    </a:lnTo>
                    <a:lnTo>
                      <a:pt x="196" y="129"/>
                    </a:lnTo>
                    <a:lnTo>
                      <a:pt x="200" y="125"/>
                    </a:lnTo>
                    <a:lnTo>
                      <a:pt x="202" y="121"/>
                    </a:lnTo>
                    <a:lnTo>
                      <a:pt x="203" y="121"/>
                    </a:lnTo>
                    <a:lnTo>
                      <a:pt x="205" y="126"/>
                    </a:lnTo>
                    <a:lnTo>
                      <a:pt x="207" y="128"/>
                    </a:lnTo>
                    <a:lnTo>
                      <a:pt x="208" y="127"/>
                    </a:lnTo>
                    <a:lnTo>
                      <a:pt x="211" y="129"/>
                    </a:lnTo>
                    <a:lnTo>
                      <a:pt x="214" y="127"/>
                    </a:lnTo>
                    <a:lnTo>
                      <a:pt x="214" y="125"/>
                    </a:lnTo>
                    <a:lnTo>
                      <a:pt x="215" y="124"/>
                    </a:lnTo>
                    <a:lnTo>
                      <a:pt x="215" y="121"/>
                    </a:lnTo>
                    <a:lnTo>
                      <a:pt x="216" y="119"/>
                    </a:lnTo>
                    <a:lnTo>
                      <a:pt x="215" y="115"/>
                    </a:lnTo>
                    <a:lnTo>
                      <a:pt x="216" y="112"/>
                    </a:lnTo>
                    <a:lnTo>
                      <a:pt x="217" y="107"/>
                    </a:lnTo>
                    <a:lnTo>
                      <a:pt x="217" y="105"/>
                    </a:lnTo>
                    <a:lnTo>
                      <a:pt x="218" y="104"/>
                    </a:lnTo>
                    <a:lnTo>
                      <a:pt x="216" y="96"/>
                    </a:lnTo>
                    <a:lnTo>
                      <a:pt x="212" y="98"/>
                    </a:lnTo>
                    <a:lnTo>
                      <a:pt x="211" y="95"/>
                    </a:lnTo>
                    <a:lnTo>
                      <a:pt x="208" y="92"/>
                    </a:lnTo>
                    <a:lnTo>
                      <a:pt x="202" y="92"/>
                    </a:lnTo>
                    <a:lnTo>
                      <a:pt x="201" y="93"/>
                    </a:lnTo>
                    <a:lnTo>
                      <a:pt x="200" y="101"/>
                    </a:lnTo>
                    <a:lnTo>
                      <a:pt x="197" y="101"/>
                    </a:lnTo>
                    <a:lnTo>
                      <a:pt x="196" y="99"/>
                    </a:lnTo>
                    <a:lnTo>
                      <a:pt x="195" y="93"/>
                    </a:lnTo>
                    <a:lnTo>
                      <a:pt x="194" y="91"/>
                    </a:lnTo>
                    <a:lnTo>
                      <a:pt x="197" y="90"/>
                    </a:lnTo>
                    <a:lnTo>
                      <a:pt x="196" y="88"/>
                    </a:lnTo>
                    <a:lnTo>
                      <a:pt x="197" y="85"/>
                    </a:lnTo>
                    <a:lnTo>
                      <a:pt x="200" y="80"/>
                    </a:lnTo>
                    <a:lnTo>
                      <a:pt x="198" y="78"/>
                    </a:lnTo>
                    <a:lnTo>
                      <a:pt x="196" y="78"/>
                    </a:lnTo>
                    <a:lnTo>
                      <a:pt x="195" y="77"/>
                    </a:lnTo>
                    <a:lnTo>
                      <a:pt x="196" y="73"/>
                    </a:lnTo>
                    <a:lnTo>
                      <a:pt x="198" y="74"/>
                    </a:lnTo>
                    <a:lnTo>
                      <a:pt x="200" y="72"/>
                    </a:lnTo>
                    <a:lnTo>
                      <a:pt x="199" y="70"/>
                    </a:lnTo>
                    <a:lnTo>
                      <a:pt x="192" y="70"/>
                    </a:lnTo>
                    <a:lnTo>
                      <a:pt x="189" y="73"/>
                    </a:lnTo>
                    <a:lnTo>
                      <a:pt x="186" y="73"/>
                    </a:lnTo>
                    <a:lnTo>
                      <a:pt x="182" y="74"/>
                    </a:lnTo>
                    <a:lnTo>
                      <a:pt x="178" y="71"/>
                    </a:lnTo>
                    <a:lnTo>
                      <a:pt x="176" y="68"/>
                    </a:lnTo>
                    <a:lnTo>
                      <a:pt x="172" y="66"/>
                    </a:lnTo>
                    <a:lnTo>
                      <a:pt x="171" y="63"/>
                    </a:lnTo>
                    <a:lnTo>
                      <a:pt x="168" y="61"/>
                    </a:lnTo>
                    <a:lnTo>
                      <a:pt x="166" y="58"/>
                    </a:lnTo>
                    <a:lnTo>
                      <a:pt x="164" y="54"/>
                    </a:lnTo>
                    <a:lnTo>
                      <a:pt x="160" y="49"/>
                    </a:lnTo>
                    <a:lnTo>
                      <a:pt x="160" y="44"/>
                    </a:lnTo>
                    <a:lnTo>
                      <a:pt x="162" y="40"/>
                    </a:lnTo>
                    <a:lnTo>
                      <a:pt x="160" y="38"/>
                    </a:lnTo>
                    <a:lnTo>
                      <a:pt x="157" y="37"/>
                    </a:lnTo>
                    <a:lnTo>
                      <a:pt x="156" y="38"/>
                    </a:lnTo>
                    <a:lnTo>
                      <a:pt x="151" y="39"/>
                    </a:lnTo>
                    <a:lnTo>
                      <a:pt x="149" y="40"/>
                    </a:lnTo>
                    <a:lnTo>
                      <a:pt x="145" y="40"/>
                    </a:lnTo>
                    <a:lnTo>
                      <a:pt x="141" y="32"/>
                    </a:lnTo>
                    <a:lnTo>
                      <a:pt x="138" y="32"/>
                    </a:lnTo>
                    <a:lnTo>
                      <a:pt x="138" y="27"/>
                    </a:lnTo>
                    <a:lnTo>
                      <a:pt x="136" y="27"/>
                    </a:lnTo>
                    <a:lnTo>
                      <a:pt x="131" y="27"/>
                    </a:lnTo>
                    <a:lnTo>
                      <a:pt x="131" y="28"/>
                    </a:lnTo>
                    <a:lnTo>
                      <a:pt x="123" y="24"/>
                    </a:lnTo>
                    <a:lnTo>
                      <a:pt x="119" y="20"/>
                    </a:lnTo>
                    <a:lnTo>
                      <a:pt x="117" y="20"/>
                    </a:lnTo>
                    <a:lnTo>
                      <a:pt x="116" y="17"/>
                    </a:lnTo>
                    <a:lnTo>
                      <a:pt x="115" y="17"/>
                    </a:lnTo>
                    <a:lnTo>
                      <a:pt x="113" y="18"/>
                    </a:lnTo>
                    <a:lnTo>
                      <a:pt x="111" y="15"/>
                    </a:lnTo>
                    <a:lnTo>
                      <a:pt x="109" y="14"/>
                    </a:lnTo>
                    <a:lnTo>
                      <a:pt x="105" y="17"/>
                    </a:lnTo>
                    <a:lnTo>
                      <a:pt x="102" y="17"/>
                    </a:lnTo>
                    <a:lnTo>
                      <a:pt x="101" y="15"/>
                    </a:lnTo>
                    <a:lnTo>
                      <a:pt x="96" y="10"/>
                    </a:lnTo>
                    <a:lnTo>
                      <a:pt x="90" y="6"/>
                    </a:lnTo>
                    <a:lnTo>
                      <a:pt x="85" y="0"/>
                    </a:lnTo>
                    <a:lnTo>
                      <a:pt x="85" y="1"/>
                    </a:lnTo>
                    <a:lnTo>
                      <a:pt x="83" y="0"/>
                    </a:lnTo>
                    <a:lnTo>
                      <a:pt x="82" y="3"/>
                    </a:lnTo>
                    <a:lnTo>
                      <a:pt x="80" y="2"/>
                    </a:lnTo>
                    <a:lnTo>
                      <a:pt x="78" y="3"/>
                    </a:lnTo>
                    <a:lnTo>
                      <a:pt x="78" y="6"/>
                    </a:lnTo>
                    <a:lnTo>
                      <a:pt x="76" y="7"/>
                    </a:lnTo>
                    <a:lnTo>
                      <a:pt x="76" y="10"/>
                    </a:lnTo>
                    <a:lnTo>
                      <a:pt x="74" y="12"/>
                    </a:lnTo>
                    <a:lnTo>
                      <a:pt x="74" y="15"/>
                    </a:lnTo>
                    <a:lnTo>
                      <a:pt x="72" y="17"/>
                    </a:lnTo>
                    <a:lnTo>
                      <a:pt x="71" y="19"/>
                    </a:lnTo>
                    <a:lnTo>
                      <a:pt x="72" y="19"/>
                    </a:lnTo>
                    <a:lnTo>
                      <a:pt x="75" y="22"/>
                    </a:lnTo>
                    <a:lnTo>
                      <a:pt x="77" y="24"/>
                    </a:lnTo>
                    <a:lnTo>
                      <a:pt x="79" y="25"/>
                    </a:lnTo>
                    <a:lnTo>
                      <a:pt x="80" y="28"/>
                    </a:lnTo>
                    <a:lnTo>
                      <a:pt x="83" y="28"/>
                    </a:lnTo>
                    <a:lnTo>
                      <a:pt x="83" y="29"/>
                    </a:lnTo>
                    <a:lnTo>
                      <a:pt x="83" y="31"/>
                    </a:lnTo>
                    <a:lnTo>
                      <a:pt x="84" y="32"/>
                    </a:lnTo>
                    <a:lnTo>
                      <a:pt x="85" y="38"/>
                    </a:lnTo>
                    <a:lnTo>
                      <a:pt x="83" y="41"/>
                    </a:lnTo>
                    <a:lnTo>
                      <a:pt x="86" y="48"/>
                    </a:lnTo>
                    <a:lnTo>
                      <a:pt x="88" y="51"/>
                    </a:lnTo>
                    <a:lnTo>
                      <a:pt x="88" y="56"/>
                    </a:lnTo>
                    <a:lnTo>
                      <a:pt x="87" y="57"/>
                    </a:lnTo>
                    <a:lnTo>
                      <a:pt x="88" y="62"/>
                    </a:lnTo>
                    <a:lnTo>
                      <a:pt x="91" y="66"/>
                    </a:lnTo>
                    <a:lnTo>
                      <a:pt x="93" y="67"/>
                    </a:lnTo>
                    <a:lnTo>
                      <a:pt x="94" y="66"/>
                    </a:lnTo>
                    <a:lnTo>
                      <a:pt x="96" y="66"/>
                    </a:lnTo>
                    <a:lnTo>
                      <a:pt x="96" y="68"/>
                    </a:lnTo>
                    <a:lnTo>
                      <a:pt x="102" y="72"/>
                    </a:lnTo>
                    <a:lnTo>
                      <a:pt x="104" y="72"/>
                    </a:lnTo>
                    <a:lnTo>
                      <a:pt x="104" y="75"/>
                    </a:lnTo>
                    <a:lnTo>
                      <a:pt x="106" y="76"/>
                    </a:lnTo>
                    <a:lnTo>
                      <a:pt x="108" y="84"/>
                    </a:lnTo>
                    <a:lnTo>
                      <a:pt x="107" y="89"/>
                    </a:lnTo>
                    <a:lnTo>
                      <a:pt x="105" y="92"/>
                    </a:lnTo>
                    <a:lnTo>
                      <a:pt x="102" y="93"/>
                    </a:lnTo>
                    <a:lnTo>
                      <a:pt x="102" y="95"/>
                    </a:lnTo>
                    <a:lnTo>
                      <a:pt x="104" y="98"/>
                    </a:lnTo>
                    <a:lnTo>
                      <a:pt x="104" y="101"/>
                    </a:lnTo>
                    <a:lnTo>
                      <a:pt x="108" y="107"/>
                    </a:lnTo>
                    <a:lnTo>
                      <a:pt x="106" y="108"/>
                    </a:lnTo>
                    <a:lnTo>
                      <a:pt x="104" y="112"/>
                    </a:lnTo>
                    <a:lnTo>
                      <a:pt x="100" y="112"/>
                    </a:lnTo>
                    <a:lnTo>
                      <a:pt x="99" y="112"/>
                    </a:lnTo>
                    <a:lnTo>
                      <a:pt x="98" y="107"/>
                    </a:lnTo>
                    <a:lnTo>
                      <a:pt x="96" y="104"/>
                    </a:lnTo>
                    <a:lnTo>
                      <a:pt x="96" y="100"/>
                    </a:lnTo>
                    <a:lnTo>
                      <a:pt x="94" y="98"/>
                    </a:lnTo>
                    <a:lnTo>
                      <a:pt x="91" y="101"/>
                    </a:lnTo>
                    <a:lnTo>
                      <a:pt x="91" y="103"/>
                    </a:lnTo>
                    <a:lnTo>
                      <a:pt x="91" y="104"/>
                    </a:lnTo>
                    <a:lnTo>
                      <a:pt x="90" y="106"/>
                    </a:lnTo>
                    <a:lnTo>
                      <a:pt x="89" y="108"/>
                    </a:lnTo>
                    <a:lnTo>
                      <a:pt x="87" y="108"/>
                    </a:lnTo>
                    <a:lnTo>
                      <a:pt x="86" y="107"/>
                    </a:lnTo>
                    <a:lnTo>
                      <a:pt x="81" y="107"/>
                    </a:lnTo>
                    <a:lnTo>
                      <a:pt x="80" y="106"/>
                    </a:lnTo>
                    <a:lnTo>
                      <a:pt x="78" y="105"/>
                    </a:lnTo>
                    <a:lnTo>
                      <a:pt x="74" y="106"/>
                    </a:lnTo>
                    <a:lnTo>
                      <a:pt x="73" y="108"/>
                    </a:lnTo>
                    <a:lnTo>
                      <a:pt x="70" y="109"/>
                    </a:lnTo>
                    <a:lnTo>
                      <a:pt x="69" y="111"/>
                    </a:lnTo>
                    <a:lnTo>
                      <a:pt x="69" y="115"/>
                    </a:lnTo>
                    <a:lnTo>
                      <a:pt x="68" y="117"/>
                    </a:lnTo>
                    <a:lnTo>
                      <a:pt x="66" y="118"/>
                    </a:lnTo>
                    <a:lnTo>
                      <a:pt x="63" y="117"/>
                    </a:lnTo>
                    <a:lnTo>
                      <a:pt x="62" y="119"/>
                    </a:lnTo>
                    <a:lnTo>
                      <a:pt x="63" y="121"/>
                    </a:lnTo>
                    <a:lnTo>
                      <a:pt x="62" y="123"/>
                    </a:lnTo>
                    <a:lnTo>
                      <a:pt x="62" y="126"/>
                    </a:lnTo>
                    <a:lnTo>
                      <a:pt x="61" y="129"/>
                    </a:lnTo>
                    <a:lnTo>
                      <a:pt x="58" y="131"/>
                    </a:lnTo>
                    <a:lnTo>
                      <a:pt x="57" y="133"/>
                    </a:lnTo>
                    <a:lnTo>
                      <a:pt x="55" y="136"/>
                    </a:lnTo>
                    <a:lnTo>
                      <a:pt x="55" y="139"/>
                    </a:lnTo>
                    <a:lnTo>
                      <a:pt x="54" y="141"/>
                    </a:lnTo>
                    <a:lnTo>
                      <a:pt x="52" y="145"/>
                    </a:lnTo>
                    <a:lnTo>
                      <a:pt x="52" y="148"/>
                    </a:lnTo>
                    <a:lnTo>
                      <a:pt x="51" y="150"/>
                    </a:lnTo>
                    <a:lnTo>
                      <a:pt x="50" y="150"/>
                    </a:lnTo>
                    <a:lnTo>
                      <a:pt x="50" y="148"/>
                    </a:lnTo>
                    <a:lnTo>
                      <a:pt x="49" y="148"/>
                    </a:lnTo>
                    <a:lnTo>
                      <a:pt x="49" y="154"/>
                    </a:lnTo>
                    <a:lnTo>
                      <a:pt x="47" y="156"/>
                    </a:lnTo>
                    <a:lnTo>
                      <a:pt x="44" y="156"/>
                    </a:lnTo>
                    <a:lnTo>
                      <a:pt x="43" y="157"/>
                    </a:lnTo>
                    <a:lnTo>
                      <a:pt x="44" y="158"/>
                    </a:lnTo>
                    <a:lnTo>
                      <a:pt x="46" y="164"/>
                    </a:lnTo>
                    <a:lnTo>
                      <a:pt x="46" y="166"/>
                    </a:lnTo>
                    <a:lnTo>
                      <a:pt x="47" y="169"/>
                    </a:lnTo>
                    <a:lnTo>
                      <a:pt x="44" y="170"/>
                    </a:lnTo>
                    <a:lnTo>
                      <a:pt x="41" y="174"/>
                    </a:lnTo>
                    <a:lnTo>
                      <a:pt x="39" y="176"/>
                    </a:lnTo>
                    <a:lnTo>
                      <a:pt x="43" y="180"/>
                    </a:lnTo>
                    <a:lnTo>
                      <a:pt x="41" y="183"/>
                    </a:lnTo>
                    <a:lnTo>
                      <a:pt x="44" y="187"/>
                    </a:lnTo>
                    <a:lnTo>
                      <a:pt x="41" y="189"/>
                    </a:lnTo>
                    <a:lnTo>
                      <a:pt x="41" y="191"/>
                    </a:lnTo>
                    <a:lnTo>
                      <a:pt x="41" y="192"/>
                    </a:lnTo>
                    <a:lnTo>
                      <a:pt x="40" y="193"/>
                    </a:lnTo>
                    <a:lnTo>
                      <a:pt x="37" y="193"/>
                    </a:lnTo>
                    <a:lnTo>
                      <a:pt x="36" y="195"/>
                    </a:lnTo>
                    <a:lnTo>
                      <a:pt x="33" y="196"/>
                    </a:lnTo>
                    <a:lnTo>
                      <a:pt x="31" y="199"/>
                    </a:lnTo>
                    <a:lnTo>
                      <a:pt x="30" y="198"/>
                    </a:lnTo>
                    <a:lnTo>
                      <a:pt x="29" y="199"/>
                    </a:lnTo>
                    <a:lnTo>
                      <a:pt x="29" y="202"/>
                    </a:lnTo>
                    <a:lnTo>
                      <a:pt x="28" y="203"/>
                    </a:lnTo>
                    <a:lnTo>
                      <a:pt x="26" y="204"/>
                    </a:lnTo>
                    <a:lnTo>
                      <a:pt x="25" y="207"/>
                    </a:lnTo>
                    <a:lnTo>
                      <a:pt x="25" y="208"/>
                    </a:lnTo>
                    <a:lnTo>
                      <a:pt x="23" y="208"/>
                    </a:lnTo>
                    <a:lnTo>
                      <a:pt x="21" y="205"/>
                    </a:lnTo>
                    <a:lnTo>
                      <a:pt x="16" y="204"/>
                    </a:lnTo>
                    <a:lnTo>
                      <a:pt x="13" y="204"/>
                    </a:lnTo>
                    <a:lnTo>
                      <a:pt x="14" y="212"/>
                    </a:lnTo>
                    <a:lnTo>
                      <a:pt x="16" y="213"/>
                    </a:lnTo>
                    <a:lnTo>
                      <a:pt x="17" y="216"/>
                    </a:lnTo>
                    <a:lnTo>
                      <a:pt x="17" y="218"/>
                    </a:lnTo>
                    <a:lnTo>
                      <a:pt x="18" y="221"/>
                    </a:lnTo>
                    <a:lnTo>
                      <a:pt x="17" y="224"/>
                    </a:lnTo>
                    <a:lnTo>
                      <a:pt x="17" y="228"/>
                    </a:lnTo>
                    <a:lnTo>
                      <a:pt x="17" y="230"/>
                    </a:lnTo>
                    <a:lnTo>
                      <a:pt x="18" y="231"/>
                    </a:lnTo>
                    <a:lnTo>
                      <a:pt x="18" y="236"/>
                    </a:lnTo>
                    <a:lnTo>
                      <a:pt x="21" y="238"/>
                    </a:lnTo>
                    <a:lnTo>
                      <a:pt x="19" y="241"/>
                    </a:lnTo>
                    <a:lnTo>
                      <a:pt x="22" y="243"/>
                    </a:lnTo>
                    <a:lnTo>
                      <a:pt x="21" y="245"/>
                    </a:lnTo>
                    <a:lnTo>
                      <a:pt x="21" y="247"/>
                    </a:lnTo>
                    <a:lnTo>
                      <a:pt x="20" y="249"/>
                    </a:lnTo>
                    <a:lnTo>
                      <a:pt x="20" y="251"/>
                    </a:lnTo>
                    <a:lnTo>
                      <a:pt x="21" y="253"/>
                    </a:lnTo>
                    <a:lnTo>
                      <a:pt x="19" y="255"/>
                    </a:lnTo>
                    <a:lnTo>
                      <a:pt x="21" y="261"/>
                    </a:lnTo>
                    <a:lnTo>
                      <a:pt x="21" y="264"/>
                    </a:lnTo>
                    <a:lnTo>
                      <a:pt x="23" y="265"/>
                    </a:lnTo>
                    <a:lnTo>
                      <a:pt x="22" y="266"/>
                    </a:lnTo>
                    <a:lnTo>
                      <a:pt x="23" y="267"/>
                    </a:lnTo>
                    <a:lnTo>
                      <a:pt x="19" y="268"/>
                    </a:lnTo>
                    <a:lnTo>
                      <a:pt x="17" y="268"/>
                    </a:lnTo>
                    <a:lnTo>
                      <a:pt x="15" y="270"/>
                    </a:lnTo>
                    <a:lnTo>
                      <a:pt x="14" y="271"/>
                    </a:lnTo>
                    <a:lnTo>
                      <a:pt x="13" y="277"/>
                    </a:lnTo>
                    <a:lnTo>
                      <a:pt x="13" y="279"/>
                    </a:lnTo>
                    <a:lnTo>
                      <a:pt x="14" y="280"/>
                    </a:lnTo>
                    <a:lnTo>
                      <a:pt x="12" y="283"/>
                    </a:lnTo>
                    <a:lnTo>
                      <a:pt x="13" y="286"/>
                    </a:lnTo>
                    <a:lnTo>
                      <a:pt x="15" y="287"/>
                    </a:lnTo>
                    <a:lnTo>
                      <a:pt x="16" y="289"/>
                    </a:lnTo>
                    <a:lnTo>
                      <a:pt x="17" y="290"/>
                    </a:lnTo>
                    <a:lnTo>
                      <a:pt x="18" y="291"/>
                    </a:lnTo>
                    <a:lnTo>
                      <a:pt x="17" y="293"/>
                    </a:lnTo>
                    <a:lnTo>
                      <a:pt x="17" y="295"/>
                    </a:lnTo>
                    <a:lnTo>
                      <a:pt x="17" y="298"/>
                    </a:lnTo>
                    <a:lnTo>
                      <a:pt x="19" y="304"/>
                    </a:lnTo>
                    <a:lnTo>
                      <a:pt x="23" y="311"/>
                    </a:lnTo>
                    <a:lnTo>
                      <a:pt x="25" y="313"/>
                    </a:lnTo>
                    <a:lnTo>
                      <a:pt x="26" y="314"/>
                    </a:lnTo>
                    <a:lnTo>
                      <a:pt x="28" y="316"/>
                    </a:lnTo>
                    <a:lnTo>
                      <a:pt x="26" y="317"/>
                    </a:lnTo>
                    <a:lnTo>
                      <a:pt x="26" y="318"/>
                    </a:lnTo>
                    <a:lnTo>
                      <a:pt x="26" y="319"/>
                    </a:lnTo>
                    <a:lnTo>
                      <a:pt x="25" y="320"/>
                    </a:lnTo>
                    <a:lnTo>
                      <a:pt x="28" y="325"/>
                    </a:lnTo>
                    <a:lnTo>
                      <a:pt x="30" y="326"/>
                    </a:lnTo>
                    <a:lnTo>
                      <a:pt x="28" y="329"/>
                    </a:lnTo>
                    <a:lnTo>
                      <a:pt x="26" y="329"/>
                    </a:lnTo>
                    <a:lnTo>
                      <a:pt x="25" y="332"/>
                    </a:lnTo>
                    <a:lnTo>
                      <a:pt x="23" y="333"/>
                    </a:lnTo>
                    <a:lnTo>
                      <a:pt x="23" y="335"/>
                    </a:lnTo>
                    <a:lnTo>
                      <a:pt x="25" y="335"/>
                    </a:lnTo>
                    <a:lnTo>
                      <a:pt x="26" y="335"/>
                    </a:lnTo>
                    <a:lnTo>
                      <a:pt x="27" y="333"/>
                    </a:lnTo>
                    <a:lnTo>
                      <a:pt x="29" y="333"/>
                    </a:lnTo>
                    <a:lnTo>
                      <a:pt x="29" y="335"/>
                    </a:lnTo>
                    <a:lnTo>
                      <a:pt x="30" y="336"/>
                    </a:lnTo>
                    <a:lnTo>
                      <a:pt x="31" y="335"/>
                    </a:lnTo>
                    <a:lnTo>
                      <a:pt x="34" y="335"/>
                    </a:lnTo>
                    <a:lnTo>
                      <a:pt x="35" y="338"/>
                    </a:lnTo>
                    <a:lnTo>
                      <a:pt x="38" y="340"/>
                    </a:lnTo>
                    <a:lnTo>
                      <a:pt x="37" y="342"/>
                    </a:lnTo>
                    <a:lnTo>
                      <a:pt x="35" y="346"/>
                    </a:lnTo>
                    <a:lnTo>
                      <a:pt x="36" y="346"/>
                    </a:lnTo>
                    <a:lnTo>
                      <a:pt x="36" y="348"/>
                    </a:lnTo>
                    <a:lnTo>
                      <a:pt x="37" y="347"/>
                    </a:lnTo>
                    <a:lnTo>
                      <a:pt x="37" y="349"/>
                    </a:lnTo>
                    <a:lnTo>
                      <a:pt x="35" y="356"/>
                    </a:lnTo>
                    <a:lnTo>
                      <a:pt x="36" y="359"/>
                    </a:lnTo>
                    <a:lnTo>
                      <a:pt x="33" y="361"/>
                    </a:lnTo>
                    <a:lnTo>
                      <a:pt x="32" y="361"/>
                    </a:lnTo>
                    <a:lnTo>
                      <a:pt x="30" y="362"/>
                    </a:lnTo>
                    <a:lnTo>
                      <a:pt x="30" y="364"/>
                    </a:lnTo>
                    <a:lnTo>
                      <a:pt x="30" y="365"/>
                    </a:lnTo>
                    <a:lnTo>
                      <a:pt x="29" y="365"/>
                    </a:lnTo>
                    <a:lnTo>
                      <a:pt x="26" y="365"/>
                    </a:lnTo>
                    <a:lnTo>
                      <a:pt x="25" y="367"/>
                    </a:lnTo>
                    <a:lnTo>
                      <a:pt x="25" y="369"/>
                    </a:lnTo>
                    <a:lnTo>
                      <a:pt x="23" y="369"/>
                    </a:lnTo>
                    <a:lnTo>
                      <a:pt x="23" y="374"/>
                    </a:lnTo>
                    <a:lnTo>
                      <a:pt x="22" y="375"/>
                    </a:lnTo>
                    <a:lnTo>
                      <a:pt x="22" y="377"/>
                    </a:lnTo>
                    <a:lnTo>
                      <a:pt x="24" y="381"/>
                    </a:lnTo>
                    <a:lnTo>
                      <a:pt x="26" y="384"/>
                    </a:lnTo>
                    <a:lnTo>
                      <a:pt x="26" y="385"/>
                    </a:lnTo>
                    <a:lnTo>
                      <a:pt x="25" y="384"/>
                    </a:lnTo>
                    <a:lnTo>
                      <a:pt x="25" y="382"/>
                    </a:lnTo>
                    <a:lnTo>
                      <a:pt x="24" y="382"/>
                    </a:lnTo>
                    <a:lnTo>
                      <a:pt x="24" y="383"/>
                    </a:lnTo>
                    <a:lnTo>
                      <a:pt x="23" y="384"/>
                    </a:lnTo>
                    <a:lnTo>
                      <a:pt x="22" y="388"/>
                    </a:lnTo>
                    <a:lnTo>
                      <a:pt x="20" y="389"/>
                    </a:lnTo>
                    <a:lnTo>
                      <a:pt x="21" y="391"/>
                    </a:lnTo>
                    <a:lnTo>
                      <a:pt x="21" y="392"/>
                    </a:lnTo>
                    <a:lnTo>
                      <a:pt x="19" y="393"/>
                    </a:lnTo>
                    <a:lnTo>
                      <a:pt x="20" y="395"/>
                    </a:lnTo>
                    <a:lnTo>
                      <a:pt x="21" y="396"/>
                    </a:lnTo>
                    <a:lnTo>
                      <a:pt x="18" y="397"/>
                    </a:lnTo>
                    <a:lnTo>
                      <a:pt x="18" y="398"/>
                    </a:lnTo>
                    <a:lnTo>
                      <a:pt x="17" y="399"/>
                    </a:lnTo>
                    <a:lnTo>
                      <a:pt x="16" y="398"/>
                    </a:lnTo>
                    <a:lnTo>
                      <a:pt x="15" y="401"/>
                    </a:lnTo>
                    <a:lnTo>
                      <a:pt x="17" y="401"/>
                    </a:lnTo>
                    <a:lnTo>
                      <a:pt x="17" y="404"/>
                    </a:lnTo>
                    <a:lnTo>
                      <a:pt x="19" y="405"/>
                    </a:lnTo>
                    <a:lnTo>
                      <a:pt x="18" y="406"/>
                    </a:lnTo>
                    <a:lnTo>
                      <a:pt x="17" y="406"/>
                    </a:lnTo>
                    <a:lnTo>
                      <a:pt x="13" y="407"/>
                    </a:lnTo>
                    <a:lnTo>
                      <a:pt x="13" y="406"/>
                    </a:lnTo>
                    <a:lnTo>
                      <a:pt x="12" y="405"/>
                    </a:lnTo>
                    <a:lnTo>
                      <a:pt x="11" y="403"/>
                    </a:lnTo>
                    <a:lnTo>
                      <a:pt x="9" y="404"/>
                    </a:lnTo>
                    <a:lnTo>
                      <a:pt x="9" y="402"/>
                    </a:lnTo>
                    <a:lnTo>
                      <a:pt x="8" y="404"/>
                    </a:lnTo>
                    <a:lnTo>
                      <a:pt x="8" y="403"/>
                    </a:lnTo>
                    <a:lnTo>
                      <a:pt x="5" y="401"/>
                    </a:lnTo>
                    <a:lnTo>
                      <a:pt x="3" y="399"/>
                    </a:lnTo>
                    <a:lnTo>
                      <a:pt x="5" y="401"/>
                    </a:lnTo>
                    <a:lnTo>
                      <a:pt x="3" y="401"/>
                    </a:lnTo>
                    <a:lnTo>
                      <a:pt x="4" y="403"/>
                    </a:lnTo>
                    <a:lnTo>
                      <a:pt x="3" y="404"/>
                    </a:lnTo>
                    <a:lnTo>
                      <a:pt x="3" y="405"/>
                    </a:lnTo>
                    <a:lnTo>
                      <a:pt x="3" y="407"/>
                    </a:lnTo>
                    <a:lnTo>
                      <a:pt x="3" y="410"/>
                    </a:lnTo>
                    <a:lnTo>
                      <a:pt x="5" y="410"/>
                    </a:lnTo>
                    <a:lnTo>
                      <a:pt x="5" y="411"/>
                    </a:lnTo>
                    <a:lnTo>
                      <a:pt x="5" y="412"/>
                    </a:lnTo>
                    <a:lnTo>
                      <a:pt x="3" y="413"/>
                    </a:lnTo>
                    <a:lnTo>
                      <a:pt x="2" y="416"/>
                    </a:lnTo>
                    <a:lnTo>
                      <a:pt x="1" y="417"/>
                    </a:lnTo>
                    <a:lnTo>
                      <a:pt x="0" y="420"/>
                    </a:lnTo>
                    <a:lnTo>
                      <a:pt x="2" y="420"/>
                    </a:lnTo>
                    <a:lnTo>
                      <a:pt x="5" y="420"/>
                    </a:lnTo>
                    <a:lnTo>
                      <a:pt x="6" y="420"/>
                    </a:lnTo>
                    <a:lnTo>
                      <a:pt x="8" y="421"/>
                    </a:lnTo>
                    <a:lnTo>
                      <a:pt x="9" y="420"/>
                    </a:lnTo>
                    <a:lnTo>
                      <a:pt x="11" y="422"/>
                    </a:lnTo>
                    <a:lnTo>
                      <a:pt x="12" y="423"/>
                    </a:lnTo>
                    <a:lnTo>
                      <a:pt x="15" y="426"/>
                    </a:lnTo>
                    <a:lnTo>
                      <a:pt x="18" y="426"/>
                    </a:lnTo>
                    <a:lnTo>
                      <a:pt x="20" y="425"/>
                    </a:lnTo>
                    <a:lnTo>
                      <a:pt x="19" y="426"/>
                    </a:lnTo>
                    <a:lnTo>
                      <a:pt x="19" y="427"/>
                    </a:lnTo>
                    <a:lnTo>
                      <a:pt x="20" y="426"/>
                    </a:lnTo>
                    <a:lnTo>
                      <a:pt x="21" y="426"/>
                    </a:lnTo>
                    <a:lnTo>
                      <a:pt x="23" y="427"/>
                    </a:lnTo>
                    <a:lnTo>
                      <a:pt x="24" y="427"/>
                    </a:lnTo>
                    <a:lnTo>
                      <a:pt x="25" y="427"/>
                    </a:lnTo>
                    <a:lnTo>
                      <a:pt x="25" y="428"/>
                    </a:lnTo>
                    <a:lnTo>
                      <a:pt x="22" y="428"/>
                    </a:lnTo>
                    <a:lnTo>
                      <a:pt x="20" y="427"/>
                    </a:lnTo>
                    <a:lnTo>
                      <a:pt x="18" y="427"/>
                    </a:lnTo>
                    <a:lnTo>
                      <a:pt x="17" y="430"/>
                    </a:lnTo>
                    <a:lnTo>
                      <a:pt x="17" y="431"/>
                    </a:lnTo>
                    <a:lnTo>
                      <a:pt x="17" y="435"/>
                    </a:lnTo>
                    <a:lnTo>
                      <a:pt x="15" y="436"/>
                    </a:lnTo>
                    <a:lnTo>
                      <a:pt x="14" y="435"/>
                    </a:lnTo>
                    <a:lnTo>
                      <a:pt x="11" y="437"/>
                    </a:lnTo>
                    <a:lnTo>
                      <a:pt x="12" y="439"/>
                    </a:lnTo>
                    <a:lnTo>
                      <a:pt x="10" y="443"/>
                    </a:lnTo>
                    <a:lnTo>
                      <a:pt x="11" y="445"/>
                    </a:lnTo>
                    <a:lnTo>
                      <a:pt x="11" y="448"/>
                    </a:lnTo>
                    <a:lnTo>
                      <a:pt x="12" y="449"/>
                    </a:lnTo>
                    <a:lnTo>
                      <a:pt x="12" y="451"/>
                    </a:lnTo>
                    <a:lnTo>
                      <a:pt x="13" y="454"/>
                    </a:lnTo>
                    <a:lnTo>
                      <a:pt x="12" y="454"/>
                    </a:lnTo>
                    <a:lnTo>
                      <a:pt x="13" y="455"/>
                    </a:lnTo>
                    <a:lnTo>
                      <a:pt x="12" y="462"/>
                    </a:lnTo>
                    <a:lnTo>
                      <a:pt x="14" y="463"/>
                    </a:lnTo>
                    <a:lnTo>
                      <a:pt x="15" y="464"/>
                    </a:lnTo>
                    <a:lnTo>
                      <a:pt x="17" y="464"/>
                    </a:lnTo>
                    <a:lnTo>
                      <a:pt x="17" y="465"/>
                    </a:lnTo>
                    <a:lnTo>
                      <a:pt x="17" y="468"/>
                    </a:lnTo>
                    <a:lnTo>
                      <a:pt x="18" y="470"/>
                    </a:lnTo>
                    <a:lnTo>
                      <a:pt x="17" y="471"/>
                    </a:lnTo>
                    <a:lnTo>
                      <a:pt x="19" y="471"/>
                    </a:lnTo>
                    <a:lnTo>
                      <a:pt x="19" y="473"/>
                    </a:lnTo>
                    <a:lnTo>
                      <a:pt x="19" y="474"/>
                    </a:lnTo>
                    <a:lnTo>
                      <a:pt x="18" y="474"/>
                    </a:lnTo>
                    <a:lnTo>
                      <a:pt x="17" y="474"/>
                    </a:lnTo>
                    <a:lnTo>
                      <a:pt x="15" y="474"/>
                    </a:lnTo>
                    <a:lnTo>
                      <a:pt x="15" y="475"/>
                    </a:lnTo>
                    <a:lnTo>
                      <a:pt x="12" y="474"/>
                    </a:lnTo>
                    <a:lnTo>
                      <a:pt x="11" y="477"/>
                    </a:lnTo>
                    <a:lnTo>
                      <a:pt x="11" y="478"/>
                    </a:lnTo>
                    <a:lnTo>
                      <a:pt x="9" y="480"/>
                    </a:lnTo>
                    <a:lnTo>
                      <a:pt x="9" y="483"/>
                    </a:lnTo>
                    <a:lnTo>
                      <a:pt x="11" y="484"/>
                    </a:lnTo>
                    <a:lnTo>
                      <a:pt x="11" y="482"/>
                    </a:lnTo>
                    <a:lnTo>
                      <a:pt x="13" y="483"/>
                    </a:lnTo>
                    <a:lnTo>
                      <a:pt x="12" y="486"/>
                    </a:lnTo>
                    <a:lnTo>
                      <a:pt x="18" y="490"/>
                    </a:lnTo>
                    <a:lnTo>
                      <a:pt x="21" y="494"/>
                    </a:lnTo>
                    <a:lnTo>
                      <a:pt x="25" y="496"/>
                    </a:lnTo>
                    <a:lnTo>
                      <a:pt x="26" y="499"/>
                    </a:lnTo>
                    <a:lnTo>
                      <a:pt x="27" y="498"/>
                    </a:lnTo>
                    <a:lnTo>
                      <a:pt x="27" y="497"/>
                    </a:lnTo>
                    <a:lnTo>
                      <a:pt x="30" y="493"/>
                    </a:lnTo>
                    <a:lnTo>
                      <a:pt x="32" y="491"/>
                    </a:lnTo>
                    <a:lnTo>
                      <a:pt x="34" y="491"/>
                    </a:lnTo>
                    <a:lnTo>
                      <a:pt x="36" y="490"/>
                    </a:lnTo>
                    <a:lnTo>
                      <a:pt x="37" y="491"/>
                    </a:lnTo>
                    <a:lnTo>
                      <a:pt x="36" y="489"/>
                    </a:lnTo>
                    <a:lnTo>
                      <a:pt x="36" y="486"/>
                    </a:lnTo>
                    <a:lnTo>
                      <a:pt x="36" y="484"/>
                    </a:lnTo>
                    <a:lnTo>
                      <a:pt x="37" y="484"/>
                    </a:lnTo>
                    <a:lnTo>
                      <a:pt x="39" y="478"/>
                    </a:lnTo>
                    <a:lnTo>
                      <a:pt x="40" y="481"/>
                    </a:lnTo>
                    <a:lnTo>
                      <a:pt x="41" y="480"/>
                    </a:lnTo>
                    <a:lnTo>
                      <a:pt x="44" y="478"/>
                    </a:lnTo>
                    <a:lnTo>
                      <a:pt x="41" y="475"/>
                    </a:lnTo>
                    <a:lnTo>
                      <a:pt x="42" y="473"/>
                    </a:lnTo>
                    <a:lnTo>
                      <a:pt x="41" y="472"/>
                    </a:lnTo>
                    <a:lnTo>
                      <a:pt x="38" y="471"/>
                    </a:lnTo>
                    <a:lnTo>
                      <a:pt x="38" y="469"/>
                    </a:lnTo>
                    <a:lnTo>
                      <a:pt x="38" y="468"/>
                    </a:lnTo>
                    <a:lnTo>
                      <a:pt x="40" y="467"/>
                    </a:lnTo>
                    <a:lnTo>
                      <a:pt x="41" y="466"/>
                    </a:lnTo>
                    <a:lnTo>
                      <a:pt x="39" y="465"/>
                    </a:lnTo>
                    <a:lnTo>
                      <a:pt x="39" y="463"/>
                    </a:lnTo>
                    <a:lnTo>
                      <a:pt x="38" y="463"/>
                    </a:lnTo>
                    <a:lnTo>
                      <a:pt x="37" y="464"/>
                    </a:lnTo>
                    <a:lnTo>
                      <a:pt x="37" y="462"/>
                    </a:lnTo>
                    <a:lnTo>
                      <a:pt x="36" y="462"/>
                    </a:lnTo>
                    <a:lnTo>
                      <a:pt x="36" y="459"/>
                    </a:lnTo>
                    <a:lnTo>
                      <a:pt x="35" y="459"/>
                    </a:lnTo>
                    <a:lnTo>
                      <a:pt x="35" y="458"/>
                    </a:lnTo>
                    <a:lnTo>
                      <a:pt x="34" y="459"/>
                    </a:lnTo>
                    <a:lnTo>
                      <a:pt x="33" y="458"/>
                    </a:lnTo>
                    <a:lnTo>
                      <a:pt x="32" y="458"/>
                    </a:lnTo>
                    <a:lnTo>
                      <a:pt x="33" y="456"/>
                    </a:lnTo>
                    <a:lnTo>
                      <a:pt x="32" y="454"/>
                    </a:lnTo>
                    <a:lnTo>
                      <a:pt x="30" y="454"/>
                    </a:lnTo>
                    <a:lnTo>
                      <a:pt x="31" y="452"/>
                    </a:lnTo>
                    <a:lnTo>
                      <a:pt x="33" y="454"/>
                    </a:lnTo>
                    <a:lnTo>
                      <a:pt x="34" y="453"/>
                    </a:lnTo>
                    <a:lnTo>
                      <a:pt x="35" y="451"/>
                    </a:lnTo>
                    <a:lnTo>
                      <a:pt x="36" y="451"/>
                    </a:lnTo>
                    <a:lnTo>
                      <a:pt x="36" y="450"/>
                    </a:lnTo>
                    <a:lnTo>
                      <a:pt x="35" y="450"/>
                    </a:lnTo>
                    <a:lnTo>
                      <a:pt x="34" y="450"/>
                    </a:lnTo>
                    <a:lnTo>
                      <a:pt x="36" y="449"/>
                    </a:lnTo>
                    <a:lnTo>
                      <a:pt x="38" y="449"/>
                    </a:lnTo>
                    <a:lnTo>
                      <a:pt x="44" y="446"/>
                    </a:lnTo>
                    <a:lnTo>
                      <a:pt x="45" y="446"/>
                    </a:lnTo>
                    <a:lnTo>
                      <a:pt x="46" y="445"/>
                    </a:lnTo>
                    <a:lnTo>
                      <a:pt x="47" y="446"/>
                    </a:lnTo>
                    <a:lnTo>
                      <a:pt x="50" y="451"/>
                    </a:lnTo>
                    <a:lnTo>
                      <a:pt x="52" y="448"/>
                    </a:lnTo>
                    <a:lnTo>
                      <a:pt x="54" y="449"/>
                    </a:lnTo>
                    <a:lnTo>
                      <a:pt x="54" y="450"/>
                    </a:lnTo>
                    <a:lnTo>
                      <a:pt x="55" y="450"/>
                    </a:lnTo>
                    <a:lnTo>
                      <a:pt x="54" y="451"/>
                    </a:lnTo>
                    <a:lnTo>
                      <a:pt x="55" y="452"/>
                    </a:lnTo>
                    <a:lnTo>
                      <a:pt x="57" y="454"/>
                    </a:lnTo>
                    <a:lnTo>
                      <a:pt x="57" y="458"/>
                    </a:lnTo>
                    <a:lnTo>
                      <a:pt x="55" y="458"/>
                    </a:lnTo>
                    <a:lnTo>
                      <a:pt x="55" y="459"/>
                    </a:lnTo>
                    <a:lnTo>
                      <a:pt x="57" y="459"/>
                    </a:lnTo>
                    <a:lnTo>
                      <a:pt x="57" y="461"/>
                    </a:lnTo>
                    <a:lnTo>
                      <a:pt x="61" y="463"/>
                    </a:lnTo>
                    <a:lnTo>
                      <a:pt x="62" y="464"/>
                    </a:lnTo>
                    <a:lnTo>
                      <a:pt x="61" y="465"/>
                    </a:lnTo>
                    <a:lnTo>
                      <a:pt x="59" y="465"/>
                    </a:lnTo>
                    <a:lnTo>
                      <a:pt x="59" y="466"/>
                    </a:lnTo>
                    <a:lnTo>
                      <a:pt x="60" y="466"/>
                    </a:lnTo>
                    <a:lnTo>
                      <a:pt x="61" y="467"/>
                    </a:lnTo>
                    <a:lnTo>
                      <a:pt x="62" y="467"/>
                    </a:lnTo>
                    <a:lnTo>
                      <a:pt x="63" y="468"/>
                    </a:lnTo>
                    <a:lnTo>
                      <a:pt x="64" y="469"/>
                    </a:lnTo>
                    <a:lnTo>
                      <a:pt x="64" y="472"/>
                    </a:lnTo>
                    <a:lnTo>
                      <a:pt x="63" y="472"/>
                    </a:lnTo>
                    <a:lnTo>
                      <a:pt x="63" y="473"/>
                    </a:lnTo>
                    <a:lnTo>
                      <a:pt x="64" y="477"/>
                    </a:lnTo>
                    <a:lnTo>
                      <a:pt x="64" y="479"/>
                    </a:lnTo>
                    <a:lnTo>
                      <a:pt x="64" y="482"/>
                    </a:lnTo>
                    <a:lnTo>
                      <a:pt x="63" y="481"/>
                    </a:lnTo>
                    <a:lnTo>
                      <a:pt x="62" y="482"/>
                    </a:lnTo>
                    <a:lnTo>
                      <a:pt x="65" y="485"/>
                    </a:lnTo>
                    <a:lnTo>
                      <a:pt x="66" y="486"/>
                    </a:lnTo>
                    <a:lnTo>
                      <a:pt x="69" y="485"/>
                    </a:lnTo>
                    <a:lnTo>
                      <a:pt x="69" y="486"/>
                    </a:lnTo>
                    <a:lnTo>
                      <a:pt x="70" y="486"/>
                    </a:lnTo>
                    <a:lnTo>
                      <a:pt x="70" y="487"/>
                    </a:lnTo>
                    <a:lnTo>
                      <a:pt x="69" y="490"/>
                    </a:lnTo>
                    <a:lnTo>
                      <a:pt x="70" y="490"/>
                    </a:lnTo>
                    <a:lnTo>
                      <a:pt x="70" y="492"/>
                    </a:lnTo>
                    <a:lnTo>
                      <a:pt x="69" y="491"/>
                    </a:lnTo>
                    <a:lnTo>
                      <a:pt x="69" y="494"/>
                    </a:lnTo>
                    <a:lnTo>
                      <a:pt x="72" y="494"/>
                    </a:lnTo>
                    <a:lnTo>
                      <a:pt x="71" y="496"/>
                    </a:lnTo>
                    <a:lnTo>
                      <a:pt x="72" y="496"/>
                    </a:lnTo>
                    <a:lnTo>
                      <a:pt x="72" y="498"/>
                    </a:lnTo>
                    <a:lnTo>
                      <a:pt x="74" y="498"/>
                    </a:lnTo>
                    <a:lnTo>
                      <a:pt x="73" y="500"/>
                    </a:lnTo>
                    <a:lnTo>
                      <a:pt x="73" y="501"/>
                    </a:lnTo>
                    <a:lnTo>
                      <a:pt x="74" y="501"/>
                    </a:lnTo>
                    <a:lnTo>
                      <a:pt x="75" y="501"/>
                    </a:lnTo>
                    <a:lnTo>
                      <a:pt x="77" y="501"/>
                    </a:lnTo>
                    <a:lnTo>
                      <a:pt x="78" y="500"/>
                    </a:lnTo>
                    <a:lnTo>
                      <a:pt x="77" y="500"/>
                    </a:lnTo>
                    <a:lnTo>
                      <a:pt x="77" y="499"/>
                    </a:lnTo>
                    <a:lnTo>
                      <a:pt x="77" y="497"/>
                    </a:lnTo>
                    <a:lnTo>
                      <a:pt x="76" y="496"/>
                    </a:lnTo>
                    <a:lnTo>
                      <a:pt x="78" y="496"/>
                    </a:lnTo>
                    <a:lnTo>
                      <a:pt x="78" y="495"/>
                    </a:lnTo>
                    <a:lnTo>
                      <a:pt x="79" y="494"/>
                    </a:lnTo>
                    <a:lnTo>
                      <a:pt x="78" y="491"/>
                    </a:lnTo>
                    <a:lnTo>
                      <a:pt x="79" y="491"/>
                    </a:lnTo>
                    <a:lnTo>
                      <a:pt x="80" y="494"/>
                    </a:lnTo>
                    <a:lnTo>
                      <a:pt x="80" y="496"/>
                    </a:lnTo>
                    <a:lnTo>
                      <a:pt x="82" y="498"/>
                    </a:lnTo>
                    <a:lnTo>
                      <a:pt x="82" y="501"/>
                    </a:lnTo>
                    <a:lnTo>
                      <a:pt x="80" y="503"/>
                    </a:lnTo>
                    <a:lnTo>
                      <a:pt x="79" y="504"/>
                    </a:lnTo>
                    <a:lnTo>
                      <a:pt x="80" y="506"/>
                    </a:lnTo>
                    <a:lnTo>
                      <a:pt x="78" y="507"/>
                    </a:lnTo>
                    <a:lnTo>
                      <a:pt x="76" y="510"/>
                    </a:lnTo>
                    <a:lnTo>
                      <a:pt x="77" y="512"/>
                    </a:lnTo>
                    <a:lnTo>
                      <a:pt x="77" y="513"/>
                    </a:lnTo>
                    <a:lnTo>
                      <a:pt x="77" y="514"/>
                    </a:lnTo>
                    <a:lnTo>
                      <a:pt x="75" y="515"/>
                    </a:lnTo>
                    <a:lnTo>
                      <a:pt x="76" y="518"/>
                    </a:lnTo>
                    <a:lnTo>
                      <a:pt x="77" y="517"/>
                    </a:lnTo>
                    <a:lnTo>
                      <a:pt x="80" y="519"/>
                    </a:lnTo>
                    <a:lnTo>
                      <a:pt x="80" y="520"/>
                    </a:lnTo>
                    <a:lnTo>
                      <a:pt x="80" y="521"/>
                    </a:lnTo>
                    <a:lnTo>
                      <a:pt x="83" y="522"/>
                    </a:lnTo>
                    <a:lnTo>
                      <a:pt x="83" y="523"/>
                    </a:lnTo>
                    <a:lnTo>
                      <a:pt x="85" y="523"/>
                    </a:lnTo>
                    <a:lnTo>
                      <a:pt x="88" y="525"/>
                    </a:lnTo>
                    <a:lnTo>
                      <a:pt x="90" y="525"/>
                    </a:lnTo>
                    <a:lnTo>
                      <a:pt x="93" y="527"/>
                    </a:lnTo>
                    <a:lnTo>
                      <a:pt x="94" y="527"/>
                    </a:lnTo>
                    <a:lnTo>
                      <a:pt x="94" y="528"/>
                    </a:lnTo>
                    <a:lnTo>
                      <a:pt x="95" y="530"/>
                    </a:lnTo>
                    <a:lnTo>
                      <a:pt x="97" y="534"/>
                    </a:lnTo>
                    <a:lnTo>
                      <a:pt x="100" y="533"/>
                    </a:lnTo>
                    <a:lnTo>
                      <a:pt x="100" y="536"/>
                    </a:lnTo>
                    <a:lnTo>
                      <a:pt x="99" y="537"/>
                    </a:lnTo>
                    <a:lnTo>
                      <a:pt x="99" y="538"/>
                    </a:lnTo>
                    <a:lnTo>
                      <a:pt x="98" y="538"/>
                    </a:lnTo>
                    <a:lnTo>
                      <a:pt x="99" y="541"/>
                    </a:lnTo>
                    <a:lnTo>
                      <a:pt x="100" y="544"/>
                    </a:lnTo>
                    <a:lnTo>
                      <a:pt x="100" y="547"/>
                    </a:lnTo>
                    <a:lnTo>
                      <a:pt x="101" y="549"/>
                    </a:lnTo>
                    <a:lnTo>
                      <a:pt x="101" y="548"/>
                    </a:lnTo>
                    <a:lnTo>
                      <a:pt x="102" y="549"/>
                    </a:lnTo>
                    <a:lnTo>
                      <a:pt x="102" y="551"/>
                    </a:lnTo>
                    <a:lnTo>
                      <a:pt x="102" y="555"/>
                    </a:lnTo>
                    <a:lnTo>
                      <a:pt x="103" y="555"/>
                    </a:lnTo>
                    <a:lnTo>
                      <a:pt x="102" y="557"/>
                    </a:lnTo>
                    <a:lnTo>
                      <a:pt x="104" y="556"/>
                    </a:lnTo>
                    <a:lnTo>
                      <a:pt x="104" y="557"/>
                    </a:lnTo>
                    <a:lnTo>
                      <a:pt x="104" y="558"/>
                    </a:lnTo>
                    <a:lnTo>
                      <a:pt x="103" y="558"/>
                    </a:lnTo>
                    <a:lnTo>
                      <a:pt x="104" y="559"/>
                    </a:lnTo>
                    <a:lnTo>
                      <a:pt x="105" y="560"/>
                    </a:lnTo>
                    <a:lnTo>
                      <a:pt x="106" y="561"/>
                    </a:lnTo>
                    <a:lnTo>
                      <a:pt x="107" y="562"/>
                    </a:lnTo>
                    <a:lnTo>
                      <a:pt x="107" y="561"/>
                    </a:lnTo>
                    <a:lnTo>
                      <a:pt x="108" y="561"/>
                    </a:lnTo>
                    <a:lnTo>
                      <a:pt x="108" y="562"/>
                    </a:lnTo>
                    <a:lnTo>
                      <a:pt x="109" y="560"/>
                    </a:lnTo>
                    <a:lnTo>
                      <a:pt x="110" y="557"/>
                    </a:lnTo>
                    <a:lnTo>
                      <a:pt x="109" y="557"/>
                    </a:lnTo>
                    <a:lnTo>
                      <a:pt x="109" y="554"/>
                    </a:lnTo>
                    <a:lnTo>
                      <a:pt x="111" y="553"/>
                    </a:lnTo>
                    <a:lnTo>
                      <a:pt x="113" y="553"/>
                    </a:lnTo>
                    <a:lnTo>
                      <a:pt x="115" y="552"/>
                    </a:lnTo>
                    <a:lnTo>
                      <a:pt x="113" y="550"/>
                    </a:lnTo>
                    <a:lnTo>
                      <a:pt x="114" y="549"/>
                    </a:lnTo>
                    <a:lnTo>
                      <a:pt x="115" y="549"/>
                    </a:lnTo>
                    <a:lnTo>
                      <a:pt x="116" y="552"/>
                    </a:lnTo>
                    <a:lnTo>
                      <a:pt x="118" y="554"/>
                    </a:lnTo>
                    <a:lnTo>
                      <a:pt x="119" y="553"/>
                    </a:lnTo>
                    <a:lnTo>
                      <a:pt x="119" y="551"/>
                    </a:lnTo>
                    <a:lnTo>
                      <a:pt x="121" y="551"/>
                    </a:lnTo>
                    <a:lnTo>
                      <a:pt x="123" y="551"/>
                    </a:lnTo>
                    <a:lnTo>
                      <a:pt x="124" y="550"/>
                    </a:lnTo>
                    <a:lnTo>
                      <a:pt x="127" y="552"/>
                    </a:lnTo>
                    <a:lnTo>
                      <a:pt x="128" y="551"/>
                    </a:lnTo>
                    <a:lnTo>
                      <a:pt x="130" y="551"/>
                    </a:lnTo>
                    <a:lnTo>
                      <a:pt x="131" y="548"/>
                    </a:lnTo>
                    <a:lnTo>
                      <a:pt x="131" y="551"/>
                    </a:lnTo>
                    <a:lnTo>
                      <a:pt x="132" y="550"/>
                    </a:lnTo>
                    <a:lnTo>
                      <a:pt x="135" y="553"/>
                    </a:lnTo>
                    <a:lnTo>
                      <a:pt x="135" y="552"/>
                    </a:lnTo>
                    <a:lnTo>
                      <a:pt x="137" y="552"/>
                    </a:lnTo>
                    <a:lnTo>
                      <a:pt x="140" y="551"/>
                    </a:lnTo>
                    <a:lnTo>
                      <a:pt x="141" y="550"/>
                    </a:lnTo>
                    <a:lnTo>
                      <a:pt x="140" y="549"/>
                    </a:lnTo>
                    <a:lnTo>
                      <a:pt x="141" y="548"/>
                    </a:lnTo>
                    <a:lnTo>
                      <a:pt x="143" y="547"/>
                    </a:lnTo>
                    <a:lnTo>
                      <a:pt x="143" y="545"/>
                    </a:lnTo>
                    <a:lnTo>
                      <a:pt x="145" y="545"/>
                    </a:lnTo>
                    <a:lnTo>
                      <a:pt x="144" y="544"/>
                    </a:lnTo>
                    <a:lnTo>
                      <a:pt x="145" y="544"/>
                    </a:lnTo>
                    <a:lnTo>
                      <a:pt x="146" y="543"/>
                    </a:lnTo>
                    <a:lnTo>
                      <a:pt x="147" y="543"/>
                    </a:lnTo>
                    <a:lnTo>
                      <a:pt x="149" y="536"/>
                    </a:lnTo>
                    <a:lnTo>
                      <a:pt x="149" y="537"/>
                    </a:lnTo>
                    <a:lnTo>
                      <a:pt x="151" y="537"/>
                    </a:lnTo>
                    <a:lnTo>
                      <a:pt x="151" y="535"/>
                    </a:lnTo>
                    <a:lnTo>
                      <a:pt x="153" y="536"/>
                    </a:lnTo>
                    <a:lnTo>
                      <a:pt x="156" y="533"/>
                    </a:lnTo>
                    <a:lnTo>
                      <a:pt x="157" y="533"/>
                    </a:lnTo>
                    <a:lnTo>
                      <a:pt x="160" y="533"/>
                    </a:lnTo>
                    <a:lnTo>
                      <a:pt x="159" y="530"/>
                    </a:lnTo>
                    <a:lnTo>
                      <a:pt x="160" y="530"/>
                    </a:lnTo>
                    <a:lnTo>
                      <a:pt x="159" y="526"/>
                    </a:lnTo>
                    <a:lnTo>
                      <a:pt x="159" y="525"/>
                    </a:lnTo>
                    <a:lnTo>
                      <a:pt x="157" y="524"/>
                    </a:lnTo>
                    <a:lnTo>
                      <a:pt x="157" y="522"/>
                    </a:lnTo>
                    <a:lnTo>
                      <a:pt x="156" y="520"/>
                    </a:lnTo>
                    <a:lnTo>
                      <a:pt x="156" y="517"/>
                    </a:lnTo>
                    <a:lnTo>
                      <a:pt x="156" y="514"/>
                    </a:lnTo>
                    <a:lnTo>
                      <a:pt x="156" y="513"/>
                    </a:lnTo>
                    <a:lnTo>
                      <a:pt x="156" y="510"/>
                    </a:lnTo>
                    <a:lnTo>
                      <a:pt x="158" y="510"/>
                    </a:lnTo>
                    <a:lnTo>
                      <a:pt x="159" y="508"/>
                    </a:lnTo>
                    <a:lnTo>
                      <a:pt x="160" y="507"/>
                    </a:lnTo>
                    <a:lnTo>
                      <a:pt x="161" y="506"/>
                    </a:lnTo>
                    <a:lnTo>
                      <a:pt x="160" y="506"/>
                    </a:lnTo>
                    <a:lnTo>
                      <a:pt x="162" y="505"/>
                    </a:lnTo>
                    <a:lnTo>
                      <a:pt x="162" y="502"/>
                    </a:lnTo>
                    <a:lnTo>
                      <a:pt x="165" y="502"/>
                    </a:lnTo>
                    <a:lnTo>
                      <a:pt x="165" y="501"/>
                    </a:lnTo>
                    <a:lnTo>
                      <a:pt x="167" y="501"/>
                    </a:lnTo>
                    <a:lnTo>
                      <a:pt x="167" y="500"/>
                    </a:lnTo>
                    <a:lnTo>
                      <a:pt x="169" y="504"/>
                    </a:lnTo>
                    <a:lnTo>
                      <a:pt x="170" y="504"/>
                    </a:lnTo>
                    <a:lnTo>
                      <a:pt x="168" y="507"/>
                    </a:lnTo>
                    <a:lnTo>
                      <a:pt x="167" y="511"/>
                    </a:lnTo>
                    <a:lnTo>
                      <a:pt x="167" y="514"/>
                    </a:lnTo>
                    <a:lnTo>
                      <a:pt x="167" y="515"/>
                    </a:lnTo>
                    <a:lnTo>
                      <a:pt x="170" y="515"/>
                    </a:lnTo>
                    <a:lnTo>
                      <a:pt x="171" y="516"/>
                    </a:lnTo>
                    <a:lnTo>
                      <a:pt x="171" y="512"/>
                    </a:lnTo>
                    <a:lnTo>
                      <a:pt x="175" y="514"/>
                    </a:lnTo>
                    <a:lnTo>
                      <a:pt x="176" y="514"/>
                    </a:lnTo>
                    <a:lnTo>
                      <a:pt x="178" y="516"/>
                    </a:lnTo>
                    <a:lnTo>
                      <a:pt x="177" y="518"/>
                    </a:lnTo>
                    <a:lnTo>
                      <a:pt x="181" y="518"/>
                    </a:lnTo>
                    <a:lnTo>
                      <a:pt x="181" y="520"/>
                    </a:lnTo>
                    <a:lnTo>
                      <a:pt x="182" y="519"/>
                    </a:lnTo>
                    <a:lnTo>
                      <a:pt x="181" y="517"/>
                    </a:lnTo>
                    <a:lnTo>
                      <a:pt x="183" y="518"/>
                    </a:lnTo>
                    <a:lnTo>
                      <a:pt x="183" y="517"/>
                    </a:lnTo>
                    <a:lnTo>
                      <a:pt x="184" y="518"/>
                    </a:lnTo>
                    <a:lnTo>
                      <a:pt x="187" y="518"/>
                    </a:lnTo>
                    <a:lnTo>
                      <a:pt x="186" y="519"/>
                    </a:lnTo>
                    <a:lnTo>
                      <a:pt x="189" y="520"/>
                    </a:lnTo>
                    <a:lnTo>
                      <a:pt x="191" y="523"/>
                    </a:lnTo>
                    <a:lnTo>
                      <a:pt x="192" y="525"/>
                    </a:lnTo>
                    <a:lnTo>
                      <a:pt x="192" y="530"/>
                    </a:lnTo>
                    <a:lnTo>
                      <a:pt x="200" y="524"/>
                    </a:lnTo>
                    <a:lnTo>
                      <a:pt x="202" y="520"/>
                    </a:lnTo>
                    <a:lnTo>
                      <a:pt x="203" y="520"/>
                    </a:lnTo>
                    <a:lnTo>
                      <a:pt x="204" y="520"/>
                    </a:lnTo>
                    <a:lnTo>
                      <a:pt x="205" y="519"/>
                    </a:lnTo>
                    <a:lnTo>
                      <a:pt x="206" y="514"/>
                    </a:lnTo>
                    <a:lnTo>
                      <a:pt x="205" y="513"/>
                    </a:lnTo>
                    <a:lnTo>
                      <a:pt x="204" y="513"/>
                    </a:lnTo>
                    <a:lnTo>
                      <a:pt x="206" y="511"/>
                    </a:lnTo>
                    <a:lnTo>
                      <a:pt x="203" y="509"/>
                    </a:lnTo>
                    <a:lnTo>
                      <a:pt x="206" y="510"/>
                    </a:lnTo>
                    <a:lnTo>
                      <a:pt x="208" y="509"/>
                    </a:lnTo>
                    <a:lnTo>
                      <a:pt x="208" y="511"/>
                    </a:lnTo>
                    <a:lnTo>
                      <a:pt x="208" y="512"/>
                    </a:lnTo>
                    <a:lnTo>
                      <a:pt x="209" y="513"/>
                    </a:lnTo>
                    <a:lnTo>
                      <a:pt x="211" y="510"/>
                    </a:lnTo>
                    <a:lnTo>
                      <a:pt x="212" y="510"/>
                    </a:lnTo>
                    <a:lnTo>
                      <a:pt x="214" y="508"/>
                    </a:lnTo>
                    <a:lnTo>
                      <a:pt x="215" y="510"/>
                    </a:lnTo>
                    <a:lnTo>
                      <a:pt x="221" y="508"/>
                    </a:lnTo>
                    <a:lnTo>
                      <a:pt x="221" y="509"/>
                    </a:lnTo>
                    <a:lnTo>
                      <a:pt x="223" y="509"/>
                    </a:lnTo>
                    <a:lnTo>
                      <a:pt x="224" y="508"/>
                    </a:lnTo>
                    <a:lnTo>
                      <a:pt x="225" y="509"/>
                    </a:lnTo>
                    <a:lnTo>
                      <a:pt x="227" y="511"/>
                    </a:lnTo>
                    <a:lnTo>
                      <a:pt x="227" y="513"/>
                    </a:lnTo>
                    <a:lnTo>
                      <a:pt x="227" y="514"/>
                    </a:lnTo>
                    <a:lnTo>
                      <a:pt x="229" y="513"/>
                    </a:lnTo>
                    <a:lnTo>
                      <a:pt x="229" y="514"/>
                    </a:lnTo>
                    <a:lnTo>
                      <a:pt x="230" y="514"/>
                    </a:lnTo>
                    <a:lnTo>
                      <a:pt x="232" y="514"/>
                    </a:lnTo>
                    <a:lnTo>
                      <a:pt x="232" y="513"/>
                    </a:lnTo>
                    <a:lnTo>
                      <a:pt x="232" y="514"/>
                    </a:lnTo>
                    <a:lnTo>
                      <a:pt x="233" y="514"/>
                    </a:lnTo>
                    <a:lnTo>
                      <a:pt x="235" y="514"/>
                    </a:lnTo>
                    <a:lnTo>
                      <a:pt x="238" y="513"/>
                    </a:lnTo>
                    <a:lnTo>
                      <a:pt x="238" y="510"/>
                    </a:lnTo>
                    <a:lnTo>
                      <a:pt x="240" y="510"/>
                    </a:lnTo>
                    <a:lnTo>
                      <a:pt x="244" y="507"/>
                    </a:lnTo>
                    <a:lnTo>
                      <a:pt x="242" y="504"/>
                    </a:lnTo>
                    <a:lnTo>
                      <a:pt x="244" y="504"/>
                    </a:lnTo>
                    <a:lnTo>
                      <a:pt x="241" y="502"/>
                    </a:lnTo>
                    <a:lnTo>
                      <a:pt x="240" y="500"/>
                    </a:lnTo>
                    <a:lnTo>
                      <a:pt x="240" y="497"/>
                    </a:lnTo>
                    <a:lnTo>
                      <a:pt x="237" y="494"/>
                    </a:lnTo>
                    <a:lnTo>
                      <a:pt x="238" y="493"/>
                    </a:lnTo>
                    <a:lnTo>
                      <a:pt x="237" y="491"/>
                    </a:lnTo>
                    <a:lnTo>
                      <a:pt x="238" y="490"/>
                    </a:lnTo>
                    <a:lnTo>
                      <a:pt x="239" y="492"/>
                    </a:lnTo>
                    <a:lnTo>
                      <a:pt x="240" y="491"/>
                    </a:lnTo>
                    <a:lnTo>
                      <a:pt x="241" y="491"/>
                    </a:lnTo>
                    <a:lnTo>
                      <a:pt x="245" y="490"/>
                    </a:lnTo>
                    <a:lnTo>
                      <a:pt x="247" y="496"/>
                    </a:lnTo>
                    <a:lnTo>
                      <a:pt x="249" y="496"/>
                    </a:lnTo>
                    <a:lnTo>
                      <a:pt x="250" y="495"/>
                    </a:lnTo>
                    <a:lnTo>
                      <a:pt x="250" y="491"/>
                    </a:lnTo>
                    <a:lnTo>
                      <a:pt x="250" y="489"/>
                    </a:lnTo>
                    <a:lnTo>
                      <a:pt x="252" y="488"/>
                    </a:lnTo>
                    <a:lnTo>
                      <a:pt x="252" y="486"/>
                    </a:lnTo>
                    <a:lnTo>
                      <a:pt x="253" y="486"/>
                    </a:lnTo>
                    <a:lnTo>
                      <a:pt x="255" y="487"/>
                    </a:lnTo>
                    <a:lnTo>
                      <a:pt x="257" y="486"/>
                    </a:lnTo>
                    <a:lnTo>
                      <a:pt x="258" y="489"/>
                    </a:lnTo>
                    <a:lnTo>
                      <a:pt x="260" y="491"/>
                    </a:lnTo>
                    <a:lnTo>
                      <a:pt x="261" y="493"/>
                    </a:lnTo>
                    <a:lnTo>
                      <a:pt x="262" y="493"/>
                    </a:lnTo>
                    <a:lnTo>
                      <a:pt x="261" y="495"/>
                    </a:lnTo>
                    <a:lnTo>
                      <a:pt x="261" y="496"/>
                    </a:lnTo>
                    <a:lnTo>
                      <a:pt x="263" y="497"/>
                    </a:lnTo>
                    <a:lnTo>
                      <a:pt x="263" y="498"/>
                    </a:lnTo>
                    <a:lnTo>
                      <a:pt x="265" y="498"/>
                    </a:lnTo>
                    <a:lnTo>
                      <a:pt x="267" y="501"/>
                    </a:lnTo>
                    <a:lnTo>
                      <a:pt x="268" y="501"/>
                    </a:lnTo>
                    <a:lnTo>
                      <a:pt x="269" y="500"/>
                    </a:lnTo>
                    <a:lnTo>
                      <a:pt x="274" y="499"/>
                    </a:lnTo>
                    <a:lnTo>
                      <a:pt x="276" y="499"/>
                    </a:lnTo>
                    <a:lnTo>
                      <a:pt x="276" y="500"/>
                    </a:lnTo>
                    <a:lnTo>
                      <a:pt x="277" y="500"/>
                    </a:lnTo>
                    <a:lnTo>
                      <a:pt x="279" y="500"/>
                    </a:lnTo>
                    <a:lnTo>
                      <a:pt x="279" y="499"/>
                    </a:lnTo>
                    <a:lnTo>
                      <a:pt x="279" y="497"/>
                    </a:lnTo>
                    <a:lnTo>
                      <a:pt x="279" y="496"/>
                    </a:lnTo>
                    <a:lnTo>
                      <a:pt x="281" y="493"/>
                    </a:lnTo>
                    <a:lnTo>
                      <a:pt x="280" y="491"/>
                    </a:lnTo>
                    <a:lnTo>
                      <a:pt x="280" y="490"/>
                    </a:lnTo>
                    <a:lnTo>
                      <a:pt x="283" y="489"/>
                    </a:lnTo>
                    <a:lnTo>
                      <a:pt x="284" y="487"/>
                    </a:lnTo>
                    <a:lnTo>
                      <a:pt x="285" y="487"/>
                    </a:lnTo>
                    <a:lnTo>
                      <a:pt x="285" y="486"/>
                    </a:lnTo>
                    <a:lnTo>
                      <a:pt x="286" y="485"/>
                    </a:lnTo>
                    <a:lnTo>
                      <a:pt x="286" y="482"/>
                    </a:lnTo>
                    <a:lnTo>
                      <a:pt x="284" y="478"/>
                    </a:lnTo>
                    <a:lnTo>
                      <a:pt x="284" y="477"/>
                    </a:lnTo>
                    <a:lnTo>
                      <a:pt x="285" y="478"/>
                    </a:lnTo>
                    <a:lnTo>
                      <a:pt x="286" y="477"/>
                    </a:lnTo>
                    <a:lnTo>
                      <a:pt x="290" y="476"/>
                    </a:lnTo>
                    <a:lnTo>
                      <a:pt x="291" y="474"/>
                    </a:lnTo>
                    <a:lnTo>
                      <a:pt x="291" y="473"/>
                    </a:lnTo>
                    <a:lnTo>
                      <a:pt x="292" y="471"/>
                    </a:lnTo>
                    <a:lnTo>
                      <a:pt x="293" y="472"/>
                    </a:lnTo>
                    <a:lnTo>
                      <a:pt x="299" y="471"/>
                    </a:lnTo>
                    <a:lnTo>
                      <a:pt x="299" y="468"/>
                    </a:lnTo>
                    <a:lnTo>
                      <a:pt x="299" y="467"/>
                    </a:lnTo>
                    <a:lnTo>
                      <a:pt x="300" y="465"/>
                    </a:lnTo>
                    <a:lnTo>
                      <a:pt x="300" y="463"/>
                    </a:lnTo>
                    <a:lnTo>
                      <a:pt x="299" y="462"/>
                    </a:lnTo>
                    <a:lnTo>
                      <a:pt x="301" y="462"/>
                    </a:lnTo>
                    <a:lnTo>
                      <a:pt x="302" y="463"/>
                    </a:lnTo>
                    <a:lnTo>
                      <a:pt x="302" y="465"/>
                    </a:lnTo>
                    <a:lnTo>
                      <a:pt x="306" y="465"/>
                    </a:lnTo>
                    <a:lnTo>
                      <a:pt x="306" y="467"/>
                    </a:lnTo>
                    <a:lnTo>
                      <a:pt x="307" y="467"/>
                    </a:lnTo>
                    <a:lnTo>
                      <a:pt x="308" y="468"/>
                    </a:lnTo>
                    <a:lnTo>
                      <a:pt x="310" y="467"/>
                    </a:lnTo>
                    <a:lnTo>
                      <a:pt x="312" y="470"/>
                    </a:lnTo>
                    <a:lnTo>
                      <a:pt x="315" y="469"/>
                    </a:lnTo>
                    <a:lnTo>
                      <a:pt x="315" y="468"/>
                    </a:lnTo>
                    <a:lnTo>
                      <a:pt x="315" y="467"/>
                    </a:lnTo>
                    <a:lnTo>
                      <a:pt x="319" y="463"/>
                    </a:lnTo>
                    <a:lnTo>
                      <a:pt x="321" y="457"/>
                    </a:lnTo>
                    <a:lnTo>
                      <a:pt x="321" y="456"/>
                    </a:lnTo>
                    <a:lnTo>
                      <a:pt x="319" y="456"/>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7" name="Group 92"/>
            <p:cNvGrpSpPr>
              <a:grpSpLocks/>
            </p:cNvGrpSpPr>
            <p:nvPr/>
          </p:nvGrpSpPr>
          <p:grpSpPr bwMode="auto">
            <a:xfrm>
              <a:off x="457" y="2893"/>
              <a:ext cx="313" cy="258"/>
              <a:chOff x="457" y="2893"/>
              <a:chExt cx="313" cy="258"/>
            </a:xfrm>
          </p:grpSpPr>
          <p:sp>
            <p:nvSpPr>
              <p:cNvPr id="271" name="Freeform 90"/>
              <p:cNvSpPr>
                <a:spLocks/>
              </p:cNvSpPr>
              <p:nvPr/>
            </p:nvSpPr>
            <p:spPr bwMode="auto">
              <a:xfrm>
                <a:off x="457" y="2893"/>
                <a:ext cx="313" cy="258"/>
              </a:xfrm>
              <a:custGeom>
                <a:avLst/>
                <a:gdLst>
                  <a:gd name="T0" fmla="*/ 302 w 313"/>
                  <a:gd name="T1" fmla="*/ 176 h 258"/>
                  <a:gd name="T2" fmla="*/ 301 w 313"/>
                  <a:gd name="T3" fmla="*/ 168 h 258"/>
                  <a:gd name="T4" fmla="*/ 311 w 313"/>
                  <a:gd name="T5" fmla="*/ 169 h 258"/>
                  <a:gd name="T6" fmla="*/ 311 w 313"/>
                  <a:gd name="T7" fmla="*/ 156 h 258"/>
                  <a:gd name="T8" fmla="*/ 306 w 313"/>
                  <a:gd name="T9" fmla="*/ 139 h 258"/>
                  <a:gd name="T10" fmla="*/ 306 w 313"/>
                  <a:gd name="T11" fmla="*/ 125 h 258"/>
                  <a:gd name="T12" fmla="*/ 305 w 313"/>
                  <a:gd name="T13" fmla="*/ 111 h 258"/>
                  <a:gd name="T14" fmla="*/ 305 w 313"/>
                  <a:gd name="T15" fmla="*/ 98 h 258"/>
                  <a:gd name="T16" fmla="*/ 305 w 313"/>
                  <a:gd name="T17" fmla="*/ 86 h 258"/>
                  <a:gd name="T18" fmla="*/ 305 w 313"/>
                  <a:gd name="T19" fmla="*/ 65 h 258"/>
                  <a:gd name="T20" fmla="*/ 289 w 313"/>
                  <a:gd name="T21" fmla="*/ 65 h 258"/>
                  <a:gd name="T22" fmla="*/ 277 w 313"/>
                  <a:gd name="T23" fmla="*/ 63 h 258"/>
                  <a:gd name="T24" fmla="*/ 274 w 313"/>
                  <a:gd name="T25" fmla="*/ 50 h 258"/>
                  <a:gd name="T26" fmla="*/ 250 w 313"/>
                  <a:gd name="T27" fmla="*/ 40 h 258"/>
                  <a:gd name="T28" fmla="*/ 228 w 313"/>
                  <a:gd name="T29" fmla="*/ 21 h 258"/>
                  <a:gd name="T30" fmla="*/ 200 w 313"/>
                  <a:gd name="T31" fmla="*/ 4 h 258"/>
                  <a:gd name="T32" fmla="*/ 166 w 313"/>
                  <a:gd name="T33" fmla="*/ 13 h 258"/>
                  <a:gd name="T34" fmla="*/ 140 w 313"/>
                  <a:gd name="T35" fmla="*/ 13 h 258"/>
                  <a:gd name="T36" fmla="*/ 118 w 313"/>
                  <a:gd name="T37" fmla="*/ 19 h 258"/>
                  <a:gd name="T38" fmla="*/ 99 w 313"/>
                  <a:gd name="T39" fmla="*/ 37 h 258"/>
                  <a:gd name="T40" fmla="*/ 85 w 313"/>
                  <a:gd name="T41" fmla="*/ 50 h 258"/>
                  <a:gd name="T42" fmla="*/ 69 w 313"/>
                  <a:gd name="T43" fmla="*/ 74 h 258"/>
                  <a:gd name="T44" fmla="*/ 62 w 313"/>
                  <a:gd name="T45" fmla="*/ 82 h 258"/>
                  <a:gd name="T46" fmla="*/ 61 w 313"/>
                  <a:gd name="T47" fmla="*/ 101 h 258"/>
                  <a:gd name="T48" fmla="*/ 49 w 313"/>
                  <a:gd name="T49" fmla="*/ 107 h 258"/>
                  <a:gd name="T50" fmla="*/ 49 w 313"/>
                  <a:gd name="T51" fmla="*/ 93 h 258"/>
                  <a:gd name="T52" fmla="*/ 47 w 313"/>
                  <a:gd name="T53" fmla="*/ 79 h 258"/>
                  <a:gd name="T54" fmla="*/ 44 w 313"/>
                  <a:gd name="T55" fmla="*/ 70 h 258"/>
                  <a:gd name="T56" fmla="*/ 31 w 313"/>
                  <a:gd name="T57" fmla="*/ 56 h 258"/>
                  <a:gd name="T58" fmla="*/ 15 w 313"/>
                  <a:gd name="T59" fmla="*/ 32 h 258"/>
                  <a:gd name="T60" fmla="*/ 11 w 313"/>
                  <a:gd name="T61" fmla="*/ 40 h 258"/>
                  <a:gd name="T62" fmla="*/ 2 w 313"/>
                  <a:gd name="T63" fmla="*/ 57 h 258"/>
                  <a:gd name="T64" fmla="*/ 12 w 313"/>
                  <a:gd name="T65" fmla="*/ 73 h 258"/>
                  <a:gd name="T66" fmla="*/ 15 w 313"/>
                  <a:gd name="T67" fmla="*/ 84 h 258"/>
                  <a:gd name="T68" fmla="*/ 24 w 313"/>
                  <a:gd name="T69" fmla="*/ 91 h 258"/>
                  <a:gd name="T70" fmla="*/ 22 w 313"/>
                  <a:gd name="T71" fmla="*/ 114 h 258"/>
                  <a:gd name="T72" fmla="*/ 26 w 313"/>
                  <a:gd name="T73" fmla="*/ 138 h 258"/>
                  <a:gd name="T74" fmla="*/ 36 w 313"/>
                  <a:gd name="T75" fmla="*/ 152 h 258"/>
                  <a:gd name="T76" fmla="*/ 47 w 313"/>
                  <a:gd name="T77" fmla="*/ 172 h 258"/>
                  <a:gd name="T78" fmla="*/ 62 w 313"/>
                  <a:gd name="T79" fmla="*/ 187 h 258"/>
                  <a:gd name="T80" fmla="*/ 71 w 313"/>
                  <a:gd name="T81" fmla="*/ 199 h 258"/>
                  <a:gd name="T82" fmla="*/ 87 w 313"/>
                  <a:gd name="T83" fmla="*/ 207 h 258"/>
                  <a:gd name="T84" fmla="*/ 86 w 313"/>
                  <a:gd name="T85" fmla="*/ 229 h 258"/>
                  <a:gd name="T86" fmla="*/ 110 w 313"/>
                  <a:gd name="T87" fmla="*/ 253 h 258"/>
                  <a:gd name="T88" fmla="*/ 130 w 313"/>
                  <a:gd name="T89" fmla="*/ 249 h 258"/>
                  <a:gd name="T90" fmla="*/ 142 w 313"/>
                  <a:gd name="T91" fmla="*/ 246 h 258"/>
                  <a:gd name="T92" fmla="*/ 158 w 313"/>
                  <a:gd name="T93" fmla="*/ 241 h 258"/>
                  <a:gd name="T94" fmla="*/ 172 w 313"/>
                  <a:gd name="T95" fmla="*/ 244 h 258"/>
                  <a:gd name="T96" fmla="*/ 187 w 313"/>
                  <a:gd name="T97" fmla="*/ 252 h 258"/>
                  <a:gd name="T98" fmla="*/ 203 w 313"/>
                  <a:gd name="T99" fmla="*/ 254 h 258"/>
                  <a:gd name="T100" fmla="*/ 212 w 313"/>
                  <a:gd name="T101" fmla="*/ 243 h 258"/>
                  <a:gd name="T102" fmla="*/ 224 w 313"/>
                  <a:gd name="T103" fmla="*/ 232 h 258"/>
                  <a:gd name="T104" fmla="*/ 235 w 313"/>
                  <a:gd name="T105" fmla="*/ 225 h 258"/>
                  <a:gd name="T106" fmla="*/ 245 w 313"/>
                  <a:gd name="T107" fmla="*/ 216 h 258"/>
                  <a:gd name="T108" fmla="*/ 254 w 313"/>
                  <a:gd name="T109" fmla="*/ 215 h 258"/>
                  <a:gd name="T110" fmla="*/ 269 w 313"/>
                  <a:gd name="T111" fmla="*/ 219 h 258"/>
                  <a:gd name="T112" fmla="*/ 274 w 313"/>
                  <a:gd name="T113" fmla="*/ 226 h 258"/>
                  <a:gd name="T114" fmla="*/ 287 w 313"/>
                  <a:gd name="T115" fmla="*/ 231 h 258"/>
                  <a:gd name="T116" fmla="*/ 290 w 313"/>
                  <a:gd name="T117" fmla="*/ 210 h 258"/>
                  <a:gd name="T118" fmla="*/ 303 w 313"/>
                  <a:gd name="T119" fmla="*/ 211 h 258"/>
                  <a:gd name="T120" fmla="*/ 309 w 313"/>
                  <a:gd name="T121" fmla="*/ 200 h 258"/>
                  <a:gd name="T122" fmla="*/ 312 w 313"/>
                  <a:gd name="T123" fmla="*/ 190 h 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3"/>
                  <a:gd name="T187" fmla="*/ 0 h 258"/>
                  <a:gd name="T188" fmla="*/ 313 w 313"/>
                  <a:gd name="T189" fmla="*/ 258 h 2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3" h="258">
                    <a:moveTo>
                      <a:pt x="311" y="188"/>
                    </a:moveTo>
                    <a:lnTo>
                      <a:pt x="311" y="183"/>
                    </a:lnTo>
                    <a:lnTo>
                      <a:pt x="311" y="182"/>
                    </a:lnTo>
                    <a:lnTo>
                      <a:pt x="308" y="182"/>
                    </a:lnTo>
                    <a:lnTo>
                      <a:pt x="310" y="181"/>
                    </a:lnTo>
                    <a:lnTo>
                      <a:pt x="308" y="179"/>
                    </a:lnTo>
                    <a:lnTo>
                      <a:pt x="307" y="176"/>
                    </a:lnTo>
                    <a:lnTo>
                      <a:pt x="305" y="175"/>
                    </a:lnTo>
                    <a:lnTo>
                      <a:pt x="302" y="176"/>
                    </a:lnTo>
                    <a:lnTo>
                      <a:pt x="300" y="174"/>
                    </a:lnTo>
                    <a:lnTo>
                      <a:pt x="299" y="176"/>
                    </a:lnTo>
                    <a:lnTo>
                      <a:pt x="297" y="173"/>
                    </a:lnTo>
                    <a:lnTo>
                      <a:pt x="296" y="173"/>
                    </a:lnTo>
                    <a:lnTo>
                      <a:pt x="295" y="171"/>
                    </a:lnTo>
                    <a:lnTo>
                      <a:pt x="298" y="171"/>
                    </a:lnTo>
                    <a:lnTo>
                      <a:pt x="298" y="170"/>
                    </a:lnTo>
                    <a:lnTo>
                      <a:pt x="297" y="169"/>
                    </a:lnTo>
                    <a:lnTo>
                      <a:pt x="298" y="168"/>
                    </a:lnTo>
                    <a:lnTo>
                      <a:pt x="301" y="167"/>
                    </a:lnTo>
                    <a:lnTo>
                      <a:pt x="301" y="168"/>
                    </a:lnTo>
                    <a:lnTo>
                      <a:pt x="301" y="167"/>
                    </a:lnTo>
                    <a:lnTo>
                      <a:pt x="305" y="169"/>
                    </a:lnTo>
                    <a:lnTo>
                      <a:pt x="305" y="168"/>
                    </a:lnTo>
                    <a:lnTo>
                      <a:pt x="305" y="169"/>
                    </a:lnTo>
                    <a:lnTo>
                      <a:pt x="306" y="168"/>
                    </a:lnTo>
                    <a:lnTo>
                      <a:pt x="307" y="169"/>
                    </a:lnTo>
                    <a:lnTo>
                      <a:pt x="306" y="169"/>
                    </a:lnTo>
                    <a:lnTo>
                      <a:pt x="309" y="172"/>
                    </a:lnTo>
                    <a:lnTo>
                      <a:pt x="310" y="172"/>
                    </a:lnTo>
                    <a:lnTo>
                      <a:pt x="309" y="169"/>
                    </a:lnTo>
                    <a:lnTo>
                      <a:pt x="311" y="169"/>
                    </a:lnTo>
                    <a:lnTo>
                      <a:pt x="309" y="167"/>
                    </a:lnTo>
                    <a:lnTo>
                      <a:pt x="309" y="166"/>
                    </a:lnTo>
                    <a:lnTo>
                      <a:pt x="306" y="164"/>
                    </a:lnTo>
                    <a:lnTo>
                      <a:pt x="307" y="162"/>
                    </a:lnTo>
                    <a:lnTo>
                      <a:pt x="306" y="162"/>
                    </a:lnTo>
                    <a:lnTo>
                      <a:pt x="308" y="162"/>
                    </a:lnTo>
                    <a:lnTo>
                      <a:pt x="311" y="163"/>
                    </a:lnTo>
                    <a:lnTo>
                      <a:pt x="313" y="158"/>
                    </a:lnTo>
                    <a:lnTo>
                      <a:pt x="309" y="157"/>
                    </a:lnTo>
                    <a:lnTo>
                      <a:pt x="311" y="156"/>
                    </a:lnTo>
                    <a:lnTo>
                      <a:pt x="311" y="153"/>
                    </a:lnTo>
                    <a:lnTo>
                      <a:pt x="311" y="152"/>
                    </a:lnTo>
                    <a:lnTo>
                      <a:pt x="311" y="149"/>
                    </a:lnTo>
                    <a:lnTo>
                      <a:pt x="309" y="146"/>
                    </a:lnTo>
                    <a:lnTo>
                      <a:pt x="310" y="145"/>
                    </a:lnTo>
                    <a:lnTo>
                      <a:pt x="308" y="142"/>
                    </a:lnTo>
                    <a:lnTo>
                      <a:pt x="307" y="142"/>
                    </a:lnTo>
                    <a:lnTo>
                      <a:pt x="306" y="141"/>
                    </a:lnTo>
                    <a:lnTo>
                      <a:pt x="308" y="139"/>
                    </a:lnTo>
                    <a:lnTo>
                      <a:pt x="306" y="139"/>
                    </a:lnTo>
                    <a:lnTo>
                      <a:pt x="303" y="137"/>
                    </a:lnTo>
                    <a:lnTo>
                      <a:pt x="303" y="135"/>
                    </a:lnTo>
                    <a:lnTo>
                      <a:pt x="306" y="135"/>
                    </a:lnTo>
                    <a:lnTo>
                      <a:pt x="306" y="132"/>
                    </a:lnTo>
                    <a:lnTo>
                      <a:pt x="306" y="131"/>
                    </a:lnTo>
                    <a:lnTo>
                      <a:pt x="307" y="131"/>
                    </a:lnTo>
                    <a:lnTo>
                      <a:pt x="306" y="129"/>
                    </a:lnTo>
                    <a:lnTo>
                      <a:pt x="308" y="129"/>
                    </a:lnTo>
                    <a:lnTo>
                      <a:pt x="308" y="128"/>
                    </a:lnTo>
                    <a:lnTo>
                      <a:pt x="306" y="127"/>
                    </a:lnTo>
                    <a:lnTo>
                      <a:pt x="306" y="125"/>
                    </a:lnTo>
                    <a:lnTo>
                      <a:pt x="305" y="125"/>
                    </a:lnTo>
                    <a:lnTo>
                      <a:pt x="303" y="126"/>
                    </a:lnTo>
                    <a:lnTo>
                      <a:pt x="301" y="125"/>
                    </a:lnTo>
                    <a:lnTo>
                      <a:pt x="300" y="122"/>
                    </a:lnTo>
                    <a:lnTo>
                      <a:pt x="301" y="121"/>
                    </a:lnTo>
                    <a:lnTo>
                      <a:pt x="300" y="120"/>
                    </a:lnTo>
                    <a:lnTo>
                      <a:pt x="301" y="119"/>
                    </a:lnTo>
                    <a:lnTo>
                      <a:pt x="303" y="119"/>
                    </a:lnTo>
                    <a:lnTo>
                      <a:pt x="305" y="118"/>
                    </a:lnTo>
                    <a:lnTo>
                      <a:pt x="305" y="115"/>
                    </a:lnTo>
                    <a:lnTo>
                      <a:pt x="305" y="111"/>
                    </a:lnTo>
                    <a:lnTo>
                      <a:pt x="303" y="111"/>
                    </a:lnTo>
                    <a:lnTo>
                      <a:pt x="304" y="108"/>
                    </a:lnTo>
                    <a:lnTo>
                      <a:pt x="305" y="107"/>
                    </a:lnTo>
                    <a:lnTo>
                      <a:pt x="301" y="105"/>
                    </a:lnTo>
                    <a:lnTo>
                      <a:pt x="300" y="105"/>
                    </a:lnTo>
                    <a:lnTo>
                      <a:pt x="301" y="105"/>
                    </a:lnTo>
                    <a:lnTo>
                      <a:pt x="303" y="101"/>
                    </a:lnTo>
                    <a:lnTo>
                      <a:pt x="302" y="100"/>
                    </a:lnTo>
                    <a:lnTo>
                      <a:pt x="303" y="100"/>
                    </a:lnTo>
                    <a:lnTo>
                      <a:pt x="305" y="98"/>
                    </a:lnTo>
                    <a:lnTo>
                      <a:pt x="304" y="98"/>
                    </a:lnTo>
                    <a:lnTo>
                      <a:pt x="304" y="96"/>
                    </a:lnTo>
                    <a:lnTo>
                      <a:pt x="306" y="95"/>
                    </a:lnTo>
                    <a:lnTo>
                      <a:pt x="307" y="93"/>
                    </a:lnTo>
                    <a:lnTo>
                      <a:pt x="305" y="92"/>
                    </a:lnTo>
                    <a:lnTo>
                      <a:pt x="306" y="90"/>
                    </a:lnTo>
                    <a:lnTo>
                      <a:pt x="305" y="90"/>
                    </a:lnTo>
                    <a:lnTo>
                      <a:pt x="305" y="89"/>
                    </a:lnTo>
                    <a:lnTo>
                      <a:pt x="305" y="88"/>
                    </a:lnTo>
                    <a:lnTo>
                      <a:pt x="305" y="86"/>
                    </a:lnTo>
                    <a:lnTo>
                      <a:pt x="306" y="85"/>
                    </a:lnTo>
                    <a:lnTo>
                      <a:pt x="307" y="84"/>
                    </a:lnTo>
                    <a:lnTo>
                      <a:pt x="309" y="84"/>
                    </a:lnTo>
                    <a:lnTo>
                      <a:pt x="309" y="82"/>
                    </a:lnTo>
                    <a:lnTo>
                      <a:pt x="309" y="78"/>
                    </a:lnTo>
                    <a:lnTo>
                      <a:pt x="310" y="77"/>
                    </a:lnTo>
                    <a:lnTo>
                      <a:pt x="308" y="75"/>
                    </a:lnTo>
                    <a:lnTo>
                      <a:pt x="307" y="70"/>
                    </a:lnTo>
                    <a:lnTo>
                      <a:pt x="303" y="67"/>
                    </a:lnTo>
                    <a:lnTo>
                      <a:pt x="305" y="65"/>
                    </a:lnTo>
                    <a:lnTo>
                      <a:pt x="302" y="65"/>
                    </a:lnTo>
                    <a:lnTo>
                      <a:pt x="300" y="67"/>
                    </a:lnTo>
                    <a:lnTo>
                      <a:pt x="298" y="67"/>
                    </a:lnTo>
                    <a:lnTo>
                      <a:pt x="297" y="68"/>
                    </a:lnTo>
                    <a:lnTo>
                      <a:pt x="297" y="67"/>
                    </a:lnTo>
                    <a:lnTo>
                      <a:pt x="293" y="67"/>
                    </a:lnTo>
                    <a:lnTo>
                      <a:pt x="292" y="66"/>
                    </a:lnTo>
                    <a:lnTo>
                      <a:pt x="290" y="66"/>
                    </a:lnTo>
                    <a:lnTo>
                      <a:pt x="290" y="65"/>
                    </a:lnTo>
                    <a:lnTo>
                      <a:pt x="289" y="65"/>
                    </a:lnTo>
                    <a:lnTo>
                      <a:pt x="289" y="63"/>
                    </a:lnTo>
                    <a:lnTo>
                      <a:pt x="285" y="63"/>
                    </a:lnTo>
                    <a:lnTo>
                      <a:pt x="284" y="62"/>
                    </a:lnTo>
                    <a:lnTo>
                      <a:pt x="281" y="63"/>
                    </a:lnTo>
                    <a:lnTo>
                      <a:pt x="281" y="65"/>
                    </a:lnTo>
                    <a:lnTo>
                      <a:pt x="280" y="65"/>
                    </a:lnTo>
                    <a:lnTo>
                      <a:pt x="279" y="66"/>
                    </a:lnTo>
                    <a:lnTo>
                      <a:pt x="277" y="65"/>
                    </a:lnTo>
                    <a:lnTo>
                      <a:pt x="278" y="64"/>
                    </a:lnTo>
                    <a:lnTo>
                      <a:pt x="277" y="63"/>
                    </a:lnTo>
                    <a:lnTo>
                      <a:pt x="276" y="63"/>
                    </a:lnTo>
                    <a:lnTo>
                      <a:pt x="274" y="61"/>
                    </a:lnTo>
                    <a:lnTo>
                      <a:pt x="273" y="62"/>
                    </a:lnTo>
                    <a:lnTo>
                      <a:pt x="273" y="60"/>
                    </a:lnTo>
                    <a:lnTo>
                      <a:pt x="275" y="60"/>
                    </a:lnTo>
                    <a:lnTo>
                      <a:pt x="276" y="56"/>
                    </a:lnTo>
                    <a:lnTo>
                      <a:pt x="279" y="56"/>
                    </a:lnTo>
                    <a:lnTo>
                      <a:pt x="279" y="55"/>
                    </a:lnTo>
                    <a:lnTo>
                      <a:pt x="276" y="50"/>
                    </a:lnTo>
                    <a:lnTo>
                      <a:pt x="276" y="49"/>
                    </a:lnTo>
                    <a:lnTo>
                      <a:pt x="274" y="50"/>
                    </a:lnTo>
                    <a:lnTo>
                      <a:pt x="272" y="49"/>
                    </a:lnTo>
                    <a:lnTo>
                      <a:pt x="269" y="44"/>
                    </a:lnTo>
                    <a:lnTo>
                      <a:pt x="269" y="46"/>
                    </a:lnTo>
                    <a:lnTo>
                      <a:pt x="263" y="44"/>
                    </a:lnTo>
                    <a:lnTo>
                      <a:pt x="262" y="46"/>
                    </a:lnTo>
                    <a:lnTo>
                      <a:pt x="257" y="43"/>
                    </a:lnTo>
                    <a:lnTo>
                      <a:pt x="257" y="39"/>
                    </a:lnTo>
                    <a:lnTo>
                      <a:pt x="254" y="40"/>
                    </a:lnTo>
                    <a:lnTo>
                      <a:pt x="250" y="42"/>
                    </a:lnTo>
                    <a:lnTo>
                      <a:pt x="249" y="41"/>
                    </a:lnTo>
                    <a:lnTo>
                      <a:pt x="250" y="40"/>
                    </a:lnTo>
                    <a:lnTo>
                      <a:pt x="249" y="40"/>
                    </a:lnTo>
                    <a:lnTo>
                      <a:pt x="248" y="39"/>
                    </a:lnTo>
                    <a:lnTo>
                      <a:pt x="244" y="40"/>
                    </a:lnTo>
                    <a:lnTo>
                      <a:pt x="243" y="37"/>
                    </a:lnTo>
                    <a:lnTo>
                      <a:pt x="242" y="34"/>
                    </a:lnTo>
                    <a:lnTo>
                      <a:pt x="238" y="32"/>
                    </a:lnTo>
                    <a:lnTo>
                      <a:pt x="235" y="31"/>
                    </a:lnTo>
                    <a:lnTo>
                      <a:pt x="235" y="28"/>
                    </a:lnTo>
                    <a:lnTo>
                      <a:pt x="230" y="22"/>
                    </a:lnTo>
                    <a:lnTo>
                      <a:pt x="229" y="21"/>
                    </a:lnTo>
                    <a:lnTo>
                      <a:pt x="228" y="21"/>
                    </a:lnTo>
                    <a:lnTo>
                      <a:pt x="225" y="18"/>
                    </a:lnTo>
                    <a:lnTo>
                      <a:pt x="215" y="8"/>
                    </a:lnTo>
                    <a:lnTo>
                      <a:pt x="212" y="4"/>
                    </a:lnTo>
                    <a:lnTo>
                      <a:pt x="207" y="0"/>
                    </a:lnTo>
                    <a:lnTo>
                      <a:pt x="206" y="4"/>
                    </a:lnTo>
                    <a:lnTo>
                      <a:pt x="203" y="7"/>
                    </a:lnTo>
                    <a:lnTo>
                      <a:pt x="203" y="9"/>
                    </a:lnTo>
                    <a:lnTo>
                      <a:pt x="203" y="11"/>
                    </a:lnTo>
                    <a:lnTo>
                      <a:pt x="203" y="13"/>
                    </a:lnTo>
                    <a:lnTo>
                      <a:pt x="202" y="9"/>
                    </a:lnTo>
                    <a:lnTo>
                      <a:pt x="200" y="4"/>
                    </a:lnTo>
                    <a:lnTo>
                      <a:pt x="183" y="9"/>
                    </a:lnTo>
                    <a:lnTo>
                      <a:pt x="181" y="14"/>
                    </a:lnTo>
                    <a:lnTo>
                      <a:pt x="178" y="15"/>
                    </a:lnTo>
                    <a:lnTo>
                      <a:pt x="175" y="19"/>
                    </a:lnTo>
                    <a:lnTo>
                      <a:pt x="173" y="21"/>
                    </a:lnTo>
                    <a:lnTo>
                      <a:pt x="174" y="22"/>
                    </a:lnTo>
                    <a:lnTo>
                      <a:pt x="173" y="24"/>
                    </a:lnTo>
                    <a:lnTo>
                      <a:pt x="171" y="21"/>
                    </a:lnTo>
                    <a:lnTo>
                      <a:pt x="170" y="20"/>
                    </a:lnTo>
                    <a:lnTo>
                      <a:pt x="168" y="17"/>
                    </a:lnTo>
                    <a:lnTo>
                      <a:pt x="166" y="13"/>
                    </a:lnTo>
                    <a:lnTo>
                      <a:pt x="161" y="15"/>
                    </a:lnTo>
                    <a:lnTo>
                      <a:pt x="158" y="15"/>
                    </a:lnTo>
                    <a:lnTo>
                      <a:pt x="157" y="14"/>
                    </a:lnTo>
                    <a:lnTo>
                      <a:pt x="153" y="11"/>
                    </a:lnTo>
                    <a:lnTo>
                      <a:pt x="150" y="11"/>
                    </a:lnTo>
                    <a:lnTo>
                      <a:pt x="150" y="12"/>
                    </a:lnTo>
                    <a:lnTo>
                      <a:pt x="146" y="15"/>
                    </a:lnTo>
                    <a:lnTo>
                      <a:pt x="145" y="15"/>
                    </a:lnTo>
                    <a:lnTo>
                      <a:pt x="144" y="14"/>
                    </a:lnTo>
                    <a:lnTo>
                      <a:pt x="142" y="14"/>
                    </a:lnTo>
                    <a:lnTo>
                      <a:pt x="140" y="13"/>
                    </a:lnTo>
                    <a:lnTo>
                      <a:pt x="139" y="15"/>
                    </a:lnTo>
                    <a:lnTo>
                      <a:pt x="134" y="16"/>
                    </a:lnTo>
                    <a:lnTo>
                      <a:pt x="132" y="16"/>
                    </a:lnTo>
                    <a:lnTo>
                      <a:pt x="131" y="15"/>
                    </a:lnTo>
                    <a:lnTo>
                      <a:pt x="130" y="16"/>
                    </a:lnTo>
                    <a:lnTo>
                      <a:pt x="127" y="14"/>
                    </a:lnTo>
                    <a:lnTo>
                      <a:pt x="126" y="16"/>
                    </a:lnTo>
                    <a:lnTo>
                      <a:pt x="122" y="15"/>
                    </a:lnTo>
                    <a:lnTo>
                      <a:pt x="121" y="14"/>
                    </a:lnTo>
                    <a:lnTo>
                      <a:pt x="121" y="17"/>
                    </a:lnTo>
                    <a:lnTo>
                      <a:pt x="118" y="19"/>
                    </a:lnTo>
                    <a:lnTo>
                      <a:pt x="116" y="22"/>
                    </a:lnTo>
                    <a:lnTo>
                      <a:pt x="114" y="24"/>
                    </a:lnTo>
                    <a:lnTo>
                      <a:pt x="113" y="26"/>
                    </a:lnTo>
                    <a:lnTo>
                      <a:pt x="114" y="33"/>
                    </a:lnTo>
                    <a:lnTo>
                      <a:pt x="113" y="35"/>
                    </a:lnTo>
                    <a:lnTo>
                      <a:pt x="111" y="37"/>
                    </a:lnTo>
                    <a:lnTo>
                      <a:pt x="107" y="32"/>
                    </a:lnTo>
                    <a:lnTo>
                      <a:pt x="104" y="33"/>
                    </a:lnTo>
                    <a:lnTo>
                      <a:pt x="104" y="34"/>
                    </a:lnTo>
                    <a:lnTo>
                      <a:pt x="101" y="36"/>
                    </a:lnTo>
                    <a:lnTo>
                      <a:pt x="99" y="37"/>
                    </a:lnTo>
                    <a:lnTo>
                      <a:pt x="98" y="39"/>
                    </a:lnTo>
                    <a:lnTo>
                      <a:pt x="96" y="40"/>
                    </a:lnTo>
                    <a:lnTo>
                      <a:pt x="97" y="43"/>
                    </a:lnTo>
                    <a:lnTo>
                      <a:pt x="95" y="45"/>
                    </a:lnTo>
                    <a:lnTo>
                      <a:pt x="94" y="44"/>
                    </a:lnTo>
                    <a:lnTo>
                      <a:pt x="93" y="45"/>
                    </a:lnTo>
                    <a:lnTo>
                      <a:pt x="91" y="44"/>
                    </a:lnTo>
                    <a:lnTo>
                      <a:pt x="88" y="44"/>
                    </a:lnTo>
                    <a:lnTo>
                      <a:pt x="86" y="44"/>
                    </a:lnTo>
                    <a:lnTo>
                      <a:pt x="86" y="46"/>
                    </a:lnTo>
                    <a:lnTo>
                      <a:pt x="85" y="50"/>
                    </a:lnTo>
                    <a:lnTo>
                      <a:pt x="86" y="53"/>
                    </a:lnTo>
                    <a:lnTo>
                      <a:pt x="85" y="57"/>
                    </a:lnTo>
                    <a:lnTo>
                      <a:pt x="83" y="59"/>
                    </a:lnTo>
                    <a:lnTo>
                      <a:pt x="80" y="59"/>
                    </a:lnTo>
                    <a:lnTo>
                      <a:pt x="76" y="60"/>
                    </a:lnTo>
                    <a:lnTo>
                      <a:pt x="76" y="61"/>
                    </a:lnTo>
                    <a:lnTo>
                      <a:pt x="75" y="62"/>
                    </a:lnTo>
                    <a:lnTo>
                      <a:pt x="73" y="63"/>
                    </a:lnTo>
                    <a:lnTo>
                      <a:pt x="73" y="67"/>
                    </a:lnTo>
                    <a:lnTo>
                      <a:pt x="70" y="69"/>
                    </a:lnTo>
                    <a:lnTo>
                      <a:pt x="69" y="74"/>
                    </a:lnTo>
                    <a:lnTo>
                      <a:pt x="70" y="77"/>
                    </a:lnTo>
                    <a:lnTo>
                      <a:pt x="70" y="79"/>
                    </a:lnTo>
                    <a:lnTo>
                      <a:pt x="68" y="80"/>
                    </a:lnTo>
                    <a:lnTo>
                      <a:pt x="69" y="81"/>
                    </a:lnTo>
                    <a:lnTo>
                      <a:pt x="67" y="81"/>
                    </a:lnTo>
                    <a:lnTo>
                      <a:pt x="67" y="82"/>
                    </a:lnTo>
                    <a:lnTo>
                      <a:pt x="66" y="78"/>
                    </a:lnTo>
                    <a:lnTo>
                      <a:pt x="63" y="77"/>
                    </a:lnTo>
                    <a:lnTo>
                      <a:pt x="63" y="79"/>
                    </a:lnTo>
                    <a:lnTo>
                      <a:pt x="62" y="81"/>
                    </a:lnTo>
                    <a:lnTo>
                      <a:pt x="62" y="82"/>
                    </a:lnTo>
                    <a:lnTo>
                      <a:pt x="62" y="85"/>
                    </a:lnTo>
                    <a:lnTo>
                      <a:pt x="62" y="88"/>
                    </a:lnTo>
                    <a:lnTo>
                      <a:pt x="62" y="90"/>
                    </a:lnTo>
                    <a:lnTo>
                      <a:pt x="60" y="88"/>
                    </a:lnTo>
                    <a:lnTo>
                      <a:pt x="60" y="92"/>
                    </a:lnTo>
                    <a:lnTo>
                      <a:pt x="59" y="94"/>
                    </a:lnTo>
                    <a:lnTo>
                      <a:pt x="59" y="97"/>
                    </a:lnTo>
                    <a:lnTo>
                      <a:pt x="61" y="97"/>
                    </a:lnTo>
                    <a:lnTo>
                      <a:pt x="60" y="99"/>
                    </a:lnTo>
                    <a:lnTo>
                      <a:pt x="61" y="101"/>
                    </a:lnTo>
                    <a:lnTo>
                      <a:pt x="61" y="103"/>
                    </a:lnTo>
                    <a:lnTo>
                      <a:pt x="59" y="103"/>
                    </a:lnTo>
                    <a:lnTo>
                      <a:pt x="58" y="105"/>
                    </a:lnTo>
                    <a:lnTo>
                      <a:pt x="57" y="105"/>
                    </a:lnTo>
                    <a:lnTo>
                      <a:pt x="58" y="107"/>
                    </a:lnTo>
                    <a:lnTo>
                      <a:pt x="58" y="108"/>
                    </a:lnTo>
                    <a:lnTo>
                      <a:pt x="60" y="110"/>
                    </a:lnTo>
                    <a:lnTo>
                      <a:pt x="59" y="111"/>
                    </a:lnTo>
                    <a:lnTo>
                      <a:pt x="54" y="109"/>
                    </a:lnTo>
                    <a:lnTo>
                      <a:pt x="50" y="107"/>
                    </a:lnTo>
                    <a:lnTo>
                      <a:pt x="49" y="107"/>
                    </a:lnTo>
                    <a:lnTo>
                      <a:pt x="47" y="106"/>
                    </a:lnTo>
                    <a:lnTo>
                      <a:pt x="49" y="103"/>
                    </a:lnTo>
                    <a:lnTo>
                      <a:pt x="48" y="101"/>
                    </a:lnTo>
                    <a:lnTo>
                      <a:pt x="47" y="102"/>
                    </a:lnTo>
                    <a:lnTo>
                      <a:pt x="47" y="99"/>
                    </a:lnTo>
                    <a:lnTo>
                      <a:pt x="45" y="100"/>
                    </a:lnTo>
                    <a:lnTo>
                      <a:pt x="45" y="98"/>
                    </a:lnTo>
                    <a:lnTo>
                      <a:pt x="45" y="96"/>
                    </a:lnTo>
                    <a:lnTo>
                      <a:pt x="45" y="95"/>
                    </a:lnTo>
                    <a:lnTo>
                      <a:pt x="49" y="94"/>
                    </a:lnTo>
                    <a:lnTo>
                      <a:pt x="49" y="93"/>
                    </a:lnTo>
                    <a:lnTo>
                      <a:pt x="48" y="92"/>
                    </a:lnTo>
                    <a:lnTo>
                      <a:pt x="49" y="91"/>
                    </a:lnTo>
                    <a:lnTo>
                      <a:pt x="47" y="91"/>
                    </a:lnTo>
                    <a:lnTo>
                      <a:pt x="48" y="89"/>
                    </a:lnTo>
                    <a:lnTo>
                      <a:pt x="51" y="86"/>
                    </a:lnTo>
                    <a:lnTo>
                      <a:pt x="49" y="84"/>
                    </a:lnTo>
                    <a:lnTo>
                      <a:pt x="47" y="84"/>
                    </a:lnTo>
                    <a:lnTo>
                      <a:pt x="49" y="84"/>
                    </a:lnTo>
                    <a:lnTo>
                      <a:pt x="48" y="84"/>
                    </a:lnTo>
                    <a:lnTo>
                      <a:pt x="50" y="84"/>
                    </a:lnTo>
                    <a:lnTo>
                      <a:pt x="47" y="79"/>
                    </a:lnTo>
                    <a:lnTo>
                      <a:pt x="45" y="80"/>
                    </a:lnTo>
                    <a:lnTo>
                      <a:pt x="44" y="78"/>
                    </a:lnTo>
                    <a:lnTo>
                      <a:pt x="42" y="76"/>
                    </a:lnTo>
                    <a:lnTo>
                      <a:pt x="42" y="74"/>
                    </a:lnTo>
                    <a:lnTo>
                      <a:pt x="39" y="71"/>
                    </a:lnTo>
                    <a:lnTo>
                      <a:pt x="40" y="70"/>
                    </a:lnTo>
                    <a:lnTo>
                      <a:pt x="42" y="68"/>
                    </a:lnTo>
                    <a:lnTo>
                      <a:pt x="41" y="66"/>
                    </a:lnTo>
                    <a:lnTo>
                      <a:pt x="42" y="68"/>
                    </a:lnTo>
                    <a:lnTo>
                      <a:pt x="44" y="70"/>
                    </a:lnTo>
                    <a:lnTo>
                      <a:pt x="46" y="71"/>
                    </a:lnTo>
                    <a:lnTo>
                      <a:pt x="45" y="69"/>
                    </a:lnTo>
                    <a:lnTo>
                      <a:pt x="46" y="67"/>
                    </a:lnTo>
                    <a:lnTo>
                      <a:pt x="45" y="65"/>
                    </a:lnTo>
                    <a:lnTo>
                      <a:pt x="44" y="61"/>
                    </a:lnTo>
                    <a:lnTo>
                      <a:pt x="42" y="61"/>
                    </a:lnTo>
                    <a:lnTo>
                      <a:pt x="39" y="61"/>
                    </a:lnTo>
                    <a:lnTo>
                      <a:pt x="38" y="60"/>
                    </a:lnTo>
                    <a:lnTo>
                      <a:pt x="34" y="60"/>
                    </a:lnTo>
                    <a:lnTo>
                      <a:pt x="31" y="57"/>
                    </a:lnTo>
                    <a:lnTo>
                      <a:pt x="31" y="56"/>
                    </a:lnTo>
                    <a:lnTo>
                      <a:pt x="32" y="50"/>
                    </a:lnTo>
                    <a:lnTo>
                      <a:pt x="31" y="48"/>
                    </a:lnTo>
                    <a:lnTo>
                      <a:pt x="33" y="40"/>
                    </a:lnTo>
                    <a:lnTo>
                      <a:pt x="32" y="41"/>
                    </a:lnTo>
                    <a:lnTo>
                      <a:pt x="31" y="39"/>
                    </a:lnTo>
                    <a:lnTo>
                      <a:pt x="29" y="38"/>
                    </a:lnTo>
                    <a:lnTo>
                      <a:pt x="29" y="36"/>
                    </a:lnTo>
                    <a:lnTo>
                      <a:pt x="29" y="33"/>
                    </a:lnTo>
                    <a:lnTo>
                      <a:pt x="24" y="33"/>
                    </a:lnTo>
                    <a:lnTo>
                      <a:pt x="20" y="31"/>
                    </a:lnTo>
                    <a:lnTo>
                      <a:pt x="15" y="32"/>
                    </a:lnTo>
                    <a:lnTo>
                      <a:pt x="13" y="33"/>
                    </a:lnTo>
                    <a:lnTo>
                      <a:pt x="10" y="33"/>
                    </a:lnTo>
                    <a:lnTo>
                      <a:pt x="11" y="31"/>
                    </a:lnTo>
                    <a:lnTo>
                      <a:pt x="10" y="31"/>
                    </a:lnTo>
                    <a:lnTo>
                      <a:pt x="9" y="29"/>
                    </a:lnTo>
                    <a:lnTo>
                      <a:pt x="7" y="31"/>
                    </a:lnTo>
                    <a:lnTo>
                      <a:pt x="8" y="33"/>
                    </a:lnTo>
                    <a:lnTo>
                      <a:pt x="10" y="34"/>
                    </a:lnTo>
                    <a:lnTo>
                      <a:pt x="13" y="37"/>
                    </a:lnTo>
                    <a:lnTo>
                      <a:pt x="13" y="38"/>
                    </a:lnTo>
                    <a:lnTo>
                      <a:pt x="11" y="40"/>
                    </a:lnTo>
                    <a:lnTo>
                      <a:pt x="11" y="44"/>
                    </a:lnTo>
                    <a:lnTo>
                      <a:pt x="14" y="49"/>
                    </a:lnTo>
                    <a:lnTo>
                      <a:pt x="14" y="50"/>
                    </a:lnTo>
                    <a:lnTo>
                      <a:pt x="15" y="51"/>
                    </a:lnTo>
                    <a:lnTo>
                      <a:pt x="14" y="53"/>
                    </a:lnTo>
                    <a:lnTo>
                      <a:pt x="10" y="55"/>
                    </a:lnTo>
                    <a:lnTo>
                      <a:pt x="9" y="55"/>
                    </a:lnTo>
                    <a:lnTo>
                      <a:pt x="9" y="56"/>
                    </a:lnTo>
                    <a:lnTo>
                      <a:pt x="7" y="55"/>
                    </a:lnTo>
                    <a:lnTo>
                      <a:pt x="5" y="56"/>
                    </a:lnTo>
                    <a:lnTo>
                      <a:pt x="2" y="57"/>
                    </a:lnTo>
                    <a:lnTo>
                      <a:pt x="4" y="59"/>
                    </a:lnTo>
                    <a:lnTo>
                      <a:pt x="3" y="60"/>
                    </a:lnTo>
                    <a:lnTo>
                      <a:pt x="2" y="61"/>
                    </a:lnTo>
                    <a:lnTo>
                      <a:pt x="0" y="61"/>
                    </a:lnTo>
                    <a:lnTo>
                      <a:pt x="0" y="62"/>
                    </a:lnTo>
                    <a:lnTo>
                      <a:pt x="2" y="65"/>
                    </a:lnTo>
                    <a:lnTo>
                      <a:pt x="4" y="65"/>
                    </a:lnTo>
                    <a:lnTo>
                      <a:pt x="4" y="68"/>
                    </a:lnTo>
                    <a:lnTo>
                      <a:pt x="8" y="72"/>
                    </a:lnTo>
                    <a:lnTo>
                      <a:pt x="12" y="74"/>
                    </a:lnTo>
                    <a:lnTo>
                      <a:pt x="12" y="73"/>
                    </a:lnTo>
                    <a:lnTo>
                      <a:pt x="15" y="72"/>
                    </a:lnTo>
                    <a:lnTo>
                      <a:pt x="15" y="73"/>
                    </a:lnTo>
                    <a:lnTo>
                      <a:pt x="12" y="74"/>
                    </a:lnTo>
                    <a:lnTo>
                      <a:pt x="15" y="75"/>
                    </a:lnTo>
                    <a:lnTo>
                      <a:pt x="16" y="77"/>
                    </a:lnTo>
                    <a:lnTo>
                      <a:pt x="15" y="78"/>
                    </a:lnTo>
                    <a:lnTo>
                      <a:pt x="17" y="78"/>
                    </a:lnTo>
                    <a:lnTo>
                      <a:pt x="16" y="80"/>
                    </a:lnTo>
                    <a:lnTo>
                      <a:pt x="17" y="80"/>
                    </a:lnTo>
                    <a:lnTo>
                      <a:pt x="15" y="82"/>
                    </a:lnTo>
                    <a:lnTo>
                      <a:pt x="15" y="84"/>
                    </a:lnTo>
                    <a:lnTo>
                      <a:pt x="17" y="83"/>
                    </a:lnTo>
                    <a:lnTo>
                      <a:pt x="20" y="84"/>
                    </a:lnTo>
                    <a:lnTo>
                      <a:pt x="20" y="88"/>
                    </a:lnTo>
                    <a:lnTo>
                      <a:pt x="21" y="88"/>
                    </a:lnTo>
                    <a:lnTo>
                      <a:pt x="21" y="89"/>
                    </a:lnTo>
                    <a:lnTo>
                      <a:pt x="20" y="90"/>
                    </a:lnTo>
                    <a:lnTo>
                      <a:pt x="22" y="90"/>
                    </a:lnTo>
                    <a:lnTo>
                      <a:pt x="23" y="91"/>
                    </a:lnTo>
                    <a:lnTo>
                      <a:pt x="24" y="91"/>
                    </a:lnTo>
                    <a:lnTo>
                      <a:pt x="22" y="91"/>
                    </a:lnTo>
                    <a:lnTo>
                      <a:pt x="21" y="93"/>
                    </a:lnTo>
                    <a:lnTo>
                      <a:pt x="25" y="97"/>
                    </a:lnTo>
                    <a:lnTo>
                      <a:pt x="25" y="101"/>
                    </a:lnTo>
                    <a:lnTo>
                      <a:pt x="25" y="103"/>
                    </a:lnTo>
                    <a:lnTo>
                      <a:pt x="25" y="105"/>
                    </a:lnTo>
                    <a:lnTo>
                      <a:pt x="27" y="107"/>
                    </a:lnTo>
                    <a:lnTo>
                      <a:pt x="25" y="110"/>
                    </a:lnTo>
                    <a:lnTo>
                      <a:pt x="21" y="113"/>
                    </a:lnTo>
                    <a:lnTo>
                      <a:pt x="22" y="114"/>
                    </a:lnTo>
                    <a:lnTo>
                      <a:pt x="22" y="116"/>
                    </a:lnTo>
                    <a:lnTo>
                      <a:pt x="20" y="116"/>
                    </a:lnTo>
                    <a:lnTo>
                      <a:pt x="19" y="118"/>
                    </a:lnTo>
                    <a:lnTo>
                      <a:pt x="20" y="120"/>
                    </a:lnTo>
                    <a:lnTo>
                      <a:pt x="19" y="127"/>
                    </a:lnTo>
                    <a:lnTo>
                      <a:pt x="20" y="130"/>
                    </a:lnTo>
                    <a:lnTo>
                      <a:pt x="19" y="132"/>
                    </a:lnTo>
                    <a:lnTo>
                      <a:pt x="20" y="135"/>
                    </a:lnTo>
                    <a:lnTo>
                      <a:pt x="21" y="137"/>
                    </a:lnTo>
                    <a:lnTo>
                      <a:pt x="24" y="137"/>
                    </a:lnTo>
                    <a:lnTo>
                      <a:pt x="26" y="138"/>
                    </a:lnTo>
                    <a:lnTo>
                      <a:pt x="25" y="140"/>
                    </a:lnTo>
                    <a:lnTo>
                      <a:pt x="26" y="142"/>
                    </a:lnTo>
                    <a:lnTo>
                      <a:pt x="28" y="141"/>
                    </a:lnTo>
                    <a:lnTo>
                      <a:pt x="29" y="141"/>
                    </a:lnTo>
                    <a:lnTo>
                      <a:pt x="29" y="142"/>
                    </a:lnTo>
                    <a:lnTo>
                      <a:pt x="29" y="144"/>
                    </a:lnTo>
                    <a:lnTo>
                      <a:pt x="31" y="145"/>
                    </a:lnTo>
                    <a:lnTo>
                      <a:pt x="31" y="146"/>
                    </a:lnTo>
                    <a:lnTo>
                      <a:pt x="33" y="148"/>
                    </a:lnTo>
                    <a:lnTo>
                      <a:pt x="34" y="150"/>
                    </a:lnTo>
                    <a:lnTo>
                      <a:pt x="36" y="152"/>
                    </a:lnTo>
                    <a:lnTo>
                      <a:pt x="31" y="158"/>
                    </a:lnTo>
                    <a:lnTo>
                      <a:pt x="31" y="160"/>
                    </a:lnTo>
                    <a:lnTo>
                      <a:pt x="34" y="159"/>
                    </a:lnTo>
                    <a:lnTo>
                      <a:pt x="36" y="162"/>
                    </a:lnTo>
                    <a:lnTo>
                      <a:pt x="41" y="162"/>
                    </a:lnTo>
                    <a:lnTo>
                      <a:pt x="45" y="163"/>
                    </a:lnTo>
                    <a:lnTo>
                      <a:pt x="45" y="165"/>
                    </a:lnTo>
                    <a:lnTo>
                      <a:pt x="46" y="165"/>
                    </a:lnTo>
                    <a:lnTo>
                      <a:pt x="46" y="167"/>
                    </a:lnTo>
                    <a:lnTo>
                      <a:pt x="45" y="168"/>
                    </a:lnTo>
                    <a:lnTo>
                      <a:pt x="47" y="172"/>
                    </a:lnTo>
                    <a:lnTo>
                      <a:pt x="47" y="175"/>
                    </a:lnTo>
                    <a:lnTo>
                      <a:pt x="48" y="175"/>
                    </a:lnTo>
                    <a:lnTo>
                      <a:pt x="50" y="173"/>
                    </a:lnTo>
                    <a:lnTo>
                      <a:pt x="53" y="173"/>
                    </a:lnTo>
                    <a:lnTo>
                      <a:pt x="53" y="175"/>
                    </a:lnTo>
                    <a:lnTo>
                      <a:pt x="53" y="176"/>
                    </a:lnTo>
                    <a:lnTo>
                      <a:pt x="57" y="182"/>
                    </a:lnTo>
                    <a:lnTo>
                      <a:pt x="58" y="184"/>
                    </a:lnTo>
                    <a:lnTo>
                      <a:pt x="60" y="184"/>
                    </a:lnTo>
                    <a:lnTo>
                      <a:pt x="60" y="186"/>
                    </a:lnTo>
                    <a:lnTo>
                      <a:pt x="62" y="187"/>
                    </a:lnTo>
                    <a:lnTo>
                      <a:pt x="66" y="187"/>
                    </a:lnTo>
                    <a:lnTo>
                      <a:pt x="66" y="188"/>
                    </a:lnTo>
                    <a:lnTo>
                      <a:pt x="64" y="190"/>
                    </a:lnTo>
                    <a:lnTo>
                      <a:pt x="66" y="190"/>
                    </a:lnTo>
                    <a:lnTo>
                      <a:pt x="66" y="192"/>
                    </a:lnTo>
                    <a:lnTo>
                      <a:pt x="70" y="192"/>
                    </a:lnTo>
                    <a:lnTo>
                      <a:pt x="71" y="194"/>
                    </a:lnTo>
                    <a:lnTo>
                      <a:pt x="73" y="194"/>
                    </a:lnTo>
                    <a:lnTo>
                      <a:pt x="74" y="196"/>
                    </a:lnTo>
                    <a:lnTo>
                      <a:pt x="74" y="198"/>
                    </a:lnTo>
                    <a:lnTo>
                      <a:pt x="71" y="199"/>
                    </a:lnTo>
                    <a:lnTo>
                      <a:pt x="72" y="201"/>
                    </a:lnTo>
                    <a:lnTo>
                      <a:pt x="72" y="203"/>
                    </a:lnTo>
                    <a:lnTo>
                      <a:pt x="75" y="202"/>
                    </a:lnTo>
                    <a:lnTo>
                      <a:pt x="76" y="201"/>
                    </a:lnTo>
                    <a:lnTo>
                      <a:pt x="78" y="200"/>
                    </a:lnTo>
                    <a:lnTo>
                      <a:pt x="79" y="199"/>
                    </a:lnTo>
                    <a:lnTo>
                      <a:pt x="80" y="199"/>
                    </a:lnTo>
                    <a:lnTo>
                      <a:pt x="83" y="202"/>
                    </a:lnTo>
                    <a:lnTo>
                      <a:pt x="82" y="203"/>
                    </a:lnTo>
                    <a:lnTo>
                      <a:pt x="84" y="206"/>
                    </a:lnTo>
                    <a:lnTo>
                      <a:pt x="87" y="207"/>
                    </a:lnTo>
                    <a:lnTo>
                      <a:pt x="89" y="211"/>
                    </a:lnTo>
                    <a:lnTo>
                      <a:pt x="88" y="213"/>
                    </a:lnTo>
                    <a:lnTo>
                      <a:pt x="86" y="217"/>
                    </a:lnTo>
                    <a:lnTo>
                      <a:pt x="83" y="217"/>
                    </a:lnTo>
                    <a:lnTo>
                      <a:pt x="83" y="218"/>
                    </a:lnTo>
                    <a:lnTo>
                      <a:pt x="80" y="221"/>
                    </a:lnTo>
                    <a:lnTo>
                      <a:pt x="80" y="223"/>
                    </a:lnTo>
                    <a:lnTo>
                      <a:pt x="81" y="227"/>
                    </a:lnTo>
                    <a:lnTo>
                      <a:pt x="85" y="228"/>
                    </a:lnTo>
                    <a:lnTo>
                      <a:pt x="85" y="229"/>
                    </a:lnTo>
                    <a:lnTo>
                      <a:pt x="86" y="229"/>
                    </a:lnTo>
                    <a:lnTo>
                      <a:pt x="87" y="232"/>
                    </a:lnTo>
                    <a:lnTo>
                      <a:pt x="90" y="233"/>
                    </a:lnTo>
                    <a:lnTo>
                      <a:pt x="93" y="233"/>
                    </a:lnTo>
                    <a:lnTo>
                      <a:pt x="95" y="236"/>
                    </a:lnTo>
                    <a:lnTo>
                      <a:pt x="98" y="237"/>
                    </a:lnTo>
                    <a:lnTo>
                      <a:pt x="98" y="238"/>
                    </a:lnTo>
                    <a:lnTo>
                      <a:pt x="98" y="245"/>
                    </a:lnTo>
                    <a:lnTo>
                      <a:pt x="102" y="247"/>
                    </a:lnTo>
                    <a:lnTo>
                      <a:pt x="106" y="247"/>
                    </a:lnTo>
                    <a:lnTo>
                      <a:pt x="109" y="250"/>
                    </a:lnTo>
                    <a:lnTo>
                      <a:pt x="110" y="253"/>
                    </a:lnTo>
                    <a:lnTo>
                      <a:pt x="111" y="250"/>
                    </a:lnTo>
                    <a:lnTo>
                      <a:pt x="114" y="252"/>
                    </a:lnTo>
                    <a:lnTo>
                      <a:pt x="114" y="247"/>
                    </a:lnTo>
                    <a:lnTo>
                      <a:pt x="116" y="247"/>
                    </a:lnTo>
                    <a:lnTo>
                      <a:pt x="118" y="247"/>
                    </a:lnTo>
                    <a:lnTo>
                      <a:pt x="118" y="245"/>
                    </a:lnTo>
                    <a:lnTo>
                      <a:pt x="119" y="246"/>
                    </a:lnTo>
                    <a:lnTo>
                      <a:pt x="119" y="244"/>
                    </a:lnTo>
                    <a:lnTo>
                      <a:pt x="124" y="244"/>
                    </a:lnTo>
                    <a:lnTo>
                      <a:pt x="128" y="247"/>
                    </a:lnTo>
                    <a:lnTo>
                      <a:pt x="130" y="249"/>
                    </a:lnTo>
                    <a:lnTo>
                      <a:pt x="130" y="255"/>
                    </a:lnTo>
                    <a:lnTo>
                      <a:pt x="130" y="256"/>
                    </a:lnTo>
                    <a:lnTo>
                      <a:pt x="130" y="257"/>
                    </a:lnTo>
                    <a:lnTo>
                      <a:pt x="133" y="258"/>
                    </a:lnTo>
                    <a:lnTo>
                      <a:pt x="133" y="256"/>
                    </a:lnTo>
                    <a:lnTo>
                      <a:pt x="133" y="252"/>
                    </a:lnTo>
                    <a:lnTo>
                      <a:pt x="132" y="250"/>
                    </a:lnTo>
                    <a:lnTo>
                      <a:pt x="137" y="249"/>
                    </a:lnTo>
                    <a:lnTo>
                      <a:pt x="142" y="250"/>
                    </a:lnTo>
                    <a:lnTo>
                      <a:pt x="142" y="246"/>
                    </a:lnTo>
                    <a:lnTo>
                      <a:pt x="140" y="243"/>
                    </a:lnTo>
                    <a:lnTo>
                      <a:pt x="141" y="243"/>
                    </a:lnTo>
                    <a:lnTo>
                      <a:pt x="143" y="244"/>
                    </a:lnTo>
                    <a:lnTo>
                      <a:pt x="146" y="246"/>
                    </a:lnTo>
                    <a:lnTo>
                      <a:pt x="148" y="246"/>
                    </a:lnTo>
                    <a:lnTo>
                      <a:pt x="151" y="243"/>
                    </a:lnTo>
                    <a:lnTo>
                      <a:pt x="152" y="241"/>
                    </a:lnTo>
                    <a:lnTo>
                      <a:pt x="154" y="243"/>
                    </a:lnTo>
                    <a:lnTo>
                      <a:pt x="157" y="243"/>
                    </a:lnTo>
                    <a:lnTo>
                      <a:pt x="157" y="242"/>
                    </a:lnTo>
                    <a:lnTo>
                      <a:pt x="158" y="241"/>
                    </a:lnTo>
                    <a:lnTo>
                      <a:pt x="158" y="243"/>
                    </a:lnTo>
                    <a:lnTo>
                      <a:pt x="160" y="244"/>
                    </a:lnTo>
                    <a:lnTo>
                      <a:pt x="162" y="243"/>
                    </a:lnTo>
                    <a:lnTo>
                      <a:pt x="164" y="242"/>
                    </a:lnTo>
                    <a:lnTo>
                      <a:pt x="165" y="240"/>
                    </a:lnTo>
                    <a:lnTo>
                      <a:pt x="167" y="240"/>
                    </a:lnTo>
                    <a:lnTo>
                      <a:pt x="168" y="242"/>
                    </a:lnTo>
                    <a:lnTo>
                      <a:pt x="170" y="242"/>
                    </a:lnTo>
                    <a:lnTo>
                      <a:pt x="171" y="243"/>
                    </a:lnTo>
                    <a:lnTo>
                      <a:pt x="171" y="244"/>
                    </a:lnTo>
                    <a:lnTo>
                      <a:pt x="172" y="244"/>
                    </a:lnTo>
                    <a:lnTo>
                      <a:pt x="171" y="245"/>
                    </a:lnTo>
                    <a:lnTo>
                      <a:pt x="172" y="247"/>
                    </a:lnTo>
                    <a:lnTo>
                      <a:pt x="173" y="247"/>
                    </a:lnTo>
                    <a:lnTo>
                      <a:pt x="173" y="245"/>
                    </a:lnTo>
                    <a:lnTo>
                      <a:pt x="175" y="247"/>
                    </a:lnTo>
                    <a:lnTo>
                      <a:pt x="178" y="245"/>
                    </a:lnTo>
                    <a:lnTo>
                      <a:pt x="180" y="248"/>
                    </a:lnTo>
                    <a:lnTo>
                      <a:pt x="180" y="251"/>
                    </a:lnTo>
                    <a:lnTo>
                      <a:pt x="181" y="250"/>
                    </a:lnTo>
                    <a:lnTo>
                      <a:pt x="184" y="250"/>
                    </a:lnTo>
                    <a:lnTo>
                      <a:pt x="187" y="252"/>
                    </a:lnTo>
                    <a:lnTo>
                      <a:pt x="191" y="248"/>
                    </a:lnTo>
                    <a:lnTo>
                      <a:pt x="193" y="249"/>
                    </a:lnTo>
                    <a:lnTo>
                      <a:pt x="195" y="250"/>
                    </a:lnTo>
                    <a:lnTo>
                      <a:pt x="195" y="251"/>
                    </a:lnTo>
                    <a:lnTo>
                      <a:pt x="196" y="253"/>
                    </a:lnTo>
                    <a:lnTo>
                      <a:pt x="199" y="256"/>
                    </a:lnTo>
                    <a:lnTo>
                      <a:pt x="200" y="256"/>
                    </a:lnTo>
                    <a:lnTo>
                      <a:pt x="200" y="253"/>
                    </a:lnTo>
                    <a:lnTo>
                      <a:pt x="203" y="254"/>
                    </a:lnTo>
                    <a:lnTo>
                      <a:pt x="203" y="253"/>
                    </a:lnTo>
                    <a:lnTo>
                      <a:pt x="204" y="253"/>
                    </a:lnTo>
                    <a:lnTo>
                      <a:pt x="206" y="251"/>
                    </a:lnTo>
                    <a:lnTo>
                      <a:pt x="207" y="250"/>
                    </a:lnTo>
                    <a:lnTo>
                      <a:pt x="208" y="249"/>
                    </a:lnTo>
                    <a:lnTo>
                      <a:pt x="210" y="250"/>
                    </a:lnTo>
                    <a:lnTo>
                      <a:pt x="211" y="249"/>
                    </a:lnTo>
                    <a:lnTo>
                      <a:pt x="212" y="247"/>
                    </a:lnTo>
                    <a:lnTo>
                      <a:pt x="212" y="245"/>
                    </a:lnTo>
                    <a:lnTo>
                      <a:pt x="211" y="244"/>
                    </a:lnTo>
                    <a:lnTo>
                      <a:pt x="212" y="243"/>
                    </a:lnTo>
                    <a:lnTo>
                      <a:pt x="211" y="243"/>
                    </a:lnTo>
                    <a:lnTo>
                      <a:pt x="212" y="242"/>
                    </a:lnTo>
                    <a:lnTo>
                      <a:pt x="214" y="243"/>
                    </a:lnTo>
                    <a:lnTo>
                      <a:pt x="214" y="241"/>
                    </a:lnTo>
                    <a:lnTo>
                      <a:pt x="211" y="236"/>
                    </a:lnTo>
                    <a:lnTo>
                      <a:pt x="212" y="233"/>
                    </a:lnTo>
                    <a:lnTo>
                      <a:pt x="214" y="232"/>
                    </a:lnTo>
                    <a:lnTo>
                      <a:pt x="217" y="232"/>
                    </a:lnTo>
                    <a:lnTo>
                      <a:pt x="220" y="233"/>
                    </a:lnTo>
                    <a:lnTo>
                      <a:pt x="222" y="231"/>
                    </a:lnTo>
                    <a:lnTo>
                      <a:pt x="224" y="232"/>
                    </a:lnTo>
                    <a:lnTo>
                      <a:pt x="223" y="233"/>
                    </a:lnTo>
                    <a:lnTo>
                      <a:pt x="224" y="233"/>
                    </a:lnTo>
                    <a:lnTo>
                      <a:pt x="224" y="227"/>
                    </a:lnTo>
                    <a:lnTo>
                      <a:pt x="228" y="227"/>
                    </a:lnTo>
                    <a:lnTo>
                      <a:pt x="229" y="229"/>
                    </a:lnTo>
                    <a:lnTo>
                      <a:pt x="230" y="228"/>
                    </a:lnTo>
                    <a:lnTo>
                      <a:pt x="230" y="227"/>
                    </a:lnTo>
                    <a:lnTo>
                      <a:pt x="232" y="226"/>
                    </a:lnTo>
                    <a:lnTo>
                      <a:pt x="234" y="226"/>
                    </a:lnTo>
                    <a:lnTo>
                      <a:pt x="235" y="225"/>
                    </a:lnTo>
                    <a:lnTo>
                      <a:pt x="235" y="223"/>
                    </a:lnTo>
                    <a:lnTo>
                      <a:pt x="238" y="223"/>
                    </a:lnTo>
                    <a:lnTo>
                      <a:pt x="239" y="223"/>
                    </a:lnTo>
                    <a:lnTo>
                      <a:pt x="240" y="221"/>
                    </a:lnTo>
                    <a:lnTo>
                      <a:pt x="241" y="220"/>
                    </a:lnTo>
                    <a:lnTo>
                      <a:pt x="244" y="222"/>
                    </a:lnTo>
                    <a:lnTo>
                      <a:pt x="246" y="220"/>
                    </a:lnTo>
                    <a:lnTo>
                      <a:pt x="246" y="219"/>
                    </a:lnTo>
                    <a:lnTo>
                      <a:pt x="244" y="219"/>
                    </a:lnTo>
                    <a:lnTo>
                      <a:pt x="245" y="216"/>
                    </a:lnTo>
                    <a:lnTo>
                      <a:pt x="247" y="218"/>
                    </a:lnTo>
                    <a:lnTo>
                      <a:pt x="249" y="218"/>
                    </a:lnTo>
                    <a:lnTo>
                      <a:pt x="249" y="214"/>
                    </a:lnTo>
                    <a:lnTo>
                      <a:pt x="249" y="213"/>
                    </a:lnTo>
                    <a:lnTo>
                      <a:pt x="249" y="214"/>
                    </a:lnTo>
                    <a:lnTo>
                      <a:pt x="251" y="213"/>
                    </a:lnTo>
                    <a:lnTo>
                      <a:pt x="254" y="210"/>
                    </a:lnTo>
                    <a:lnTo>
                      <a:pt x="254" y="213"/>
                    </a:lnTo>
                    <a:lnTo>
                      <a:pt x="254" y="215"/>
                    </a:lnTo>
                    <a:lnTo>
                      <a:pt x="256" y="216"/>
                    </a:lnTo>
                    <a:lnTo>
                      <a:pt x="257" y="215"/>
                    </a:lnTo>
                    <a:lnTo>
                      <a:pt x="259" y="218"/>
                    </a:lnTo>
                    <a:lnTo>
                      <a:pt x="260" y="216"/>
                    </a:lnTo>
                    <a:lnTo>
                      <a:pt x="262" y="218"/>
                    </a:lnTo>
                    <a:lnTo>
                      <a:pt x="262" y="217"/>
                    </a:lnTo>
                    <a:lnTo>
                      <a:pt x="264" y="218"/>
                    </a:lnTo>
                    <a:lnTo>
                      <a:pt x="267" y="216"/>
                    </a:lnTo>
                    <a:lnTo>
                      <a:pt x="267" y="218"/>
                    </a:lnTo>
                    <a:lnTo>
                      <a:pt x="266" y="218"/>
                    </a:lnTo>
                    <a:lnTo>
                      <a:pt x="269" y="219"/>
                    </a:lnTo>
                    <a:lnTo>
                      <a:pt x="270" y="219"/>
                    </a:lnTo>
                    <a:lnTo>
                      <a:pt x="270" y="221"/>
                    </a:lnTo>
                    <a:lnTo>
                      <a:pt x="271" y="221"/>
                    </a:lnTo>
                    <a:lnTo>
                      <a:pt x="271" y="220"/>
                    </a:lnTo>
                    <a:lnTo>
                      <a:pt x="272" y="222"/>
                    </a:lnTo>
                    <a:lnTo>
                      <a:pt x="273" y="222"/>
                    </a:lnTo>
                    <a:lnTo>
                      <a:pt x="273" y="223"/>
                    </a:lnTo>
                    <a:lnTo>
                      <a:pt x="274" y="223"/>
                    </a:lnTo>
                    <a:lnTo>
                      <a:pt x="274" y="226"/>
                    </a:lnTo>
                    <a:lnTo>
                      <a:pt x="275" y="227"/>
                    </a:lnTo>
                    <a:lnTo>
                      <a:pt x="276" y="223"/>
                    </a:lnTo>
                    <a:lnTo>
                      <a:pt x="276" y="225"/>
                    </a:lnTo>
                    <a:lnTo>
                      <a:pt x="276" y="226"/>
                    </a:lnTo>
                    <a:lnTo>
                      <a:pt x="278" y="228"/>
                    </a:lnTo>
                    <a:lnTo>
                      <a:pt x="281" y="233"/>
                    </a:lnTo>
                    <a:lnTo>
                      <a:pt x="285" y="236"/>
                    </a:lnTo>
                    <a:lnTo>
                      <a:pt x="287" y="235"/>
                    </a:lnTo>
                    <a:lnTo>
                      <a:pt x="289" y="234"/>
                    </a:lnTo>
                    <a:lnTo>
                      <a:pt x="287" y="231"/>
                    </a:lnTo>
                    <a:lnTo>
                      <a:pt x="287" y="227"/>
                    </a:lnTo>
                    <a:lnTo>
                      <a:pt x="290" y="223"/>
                    </a:lnTo>
                    <a:lnTo>
                      <a:pt x="292" y="223"/>
                    </a:lnTo>
                    <a:lnTo>
                      <a:pt x="292" y="222"/>
                    </a:lnTo>
                    <a:lnTo>
                      <a:pt x="290" y="216"/>
                    </a:lnTo>
                    <a:lnTo>
                      <a:pt x="292" y="216"/>
                    </a:lnTo>
                    <a:lnTo>
                      <a:pt x="290" y="214"/>
                    </a:lnTo>
                    <a:lnTo>
                      <a:pt x="289" y="214"/>
                    </a:lnTo>
                    <a:lnTo>
                      <a:pt x="290" y="213"/>
                    </a:lnTo>
                    <a:lnTo>
                      <a:pt x="291" y="212"/>
                    </a:lnTo>
                    <a:lnTo>
                      <a:pt x="290" y="210"/>
                    </a:lnTo>
                    <a:lnTo>
                      <a:pt x="292" y="210"/>
                    </a:lnTo>
                    <a:lnTo>
                      <a:pt x="293" y="212"/>
                    </a:lnTo>
                    <a:lnTo>
                      <a:pt x="294" y="213"/>
                    </a:lnTo>
                    <a:lnTo>
                      <a:pt x="295" y="210"/>
                    </a:lnTo>
                    <a:lnTo>
                      <a:pt x="295" y="213"/>
                    </a:lnTo>
                    <a:lnTo>
                      <a:pt x="297" y="213"/>
                    </a:lnTo>
                    <a:lnTo>
                      <a:pt x="297" y="210"/>
                    </a:lnTo>
                    <a:lnTo>
                      <a:pt x="300" y="211"/>
                    </a:lnTo>
                    <a:lnTo>
                      <a:pt x="301" y="210"/>
                    </a:lnTo>
                    <a:lnTo>
                      <a:pt x="303" y="211"/>
                    </a:lnTo>
                    <a:lnTo>
                      <a:pt x="304" y="210"/>
                    </a:lnTo>
                    <a:lnTo>
                      <a:pt x="303" y="206"/>
                    </a:lnTo>
                    <a:lnTo>
                      <a:pt x="303" y="207"/>
                    </a:lnTo>
                    <a:lnTo>
                      <a:pt x="305" y="209"/>
                    </a:lnTo>
                    <a:lnTo>
                      <a:pt x="308" y="208"/>
                    </a:lnTo>
                    <a:lnTo>
                      <a:pt x="308" y="205"/>
                    </a:lnTo>
                    <a:lnTo>
                      <a:pt x="309" y="204"/>
                    </a:lnTo>
                    <a:lnTo>
                      <a:pt x="309" y="202"/>
                    </a:lnTo>
                    <a:lnTo>
                      <a:pt x="309" y="200"/>
                    </a:lnTo>
                    <a:lnTo>
                      <a:pt x="306" y="201"/>
                    </a:lnTo>
                    <a:lnTo>
                      <a:pt x="305" y="199"/>
                    </a:lnTo>
                    <a:lnTo>
                      <a:pt x="309" y="192"/>
                    </a:lnTo>
                    <a:lnTo>
                      <a:pt x="308" y="191"/>
                    </a:lnTo>
                    <a:lnTo>
                      <a:pt x="307" y="190"/>
                    </a:lnTo>
                    <a:lnTo>
                      <a:pt x="309" y="190"/>
                    </a:lnTo>
                    <a:lnTo>
                      <a:pt x="309" y="191"/>
                    </a:lnTo>
                    <a:lnTo>
                      <a:pt x="311" y="192"/>
                    </a:lnTo>
                    <a:lnTo>
                      <a:pt x="312" y="191"/>
                    </a:lnTo>
                    <a:lnTo>
                      <a:pt x="312" y="190"/>
                    </a:lnTo>
                    <a:lnTo>
                      <a:pt x="311" y="190"/>
                    </a:lnTo>
                    <a:lnTo>
                      <a:pt x="311"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72" name="Freeform 91"/>
              <p:cNvSpPr>
                <a:spLocks/>
              </p:cNvSpPr>
              <p:nvPr/>
            </p:nvSpPr>
            <p:spPr bwMode="auto">
              <a:xfrm>
                <a:off x="457" y="2893"/>
                <a:ext cx="313" cy="258"/>
              </a:xfrm>
              <a:custGeom>
                <a:avLst/>
                <a:gdLst>
                  <a:gd name="T0" fmla="*/ 302 w 313"/>
                  <a:gd name="T1" fmla="*/ 176 h 258"/>
                  <a:gd name="T2" fmla="*/ 301 w 313"/>
                  <a:gd name="T3" fmla="*/ 168 h 258"/>
                  <a:gd name="T4" fmla="*/ 311 w 313"/>
                  <a:gd name="T5" fmla="*/ 169 h 258"/>
                  <a:gd name="T6" fmla="*/ 311 w 313"/>
                  <a:gd name="T7" fmla="*/ 156 h 258"/>
                  <a:gd name="T8" fmla="*/ 306 w 313"/>
                  <a:gd name="T9" fmla="*/ 139 h 258"/>
                  <a:gd name="T10" fmla="*/ 306 w 313"/>
                  <a:gd name="T11" fmla="*/ 125 h 258"/>
                  <a:gd name="T12" fmla="*/ 305 w 313"/>
                  <a:gd name="T13" fmla="*/ 111 h 258"/>
                  <a:gd name="T14" fmla="*/ 305 w 313"/>
                  <a:gd name="T15" fmla="*/ 98 h 258"/>
                  <a:gd name="T16" fmla="*/ 305 w 313"/>
                  <a:gd name="T17" fmla="*/ 86 h 258"/>
                  <a:gd name="T18" fmla="*/ 305 w 313"/>
                  <a:gd name="T19" fmla="*/ 65 h 258"/>
                  <a:gd name="T20" fmla="*/ 289 w 313"/>
                  <a:gd name="T21" fmla="*/ 65 h 258"/>
                  <a:gd name="T22" fmla="*/ 277 w 313"/>
                  <a:gd name="T23" fmla="*/ 63 h 258"/>
                  <a:gd name="T24" fmla="*/ 274 w 313"/>
                  <a:gd name="T25" fmla="*/ 50 h 258"/>
                  <a:gd name="T26" fmla="*/ 250 w 313"/>
                  <a:gd name="T27" fmla="*/ 40 h 258"/>
                  <a:gd name="T28" fmla="*/ 228 w 313"/>
                  <a:gd name="T29" fmla="*/ 21 h 258"/>
                  <a:gd name="T30" fmla="*/ 200 w 313"/>
                  <a:gd name="T31" fmla="*/ 4 h 258"/>
                  <a:gd name="T32" fmla="*/ 166 w 313"/>
                  <a:gd name="T33" fmla="*/ 13 h 258"/>
                  <a:gd name="T34" fmla="*/ 140 w 313"/>
                  <a:gd name="T35" fmla="*/ 13 h 258"/>
                  <a:gd name="T36" fmla="*/ 118 w 313"/>
                  <a:gd name="T37" fmla="*/ 19 h 258"/>
                  <a:gd name="T38" fmla="*/ 99 w 313"/>
                  <a:gd name="T39" fmla="*/ 37 h 258"/>
                  <a:gd name="T40" fmla="*/ 85 w 313"/>
                  <a:gd name="T41" fmla="*/ 50 h 258"/>
                  <a:gd name="T42" fmla="*/ 69 w 313"/>
                  <a:gd name="T43" fmla="*/ 74 h 258"/>
                  <a:gd name="T44" fmla="*/ 62 w 313"/>
                  <a:gd name="T45" fmla="*/ 82 h 258"/>
                  <a:gd name="T46" fmla="*/ 61 w 313"/>
                  <a:gd name="T47" fmla="*/ 101 h 258"/>
                  <a:gd name="T48" fmla="*/ 49 w 313"/>
                  <a:gd name="T49" fmla="*/ 107 h 258"/>
                  <a:gd name="T50" fmla="*/ 49 w 313"/>
                  <a:gd name="T51" fmla="*/ 93 h 258"/>
                  <a:gd name="T52" fmla="*/ 47 w 313"/>
                  <a:gd name="T53" fmla="*/ 79 h 258"/>
                  <a:gd name="T54" fmla="*/ 44 w 313"/>
                  <a:gd name="T55" fmla="*/ 70 h 258"/>
                  <a:gd name="T56" fmla="*/ 31 w 313"/>
                  <a:gd name="T57" fmla="*/ 56 h 258"/>
                  <a:gd name="T58" fmla="*/ 15 w 313"/>
                  <a:gd name="T59" fmla="*/ 32 h 258"/>
                  <a:gd name="T60" fmla="*/ 11 w 313"/>
                  <a:gd name="T61" fmla="*/ 40 h 258"/>
                  <a:gd name="T62" fmla="*/ 2 w 313"/>
                  <a:gd name="T63" fmla="*/ 57 h 258"/>
                  <a:gd name="T64" fmla="*/ 12 w 313"/>
                  <a:gd name="T65" fmla="*/ 73 h 258"/>
                  <a:gd name="T66" fmla="*/ 15 w 313"/>
                  <a:gd name="T67" fmla="*/ 84 h 258"/>
                  <a:gd name="T68" fmla="*/ 24 w 313"/>
                  <a:gd name="T69" fmla="*/ 91 h 258"/>
                  <a:gd name="T70" fmla="*/ 22 w 313"/>
                  <a:gd name="T71" fmla="*/ 114 h 258"/>
                  <a:gd name="T72" fmla="*/ 26 w 313"/>
                  <a:gd name="T73" fmla="*/ 138 h 258"/>
                  <a:gd name="T74" fmla="*/ 36 w 313"/>
                  <a:gd name="T75" fmla="*/ 152 h 258"/>
                  <a:gd name="T76" fmla="*/ 47 w 313"/>
                  <a:gd name="T77" fmla="*/ 172 h 258"/>
                  <a:gd name="T78" fmla="*/ 62 w 313"/>
                  <a:gd name="T79" fmla="*/ 187 h 258"/>
                  <a:gd name="T80" fmla="*/ 71 w 313"/>
                  <a:gd name="T81" fmla="*/ 199 h 258"/>
                  <a:gd name="T82" fmla="*/ 87 w 313"/>
                  <a:gd name="T83" fmla="*/ 207 h 258"/>
                  <a:gd name="T84" fmla="*/ 86 w 313"/>
                  <a:gd name="T85" fmla="*/ 229 h 258"/>
                  <a:gd name="T86" fmla="*/ 110 w 313"/>
                  <a:gd name="T87" fmla="*/ 253 h 258"/>
                  <a:gd name="T88" fmla="*/ 130 w 313"/>
                  <a:gd name="T89" fmla="*/ 249 h 258"/>
                  <a:gd name="T90" fmla="*/ 142 w 313"/>
                  <a:gd name="T91" fmla="*/ 246 h 258"/>
                  <a:gd name="T92" fmla="*/ 158 w 313"/>
                  <a:gd name="T93" fmla="*/ 241 h 258"/>
                  <a:gd name="T94" fmla="*/ 172 w 313"/>
                  <a:gd name="T95" fmla="*/ 244 h 258"/>
                  <a:gd name="T96" fmla="*/ 187 w 313"/>
                  <a:gd name="T97" fmla="*/ 252 h 258"/>
                  <a:gd name="T98" fmla="*/ 203 w 313"/>
                  <a:gd name="T99" fmla="*/ 254 h 258"/>
                  <a:gd name="T100" fmla="*/ 212 w 313"/>
                  <a:gd name="T101" fmla="*/ 243 h 258"/>
                  <a:gd name="T102" fmla="*/ 224 w 313"/>
                  <a:gd name="T103" fmla="*/ 232 h 258"/>
                  <a:gd name="T104" fmla="*/ 235 w 313"/>
                  <a:gd name="T105" fmla="*/ 225 h 258"/>
                  <a:gd name="T106" fmla="*/ 245 w 313"/>
                  <a:gd name="T107" fmla="*/ 216 h 258"/>
                  <a:gd name="T108" fmla="*/ 254 w 313"/>
                  <a:gd name="T109" fmla="*/ 215 h 258"/>
                  <a:gd name="T110" fmla="*/ 269 w 313"/>
                  <a:gd name="T111" fmla="*/ 219 h 258"/>
                  <a:gd name="T112" fmla="*/ 274 w 313"/>
                  <a:gd name="T113" fmla="*/ 226 h 258"/>
                  <a:gd name="T114" fmla="*/ 287 w 313"/>
                  <a:gd name="T115" fmla="*/ 231 h 258"/>
                  <a:gd name="T116" fmla="*/ 290 w 313"/>
                  <a:gd name="T117" fmla="*/ 210 h 258"/>
                  <a:gd name="T118" fmla="*/ 303 w 313"/>
                  <a:gd name="T119" fmla="*/ 211 h 258"/>
                  <a:gd name="T120" fmla="*/ 309 w 313"/>
                  <a:gd name="T121" fmla="*/ 200 h 258"/>
                  <a:gd name="T122" fmla="*/ 312 w 313"/>
                  <a:gd name="T123" fmla="*/ 190 h 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3"/>
                  <a:gd name="T187" fmla="*/ 0 h 258"/>
                  <a:gd name="T188" fmla="*/ 313 w 313"/>
                  <a:gd name="T189" fmla="*/ 258 h 2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3" h="258">
                    <a:moveTo>
                      <a:pt x="311" y="188"/>
                    </a:moveTo>
                    <a:lnTo>
                      <a:pt x="311" y="183"/>
                    </a:lnTo>
                    <a:lnTo>
                      <a:pt x="311" y="182"/>
                    </a:lnTo>
                    <a:lnTo>
                      <a:pt x="308" y="182"/>
                    </a:lnTo>
                    <a:lnTo>
                      <a:pt x="310" y="181"/>
                    </a:lnTo>
                    <a:lnTo>
                      <a:pt x="308" y="179"/>
                    </a:lnTo>
                    <a:lnTo>
                      <a:pt x="307" y="176"/>
                    </a:lnTo>
                    <a:lnTo>
                      <a:pt x="305" y="175"/>
                    </a:lnTo>
                    <a:lnTo>
                      <a:pt x="302" y="176"/>
                    </a:lnTo>
                    <a:lnTo>
                      <a:pt x="300" y="174"/>
                    </a:lnTo>
                    <a:lnTo>
                      <a:pt x="299" y="176"/>
                    </a:lnTo>
                    <a:lnTo>
                      <a:pt x="297" y="173"/>
                    </a:lnTo>
                    <a:lnTo>
                      <a:pt x="296" y="173"/>
                    </a:lnTo>
                    <a:lnTo>
                      <a:pt x="295" y="171"/>
                    </a:lnTo>
                    <a:lnTo>
                      <a:pt x="298" y="171"/>
                    </a:lnTo>
                    <a:lnTo>
                      <a:pt x="298" y="170"/>
                    </a:lnTo>
                    <a:lnTo>
                      <a:pt x="297" y="169"/>
                    </a:lnTo>
                    <a:lnTo>
                      <a:pt x="298" y="168"/>
                    </a:lnTo>
                    <a:lnTo>
                      <a:pt x="301" y="167"/>
                    </a:lnTo>
                    <a:lnTo>
                      <a:pt x="301" y="168"/>
                    </a:lnTo>
                    <a:lnTo>
                      <a:pt x="301" y="167"/>
                    </a:lnTo>
                    <a:lnTo>
                      <a:pt x="305" y="169"/>
                    </a:lnTo>
                    <a:lnTo>
                      <a:pt x="305" y="168"/>
                    </a:lnTo>
                    <a:lnTo>
                      <a:pt x="305" y="169"/>
                    </a:lnTo>
                    <a:lnTo>
                      <a:pt x="306" y="168"/>
                    </a:lnTo>
                    <a:lnTo>
                      <a:pt x="307" y="169"/>
                    </a:lnTo>
                    <a:lnTo>
                      <a:pt x="306" y="169"/>
                    </a:lnTo>
                    <a:lnTo>
                      <a:pt x="309" y="172"/>
                    </a:lnTo>
                    <a:lnTo>
                      <a:pt x="310" y="172"/>
                    </a:lnTo>
                    <a:lnTo>
                      <a:pt x="309" y="169"/>
                    </a:lnTo>
                    <a:lnTo>
                      <a:pt x="311" y="169"/>
                    </a:lnTo>
                    <a:lnTo>
                      <a:pt x="309" y="167"/>
                    </a:lnTo>
                    <a:lnTo>
                      <a:pt x="309" y="166"/>
                    </a:lnTo>
                    <a:lnTo>
                      <a:pt x="306" y="164"/>
                    </a:lnTo>
                    <a:lnTo>
                      <a:pt x="307" y="162"/>
                    </a:lnTo>
                    <a:lnTo>
                      <a:pt x="306" y="162"/>
                    </a:lnTo>
                    <a:lnTo>
                      <a:pt x="308" y="162"/>
                    </a:lnTo>
                    <a:lnTo>
                      <a:pt x="311" y="163"/>
                    </a:lnTo>
                    <a:lnTo>
                      <a:pt x="313" y="158"/>
                    </a:lnTo>
                    <a:lnTo>
                      <a:pt x="309" y="157"/>
                    </a:lnTo>
                    <a:lnTo>
                      <a:pt x="311" y="156"/>
                    </a:lnTo>
                    <a:lnTo>
                      <a:pt x="311" y="153"/>
                    </a:lnTo>
                    <a:lnTo>
                      <a:pt x="311" y="152"/>
                    </a:lnTo>
                    <a:lnTo>
                      <a:pt x="311" y="149"/>
                    </a:lnTo>
                    <a:lnTo>
                      <a:pt x="309" y="146"/>
                    </a:lnTo>
                    <a:lnTo>
                      <a:pt x="310" y="145"/>
                    </a:lnTo>
                    <a:lnTo>
                      <a:pt x="308" y="142"/>
                    </a:lnTo>
                    <a:lnTo>
                      <a:pt x="307" y="142"/>
                    </a:lnTo>
                    <a:lnTo>
                      <a:pt x="306" y="141"/>
                    </a:lnTo>
                    <a:lnTo>
                      <a:pt x="308" y="139"/>
                    </a:lnTo>
                    <a:lnTo>
                      <a:pt x="306" y="139"/>
                    </a:lnTo>
                    <a:lnTo>
                      <a:pt x="303" y="137"/>
                    </a:lnTo>
                    <a:lnTo>
                      <a:pt x="303" y="135"/>
                    </a:lnTo>
                    <a:lnTo>
                      <a:pt x="306" y="135"/>
                    </a:lnTo>
                    <a:lnTo>
                      <a:pt x="306" y="132"/>
                    </a:lnTo>
                    <a:lnTo>
                      <a:pt x="306" y="131"/>
                    </a:lnTo>
                    <a:lnTo>
                      <a:pt x="307" y="131"/>
                    </a:lnTo>
                    <a:lnTo>
                      <a:pt x="306" y="129"/>
                    </a:lnTo>
                    <a:lnTo>
                      <a:pt x="308" y="129"/>
                    </a:lnTo>
                    <a:lnTo>
                      <a:pt x="308" y="128"/>
                    </a:lnTo>
                    <a:lnTo>
                      <a:pt x="306" y="127"/>
                    </a:lnTo>
                    <a:lnTo>
                      <a:pt x="306" y="125"/>
                    </a:lnTo>
                    <a:lnTo>
                      <a:pt x="305" y="125"/>
                    </a:lnTo>
                    <a:lnTo>
                      <a:pt x="303" y="126"/>
                    </a:lnTo>
                    <a:lnTo>
                      <a:pt x="301" y="125"/>
                    </a:lnTo>
                    <a:lnTo>
                      <a:pt x="300" y="122"/>
                    </a:lnTo>
                    <a:lnTo>
                      <a:pt x="301" y="121"/>
                    </a:lnTo>
                    <a:lnTo>
                      <a:pt x="300" y="120"/>
                    </a:lnTo>
                    <a:lnTo>
                      <a:pt x="301" y="119"/>
                    </a:lnTo>
                    <a:lnTo>
                      <a:pt x="303" y="119"/>
                    </a:lnTo>
                    <a:lnTo>
                      <a:pt x="305" y="118"/>
                    </a:lnTo>
                    <a:lnTo>
                      <a:pt x="305" y="115"/>
                    </a:lnTo>
                    <a:lnTo>
                      <a:pt x="305" y="111"/>
                    </a:lnTo>
                    <a:lnTo>
                      <a:pt x="303" y="111"/>
                    </a:lnTo>
                    <a:lnTo>
                      <a:pt x="304" y="108"/>
                    </a:lnTo>
                    <a:lnTo>
                      <a:pt x="305" y="107"/>
                    </a:lnTo>
                    <a:lnTo>
                      <a:pt x="301" y="105"/>
                    </a:lnTo>
                    <a:lnTo>
                      <a:pt x="300" y="105"/>
                    </a:lnTo>
                    <a:lnTo>
                      <a:pt x="301" y="105"/>
                    </a:lnTo>
                    <a:lnTo>
                      <a:pt x="303" y="101"/>
                    </a:lnTo>
                    <a:lnTo>
                      <a:pt x="302" y="100"/>
                    </a:lnTo>
                    <a:lnTo>
                      <a:pt x="303" y="100"/>
                    </a:lnTo>
                    <a:lnTo>
                      <a:pt x="305" y="98"/>
                    </a:lnTo>
                    <a:lnTo>
                      <a:pt x="304" y="98"/>
                    </a:lnTo>
                    <a:lnTo>
                      <a:pt x="304" y="96"/>
                    </a:lnTo>
                    <a:lnTo>
                      <a:pt x="306" y="95"/>
                    </a:lnTo>
                    <a:lnTo>
                      <a:pt x="307" y="93"/>
                    </a:lnTo>
                    <a:lnTo>
                      <a:pt x="305" y="92"/>
                    </a:lnTo>
                    <a:lnTo>
                      <a:pt x="306" y="90"/>
                    </a:lnTo>
                    <a:lnTo>
                      <a:pt x="305" y="90"/>
                    </a:lnTo>
                    <a:lnTo>
                      <a:pt x="305" y="89"/>
                    </a:lnTo>
                    <a:lnTo>
                      <a:pt x="305" y="88"/>
                    </a:lnTo>
                    <a:lnTo>
                      <a:pt x="305" y="86"/>
                    </a:lnTo>
                    <a:lnTo>
                      <a:pt x="306" y="85"/>
                    </a:lnTo>
                    <a:lnTo>
                      <a:pt x="307" y="84"/>
                    </a:lnTo>
                    <a:lnTo>
                      <a:pt x="309" y="84"/>
                    </a:lnTo>
                    <a:lnTo>
                      <a:pt x="309" y="82"/>
                    </a:lnTo>
                    <a:lnTo>
                      <a:pt x="309" y="78"/>
                    </a:lnTo>
                    <a:lnTo>
                      <a:pt x="310" y="77"/>
                    </a:lnTo>
                    <a:lnTo>
                      <a:pt x="308" y="75"/>
                    </a:lnTo>
                    <a:lnTo>
                      <a:pt x="307" y="70"/>
                    </a:lnTo>
                    <a:lnTo>
                      <a:pt x="303" y="67"/>
                    </a:lnTo>
                    <a:lnTo>
                      <a:pt x="305" y="65"/>
                    </a:lnTo>
                    <a:lnTo>
                      <a:pt x="302" y="65"/>
                    </a:lnTo>
                    <a:lnTo>
                      <a:pt x="300" y="67"/>
                    </a:lnTo>
                    <a:lnTo>
                      <a:pt x="298" y="67"/>
                    </a:lnTo>
                    <a:lnTo>
                      <a:pt x="297" y="68"/>
                    </a:lnTo>
                    <a:lnTo>
                      <a:pt x="297" y="67"/>
                    </a:lnTo>
                    <a:lnTo>
                      <a:pt x="293" y="67"/>
                    </a:lnTo>
                    <a:lnTo>
                      <a:pt x="292" y="66"/>
                    </a:lnTo>
                    <a:lnTo>
                      <a:pt x="290" y="66"/>
                    </a:lnTo>
                    <a:lnTo>
                      <a:pt x="290" y="65"/>
                    </a:lnTo>
                    <a:lnTo>
                      <a:pt x="289" y="65"/>
                    </a:lnTo>
                    <a:lnTo>
                      <a:pt x="289" y="63"/>
                    </a:lnTo>
                    <a:lnTo>
                      <a:pt x="285" y="63"/>
                    </a:lnTo>
                    <a:lnTo>
                      <a:pt x="284" y="62"/>
                    </a:lnTo>
                    <a:lnTo>
                      <a:pt x="281" y="63"/>
                    </a:lnTo>
                    <a:lnTo>
                      <a:pt x="281" y="65"/>
                    </a:lnTo>
                    <a:lnTo>
                      <a:pt x="280" y="65"/>
                    </a:lnTo>
                    <a:lnTo>
                      <a:pt x="279" y="66"/>
                    </a:lnTo>
                    <a:lnTo>
                      <a:pt x="277" y="65"/>
                    </a:lnTo>
                    <a:lnTo>
                      <a:pt x="278" y="64"/>
                    </a:lnTo>
                    <a:lnTo>
                      <a:pt x="277" y="63"/>
                    </a:lnTo>
                    <a:lnTo>
                      <a:pt x="276" y="63"/>
                    </a:lnTo>
                    <a:lnTo>
                      <a:pt x="274" y="61"/>
                    </a:lnTo>
                    <a:lnTo>
                      <a:pt x="273" y="62"/>
                    </a:lnTo>
                    <a:lnTo>
                      <a:pt x="273" y="60"/>
                    </a:lnTo>
                    <a:lnTo>
                      <a:pt x="275" y="60"/>
                    </a:lnTo>
                    <a:lnTo>
                      <a:pt x="276" y="56"/>
                    </a:lnTo>
                    <a:lnTo>
                      <a:pt x="279" y="56"/>
                    </a:lnTo>
                    <a:lnTo>
                      <a:pt x="279" y="55"/>
                    </a:lnTo>
                    <a:lnTo>
                      <a:pt x="276" y="50"/>
                    </a:lnTo>
                    <a:lnTo>
                      <a:pt x="276" y="49"/>
                    </a:lnTo>
                    <a:lnTo>
                      <a:pt x="274" y="50"/>
                    </a:lnTo>
                    <a:lnTo>
                      <a:pt x="272" y="49"/>
                    </a:lnTo>
                    <a:lnTo>
                      <a:pt x="269" y="44"/>
                    </a:lnTo>
                    <a:lnTo>
                      <a:pt x="269" y="46"/>
                    </a:lnTo>
                    <a:lnTo>
                      <a:pt x="263" y="44"/>
                    </a:lnTo>
                    <a:lnTo>
                      <a:pt x="262" y="46"/>
                    </a:lnTo>
                    <a:lnTo>
                      <a:pt x="257" y="43"/>
                    </a:lnTo>
                    <a:lnTo>
                      <a:pt x="257" y="39"/>
                    </a:lnTo>
                    <a:lnTo>
                      <a:pt x="254" y="40"/>
                    </a:lnTo>
                    <a:lnTo>
                      <a:pt x="250" y="42"/>
                    </a:lnTo>
                    <a:lnTo>
                      <a:pt x="249" y="41"/>
                    </a:lnTo>
                    <a:lnTo>
                      <a:pt x="250" y="40"/>
                    </a:lnTo>
                    <a:lnTo>
                      <a:pt x="249" y="40"/>
                    </a:lnTo>
                    <a:lnTo>
                      <a:pt x="248" y="39"/>
                    </a:lnTo>
                    <a:lnTo>
                      <a:pt x="244" y="40"/>
                    </a:lnTo>
                    <a:lnTo>
                      <a:pt x="243" y="37"/>
                    </a:lnTo>
                    <a:lnTo>
                      <a:pt x="242" y="34"/>
                    </a:lnTo>
                    <a:lnTo>
                      <a:pt x="238" y="32"/>
                    </a:lnTo>
                    <a:lnTo>
                      <a:pt x="235" y="31"/>
                    </a:lnTo>
                    <a:lnTo>
                      <a:pt x="235" y="28"/>
                    </a:lnTo>
                    <a:lnTo>
                      <a:pt x="230" y="22"/>
                    </a:lnTo>
                    <a:lnTo>
                      <a:pt x="229" y="21"/>
                    </a:lnTo>
                    <a:lnTo>
                      <a:pt x="228" y="21"/>
                    </a:lnTo>
                    <a:lnTo>
                      <a:pt x="225" y="18"/>
                    </a:lnTo>
                    <a:lnTo>
                      <a:pt x="215" y="8"/>
                    </a:lnTo>
                    <a:lnTo>
                      <a:pt x="212" y="4"/>
                    </a:lnTo>
                    <a:lnTo>
                      <a:pt x="207" y="0"/>
                    </a:lnTo>
                    <a:lnTo>
                      <a:pt x="206" y="4"/>
                    </a:lnTo>
                    <a:lnTo>
                      <a:pt x="203" y="7"/>
                    </a:lnTo>
                    <a:lnTo>
                      <a:pt x="203" y="9"/>
                    </a:lnTo>
                    <a:lnTo>
                      <a:pt x="203" y="11"/>
                    </a:lnTo>
                    <a:lnTo>
                      <a:pt x="203" y="13"/>
                    </a:lnTo>
                    <a:lnTo>
                      <a:pt x="202" y="9"/>
                    </a:lnTo>
                    <a:lnTo>
                      <a:pt x="200" y="4"/>
                    </a:lnTo>
                    <a:lnTo>
                      <a:pt x="183" y="9"/>
                    </a:lnTo>
                    <a:lnTo>
                      <a:pt x="181" y="14"/>
                    </a:lnTo>
                    <a:lnTo>
                      <a:pt x="178" y="15"/>
                    </a:lnTo>
                    <a:lnTo>
                      <a:pt x="175" y="19"/>
                    </a:lnTo>
                    <a:lnTo>
                      <a:pt x="173" y="21"/>
                    </a:lnTo>
                    <a:lnTo>
                      <a:pt x="174" y="22"/>
                    </a:lnTo>
                    <a:lnTo>
                      <a:pt x="173" y="24"/>
                    </a:lnTo>
                    <a:lnTo>
                      <a:pt x="171" y="21"/>
                    </a:lnTo>
                    <a:lnTo>
                      <a:pt x="170" y="20"/>
                    </a:lnTo>
                    <a:lnTo>
                      <a:pt x="168" y="17"/>
                    </a:lnTo>
                    <a:lnTo>
                      <a:pt x="166" y="13"/>
                    </a:lnTo>
                    <a:lnTo>
                      <a:pt x="161" y="15"/>
                    </a:lnTo>
                    <a:lnTo>
                      <a:pt x="158" y="15"/>
                    </a:lnTo>
                    <a:lnTo>
                      <a:pt x="157" y="14"/>
                    </a:lnTo>
                    <a:lnTo>
                      <a:pt x="153" y="11"/>
                    </a:lnTo>
                    <a:lnTo>
                      <a:pt x="150" y="11"/>
                    </a:lnTo>
                    <a:lnTo>
                      <a:pt x="150" y="12"/>
                    </a:lnTo>
                    <a:lnTo>
                      <a:pt x="146" y="15"/>
                    </a:lnTo>
                    <a:lnTo>
                      <a:pt x="145" y="15"/>
                    </a:lnTo>
                    <a:lnTo>
                      <a:pt x="144" y="14"/>
                    </a:lnTo>
                    <a:lnTo>
                      <a:pt x="142" y="14"/>
                    </a:lnTo>
                    <a:lnTo>
                      <a:pt x="140" y="13"/>
                    </a:lnTo>
                    <a:lnTo>
                      <a:pt x="139" y="15"/>
                    </a:lnTo>
                    <a:lnTo>
                      <a:pt x="134" y="16"/>
                    </a:lnTo>
                    <a:lnTo>
                      <a:pt x="132" y="16"/>
                    </a:lnTo>
                    <a:lnTo>
                      <a:pt x="131" y="15"/>
                    </a:lnTo>
                    <a:lnTo>
                      <a:pt x="130" y="16"/>
                    </a:lnTo>
                    <a:lnTo>
                      <a:pt x="127" y="14"/>
                    </a:lnTo>
                    <a:lnTo>
                      <a:pt x="126" y="16"/>
                    </a:lnTo>
                    <a:lnTo>
                      <a:pt x="122" y="15"/>
                    </a:lnTo>
                    <a:lnTo>
                      <a:pt x="121" y="14"/>
                    </a:lnTo>
                    <a:lnTo>
                      <a:pt x="121" y="17"/>
                    </a:lnTo>
                    <a:lnTo>
                      <a:pt x="118" y="19"/>
                    </a:lnTo>
                    <a:lnTo>
                      <a:pt x="116" y="22"/>
                    </a:lnTo>
                    <a:lnTo>
                      <a:pt x="114" y="24"/>
                    </a:lnTo>
                    <a:lnTo>
                      <a:pt x="113" y="26"/>
                    </a:lnTo>
                    <a:lnTo>
                      <a:pt x="114" y="33"/>
                    </a:lnTo>
                    <a:lnTo>
                      <a:pt x="113" y="35"/>
                    </a:lnTo>
                    <a:lnTo>
                      <a:pt x="111" y="37"/>
                    </a:lnTo>
                    <a:lnTo>
                      <a:pt x="107" y="32"/>
                    </a:lnTo>
                    <a:lnTo>
                      <a:pt x="104" y="33"/>
                    </a:lnTo>
                    <a:lnTo>
                      <a:pt x="104" y="34"/>
                    </a:lnTo>
                    <a:lnTo>
                      <a:pt x="101" y="36"/>
                    </a:lnTo>
                    <a:lnTo>
                      <a:pt x="99" y="37"/>
                    </a:lnTo>
                    <a:lnTo>
                      <a:pt x="98" y="39"/>
                    </a:lnTo>
                    <a:lnTo>
                      <a:pt x="96" y="40"/>
                    </a:lnTo>
                    <a:lnTo>
                      <a:pt x="97" y="43"/>
                    </a:lnTo>
                    <a:lnTo>
                      <a:pt x="95" y="45"/>
                    </a:lnTo>
                    <a:lnTo>
                      <a:pt x="94" y="44"/>
                    </a:lnTo>
                    <a:lnTo>
                      <a:pt x="93" y="45"/>
                    </a:lnTo>
                    <a:lnTo>
                      <a:pt x="91" y="44"/>
                    </a:lnTo>
                    <a:lnTo>
                      <a:pt x="88" y="44"/>
                    </a:lnTo>
                    <a:lnTo>
                      <a:pt x="86" y="44"/>
                    </a:lnTo>
                    <a:lnTo>
                      <a:pt x="86" y="46"/>
                    </a:lnTo>
                    <a:lnTo>
                      <a:pt x="85" y="50"/>
                    </a:lnTo>
                    <a:lnTo>
                      <a:pt x="86" y="53"/>
                    </a:lnTo>
                    <a:lnTo>
                      <a:pt x="85" y="57"/>
                    </a:lnTo>
                    <a:lnTo>
                      <a:pt x="83" y="59"/>
                    </a:lnTo>
                    <a:lnTo>
                      <a:pt x="80" y="59"/>
                    </a:lnTo>
                    <a:lnTo>
                      <a:pt x="76" y="60"/>
                    </a:lnTo>
                    <a:lnTo>
                      <a:pt x="76" y="61"/>
                    </a:lnTo>
                    <a:lnTo>
                      <a:pt x="75" y="62"/>
                    </a:lnTo>
                    <a:lnTo>
                      <a:pt x="73" y="63"/>
                    </a:lnTo>
                    <a:lnTo>
                      <a:pt x="73" y="67"/>
                    </a:lnTo>
                    <a:lnTo>
                      <a:pt x="70" y="69"/>
                    </a:lnTo>
                    <a:lnTo>
                      <a:pt x="69" y="74"/>
                    </a:lnTo>
                    <a:lnTo>
                      <a:pt x="70" y="77"/>
                    </a:lnTo>
                    <a:lnTo>
                      <a:pt x="70" y="79"/>
                    </a:lnTo>
                    <a:lnTo>
                      <a:pt x="68" y="80"/>
                    </a:lnTo>
                    <a:lnTo>
                      <a:pt x="69" y="81"/>
                    </a:lnTo>
                    <a:lnTo>
                      <a:pt x="67" y="81"/>
                    </a:lnTo>
                    <a:lnTo>
                      <a:pt x="67" y="82"/>
                    </a:lnTo>
                    <a:lnTo>
                      <a:pt x="66" y="78"/>
                    </a:lnTo>
                    <a:lnTo>
                      <a:pt x="63" y="77"/>
                    </a:lnTo>
                    <a:lnTo>
                      <a:pt x="63" y="79"/>
                    </a:lnTo>
                    <a:lnTo>
                      <a:pt x="62" y="81"/>
                    </a:lnTo>
                    <a:lnTo>
                      <a:pt x="62" y="82"/>
                    </a:lnTo>
                    <a:lnTo>
                      <a:pt x="62" y="85"/>
                    </a:lnTo>
                    <a:lnTo>
                      <a:pt x="62" y="88"/>
                    </a:lnTo>
                    <a:lnTo>
                      <a:pt x="62" y="90"/>
                    </a:lnTo>
                    <a:lnTo>
                      <a:pt x="60" y="88"/>
                    </a:lnTo>
                    <a:lnTo>
                      <a:pt x="60" y="92"/>
                    </a:lnTo>
                    <a:lnTo>
                      <a:pt x="59" y="94"/>
                    </a:lnTo>
                    <a:lnTo>
                      <a:pt x="59" y="97"/>
                    </a:lnTo>
                    <a:lnTo>
                      <a:pt x="61" y="97"/>
                    </a:lnTo>
                    <a:lnTo>
                      <a:pt x="60" y="99"/>
                    </a:lnTo>
                    <a:lnTo>
                      <a:pt x="61" y="101"/>
                    </a:lnTo>
                    <a:lnTo>
                      <a:pt x="61" y="103"/>
                    </a:lnTo>
                    <a:lnTo>
                      <a:pt x="59" y="103"/>
                    </a:lnTo>
                    <a:lnTo>
                      <a:pt x="58" y="105"/>
                    </a:lnTo>
                    <a:lnTo>
                      <a:pt x="57" y="105"/>
                    </a:lnTo>
                    <a:lnTo>
                      <a:pt x="58" y="107"/>
                    </a:lnTo>
                    <a:lnTo>
                      <a:pt x="58" y="108"/>
                    </a:lnTo>
                    <a:lnTo>
                      <a:pt x="60" y="110"/>
                    </a:lnTo>
                    <a:lnTo>
                      <a:pt x="59" y="111"/>
                    </a:lnTo>
                    <a:lnTo>
                      <a:pt x="54" y="109"/>
                    </a:lnTo>
                    <a:lnTo>
                      <a:pt x="50" y="107"/>
                    </a:lnTo>
                    <a:lnTo>
                      <a:pt x="49" y="107"/>
                    </a:lnTo>
                    <a:lnTo>
                      <a:pt x="47" y="106"/>
                    </a:lnTo>
                    <a:lnTo>
                      <a:pt x="49" y="103"/>
                    </a:lnTo>
                    <a:lnTo>
                      <a:pt x="48" y="101"/>
                    </a:lnTo>
                    <a:lnTo>
                      <a:pt x="47" y="102"/>
                    </a:lnTo>
                    <a:lnTo>
                      <a:pt x="47" y="99"/>
                    </a:lnTo>
                    <a:lnTo>
                      <a:pt x="45" y="100"/>
                    </a:lnTo>
                    <a:lnTo>
                      <a:pt x="45" y="98"/>
                    </a:lnTo>
                    <a:lnTo>
                      <a:pt x="45" y="96"/>
                    </a:lnTo>
                    <a:lnTo>
                      <a:pt x="45" y="95"/>
                    </a:lnTo>
                    <a:lnTo>
                      <a:pt x="49" y="94"/>
                    </a:lnTo>
                    <a:lnTo>
                      <a:pt x="49" y="93"/>
                    </a:lnTo>
                    <a:lnTo>
                      <a:pt x="48" y="92"/>
                    </a:lnTo>
                    <a:lnTo>
                      <a:pt x="49" y="91"/>
                    </a:lnTo>
                    <a:lnTo>
                      <a:pt x="47" y="91"/>
                    </a:lnTo>
                    <a:lnTo>
                      <a:pt x="48" y="89"/>
                    </a:lnTo>
                    <a:lnTo>
                      <a:pt x="51" y="86"/>
                    </a:lnTo>
                    <a:lnTo>
                      <a:pt x="49" y="84"/>
                    </a:lnTo>
                    <a:lnTo>
                      <a:pt x="47" y="84"/>
                    </a:lnTo>
                    <a:lnTo>
                      <a:pt x="49" y="84"/>
                    </a:lnTo>
                    <a:lnTo>
                      <a:pt x="48" y="84"/>
                    </a:lnTo>
                    <a:lnTo>
                      <a:pt x="50" y="84"/>
                    </a:lnTo>
                    <a:lnTo>
                      <a:pt x="47" y="79"/>
                    </a:lnTo>
                    <a:lnTo>
                      <a:pt x="45" y="80"/>
                    </a:lnTo>
                    <a:lnTo>
                      <a:pt x="44" y="78"/>
                    </a:lnTo>
                    <a:lnTo>
                      <a:pt x="42" y="76"/>
                    </a:lnTo>
                    <a:lnTo>
                      <a:pt x="42" y="74"/>
                    </a:lnTo>
                    <a:lnTo>
                      <a:pt x="39" y="71"/>
                    </a:lnTo>
                    <a:lnTo>
                      <a:pt x="40" y="70"/>
                    </a:lnTo>
                    <a:lnTo>
                      <a:pt x="42" y="68"/>
                    </a:lnTo>
                    <a:lnTo>
                      <a:pt x="41" y="66"/>
                    </a:lnTo>
                    <a:lnTo>
                      <a:pt x="42" y="68"/>
                    </a:lnTo>
                    <a:lnTo>
                      <a:pt x="44" y="70"/>
                    </a:lnTo>
                    <a:lnTo>
                      <a:pt x="46" y="71"/>
                    </a:lnTo>
                    <a:lnTo>
                      <a:pt x="45" y="69"/>
                    </a:lnTo>
                    <a:lnTo>
                      <a:pt x="46" y="67"/>
                    </a:lnTo>
                    <a:lnTo>
                      <a:pt x="45" y="65"/>
                    </a:lnTo>
                    <a:lnTo>
                      <a:pt x="44" y="61"/>
                    </a:lnTo>
                    <a:lnTo>
                      <a:pt x="42" y="61"/>
                    </a:lnTo>
                    <a:lnTo>
                      <a:pt x="39" y="61"/>
                    </a:lnTo>
                    <a:lnTo>
                      <a:pt x="38" y="60"/>
                    </a:lnTo>
                    <a:lnTo>
                      <a:pt x="34" y="60"/>
                    </a:lnTo>
                    <a:lnTo>
                      <a:pt x="31" y="57"/>
                    </a:lnTo>
                    <a:lnTo>
                      <a:pt x="31" y="56"/>
                    </a:lnTo>
                    <a:lnTo>
                      <a:pt x="32" y="50"/>
                    </a:lnTo>
                    <a:lnTo>
                      <a:pt x="31" y="48"/>
                    </a:lnTo>
                    <a:lnTo>
                      <a:pt x="33" y="40"/>
                    </a:lnTo>
                    <a:lnTo>
                      <a:pt x="32" y="41"/>
                    </a:lnTo>
                    <a:lnTo>
                      <a:pt x="31" y="39"/>
                    </a:lnTo>
                    <a:lnTo>
                      <a:pt x="29" y="38"/>
                    </a:lnTo>
                    <a:lnTo>
                      <a:pt x="29" y="36"/>
                    </a:lnTo>
                    <a:lnTo>
                      <a:pt x="29" y="33"/>
                    </a:lnTo>
                    <a:lnTo>
                      <a:pt x="24" y="33"/>
                    </a:lnTo>
                    <a:lnTo>
                      <a:pt x="20" y="31"/>
                    </a:lnTo>
                    <a:lnTo>
                      <a:pt x="15" y="32"/>
                    </a:lnTo>
                    <a:lnTo>
                      <a:pt x="13" y="33"/>
                    </a:lnTo>
                    <a:lnTo>
                      <a:pt x="10" y="33"/>
                    </a:lnTo>
                    <a:lnTo>
                      <a:pt x="11" y="31"/>
                    </a:lnTo>
                    <a:lnTo>
                      <a:pt x="10" y="31"/>
                    </a:lnTo>
                    <a:lnTo>
                      <a:pt x="9" y="29"/>
                    </a:lnTo>
                    <a:lnTo>
                      <a:pt x="7" y="31"/>
                    </a:lnTo>
                    <a:lnTo>
                      <a:pt x="8" y="33"/>
                    </a:lnTo>
                    <a:lnTo>
                      <a:pt x="10" y="34"/>
                    </a:lnTo>
                    <a:lnTo>
                      <a:pt x="13" y="37"/>
                    </a:lnTo>
                    <a:lnTo>
                      <a:pt x="13" y="38"/>
                    </a:lnTo>
                    <a:lnTo>
                      <a:pt x="11" y="40"/>
                    </a:lnTo>
                    <a:lnTo>
                      <a:pt x="11" y="44"/>
                    </a:lnTo>
                    <a:lnTo>
                      <a:pt x="14" y="49"/>
                    </a:lnTo>
                    <a:lnTo>
                      <a:pt x="14" y="50"/>
                    </a:lnTo>
                    <a:lnTo>
                      <a:pt x="15" y="51"/>
                    </a:lnTo>
                    <a:lnTo>
                      <a:pt x="14" y="53"/>
                    </a:lnTo>
                    <a:lnTo>
                      <a:pt x="10" y="55"/>
                    </a:lnTo>
                    <a:lnTo>
                      <a:pt x="9" y="55"/>
                    </a:lnTo>
                    <a:lnTo>
                      <a:pt x="9" y="56"/>
                    </a:lnTo>
                    <a:lnTo>
                      <a:pt x="7" y="55"/>
                    </a:lnTo>
                    <a:lnTo>
                      <a:pt x="5" y="56"/>
                    </a:lnTo>
                    <a:lnTo>
                      <a:pt x="2" y="57"/>
                    </a:lnTo>
                    <a:lnTo>
                      <a:pt x="4" y="59"/>
                    </a:lnTo>
                    <a:lnTo>
                      <a:pt x="3" y="60"/>
                    </a:lnTo>
                    <a:lnTo>
                      <a:pt x="2" y="61"/>
                    </a:lnTo>
                    <a:lnTo>
                      <a:pt x="0" y="61"/>
                    </a:lnTo>
                    <a:lnTo>
                      <a:pt x="0" y="62"/>
                    </a:lnTo>
                    <a:lnTo>
                      <a:pt x="2" y="65"/>
                    </a:lnTo>
                    <a:lnTo>
                      <a:pt x="4" y="65"/>
                    </a:lnTo>
                    <a:lnTo>
                      <a:pt x="4" y="68"/>
                    </a:lnTo>
                    <a:lnTo>
                      <a:pt x="8" y="72"/>
                    </a:lnTo>
                    <a:lnTo>
                      <a:pt x="12" y="74"/>
                    </a:lnTo>
                    <a:lnTo>
                      <a:pt x="12" y="73"/>
                    </a:lnTo>
                    <a:lnTo>
                      <a:pt x="15" y="72"/>
                    </a:lnTo>
                    <a:lnTo>
                      <a:pt x="15" y="73"/>
                    </a:lnTo>
                    <a:lnTo>
                      <a:pt x="12" y="74"/>
                    </a:lnTo>
                    <a:lnTo>
                      <a:pt x="15" y="75"/>
                    </a:lnTo>
                    <a:lnTo>
                      <a:pt x="16" y="77"/>
                    </a:lnTo>
                    <a:lnTo>
                      <a:pt x="15" y="78"/>
                    </a:lnTo>
                    <a:lnTo>
                      <a:pt x="17" y="78"/>
                    </a:lnTo>
                    <a:lnTo>
                      <a:pt x="16" y="80"/>
                    </a:lnTo>
                    <a:lnTo>
                      <a:pt x="17" y="80"/>
                    </a:lnTo>
                    <a:lnTo>
                      <a:pt x="15" y="82"/>
                    </a:lnTo>
                    <a:lnTo>
                      <a:pt x="15" y="84"/>
                    </a:lnTo>
                    <a:lnTo>
                      <a:pt x="17" y="83"/>
                    </a:lnTo>
                    <a:lnTo>
                      <a:pt x="20" y="84"/>
                    </a:lnTo>
                    <a:lnTo>
                      <a:pt x="20" y="88"/>
                    </a:lnTo>
                    <a:lnTo>
                      <a:pt x="21" y="88"/>
                    </a:lnTo>
                    <a:lnTo>
                      <a:pt x="21" y="89"/>
                    </a:lnTo>
                    <a:lnTo>
                      <a:pt x="20" y="90"/>
                    </a:lnTo>
                    <a:lnTo>
                      <a:pt x="22" y="90"/>
                    </a:lnTo>
                    <a:lnTo>
                      <a:pt x="23" y="91"/>
                    </a:lnTo>
                    <a:lnTo>
                      <a:pt x="24" y="91"/>
                    </a:lnTo>
                    <a:lnTo>
                      <a:pt x="22" y="91"/>
                    </a:lnTo>
                    <a:lnTo>
                      <a:pt x="21" y="93"/>
                    </a:lnTo>
                    <a:lnTo>
                      <a:pt x="25" y="97"/>
                    </a:lnTo>
                    <a:lnTo>
                      <a:pt x="25" y="101"/>
                    </a:lnTo>
                    <a:lnTo>
                      <a:pt x="25" y="103"/>
                    </a:lnTo>
                    <a:lnTo>
                      <a:pt x="25" y="105"/>
                    </a:lnTo>
                    <a:lnTo>
                      <a:pt x="27" y="107"/>
                    </a:lnTo>
                    <a:lnTo>
                      <a:pt x="25" y="110"/>
                    </a:lnTo>
                    <a:lnTo>
                      <a:pt x="21" y="113"/>
                    </a:lnTo>
                    <a:lnTo>
                      <a:pt x="22" y="114"/>
                    </a:lnTo>
                    <a:lnTo>
                      <a:pt x="22" y="116"/>
                    </a:lnTo>
                    <a:lnTo>
                      <a:pt x="20" y="116"/>
                    </a:lnTo>
                    <a:lnTo>
                      <a:pt x="19" y="118"/>
                    </a:lnTo>
                    <a:lnTo>
                      <a:pt x="20" y="120"/>
                    </a:lnTo>
                    <a:lnTo>
                      <a:pt x="19" y="127"/>
                    </a:lnTo>
                    <a:lnTo>
                      <a:pt x="20" y="130"/>
                    </a:lnTo>
                    <a:lnTo>
                      <a:pt x="19" y="132"/>
                    </a:lnTo>
                    <a:lnTo>
                      <a:pt x="20" y="135"/>
                    </a:lnTo>
                    <a:lnTo>
                      <a:pt x="21" y="137"/>
                    </a:lnTo>
                    <a:lnTo>
                      <a:pt x="24" y="137"/>
                    </a:lnTo>
                    <a:lnTo>
                      <a:pt x="26" y="138"/>
                    </a:lnTo>
                    <a:lnTo>
                      <a:pt x="25" y="140"/>
                    </a:lnTo>
                    <a:lnTo>
                      <a:pt x="26" y="142"/>
                    </a:lnTo>
                    <a:lnTo>
                      <a:pt x="28" y="141"/>
                    </a:lnTo>
                    <a:lnTo>
                      <a:pt x="29" y="141"/>
                    </a:lnTo>
                    <a:lnTo>
                      <a:pt x="29" y="142"/>
                    </a:lnTo>
                    <a:lnTo>
                      <a:pt x="29" y="144"/>
                    </a:lnTo>
                    <a:lnTo>
                      <a:pt x="31" y="145"/>
                    </a:lnTo>
                    <a:lnTo>
                      <a:pt x="31" y="146"/>
                    </a:lnTo>
                    <a:lnTo>
                      <a:pt x="33" y="148"/>
                    </a:lnTo>
                    <a:lnTo>
                      <a:pt x="34" y="150"/>
                    </a:lnTo>
                    <a:lnTo>
                      <a:pt x="36" y="152"/>
                    </a:lnTo>
                    <a:lnTo>
                      <a:pt x="31" y="158"/>
                    </a:lnTo>
                    <a:lnTo>
                      <a:pt x="31" y="160"/>
                    </a:lnTo>
                    <a:lnTo>
                      <a:pt x="34" y="159"/>
                    </a:lnTo>
                    <a:lnTo>
                      <a:pt x="36" y="162"/>
                    </a:lnTo>
                    <a:lnTo>
                      <a:pt x="41" y="162"/>
                    </a:lnTo>
                    <a:lnTo>
                      <a:pt x="45" y="163"/>
                    </a:lnTo>
                    <a:lnTo>
                      <a:pt x="45" y="165"/>
                    </a:lnTo>
                    <a:lnTo>
                      <a:pt x="46" y="165"/>
                    </a:lnTo>
                    <a:lnTo>
                      <a:pt x="46" y="167"/>
                    </a:lnTo>
                    <a:lnTo>
                      <a:pt x="45" y="168"/>
                    </a:lnTo>
                    <a:lnTo>
                      <a:pt x="47" y="172"/>
                    </a:lnTo>
                    <a:lnTo>
                      <a:pt x="47" y="175"/>
                    </a:lnTo>
                    <a:lnTo>
                      <a:pt x="48" y="175"/>
                    </a:lnTo>
                    <a:lnTo>
                      <a:pt x="50" y="173"/>
                    </a:lnTo>
                    <a:lnTo>
                      <a:pt x="53" y="173"/>
                    </a:lnTo>
                    <a:lnTo>
                      <a:pt x="53" y="175"/>
                    </a:lnTo>
                    <a:lnTo>
                      <a:pt x="53" y="176"/>
                    </a:lnTo>
                    <a:lnTo>
                      <a:pt x="57" y="182"/>
                    </a:lnTo>
                    <a:lnTo>
                      <a:pt x="58" y="184"/>
                    </a:lnTo>
                    <a:lnTo>
                      <a:pt x="60" y="184"/>
                    </a:lnTo>
                    <a:lnTo>
                      <a:pt x="60" y="186"/>
                    </a:lnTo>
                    <a:lnTo>
                      <a:pt x="62" y="187"/>
                    </a:lnTo>
                    <a:lnTo>
                      <a:pt x="66" y="187"/>
                    </a:lnTo>
                    <a:lnTo>
                      <a:pt x="66" y="188"/>
                    </a:lnTo>
                    <a:lnTo>
                      <a:pt x="64" y="190"/>
                    </a:lnTo>
                    <a:lnTo>
                      <a:pt x="66" y="190"/>
                    </a:lnTo>
                    <a:lnTo>
                      <a:pt x="66" y="192"/>
                    </a:lnTo>
                    <a:lnTo>
                      <a:pt x="70" y="192"/>
                    </a:lnTo>
                    <a:lnTo>
                      <a:pt x="71" y="194"/>
                    </a:lnTo>
                    <a:lnTo>
                      <a:pt x="73" y="194"/>
                    </a:lnTo>
                    <a:lnTo>
                      <a:pt x="74" y="196"/>
                    </a:lnTo>
                    <a:lnTo>
                      <a:pt x="74" y="198"/>
                    </a:lnTo>
                    <a:lnTo>
                      <a:pt x="71" y="199"/>
                    </a:lnTo>
                    <a:lnTo>
                      <a:pt x="72" y="201"/>
                    </a:lnTo>
                    <a:lnTo>
                      <a:pt x="72" y="203"/>
                    </a:lnTo>
                    <a:lnTo>
                      <a:pt x="75" y="202"/>
                    </a:lnTo>
                    <a:lnTo>
                      <a:pt x="76" y="201"/>
                    </a:lnTo>
                    <a:lnTo>
                      <a:pt x="78" y="200"/>
                    </a:lnTo>
                    <a:lnTo>
                      <a:pt x="79" y="199"/>
                    </a:lnTo>
                    <a:lnTo>
                      <a:pt x="80" y="199"/>
                    </a:lnTo>
                    <a:lnTo>
                      <a:pt x="83" y="202"/>
                    </a:lnTo>
                    <a:lnTo>
                      <a:pt x="82" y="203"/>
                    </a:lnTo>
                    <a:lnTo>
                      <a:pt x="84" y="206"/>
                    </a:lnTo>
                    <a:lnTo>
                      <a:pt x="87" y="207"/>
                    </a:lnTo>
                    <a:lnTo>
                      <a:pt x="89" y="211"/>
                    </a:lnTo>
                    <a:lnTo>
                      <a:pt x="88" y="213"/>
                    </a:lnTo>
                    <a:lnTo>
                      <a:pt x="86" y="217"/>
                    </a:lnTo>
                    <a:lnTo>
                      <a:pt x="83" y="217"/>
                    </a:lnTo>
                    <a:lnTo>
                      <a:pt x="83" y="218"/>
                    </a:lnTo>
                    <a:lnTo>
                      <a:pt x="80" y="221"/>
                    </a:lnTo>
                    <a:lnTo>
                      <a:pt x="80" y="223"/>
                    </a:lnTo>
                    <a:lnTo>
                      <a:pt x="81" y="227"/>
                    </a:lnTo>
                    <a:lnTo>
                      <a:pt x="85" y="228"/>
                    </a:lnTo>
                    <a:lnTo>
                      <a:pt x="85" y="229"/>
                    </a:lnTo>
                    <a:lnTo>
                      <a:pt x="86" y="229"/>
                    </a:lnTo>
                    <a:lnTo>
                      <a:pt x="87" y="232"/>
                    </a:lnTo>
                    <a:lnTo>
                      <a:pt x="90" y="233"/>
                    </a:lnTo>
                    <a:lnTo>
                      <a:pt x="93" y="233"/>
                    </a:lnTo>
                    <a:lnTo>
                      <a:pt x="95" y="236"/>
                    </a:lnTo>
                    <a:lnTo>
                      <a:pt x="98" y="237"/>
                    </a:lnTo>
                    <a:lnTo>
                      <a:pt x="98" y="238"/>
                    </a:lnTo>
                    <a:lnTo>
                      <a:pt x="98" y="245"/>
                    </a:lnTo>
                    <a:lnTo>
                      <a:pt x="102" y="247"/>
                    </a:lnTo>
                    <a:lnTo>
                      <a:pt x="106" y="247"/>
                    </a:lnTo>
                    <a:lnTo>
                      <a:pt x="109" y="250"/>
                    </a:lnTo>
                    <a:lnTo>
                      <a:pt x="110" y="253"/>
                    </a:lnTo>
                    <a:lnTo>
                      <a:pt x="111" y="250"/>
                    </a:lnTo>
                    <a:lnTo>
                      <a:pt x="114" y="252"/>
                    </a:lnTo>
                    <a:lnTo>
                      <a:pt x="114" y="247"/>
                    </a:lnTo>
                    <a:lnTo>
                      <a:pt x="116" y="247"/>
                    </a:lnTo>
                    <a:lnTo>
                      <a:pt x="118" y="247"/>
                    </a:lnTo>
                    <a:lnTo>
                      <a:pt x="118" y="245"/>
                    </a:lnTo>
                    <a:lnTo>
                      <a:pt x="119" y="246"/>
                    </a:lnTo>
                    <a:lnTo>
                      <a:pt x="119" y="244"/>
                    </a:lnTo>
                    <a:lnTo>
                      <a:pt x="124" y="244"/>
                    </a:lnTo>
                    <a:lnTo>
                      <a:pt x="128" y="247"/>
                    </a:lnTo>
                    <a:lnTo>
                      <a:pt x="130" y="249"/>
                    </a:lnTo>
                    <a:lnTo>
                      <a:pt x="130" y="255"/>
                    </a:lnTo>
                    <a:lnTo>
                      <a:pt x="130" y="256"/>
                    </a:lnTo>
                    <a:lnTo>
                      <a:pt x="130" y="257"/>
                    </a:lnTo>
                    <a:lnTo>
                      <a:pt x="133" y="258"/>
                    </a:lnTo>
                    <a:lnTo>
                      <a:pt x="133" y="256"/>
                    </a:lnTo>
                    <a:lnTo>
                      <a:pt x="133" y="252"/>
                    </a:lnTo>
                    <a:lnTo>
                      <a:pt x="132" y="250"/>
                    </a:lnTo>
                    <a:lnTo>
                      <a:pt x="137" y="249"/>
                    </a:lnTo>
                    <a:lnTo>
                      <a:pt x="142" y="250"/>
                    </a:lnTo>
                    <a:lnTo>
                      <a:pt x="142" y="246"/>
                    </a:lnTo>
                    <a:lnTo>
                      <a:pt x="140" y="243"/>
                    </a:lnTo>
                    <a:lnTo>
                      <a:pt x="141" y="243"/>
                    </a:lnTo>
                    <a:lnTo>
                      <a:pt x="143" y="244"/>
                    </a:lnTo>
                    <a:lnTo>
                      <a:pt x="146" y="246"/>
                    </a:lnTo>
                    <a:lnTo>
                      <a:pt x="148" y="246"/>
                    </a:lnTo>
                    <a:lnTo>
                      <a:pt x="151" y="243"/>
                    </a:lnTo>
                    <a:lnTo>
                      <a:pt x="152" y="241"/>
                    </a:lnTo>
                    <a:lnTo>
                      <a:pt x="154" y="243"/>
                    </a:lnTo>
                    <a:lnTo>
                      <a:pt x="157" y="243"/>
                    </a:lnTo>
                    <a:lnTo>
                      <a:pt x="157" y="242"/>
                    </a:lnTo>
                    <a:lnTo>
                      <a:pt x="158" y="241"/>
                    </a:lnTo>
                    <a:lnTo>
                      <a:pt x="158" y="243"/>
                    </a:lnTo>
                    <a:lnTo>
                      <a:pt x="160" y="244"/>
                    </a:lnTo>
                    <a:lnTo>
                      <a:pt x="162" y="243"/>
                    </a:lnTo>
                    <a:lnTo>
                      <a:pt x="164" y="242"/>
                    </a:lnTo>
                    <a:lnTo>
                      <a:pt x="165" y="240"/>
                    </a:lnTo>
                    <a:lnTo>
                      <a:pt x="167" y="240"/>
                    </a:lnTo>
                    <a:lnTo>
                      <a:pt x="168" y="242"/>
                    </a:lnTo>
                    <a:lnTo>
                      <a:pt x="170" y="242"/>
                    </a:lnTo>
                    <a:lnTo>
                      <a:pt x="171" y="243"/>
                    </a:lnTo>
                    <a:lnTo>
                      <a:pt x="171" y="244"/>
                    </a:lnTo>
                    <a:lnTo>
                      <a:pt x="172" y="244"/>
                    </a:lnTo>
                    <a:lnTo>
                      <a:pt x="171" y="245"/>
                    </a:lnTo>
                    <a:lnTo>
                      <a:pt x="172" y="247"/>
                    </a:lnTo>
                    <a:lnTo>
                      <a:pt x="173" y="247"/>
                    </a:lnTo>
                    <a:lnTo>
                      <a:pt x="173" y="245"/>
                    </a:lnTo>
                    <a:lnTo>
                      <a:pt x="175" y="247"/>
                    </a:lnTo>
                    <a:lnTo>
                      <a:pt x="178" y="245"/>
                    </a:lnTo>
                    <a:lnTo>
                      <a:pt x="180" y="248"/>
                    </a:lnTo>
                    <a:lnTo>
                      <a:pt x="180" y="251"/>
                    </a:lnTo>
                    <a:lnTo>
                      <a:pt x="181" y="250"/>
                    </a:lnTo>
                    <a:lnTo>
                      <a:pt x="184" y="250"/>
                    </a:lnTo>
                    <a:lnTo>
                      <a:pt x="187" y="252"/>
                    </a:lnTo>
                    <a:lnTo>
                      <a:pt x="191" y="248"/>
                    </a:lnTo>
                    <a:lnTo>
                      <a:pt x="193" y="249"/>
                    </a:lnTo>
                    <a:lnTo>
                      <a:pt x="195" y="250"/>
                    </a:lnTo>
                    <a:lnTo>
                      <a:pt x="195" y="251"/>
                    </a:lnTo>
                    <a:lnTo>
                      <a:pt x="196" y="253"/>
                    </a:lnTo>
                    <a:lnTo>
                      <a:pt x="199" y="256"/>
                    </a:lnTo>
                    <a:lnTo>
                      <a:pt x="200" y="256"/>
                    </a:lnTo>
                    <a:lnTo>
                      <a:pt x="200" y="253"/>
                    </a:lnTo>
                    <a:lnTo>
                      <a:pt x="203" y="254"/>
                    </a:lnTo>
                    <a:lnTo>
                      <a:pt x="203" y="253"/>
                    </a:lnTo>
                    <a:lnTo>
                      <a:pt x="204" y="253"/>
                    </a:lnTo>
                    <a:lnTo>
                      <a:pt x="206" y="251"/>
                    </a:lnTo>
                    <a:lnTo>
                      <a:pt x="207" y="250"/>
                    </a:lnTo>
                    <a:lnTo>
                      <a:pt x="208" y="249"/>
                    </a:lnTo>
                    <a:lnTo>
                      <a:pt x="210" y="250"/>
                    </a:lnTo>
                    <a:lnTo>
                      <a:pt x="211" y="249"/>
                    </a:lnTo>
                    <a:lnTo>
                      <a:pt x="212" y="247"/>
                    </a:lnTo>
                    <a:lnTo>
                      <a:pt x="212" y="245"/>
                    </a:lnTo>
                    <a:lnTo>
                      <a:pt x="211" y="244"/>
                    </a:lnTo>
                    <a:lnTo>
                      <a:pt x="212" y="243"/>
                    </a:lnTo>
                    <a:lnTo>
                      <a:pt x="211" y="243"/>
                    </a:lnTo>
                    <a:lnTo>
                      <a:pt x="212" y="242"/>
                    </a:lnTo>
                    <a:lnTo>
                      <a:pt x="214" y="243"/>
                    </a:lnTo>
                    <a:lnTo>
                      <a:pt x="214" y="241"/>
                    </a:lnTo>
                    <a:lnTo>
                      <a:pt x="211" y="236"/>
                    </a:lnTo>
                    <a:lnTo>
                      <a:pt x="212" y="233"/>
                    </a:lnTo>
                    <a:lnTo>
                      <a:pt x="214" y="232"/>
                    </a:lnTo>
                    <a:lnTo>
                      <a:pt x="217" y="232"/>
                    </a:lnTo>
                    <a:lnTo>
                      <a:pt x="220" y="233"/>
                    </a:lnTo>
                    <a:lnTo>
                      <a:pt x="222" y="231"/>
                    </a:lnTo>
                    <a:lnTo>
                      <a:pt x="224" y="232"/>
                    </a:lnTo>
                    <a:lnTo>
                      <a:pt x="223" y="233"/>
                    </a:lnTo>
                    <a:lnTo>
                      <a:pt x="224" y="233"/>
                    </a:lnTo>
                    <a:lnTo>
                      <a:pt x="224" y="227"/>
                    </a:lnTo>
                    <a:lnTo>
                      <a:pt x="228" y="227"/>
                    </a:lnTo>
                    <a:lnTo>
                      <a:pt x="229" y="229"/>
                    </a:lnTo>
                    <a:lnTo>
                      <a:pt x="230" y="228"/>
                    </a:lnTo>
                    <a:lnTo>
                      <a:pt x="230" y="227"/>
                    </a:lnTo>
                    <a:lnTo>
                      <a:pt x="232" y="226"/>
                    </a:lnTo>
                    <a:lnTo>
                      <a:pt x="234" y="226"/>
                    </a:lnTo>
                    <a:lnTo>
                      <a:pt x="235" y="225"/>
                    </a:lnTo>
                    <a:lnTo>
                      <a:pt x="235" y="223"/>
                    </a:lnTo>
                    <a:lnTo>
                      <a:pt x="238" y="223"/>
                    </a:lnTo>
                    <a:lnTo>
                      <a:pt x="239" y="223"/>
                    </a:lnTo>
                    <a:lnTo>
                      <a:pt x="240" y="221"/>
                    </a:lnTo>
                    <a:lnTo>
                      <a:pt x="241" y="220"/>
                    </a:lnTo>
                    <a:lnTo>
                      <a:pt x="244" y="222"/>
                    </a:lnTo>
                    <a:lnTo>
                      <a:pt x="246" y="220"/>
                    </a:lnTo>
                    <a:lnTo>
                      <a:pt x="246" y="219"/>
                    </a:lnTo>
                    <a:lnTo>
                      <a:pt x="244" y="219"/>
                    </a:lnTo>
                    <a:lnTo>
                      <a:pt x="245" y="216"/>
                    </a:lnTo>
                    <a:lnTo>
                      <a:pt x="247" y="218"/>
                    </a:lnTo>
                    <a:lnTo>
                      <a:pt x="249" y="218"/>
                    </a:lnTo>
                    <a:lnTo>
                      <a:pt x="249" y="214"/>
                    </a:lnTo>
                    <a:lnTo>
                      <a:pt x="249" y="213"/>
                    </a:lnTo>
                    <a:lnTo>
                      <a:pt x="249" y="214"/>
                    </a:lnTo>
                    <a:lnTo>
                      <a:pt x="251" y="213"/>
                    </a:lnTo>
                    <a:lnTo>
                      <a:pt x="254" y="210"/>
                    </a:lnTo>
                    <a:lnTo>
                      <a:pt x="254" y="213"/>
                    </a:lnTo>
                    <a:lnTo>
                      <a:pt x="254" y="215"/>
                    </a:lnTo>
                    <a:lnTo>
                      <a:pt x="256" y="216"/>
                    </a:lnTo>
                    <a:lnTo>
                      <a:pt x="257" y="215"/>
                    </a:lnTo>
                    <a:lnTo>
                      <a:pt x="259" y="218"/>
                    </a:lnTo>
                    <a:lnTo>
                      <a:pt x="260" y="216"/>
                    </a:lnTo>
                    <a:lnTo>
                      <a:pt x="262" y="218"/>
                    </a:lnTo>
                    <a:lnTo>
                      <a:pt x="262" y="217"/>
                    </a:lnTo>
                    <a:lnTo>
                      <a:pt x="264" y="218"/>
                    </a:lnTo>
                    <a:lnTo>
                      <a:pt x="267" y="216"/>
                    </a:lnTo>
                    <a:lnTo>
                      <a:pt x="267" y="218"/>
                    </a:lnTo>
                    <a:lnTo>
                      <a:pt x="266" y="218"/>
                    </a:lnTo>
                    <a:lnTo>
                      <a:pt x="269" y="219"/>
                    </a:lnTo>
                    <a:lnTo>
                      <a:pt x="270" y="219"/>
                    </a:lnTo>
                    <a:lnTo>
                      <a:pt x="270" y="221"/>
                    </a:lnTo>
                    <a:lnTo>
                      <a:pt x="271" y="221"/>
                    </a:lnTo>
                    <a:lnTo>
                      <a:pt x="271" y="220"/>
                    </a:lnTo>
                    <a:lnTo>
                      <a:pt x="272" y="222"/>
                    </a:lnTo>
                    <a:lnTo>
                      <a:pt x="273" y="222"/>
                    </a:lnTo>
                    <a:lnTo>
                      <a:pt x="273" y="223"/>
                    </a:lnTo>
                    <a:lnTo>
                      <a:pt x="274" y="223"/>
                    </a:lnTo>
                    <a:lnTo>
                      <a:pt x="274" y="226"/>
                    </a:lnTo>
                    <a:lnTo>
                      <a:pt x="275" y="227"/>
                    </a:lnTo>
                    <a:lnTo>
                      <a:pt x="276" y="223"/>
                    </a:lnTo>
                    <a:lnTo>
                      <a:pt x="276" y="225"/>
                    </a:lnTo>
                    <a:lnTo>
                      <a:pt x="276" y="226"/>
                    </a:lnTo>
                    <a:lnTo>
                      <a:pt x="278" y="228"/>
                    </a:lnTo>
                    <a:lnTo>
                      <a:pt x="281" y="233"/>
                    </a:lnTo>
                    <a:lnTo>
                      <a:pt x="285" y="236"/>
                    </a:lnTo>
                    <a:lnTo>
                      <a:pt x="287" y="235"/>
                    </a:lnTo>
                    <a:lnTo>
                      <a:pt x="289" y="234"/>
                    </a:lnTo>
                    <a:lnTo>
                      <a:pt x="287" y="231"/>
                    </a:lnTo>
                    <a:lnTo>
                      <a:pt x="287" y="227"/>
                    </a:lnTo>
                    <a:lnTo>
                      <a:pt x="290" y="223"/>
                    </a:lnTo>
                    <a:lnTo>
                      <a:pt x="292" y="223"/>
                    </a:lnTo>
                    <a:lnTo>
                      <a:pt x="292" y="222"/>
                    </a:lnTo>
                    <a:lnTo>
                      <a:pt x="290" y="216"/>
                    </a:lnTo>
                    <a:lnTo>
                      <a:pt x="292" y="216"/>
                    </a:lnTo>
                    <a:lnTo>
                      <a:pt x="290" y="214"/>
                    </a:lnTo>
                    <a:lnTo>
                      <a:pt x="289" y="214"/>
                    </a:lnTo>
                    <a:lnTo>
                      <a:pt x="290" y="213"/>
                    </a:lnTo>
                    <a:lnTo>
                      <a:pt x="291" y="212"/>
                    </a:lnTo>
                    <a:lnTo>
                      <a:pt x="290" y="210"/>
                    </a:lnTo>
                    <a:lnTo>
                      <a:pt x="292" y="210"/>
                    </a:lnTo>
                    <a:lnTo>
                      <a:pt x="293" y="212"/>
                    </a:lnTo>
                    <a:lnTo>
                      <a:pt x="294" y="213"/>
                    </a:lnTo>
                    <a:lnTo>
                      <a:pt x="295" y="210"/>
                    </a:lnTo>
                    <a:lnTo>
                      <a:pt x="295" y="213"/>
                    </a:lnTo>
                    <a:lnTo>
                      <a:pt x="297" y="213"/>
                    </a:lnTo>
                    <a:lnTo>
                      <a:pt x="297" y="210"/>
                    </a:lnTo>
                    <a:lnTo>
                      <a:pt x="300" y="211"/>
                    </a:lnTo>
                    <a:lnTo>
                      <a:pt x="301" y="210"/>
                    </a:lnTo>
                    <a:lnTo>
                      <a:pt x="303" y="211"/>
                    </a:lnTo>
                    <a:lnTo>
                      <a:pt x="304" y="210"/>
                    </a:lnTo>
                    <a:lnTo>
                      <a:pt x="303" y="206"/>
                    </a:lnTo>
                    <a:lnTo>
                      <a:pt x="303" y="207"/>
                    </a:lnTo>
                    <a:lnTo>
                      <a:pt x="305" y="209"/>
                    </a:lnTo>
                    <a:lnTo>
                      <a:pt x="308" y="208"/>
                    </a:lnTo>
                    <a:lnTo>
                      <a:pt x="308" y="205"/>
                    </a:lnTo>
                    <a:lnTo>
                      <a:pt x="309" y="204"/>
                    </a:lnTo>
                    <a:lnTo>
                      <a:pt x="309" y="202"/>
                    </a:lnTo>
                    <a:lnTo>
                      <a:pt x="309" y="200"/>
                    </a:lnTo>
                    <a:lnTo>
                      <a:pt x="306" y="201"/>
                    </a:lnTo>
                    <a:lnTo>
                      <a:pt x="305" y="199"/>
                    </a:lnTo>
                    <a:lnTo>
                      <a:pt x="309" y="192"/>
                    </a:lnTo>
                    <a:lnTo>
                      <a:pt x="308" y="191"/>
                    </a:lnTo>
                    <a:lnTo>
                      <a:pt x="307" y="190"/>
                    </a:lnTo>
                    <a:lnTo>
                      <a:pt x="309" y="190"/>
                    </a:lnTo>
                    <a:lnTo>
                      <a:pt x="309" y="191"/>
                    </a:lnTo>
                    <a:lnTo>
                      <a:pt x="311" y="192"/>
                    </a:lnTo>
                    <a:lnTo>
                      <a:pt x="312" y="191"/>
                    </a:lnTo>
                    <a:lnTo>
                      <a:pt x="312" y="190"/>
                    </a:lnTo>
                    <a:lnTo>
                      <a:pt x="311" y="190"/>
                    </a:lnTo>
                    <a:lnTo>
                      <a:pt x="311" y="188"/>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8" name="Group 95"/>
            <p:cNvGrpSpPr>
              <a:grpSpLocks/>
            </p:cNvGrpSpPr>
            <p:nvPr/>
          </p:nvGrpSpPr>
          <p:grpSpPr bwMode="auto">
            <a:xfrm>
              <a:off x="1017" y="3100"/>
              <a:ext cx="129" cy="104"/>
              <a:chOff x="1017" y="3100"/>
              <a:chExt cx="129" cy="104"/>
            </a:xfrm>
          </p:grpSpPr>
          <p:sp>
            <p:nvSpPr>
              <p:cNvPr id="269" name="Freeform 93"/>
              <p:cNvSpPr>
                <a:spLocks/>
              </p:cNvSpPr>
              <p:nvPr/>
            </p:nvSpPr>
            <p:spPr bwMode="auto">
              <a:xfrm>
                <a:off x="1017" y="3100"/>
                <a:ext cx="129" cy="104"/>
              </a:xfrm>
              <a:custGeom>
                <a:avLst/>
                <a:gdLst>
                  <a:gd name="T0" fmla="*/ 111 w 129"/>
                  <a:gd name="T1" fmla="*/ 86 h 104"/>
                  <a:gd name="T2" fmla="*/ 107 w 129"/>
                  <a:gd name="T3" fmla="*/ 84 h 104"/>
                  <a:gd name="T4" fmla="*/ 100 w 129"/>
                  <a:gd name="T5" fmla="*/ 87 h 104"/>
                  <a:gd name="T6" fmla="*/ 98 w 129"/>
                  <a:gd name="T7" fmla="*/ 87 h 104"/>
                  <a:gd name="T8" fmla="*/ 94 w 129"/>
                  <a:gd name="T9" fmla="*/ 82 h 104"/>
                  <a:gd name="T10" fmla="*/ 92 w 129"/>
                  <a:gd name="T11" fmla="*/ 79 h 104"/>
                  <a:gd name="T12" fmla="*/ 88 w 129"/>
                  <a:gd name="T13" fmla="*/ 80 h 104"/>
                  <a:gd name="T14" fmla="*/ 85 w 129"/>
                  <a:gd name="T15" fmla="*/ 79 h 104"/>
                  <a:gd name="T16" fmla="*/ 78 w 129"/>
                  <a:gd name="T17" fmla="*/ 77 h 104"/>
                  <a:gd name="T18" fmla="*/ 73 w 129"/>
                  <a:gd name="T19" fmla="*/ 85 h 104"/>
                  <a:gd name="T20" fmla="*/ 70 w 129"/>
                  <a:gd name="T21" fmla="*/ 83 h 104"/>
                  <a:gd name="T22" fmla="*/ 60 w 129"/>
                  <a:gd name="T23" fmla="*/ 88 h 104"/>
                  <a:gd name="T24" fmla="*/ 54 w 129"/>
                  <a:gd name="T25" fmla="*/ 93 h 104"/>
                  <a:gd name="T26" fmla="*/ 44 w 129"/>
                  <a:gd name="T27" fmla="*/ 95 h 104"/>
                  <a:gd name="T28" fmla="*/ 37 w 129"/>
                  <a:gd name="T29" fmla="*/ 103 h 104"/>
                  <a:gd name="T30" fmla="*/ 31 w 129"/>
                  <a:gd name="T31" fmla="*/ 102 h 104"/>
                  <a:gd name="T32" fmla="*/ 27 w 129"/>
                  <a:gd name="T33" fmla="*/ 99 h 104"/>
                  <a:gd name="T34" fmla="*/ 20 w 129"/>
                  <a:gd name="T35" fmla="*/ 90 h 104"/>
                  <a:gd name="T36" fmla="*/ 25 w 129"/>
                  <a:gd name="T37" fmla="*/ 87 h 104"/>
                  <a:gd name="T38" fmla="*/ 24 w 129"/>
                  <a:gd name="T39" fmla="*/ 82 h 104"/>
                  <a:gd name="T40" fmla="*/ 18 w 129"/>
                  <a:gd name="T41" fmla="*/ 79 h 104"/>
                  <a:gd name="T42" fmla="*/ 14 w 129"/>
                  <a:gd name="T43" fmla="*/ 74 h 104"/>
                  <a:gd name="T44" fmla="*/ 20 w 129"/>
                  <a:gd name="T45" fmla="*/ 63 h 104"/>
                  <a:gd name="T46" fmla="*/ 8 w 129"/>
                  <a:gd name="T47" fmla="*/ 53 h 104"/>
                  <a:gd name="T48" fmla="*/ 9 w 129"/>
                  <a:gd name="T49" fmla="*/ 47 h 104"/>
                  <a:gd name="T50" fmla="*/ 4 w 129"/>
                  <a:gd name="T51" fmla="*/ 44 h 104"/>
                  <a:gd name="T52" fmla="*/ 12 w 129"/>
                  <a:gd name="T53" fmla="*/ 38 h 104"/>
                  <a:gd name="T54" fmla="*/ 16 w 129"/>
                  <a:gd name="T55" fmla="*/ 37 h 104"/>
                  <a:gd name="T56" fmla="*/ 12 w 129"/>
                  <a:gd name="T57" fmla="*/ 31 h 104"/>
                  <a:gd name="T58" fmla="*/ 9 w 129"/>
                  <a:gd name="T59" fmla="*/ 25 h 104"/>
                  <a:gd name="T60" fmla="*/ 0 w 129"/>
                  <a:gd name="T61" fmla="*/ 24 h 104"/>
                  <a:gd name="T62" fmla="*/ 5 w 129"/>
                  <a:gd name="T63" fmla="*/ 18 h 104"/>
                  <a:gd name="T64" fmla="*/ 9 w 129"/>
                  <a:gd name="T65" fmla="*/ 18 h 104"/>
                  <a:gd name="T66" fmla="*/ 18 w 129"/>
                  <a:gd name="T67" fmla="*/ 18 h 104"/>
                  <a:gd name="T68" fmla="*/ 24 w 129"/>
                  <a:gd name="T69" fmla="*/ 13 h 104"/>
                  <a:gd name="T70" fmla="*/ 26 w 129"/>
                  <a:gd name="T71" fmla="*/ 20 h 104"/>
                  <a:gd name="T72" fmla="*/ 38 w 129"/>
                  <a:gd name="T73" fmla="*/ 15 h 104"/>
                  <a:gd name="T74" fmla="*/ 38 w 129"/>
                  <a:gd name="T75" fmla="*/ 10 h 104"/>
                  <a:gd name="T76" fmla="*/ 47 w 129"/>
                  <a:gd name="T77" fmla="*/ 11 h 104"/>
                  <a:gd name="T78" fmla="*/ 55 w 129"/>
                  <a:gd name="T79" fmla="*/ 7 h 104"/>
                  <a:gd name="T80" fmla="*/ 68 w 129"/>
                  <a:gd name="T81" fmla="*/ 6 h 104"/>
                  <a:gd name="T82" fmla="*/ 72 w 129"/>
                  <a:gd name="T83" fmla="*/ 0 h 104"/>
                  <a:gd name="T84" fmla="*/ 85 w 129"/>
                  <a:gd name="T85" fmla="*/ 0 h 104"/>
                  <a:gd name="T86" fmla="*/ 88 w 129"/>
                  <a:gd name="T87" fmla="*/ 7 h 104"/>
                  <a:gd name="T88" fmla="*/ 93 w 129"/>
                  <a:gd name="T89" fmla="*/ 8 h 104"/>
                  <a:gd name="T90" fmla="*/ 95 w 129"/>
                  <a:gd name="T91" fmla="*/ 14 h 104"/>
                  <a:gd name="T92" fmla="*/ 101 w 129"/>
                  <a:gd name="T93" fmla="*/ 16 h 104"/>
                  <a:gd name="T94" fmla="*/ 103 w 129"/>
                  <a:gd name="T95" fmla="*/ 25 h 104"/>
                  <a:gd name="T96" fmla="*/ 111 w 129"/>
                  <a:gd name="T97" fmla="*/ 26 h 104"/>
                  <a:gd name="T98" fmla="*/ 119 w 129"/>
                  <a:gd name="T99" fmla="*/ 39 h 104"/>
                  <a:gd name="T100" fmla="*/ 128 w 129"/>
                  <a:gd name="T101" fmla="*/ 46 h 104"/>
                  <a:gd name="T102" fmla="*/ 118 w 129"/>
                  <a:gd name="T103" fmla="*/ 58 h 104"/>
                  <a:gd name="T104" fmla="*/ 110 w 129"/>
                  <a:gd name="T105" fmla="*/ 59 h 104"/>
                  <a:gd name="T106" fmla="*/ 109 w 129"/>
                  <a:gd name="T107" fmla="*/ 68 h 104"/>
                  <a:gd name="T108" fmla="*/ 113 w 129"/>
                  <a:gd name="T109" fmla="*/ 7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04"/>
                  <a:gd name="T167" fmla="*/ 129 w 129"/>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04">
                    <a:moveTo>
                      <a:pt x="114" y="80"/>
                    </a:moveTo>
                    <a:lnTo>
                      <a:pt x="114" y="82"/>
                    </a:lnTo>
                    <a:lnTo>
                      <a:pt x="112" y="82"/>
                    </a:lnTo>
                    <a:lnTo>
                      <a:pt x="112" y="84"/>
                    </a:lnTo>
                    <a:lnTo>
                      <a:pt x="111" y="86"/>
                    </a:lnTo>
                    <a:lnTo>
                      <a:pt x="109" y="83"/>
                    </a:lnTo>
                    <a:lnTo>
                      <a:pt x="108" y="84"/>
                    </a:lnTo>
                    <a:lnTo>
                      <a:pt x="108" y="86"/>
                    </a:lnTo>
                    <a:lnTo>
                      <a:pt x="107" y="84"/>
                    </a:lnTo>
                    <a:lnTo>
                      <a:pt x="108" y="88"/>
                    </a:lnTo>
                    <a:lnTo>
                      <a:pt x="106" y="90"/>
                    </a:lnTo>
                    <a:lnTo>
                      <a:pt x="104" y="88"/>
                    </a:lnTo>
                    <a:lnTo>
                      <a:pt x="102" y="88"/>
                    </a:lnTo>
                    <a:lnTo>
                      <a:pt x="100" y="87"/>
                    </a:lnTo>
                    <a:lnTo>
                      <a:pt x="100" y="88"/>
                    </a:lnTo>
                    <a:lnTo>
                      <a:pt x="99" y="87"/>
                    </a:lnTo>
                    <a:lnTo>
                      <a:pt x="99" y="88"/>
                    </a:lnTo>
                    <a:lnTo>
                      <a:pt x="98" y="86"/>
                    </a:lnTo>
                    <a:lnTo>
                      <a:pt x="98" y="87"/>
                    </a:lnTo>
                    <a:lnTo>
                      <a:pt x="97" y="86"/>
                    </a:lnTo>
                    <a:lnTo>
                      <a:pt x="97" y="84"/>
                    </a:lnTo>
                    <a:lnTo>
                      <a:pt x="96" y="85"/>
                    </a:lnTo>
                    <a:lnTo>
                      <a:pt x="96" y="81"/>
                    </a:lnTo>
                    <a:lnTo>
                      <a:pt x="94" y="82"/>
                    </a:lnTo>
                    <a:lnTo>
                      <a:pt x="94" y="81"/>
                    </a:lnTo>
                    <a:lnTo>
                      <a:pt x="93" y="80"/>
                    </a:lnTo>
                    <a:lnTo>
                      <a:pt x="92" y="81"/>
                    </a:lnTo>
                    <a:lnTo>
                      <a:pt x="92" y="80"/>
                    </a:lnTo>
                    <a:lnTo>
                      <a:pt x="92" y="79"/>
                    </a:lnTo>
                    <a:lnTo>
                      <a:pt x="91" y="80"/>
                    </a:lnTo>
                    <a:lnTo>
                      <a:pt x="91" y="77"/>
                    </a:lnTo>
                    <a:lnTo>
                      <a:pt x="90" y="78"/>
                    </a:lnTo>
                    <a:lnTo>
                      <a:pt x="89" y="79"/>
                    </a:lnTo>
                    <a:lnTo>
                      <a:pt x="88" y="80"/>
                    </a:lnTo>
                    <a:lnTo>
                      <a:pt x="87" y="80"/>
                    </a:lnTo>
                    <a:lnTo>
                      <a:pt x="86" y="80"/>
                    </a:lnTo>
                    <a:lnTo>
                      <a:pt x="86" y="79"/>
                    </a:lnTo>
                    <a:lnTo>
                      <a:pt x="85" y="79"/>
                    </a:lnTo>
                    <a:lnTo>
                      <a:pt x="83" y="78"/>
                    </a:lnTo>
                    <a:lnTo>
                      <a:pt x="83" y="79"/>
                    </a:lnTo>
                    <a:lnTo>
                      <a:pt x="82" y="80"/>
                    </a:lnTo>
                    <a:lnTo>
                      <a:pt x="80" y="80"/>
                    </a:lnTo>
                    <a:lnTo>
                      <a:pt x="78" y="77"/>
                    </a:lnTo>
                    <a:lnTo>
                      <a:pt x="77" y="78"/>
                    </a:lnTo>
                    <a:lnTo>
                      <a:pt x="74" y="79"/>
                    </a:lnTo>
                    <a:lnTo>
                      <a:pt x="76" y="82"/>
                    </a:lnTo>
                    <a:lnTo>
                      <a:pt x="73" y="84"/>
                    </a:lnTo>
                    <a:lnTo>
                      <a:pt x="73" y="85"/>
                    </a:lnTo>
                    <a:lnTo>
                      <a:pt x="72" y="84"/>
                    </a:lnTo>
                    <a:lnTo>
                      <a:pt x="72" y="85"/>
                    </a:lnTo>
                    <a:lnTo>
                      <a:pt x="71" y="86"/>
                    </a:lnTo>
                    <a:lnTo>
                      <a:pt x="70" y="86"/>
                    </a:lnTo>
                    <a:lnTo>
                      <a:pt x="70" y="83"/>
                    </a:lnTo>
                    <a:lnTo>
                      <a:pt x="64" y="84"/>
                    </a:lnTo>
                    <a:lnTo>
                      <a:pt x="64" y="87"/>
                    </a:lnTo>
                    <a:lnTo>
                      <a:pt x="64" y="88"/>
                    </a:lnTo>
                    <a:lnTo>
                      <a:pt x="60" y="88"/>
                    </a:lnTo>
                    <a:lnTo>
                      <a:pt x="60" y="90"/>
                    </a:lnTo>
                    <a:lnTo>
                      <a:pt x="58" y="88"/>
                    </a:lnTo>
                    <a:lnTo>
                      <a:pt x="57" y="92"/>
                    </a:lnTo>
                    <a:lnTo>
                      <a:pt x="56" y="93"/>
                    </a:lnTo>
                    <a:lnTo>
                      <a:pt x="54" y="93"/>
                    </a:lnTo>
                    <a:lnTo>
                      <a:pt x="53" y="92"/>
                    </a:lnTo>
                    <a:lnTo>
                      <a:pt x="52" y="92"/>
                    </a:lnTo>
                    <a:lnTo>
                      <a:pt x="50" y="93"/>
                    </a:lnTo>
                    <a:lnTo>
                      <a:pt x="46" y="95"/>
                    </a:lnTo>
                    <a:lnTo>
                      <a:pt x="44" y="95"/>
                    </a:lnTo>
                    <a:lnTo>
                      <a:pt x="40" y="90"/>
                    </a:lnTo>
                    <a:lnTo>
                      <a:pt x="39" y="91"/>
                    </a:lnTo>
                    <a:lnTo>
                      <a:pt x="37" y="99"/>
                    </a:lnTo>
                    <a:lnTo>
                      <a:pt x="37" y="102"/>
                    </a:lnTo>
                    <a:lnTo>
                      <a:pt x="37" y="103"/>
                    </a:lnTo>
                    <a:lnTo>
                      <a:pt x="37" y="104"/>
                    </a:lnTo>
                    <a:lnTo>
                      <a:pt x="36" y="103"/>
                    </a:lnTo>
                    <a:lnTo>
                      <a:pt x="35" y="101"/>
                    </a:lnTo>
                    <a:lnTo>
                      <a:pt x="33" y="100"/>
                    </a:lnTo>
                    <a:lnTo>
                      <a:pt x="31" y="102"/>
                    </a:lnTo>
                    <a:lnTo>
                      <a:pt x="31" y="101"/>
                    </a:lnTo>
                    <a:lnTo>
                      <a:pt x="31" y="99"/>
                    </a:lnTo>
                    <a:lnTo>
                      <a:pt x="30" y="99"/>
                    </a:lnTo>
                    <a:lnTo>
                      <a:pt x="27" y="100"/>
                    </a:lnTo>
                    <a:lnTo>
                      <a:pt x="27" y="99"/>
                    </a:lnTo>
                    <a:lnTo>
                      <a:pt x="22" y="99"/>
                    </a:lnTo>
                    <a:lnTo>
                      <a:pt x="21" y="97"/>
                    </a:lnTo>
                    <a:lnTo>
                      <a:pt x="19" y="95"/>
                    </a:lnTo>
                    <a:lnTo>
                      <a:pt x="18" y="93"/>
                    </a:lnTo>
                    <a:lnTo>
                      <a:pt x="20" y="90"/>
                    </a:lnTo>
                    <a:lnTo>
                      <a:pt x="22" y="90"/>
                    </a:lnTo>
                    <a:lnTo>
                      <a:pt x="23" y="91"/>
                    </a:lnTo>
                    <a:lnTo>
                      <a:pt x="25" y="88"/>
                    </a:lnTo>
                    <a:lnTo>
                      <a:pt x="25" y="87"/>
                    </a:lnTo>
                    <a:lnTo>
                      <a:pt x="21" y="88"/>
                    </a:lnTo>
                    <a:lnTo>
                      <a:pt x="20" y="88"/>
                    </a:lnTo>
                    <a:lnTo>
                      <a:pt x="20" y="87"/>
                    </a:lnTo>
                    <a:lnTo>
                      <a:pt x="24" y="84"/>
                    </a:lnTo>
                    <a:lnTo>
                      <a:pt x="24" y="82"/>
                    </a:lnTo>
                    <a:lnTo>
                      <a:pt x="23" y="80"/>
                    </a:lnTo>
                    <a:lnTo>
                      <a:pt x="25" y="80"/>
                    </a:lnTo>
                    <a:lnTo>
                      <a:pt x="23" y="78"/>
                    </a:lnTo>
                    <a:lnTo>
                      <a:pt x="18" y="79"/>
                    </a:lnTo>
                    <a:lnTo>
                      <a:pt x="18" y="76"/>
                    </a:lnTo>
                    <a:lnTo>
                      <a:pt x="17" y="76"/>
                    </a:lnTo>
                    <a:lnTo>
                      <a:pt x="16" y="75"/>
                    </a:lnTo>
                    <a:lnTo>
                      <a:pt x="14" y="75"/>
                    </a:lnTo>
                    <a:lnTo>
                      <a:pt x="14" y="74"/>
                    </a:lnTo>
                    <a:lnTo>
                      <a:pt x="14" y="72"/>
                    </a:lnTo>
                    <a:lnTo>
                      <a:pt x="14" y="71"/>
                    </a:lnTo>
                    <a:lnTo>
                      <a:pt x="15" y="67"/>
                    </a:lnTo>
                    <a:lnTo>
                      <a:pt x="18" y="70"/>
                    </a:lnTo>
                    <a:lnTo>
                      <a:pt x="20" y="63"/>
                    </a:lnTo>
                    <a:lnTo>
                      <a:pt x="15" y="62"/>
                    </a:lnTo>
                    <a:lnTo>
                      <a:pt x="13" y="59"/>
                    </a:lnTo>
                    <a:lnTo>
                      <a:pt x="12" y="58"/>
                    </a:lnTo>
                    <a:lnTo>
                      <a:pt x="8" y="53"/>
                    </a:lnTo>
                    <a:lnTo>
                      <a:pt x="8" y="52"/>
                    </a:lnTo>
                    <a:lnTo>
                      <a:pt x="9" y="50"/>
                    </a:lnTo>
                    <a:lnTo>
                      <a:pt x="8" y="50"/>
                    </a:lnTo>
                    <a:lnTo>
                      <a:pt x="9" y="48"/>
                    </a:lnTo>
                    <a:lnTo>
                      <a:pt x="9" y="47"/>
                    </a:lnTo>
                    <a:lnTo>
                      <a:pt x="8" y="47"/>
                    </a:lnTo>
                    <a:lnTo>
                      <a:pt x="8" y="46"/>
                    </a:lnTo>
                    <a:lnTo>
                      <a:pt x="6" y="46"/>
                    </a:lnTo>
                    <a:lnTo>
                      <a:pt x="6" y="44"/>
                    </a:lnTo>
                    <a:lnTo>
                      <a:pt x="4" y="44"/>
                    </a:lnTo>
                    <a:lnTo>
                      <a:pt x="4" y="42"/>
                    </a:lnTo>
                    <a:lnTo>
                      <a:pt x="5" y="42"/>
                    </a:lnTo>
                    <a:lnTo>
                      <a:pt x="7" y="41"/>
                    </a:lnTo>
                    <a:lnTo>
                      <a:pt x="7" y="38"/>
                    </a:lnTo>
                    <a:lnTo>
                      <a:pt x="12" y="38"/>
                    </a:lnTo>
                    <a:lnTo>
                      <a:pt x="13" y="39"/>
                    </a:lnTo>
                    <a:lnTo>
                      <a:pt x="14" y="38"/>
                    </a:lnTo>
                    <a:lnTo>
                      <a:pt x="16" y="38"/>
                    </a:lnTo>
                    <a:lnTo>
                      <a:pt x="16" y="37"/>
                    </a:lnTo>
                    <a:lnTo>
                      <a:pt x="14" y="36"/>
                    </a:lnTo>
                    <a:lnTo>
                      <a:pt x="15" y="35"/>
                    </a:lnTo>
                    <a:lnTo>
                      <a:pt x="12" y="35"/>
                    </a:lnTo>
                    <a:lnTo>
                      <a:pt x="12" y="31"/>
                    </a:lnTo>
                    <a:lnTo>
                      <a:pt x="11" y="32"/>
                    </a:lnTo>
                    <a:lnTo>
                      <a:pt x="9" y="31"/>
                    </a:lnTo>
                    <a:lnTo>
                      <a:pt x="9" y="27"/>
                    </a:lnTo>
                    <a:lnTo>
                      <a:pt x="8" y="25"/>
                    </a:lnTo>
                    <a:lnTo>
                      <a:pt x="9" y="25"/>
                    </a:lnTo>
                    <a:lnTo>
                      <a:pt x="8" y="22"/>
                    </a:lnTo>
                    <a:lnTo>
                      <a:pt x="5" y="23"/>
                    </a:lnTo>
                    <a:lnTo>
                      <a:pt x="3" y="24"/>
                    </a:lnTo>
                    <a:lnTo>
                      <a:pt x="2" y="22"/>
                    </a:lnTo>
                    <a:lnTo>
                      <a:pt x="0" y="24"/>
                    </a:lnTo>
                    <a:lnTo>
                      <a:pt x="0" y="22"/>
                    </a:lnTo>
                    <a:lnTo>
                      <a:pt x="0" y="21"/>
                    </a:lnTo>
                    <a:lnTo>
                      <a:pt x="4" y="21"/>
                    </a:lnTo>
                    <a:lnTo>
                      <a:pt x="4" y="19"/>
                    </a:lnTo>
                    <a:lnTo>
                      <a:pt x="5" y="18"/>
                    </a:lnTo>
                    <a:lnTo>
                      <a:pt x="5" y="19"/>
                    </a:lnTo>
                    <a:lnTo>
                      <a:pt x="6" y="20"/>
                    </a:lnTo>
                    <a:lnTo>
                      <a:pt x="9" y="19"/>
                    </a:lnTo>
                    <a:lnTo>
                      <a:pt x="9" y="18"/>
                    </a:lnTo>
                    <a:lnTo>
                      <a:pt x="14" y="17"/>
                    </a:lnTo>
                    <a:lnTo>
                      <a:pt x="16" y="16"/>
                    </a:lnTo>
                    <a:lnTo>
                      <a:pt x="17" y="19"/>
                    </a:lnTo>
                    <a:lnTo>
                      <a:pt x="18" y="18"/>
                    </a:lnTo>
                    <a:lnTo>
                      <a:pt x="21" y="16"/>
                    </a:lnTo>
                    <a:lnTo>
                      <a:pt x="20" y="14"/>
                    </a:lnTo>
                    <a:lnTo>
                      <a:pt x="22" y="14"/>
                    </a:lnTo>
                    <a:lnTo>
                      <a:pt x="22" y="12"/>
                    </a:lnTo>
                    <a:lnTo>
                      <a:pt x="24" y="13"/>
                    </a:lnTo>
                    <a:lnTo>
                      <a:pt x="25" y="14"/>
                    </a:lnTo>
                    <a:lnTo>
                      <a:pt x="26" y="14"/>
                    </a:lnTo>
                    <a:lnTo>
                      <a:pt x="26" y="15"/>
                    </a:lnTo>
                    <a:lnTo>
                      <a:pt x="26" y="18"/>
                    </a:lnTo>
                    <a:lnTo>
                      <a:pt x="26" y="20"/>
                    </a:lnTo>
                    <a:lnTo>
                      <a:pt x="29" y="20"/>
                    </a:lnTo>
                    <a:lnTo>
                      <a:pt x="36" y="21"/>
                    </a:lnTo>
                    <a:lnTo>
                      <a:pt x="38" y="21"/>
                    </a:lnTo>
                    <a:lnTo>
                      <a:pt x="36" y="18"/>
                    </a:lnTo>
                    <a:lnTo>
                      <a:pt x="38" y="15"/>
                    </a:lnTo>
                    <a:lnTo>
                      <a:pt x="37" y="15"/>
                    </a:lnTo>
                    <a:lnTo>
                      <a:pt x="37" y="14"/>
                    </a:lnTo>
                    <a:lnTo>
                      <a:pt x="37" y="11"/>
                    </a:lnTo>
                    <a:lnTo>
                      <a:pt x="38" y="11"/>
                    </a:lnTo>
                    <a:lnTo>
                      <a:pt x="38" y="10"/>
                    </a:lnTo>
                    <a:lnTo>
                      <a:pt x="40" y="7"/>
                    </a:lnTo>
                    <a:lnTo>
                      <a:pt x="42" y="7"/>
                    </a:lnTo>
                    <a:lnTo>
                      <a:pt x="44" y="8"/>
                    </a:lnTo>
                    <a:lnTo>
                      <a:pt x="46" y="8"/>
                    </a:lnTo>
                    <a:lnTo>
                      <a:pt x="47" y="11"/>
                    </a:lnTo>
                    <a:lnTo>
                      <a:pt x="49" y="10"/>
                    </a:lnTo>
                    <a:lnTo>
                      <a:pt x="50" y="8"/>
                    </a:lnTo>
                    <a:lnTo>
                      <a:pt x="51" y="9"/>
                    </a:lnTo>
                    <a:lnTo>
                      <a:pt x="55" y="8"/>
                    </a:lnTo>
                    <a:lnTo>
                      <a:pt x="55" y="7"/>
                    </a:lnTo>
                    <a:lnTo>
                      <a:pt x="57" y="7"/>
                    </a:lnTo>
                    <a:lnTo>
                      <a:pt x="57" y="4"/>
                    </a:lnTo>
                    <a:lnTo>
                      <a:pt x="61" y="6"/>
                    </a:lnTo>
                    <a:lnTo>
                      <a:pt x="66" y="6"/>
                    </a:lnTo>
                    <a:lnTo>
                      <a:pt x="68" y="6"/>
                    </a:lnTo>
                    <a:lnTo>
                      <a:pt x="68" y="3"/>
                    </a:lnTo>
                    <a:lnTo>
                      <a:pt x="69" y="3"/>
                    </a:lnTo>
                    <a:lnTo>
                      <a:pt x="69" y="1"/>
                    </a:lnTo>
                    <a:lnTo>
                      <a:pt x="72" y="1"/>
                    </a:lnTo>
                    <a:lnTo>
                      <a:pt x="72" y="0"/>
                    </a:lnTo>
                    <a:lnTo>
                      <a:pt x="77" y="1"/>
                    </a:lnTo>
                    <a:lnTo>
                      <a:pt x="80" y="2"/>
                    </a:lnTo>
                    <a:lnTo>
                      <a:pt x="80" y="0"/>
                    </a:lnTo>
                    <a:lnTo>
                      <a:pt x="83" y="1"/>
                    </a:lnTo>
                    <a:lnTo>
                      <a:pt x="85" y="0"/>
                    </a:lnTo>
                    <a:lnTo>
                      <a:pt x="87" y="0"/>
                    </a:lnTo>
                    <a:lnTo>
                      <a:pt x="87" y="5"/>
                    </a:lnTo>
                    <a:lnTo>
                      <a:pt x="86" y="5"/>
                    </a:lnTo>
                    <a:lnTo>
                      <a:pt x="86" y="8"/>
                    </a:lnTo>
                    <a:lnTo>
                      <a:pt x="88" y="7"/>
                    </a:lnTo>
                    <a:lnTo>
                      <a:pt x="88" y="8"/>
                    </a:lnTo>
                    <a:lnTo>
                      <a:pt x="90" y="7"/>
                    </a:lnTo>
                    <a:lnTo>
                      <a:pt x="90" y="6"/>
                    </a:lnTo>
                    <a:lnTo>
                      <a:pt x="91" y="8"/>
                    </a:lnTo>
                    <a:lnTo>
                      <a:pt x="93" y="8"/>
                    </a:lnTo>
                    <a:lnTo>
                      <a:pt x="94" y="11"/>
                    </a:lnTo>
                    <a:lnTo>
                      <a:pt x="93" y="11"/>
                    </a:lnTo>
                    <a:lnTo>
                      <a:pt x="93" y="14"/>
                    </a:lnTo>
                    <a:lnTo>
                      <a:pt x="95" y="14"/>
                    </a:lnTo>
                    <a:lnTo>
                      <a:pt x="98" y="15"/>
                    </a:lnTo>
                    <a:lnTo>
                      <a:pt x="99" y="13"/>
                    </a:lnTo>
                    <a:lnTo>
                      <a:pt x="101" y="13"/>
                    </a:lnTo>
                    <a:lnTo>
                      <a:pt x="103" y="14"/>
                    </a:lnTo>
                    <a:lnTo>
                      <a:pt x="101" y="16"/>
                    </a:lnTo>
                    <a:lnTo>
                      <a:pt x="99" y="17"/>
                    </a:lnTo>
                    <a:lnTo>
                      <a:pt x="100" y="19"/>
                    </a:lnTo>
                    <a:lnTo>
                      <a:pt x="100" y="20"/>
                    </a:lnTo>
                    <a:lnTo>
                      <a:pt x="101" y="22"/>
                    </a:lnTo>
                    <a:lnTo>
                      <a:pt x="103" y="25"/>
                    </a:lnTo>
                    <a:lnTo>
                      <a:pt x="103" y="26"/>
                    </a:lnTo>
                    <a:lnTo>
                      <a:pt x="104" y="27"/>
                    </a:lnTo>
                    <a:lnTo>
                      <a:pt x="108" y="26"/>
                    </a:lnTo>
                    <a:lnTo>
                      <a:pt x="108" y="27"/>
                    </a:lnTo>
                    <a:lnTo>
                      <a:pt x="111" y="26"/>
                    </a:lnTo>
                    <a:lnTo>
                      <a:pt x="111" y="29"/>
                    </a:lnTo>
                    <a:lnTo>
                      <a:pt x="118" y="31"/>
                    </a:lnTo>
                    <a:lnTo>
                      <a:pt x="116" y="38"/>
                    </a:lnTo>
                    <a:lnTo>
                      <a:pt x="118" y="40"/>
                    </a:lnTo>
                    <a:lnTo>
                      <a:pt x="119" y="39"/>
                    </a:lnTo>
                    <a:lnTo>
                      <a:pt x="121" y="41"/>
                    </a:lnTo>
                    <a:lnTo>
                      <a:pt x="125" y="42"/>
                    </a:lnTo>
                    <a:lnTo>
                      <a:pt x="124" y="43"/>
                    </a:lnTo>
                    <a:lnTo>
                      <a:pt x="124" y="44"/>
                    </a:lnTo>
                    <a:lnTo>
                      <a:pt x="128" y="46"/>
                    </a:lnTo>
                    <a:lnTo>
                      <a:pt x="129" y="49"/>
                    </a:lnTo>
                    <a:lnTo>
                      <a:pt x="126" y="55"/>
                    </a:lnTo>
                    <a:lnTo>
                      <a:pt x="123" y="55"/>
                    </a:lnTo>
                    <a:lnTo>
                      <a:pt x="123" y="56"/>
                    </a:lnTo>
                    <a:lnTo>
                      <a:pt x="118" y="58"/>
                    </a:lnTo>
                    <a:lnTo>
                      <a:pt x="115" y="58"/>
                    </a:lnTo>
                    <a:lnTo>
                      <a:pt x="114" y="59"/>
                    </a:lnTo>
                    <a:lnTo>
                      <a:pt x="112" y="59"/>
                    </a:lnTo>
                    <a:lnTo>
                      <a:pt x="110" y="59"/>
                    </a:lnTo>
                    <a:lnTo>
                      <a:pt x="111" y="60"/>
                    </a:lnTo>
                    <a:lnTo>
                      <a:pt x="110" y="61"/>
                    </a:lnTo>
                    <a:lnTo>
                      <a:pt x="109" y="61"/>
                    </a:lnTo>
                    <a:lnTo>
                      <a:pt x="108" y="64"/>
                    </a:lnTo>
                    <a:lnTo>
                      <a:pt x="109" y="68"/>
                    </a:lnTo>
                    <a:lnTo>
                      <a:pt x="111" y="67"/>
                    </a:lnTo>
                    <a:lnTo>
                      <a:pt x="112" y="65"/>
                    </a:lnTo>
                    <a:lnTo>
                      <a:pt x="114" y="67"/>
                    </a:lnTo>
                    <a:lnTo>
                      <a:pt x="115" y="70"/>
                    </a:lnTo>
                    <a:lnTo>
                      <a:pt x="113" y="70"/>
                    </a:lnTo>
                    <a:lnTo>
                      <a:pt x="112" y="73"/>
                    </a:lnTo>
                    <a:lnTo>
                      <a:pt x="113" y="76"/>
                    </a:lnTo>
                    <a:lnTo>
                      <a:pt x="115" y="79"/>
                    </a:lnTo>
                    <a:lnTo>
                      <a:pt x="11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70" name="Freeform 94"/>
              <p:cNvSpPr>
                <a:spLocks/>
              </p:cNvSpPr>
              <p:nvPr/>
            </p:nvSpPr>
            <p:spPr bwMode="auto">
              <a:xfrm>
                <a:off x="1017" y="3100"/>
                <a:ext cx="129" cy="104"/>
              </a:xfrm>
              <a:custGeom>
                <a:avLst/>
                <a:gdLst>
                  <a:gd name="T0" fmla="*/ 111 w 129"/>
                  <a:gd name="T1" fmla="*/ 86 h 104"/>
                  <a:gd name="T2" fmla="*/ 107 w 129"/>
                  <a:gd name="T3" fmla="*/ 84 h 104"/>
                  <a:gd name="T4" fmla="*/ 100 w 129"/>
                  <a:gd name="T5" fmla="*/ 87 h 104"/>
                  <a:gd name="T6" fmla="*/ 98 w 129"/>
                  <a:gd name="T7" fmla="*/ 87 h 104"/>
                  <a:gd name="T8" fmla="*/ 94 w 129"/>
                  <a:gd name="T9" fmla="*/ 82 h 104"/>
                  <a:gd name="T10" fmla="*/ 92 w 129"/>
                  <a:gd name="T11" fmla="*/ 79 h 104"/>
                  <a:gd name="T12" fmla="*/ 88 w 129"/>
                  <a:gd name="T13" fmla="*/ 80 h 104"/>
                  <a:gd name="T14" fmla="*/ 85 w 129"/>
                  <a:gd name="T15" fmla="*/ 79 h 104"/>
                  <a:gd name="T16" fmla="*/ 78 w 129"/>
                  <a:gd name="T17" fmla="*/ 77 h 104"/>
                  <a:gd name="T18" fmla="*/ 73 w 129"/>
                  <a:gd name="T19" fmla="*/ 85 h 104"/>
                  <a:gd name="T20" fmla="*/ 70 w 129"/>
                  <a:gd name="T21" fmla="*/ 83 h 104"/>
                  <a:gd name="T22" fmla="*/ 60 w 129"/>
                  <a:gd name="T23" fmla="*/ 88 h 104"/>
                  <a:gd name="T24" fmla="*/ 54 w 129"/>
                  <a:gd name="T25" fmla="*/ 93 h 104"/>
                  <a:gd name="T26" fmla="*/ 44 w 129"/>
                  <a:gd name="T27" fmla="*/ 95 h 104"/>
                  <a:gd name="T28" fmla="*/ 37 w 129"/>
                  <a:gd name="T29" fmla="*/ 103 h 104"/>
                  <a:gd name="T30" fmla="*/ 31 w 129"/>
                  <a:gd name="T31" fmla="*/ 102 h 104"/>
                  <a:gd name="T32" fmla="*/ 27 w 129"/>
                  <a:gd name="T33" fmla="*/ 99 h 104"/>
                  <a:gd name="T34" fmla="*/ 20 w 129"/>
                  <a:gd name="T35" fmla="*/ 90 h 104"/>
                  <a:gd name="T36" fmla="*/ 25 w 129"/>
                  <a:gd name="T37" fmla="*/ 87 h 104"/>
                  <a:gd name="T38" fmla="*/ 24 w 129"/>
                  <a:gd name="T39" fmla="*/ 82 h 104"/>
                  <a:gd name="T40" fmla="*/ 18 w 129"/>
                  <a:gd name="T41" fmla="*/ 79 h 104"/>
                  <a:gd name="T42" fmla="*/ 14 w 129"/>
                  <a:gd name="T43" fmla="*/ 74 h 104"/>
                  <a:gd name="T44" fmla="*/ 20 w 129"/>
                  <a:gd name="T45" fmla="*/ 63 h 104"/>
                  <a:gd name="T46" fmla="*/ 8 w 129"/>
                  <a:gd name="T47" fmla="*/ 53 h 104"/>
                  <a:gd name="T48" fmla="*/ 9 w 129"/>
                  <a:gd name="T49" fmla="*/ 47 h 104"/>
                  <a:gd name="T50" fmla="*/ 4 w 129"/>
                  <a:gd name="T51" fmla="*/ 44 h 104"/>
                  <a:gd name="T52" fmla="*/ 12 w 129"/>
                  <a:gd name="T53" fmla="*/ 38 h 104"/>
                  <a:gd name="T54" fmla="*/ 16 w 129"/>
                  <a:gd name="T55" fmla="*/ 37 h 104"/>
                  <a:gd name="T56" fmla="*/ 12 w 129"/>
                  <a:gd name="T57" fmla="*/ 31 h 104"/>
                  <a:gd name="T58" fmla="*/ 9 w 129"/>
                  <a:gd name="T59" fmla="*/ 25 h 104"/>
                  <a:gd name="T60" fmla="*/ 0 w 129"/>
                  <a:gd name="T61" fmla="*/ 24 h 104"/>
                  <a:gd name="T62" fmla="*/ 5 w 129"/>
                  <a:gd name="T63" fmla="*/ 18 h 104"/>
                  <a:gd name="T64" fmla="*/ 9 w 129"/>
                  <a:gd name="T65" fmla="*/ 18 h 104"/>
                  <a:gd name="T66" fmla="*/ 18 w 129"/>
                  <a:gd name="T67" fmla="*/ 18 h 104"/>
                  <a:gd name="T68" fmla="*/ 24 w 129"/>
                  <a:gd name="T69" fmla="*/ 13 h 104"/>
                  <a:gd name="T70" fmla="*/ 26 w 129"/>
                  <a:gd name="T71" fmla="*/ 20 h 104"/>
                  <a:gd name="T72" fmla="*/ 38 w 129"/>
                  <a:gd name="T73" fmla="*/ 15 h 104"/>
                  <a:gd name="T74" fmla="*/ 38 w 129"/>
                  <a:gd name="T75" fmla="*/ 10 h 104"/>
                  <a:gd name="T76" fmla="*/ 47 w 129"/>
                  <a:gd name="T77" fmla="*/ 11 h 104"/>
                  <a:gd name="T78" fmla="*/ 55 w 129"/>
                  <a:gd name="T79" fmla="*/ 7 h 104"/>
                  <a:gd name="T80" fmla="*/ 68 w 129"/>
                  <a:gd name="T81" fmla="*/ 6 h 104"/>
                  <a:gd name="T82" fmla="*/ 72 w 129"/>
                  <a:gd name="T83" fmla="*/ 0 h 104"/>
                  <a:gd name="T84" fmla="*/ 85 w 129"/>
                  <a:gd name="T85" fmla="*/ 0 h 104"/>
                  <a:gd name="T86" fmla="*/ 88 w 129"/>
                  <a:gd name="T87" fmla="*/ 7 h 104"/>
                  <a:gd name="T88" fmla="*/ 93 w 129"/>
                  <a:gd name="T89" fmla="*/ 8 h 104"/>
                  <a:gd name="T90" fmla="*/ 95 w 129"/>
                  <a:gd name="T91" fmla="*/ 14 h 104"/>
                  <a:gd name="T92" fmla="*/ 101 w 129"/>
                  <a:gd name="T93" fmla="*/ 16 h 104"/>
                  <a:gd name="T94" fmla="*/ 103 w 129"/>
                  <a:gd name="T95" fmla="*/ 25 h 104"/>
                  <a:gd name="T96" fmla="*/ 111 w 129"/>
                  <a:gd name="T97" fmla="*/ 26 h 104"/>
                  <a:gd name="T98" fmla="*/ 119 w 129"/>
                  <a:gd name="T99" fmla="*/ 39 h 104"/>
                  <a:gd name="T100" fmla="*/ 128 w 129"/>
                  <a:gd name="T101" fmla="*/ 46 h 104"/>
                  <a:gd name="T102" fmla="*/ 118 w 129"/>
                  <a:gd name="T103" fmla="*/ 58 h 104"/>
                  <a:gd name="T104" fmla="*/ 110 w 129"/>
                  <a:gd name="T105" fmla="*/ 59 h 104"/>
                  <a:gd name="T106" fmla="*/ 109 w 129"/>
                  <a:gd name="T107" fmla="*/ 68 h 104"/>
                  <a:gd name="T108" fmla="*/ 113 w 129"/>
                  <a:gd name="T109" fmla="*/ 7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04"/>
                  <a:gd name="T167" fmla="*/ 129 w 129"/>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04">
                    <a:moveTo>
                      <a:pt x="114" y="80"/>
                    </a:moveTo>
                    <a:lnTo>
                      <a:pt x="114" y="82"/>
                    </a:lnTo>
                    <a:lnTo>
                      <a:pt x="112" y="82"/>
                    </a:lnTo>
                    <a:lnTo>
                      <a:pt x="112" y="84"/>
                    </a:lnTo>
                    <a:lnTo>
                      <a:pt x="111" y="86"/>
                    </a:lnTo>
                    <a:lnTo>
                      <a:pt x="109" y="83"/>
                    </a:lnTo>
                    <a:lnTo>
                      <a:pt x="108" y="84"/>
                    </a:lnTo>
                    <a:lnTo>
                      <a:pt x="108" y="86"/>
                    </a:lnTo>
                    <a:lnTo>
                      <a:pt x="107" y="84"/>
                    </a:lnTo>
                    <a:lnTo>
                      <a:pt x="108" y="88"/>
                    </a:lnTo>
                    <a:lnTo>
                      <a:pt x="106" y="90"/>
                    </a:lnTo>
                    <a:lnTo>
                      <a:pt x="104" y="88"/>
                    </a:lnTo>
                    <a:lnTo>
                      <a:pt x="102" y="88"/>
                    </a:lnTo>
                    <a:lnTo>
                      <a:pt x="100" y="87"/>
                    </a:lnTo>
                    <a:lnTo>
                      <a:pt x="100" y="88"/>
                    </a:lnTo>
                    <a:lnTo>
                      <a:pt x="99" y="87"/>
                    </a:lnTo>
                    <a:lnTo>
                      <a:pt x="99" y="88"/>
                    </a:lnTo>
                    <a:lnTo>
                      <a:pt x="98" y="86"/>
                    </a:lnTo>
                    <a:lnTo>
                      <a:pt x="98" y="87"/>
                    </a:lnTo>
                    <a:lnTo>
                      <a:pt x="97" y="86"/>
                    </a:lnTo>
                    <a:lnTo>
                      <a:pt x="97" y="84"/>
                    </a:lnTo>
                    <a:lnTo>
                      <a:pt x="96" y="85"/>
                    </a:lnTo>
                    <a:lnTo>
                      <a:pt x="96" y="81"/>
                    </a:lnTo>
                    <a:lnTo>
                      <a:pt x="94" y="82"/>
                    </a:lnTo>
                    <a:lnTo>
                      <a:pt x="94" y="81"/>
                    </a:lnTo>
                    <a:lnTo>
                      <a:pt x="93" y="80"/>
                    </a:lnTo>
                    <a:lnTo>
                      <a:pt x="92" y="81"/>
                    </a:lnTo>
                    <a:lnTo>
                      <a:pt x="92" y="80"/>
                    </a:lnTo>
                    <a:lnTo>
                      <a:pt x="92" y="79"/>
                    </a:lnTo>
                    <a:lnTo>
                      <a:pt x="91" y="80"/>
                    </a:lnTo>
                    <a:lnTo>
                      <a:pt x="91" y="77"/>
                    </a:lnTo>
                    <a:lnTo>
                      <a:pt x="90" y="78"/>
                    </a:lnTo>
                    <a:lnTo>
                      <a:pt x="89" y="79"/>
                    </a:lnTo>
                    <a:lnTo>
                      <a:pt x="88" y="80"/>
                    </a:lnTo>
                    <a:lnTo>
                      <a:pt x="87" y="80"/>
                    </a:lnTo>
                    <a:lnTo>
                      <a:pt x="86" y="80"/>
                    </a:lnTo>
                    <a:lnTo>
                      <a:pt x="86" y="79"/>
                    </a:lnTo>
                    <a:lnTo>
                      <a:pt x="85" y="79"/>
                    </a:lnTo>
                    <a:lnTo>
                      <a:pt x="83" y="78"/>
                    </a:lnTo>
                    <a:lnTo>
                      <a:pt x="83" y="79"/>
                    </a:lnTo>
                    <a:lnTo>
                      <a:pt x="82" y="80"/>
                    </a:lnTo>
                    <a:lnTo>
                      <a:pt x="80" y="80"/>
                    </a:lnTo>
                    <a:lnTo>
                      <a:pt x="78" y="77"/>
                    </a:lnTo>
                    <a:lnTo>
                      <a:pt x="77" y="78"/>
                    </a:lnTo>
                    <a:lnTo>
                      <a:pt x="74" y="79"/>
                    </a:lnTo>
                    <a:lnTo>
                      <a:pt x="76" y="82"/>
                    </a:lnTo>
                    <a:lnTo>
                      <a:pt x="73" y="84"/>
                    </a:lnTo>
                    <a:lnTo>
                      <a:pt x="73" y="85"/>
                    </a:lnTo>
                    <a:lnTo>
                      <a:pt x="72" y="84"/>
                    </a:lnTo>
                    <a:lnTo>
                      <a:pt x="72" y="85"/>
                    </a:lnTo>
                    <a:lnTo>
                      <a:pt x="71" y="86"/>
                    </a:lnTo>
                    <a:lnTo>
                      <a:pt x="70" y="86"/>
                    </a:lnTo>
                    <a:lnTo>
                      <a:pt x="70" y="83"/>
                    </a:lnTo>
                    <a:lnTo>
                      <a:pt x="64" y="84"/>
                    </a:lnTo>
                    <a:lnTo>
                      <a:pt x="64" y="87"/>
                    </a:lnTo>
                    <a:lnTo>
                      <a:pt x="64" y="88"/>
                    </a:lnTo>
                    <a:lnTo>
                      <a:pt x="60" y="88"/>
                    </a:lnTo>
                    <a:lnTo>
                      <a:pt x="60" y="90"/>
                    </a:lnTo>
                    <a:lnTo>
                      <a:pt x="58" y="88"/>
                    </a:lnTo>
                    <a:lnTo>
                      <a:pt x="57" y="92"/>
                    </a:lnTo>
                    <a:lnTo>
                      <a:pt x="56" y="93"/>
                    </a:lnTo>
                    <a:lnTo>
                      <a:pt x="54" y="93"/>
                    </a:lnTo>
                    <a:lnTo>
                      <a:pt x="53" y="92"/>
                    </a:lnTo>
                    <a:lnTo>
                      <a:pt x="52" y="92"/>
                    </a:lnTo>
                    <a:lnTo>
                      <a:pt x="50" y="93"/>
                    </a:lnTo>
                    <a:lnTo>
                      <a:pt x="46" y="95"/>
                    </a:lnTo>
                    <a:lnTo>
                      <a:pt x="44" y="95"/>
                    </a:lnTo>
                    <a:lnTo>
                      <a:pt x="40" y="90"/>
                    </a:lnTo>
                    <a:lnTo>
                      <a:pt x="39" y="91"/>
                    </a:lnTo>
                    <a:lnTo>
                      <a:pt x="37" y="99"/>
                    </a:lnTo>
                    <a:lnTo>
                      <a:pt x="37" y="102"/>
                    </a:lnTo>
                    <a:lnTo>
                      <a:pt x="37" y="103"/>
                    </a:lnTo>
                    <a:lnTo>
                      <a:pt x="37" y="104"/>
                    </a:lnTo>
                    <a:lnTo>
                      <a:pt x="36" y="103"/>
                    </a:lnTo>
                    <a:lnTo>
                      <a:pt x="35" y="101"/>
                    </a:lnTo>
                    <a:lnTo>
                      <a:pt x="33" y="100"/>
                    </a:lnTo>
                    <a:lnTo>
                      <a:pt x="31" y="102"/>
                    </a:lnTo>
                    <a:lnTo>
                      <a:pt x="31" y="101"/>
                    </a:lnTo>
                    <a:lnTo>
                      <a:pt x="31" y="99"/>
                    </a:lnTo>
                    <a:lnTo>
                      <a:pt x="30" y="99"/>
                    </a:lnTo>
                    <a:lnTo>
                      <a:pt x="27" y="100"/>
                    </a:lnTo>
                    <a:lnTo>
                      <a:pt x="27" y="99"/>
                    </a:lnTo>
                    <a:lnTo>
                      <a:pt x="22" y="99"/>
                    </a:lnTo>
                    <a:lnTo>
                      <a:pt x="21" y="97"/>
                    </a:lnTo>
                    <a:lnTo>
                      <a:pt x="19" y="95"/>
                    </a:lnTo>
                    <a:lnTo>
                      <a:pt x="18" y="93"/>
                    </a:lnTo>
                    <a:lnTo>
                      <a:pt x="20" y="90"/>
                    </a:lnTo>
                    <a:lnTo>
                      <a:pt x="22" y="90"/>
                    </a:lnTo>
                    <a:lnTo>
                      <a:pt x="23" y="91"/>
                    </a:lnTo>
                    <a:lnTo>
                      <a:pt x="25" y="88"/>
                    </a:lnTo>
                    <a:lnTo>
                      <a:pt x="25" y="87"/>
                    </a:lnTo>
                    <a:lnTo>
                      <a:pt x="21" y="88"/>
                    </a:lnTo>
                    <a:lnTo>
                      <a:pt x="20" y="88"/>
                    </a:lnTo>
                    <a:lnTo>
                      <a:pt x="20" y="87"/>
                    </a:lnTo>
                    <a:lnTo>
                      <a:pt x="24" y="84"/>
                    </a:lnTo>
                    <a:lnTo>
                      <a:pt x="24" y="82"/>
                    </a:lnTo>
                    <a:lnTo>
                      <a:pt x="23" y="80"/>
                    </a:lnTo>
                    <a:lnTo>
                      <a:pt x="25" y="80"/>
                    </a:lnTo>
                    <a:lnTo>
                      <a:pt x="23" y="78"/>
                    </a:lnTo>
                    <a:lnTo>
                      <a:pt x="18" y="79"/>
                    </a:lnTo>
                    <a:lnTo>
                      <a:pt x="18" y="76"/>
                    </a:lnTo>
                    <a:lnTo>
                      <a:pt x="17" y="76"/>
                    </a:lnTo>
                    <a:lnTo>
                      <a:pt x="16" y="75"/>
                    </a:lnTo>
                    <a:lnTo>
                      <a:pt x="14" y="75"/>
                    </a:lnTo>
                    <a:lnTo>
                      <a:pt x="14" y="74"/>
                    </a:lnTo>
                    <a:lnTo>
                      <a:pt x="14" y="72"/>
                    </a:lnTo>
                    <a:lnTo>
                      <a:pt x="14" y="71"/>
                    </a:lnTo>
                    <a:lnTo>
                      <a:pt x="15" y="67"/>
                    </a:lnTo>
                    <a:lnTo>
                      <a:pt x="18" y="70"/>
                    </a:lnTo>
                    <a:lnTo>
                      <a:pt x="20" y="63"/>
                    </a:lnTo>
                    <a:lnTo>
                      <a:pt x="15" y="62"/>
                    </a:lnTo>
                    <a:lnTo>
                      <a:pt x="13" y="59"/>
                    </a:lnTo>
                    <a:lnTo>
                      <a:pt x="12" y="58"/>
                    </a:lnTo>
                    <a:lnTo>
                      <a:pt x="8" y="53"/>
                    </a:lnTo>
                    <a:lnTo>
                      <a:pt x="8" y="52"/>
                    </a:lnTo>
                    <a:lnTo>
                      <a:pt x="9" y="50"/>
                    </a:lnTo>
                    <a:lnTo>
                      <a:pt x="8" y="50"/>
                    </a:lnTo>
                    <a:lnTo>
                      <a:pt x="9" y="48"/>
                    </a:lnTo>
                    <a:lnTo>
                      <a:pt x="9" y="47"/>
                    </a:lnTo>
                    <a:lnTo>
                      <a:pt x="8" y="47"/>
                    </a:lnTo>
                    <a:lnTo>
                      <a:pt x="8" y="46"/>
                    </a:lnTo>
                    <a:lnTo>
                      <a:pt x="6" y="46"/>
                    </a:lnTo>
                    <a:lnTo>
                      <a:pt x="6" y="44"/>
                    </a:lnTo>
                    <a:lnTo>
                      <a:pt x="4" y="44"/>
                    </a:lnTo>
                    <a:lnTo>
                      <a:pt x="4" y="42"/>
                    </a:lnTo>
                    <a:lnTo>
                      <a:pt x="5" y="42"/>
                    </a:lnTo>
                    <a:lnTo>
                      <a:pt x="7" y="41"/>
                    </a:lnTo>
                    <a:lnTo>
                      <a:pt x="7" y="38"/>
                    </a:lnTo>
                    <a:lnTo>
                      <a:pt x="12" y="38"/>
                    </a:lnTo>
                    <a:lnTo>
                      <a:pt x="13" y="39"/>
                    </a:lnTo>
                    <a:lnTo>
                      <a:pt x="14" y="38"/>
                    </a:lnTo>
                    <a:lnTo>
                      <a:pt x="16" y="38"/>
                    </a:lnTo>
                    <a:lnTo>
                      <a:pt x="16" y="37"/>
                    </a:lnTo>
                    <a:lnTo>
                      <a:pt x="14" y="36"/>
                    </a:lnTo>
                    <a:lnTo>
                      <a:pt x="15" y="35"/>
                    </a:lnTo>
                    <a:lnTo>
                      <a:pt x="12" y="35"/>
                    </a:lnTo>
                    <a:lnTo>
                      <a:pt x="12" y="31"/>
                    </a:lnTo>
                    <a:lnTo>
                      <a:pt x="11" y="32"/>
                    </a:lnTo>
                    <a:lnTo>
                      <a:pt x="9" y="31"/>
                    </a:lnTo>
                    <a:lnTo>
                      <a:pt x="9" y="27"/>
                    </a:lnTo>
                    <a:lnTo>
                      <a:pt x="8" y="25"/>
                    </a:lnTo>
                    <a:lnTo>
                      <a:pt x="9" y="25"/>
                    </a:lnTo>
                    <a:lnTo>
                      <a:pt x="8" y="22"/>
                    </a:lnTo>
                    <a:lnTo>
                      <a:pt x="5" y="23"/>
                    </a:lnTo>
                    <a:lnTo>
                      <a:pt x="3" y="24"/>
                    </a:lnTo>
                    <a:lnTo>
                      <a:pt x="2" y="22"/>
                    </a:lnTo>
                    <a:lnTo>
                      <a:pt x="0" y="24"/>
                    </a:lnTo>
                    <a:lnTo>
                      <a:pt x="0" y="22"/>
                    </a:lnTo>
                    <a:lnTo>
                      <a:pt x="0" y="21"/>
                    </a:lnTo>
                    <a:lnTo>
                      <a:pt x="4" y="21"/>
                    </a:lnTo>
                    <a:lnTo>
                      <a:pt x="4" y="19"/>
                    </a:lnTo>
                    <a:lnTo>
                      <a:pt x="5" y="18"/>
                    </a:lnTo>
                    <a:lnTo>
                      <a:pt x="5" y="19"/>
                    </a:lnTo>
                    <a:lnTo>
                      <a:pt x="6" y="20"/>
                    </a:lnTo>
                    <a:lnTo>
                      <a:pt x="9" y="19"/>
                    </a:lnTo>
                    <a:lnTo>
                      <a:pt x="9" y="18"/>
                    </a:lnTo>
                    <a:lnTo>
                      <a:pt x="14" y="17"/>
                    </a:lnTo>
                    <a:lnTo>
                      <a:pt x="16" y="16"/>
                    </a:lnTo>
                    <a:lnTo>
                      <a:pt x="17" y="19"/>
                    </a:lnTo>
                    <a:lnTo>
                      <a:pt x="18" y="18"/>
                    </a:lnTo>
                    <a:lnTo>
                      <a:pt x="21" y="16"/>
                    </a:lnTo>
                    <a:lnTo>
                      <a:pt x="20" y="14"/>
                    </a:lnTo>
                    <a:lnTo>
                      <a:pt x="22" y="14"/>
                    </a:lnTo>
                    <a:lnTo>
                      <a:pt x="22" y="12"/>
                    </a:lnTo>
                    <a:lnTo>
                      <a:pt x="24" y="13"/>
                    </a:lnTo>
                    <a:lnTo>
                      <a:pt x="25" y="14"/>
                    </a:lnTo>
                    <a:lnTo>
                      <a:pt x="26" y="14"/>
                    </a:lnTo>
                    <a:lnTo>
                      <a:pt x="26" y="15"/>
                    </a:lnTo>
                    <a:lnTo>
                      <a:pt x="26" y="18"/>
                    </a:lnTo>
                    <a:lnTo>
                      <a:pt x="26" y="20"/>
                    </a:lnTo>
                    <a:lnTo>
                      <a:pt x="29" y="20"/>
                    </a:lnTo>
                    <a:lnTo>
                      <a:pt x="36" y="21"/>
                    </a:lnTo>
                    <a:lnTo>
                      <a:pt x="38" y="21"/>
                    </a:lnTo>
                    <a:lnTo>
                      <a:pt x="36" y="18"/>
                    </a:lnTo>
                    <a:lnTo>
                      <a:pt x="38" y="15"/>
                    </a:lnTo>
                    <a:lnTo>
                      <a:pt x="37" y="15"/>
                    </a:lnTo>
                    <a:lnTo>
                      <a:pt x="37" y="14"/>
                    </a:lnTo>
                    <a:lnTo>
                      <a:pt x="37" y="11"/>
                    </a:lnTo>
                    <a:lnTo>
                      <a:pt x="38" y="11"/>
                    </a:lnTo>
                    <a:lnTo>
                      <a:pt x="38" y="10"/>
                    </a:lnTo>
                    <a:lnTo>
                      <a:pt x="40" y="7"/>
                    </a:lnTo>
                    <a:lnTo>
                      <a:pt x="42" y="7"/>
                    </a:lnTo>
                    <a:lnTo>
                      <a:pt x="44" y="8"/>
                    </a:lnTo>
                    <a:lnTo>
                      <a:pt x="46" y="8"/>
                    </a:lnTo>
                    <a:lnTo>
                      <a:pt x="47" y="11"/>
                    </a:lnTo>
                    <a:lnTo>
                      <a:pt x="49" y="10"/>
                    </a:lnTo>
                    <a:lnTo>
                      <a:pt x="50" y="8"/>
                    </a:lnTo>
                    <a:lnTo>
                      <a:pt x="51" y="9"/>
                    </a:lnTo>
                    <a:lnTo>
                      <a:pt x="55" y="8"/>
                    </a:lnTo>
                    <a:lnTo>
                      <a:pt x="55" y="7"/>
                    </a:lnTo>
                    <a:lnTo>
                      <a:pt x="57" y="7"/>
                    </a:lnTo>
                    <a:lnTo>
                      <a:pt x="57" y="4"/>
                    </a:lnTo>
                    <a:lnTo>
                      <a:pt x="61" y="6"/>
                    </a:lnTo>
                    <a:lnTo>
                      <a:pt x="66" y="6"/>
                    </a:lnTo>
                    <a:lnTo>
                      <a:pt x="68" y="6"/>
                    </a:lnTo>
                    <a:lnTo>
                      <a:pt x="68" y="3"/>
                    </a:lnTo>
                    <a:lnTo>
                      <a:pt x="69" y="3"/>
                    </a:lnTo>
                    <a:lnTo>
                      <a:pt x="69" y="1"/>
                    </a:lnTo>
                    <a:lnTo>
                      <a:pt x="72" y="1"/>
                    </a:lnTo>
                    <a:lnTo>
                      <a:pt x="72" y="0"/>
                    </a:lnTo>
                    <a:lnTo>
                      <a:pt x="77" y="1"/>
                    </a:lnTo>
                    <a:lnTo>
                      <a:pt x="80" y="2"/>
                    </a:lnTo>
                    <a:lnTo>
                      <a:pt x="80" y="0"/>
                    </a:lnTo>
                    <a:lnTo>
                      <a:pt x="83" y="1"/>
                    </a:lnTo>
                    <a:lnTo>
                      <a:pt x="85" y="0"/>
                    </a:lnTo>
                    <a:lnTo>
                      <a:pt x="87" y="0"/>
                    </a:lnTo>
                    <a:lnTo>
                      <a:pt x="87" y="5"/>
                    </a:lnTo>
                    <a:lnTo>
                      <a:pt x="86" y="5"/>
                    </a:lnTo>
                    <a:lnTo>
                      <a:pt x="86" y="8"/>
                    </a:lnTo>
                    <a:lnTo>
                      <a:pt x="88" y="7"/>
                    </a:lnTo>
                    <a:lnTo>
                      <a:pt x="88" y="8"/>
                    </a:lnTo>
                    <a:lnTo>
                      <a:pt x="90" y="7"/>
                    </a:lnTo>
                    <a:lnTo>
                      <a:pt x="90" y="6"/>
                    </a:lnTo>
                    <a:lnTo>
                      <a:pt x="91" y="8"/>
                    </a:lnTo>
                    <a:lnTo>
                      <a:pt x="93" y="8"/>
                    </a:lnTo>
                    <a:lnTo>
                      <a:pt x="94" y="11"/>
                    </a:lnTo>
                    <a:lnTo>
                      <a:pt x="93" y="11"/>
                    </a:lnTo>
                    <a:lnTo>
                      <a:pt x="93" y="14"/>
                    </a:lnTo>
                    <a:lnTo>
                      <a:pt x="95" y="14"/>
                    </a:lnTo>
                    <a:lnTo>
                      <a:pt x="98" y="15"/>
                    </a:lnTo>
                    <a:lnTo>
                      <a:pt x="99" y="13"/>
                    </a:lnTo>
                    <a:lnTo>
                      <a:pt x="101" y="13"/>
                    </a:lnTo>
                    <a:lnTo>
                      <a:pt x="103" y="14"/>
                    </a:lnTo>
                    <a:lnTo>
                      <a:pt x="101" y="16"/>
                    </a:lnTo>
                    <a:lnTo>
                      <a:pt x="99" y="17"/>
                    </a:lnTo>
                    <a:lnTo>
                      <a:pt x="100" y="19"/>
                    </a:lnTo>
                    <a:lnTo>
                      <a:pt x="100" y="20"/>
                    </a:lnTo>
                    <a:lnTo>
                      <a:pt x="101" y="22"/>
                    </a:lnTo>
                    <a:lnTo>
                      <a:pt x="103" y="25"/>
                    </a:lnTo>
                    <a:lnTo>
                      <a:pt x="103" y="26"/>
                    </a:lnTo>
                    <a:lnTo>
                      <a:pt x="104" y="27"/>
                    </a:lnTo>
                    <a:lnTo>
                      <a:pt x="108" y="26"/>
                    </a:lnTo>
                    <a:lnTo>
                      <a:pt x="108" y="27"/>
                    </a:lnTo>
                    <a:lnTo>
                      <a:pt x="111" y="26"/>
                    </a:lnTo>
                    <a:lnTo>
                      <a:pt x="111" y="29"/>
                    </a:lnTo>
                    <a:lnTo>
                      <a:pt x="118" y="31"/>
                    </a:lnTo>
                    <a:lnTo>
                      <a:pt x="116" y="38"/>
                    </a:lnTo>
                    <a:lnTo>
                      <a:pt x="118" y="40"/>
                    </a:lnTo>
                    <a:lnTo>
                      <a:pt x="119" y="39"/>
                    </a:lnTo>
                    <a:lnTo>
                      <a:pt x="121" y="41"/>
                    </a:lnTo>
                    <a:lnTo>
                      <a:pt x="125" y="42"/>
                    </a:lnTo>
                    <a:lnTo>
                      <a:pt x="124" y="43"/>
                    </a:lnTo>
                    <a:lnTo>
                      <a:pt x="124" y="44"/>
                    </a:lnTo>
                    <a:lnTo>
                      <a:pt x="128" y="46"/>
                    </a:lnTo>
                    <a:lnTo>
                      <a:pt x="129" y="49"/>
                    </a:lnTo>
                    <a:lnTo>
                      <a:pt x="126" y="55"/>
                    </a:lnTo>
                    <a:lnTo>
                      <a:pt x="123" y="55"/>
                    </a:lnTo>
                    <a:lnTo>
                      <a:pt x="123" y="56"/>
                    </a:lnTo>
                    <a:lnTo>
                      <a:pt x="118" y="58"/>
                    </a:lnTo>
                    <a:lnTo>
                      <a:pt x="115" y="58"/>
                    </a:lnTo>
                    <a:lnTo>
                      <a:pt x="114" y="59"/>
                    </a:lnTo>
                    <a:lnTo>
                      <a:pt x="112" y="59"/>
                    </a:lnTo>
                    <a:lnTo>
                      <a:pt x="110" y="59"/>
                    </a:lnTo>
                    <a:lnTo>
                      <a:pt x="111" y="60"/>
                    </a:lnTo>
                    <a:lnTo>
                      <a:pt x="110" y="61"/>
                    </a:lnTo>
                    <a:lnTo>
                      <a:pt x="109" y="61"/>
                    </a:lnTo>
                    <a:lnTo>
                      <a:pt x="108" y="64"/>
                    </a:lnTo>
                    <a:lnTo>
                      <a:pt x="109" y="68"/>
                    </a:lnTo>
                    <a:lnTo>
                      <a:pt x="111" y="67"/>
                    </a:lnTo>
                    <a:lnTo>
                      <a:pt x="112" y="65"/>
                    </a:lnTo>
                    <a:lnTo>
                      <a:pt x="114" y="67"/>
                    </a:lnTo>
                    <a:lnTo>
                      <a:pt x="115" y="70"/>
                    </a:lnTo>
                    <a:lnTo>
                      <a:pt x="113" y="70"/>
                    </a:lnTo>
                    <a:lnTo>
                      <a:pt x="112" y="73"/>
                    </a:lnTo>
                    <a:lnTo>
                      <a:pt x="113" y="76"/>
                    </a:lnTo>
                    <a:lnTo>
                      <a:pt x="115" y="79"/>
                    </a:lnTo>
                    <a:lnTo>
                      <a:pt x="114" y="80"/>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39" name="Group 98"/>
            <p:cNvGrpSpPr>
              <a:grpSpLocks/>
            </p:cNvGrpSpPr>
            <p:nvPr/>
          </p:nvGrpSpPr>
          <p:grpSpPr bwMode="auto">
            <a:xfrm>
              <a:off x="693" y="2680"/>
              <a:ext cx="485" cy="415"/>
              <a:chOff x="693" y="2680"/>
              <a:chExt cx="485" cy="415"/>
            </a:xfrm>
          </p:grpSpPr>
          <p:sp>
            <p:nvSpPr>
              <p:cNvPr id="267" name="Freeform 96"/>
              <p:cNvSpPr>
                <a:spLocks/>
              </p:cNvSpPr>
              <p:nvPr/>
            </p:nvSpPr>
            <p:spPr bwMode="auto">
              <a:xfrm>
                <a:off x="693" y="2680"/>
                <a:ext cx="485" cy="415"/>
              </a:xfrm>
              <a:custGeom>
                <a:avLst/>
                <a:gdLst>
                  <a:gd name="T0" fmla="*/ 471 w 485"/>
                  <a:gd name="T1" fmla="*/ 53 h 415"/>
                  <a:gd name="T2" fmla="*/ 460 w 485"/>
                  <a:gd name="T3" fmla="*/ 30 h 415"/>
                  <a:gd name="T4" fmla="*/ 433 w 485"/>
                  <a:gd name="T5" fmla="*/ 19 h 415"/>
                  <a:gd name="T6" fmla="*/ 400 w 485"/>
                  <a:gd name="T7" fmla="*/ 0 h 415"/>
                  <a:gd name="T8" fmla="*/ 384 w 485"/>
                  <a:gd name="T9" fmla="*/ 29 h 415"/>
                  <a:gd name="T10" fmla="*/ 398 w 485"/>
                  <a:gd name="T11" fmla="*/ 46 h 415"/>
                  <a:gd name="T12" fmla="*/ 415 w 485"/>
                  <a:gd name="T13" fmla="*/ 66 h 415"/>
                  <a:gd name="T14" fmla="*/ 397 w 485"/>
                  <a:gd name="T15" fmla="*/ 78 h 415"/>
                  <a:gd name="T16" fmla="*/ 351 w 485"/>
                  <a:gd name="T17" fmla="*/ 91 h 415"/>
                  <a:gd name="T18" fmla="*/ 310 w 485"/>
                  <a:gd name="T19" fmla="*/ 102 h 415"/>
                  <a:gd name="T20" fmla="*/ 277 w 485"/>
                  <a:gd name="T21" fmla="*/ 108 h 415"/>
                  <a:gd name="T22" fmla="*/ 257 w 485"/>
                  <a:gd name="T23" fmla="*/ 133 h 415"/>
                  <a:gd name="T24" fmla="*/ 232 w 485"/>
                  <a:gd name="T25" fmla="*/ 129 h 415"/>
                  <a:gd name="T26" fmla="*/ 191 w 485"/>
                  <a:gd name="T27" fmla="*/ 129 h 415"/>
                  <a:gd name="T28" fmla="*/ 173 w 485"/>
                  <a:gd name="T29" fmla="*/ 147 h 415"/>
                  <a:gd name="T30" fmla="*/ 142 w 485"/>
                  <a:gd name="T31" fmla="*/ 168 h 415"/>
                  <a:gd name="T32" fmla="*/ 128 w 485"/>
                  <a:gd name="T33" fmla="*/ 160 h 415"/>
                  <a:gd name="T34" fmla="*/ 109 w 485"/>
                  <a:gd name="T35" fmla="*/ 179 h 415"/>
                  <a:gd name="T36" fmla="*/ 85 w 485"/>
                  <a:gd name="T37" fmla="*/ 184 h 415"/>
                  <a:gd name="T38" fmla="*/ 60 w 485"/>
                  <a:gd name="T39" fmla="*/ 202 h 415"/>
                  <a:gd name="T40" fmla="*/ 24 w 485"/>
                  <a:gd name="T41" fmla="*/ 220 h 415"/>
                  <a:gd name="T42" fmla="*/ 8 w 485"/>
                  <a:gd name="T43" fmla="*/ 251 h 415"/>
                  <a:gd name="T44" fmla="*/ 40 w 485"/>
                  <a:gd name="T45" fmla="*/ 260 h 415"/>
                  <a:gd name="T46" fmla="*/ 45 w 485"/>
                  <a:gd name="T47" fmla="*/ 276 h 415"/>
                  <a:gd name="T48" fmla="*/ 66 w 485"/>
                  <a:gd name="T49" fmla="*/ 276 h 415"/>
                  <a:gd name="T50" fmla="*/ 69 w 485"/>
                  <a:gd name="T51" fmla="*/ 300 h 415"/>
                  <a:gd name="T52" fmla="*/ 64 w 485"/>
                  <a:gd name="T53" fmla="*/ 316 h 415"/>
                  <a:gd name="T54" fmla="*/ 69 w 485"/>
                  <a:gd name="T55" fmla="*/ 336 h 415"/>
                  <a:gd name="T56" fmla="*/ 70 w 485"/>
                  <a:gd name="T57" fmla="*/ 352 h 415"/>
                  <a:gd name="T58" fmla="*/ 70 w 485"/>
                  <a:gd name="T59" fmla="*/ 375 h 415"/>
                  <a:gd name="T60" fmla="*/ 65 w 485"/>
                  <a:gd name="T61" fmla="*/ 379 h 415"/>
                  <a:gd name="T62" fmla="*/ 72 w 485"/>
                  <a:gd name="T63" fmla="*/ 390 h 415"/>
                  <a:gd name="T64" fmla="*/ 84 w 485"/>
                  <a:gd name="T65" fmla="*/ 408 h 415"/>
                  <a:gd name="T66" fmla="*/ 94 w 485"/>
                  <a:gd name="T67" fmla="*/ 413 h 415"/>
                  <a:gd name="T68" fmla="*/ 110 w 485"/>
                  <a:gd name="T69" fmla="*/ 402 h 415"/>
                  <a:gd name="T70" fmla="*/ 124 w 485"/>
                  <a:gd name="T71" fmla="*/ 396 h 415"/>
                  <a:gd name="T72" fmla="*/ 136 w 485"/>
                  <a:gd name="T73" fmla="*/ 379 h 415"/>
                  <a:gd name="T74" fmla="*/ 150 w 485"/>
                  <a:gd name="T75" fmla="*/ 368 h 415"/>
                  <a:gd name="T76" fmla="*/ 174 w 485"/>
                  <a:gd name="T77" fmla="*/ 361 h 415"/>
                  <a:gd name="T78" fmla="*/ 206 w 485"/>
                  <a:gd name="T79" fmla="*/ 359 h 415"/>
                  <a:gd name="T80" fmla="*/ 226 w 485"/>
                  <a:gd name="T81" fmla="*/ 349 h 415"/>
                  <a:gd name="T82" fmla="*/ 254 w 485"/>
                  <a:gd name="T83" fmla="*/ 347 h 415"/>
                  <a:gd name="T84" fmla="*/ 265 w 485"/>
                  <a:gd name="T85" fmla="*/ 335 h 415"/>
                  <a:gd name="T86" fmla="*/ 274 w 485"/>
                  <a:gd name="T87" fmla="*/ 321 h 415"/>
                  <a:gd name="T88" fmla="*/ 297 w 485"/>
                  <a:gd name="T89" fmla="*/ 326 h 415"/>
                  <a:gd name="T90" fmla="*/ 330 w 485"/>
                  <a:gd name="T91" fmla="*/ 329 h 415"/>
                  <a:gd name="T92" fmla="*/ 350 w 485"/>
                  <a:gd name="T93" fmla="*/ 326 h 415"/>
                  <a:gd name="T94" fmla="*/ 369 w 485"/>
                  <a:gd name="T95" fmla="*/ 327 h 415"/>
                  <a:gd name="T96" fmla="*/ 378 w 485"/>
                  <a:gd name="T97" fmla="*/ 326 h 415"/>
                  <a:gd name="T98" fmla="*/ 378 w 485"/>
                  <a:gd name="T99" fmla="*/ 305 h 415"/>
                  <a:gd name="T100" fmla="*/ 381 w 485"/>
                  <a:gd name="T101" fmla="*/ 293 h 415"/>
                  <a:gd name="T102" fmla="*/ 396 w 485"/>
                  <a:gd name="T103" fmla="*/ 293 h 415"/>
                  <a:gd name="T104" fmla="*/ 411 w 485"/>
                  <a:gd name="T105" fmla="*/ 279 h 415"/>
                  <a:gd name="T106" fmla="*/ 411 w 485"/>
                  <a:gd name="T107" fmla="*/ 253 h 415"/>
                  <a:gd name="T108" fmla="*/ 405 w 485"/>
                  <a:gd name="T109" fmla="*/ 242 h 415"/>
                  <a:gd name="T110" fmla="*/ 397 w 485"/>
                  <a:gd name="T111" fmla="*/ 219 h 415"/>
                  <a:gd name="T112" fmla="*/ 392 w 485"/>
                  <a:gd name="T113" fmla="*/ 187 h 415"/>
                  <a:gd name="T114" fmla="*/ 408 w 485"/>
                  <a:gd name="T115" fmla="*/ 157 h 415"/>
                  <a:gd name="T116" fmla="*/ 418 w 485"/>
                  <a:gd name="T117" fmla="*/ 136 h 415"/>
                  <a:gd name="T118" fmla="*/ 427 w 485"/>
                  <a:gd name="T119" fmla="*/ 123 h 415"/>
                  <a:gd name="T120" fmla="*/ 434 w 485"/>
                  <a:gd name="T121" fmla="*/ 121 h 415"/>
                  <a:gd name="T122" fmla="*/ 454 w 485"/>
                  <a:gd name="T123" fmla="*/ 122 h 415"/>
                  <a:gd name="T124" fmla="*/ 484 w 485"/>
                  <a:gd name="T125" fmla="*/ 83 h 4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15"/>
                  <a:gd name="T191" fmla="*/ 485 w 485"/>
                  <a:gd name="T192" fmla="*/ 415 h 4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15">
                    <a:moveTo>
                      <a:pt x="484" y="72"/>
                    </a:moveTo>
                    <a:lnTo>
                      <a:pt x="482" y="71"/>
                    </a:lnTo>
                    <a:lnTo>
                      <a:pt x="478" y="73"/>
                    </a:lnTo>
                    <a:lnTo>
                      <a:pt x="475" y="73"/>
                    </a:lnTo>
                    <a:lnTo>
                      <a:pt x="473" y="74"/>
                    </a:lnTo>
                    <a:lnTo>
                      <a:pt x="470" y="74"/>
                    </a:lnTo>
                    <a:lnTo>
                      <a:pt x="465" y="77"/>
                    </a:lnTo>
                    <a:lnTo>
                      <a:pt x="464" y="76"/>
                    </a:lnTo>
                    <a:lnTo>
                      <a:pt x="461" y="74"/>
                    </a:lnTo>
                    <a:lnTo>
                      <a:pt x="460" y="71"/>
                    </a:lnTo>
                    <a:lnTo>
                      <a:pt x="463" y="66"/>
                    </a:lnTo>
                    <a:lnTo>
                      <a:pt x="467" y="62"/>
                    </a:lnTo>
                    <a:lnTo>
                      <a:pt x="468" y="60"/>
                    </a:lnTo>
                    <a:lnTo>
                      <a:pt x="471" y="55"/>
                    </a:lnTo>
                    <a:lnTo>
                      <a:pt x="471" y="53"/>
                    </a:lnTo>
                    <a:lnTo>
                      <a:pt x="472" y="52"/>
                    </a:lnTo>
                    <a:lnTo>
                      <a:pt x="472" y="49"/>
                    </a:lnTo>
                    <a:lnTo>
                      <a:pt x="473" y="48"/>
                    </a:lnTo>
                    <a:lnTo>
                      <a:pt x="474" y="43"/>
                    </a:lnTo>
                    <a:lnTo>
                      <a:pt x="473" y="43"/>
                    </a:lnTo>
                    <a:lnTo>
                      <a:pt x="470" y="40"/>
                    </a:lnTo>
                    <a:lnTo>
                      <a:pt x="470" y="37"/>
                    </a:lnTo>
                    <a:lnTo>
                      <a:pt x="467" y="33"/>
                    </a:lnTo>
                    <a:lnTo>
                      <a:pt x="466" y="32"/>
                    </a:lnTo>
                    <a:lnTo>
                      <a:pt x="465" y="32"/>
                    </a:lnTo>
                    <a:lnTo>
                      <a:pt x="459" y="33"/>
                    </a:lnTo>
                    <a:lnTo>
                      <a:pt x="458" y="32"/>
                    </a:lnTo>
                    <a:lnTo>
                      <a:pt x="459" y="31"/>
                    </a:lnTo>
                    <a:lnTo>
                      <a:pt x="460" y="30"/>
                    </a:lnTo>
                    <a:lnTo>
                      <a:pt x="460" y="29"/>
                    </a:lnTo>
                    <a:lnTo>
                      <a:pt x="458" y="26"/>
                    </a:lnTo>
                    <a:lnTo>
                      <a:pt x="450" y="23"/>
                    </a:lnTo>
                    <a:lnTo>
                      <a:pt x="451" y="19"/>
                    </a:lnTo>
                    <a:lnTo>
                      <a:pt x="453" y="14"/>
                    </a:lnTo>
                    <a:lnTo>
                      <a:pt x="452" y="12"/>
                    </a:lnTo>
                    <a:lnTo>
                      <a:pt x="449" y="13"/>
                    </a:lnTo>
                    <a:lnTo>
                      <a:pt x="449" y="17"/>
                    </a:lnTo>
                    <a:lnTo>
                      <a:pt x="448" y="22"/>
                    </a:lnTo>
                    <a:lnTo>
                      <a:pt x="444" y="21"/>
                    </a:lnTo>
                    <a:lnTo>
                      <a:pt x="444" y="19"/>
                    </a:lnTo>
                    <a:lnTo>
                      <a:pt x="443" y="18"/>
                    </a:lnTo>
                    <a:lnTo>
                      <a:pt x="441" y="15"/>
                    </a:lnTo>
                    <a:lnTo>
                      <a:pt x="439" y="15"/>
                    </a:lnTo>
                    <a:lnTo>
                      <a:pt x="433" y="19"/>
                    </a:lnTo>
                    <a:lnTo>
                      <a:pt x="432" y="19"/>
                    </a:lnTo>
                    <a:lnTo>
                      <a:pt x="429" y="21"/>
                    </a:lnTo>
                    <a:lnTo>
                      <a:pt x="427" y="21"/>
                    </a:lnTo>
                    <a:lnTo>
                      <a:pt x="423" y="19"/>
                    </a:lnTo>
                    <a:lnTo>
                      <a:pt x="421" y="18"/>
                    </a:lnTo>
                    <a:lnTo>
                      <a:pt x="419" y="16"/>
                    </a:lnTo>
                    <a:lnTo>
                      <a:pt x="419" y="11"/>
                    </a:lnTo>
                    <a:lnTo>
                      <a:pt x="418" y="10"/>
                    </a:lnTo>
                    <a:lnTo>
                      <a:pt x="415" y="7"/>
                    </a:lnTo>
                    <a:lnTo>
                      <a:pt x="411" y="8"/>
                    </a:lnTo>
                    <a:lnTo>
                      <a:pt x="410" y="8"/>
                    </a:lnTo>
                    <a:lnTo>
                      <a:pt x="408" y="8"/>
                    </a:lnTo>
                    <a:lnTo>
                      <a:pt x="406" y="4"/>
                    </a:lnTo>
                    <a:lnTo>
                      <a:pt x="403" y="0"/>
                    </a:lnTo>
                    <a:lnTo>
                      <a:pt x="400" y="0"/>
                    </a:lnTo>
                    <a:lnTo>
                      <a:pt x="398" y="2"/>
                    </a:lnTo>
                    <a:lnTo>
                      <a:pt x="395" y="6"/>
                    </a:lnTo>
                    <a:lnTo>
                      <a:pt x="392" y="5"/>
                    </a:lnTo>
                    <a:lnTo>
                      <a:pt x="392" y="7"/>
                    </a:lnTo>
                    <a:lnTo>
                      <a:pt x="393" y="8"/>
                    </a:lnTo>
                    <a:lnTo>
                      <a:pt x="394" y="10"/>
                    </a:lnTo>
                    <a:lnTo>
                      <a:pt x="394" y="13"/>
                    </a:lnTo>
                    <a:lnTo>
                      <a:pt x="392" y="15"/>
                    </a:lnTo>
                    <a:lnTo>
                      <a:pt x="392" y="17"/>
                    </a:lnTo>
                    <a:lnTo>
                      <a:pt x="388" y="19"/>
                    </a:lnTo>
                    <a:lnTo>
                      <a:pt x="387" y="19"/>
                    </a:lnTo>
                    <a:lnTo>
                      <a:pt x="386" y="21"/>
                    </a:lnTo>
                    <a:lnTo>
                      <a:pt x="388" y="24"/>
                    </a:lnTo>
                    <a:lnTo>
                      <a:pt x="385" y="27"/>
                    </a:lnTo>
                    <a:lnTo>
                      <a:pt x="384" y="29"/>
                    </a:lnTo>
                    <a:lnTo>
                      <a:pt x="386" y="31"/>
                    </a:lnTo>
                    <a:lnTo>
                      <a:pt x="389" y="32"/>
                    </a:lnTo>
                    <a:lnTo>
                      <a:pt x="391" y="35"/>
                    </a:lnTo>
                    <a:lnTo>
                      <a:pt x="392" y="35"/>
                    </a:lnTo>
                    <a:lnTo>
                      <a:pt x="394" y="35"/>
                    </a:lnTo>
                    <a:lnTo>
                      <a:pt x="398" y="33"/>
                    </a:lnTo>
                    <a:lnTo>
                      <a:pt x="401" y="33"/>
                    </a:lnTo>
                    <a:lnTo>
                      <a:pt x="402" y="35"/>
                    </a:lnTo>
                    <a:lnTo>
                      <a:pt x="402" y="36"/>
                    </a:lnTo>
                    <a:lnTo>
                      <a:pt x="402" y="39"/>
                    </a:lnTo>
                    <a:lnTo>
                      <a:pt x="400" y="39"/>
                    </a:lnTo>
                    <a:lnTo>
                      <a:pt x="398" y="38"/>
                    </a:lnTo>
                    <a:lnTo>
                      <a:pt x="394" y="42"/>
                    </a:lnTo>
                    <a:lnTo>
                      <a:pt x="398" y="45"/>
                    </a:lnTo>
                    <a:lnTo>
                      <a:pt x="398" y="46"/>
                    </a:lnTo>
                    <a:lnTo>
                      <a:pt x="397" y="47"/>
                    </a:lnTo>
                    <a:lnTo>
                      <a:pt x="400" y="50"/>
                    </a:lnTo>
                    <a:lnTo>
                      <a:pt x="405" y="51"/>
                    </a:lnTo>
                    <a:lnTo>
                      <a:pt x="406" y="53"/>
                    </a:lnTo>
                    <a:lnTo>
                      <a:pt x="407" y="53"/>
                    </a:lnTo>
                    <a:lnTo>
                      <a:pt x="409" y="55"/>
                    </a:lnTo>
                    <a:lnTo>
                      <a:pt x="411" y="55"/>
                    </a:lnTo>
                    <a:lnTo>
                      <a:pt x="411" y="57"/>
                    </a:lnTo>
                    <a:lnTo>
                      <a:pt x="412" y="57"/>
                    </a:lnTo>
                    <a:lnTo>
                      <a:pt x="416" y="56"/>
                    </a:lnTo>
                    <a:lnTo>
                      <a:pt x="418" y="59"/>
                    </a:lnTo>
                    <a:lnTo>
                      <a:pt x="419" y="61"/>
                    </a:lnTo>
                    <a:lnTo>
                      <a:pt x="418" y="62"/>
                    </a:lnTo>
                    <a:lnTo>
                      <a:pt x="418" y="65"/>
                    </a:lnTo>
                    <a:lnTo>
                      <a:pt x="415" y="66"/>
                    </a:lnTo>
                    <a:lnTo>
                      <a:pt x="416" y="66"/>
                    </a:lnTo>
                    <a:lnTo>
                      <a:pt x="416" y="68"/>
                    </a:lnTo>
                    <a:lnTo>
                      <a:pt x="414" y="67"/>
                    </a:lnTo>
                    <a:lnTo>
                      <a:pt x="414" y="68"/>
                    </a:lnTo>
                    <a:lnTo>
                      <a:pt x="414" y="72"/>
                    </a:lnTo>
                    <a:lnTo>
                      <a:pt x="413" y="76"/>
                    </a:lnTo>
                    <a:lnTo>
                      <a:pt x="410" y="76"/>
                    </a:lnTo>
                    <a:lnTo>
                      <a:pt x="405" y="74"/>
                    </a:lnTo>
                    <a:lnTo>
                      <a:pt x="405" y="75"/>
                    </a:lnTo>
                    <a:lnTo>
                      <a:pt x="403" y="73"/>
                    </a:lnTo>
                    <a:lnTo>
                      <a:pt x="403" y="76"/>
                    </a:lnTo>
                    <a:lnTo>
                      <a:pt x="402" y="78"/>
                    </a:lnTo>
                    <a:lnTo>
                      <a:pt x="397" y="78"/>
                    </a:lnTo>
                    <a:lnTo>
                      <a:pt x="395" y="78"/>
                    </a:lnTo>
                    <a:lnTo>
                      <a:pt x="390" y="79"/>
                    </a:lnTo>
                    <a:lnTo>
                      <a:pt x="387" y="78"/>
                    </a:lnTo>
                    <a:lnTo>
                      <a:pt x="386" y="75"/>
                    </a:lnTo>
                    <a:lnTo>
                      <a:pt x="382" y="73"/>
                    </a:lnTo>
                    <a:lnTo>
                      <a:pt x="377" y="76"/>
                    </a:lnTo>
                    <a:lnTo>
                      <a:pt x="375" y="76"/>
                    </a:lnTo>
                    <a:lnTo>
                      <a:pt x="372" y="75"/>
                    </a:lnTo>
                    <a:lnTo>
                      <a:pt x="372" y="79"/>
                    </a:lnTo>
                    <a:lnTo>
                      <a:pt x="367" y="87"/>
                    </a:lnTo>
                    <a:lnTo>
                      <a:pt x="366" y="87"/>
                    </a:lnTo>
                    <a:lnTo>
                      <a:pt x="361" y="90"/>
                    </a:lnTo>
                    <a:lnTo>
                      <a:pt x="360" y="90"/>
                    </a:lnTo>
                    <a:lnTo>
                      <a:pt x="358" y="91"/>
                    </a:lnTo>
                    <a:lnTo>
                      <a:pt x="351" y="91"/>
                    </a:lnTo>
                    <a:lnTo>
                      <a:pt x="342" y="96"/>
                    </a:lnTo>
                    <a:lnTo>
                      <a:pt x="340" y="95"/>
                    </a:lnTo>
                    <a:lnTo>
                      <a:pt x="337" y="97"/>
                    </a:lnTo>
                    <a:lnTo>
                      <a:pt x="335" y="97"/>
                    </a:lnTo>
                    <a:lnTo>
                      <a:pt x="333" y="98"/>
                    </a:lnTo>
                    <a:lnTo>
                      <a:pt x="330" y="98"/>
                    </a:lnTo>
                    <a:lnTo>
                      <a:pt x="327" y="101"/>
                    </a:lnTo>
                    <a:lnTo>
                      <a:pt x="326" y="103"/>
                    </a:lnTo>
                    <a:lnTo>
                      <a:pt x="325" y="104"/>
                    </a:lnTo>
                    <a:lnTo>
                      <a:pt x="322" y="104"/>
                    </a:lnTo>
                    <a:lnTo>
                      <a:pt x="321" y="103"/>
                    </a:lnTo>
                    <a:lnTo>
                      <a:pt x="318" y="103"/>
                    </a:lnTo>
                    <a:lnTo>
                      <a:pt x="316" y="103"/>
                    </a:lnTo>
                    <a:lnTo>
                      <a:pt x="314" y="106"/>
                    </a:lnTo>
                    <a:lnTo>
                      <a:pt x="310" y="102"/>
                    </a:lnTo>
                    <a:lnTo>
                      <a:pt x="307" y="101"/>
                    </a:lnTo>
                    <a:lnTo>
                      <a:pt x="307" y="99"/>
                    </a:lnTo>
                    <a:lnTo>
                      <a:pt x="304" y="96"/>
                    </a:lnTo>
                    <a:lnTo>
                      <a:pt x="302" y="98"/>
                    </a:lnTo>
                    <a:lnTo>
                      <a:pt x="298" y="100"/>
                    </a:lnTo>
                    <a:lnTo>
                      <a:pt x="294" y="100"/>
                    </a:lnTo>
                    <a:lnTo>
                      <a:pt x="293" y="100"/>
                    </a:lnTo>
                    <a:lnTo>
                      <a:pt x="293" y="104"/>
                    </a:lnTo>
                    <a:lnTo>
                      <a:pt x="291" y="105"/>
                    </a:lnTo>
                    <a:lnTo>
                      <a:pt x="290" y="106"/>
                    </a:lnTo>
                    <a:lnTo>
                      <a:pt x="288" y="108"/>
                    </a:lnTo>
                    <a:lnTo>
                      <a:pt x="283" y="107"/>
                    </a:lnTo>
                    <a:lnTo>
                      <a:pt x="280" y="104"/>
                    </a:lnTo>
                    <a:lnTo>
                      <a:pt x="277" y="106"/>
                    </a:lnTo>
                    <a:lnTo>
                      <a:pt x="277" y="108"/>
                    </a:lnTo>
                    <a:lnTo>
                      <a:pt x="276" y="111"/>
                    </a:lnTo>
                    <a:lnTo>
                      <a:pt x="275" y="113"/>
                    </a:lnTo>
                    <a:lnTo>
                      <a:pt x="273" y="116"/>
                    </a:lnTo>
                    <a:lnTo>
                      <a:pt x="274" y="119"/>
                    </a:lnTo>
                    <a:lnTo>
                      <a:pt x="276" y="123"/>
                    </a:lnTo>
                    <a:lnTo>
                      <a:pt x="274" y="127"/>
                    </a:lnTo>
                    <a:lnTo>
                      <a:pt x="271" y="129"/>
                    </a:lnTo>
                    <a:lnTo>
                      <a:pt x="269" y="130"/>
                    </a:lnTo>
                    <a:lnTo>
                      <a:pt x="267" y="127"/>
                    </a:lnTo>
                    <a:lnTo>
                      <a:pt x="265" y="127"/>
                    </a:lnTo>
                    <a:lnTo>
                      <a:pt x="264" y="130"/>
                    </a:lnTo>
                    <a:lnTo>
                      <a:pt x="263" y="134"/>
                    </a:lnTo>
                    <a:lnTo>
                      <a:pt x="260" y="134"/>
                    </a:lnTo>
                    <a:lnTo>
                      <a:pt x="257" y="133"/>
                    </a:lnTo>
                    <a:lnTo>
                      <a:pt x="256" y="134"/>
                    </a:lnTo>
                    <a:lnTo>
                      <a:pt x="255" y="134"/>
                    </a:lnTo>
                    <a:lnTo>
                      <a:pt x="252" y="130"/>
                    </a:lnTo>
                    <a:lnTo>
                      <a:pt x="250" y="129"/>
                    </a:lnTo>
                    <a:lnTo>
                      <a:pt x="248" y="128"/>
                    </a:lnTo>
                    <a:lnTo>
                      <a:pt x="246" y="129"/>
                    </a:lnTo>
                    <a:lnTo>
                      <a:pt x="245" y="127"/>
                    </a:lnTo>
                    <a:lnTo>
                      <a:pt x="244" y="128"/>
                    </a:lnTo>
                    <a:lnTo>
                      <a:pt x="243" y="126"/>
                    </a:lnTo>
                    <a:lnTo>
                      <a:pt x="241" y="127"/>
                    </a:lnTo>
                    <a:lnTo>
                      <a:pt x="239" y="126"/>
                    </a:lnTo>
                    <a:lnTo>
                      <a:pt x="237" y="126"/>
                    </a:lnTo>
                    <a:lnTo>
                      <a:pt x="236" y="128"/>
                    </a:lnTo>
                    <a:lnTo>
                      <a:pt x="234" y="129"/>
                    </a:lnTo>
                    <a:lnTo>
                      <a:pt x="232" y="129"/>
                    </a:lnTo>
                    <a:lnTo>
                      <a:pt x="229" y="125"/>
                    </a:lnTo>
                    <a:lnTo>
                      <a:pt x="225" y="129"/>
                    </a:lnTo>
                    <a:lnTo>
                      <a:pt x="223" y="129"/>
                    </a:lnTo>
                    <a:lnTo>
                      <a:pt x="224" y="131"/>
                    </a:lnTo>
                    <a:lnTo>
                      <a:pt x="223" y="133"/>
                    </a:lnTo>
                    <a:lnTo>
                      <a:pt x="219" y="130"/>
                    </a:lnTo>
                    <a:lnTo>
                      <a:pt x="217" y="127"/>
                    </a:lnTo>
                    <a:lnTo>
                      <a:pt x="212" y="123"/>
                    </a:lnTo>
                    <a:lnTo>
                      <a:pt x="207" y="123"/>
                    </a:lnTo>
                    <a:lnTo>
                      <a:pt x="204" y="125"/>
                    </a:lnTo>
                    <a:lnTo>
                      <a:pt x="201" y="126"/>
                    </a:lnTo>
                    <a:lnTo>
                      <a:pt x="201" y="129"/>
                    </a:lnTo>
                    <a:lnTo>
                      <a:pt x="197" y="129"/>
                    </a:lnTo>
                    <a:lnTo>
                      <a:pt x="195" y="130"/>
                    </a:lnTo>
                    <a:lnTo>
                      <a:pt x="191" y="129"/>
                    </a:lnTo>
                    <a:lnTo>
                      <a:pt x="187" y="127"/>
                    </a:lnTo>
                    <a:lnTo>
                      <a:pt x="186" y="128"/>
                    </a:lnTo>
                    <a:lnTo>
                      <a:pt x="184" y="127"/>
                    </a:lnTo>
                    <a:lnTo>
                      <a:pt x="182" y="127"/>
                    </a:lnTo>
                    <a:lnTo>
                      <a:pt x="179" y="127"/>
                    </a:lnTo>
                    <a:lnTo>
                      <a:pt x="177" y="130"/>
                    </a:lnTo>
                    <a:lnTo>
                      <a:pt x="174" y="129"/>
                    </a:lnTo>
                    <a:lnTo>
                      <a:pt x="174" y="133"/>
                    </a:lnTo>
                    <a:lnTo>
                      <a:pt x="176" y="137"/>
                    </a:lnTo>
                    <a:lnTo>
                      <a:pt x="177" y="139"/>
                    </a:lnTo>
                    <a:lnTo>
                      <a:pt x="177" y="143"/>
                    </a:lnTo>
                    <a:lnTo>
                      <a:pt x="176" y="144"/>
                    </a:lnTo>
                    <a:lnTo>
                      <a:pt x="176" y="147"/>
                    </a:lnTo>
                    <a:lnTo>
                      <a:pt x="175" y="147"/>
                    </a:lnTo>
                    <a:lnTo>
                      <a:pt x="173" y="147"/>
                    </a:lnTo>
                    <a:lnTo>
                      <a:pt x="167" y="153"/>
                    </a:lnTo>
                    <a:lnTo>
                      <a:pt x="168" y="156"/>
                    </a:lnTo>
                    <a:lnTo>
                      <a:pt x="170" y="156"/>
                    </a:lnTo>
                    <a:lnTo>
                      <a:pt x="170" y="160"/>
                    </a:lnTo>
                    <a:lnTo>
                      <a:pt x="168" y="161"/>
                    </a:lnTo>
                    <a:lnTo>
                      <a:pt x="163" y="161"/>
                    </a:lnTo>
                    <a:lnTo>
                      <a:pt x="162" y="163"/>
                    </a:lnTo>
                    <a:lnTo>
                      <a:pt x="161" y="166"/>
                    </a:lnTo>
                    <a:lnTo>
                      <a:pt x="155" y="169"/>
                    </a:lnTo>
                    <a:lnTo>
                      <a:pt x="155" y="170"/>
                    </a:lnTo>
                    <a:lnTo>
                      <a:pt x="154" y="172"/>
                    </a:lnTo>
                    <a:lnTo>
                      <a:pt x="151" y="174"/>
                    </a:lnTo>
                    <a:lnTo>
                      <a:pt x="146" y="170"/>
                    </a:lnTo>
                    <a:lnTo>
                      <a:pt x="143" y="169"/>
                    </a:lnTo>
                    <a:lnTo>
                      <a:pt x="142" y="168"/>
                    </a:lnTo>
                    <a:lnTo>
                      <a:pt x="142" y="166"/>
                    </a:lnTo>
                    <a:lnTo>
                      <a:pt x="139" y="166"/>
                    </a:lnTo>
                    <a:lnTo>
                      <a:pt x="139" y="165"/>
                    </a:lnTo>
                    <a:lnTo>
                      <a:pt x="139" y="163"/>
                    </a:lnTo>
                    <a:lnTo>
                      <a:pt x="138" y="157"/>
                    </a:lnTo>
                    <a:lnTo>
                      <a:pt x="135" y="153"/>
                    </a:lnTo>
                    <a:lnTo>
                      <a:pt x="135" y="151"/>
                    </a:lnTo>
                    <a:lnTo>
                      <a:pt x="133" y="150"/>
                    </a:lnTo>
                    <a:lnTo>
                      <a:pt x="133" y="151"/>
                    </a:lnTo>
                    <a:lnTo>
                      <a:pt x="131" y="149"/>
                    </a:lnTo>
                    <a:lnTo>
                      <a:pt x="130" y="147"/>
                    </a:lnTo>
                    <a:lnTo>
                      <a:pt x="130" y="157"/>
                    </a:lnTo>
                    <a:lnTo>
                      <a:pt x="130" y="159"/>
                    </a:lnTo>
                    <a:lnTo>
                      <a:pt x="128" y="160"/>
                    </a:lnTo>
                    <a:lnTo>
                      <a:pt x="127" y="162"/>
                    </a:lnTo>
                    <a:lnTo>
                      <a:pt x="126" y="163"/>
                    </a:lnTo>
                    <a:lnTo>
                      <a:pt x="125" y="163"/>
                    </a:lnTo>
                    <a:lnTo>
                      <a:pt x="124" y="163"/>
                    </a:lnTo>
                    <a:lnTo>
                      <a:pt x="118" y="164"/>
                    </a:lnTo>
                    <a:lnTo>
                      <a:pt x="119" y="165"/>
                    </a:lnTo>
                    <a:lnTo>
                      <a:pt x="118" y="166"/>
                    </a:lnTo>
                    <a:lnTo>
                      <a:pt x="114" y="166"/>
                    </a:lnTo>
                    <a:lnTo>
                      <a:pt x="114" y="167"/>
                    </a:lnTo>
                    <a:lnTo>
                      <a:pt x="113" y="168"/>
                    </a:lnTo>
                    <a:lnTo>
                      <a:pt x="113" y="171"/>
                    </a:lnTo>
                    <a:lnTo>
                      <a:pt x="113" y="174"/>
                    </a:lnTo>
                    <a:lnTo>
                      <a:pt x="113" y="175"/>
                    </a:lnTo>
                    <a:lnTo>
                      <a:pt x="113" y="178"/>
                    </a:lnTo>
                    <a:lnTo>
                      <a:pt x="109" y="179"/>
                    </a:lnTo>
                    <a:lnTo>
                      <a:pt x="106" y="178"/>
                    </a:lnTo>
                    <a:lnTo>
                      <a:pt x="104" y="180"/>
                    </a:lnTo>
                    <a:lnTo>
                      <a:pt x="103" y="174"/>
                    </a:lnTo>
                    <a:lnTo>
                      <a:pt x="103" y="173"/>
                    </a:lnTo>
                    <a:lnTo>
                      <a:pt x="102" y="171"/>
                    </a:lnTo>
                    <a:lnTo>
                      <a:pt x="97" y="170"/>
                    </a:lnTo>
                    <a:lnTo>
                      <a:pt x="95" y="168"/>
                    </a:lnTo>
                    <a:lnTo>
                      <a:pt x="93" y="170"/>
                    </a:lnTo>
                    <a:lnTo>
                      <a:pt x="93" y="172"/>
                    </a:lnTo>
                    <a:lnTo>
                      <a:pt x="91" y="173"/>
                    </a:lnTo>
                    <a:lnTo>
                      <a:pt x="89" y="175"/>
                    </a:lnTo>
                    <a:lnTo>
                      <a:pt x="89" y="176"/>
                    </a:lnTo>
                    <a:lnTo>
                      <a:pt x="89" y="179"/>
                    </a:lnTo>
                    <a:lnTo>
                      <a:pt x="85" y="182"/>
                    </a:lnTo>
                    <a:lnTo>
                      <a:pt x="85" y="184"/>
                    </a:lnTo>
                    <a:lnTo>
                      <a:pt x="85" y="186"/>
                    </a:lnTo>
                    <a:lnTo>
                      <a:pt x="85" y="189"/>
                    </a:lnTo>
                    <a:lnTo>
                      <a:pt x="84" y="190"/>
                    </a:lnTo>
                    <a:lnTo>
                      <a:pt x="83" y="192"/>
                    </a:lnTo>
                    <a:lnTo>
                      <a:pt x="79" y="197"/>
                    </a:lnTo>
                    <a:lnTo>
                      <a:pt x="78" y="200"/>
                    </a:lnTo>
                    <a:lnTo>
                      <a:pt x="74" y="202"/>
                    </a:lnTo>
                    <a:lnTo>
                      <a:pt x="74" y="208"/>
                    </a:lnTo>
                    <a:lnTo>
                      <a:pt x="73" y="208"/>
                    </a:lnTo>
                    <a:lnTo>
                      <a:pt x="72" y="208"/>
                    </a:lnTo>
                    <a:lnTo>
                      <a:pt x="69" y="207"/>
                    </a:lnTo>
                    <a:lnTo>
                      <a:pt x="63" y="204"/>
                    </a:lnTo>
                    <a:lnTo>
                      <a:pt x="61" y="205"/>
                    </a:lnTo>
                    <a:lnTo>
                      <a:pt x="59" y="204"/>
                    </a:lnTo>
                    <a:lnTo>
                      <a:pt x="60" y="202"/>
                    </a:lnTo>
                    <a:lnTo>
                      <a:pt x="59" y="200"/>
                    </a:lnTo>
                    <a:lnTo>
                      <a:pt x="58" y="198"/>
                    </a:lnTo>
                    <a:lnTo>
                      <a:pt x="54" y="200"/>
                    </a:lnTo>
                    <a:lnTo>
                      <a:pt x="49" y="204"/>
                    </a:lnTo>
                    <a:lnTo>
                      <a:pt x="46" y="204"/>
                    </a:lnTo>
                    <a:lnTo>
                      <a:pt x="45" y="205"/>
                    </a:lnTo>
                    <a:lnTo>
                      <a:pt x="37" y="203"/>
                    </a:lnTo>
                    <a:lnTo>
                      <a:pt x="36" y="201"/>
                    </a:lnTo>
                    <a:lnTo>
                      <a:pt x="35" y="198"/>
                    </a:lnTo>
                    <a:lnTo>
                      <a:pt x="33" y="198"/>
                    </a:lnTo>
                    <a:lnTo>
                      <a:pt x="31" y="198"/>
                    </a:lnTo>
                    <a:lnTo>
                      <a:pt x="30" y="202"/>
                    </a:lnTo>
                    <a:lnTo>
                      <a:pt x="27" y="208"/>
                    </a:lnTo>
                    <a:lnTo>
                      <a:pt x="25" y="216"/>
                    </a:lnTo>
                    <a:lnTo>
                      <a:pt x="24" y="220"/>
                    </a:lnTo>
                    <a:lnTo>
                      <a:pt x="24" y="224"/>
                    </a:lnTo>
                    <a:lnTo>
                      <a:pt x="23" y="228"/>
                    </a:lnTo>
                    <a:lnTo>
                      <a:pt x="17" y="231"/>
                    </a:lnTo>
                    <a:lnTo>
                      <a:pt x="15" y="233"/>
                    </a:lnTo>
                    <a:lnTo>
                      <a:pt x="13" y="237"/>
                    </a:lnTo>
                    <a:lnTo>
                      <a:pt x="12" y="238"/>
                    </a:lnTo>
                    <a:lnTo>
                      <a:pt x="7" y="239"/>
                    </a:lnTo>
                    <a:lnTo>
                      <a:pt x="2" y="239"/>
                    </a:lnTo>
                    <a:lnTo>
                      <a:pt x="0" y="240"/>
                    </a:lnTo>
                    <a:lnTo>
                      <a:pt x="0" y="241"/>
                    </a:lnTo>
                    <a:lnTo>
                      <a:pt x="2" y="242"/>
                    </a:lnTo>
                    <a:lnTo>
                      <a:pt x="2" y="243"/>
                    </a:lnTo>
                    <a:lnTo>
                      <a:pt x="6" y="245"/>
                    </a:lnTo>
                    <a:lnTo>
                      <a:pt x="7" y="248"/>
                    </a:lnTo>
                    <a:lnTo>
                      <a:pt x="8" y="251"/>
                    </a:lnTo>
                    <a:lnTo>
                      <a:pt x="12" y="250"/>
                    </a:lnTo>
                    <a:lnTo>
                      <a:pt x="13" y="251"/>
                    </a:lnTo>
                    <a:lnTo>
                      <a:pt x="14" y="251"/>
                    </a:lnTo>
                    <a:lnTo>
                      <a:pt x="13" y="252"/>
                    </a:lnTo>
                    <a:lnTo>
                      <a:pt x="14" y="253"/>
                    </a:lnTo>
                    <a:lnTo>
                      <a:pt x="18" y="251"/>
                    </a:lnTo>
                    <a:lnTo>
                      <a:pt x="21" y="250"/>
                    </a:lnTo>
                    <a:lnTo>
                      <a:pt x="21" y="254"/>
                    </a:lnTo>
                    <a:lnTo>
                      <a:pt x="26" y="257"/>
                    </a:lnTo>
                    <a:lnTo>
                      <a:pt x="27" y="255"/>
                    </a:lnTo>
                    <a:lnTo>
                      <a:pt x="33" y="257"/>
                    </a:lnTo>
                    <a:lnTo>
                      <a:pt x="33" y="255"/>
                    </a:lnTo>
                    <a:lnTo>
                      <a:pt x="36" y="260"/>
                    </a:lnTo>
                    <a:lnTo>
                      <a:pt x="38" y="261"/>
                    </a:lnTo>
                    <a:lnTo>
                      <a:pt x="40" y="260"/>
                    </a:lnTo>
                    <a:lnTo>
                      <a:pt x="40" y="261"/>
                    </a:lnTo>
                    <a:lnTo>
                      <a:pt x="43" y="266"/>
                    </a:lnTo>
                    <a:lnTo>
                      <a:pt x="43" y="267"/>
                    </a:lnTo>
                    <a:lnTo>
                      <a:pt x="40" y="267"/>
                    </a:lnTo>
                    <a:lnTo>
                      <a:pt x="39" y="270"/>
                    </a:lnTo>
                    <a:lnTo>
                      <a:pt x="37" y="271"/>
                    </a:lnTo>
                    <a:lnTo>
                      <a:pt x="37" y="273"/>
                    </a:lnTo>
                    <a:lnTo>
                      <a:pt x="38" y="272"/>
                    </a:lnTo>
                    <a:lnTo>
                      <a:pt x="40" y="274"/>
                    </a:lnTo>
                    <a:lnTo>
                      <a:pt x="41" y="274"/>
                    </a:lnTo>
                    <a:lnTo>
                      <a:pt x="42" y="275"/>
                    </a:lnTo>
                    <a:lnTo>
                      <a:pt x="41" y="275"/>
                    </a:lnTo>
                    <a:lnTo>
                      <a:pt x="43" y="277"/>
                    </a:lnTo>
                    <a:lnTo>
                      <a:pt x="44" y="276"/>
                    </a:lnTo>
                    <a:lnTo>
                      <a:pt x="45" y="276"/>
                    </a:lnTo>
                    <a:lnTo>
                      <a:pt x="45" y="274"/>
                    </a:lnTo>
                    <a:lnTo>
                      <a:pt x="48" y="273"/>
                    </a:lnTo>
                    <a:lnTo>
                      <a:pt x="49" y="274"/>
                    </a:lnTo>
                    <a:lnTo>
                      <a:pt x="53" y="274"/>
                    </a:lnTo>
                    <a:lnTo>
                      <a:pt x="53" y="276"/>
                    </a:lnTo>
                    <a:lnTo>
                      <a:pt x="54" y="276"/>
                    </a:lnTo>
                    <a:lnTo>
                      <a:pt x="54" y="277"/>
                    </a:lnTo>
                    <a:lnTo>
                      <a:pt x="56" y="277"/>
                    </a:lnTo>
                    <a:lnTo>
                      <a:pt x="57" y="278"/>
                    </a:lnTo>
                    <a:lnTo>
                      <a:pt x="61" y="278"/>
                    </a:lnTo>
                    <a:lnTo>
                      <a:pt x="61" y="279"/>
                    </a:lnTo>
                    <a:lnTo>
                      <a:pt x="62" y="278"/>
                    </a:lnTo>
                    <a:lnTo>
                      <a:pt x="64" y="278"/>
                    </a:lnTo>
                    <a:lnTo>
                      <a:pt x="66" y="276"/>
                    </a:lnTo>
                    <a:lnTo>
                      <a:pt x="69" y="275"/>
                    </a:lnTo>
                    <a:lnTo>
                      <a:pt x="69" y="276"/>
                    </a:lnTo>
                    <a:lnTo>
                      <a:pt x="67" y="278"/>
                    </a:lnTo>
                    <a:lnTo>
                      <a:pt x="71" y="281"/>
                    </a:lnTo>
                    <a:lnTo>
                      <a:pt x="72" y="286"/>
                    </a:lnTo>
                    <a:lnTo>
                      <a:pt x="74" y="288"/>
                    </a:lnTo>
                    <a:lnTo>
                      <a:pt x="73" y="289"/>
                    </a:lnTo>
                    <a:lnTo>
                      <a:pt x="73" y="292"/>
                    </a:lnTo>
                    <a:lnTo>
                      <a:pt x="73" y="293"/>
                    </a:lnTo>
                    <a:lnTo>
                      <a:pt x="73" y="295"/>
                    </a:lnTo>
                    <a:lnTo>
                      <a:pt x="71" y="295"/>
                    </a:lnTo>
                    <a:lnTo>
                      <a:pt x="70" y="296"/>
                    </a:lnTo>
                    <a:lnTo>
                      <a:pt x="69" y="297"/>
                    </a:lnTo>
                    <a:lnTo>
                      <a:pt x="69" y="298"/>
                    </a:lnTo>
                    <a:lnTo>
                      <a:pt x="69" y="300"/>
                    </a:lnTo>
                    <a:lnTo>
                      <a:pt x="69" y="301"/>
                    </a:lnTo>
                    <a:lnTo>
                      <a:pt x="70" y="301"/>
                    </a:lnTo>
                    <a:lnTo>
                      <a:pt x="69" y="303"/>
                    </a:lnTo>
                    <a:lnTo>
                      <a:pt x="71" y="304"/>
                    </a:lnTo>
                    <a:lnTo>
                      <a:pt x="70" y="306"/>
                    </a:lnTo>
                    <a:lnTo>
                      <a:pt x="68" y="307"/>
                    </a:lnTo>
                    <a:lnTo>
                      <a:pt x="68" y="309"/>
                    </a:lnTo>
                    <a:lnTo>
                      <a:pt x="69" y="309"/>
                    </a:lnTo>
                    <a:lnTo>
                      <a:pt x="67" y="311"/>
                    </a:lnTo>
                    <a:lnTo>
                      <a:pt x="66" y="311"/>
                    </a:lnTo>
                    <a:lnTo>
                      <a:pt x="67" y="312"/>
                    </a:lnTo>
                    <a:lnTo>
                      <a:pt x="65" y="315"/>
                    </a:lnTo>
                    <a:lnTo>
                      <a:pt x="64" y="315"/>
                    </a:lnTo>
                    <a:lnTo>
                      <a:pt x="64" y="316"/>
                    </a:lnTo>
                    <a:lnTo>
                      <a:pt x="65" y="316"/>
                    </a:lnTo>
                    <a:lnTo>
                      <a:pt x="69" y="318"/>
                    </a:lnTo>
                    <a:lnTo>
                      <a:pt x="68" y="319"/>
                    </a:lnTo>
                    <a:lnTo>
                      <a:pt x="67" y="321"/>
                    </a:lnTo>
                    <a:lnTo>
                      <a:pt x="69" y="322"/>
                    </a:lnTo>
                    <a:lnTo>
                      <a:pt x="69" y="326"/>
                    </a:lnTo>
                    <a:lnTo>
                      <a:pt x="69" y="329"/>
                    </a:lnTo>
                    <a:lnTo>
                      <a:pt x="67" y="330"/>
                    </a:lnTo>
                    <a:lnTo>
                      <a:pt x="65" y="330"/>
                    </a:lnTo>
                    <a:lnTo>
                      <a:pt x="64" y="331"/>
                    </a:lnTo>
                    <a:lnTo>
                      <a:pt x="65" y="332"/>
                    </a:lnTo>
                    <a:lnTo>
                      <a:pt x="64" y="332"/>
                    </a:lnTo>
                    <a:lnTo>
                      <a:pt x="65" y="336"/>
                    </a:lnTo>
                    <a:lnTo>
                      <a:pt x="67" y="337"/>
                    </a:lnTo>
                    <a:lnTo>
                      <a:pt x="69" y="336"/>
                    </a:lnTo>
                    <a:lnTo>
                      <a:pt x="70" y="336"/>
                    </a:lnTo>
                    <a:lnTo>
                      <a:pt x="70" y="338"/>
                    </a:lnTo>
                    <a:lnTo>
                      <a:pt x="72" y="339"/>
                    </a:lnTo>
                    <a:lnTo>
                      <a:pt x="70" y="340"/>
                    </a:lnTo>
                    <a:lnTo>
                      <a:pt x="71" y="342"/>
                    </a:lnTo>
                    <a:lnTo>
                      <a:pt x="70" y="342"/>
                    </a:lnTo>
                    <a:lnTo>
                      <a:pt x="70" y="343"/>
                    </a:lnTo>
                    <a:lnTo>
                      <a:pt x="70" y="345"/>
                    </a:lnTo>
                    <a:lnTo>
                      <a:pt x="67" y="345"/>
                    </a:lnTo>
                    <a:lnTo>
                      <a:pt x="67" y="348"/>
                    </a:lnTo>
                    <a:lnTo>
                      <a:pt x="70" y="349"/>
                    </a:lnTo>
                    <a:lnTo>
                      <a:pt x="72" y="349"/>
                    </a:lnTo>
                    <a:lnTo>
                      <a:pt x="72" y="350"/>
                    </a:lnTo>
                    <a:lnTo>
                      <a:pt x="70" y="352"/>
                    </a:lnTo>
                    <a:lnTo>
                      <a:pt x="71" y="353"/>
                    </a:lnTo>
                    <a:lnTo>
                      <a:pt x="72" y="353"/>
                    </a:lnTo>
                    <a:lnTo>
                      <a:pt x="74" y="355"/>
                    </a:lnTo>
                    <a:lnTo>
                      <a:pt x="73" y="357"/>
                    </a:lnTo>
                    <a:lnTo>
                      <a:pt x="75" y="360"/>
                    </a:lnTo>
                    <a:lnTo>
                      <a:pt x="75" y="363"/>
                    </a:lnTo>
                    <a:lnTo>
                      <a:pt x="75" y="364"/>
                    </a:lnTo>
                    <a:lnTo>
                      <a:pt x="75" y="366"/>
                    </a:lnTo>
                    <a:lnTo>
                      <a:pt x="73" y="368"/>
                    </a:lnTo>
                    <a:lnTo>
                      <a:pt x="77" y="368"/>
                    </a:lnTo>
                    <a:lnTo>
                      <a:pt x="75" y="374"/>
                    </a:lnTo>
                    <a:lnTo>
                      <a:pt x="72" y="372"/>
                    </a:lnTo>
                    <a:lnTo>
                      <a:pt x="70" y="373"/>
                    </a:lnTo>
                    <a:lnTo>
                      <a:pt x="71" y="373"/>
                    </a:lnTo>
                    <a:lnTo>
                      <a:pt x="70" y="375"/>
                    </a:lnTo>
                    <a:lnTo>
                      <a:pt x="73" y="377"/>
                    </a:lnTo>
                    <a:lnTo>
                      <a:pt x="73" y="378"/>
                    </a:lnTo>
                    <a:lnTo>
                      <a:pt x="75" y="379"/>
                    </a:lnTo>
                    <a:lnTo>
                      <a:pt x="73" y="380"/>
                    </a:lnTo>
                    <a:lnTo>
                      <a:pt x="74" y="383"/>
                    </a:lnTo>
                    <a:lnTo>
                      <a:pt x="73" y="383"/>
                    </a:lnTo>
                    <a:lnTo>
                      <a:pt x="70" y="380"/>
                    </a:lnTo>
                    <a:lnTo>
                      <a:pt x="71" y="379"/>
                    </a:lnTo>
                    <a:lnTo>
                      <a:pt x="70" y="379"/>
                    </a:lnTo>
                    <a:lnTo>
                      <a:pt x="69" y="379"/>
                    </a:lnTo>
                    <a:lnTo>
                      <a:pt x="65" y="378"/>
                    </a:lnTo>
                    <a:lnTo>
                      <a:pt x="65" y="379"/>
                    </a:lnTo>
                    <a:lnTo>
                      <a:pt x="65" y="378"/>
                    </a:lnTo>
                    <a:lnTo>
                      <a:pt x="62" y="379"/>
                    </a:lnTo>
                    <a:lnTo>
                      <a:pt x="61" y="380"/>
                    </a:lnTo>
                    <a:lnTo>
                      <a:pt x="62" y="381"/>
                    </a:lnTo>
                    <a:lnTo>
                      <a:pt x="62" y="382"/>
                    </a:lnTo>
                    <a:lnTo>
                      <a:pt x="59" y="382"/>
                    </a:lnTo>
                    <a:lnTo>
                      <a:pt x="60" y="383"/>
                    </a:lnTo>
                    <a:lnTo>
                      <a:pt x="61" y="383"/>
                    </a:lnTo>
                    <a:lnTo>
                      <a:pt x="63" y="387"/>
                    </a:lnTo>
                    <a:lnTo>
                      <a:pt x="64" y="385"/>
                    </a:lnTo>
                    <a:lnTo>
                      <a:pt x="66" y="387"/>
                    </a:lnTo>
                    <a:lnTo>
                      <a:pt x="69" y="386"/>
                    </a:lnTo>
                    <a:lnTo>
                      <a:pt x="71" y="387"/>
                    </a:lnTo>
                    <a:lnTo>
                      <a:pt x="72" y="389"/>
                    </a:lnTo>
                    <a:lnTo>
                      <a:pt x="72" y="390"/>
                    </a:lnTo>
                    <a:lnTo>
                      <a:pt x="74" y="392"/>
                    </a:lnTo>
                    <a:lnTo>
                      <a:pt x="72" y="393"/>
                    </a:lnTo>
                    <a:lnTo>
                      <a:pt x="75" y="393"/>
                    </a:lnTo>
                    <a:lnTo>
                      <a:pt x="75" y="394"/>
                    </a:lnTo>
                    <a:lnTo>
                      <a:pt x="75" y="399"/>
                    </a:lnTo>
                    <a:lnTo>
                      <a:pt x="75" y="400"/>
                    </a:lnTo>
                    <a:lnTo>
                      <a:pt x="76" y="401"/>
                    </a:lnTo>
                    <a:lnTo>
                      <a:pt x="77" y="400"/>
                    </a:lnTo>
                    <a:lnTo>
                      <a:pt x="82" y="402"/>
                    </a:lnTo>
                    <a:lnTo>
                      <a:pt x="82" y="400"/>
                    </a:lnTo>
                    <a:lnTo>
                      <a:pt x="83" y="400"/>
                    </a:lnTo>
                    <a:lnTo>
                      <a:pt x="83" y="404"/>
                    </a:lnTo>
                    <a:lnTo>
                      <a:pt x="82" y="408"/>
                    </a:lnTo>
                    <a:lnTo>
                      <a:pt x="84" y="408"/>
                    </a:lnTo>
                    <a:lnTo>
                      <a:pt x="85" y="406"/>
                    </a:lnTo>
                    <a:lnTo>
                      <a:pt x="87" y="406"/>
                    </a:lnTo>
                    <a:lnTo>
                      <a:pt x="87" y="404"/>
                    </a:lnTo>
                    <a:lnTo>
                      <a:pt x="88" y="403"/>
                    </a:lnTo>
                    <a:lnTo>
                      <a:pt x="89" y="403"/>
                    </a:lnTo>
                    <a:lnTo>
                      <a:pt x="91" y="402"/>
                    </a:lnTo>
                    <a:lnTo>
                      <a:pt x="92" y="403"/>
                    </a:lnTo>
                    <a:lnTo>
                      <a:pt x="90" y="403"/>
                    </a:lnTo>
                    <a:lnTo>
                      <a:pt x="92" y="405"/>
                    </a:lnTo>
                    <a:lnTo>
                      <a:pt x="91" y="408"/>
                    </a:lnTo>
                    <a:lnTo>
                      <a:pt x="92" y="408"/>
                    </a:lnTo>
                    <a:lnTo>
                      <a:pt x="93" y="408"/>
                    </a:lnTo>
                    <a:lnTo>
                      <a:pt x="94" y="408"/>
                    </a:lnTo>
                    <a:lnTo>
                      <a:pt x="94" y="413"/>
                    </a:lnTo>
                    <a:lnTo>
                      <a:pt x="95" y="415"/>
                    </a:lnTo>
                    <a:lnTo>
                      <a:pt x="98" y="413"/>
                    </a:lnTo>
                    <a:lnTo>
                      <a:pt x="99" y="413"/>
                    </a:lnTo>
                    <a:lnTo>
                      <a:pt x="100" y="414"/>
                    </a:lnTo>
                    <a:lnTo>
                      <a:pt x="100" y="413"/>
                    </a:lnTo>
                    <a:lnTo>
                      <a:pt x="103" y="413"/>
                    </a:lnTo>
                    <a:lnTo>
                      <a:pt x="103" y="410"/>
                    </a:lnTo>
                    <a:lnTo>
                      <a:pt x="104" y="411"/>
                    </a:lnTo>
                    <a:lnTo>
                      <a:pt x="105" y="408"/>
                    </a:lnTo>
                    <a:lnTo>
                      <a:pt x="104" y="407"/>
                    </a:lnTo>
                    <a:lnTo>
                      <a:pt x="106" y="406"/>
                    </a:lnTo>
                    <a:lnTo>
                      <a:pt x="107" y="406"/>
                    </a:lnTo>
                    <a:lnTo>
                      <a:pt x="108" y="405"/>
                    </a:lnTo>
                    <a:lnTo>
                      <a:pt x="110" y="405"/>
                    </a:lnTo>
                    <a:lnTo>
                      <a:pt x="110" y="402"/>
                    </a:lnTo>
                    <a:lnTo>
                      <a:pt x="114" y="403"/>
                    </a:lnTo>
                    <a:lnTo>
                      <a:pt x="118" y="406"/>
                    </a:lnTo>
                    <a:lnTo>
                      <a:pt x="119" y="406"/>
                    </a:lnTo>
                    <a:lnTo>
                      <a:pt x="120" y="403"/>
                    </a:lnTo>
                    <a:lnTo>
                      <a:pt x="119" y="403"/>
                    </a:lnTo>
                    <a:lnTo>
                      <a:pt x="120" y="402"/>
                    </a:lnTo>
                    <a:lnTo>
                      <a:pt x="121" y="402"/>
                    </a:lnTo>
                    <a:lnTo>
                      <a:pt x="122" y="402"/>
                    </a:lnTo>
                    <a:lnTo>
                      <a:pt x="122" y="399"/>
                    </a:lnTo>
                    <a:lnTo>
                      <a:pt x="122" y="398"/>
                    </a:lnTo>
                    <a:lnTo>
                      <a:pt x="123" y="394"/>
                    </a:lnTo>
                    <a:lnTo>
                      <a:pt x="123" y="395"/>
                    </a:lnTo>
                    <a:lnTo>
                      <a:pt x="124" y="395"/>
                    </a:lnTo>
                    <a:lnTo>
                      <a:pt x="124" y="396"/>
                    </a:lnTo>
                    <a:lnTo>
                      <a:pt x="126" y="397"/>
                    </a:lnTo>
                    <a:lnTo>
                      <a:pt x="128" y="398"/>
                    </a:lnTo>
                    <a:lnTo>
                      <a:pt x="129" y="396"/>
                    </a:lnTo>
                    <a:lnTo>
                      <a:pt x="129" y="393"/>
                    </a:lnTo>
                    <a:lnTo>
                      <a:pt x="129" y="391"/>
                    </a:lnTo>
                    <a:lnTo>
                      <a:pt x="127" y="389"/>
                    </a:lnTo>
                    <a:lnTo>
                      <a:pt x="131" y="389"/>
                    </a:lnTo>
                    <a:lnTo>
                      <a:pt x="131" y="387"/>
                    </a:lnTo>
                    <a:lnTo>
                      <a:pt x="130" y="383"/>
                    </a:lnTo>
                    <a:lnTo>
                      <a:pt x="131" y="382"/>
                    </a:lnTo>
                    <a:lnTo>
                      <a:pt x="131" y="378"/>
                    </a:lnTo>
                    <a:lnTo>
                      <a:pt x="132" y="380"/>
                    </a:lnTo>
                    <a:lnTo>
                      <a:pt x="132" y="379"/>
                    </a:lnTo>
                    <a:lnTo>
                      <a:pt x="135" y="379"/>
                    </a:lnTo>
                    <a:lnTo>
                      <a:pt x="136" y="379"/>
                    </a:lnTo>
                    <a:lnTo>
                      <a:pt x="136" y="378"/>
                    </a:lnTo>
                    <a:lnTo>
                      <a:pt x="138" y="378"/>
                    </a:lnTo>
                    <a:lnTo>
                      <a:pt x="138" y="377"/>
                    </a:lnTo>
                    <a:lnTo>
                      <a:pt x="139" y="377"/>
                    </a:lnTo>
                    <a:lnTo>
                      <a:pt x="139" y="376"/>
                    </a:lnTo>
                    <a:lnTo>
                      <a:pt x="139" y="374"/>
                    </a:lnTo>
                    <a:lnTo>
                      <a:pt x="141" y="374"/>
                    </a:lnTo>
                    <a:lnTo>
                      <a:pt x="141" y="373"/>
                    </a:lnTo>
                    <a:lnTo>
                      <a:pt x="144" y="373"/>
                    </a:lnTo>
                    <a:lnTo>
                      <a:pt x="145" y="370"/>
                    </a:lnTo>
                    <a:lnTo>
                      <a:pt x="148" y="370"/>
                    </a:lnTo>
                    <a:lnTo>
                      <a:pt x="149" y="370"/>
                    </a:lnTo>
                    <a:lnTo>
                      <a:pt x="149" y="369"/>
                    </a:lnTo>
                    <a:lnTo>
                      <a:pt x="150" y="368"/>
                    </a:lnTo>
                    <a:lnTo>
                      <a:pt x="153" y="373"/>
                    </a:lnTo>
                    <a:lnTo>
                      <a:pt x="154" y="374"/>
                    </a:lnTo>
                    <a:lnTo>
                      <a:pt x="155" y="373"/>
                    </a:lnTo>
                    <a:lnTo>
                      <a:pt x="158" y="373"/>
                    </a:lnTo>
                    <a:lnTo>
                      <a:pt x="162" y="370"/>
                    </a:lnTo>
                    <a:lnTo>
                      <a:pt x="163" y="372"/>
                    </a:lnTo>
                    <a:lnTo>
                      <a:pt x="163" y="370"/>
                    </a:lnTo>
                    <a:lnTo>
                      <a:pt x="169" y="368"/>
                    </a:lnTo>
                    <a:lnTo>
                      <a:pt x="168" y="365"/>
                    </a:lnTo>
                    <a:lnTo>
                      <a:pt x="171" y="366"/>
                    </a:lnTo>
                    <a:lnTo>
                      <a:pt x="172" y="365"/>
                    </a:lnTo>
                    <a:lnTo>
                      <a:pt x="174" y="362"/>
                    </a:lnTo>
                    <a:lnTo>
                      <a:pt x="173" y="361"/>
                    </a:lnTo>
                    <a:lnTo>
                      <a:pt x="174" y="361"/>
                    </a:lnTo>
                    <a:lnTo>
                      <a:pt x="176" y="361"/>
                    </a:lnTo>
                    <a:lnTo>
                      <a:pt x="178" y="359"/>
                    </a:lnTo>
                    <a:lnTo>
                      <a:pt x="183" y="353"/>
                    </a:lnTo>
                    <a:lnTo>
                      <a:pt x="184" y="355"/>
                    </a:lnTo>
                    <a:lnTo>
                      <a:pt x="183" y="355"/>
                    </a:lnTo>
                    <a:lnTo>
                      <a:pt x="183" y="361"/>
                    </a:lnTo>
                    <a:lnTo>
                      <a:pt x="187" y="360"/>
                    </a:lnTo>
                    <a:lnTo>
                      <a:pt x="188" y="361"/>
                    </a:lnTo>
                    <a:lnTo>
                      <a:pt x="190" y="362"/>
                    </a:lnTo>
                    <a:lnTo>
                      <a:pt x="191" y="362"/>
                    </a:lnTo>
                    <a:lnTo>
                      <a:pt x="195" y="361"/>
                    </a:lnTo>
                    <a:lnTo>
                      <a:pt x="202" y="362"/>
                    </a:lnTo>
                    <a:lnTo>
                      <a:pt x="204" y="364"/>
                    </a:lnTo>
                    <a:lnTo>
                      <a:pt x="205" y="361"/>
                    </a:lnTo>
                    <a:lnTo>
                      <a:pt x="206" y="359"/>
                    </a:lnTo>
                    <a:lnTo>
                      <a:pt x="206" y="360"/>
                    </a:lnTo>
                    <a:lnTo>
                      <a:pt x="208" y="356"/>
                    </a:lnTo>
                    <a:lnTo>
                      <a:pt x="209" y="358"/>
                    </a:lnTo>
                    <a:lnTo>
                      <a:pt x="208" y="361"/>
                    </a:lnTo>
                    <a:lnTo>
                      <a:pt x="209" y="361"/>
                    </a:lnTo>
                    <a:lnTo>
                      <a:pt x="211" y="359"/>
                    </a:lnTo>
                    <a:lnTo>
                      <a:pt x="212" y="359"/>
                    </a:lnTo>
                    <a:lnTo>
                      <a:pt x="215" y="355"/>
                    </a:lnTo>
                    <a:lnTo>
                      <a:pt x="218" y="352"/>
                    </a:lnTo>
                    <a:lnTo>
                      <a:pt x="219" y="349"/>
                    </a:lnTo>
                    <a:lnTo>
                      <a:pt x="220" y="349"/>
                    </a:lnTo>
                    <a:lnTo>
                      <a:pt x="223" y="348"/>
                    </a:lnTo>
                    <a:lnTo>
                      <a:pt x="224" y="348"/>
                    </a:lnTo>
                    <a:lnTo>
                      <a:pt x="225" y="351"/>
                    </a:lnTo>
                    <a:lnTo>
                      <a:pt x="226" y="349"/>
                    </a:lnTo>
                    <a:lnTo>
                      <a:pt x="227" y="350"/>
                    </a:lnTo>
                    <a:lnTo>
                      <a:pt x="229" y="356"/>
                    </a:lnTo>
                    <a:lnTo>
                      <a:pt x="228" y="359"/>
                    </a:lnTo>
                    <a:lnTo>
                      <a:pt x="229" y="360"/>
                    </a:lnTo>
                    <a:lnTo>
                      <a:pt x="236" y="359"/>
                    </a:lnTo>
                    <a:lnTo>
                      <a:pt x="236" y="355"/>
                    </a:lnTo>
                    <a:lnTo>
                      <a:pt x="237" y="355"/>
                    </a:lnTo>
                    <a:lnTo>
                      <a:pt x="237" y="352"/>
                    </a:lnTo>
                    <a:lnTo>
                      <a:pt x="239" y="350"/>
                    </a:lnTo>
                    <a:lnTo>
                      <a:pt x="241" y="348"/>
                    </a:lnTo>
                    <a:lnTo>
                      <a:pt x="244" y="348"/>
                    </a:lnTo>
                    <a:lnTo>
                      <a:pt x="250" y="347"/>
                    </a:lnTo>
                    <a:lnTo>
                      <a:pt x="251" y="347"/>
                    </a:lnTo>
                    <a:lnTo>
                      <a:pt x="250" y="348"/>
                    </a:lnTo>
                    <a:lnTo>
                      <a:pt x="254" y="347"/>
                    </a:lnTo>
                    <a:lnTo>
                      <a:pt x="255" y="345"/>
                    </a:lnTo>
                    <a:lnTo>
                      <a:pt x="256" y="345"/>
                    </a:lnTo>
                    <a:lnTo>
                      <a:pt x="258" y="345"/>
                    </a:lnTo>
                    <a:lnTo>
                      <a:pt x="259" y="342"/>
                    </a:lnTo>
                    <a:lnTo>
                      <a:pt x="260" y="342"/>
                    </a:lnTo>
                    <a:lnTo>
                      <a:pt x="261" y="342"/>
                    </a:lnTo>
                    <a:lnTo>
                      <a:pt x="263" y="341"/>
                    </a:lnTo>
                    <a:lnTo>
                      <a:pt x="263" y="339"/>
                    </a:lnTo>
                    <a:lnTo>
                      <a:pt x="263" y="335"/>
                    </a:lnTo>
                    <a:lnTo>
                      <a:pt x="262" y="335"/>
                    </a:lnTo>
                    <a:lnTo>
                      <a:pt x="263" y="335"/>
                    </a:lnTo>
                    <a:lnTo>
                      <a:pt x="263" y="334"/>
                    </a:lnTo>
                    <a:lnTo>
                      <a:pt x="265" y="335"/>
                    </a:lnTo>
                    <a:lnTo>
                      <a:pt x="268" y="335"/>
                    </a:lnTo>
                    <a:lnTo>
                      <a:pt x="268" y="336"/>
                    </a:lnTo>
                    <a:lnTo>
                      <a:pt x="272" y="337"/>
                    </a:lnTo>
                    <a:lnTo>
                      <a:pt x="274" y="337"/>
                    </a:lnTo>
                    <a:lnTo>
                      <a:pt x="274" y="336"/>
                    </a:lnTo>
                    <a:lnTo>
                      <a:pt x="273" y="335"/>
                    </a:lnTo>
                    <a:lnTo>
                      <a:pt x="274" y="335"/>
                    </a:lnTo>
                    <a:lnTo>
                      <a:pt x="273" y="334"/>
                    </a:lnTo>
                    <a:lnTo>
                      <a:pt x="274" y="331"/>
                    </a:lnTo>
                    <a:lnTo>
                      <a:pt x="273" y="329"/>
                    </a:lnTo>
                    <a:lnTo>
                      <a:pt x="272" y="329"/>
                    </a:lnTo>
                    <a:lnTo>
                      <a:pt x="272" y="322"/>
                    </a:lnTo>
                    <a:lnTo>
                      <a:pt x="275" y="322"/>
                    </a:lnTo>
                    <a:lnTo>
                      <a:pt x="274" y="321"/>
                    </a:lnTo>
                    <a:lnTo>
                      <a:pt x="276" y="321"/>
                    </a:lnTo>
                    <a:lnTo>
                      <a:pt x="277" y="319"/>
                    </a:lnTo>
                    <a:lnTo>
                      <a:pt x="279" y="319"/>
                    </a:lnTo>
                    <a:lnTo>
                      <a:pt x="280" y="318"/>
                    </a:lnTo>
                    <a:lnTo>
                      <a:pt x="283" y="318"/>
                    </a:lnTo>
                    <a:lnTo>
                      <a:pt x="285" y="321"/>
                    </a:lnTo>
                    <a:lnTo>
                      <a:pt x="286" y="321"/>
                    </a:lnTo>
                    <a:lnTo>
                      <a:pt x="286" y="319"/>
                    </a:lnTo>
                    <a:lnTo>
                      <a:pt x="288" y="319"/>
                    </a:lnTo>
                    <a:lnTo>
                      <a:pt x="292" y="322"/>
                    </a:lnTo>
                    <a:lnTo>
                      <a:pt x="296" y="323"/>
                    </a:lnTo>
                    <a:lnTo>
                      <a:pt x="296" y="325"/>
                    </a:lnTo>
                    <a:lnTo>
                      <a:pt x="297" y="325"/>
                    </a:lnTo>
                    <a:lnTo>
                      <a:pt x="297" y="326"/>
                    </a:lnTo>
                    <a:lnTo>
                      <a:pt x="298" y="326"/>
                    </a:lnTo>
                    <a:lnTo>
                      <a:pt x="303" y="326"/>
                    </a:lnTo>
                    <a:lnTo>
                      <a:pt x="309" y="327"/>
                    </a:lnTo>
                    <a:lnTo>
                      <a:pt x="309" y="329"/>
                    </a:lnTo>
                    <a:lnTo>
                      <a:pt x="311" y="329"/>
                    </a:lnTo>
                    <a:lnTo>
                      <a:pt x="315" y="330"/>
                    </a:lnTo>
                    <a:lnTo>
                      <a:pt x="315" y="331"/>
                    </a:lnTo>
                    <a:lnTo>
                      <a:pt x="316" y="330"/>
                    </a:lnTo>
                    <a:lnTo>
                      <a:pt x="322" y="330"/>
                    </a:lnTo>
                    <a:lnTo>
                      <a:pt x="323" y="329"/>
                    </a:lnTo>
                    <a:lnTo>
                      <a:pt x="326" y="331"/>
                    </a:lnTo>
                    <a:lnTo>
                      <a:pt x="327" y="328"/>
                    </a:lnTo>
                    <a:lnTo>
                      <a:pt x="326" y="326"/>
                    </a:lnTo>
                    <a:lnTo>
                      <a:pt x="330" y="328"/>
                    </a:lnTo>
                    <a:lnTo>
                      <a:pt x="330" y="329"/>
                    </a:lnTo>
                    <a:lnTo>
                      <a:pt x="331" y="331"/>
                    </a:lnTo>
                    <a:lnTo>
                      <a:pt x="331" y="330"/>
                    </a:lnTo>
                    <a:lnTo>
                      <a:pt x="334" y="332"/>
                    </a:lnTo>
                    <a:lnTo>
                      <a:pt x="334" y="331"/>
                    </a:lnTo>
                    <a:lnTo>
                      <a:pt x="335" y="331"/>
                    </a:lnTo>
                    <a:lnTo>
                      <a:pt x="336" y="329"/>
                    </a:lnTo>
                    <a:lnTo>
                      <a:pt x="341" y="334"/>
                    </a:lnTo>
                    <a:lnTo>
                      <a:pt x="343" y="335"/>
                    </a:lnTo>
                    <a:lnTo>
                      <a:pt x="343" y="336"/>
                    </a:lnTo>
                    <a:lnTo>
                      <a:pt x="344" y="336"/>
                    </a:lnTo>
                    <a:lnTo>
                      <a:pt x="346" y="332"/>
                    </a:lnTo>
                    <a:lnTo>
                      <a:pt x="348" y="331"/>
                    </a:lnTo>
                    <a:lnTo>
                      <a:pt x="348" y="330"/>
                    </a:lnTo>
                    <a:lnTo>
                      <a:pt x="350" y="326"/>
                    </a:lnTo>
                    <a:lnTo>
                      <a:pt x="351" y="327"/>
                    </a:lnTo>
                    <a:lnTo>
                      <a:pt x="353" y="325"/>
                    </a:lnTo>
                    <a:lnTo>
                      <a:pt x="355" y="328"/>
                    </a:lnTo>
                    <a:lnTo>
                      <a:pt x="357" y="329"/>
                    </a:lnTo>
                    <a:lnTo>
                      <a:pt x="358" y="328"/>
                    </a:lnTo>
                    <a:lnTo>
                      <a:pt x="358" y="327"/>
                    </a:lnTo>
                    <a:lnTo>
                      <a:pt x="359" y="329"/>
                    </a:lnTo>
                    <a:lnTo>
                      <a:pt x="361" y="329"/>
                    </a:lnTo>
                    <a:lnTo>
                      <a:pt x="361" y="326"/>
                    </a:lnTo>
                    <a:lnTo>
                      <a:pt x="365" y="328"/>
                    </a:lnTo>
                    <a:lnTo>
                      <a:pt x="365" y="326"/>
                    </a:lnTo>
                    <a:lnTo>
                      <a:pt x="366" y="326"/>
                    </a:lnTo>
                    <a:lnTo>
                      <a:pt x="367" y="326"/>
                    </a:lnTo>
                    <a:lnTo>
                      <a:pt x="369" y="326"/>
                    </a:lnTo>
                    <a:lnTo>
                      <a:pt x="369" y="327"/>
                    </a:lnTo>
                    <a:lnTo>
                      <a:pt x="370" y="328"/>
                    </a:lnTo>
                    <a:lnTo>
                      <a:pt x="370" y="329"/>
                    </a:lnTo>
                    <a:lnTo>
                      <a:pt x="372" y="329"/>
                    </a:lnTo>
                    <a:lnTo>
                      <a:pt x="372" y="331"/>
                    </a:lnTo>
                    <a:lnTo>
                      <a:pt x="372" y="330"/>
                    </a:lnTo>
                    <a:lnTo>
                      <a:pt x="374" y="331"/>
                    </a:lnTo>
                    <a:lnTo>
                      <a:pt x="372" y="329"/>
                    </a:lnTo>
                    <a:lnTo>
                      <a:pt x="374" y="329"/>
                    </a:lnTo>
                    <a:lnTo>
                      <a:pt x="374" y="330"/>
                    </a:lnTo>
                    <a:lnTo>
                      <a:pt x="374" y="331"/>
                    </a:lnTo>
                    <a:lnTo>
                      <a:pt x="375" y="330"/>
                    </a:lnTo>
                    <a:lnTo>
                      <a:pt x="376" y="330"/>
                    </a:lnTo>
                    <a:lnTo>
                      <a:pt x="378" y="326"/>
                    </a:lnTo>
                    <a:lnTo>
                      <a:pt x="378" y="324"/>
                    </a:lnTo>
                    <a:lnTo>
                      <a:pt x="378" y="323"/>
                    </a:lnTo>
                    <a:lnTo>
                      <a:pt x="377" y="322"/>
                    </a:lnTo>
                    <a:lnTo>
                      <a:pt x="378" y="322"/>
                    </a:lnTo>
                    <a:lnTo>
                      <a:pt x="378" y="318"/>
                    </a:lnTo>
                    <a:lnTo>
                      <a:pt x="381" y="319"/>
                    </a:lnTo>
                    <a:lnTo>
                      <a:pt x="381" y="314"/>
                    </a:lnTo>
                    <a:lnTo>
                      <a:pt x="381" y="312"/>
                    </a:lnTo>
                    <a:lnTo>
                      <a:pt x="382" y="312"/>
                    </a:lnTo>
                    <a:lnTo>
                      <a:pt x="382" y="310"/>
                    </a:lnTo>
                    <a:lnTo>
                      <a:pt x="381" y="309"/>
                    </a:lnTo>
                    <a:lnTo>
                      <a:pt x="380" y="308"/>
                    </a:lnTo>
                    <a:lnTo>
                      <a:pt x="380" y="306"/>
                    </a:lnTo>
                    <a:lnTo>
                      <a:pt x="378" y="305"/>
                    </a:lnTo>
                    <a:lnTo>
                      <a:pt x="378" y="304"/>
                    </a:lnTo>
                    <a:lnTo>
                      <a:pt x="381" y="302"/>
                    </a:lnTo>
                    <a:lnTo>
                      <a:pt x="381" y="304"/>
                    </a:lnTo>
                    <a:lnTo>
                      <a:pt x="382" y="303"/>
                    </a:lnTo>
                    <a:lnTo>
                      <a:pt x="381" y="302"/>
                    </a:lnTo>
                    <a:lnTo>
                      <a:pt x="381" y="301"/>
                    </a:lnTo>
                    <a:lnTo>
                      <a:pt x="380" y="299"/>
                    </a:lnTo>
                    <a:lnTo>
                      <a:pt x="381" y="298"/>
                    </a:lnTo>
                    <a:lnTo>
                      <a:pt x="381" y="297"/>
                    </a:lnTo>
                    <a:lnTo>
                      <a:pt x="381" y="296"/>
                    </a:lnTo>
                    <a:lnTo>
                      <a:pt x="379" y="295"/>
                    </a:lnTo>
                    <a:lnTo>
                      <a:pt x="379" y="294"/>
                    </a:lnTo>
                    <a:lnTo>
                      <a:pt x="381" y="293"/>
                    </a:lnTo>
                    <a:lnTo>
                      <a:pt x="382" y="293"/>
                    </a:lnTo>
                    <a:lnTo>
                      <a:pt x="382" y="292"/>
                    </a:lnTo>
                    <a:lnTo>
                      <a:pt x="384" y="291"/>
                    </a:lnTo>
                    <a:lnTo>
                      <a:pt x="388" y="296"/>
                    </a:lnTo>
                    <a:lnTo>
                      <a:pt x="394" y="300"/>
                    </a:lnTo>
                    <a:lnTo>
                      <a:pt x="394" y="298"/>
                    </a:lnTo>
                    <a:lnTo>
                      <a:pt x="395" y="299"/>
                    </a:lnTo>
                    <a:lnTo>
                      <a:pt x="394" y="298"/>
                    </a:lnTo>
                    <a:lnTo>
                      <a:pt x="395" y="296"/>
                    </a:lnTo>
                    <a:lnTo>
                      <a:pt x="393" y="296"/>
                    </a:lnTo>
                    <a:lnTo>
                      <a:pt x="392" y="295"/>
                    </a:lnTo>
                    <a:lnTo>
                      <a:pt x="394" y="293"/>
                    </a:lnTo>
                    <a:lnTo>
                      <a:pt x="395" y="295"/>
                    </a:lnTo>
                    <a:lnTo>
                      <a:pt x="396" y="293"/>
                    </a:lnTo>
                    <a:lnTo>
                      <a:pt x="395" y="292"/>
                    </a:lnTo>
                    <a:lnTo>
                      <a:pt x="397" y="292"/>
                    </a:lnTo>
                    <a:lnTo>
                      <a:pt x="397" y="285"/>
                    </a:lnTo>
                    <a:lnTo>
                      <a:pt x="401" y="289"/>
                    </a:lnTo>
                    <a:lnTo>
                      <a:pt x="404" y="289"/>
                    </a:lnTo>
                    <a:lnTo>
                      <a:pt x="404" y="286"/>
                    </a:lnTo>
                    <a:lnTo>
                      <a:pt x="407" y="289"/>
                    </a:lnTo>
                    <a:lnTo>
                      <a:pt x="410" y="289"/>
                    </a:lnTo>
                    <a:lnTo>
                      <a:pt x="410" y="285"/>
                    </a:lnTo>
                    <a:lnTo>
                      <a:pt x="411" y="284"/>
                    </a:lnTo>
                    <a:lnTo>
                      <a:pt x="411" y="281"/>
                    </a:lnTo>
                    <a:lnTo>
                      <a:pt x="411" y="280"/>
                    </a:lnTo>
                    <a:lnTo>
                      <a:pt x="410" y="279"/>
                    </a:lnTo>
                    <a:lnTo>
                      <a:pt x="411" y="279"/>
                    </a:lnTo>
                    <a:lnTo>
                      <a:pt x="411" y="275"/>
                    </a:lnTo>
                    <a:lnTo>
                      <a:pt x="408" y="267"/>
                    </a:lnTo>
                    <a:lnTo>
                      <a:pt x="413" y="266"/>
                    </a:lnTo>
                    <a:lnTo>
                      <a:pt x="413" y="261"/>
                    </a:lnTo>
                    <a:lnTo>
                      <a:pt x="417" y="264"/>
                    </a:lnTo>
                    <a:lnTo>
                      <a:pt x="416" y="261"/>
                    </a:lnTo>
                    <a:lnTo>
                      <a:pt x="416" y="258"/>
                    </a:lnTo>
                    <a:lnTo>
                      <a:pt x="414" y="258"/>
                    </a:lnTo>
                    <a:lnTo>
                      <a:pt x="415" y="255"/>
                    </a:lnTo>
                    <a:lnTo>
                      <a:pt x="413" y="254"/>
                    </a:lnTo>
                    <a:lnTo>
                      <a:pt x="414" y="254"/>
                    </a:lnTo>
                    <a:lnTo>
                      <a:pt x="414" y="253"/>
                    </a:lnTo>
                    <a:lnTo>
                      <a:pt x="413" y="253"/>
                    </a:lnTo>
                    <a:lnTo>
                      <a:pt x="411" y="252"/>
                    </a:lnTo>
                    <a:lnTo>
                      <a:pt x="411" y="253"/>
                    </a:lnTo>
                    <a:lnTo>
                      <a:pt x="410" y="252"/>
                    </a:lnTo>
                    <a:lnTo>
                      <a:pt x="410" y="251"/>
                    </a:lnTo>
                    <a:lnTo>
                      <a:pt x="410" y="252"/>
                    </a:lnTo>
                    <a:lnTo>
                      <a:pt x="406" y="251"/>
                    </a:lnTo>
                    <a:lnTo>
                      <a:pt x="407" y="248"/>
                    </a:lnTo>
                    <a:lnTo>
                      <a:pt x="406" y="249"/>
                    </a:lnTo>
                    <a:lnTo>
                      <a:pt x="406" y="248"/>
                    </a:lnTo>
                    <a:lnTo>
                      <a:pt x="406" y="245"/>
                    </a:lnTo>
                    <a:lnTo>
                      <a:pt x="405" y="245"/>
                    </a:lnTo>
                    <a:lnTo>
                      <a:pt x="406" y="244"/>
                    </a:lnTo>
                    <a:lnTo>
                      <a:pt x="405" y="244"/>
                    </a:lnTo>
                    <a:lnTo>
                      <a:pt x="406" y="242"/>
                    </a:lnTo>
                    <a:lnTo>
                      <a:pt x="405" y="242"/>
                    </a:lnTo>
                    <a:lnTo>
                      <a:pt x="405" y="241"/>
                    </a:lnTo>
                    <a:lnTo>
                      <a:pt x="404" y="238"/>
                    </a:lnTo>
                    <a:lnTo>
                      <a:pt x="402" y="237"/>
                    </a:lnTo>
                    <a:lnTo>
                      <a:pt x="402" y="235"/>
                    </a:lnTo>
                    <a:lnTo>
                      <a:pt x="402" y="231"/>
                    </a:lnTo>
                    <a:lnTo>
                      <a:pt x="402" y="230"/>
                    </a:lnTo>
                    <a:lnTo>
                      <a:pt x="402" y="228"/>
                    </a:lnTo>
                    <a:lnTo>
                      <a:pt x="401" y="228"/>
                    </a:lnTo>
                    <a:lnTo>
                      <a:pt x="401" y="225"/>
                    </a:lnTo>
                    <a:lnTo>
                      <a:pt x="400" y="225"/>
                    </a:lnTo>
                    <a:lnTo>
                      <a:pt x="400" y="224"/>
                    </a:lnTo>
                    <a:lnTo>
                      <a:pt x="400" y="221"/>
                    </a:lnTo>
                    <a:lnTo>
                      <a:pt x="397" y="219"/>
                    </a:lnTo>
                    <a:lnTo>
                      <a:pt x="397" y="218"/>
                    </a:lnTo>
                    <a:lnTo>
                      <a:pt x="396" y="215"/>
                    </a:lnTo>
                    <a:lnTo>
                      <a:pt x="394" y="215"/>
                    </a:lnTo>
                    <a:lnTo>
                      <a:pt x="395" y="213"/>
                    </a:lnTo>
                    <a:lnTo>
                      <a:pt x="395" y="208"/>
                    </a:lnTo>
                    <a:lnTo>
                      <a:pt x="392" y="206"/>
                    </a:lnTo>
                    <a:lnTo>
                      <a:pt x="392" y="204"/>
                    </a:lnTo>
                    <a:lnTo>
                      <a:pt x="393" y="204"/>
                    </a:lnTo>
                    <a:lnTo>
                      <a:pt x="390" y="201"/>
                    </a:lnTo>
                    <a:lnTo>
                      <a:pt x="392" y="197"/>
                    </a:lnTo>
                    <a:lnTo>
                      <a:pt x="392" y="196"/>
                    </a:lnTo>
                    <a:lnTo>
                      <a:pt x="392" y="192"/>
                    </a:lnTo>
                    <a:lnTo>
                      <a:pt x="392" y="191"/>
                    </a:lnTo>
                    <a:lnTo>
                      <a:pt x="392" y="190"/>
                    </a:lnTo>
                    <a:lnTo>
                      <a:pt x="392" y="187"/>
                    </a:lnTo>
                    <a:lnTo>
                      <a:pt x="390" y="187"/>
                    </a:lnTo>
                    <a:lnTo>
                      <a:pt x="388" y="187"/>
                    </a:lnTo>
                    <a:lnTo>
                      <a:pt x="389" y="182"/>
                    </a:lnTo>
                    <a:lnTo>
                      <a:pt x="392" y="177"/>
                    </a:lnTo>
                    <a:lnTo>
                      <a:pt x="398" y="173"/>
                    </a:lnTo>
                    <a:lnTo>
                      <a:pt x="398" y="171"/>
                    </a:lnTo>
                    <a:lnTo>
                      <a:pt x="396" y="169"/>
                    </a:lnTo>
                    <a:lnTo>
                      <a:pt x="397" y="166"/>
                    </a:lnTo>
                    <a:lnTo>
                      <a:pt x="398" y="164"/>
                    </a:lnTo>
                    <a:lnTo>
                      <a:pt x="398" y="161"/>
                    </a:lnTo>
                    <a:lnTo>
                      <a:pt x="400" y="159"/>
                    </a:lnTo>
                    <a:lnTo>
                      <a:pt x="404" y="158"/>
                    </a:lnTo>
                    <a:lnTo>
                      <a:pt x="408" y="157"/>
                    </a:lnTo>
                    <a:lnTo>
                      <a:pt x="410" y="153"/>
                    </a:lnTo>
                    <a:lnTo>
                      <a:pt x="411" y="151"/>
                    </a:lnTo>
                    <a:lnTo>
                      <a:pt x="411" y="153"/>
                    </a:lnTo>
                    <a:lnTo>
                      <a:pt x="411" y="155"/>
                    </a:lnTo>
                    <a:lnTo>
                      <a:pt x="414" y="155"/>
                    </a:lnTo>
                    <a:lnTo>
                      <a:pt x="415" y="153"/>
                    </a:lnTo>
                    <a:lnTo>
                      <a:pt x="412" y="150"/>
                    </a:lnTo>
                    <a:lnTo>
                      <a:pt x="413" y="147"/>
                    </a:lnTo>
                    <a:lnTo>
                      <a:pt x="414" y="147"/>
                    </a:lnTo>
                    <a:lnTo>
                      <a:pt x="414" y="145"/>
                    </a:lnTo>
                    <a:lnTo>
                      <a:pt x="416" y="140"/>
                    </a:lnTo>
                    <a:lnTo>
                      <a:pt x="418" y="137"/>
                    </a:lnTo>
                    <a:lnTo>
                      <a:pt x="418" y="136"/>
                    </a:lnTo>
                    <a:lnTo>
                      <a:pt x="420" y="136"/>
                    </a:lnTo>
                    <a:lnTo>
                      <a:pt x="422" y="138"/>
                    </a:lnTo>
                    <a:lnTo>
                      <a:pt x="424" y="134"/>
                    </a:lnTo>
                    <a:lnTo>
                      <a:pt x="422" y="132"/>
                    </a:lnTo>
                    <a:lnTo>
                      <a:pt x="423" y="130"/>
                    </a:lnTo>
                    <a:lnTo>
                      <a:pt x="426" y="129"/>
                    </a:lnTo>
                    <a:lnTo>
                      <a:pt x="426" y="128"/>
                    </a:lnTo>
                    <a:lnTo>
                      <a:pt x="425" y="127"/>
                    </a:lnTo>
                    <a:lnTo>
                      <a:pt x="424" y="127"/>
                    </a:lnTo>
                    <a:lnTo>
                      <a:pt x="424" y="125"/>
                    </a:lnTo>
                    <a:lnTo>
                      <a:pt x="424" y="124"/>
                    </a:lnTo>
                    <a:lnTo>
                      <a:pt x="425" y="122"/>
                    </a:lnTo>
                    <a:lnTo>
                      <a:pt x="427" y="123"/>
                    </a:lnTo>
                    <a:lnTo>
                      <a:pt x="427" y="122"/>
                    </a:lnTo>
                    <a:lnTo>
                      <a:pt x="425" y="121"/>
                    </a:lnTo>
                    <a:lnTo>
                      <a:pt x="424" y="122"/>
                    </a:lnTo>
                    <a:lnTo>
                      <a:pt x="423" y="121"/>
                    </a:lnTo>
                    <a:lnTo>
                      <a:pt x="424" y="121"/>
                    </a:lnTo>
                    <a:lnTo>
                      <a:pt x="422" y="119"/>
                    </a:lnTo>
                    <a:lnTo>
                      <a:pt x="425" y="118"/>
                    </a:lnTo>
                    <a:lnTo>
                      <a:pt x="427" y="121"/>
                    </a:lnTo>
                    <a:lnTo>
                      <a:pt x="429" y="119"/>
                    </a:lnTo>
                    <a:lnTo>
                      <a:pt x="432" y="118"/>
                    </a:lnTo>
                    <a:lnTo>
                      <a:pt x="433" y="119"/>
                    </a:lnTo>
                    <a:lnTo>
                      <a:pt x="434" y="119"/>
                    </a:lnTo>
                    <a:lnTo>
                      <a:pt x="433" y="121"/>
                    </a:lnTo>
                    <a:lnTo>
                      <a:pt x="432" y="122"/>
                    </a:lnTo>
                    <a:lnTo>
                      <a:pt x="434" y="121"/>
                    </a:lnTo>
                    <a:lnTo>
                      <a:pt x="435" y="122"/>
                    </a:lnTo>
                    <a:lnTo>
                      <a:pt x="435" y="121"/>
                    </a:lnTo>
                    <a:lnTo>
                      <a:pt x="436" y="121"/>
                    </a:lnTo>
                    <a:lnTo>
                      <a:pt x="439" y="124"/>
                    </a:lnTo>
                    <a:lnTo>
                      <a:pt x="440" y="127"/>
                    </a:lnTo>
                    <a:lnTo>
                      <a:pt x="443" y="128"/>
                    </a:lnTo>
                    <a:lnTo>
                      <a:pt x="444" y="129"/>
                    </a:lnTo>
                    <a:lnTo>
                      <a:pt x="446" y="129"/>
                    </a:lnTo>
                    <a:lnTo>
                      <a:pt x="447" y="131"/>
                    </a:lnTo>
                    <a:lnTo>
                      <a:pt x="448" y="129"/>
                    </a:lnTo>
                    <a:lnTo>
                      <a:pt x="448" y="130"/>
                    </a:lnTo>
                    <a:lnTo>
                      <a:pt x="450" y="130"/>
                    </a:lnTo>
                    <a:lnTo>
                      <a:pt x="453" y="129"/>
                    </a:lnTo>
                    <a:lnTo>
                      <a:pt x="454" y="126"/>
                    </a:lnTo>
                    <a:lnTo>
                      <a:pt x="454" y="122"/>
                    </a:lnTo>
                    <a:lnTo>
                      <a:pt x="455" y="120"/>
                    </a:lnTo>
                    <a:lnTo>
                      <a:pt x="455" y="117"/>
                    </a:lnTo>
                    <a:lnTo>
                      <a:pt x="457" y="116"/>
                    </a:lnTo>
                    <a:lnTo>
                      <a:pt x="457" y="112"/>
                    </a:lnTo>
                    <a:lnTo>
                      <a:pt x="457" y="111"/>
                    </a:lnTo>
                    <a:lnTo>
                      <a:pt x="463" y="113"/>
                    </a:lnTo>
                    <a:lnTo>
                      <a:pt x="465" y="112"/>
                    </a:lnTo>
                    <a:lnTo>
                      <a:pt x="467" y="112"/>
                    </a:lnTo>
                    <a:lnTo>
                      <a:pt x="468" y="111"/>
                    </a:lnTo>
                    <a:lnTo>
                      <a:pt x="471" y="104"/>
                    </a:lnTo>
                    <a:lnTo>
                      <a:pt x="472" y="101"/>
                    </a:lnTo>
                    <a:lnTo>
                      <a:pt x="473" y="100"/>
                    </a:lnTo>
                    <a:lnTo>
                      <a:pt x="477" y="91"/>
                    </a:lnTo>
                    <a:lnTo>
                      <a:pt x="479" y="86"/>
                    </a:lnTo>
                    <a:lnTo>
                      <a:pt x="484" y="83"/>
                    </a:lnTo>
                    <a:lnTo>
                      <a:pt x="485" y="74"/>
                    </a:lnTo>
                    <a:lnTo>
                      <a:pt x="484"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68" name="Freeform 97"/>
              <p:cNvSpPr>
                <a:spLocks/>
              </p:cNvSpPr>
              <p:nvPr/>
            </p:nvSpPr>
            <p:spPr bwMode="auto">
              <a:xfrm>
                <a:off x="693" y="2680"/>
                <a:ext cx="485" cy="415"/>
              </a:xfrm>
              <a:custGeom>
                <a:avLst/>
                <a:gdLst>
                  <a:gd name="T0" fmla="*/ 471 w 485"/>
                  <a:gd name="T1" fmla="*/ 53 h 415"/>
                  <a:gd name="T2" fmla="*/ 460 w 485"/>
                  <a:gd name="T3" fmla="*/ 30 h 415"/>
                  <a:gd name="T4" fmla="*/ 433 w 485"/>
                  <a:gd name="T5" fmla="*/ 19 h 415"/>
                  <a:gd name="T6" fmla="*/ 400 w 485"/>
                  <a:gd name="T7" fmla="*/ 0 h 415"/>
                  <a:gd name="T8" fmla="*/ 384 w 485"/>
                  <a:gd name="T9" fmla="*/ 29 h 415"/>
                  <a:gd name="T10" fmla="*/ 398 w 485"/>
                  <a:gd name="T11" fmla="*/ 46 h 415"/>
                  <a:gd name="T12" fmla="*/ 415 w 485"/>
                  <a:gd name="T13" fmla="*/ 66 h 415"/>
                  <a:gd name="T14" fmla="*/ 397 w 485"/>
                  <a:gd name="T15" fmla="*/ 78 h 415"/>
                  <a:gd name="T16" fmla="*/ 351 w 485"/>
                  <a:gd name="T17" fmla="*/ 91 h 415"/>
                  <a:gd name="T18" fmla="*/ 310 w 485"/>
                  <a:gd name="T19" fmla="*/ 102 h 415"/>
                  <a:gd name="T20" fmla="*/ 277 w 485"/>
                  <a:gd name="T21" fmla="*/ 108 h 415"/>
                  <a:gd name="T22" fmla="*/ 257 w 485"/>
                  <a:gd name="T23" fmla="*/ 133 h 415"/>
                  <a:gd name="T24" fmla="*/ 232 w 485"/>
                  <a:gd name="T25" fmla="*/ 129 h 415"/>
                  <a:gd name="T26" fmla="*/ 191 w 485"/>
                  <a:gd name="T27" fmla="*/ 129 h 415"/>
                  <a:gd name="T28" fmla="*/ 173 w 485"/>
                  <a:gd name="T29" fmla="*/ 147 h 415"/>
                  <a:gd name="T30" fmla="*/ 142 w 485"/>
                  <a:gd name="T31" fmla="*/ 168 h 415"/>
                  <a:gd name="T32" fmla="*/ 128 w 485"/>
                  <a:gd name="T33" fmla="*/ 160 h 415"/>
                  <a:gd name="T34" fmla="*/ 109 w 485"/>
                  <a:gd name="T35" fmla="*/ 179 h 415"/>
                  <a:gd name="T36" fmla="*/ 85 w 485"/>
                  <a:gd name="T37" fmla="*/ 184 h 415"/>
                  <a:gd name="T38" fmla="*/ 60 w 485"/>
                  <a:gd name="T39" fmla="*/ 202 h 415"/>
                  <a:gd name="T40" fmla="*/ 24 w 485"/>
                  <a:gd name="T41" fmla="*/ 220 h 415"/>
                  <a:gd name="T42" fmla="*/ 8 w 485"/>
                  <a:gd name="T43" fmla="*/ 251 h 415"/>
                  <a:gd name="T44" fmla="*/ 40 w 485"/>
                  <a:gd name="T45" fmla="*/ 260 h 415"/>
                  <a:gd name="T46" fmla="*/ 45 w 485"/>
                  <a:gd name="T47" fmla="*/ 276 h 415"/>
                  <a:gd name="T48" fmla="*/ 66 w 485"/>
                  <a:gd name="T49" fmla="*/ 276 h 415"/>
                  <a:gd name="T50" fmla="*/ 69 w 485"/>
                  <a:gd name="T51" fmla="*/ 300 h 415"/>
                  <a:gd name="T52" fmla="*/ 64 w 485"/>
                  <a:gd name="T53" fmla="*/ 316 h 415"/>
                  <a:gd name="T54" fmla="*/ 69 w 485"/>
                  <a:gd name="T55" fmla="*/ 336 h 415"/>
                  <a:gd name="T56" fmla="*/ 70 w 485"/>
                  <a:gd name="T57" fmla="*/ 352 h 415"/>
                  <a:gd name="T58" fmla="*/ 70 w 485"/>
                  <a:gd name="T59" fmla="*/ 375 h 415"/>
                  <a:gd name="T60" fmla="*/ 65 w 485"/>
                  <a:gd name="T61" fmla="*/ 379 h 415"/>
                  <a:gd name="T62" fmla="*/ 72 w 485"/>
                  <a:gd name="T63" fmla="*/ 390 h 415"/>
                  <a:gd name="T64" fmla="*/ 84 w 485"/>
                  <a:gd name="T65" fmla="*/ 408 h 415"/>
                  <a:gd name="T66" fmla="*/ 94 w 485"/>
                  <a:gd name="T67" fmla="*/ 413 h 415"/>
                  <a:gd name="T68" fmla="*/ 110 w 485"/>
                  <a:gd name="T69" fmla="*/ 402 h 415"/>
                  <a:gd name="T70" fmla="*/ 124 w 485"/>
                  <a:gd name="T71" fmla="*/ 396 h 415"/>
                  <a:gd name="T72" fmla="*/ 136 w 485"/>
                  <a:gd name="T73" fmla="*/ 379 h 415"/>
                  <a:gd name="T74" fmla="*/ 150 w 485"/>
                  <a:gd name="T75" fmla="*/ 368 h 415"/>
                  <a:gd name="T76" fmla="*/ 174 w 485"/>
                  <a:gd name="T77" fmla="*/ 361 h 415"/>
                  <a:gd name="T78" fmla="*/ 206 w 485"/>
                  <a:gd name="T79" fmla="*/ 359 h 415"/>
                  <a:gd name="T80" fmla="*/ 226 w 485"/>
                  <a:gd name="T81" fmla="*/ 349 h 415"/>
                  <a:gd name="T82" fmla="*/ 254 w 485"/>
                  <a:gd name="T83" fmla="*/ 347 h 415"/>
                  <a:gd name="T84" fmla="*/ 265 w 485"/>
                  <a:gd name="T85" fmla="*/ 335 h 415"/>
                  <a:gd name="T86" fmla="*/ 274 w 485"/>
                  <a:gd name="T87" fmla="*/ 321 h 415"/>
                  <a:gd name="T88" fmla="*/ 297 w 485"/>
                  <a:gd name="T89" fmla="*/ 326 h 415"/>
                  <a:gd name="T90" fmla="*/ 330 w 485"/>
                  <a:gd name="T91" fmla="*/ 329 h 415"/>
                  <a:gd name="T92" fmla="*/ 350 w 485"/>
                  <a:gd name="T93" fmla="*/ 326 h 415"/>
                  <a:gd name="T94" fmla="*/ 369 w 485"/>
                  <a:gd name="T95" fmla="*/ 327 h 415"/>
                  <a:gd name="T96" fmla="*/ 378 w 485"/>
                  <a:gd name="T97" fmla="*/ 326 h 415"/>
                  <a:gd name="T98" fmla="*/ 378 w 485"/>
                  <a:gd name="T99" fmla="*/ 305 h 415"/>
                  <a:gd name="T100" fmla="*/ 381 w 485"/>
                  <a:gd name="T101" fmla="*/ 293 h 415"/>
                  <a:gd name="T102" fmla="*/ 396 w 485"/>
                  <a:gd name="T103" fmla="*/ 293 h 415"/>
                  <a:gd name="T104" fmla="*/ 411 w 485"/>
                  <a:gd name="T105" fmla="*/ 279 h 415"/>
                  <a:gd name="T106" fmla="*/ 411 w 485"/>
                  <a:gd name="T107" fmla="*/ 253 h 415"/>
                  <a:gd name="T108" fmla="*/ 405 w 485"/>
                  <a:gd name="T109" fmla="*/ 242 h 415"/>
                  <a:gd name="T110" fmla="*/ 397 w 485"/>
                  <a:gd name="T111" fmla="*/ 219 h 415"/>
                  <a:gd name="T112" fmla="*/ 392 w 485"/>
                  <a:gd name="T113" fmla="*/ 187 h 415"/>
                  <a:gd name="T114" fmla="*/ 408 w 485"/>
                  <a:gd name="T115" fmla="*/ 157 h 415"/>
                  <a:gd name="T116" fmla="*/ 418 w 485"/>
                  <a:gd name="T117" fmla="*/ 136 h 415"/>
                  <a:gd name="T118" fmla="*/ 427 w 485"/>
                  <a:gd name="T119" fmla="*/ 123 h 415"/>
                  <a:gd name="T120" fmla="*/ 434 w 485"/>
                  <a:gd name="T121" fmla="*/ 121 h 415"/>
                  <a:gd name="T122" fmla="*/ 454 w 485"/>
                  <a:gd name="T123" fmla="*/ 122 h 415"/>
                  <a:gd name="T124" fmla="*/ 484 w 485"/>
                  <a:gd name="T125" fmla="*/ 83 h 4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15"/>
                  <a:gd name="T191" fmla="*/ 485 w 485"/>
                  <a:gd name="T192" fmla="*/ 415 h 4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15">
                    <a:moveTo>
                      <a:pt x="484" y="72"/>
                    </a:moveTo>
                    <a:lnTo>
                      <a:pt x="482" y="71"/>
                    </a:lnTo>
                    <a:lnTo>
                      <a:pt x="478" y="73"/>
                    </a:lnTo>
                    <a:lnTo>
                      <a:pt x="475" y="73"/>
                    </a:lnTo>
                    <a:lnTo>
                      <a:pt x="473" y="74"/>
                    </a:lnTo>
                    <a:lnTo>
                      <a:pt x="470" y="74"/>
                    </a:lnTo>
                    <a:lnTo>
                      <a:pt x="465" y="77"/>
                    </a:lnTo>
                    <a:lnTo>
                      <a:pt x="464" y="76"/>
                    </a:lnTo>
                    <a:lnTo>
                      <a:pt x="461" y="74"/>
                    </a:lnTo>
                    <a:lnTo>
                      <a:pt x="460" y="71"/>
                    </a:lnTo>
                    <a:lnTo>
                      <a:pt x="463" y="66"/>
                    </a:lnTo>
                    <a:lnTo>
                      <a:pt x="467" y="62"/>
                    </a:lnTo>
                    <a:lnTo>
                      <a:pt x="468" y="60"/>
                    </a:lnTo>
                    <a:lnTo>
                      <a:pt x="471" y="55"/>
                    </a:lnTo>
                    <a:lnTo>
                      <a:pt x="471" y="53"/>
                    </a:lnTo>
                    <a:lnTo>
                      <a:pt x="472" y="52"/>
                    </a:lnTo>
                    <a:lnTo>
                      <a:pt x="472" y="49"/>
                    </a:lnTo>
                    <a:lnTo>
                      <a:pt x="473" y="48"/>
                    </a:lnTo>
                    <a:lnTo>
                      <a:pt x="474" y="43"/>
                    </a:lnTo>
                    <a:lnTo>
                      <a:pt x="473" y="43"/>
                    </a:lnTo>
                    <a:lnTo>
                      <a:pt x="470" y="40"/>
                    </a:lnTo>
                    <a:lnTo>
                      <a:pt x="470" y="37"/>
                    </a:lnTo>
                    <a:lnTo>
                      <a:pt x="467" y="33"/>
                    </a:lnTo>
                    <a:lnTo>
                      <a:pt x="466" y="32"/>
                    </a:lnTo>
                    <a:lnTo>
                      <a:pt x="465" y="32"/>
                    </a:lnTo>
                    <a:lnTo>
                      <a:pt x="459" y="33"/>
                    </a:lnTo>
                    <a:lnTo>
                      <a:pt x="458" y="32"/>
                    </a:lnTo>
                    <a:lnTo>
                      <a:pt x="459" y="31"/>
                    </a:lnTo>
                    <a:lnTo>
                      <a:pt x="460" y="30"/>
                    </a:lnTo>
                    <a:lnTo>
                      <a:pt x="460" y="29"/>
                    </a:lnTo>
                    <a:lnTo>
                      <a:pt x="458" y="26"/>
                    </a:lnTo>
                    <a:lnTo>
                      <a:pt x="450" y="23"/>
                    </a:lnTo>
                    <a:lnTo>
                      <a:pt x="451" y="19"/>
                    </a:lnTo>
                    <a:lnTo>
                      <a:pt x="453" y="14"/>
                    </a:lnTo>
                    <a:lnTo>
                      <a:pt x="452" y="12"/>
                    </a:lnTo>
                    <a:lnTo>
                      <a:pt x="449" y="13"/>
                    </a:lnTo>
                    <a:lnTo>
                      <a:pt x="449" y="17"/>
                    </a:lnTo>
                    <a:lnTo>
                      <a:pt x="448" y="22"/>
                    </a:lnTo>
                    <a:lnTo>
                      <a:pt x="444" y="21"/>
                    </a:lnTo>
                    <a:lnTo>
                      <a:pt x="444" y="19"/>
                    </a:lnTo>
                    <a:lnTo>
                      <a:pt x="443" y="18"/>
                    </a:lnTo>
                    <a:lnTo>
                      <a:pt x="441" y="15"/>
                    </a:lnTo>
                    <a:lnTo>
                      <a:pt x="439" y="15"/>
                    </a:lnTo>
                    <a:lnTo>
                      <a:pt x="433" y="19"/>
                    </a:lnTo>
                    <a:lnTo>
                      <a:pt x="432" y="19"/>
                    </a:lnTo>
                    <a:lnTo>
                      <a:pt x="429" y="21"/>
                    </a:lnTo>
                    <a:lnTo>
                      <a:pt x="427" y="21"/>
                    </a:lnTo>
                    <a:lnTo>
                      <a:pt x="423" y="19"/>
                    </a:lnTo>
                    <a:lnTo>
                      <a:pt x="421" y="18"/>
                    </a:lnTo>
                    <a:lnTo>
                      <a:pt x="419" y="16"/>
                    </a:lnTo>
                    <a:lnTo>
                      <a:pt x="419" y="11"/>
                    </a:lnTo>
                    <a:lnTo>
                      <a:pt x="418" y="10"/>
                    </a:lnTo>
                    <a:lnTo>
                      <a:pt x="415" y="7"/>
                    </a:lnTo>
                    <a:lnTo>
                      <a:pt x="411" y="8"/>
                    </a:lnTo>
                    <a:lnTo>
                      <a:pt x="410" y="8"/>
                    </a:lnTo>
                    <a:lnTo>
                      <a:pt x="408" y="8"/>
                    </a:lnTo>
                    <a:lnTo>
                      <a:pt x="406" y="4"/>
                    </a:lnTo>
                    <a:lnTo>
                      <a:pt x="403" y="0"/>
                    </a:lnTo>
                    <a:lnTo>
                      <a:pt x="400" y="0"/>
                    </a:lnTo>
                    <a:lnTo>
                      <a:pt x="398" y="2"/>
                    </a:lnTo>
                    <a:lnTo>
                      <a:pt x="395" y="6"/>
                    </a:lnTo>
                    <a:lnTo>
                      <a:pt x="392" y="5"/>
                    </a:lnTo>
                    <a:lnTo>
                      <a:pt x="392" y="7"/>
                    </a:lnTo>
                    <a:lnTo>
                      <a:pt x="393" y="8"/>
                    </a:lnTo>
                    <a:lnTo>
                      <a:pt x="394" y="10"/>
                    </a:lnTo>
                    <a:lnTo>
                      <a:pt x="394" y="13"/>
                    </a:lnTo>
                    <a:lnTo>
                      <a:pt x="392" y="15"/>
                    </a:lnTo>
                    <a:lnTo>
                      <a:pt x="392" y="17"/>
                    </a:lnTo>
                    <a:lnTo>
                      <a:pt x="388" y="19"/>
                    </a:lnTo>
                    <a:lnTo>
                      <a:pt x="387" y="19"/>
                    </a:lnTo>
                    <a:lnTo>
                      <a:pt x="386" y="21"/>
                    </a:lnTo>
                    <a:lnTo>
                      <a:pt x="388" y="24"/>
                    </a:lnTo>
                    <a:lnTo>
                      <a:pt x="385" y="27"/>
                    </a:lnTo>
                    <a:lnTo>
                      <a:pt x="384" y="29"/>
                    </a:lnTo>
                    <a:lnTo>
                      <a:pt x="386" y="31"/>
                    </a:lnTo>
                    <a:lnTo>
                      <a:pt x="389" y="32"/>
                    </a:lnTo>
                    <a:lnTo>
                      <a:pt x="391" y="35"/>
                    </a:lnTo>
                    <a:lnTo>
                      <a:pt x="392" y="35"/>
                    </a:lnTo>
                    <a:lnTo>
                      <a:pt x="394" y="35"/>
                    </a:lnTo>
                    <a:lnTo>
                      <a:pt x="398" y="33"/>
                    </a:lnTo>
                    <a:lnTo>
                      <a:pt x="401" y="33"/>
                    </a:lnTo>
                    <a:lnTo>
                      <a:pt x="402" y="35"/>
                    </a:lnTo>
                    <a:lnTo>
                      <a:pt x="402" y="36"/>
                    </a:lnTo>
                    <a:lnTo>
                      <a:pt x="402" y="39"/>
                    </a:lnTo>
                    <a:lnTo>
                      <a:pt x="400" y="39"/>
                    </a:lnTo>
                    <a:lnTo>
                      <a:pt x="398" y="38"/>
                    </a:lnTo>
                    <a:lnTo>
                      <a:pt x="394" y="42"/>
                    </a:lnTo>
                    <a:lnTo>
                      <a:pt x="398" y="45"/>
                    </a:lnTo>
                    <a:lnTo>
                      <a:pt x="398" y="46"/>
                    </a:lnTo>
                    <a:lnTo>
                      <a:pt x="397" y="47"/>
                    </a:lnTo>
                    <a:lnTo>
                      <a:pt x="400" y="50"/>
                    </a:lnTo>
                    <a:lnTo>
                      <a:pt x="405" y="51"/>
                    </a:lnTo>
                    <a:lnTo>
                      <a:pt x="406" y="53"/>
                    </a:lnTo>
                    <a:lnTo>
                      <a:pt x="407" y="53"/>
                    </a:lnTo>
                    <a:lnTo>
                      <a:pt x="409" y="55"/>
                    </a:lnTo>
                    <a:lnTo>
                      <a:pt x="411" y="55"/>
                    </a:lnTo>
                    <a:lnTo>
                      <a:pt x="411" y="57"/>
                    </a:lnTo>
                    <a:lnTo>
                      <a:pt x="412" y="57"/>
                    </a:lnTo>
                    <a:lnTo>
                      <a:pt x="416" y="56"/>
                    </a:lnTo>
                    <a:lnTo>
                      <a:pt x="418" y="59"/>
                    </a:lnTo>
                    <a:lnTo>
                      <a:pt x="419" y="61"/>
                    </a:lnTo>
                    <a:lnTo>
                      <a:pt x="418" y="62"/>
                    </a:lnTo>
                    <a:lnTo>
                      <a:pt x="418" y="65"/>
                    </a:lnTo>
                    <a:lnTo>
                      <a:pt x="415" y="66"/>
                    </a:lnTo>
                    <a:lnTo>
                      <a:pt x="416" y="66"/>
                    </a:lnTo>
                    <a:lnTo>
                      <a:pt x="416" y="68"/>
                    </a:lnTo>
                    <a:lnTo>
                      <a:pt x="414" y="67"/>
                    </a:lnTo>
                    <a:lnTo>
                      <a:pt x="414" y="68"/>
                    </a:lnTo>
                    <a:lnTo>
                      <a:pt x="414" y="72"/>
                    </a:lnTo>
                    <a:lnTo>
                      <a:pt x="413" y="76"/>
                    </a:lnTo>
                    <a:lnTo>
                      <a:pt x="410" y="76"/>
                    </a:lnTo>
                    <a:lnTo>
                      <a:pt x="405" y="74"/>
                    </a:lnTo>
                    <a:lnTo>
                      <a:pt x="405" y="75"/>
                    </a:lnTo>
                    <a:lnTo>
                      <a:pt x="403" y="73"/>
                    </a:lnTo>
                    <a:lnTo>
                      <a:pt x="403" y="76"/>
                    </a:lnTo>
                    <a:lnTo>
                      <a:pt x="402" y="78"/>
                    </a:lnTo>
                    <a:lnTo>
                      <a:pt x="397" y="78"/>
                    </a:lnTo>
                    <a:lnTo>
                      <a:pt x="395" y="78"/>
                    </a:lnTo>
                    <a:lnTo>
                      <a:pt x="390" y="79"/>
                    </a:lnTo>
                    <a:lnTo>
                      <a:pt x="387" y="78"/>
                    </a:lnTo>
                    <a:lnTo>
                      <a:pt x="386" y="75"/>
                    </a:lnTo>
                    <a:lnTo>
                      <a:pt x="382" y="73"/>
                    </a:lnTo>
                    <a:lnTo>
                      <a:pt x="377" y="76"/>
                    </a:lnTo>
                    <a:lnTo>
                      <a:pt x="375" y="76"/>
                    </a:lnTo>
                    <a:lnTo>
                      <a:pt x="372" y="75"/>
                    </a:lnTo>
                    <a:lnTo>
                      <a:pt x="372" y="79"/>
                    </a:lnTo>
                    <a:lnTo>
                      <a:pt x="367" y="87"/>
                    </a:lnTo>
                    <a:lnTo>
                      <a:pt x="366" y="87"/>
                    </a:lnTo>
                    <a:lnTo>
                      <a:pt x="361" y="90"/>
                    </a:lnTo>
                    <a:lnTo>
                      <a:pt x="360" y="90"/>
                    </a:lnTo>
                    <a:lnTo>
                      <a:pt x="358" y="91"/>
                    </a:lnTo>
                    <a:lnTo>
                      <a:pt x="351" y="91"/>
                    </a:lnTo>
                    <a:lnTo>
                      <a:pt x="342" y="96"/>
                    </a:lnTo>
                    <a:lnTo>
                      <a:pt x="340" y="95"/>
                    </a:lnTo>
                    <a:lnTo>
                      <a:pt x="337" y="97"/>
                    </a:lnTo>
                    <a:lnTo>
                      <a:pt x="335" y="97"/>
                    </a:lnTo>
                    <a:lnTo>
                      <a:pt x="333" y="98"/>
                    </a:lnTo>
                    <a:lnTo>
                      <a:pt x="330" y="98"/>
                    </a:lnTo>
                    <a:lnTo>
                      <a:pt x="327" y="101"/>
                    </a:lnTo>
                    <a:lnTo>
                      <a:pt x="326" y="103"/>
                    </a:lnTo>
                    <a:lnTo>
                      <a:pt x="325" y="104"/>
                    </a:lnTo>
                    <a:lnTo>
                      <a:pt x="322" y="104"/>
                    </a:lnTo>
                    <a:lnTo>
                      <a:pt x="321" y="103"/>
                    </a:lnTo>
                    <a:lnTo>
                      <a:pt x="318" y="103"/>
                    </a:lnTo>
                    <a:lnTo>
                      <a:pt x="316" y="103"/>
                    </a:lnTo>
                    <a:lnTo>
                      <a:pt x="314" y="106"/>
                    </a:lnTo>
                    <a:lnTo>
                      <a:pt x="310" y="102"/>
                    </a:lnTo>
                    <a:lnTo>
                      <a:pt x="307" y="101"/>
                    </a:lnTo>
                    <a:lnTo>
                      <a:pt x="307" y="99"/>
                    </a:lnTo>
                    <a:lnTo>
                      <a:pt x="304" y="96"/>
                    </a:lnTo>
                    <a:lnTo>
                      <a:pt x="302" y="98"/>
                    </a:lnTo>
                    <a:lnTo>
                      <a:pt x="298" y="100"/>
                    </a:lnTo>
                    <a:lnTo>
                      <a:pt x="294" y="100"/>
                    </a:lnTo>
                    <a:lnTo>
                      <a:pt x="293" y="100"/>
                    </a:lnTo>
                    <a:lnTo>
                      <a:pt x="293" y="104"/>
                    </a:lnTo>
                    <a:lnTo>
                      <a:pt x="291" y="105"/>
                    </a:lnTo>
                    <a:lnTo>
                      <a:pt x="290" y="106"/>
                    </a:lnTo>
                    <a:lnTo>
                      <a:pt x="288" y="108"/>
                    </a:lnTo>
                    <a:lnTo>
                      <a:pt x="283" y="107"/>
                    </a:lnTo>
                    <a:lnTo>
                      <a:pt x="280" y="104"/>
                    </a:lnTo>
                    <a:lnTo>
                      <a:pt x="277" y="106"/>
                    </a:lnTo>
                    <a:lnTo>
                      <a:pt x="277" y="108"/>
                    </a:lnTo>
                    <a:lnTo>
                      <a:pt x="276" y="111"/>
                    </a:lnTo>
                    <a:lnTo>
                      <a:pt x="275" y="113"/>
                    </a:lnTo>
                    <a:lnTo>
                      <a:pt x="273" y="116"/>
                    </a:lnTo>
                    <a:lnTo>
                      <a:pt x="274" y="119"/>
                    </a:lnTo>
                    <a:lnTo>
                      <a:pt x="276" y="123"/>
                    </a:lnTo>
                    <a:lnTo>
                      <a:pt x="274" y="127"/>
                    </a:lnTo>
                    <a:lnTo>
                      <a:pt x="271" y="129"/>
                    </a:lnTo>
                    <a:lnTo>
                      <a:pt x="269" y="130"/>
                    </a:lnTo>
                    <a:lnTo>
                      <a:pt x="267" y="127"/>
                    </a:lnTo>
                    <a:lnTo>
                      <a:pt x="265" y="127"/>
                    </a:lnTo>
                    <a:lnTo>
                      <a:pt x="264" y="130"/>
                    </a:lnTo>
                    <a:lnTo>
                      <a:pt x="263" y="134"/>
                    </a:lnTo>
                    <a:lnTo>
                      <a:pt x="260" y="134"/>
                    </a:lnTo>
                    <a:lnTo>
                      <a:pt x="257" y="133"/>
                    </a:lnTo>
                    <a:lnTo>
                      <a:pt x="256" y="134"/>
                    </a:lnTo>
                    <a:lnTo>
                      <a:pt x="255" y="134"/>
                    </a:lnTo>
                    <a:lnTo>
                      <a:pt x="252" y="130"/>
                    </a:lnTo>
                    <a:lnTo>
                      <a:pt x="250" y="129"/>
                    </a:lnTo>
                    <a:lnTo>
                      <a:pt x="248" y="128"/>
                    </a:lnTo>
                    <a:lnTo>
                      <a:pt x="246" y="129"/>
                    </a:lnTo>
                    <a:lnTo>
                      <a:pt x="245" y="127"/>
                    </a:lnTo>
                    <a:lnTo>
                      <a:pt x="244" y="128"/>
                    </a:lnTo>
                    <a:lnTo>
                      <a:pt x="243" y="126"/>
                    </a:lnTo>
                    <a:lnTo>
                      <a:pt x="241" y="127"/>
                    </a:lnTo>
                    <a:lnTo>
                      <a:pt x="239" y="126"/>
                    </a:lnTo>
                    <a:lnTo>
                      <a:pt x="237" y="126"/>
                    </a:lnTo>
                    <a:lnTo>
                      <a:pt x="236" y="128"/>
                    </a:lnTo>
                    <a:lnTo>
                      <a:pt x="234" y="129"/>
                    </a:lnTo>
                    <a:lnTo>
                      <a:pt x="232" y="129"/>
                    </a:lnTo>
                    <a:lnTo>
                      <a:pt x="229" y="125"/>
                    </a:lnTo>
                    <a:lnTo>
                      <a:pt x="225" y="129"/>
                    </a:lnTo>
                    <a:lnTo>
                      <a:pt x="223" y="129"/>
                    </a:lnTo>
                    <a:lnTo>
                      <a:pt x="224" y="131"/>
                    </a:lnTo>
                    <a:lnTo>
                      <a:pt x="223" y="133"/>
                    </a:lnTo>
                    <a:lnTo>
                      <a:pt x="219" y="130"/>
                    </a:lnTo>
                    <a:lnTo>
                      <a:pt x="217" y="127"/>
                    </a:lnTo>
                    <a:lnTo>
                      <a:pt x="212" y="123"/>
                    </a:lnTo>
                    <a:lnTo>
                      <a:pt x="207" y="123"/>
                    </a:lnTo>
                    <a:lnTo>
                      <a:pt x="204" y="125"/>
                    </a:lnTo>
                    <a:lnTo>
                      <a:pt x="201" y="126"/>
                    </a:lnTo>
                    <a:lnTo>
                      <a:pt x="201" y="129"/>
                    </a:lnTo>
                    <a:lnTo>
                      <a:pt x="197" y="129"/>
                    </a:lnTo>
                    <a:lnTo>
                      <a:pt x="195" y="130"/>
                    </a:lnTo>
                    <a:lnTo>
                      <a:pt x="191" y="129"/>
                    </a:lnTo>
                    <a:lnTo>
                      <a:pt x="187" y="127"/>
                    </a:lnTo>
                    <a:lnTo>
                      <a:pt x="186" y="128"/>
                    </a:lnTo>
                    <a:lnTo>
                      <a:pt x="184" y="127"/>
                    </a:lnTo>
                    <a:lnTo>
                      <a:pt x="182" y="127"/>
                    </a:lnTo>
                    <a:lnTo>
                      <a:pt x="179" y="127"/>
                    </a:lnTo>
                    <a:lnTo>
                      <a:pt x="177" y="130"/>
                    </a:lnTo>
                    <a:lnTo>
                      <a:pt x="174" y="129"/>
                    </a:lnTo>
                    <a:lnTo>
                      <a:pt x="174" y="133"/>
                    </a:lnTo>
                    <a:lnTo>
                      <a:pt x="176" y="137"/>
                    </a:lnTo>
                    <a:lnTo>
                      <a:pt x="177" y="139"/>
                    </a:lnTo>
                    <a:lnTo>
                      <a:pt x="177" y="143"/>
                    </a:lnTo>
                    <a:lnTo>
                      <a:pt x="176" y="144"/>
                    </a:lnTo>
                    <a:lnTo>
                      <a:pt x="176" y="147"/>
                    </a:lnTo>
                    <a:lnTo>
                      <a:pt x="175" y="147"/>
                    </a:lnTo>
                    <a:lnTo>
                      <a:pt x="173" y="147"/>
                    </a:lnTo>
                    <a:lnTo>
                      <a:pt x="167" y="153"/>
                    </a:lnTo>
                    <a:lnTo>
                      <a:pt x="168" y="156"/>
                    </a:lnTo>
                    <a:lnTo>
                      <a:pt x="170" y="156"/>
                    </a:lnTo>
                    <a:lnTo>
                      <a:pt x="170" y="160"/>
                    </a:lnTo>
                    <a:lnTo>
                      <a:pt x="168" y="161"/>
                    </a:lnTo>
                    <a:lnTo>
                      <a:pt x="163" y="161"/>
                    </a:lnTo>
                    <a:lnTo>
                      <a:pt x="162" y="163"/>
                    </a:lnTo>
                    <a:lnTo>
                      <a:pt x="161" y="166"/>
                    </a:lnTo>
                    <a:lnTo>
                      <a:pt x="155" y="169"/>
                    </a:lnTo>
                    <a:lnTo>
                      <a:pt x="155" y="170"/>
                    </a:lnTo>
                    <a:lnTo>
                      <a:pt x="154" y="172"/>
                    </a:lnTo>
                    <a:lnTo>
                      <a:pt x="151" y="174"/>
                    </a:lnTo>
                    <a:lnTo>
                      <a:pt x="146" y="170"/>
                    </a:lnTo>
                    <a:lnTo>
                      <a:pt x="143" y="169"/>
                    </a:lnTo>
                    <a:lnTo>
                      <a:pt x="142" y="168"/>
                    </a:lnTo>
                    <a:lnTo>
                      <a:pt x="142" y="166"/>
                    </a:lnTo>
                    <a:lnTo>
                      <a:pt x="139" y="166"/>
                    </a:lnTo>
                    <a:lnTo>
                      <a:pt x="139" y="165"/>
                    </a:lnTo>
                    <a:lnTo>
                      <a:pt x="139" y="163"/>
                    </a:lnTo>
                    <a:lnTo>
                      <a:pt x="138" y="157"/>
                    </a:lnTo>
                    <a:lnTo>
                      <a:pt x="135" y="153"/>
                    </a:lnTo>
                    <a:lnTo>
                      <a:pt x="135" y="151"/>
                    </a:lnTo>
                    <a:lnTo>
                      <a:pt x="133" y="150"/>
                    </a:lnTo>
                    <a:lnTo>
                      <a:pt x="133" y="151"/>
                    </a:lnTo>
                    <a:lnTo>
                      <a:pt x="131" y="149"/>
                    </a:lnTo>
                    <a:lnTo>
                      <a:pt x="130" y="147"/>
                    </a:lnTo>
                    <a:lnTo>
                      <a:pt x="130" y="157"/>
                    </a:lnTo>
                    <a:lnTo>
                      <a:pt x="130" y="159"/>
                    </a:lnTo>
                    <a:lnTo>
                      <a:pt x="128" y="160"/>
                    </a:lnTo>
                    <a:lnTo>
                      <a:pt x="127" y="162"/>
                    </a:lnTo>
                    <a:lnTo>
                      <a:pt x="126" y="163"/>
                    </a:lnTo>
                    <a:lnTo>
                      <a:pt x="125" y="163"/>
                    </a:lnTo>
                    <a:lnTo>
                      <a:pt x="124" y="163"/>
                    </a:lnTo>
                    <a:lnTo>
                      <a:pt x="118" y="164"/>
                    </a:lnTo>
                    <a:lnTo>
                      <a:pt x="119" y="165"/>
                    </a:lnTo>
                    <a:lnTo>
                      <a:pt x="118" y="166"/>
                    </a:lnTo>
                    <a:lnTo>
                      <a:pt x="114" y="166"/>
                    </a:lnTo>
                    <a:lnTo>
                      <a:pt x="114" y="167"/>
                    </a:lnTo>
                    <a:lnTo>
                      <a:pt x="113" y="168"/>
                    </a:lnTo>
                    <a:lnTo>
                      <a:pt x="113" y="171"/>
                    </a:lnTo>
                    <a:lnTo>
                      <a:pt x="113" y="174"/>
                    </a:lnTo>
                    <a:lnTo>
                      <a:pt x="113" y="175"/>
                    </a:lnTo>
                    <a:lnTo>
                      <a:pt x="113" y="178"/>
                    </a:lnTo>
                    <a:lnTo>
                      <a:pt x="109" y="179"/>
                    </a:lnTo>
                    <a:lnTo>
                      <a:pt x="106" y="178"/>
                    </a:lnTo>
                    <a:lnTo>
                      <a:pt x="104" y="180"/>
                    </a:lnTo>
                    <a:lnTo>
                      <a:pt x="103" y="174"/>
                    </a:lnTo>
                    <a:lnTo>
                      <a:pt x="103" y="173"/>
                    </a:lnTo>
                    <a:lnTo>
                      <a:pt x="102" y="171"/>
                    </a:lnTo>
                    <a:lnTo>
                      <a:pt x="97" y="170"/>
                    </a:lnTo>
                    <a:lnTo>
                      <a:pt x="95" y="168"/>
                    </a:lnTo>
                    <a:lnTo>
                      <a:pt x="93" y="170"/>
                    </a:lnTo>
                    <a:lnTo>
                      <a:pt x="93" y="172"/>
                    </a:lnTo>
                    <a:lnTo>
                      <a:pt x="91" y="173"/>
                    </a:lnTo>
                    <a:lnTo>
                      <a:pt x="89" y="175"/>
                    </a:lnTo>
                    <a:lnTo>
                      <a:pt x="89" y="176"/>
                    </a:lnTo>
                    <a:lnTo>
                      <a:pt x="89" y="179"/>
                    </a:lnTo>
                    <a:lnTo>
                      <a:pt x="85" y="182"/>
                    </a:lnTo>
                    <a:lnTo>
                      <a:pt x="85" y="184"/>
                    </a:lnTo>
                    <a:lnTo>
                      <a:pt x="85" y="186"/>
                    </a:lnTo>
                    <a:lnTo>
                      <a:pt x="85" y="189"/>
                    </a:lnTo>
                    <a:lnTo>
                      <a:pt x="84" y="190"/>
                    </a:lnTo>
                    <a:lnTo>
                      <a:pt x="83" y="192"/>
                    </a:lnTo>
                    <a:lnTo>
                      <a:pt x="79" y="197"/>
                    </a:lnTo>
                    <a:lnTo>
                      <a:pt x="78" y="200"/>
                    </a:lnTo>
                    <a:lnTo>
                      <a:pt x="74" y="202"/>
                    </a:lnTo>
                    <a:lnTo>
                      <a:pt x="74" y="208"/>
                    </a:lnTo>
                    <a:lnTo>
                      <a:pt x="73" y="208"/>
                    </a:lnTo>
                    <a:lnTo>
                      <a:pt x="72" y="208"/>
                    </a:lnTo>
                    <a:lnTo>
                      <a:pt x="69" y="207"/>
                    </a:lnTo>
                    <a:lnTo>
                      <a:pt x="63" y="204"/>
                    </a:lnTo>
                    <a:lnTo>
                      <a:pt x="61" y="205"/>
                    </a:lnTo>
                    <a:lnTo>
                      <a:pt x="59" y="204"/>
                    </a:lnTo>
                    <a:lnTo>
                      <a:pt x="60" y="202"/>
                    </a:lnTo>
                    <a:lnTo>
                      <a:pt x="59" y="200"/>
                    </a:lnTo>
                    <a:lnTo>
                      <a:pt x="58" y="198"/>
                    </a:lnTo>
                    <a:lnTo>
                      <a:pt x="54" y="200"/>
                    </a:lnTo>
                    <a:lnTo>
                      <a:pt x="49" y="204"/>
                    </a:lnTo>
                    <a:lnTo>
                      <a:pt x="46" y="204"/>
                    </a:lnTo>
                    <a:lnTo>
                      <a:pt x="45" y="205"/>
                    </a:lnTo>
                    <a:lnTo>
                      <a:pt x="37" y="203"/>
                    </a:lnTo>
                    <a:lnTo>
                      <a:pt x="36" y="201"/>
                    </a:lnTo>
                    <a:lnTo>
                      <a:pt x="35" y="198"/>
                    </a:lnTo>
                    <a:lnTo>
                      <a:pt x="33" y="198"/>
                    </a:lnTo>
                    <a:lnTo>
                      <a:pt x="31" y="198"/>
                    </a:lnTo>
                    <a:lnTo>
                      <a:pt x="30" y="202"/>
                    </a:lnTo>
                    <a:lnTo>
                      <a:pt x="27" y="208"/>
                    </a:lnTo>
                    <a:lnTo>
                      <a:pt x="25" y="216"/>
                    </a:lnTo>
                    <a:lnTo>
                      <a:pt x="24" y="220"/>
                    </a:lnTo>
                    <a:lnTo>
                      <a:pt x="24" y="224"/>
                    </a:lnTo>
                    <a:lnTo>
                      <a:pt x="23" y="228"/>
                    </a:lnTo>
                    <a:lnTo>
                      <a:pt x="17" y="231"/>
                    </a:lnTo>
                    <a:lnTo>
                      <a:pt x="15" y="233"/>
                    </a:lnTo>
                    <a:lnTo>
                      <a:pt x="13" y="237"/>
                    </a:lnTo>
                    <a:lnTo>
                      <a:pt x="12" y="238"/>
                    </a:lnTo>
                    <a:lnTo>
                      <a:pt x="7" y="239"/>
                    </a:lnTo>
                    <a:lnTo>
                      <a:pt x="2" y="239"/>
                    </a:lnTo>
                    <a:lnTo>
                      <a:pt x="0" y="240"/>
                    </a:lnTo>
                    <a:lnTo>
                      <a:pt x="0" y="241"/>
                    </a:lnTo>
                    <a:lnTo>
                      <a:pt x="2" y="242"/>
                    </a:lnTo>
                    <a:lnTo>
                      <a:pt x="2" y="243"/>
                    </a:lnTo>
                    <a:lnTo>
                      <a:pt x="6" y="245"/>
                    </a:lnTo>
                    <a:lnTo>
                      <a:pt x="7" y="248"/>
                    </a:lnTo>
                    <a:lnTo>
                      <a:pt x="8" y="251"/>
                    </a:lnTo>
                    <a:lnTo>
                      <a:pt x="12" y="250"/>
                    </a:lnTo>
                    <a:lnTo>
                      <a:pt x="13" y="251"/>
                    </a:lnTo>
                    <a:lnTo>
                      <a:pt x="14" y="251"/>
                    </a:lnTo>
                    <a:lnTo>
                      <a:pt x="13" y="252"/>
                    </a:lnTo>
                    <a:lnTo>
                      <a:pt x="14" y="253"/>
                    </a:lnTo>
                    <a:lnTo>
                      <a:pt x="18" y="251"/>
                    </a:lnTo>
                    <a:lnTo>
                      <a:pt x="21" y="250"/>
                    </a:lnTo>
                    <a:lnTo>
                      <a:pt x="21" y="254"/>
                    </a:lnTo>
                    <a:lnTo>
                      <a:pt x="26" y="257"/>
                    </a:lnTo>
                    <a:lnTo>
                      <a:pt x="27" y="255"/>
                    </a:lnTo>
                    <a:lnTo>
                      <a:pt x="33" y="257"/>
                    </a:lnTo>
                    <a:lnTo>
                      <a:pt x="33" y="255"/>
                    </a:lnTo>
                    <a:lnTo>
                      <a:pt x="36" y="260"/>
                    </a:lnTo>
                    <a:lnTo>
                      <a:pt x="38" y="261"/>
                    </a:lnTo>
                    <a:lnTo>
                      <a:pt x="40" y="260"/>
                    </a:lnTo>
                    <a:lnTo>
                      <a:pt x="40" y="261"/>
                    </a:lnTo>
                    <a:lnTo>
                      <a:pt x="43" y="266"/>
                    </a:lnTo>
                    <a:lnTo>
                      <a:pt x="43" y="267"/>
                    </a:lnTo>
                    <a:lnTo>
                      <a:pt x="40" y="267"/>
                    </a:lnTo>
                    <a:lnTo>
                      <a:pt x="39" y="270"/>
                    </a:lnTo>
                    <a:lnTo>
                      <a:pt x="37" y="271"/>
                    </a:lnTo>
                    <a:lnTo>
                      <a:pt x="37" y="273"/>
                    </a:lnTo>
                    <a:lnTo>
                      <a:pt x="38" y="272"/>
                    </a:lnTo>
                    <a:lnTo>
                      <a:pt x="40" y="274"/>
                    </a:lnTo>
                    <a:lnTo>
                      <a:pt x="41" y="274"/>
                    </a:lnTo>
                    <a:lnTo>
                      <a:pt x="42" y="275"/>
                    </a:lnTo>
                    <a:lnTo>
                      <a:pt x="41" y="275"/>
                    </a:lnTo>
                    <a:lnTo>
                      <a:pt x="43" y="277"/>
                    </a:lnTo>
                    <a:lnTo>
                      <a:pt x="44" y="276"/>
                    </a:lnTo>
                    <a:lnTo>
                      <a:pt x="45" y="276"/>
                    </a:lnTo>
                    <a:lnTo>
                      <a:pt x="45" y="274"/>
                    </a:lnTo>
                    <a:lnTo>
                      <a:pt x="48" y="273"/>
                    </a:lnTo>
                    <a:lnTo>
                      <a:pt x="49" y="274"/>
                    </a:lnTo>
                    <a:lnTo>
                      <a:pt x="53" y="274"/>
                    </a:lnTo>
                    <a:lnTo>
                      <a:pt x="53" y="276"/>
                    </a:lnTo>
                    <a:lnTo>
                      <a:pt x="54" y="276"/>
                    </a:lnTo>
                    <a:lnTo>
                      <a:pt x="54" y="277"/>
                    </a:lnTo>
                    <a:lnTo>
                      <a:pt x="56" y="277"/>
                    </a:lnTo>
                    <a:lnTo>
                      <a:pt x="57" y="278"/>
                    </a:lnTo>
                    <a:lnTo>
                      <a:pt x="61" y="278"/>
                    </a:lnTo>
                    <a:lnTo>
                      <a:pt x="61" y="279"/>
                    </a:lnTo>
                    <a:lnTo>
                      <a:pt x="62" y="278"/>
                    </a:lnTo>
                    <a:lnTo>
                      <a:pt x="64" y="278"/>
                    </a:lnTo>
                    <a:lnTo>
                      <a:pt x="66" y="276"/>
                    </a:lnTo>
                    <a:lnTo>
                      <a:pt x="69" y="275"/>
                    </a:lnTo>
                    <a:lnTo>
                      <a:pt x="69" y="276"/>
                    </a:lnTo>
                    <a:lnTo>
                      <a:pt x="67" y="278"/>
                    </a:lnTo>
                    <a:lnTo>
                      <a:pt x="71" y="281"/>
                    </a:lnTo>
                    <a:lnTo>
                      <a:pt x="72" y="286"/>
                    </a:lnTo>
                    <a:lnTo>
                      <a:pt x="74" y="288"/>
                    </a:lnTo>
                    <a:lnTo>
                      <a:pt x="73" y="289"/>
                    </a:lnTo>
                    <a:lnTo>
                      <a:pt x="73" y="292"/>
                    </a:lnTo>
                    <a:lnTo>
                      <a:pt x="73" y="293"/>
                    </a:lnTo>
                    <a:lnTo>
                      <a:pt x="73" y="295"/>
                    </a:lnTo>
                    <a:lnTo>
                      <a:pt x="71" y="295"/>
                    </a:lnTo>
                    <a:lnTo>
                      <a:pt x="70" y="296"/>
                    </a:lnTo>
                    <a:lnTo>
                      <a:pt x="69" y="297"/>
                    </a:lnTo>
                    <a:lnTo>
                      <a:pt x="69" y="298"/>
                    </a:lnTo>
                    <a:lnTo>
                      <a:pt x="69" y="300"/>
                    </a:lnTo>
                    <a:lnTo>
                      <a:pt x="69" y="301"/>
                    </a:lnTo>
                    <a:lnTo>
                      <a:pt x="70" y="301"/>
                    </a:lnTo>
                    <a:lnTo>
                      <a:pt x="69" y="303"/>
                    </a:lnTo>
                    <a:lnTo>
                      <a:pt x="71" y="304"/>
                    </a:lnTo>
                    <a:lnTo>
                      <a:pt x="70" y="306"/>
                    </a:lnTo>
                    <a:lnTo>
                      <a:pt x="68" y="307"/>
                    </a:lnTo>
                    <a:lnTo>
                      <a:pt x="68" y="309"/>
                    </a:lnTo>
                    <a:lnTo>
                      <a:pt x="69" y="309"/>
                    </a:lnTo>
                    <a:lnTo>
                      <a:pt x="67" y="311"/>
                    </a:lnTo>
                    <a:lnTo>
                      <a:pt x="66" y="311"/>
                    </a:lnTo>
                    <a:lnTo>
                      <a:pt x="67" y="312"/>
                    </a:lnTo>
                    <a:lnTo>
                      <a:pt x="65" y="315"/>
                    </a:lnTo>
                    <a:lnTo>
                      <a:pt x="64" y="315"/>
                    </a:lnTo>
                    <a:lnTo>
                      <a:pt x="64" y="316"/>
                    </a:lnTo>
                    <a:lnTo>
                      <a:pt x="65" y="316"/>
                    </a:lnTo>
                    <a:lnTo>
                      <a:pt x="69" y="318"/>
                    </a:lnTo>
                    <a:lnTo>
                      <a:pt x="68" y="319"/>
                    </a:lnTo>
                    <a:lnTo>
                      <a:pt x="67" y="321"/>
                    </a:lnTo>
                    <a:lnTo>
                      <a:pt x="69" y="322"/>
                    </a:lnTo>
                    <a:lnTo>
                      <a:pt x="69" y="326"/>
                    </a:lnTo>
                    <a:lnTo>
                      <a:pt x="69" y="329"/>
                    </a:lnTo>
                    <a:lnTo>
                      <a:pt x="67" y="330"/>
                    </a:lnTo>
                    <a:lnTo>
                      <a:pt x="65" y="330"/>
                    </a:lnTo>
                    <a:lnTo>
                      <a:pt x="64" y="331"/>
                    </a:lnTo>
                    <a:lnTo>
                      <a:pt x="65" y="332"/>
                    </a:lnTo>
                    <a:lnTo>
                      <a:pt x="64" y="332"/>
                    </a:lnTo>
                    <a:lnTo>
                      <a:pt x="65" y="336"/>
                    </a:lnTo>
                    <a:lnTo>
                      <a:pt x="67" y="337"/>
                    </a:lnTo>
                    <a:lnTo>
                      <a:pt x="69" y="336"/>
                    </a:lnTo>
                    <a:lnTo>
                      <a:pt x="70" y="336"/>
                    </a:lnTo>
                    <a:lnTo>
                      <a:pt x="70" y="338"/>
                    </a:lnTo>
                    <a:lnTo>
                      <a:pt x="72" y="339"/>
                    </a:lnTo>
                    <a:lnTo>
                      <a:pt x="70" y="340"/>
                    </a:lnTo>
                    <a:lnTo>
                      <a:pt x="71" y="342"/>
                    </a:lnTo>
                    <a:lnTo>
                      <a:pt x="70" y="342"/>
                    </a:lnTo>
                    <a:lnTo>
                      <a:pt x="70" y="343"/>
                    </a:lnTo>
                    <a:lnTo>
                      <a:pt x="70" y="345"/>
                    </a:lnTo>
                    <a:lnTo>
                      <a:pt x="67" y="345"/>
                    </a:lnTo>
                    <a:lnTo>
                      <a:pt x="67" y="348"/>
                    </a:lnTo>
                    <a:lnTo>
                      <a:pt x="70" y="349"/>
                    </a:lnTo>
                    <a:lnTo>
                      <a:pt x="72" y="349"/>
                    </a:lnTo>
                    <a:lnTo>
                      <a:pt x="72" y="350"/>
                    </a:lnTo>
                    <a:lnTo>
                      <a:pt x="70" y="352"/>
                    </a:lnTo>
                    <a:lnTo>
                      <a:pt x="71" y="353"/>
                    </a:lnTo>
                    <a:lnTo>
                      <a:pt x="72" y="353"/>
                    </a:lnTo>
                    <a:lnTo>
                      <a:pt x="74" y="355"/>
                    </a:lnTo>
                    <a:lnTo>
                      <a:pt x="73" y="357"/>
                    </a:lnTo>
                    <a:lnTo>
                      <a:pt x="75" y="360"/>
                    </a:lnTo>
                    <a:lnTo>
                      <a:pt x="75" y="363"/>
                    </a:lnTo>
                    <a:lnTo>
                      <a:pt x="75" y="364"/>
                    </a:lnTo>
                    <a:lnTo>
                      <a:pt x="75" y="366"/>
                    </a:lnTo>
                    <a:lnTo>
                      <a:pt x="73" y="368"/>
                    </a:lnTo>
                    <a:lnTo>
                      <a:pt x="77" y="368"/>
                    </a:lnTo>
                    <a:lnTo>
                      <a:pt x="75" y="374"/>
                    </a:lnTo>
                    <a:lnTo>
                      <a:pt x="72" y="372"/>
                    </a:lnTo>
                    <a:lnTo>
                      <a:pt x="70" y="373"/>
                    </a:lnTo>
                    <a:lnTo>
                      <a:pt x="71" y="373"/>
                    </a:lnTo>
                    <a:lnTo>
                      <a:pt x="70" y="375"/>
                    </a:lnTo>
                    <a:lnTo>
                      <a:pt x="73" y="377"/>
                    </a:lnTo>
                    <a:lnTo>
                      <a:pt x="73" y="378"/>
                    </a:lnTo>
                    <a:lnTo>
                      <a:pt x="75" y="379"/>
                    </a:lnTo>
                    <a:lnTo>
                      <a:pt x="73" y="380"/>
                    </a:lnTo>
                    <a:lnTo>
                      <a:pt x="74" y="383"/>
                    </a:lnTo>
                    <a:lnTo>
                      <a:pt x="73" y="383"/>
                    </a:lnTo>
                    <a:lnTo>
                      <a:pt x="70" y="380"/>
                    </a:lnTo>
                    <a:lnTo>
                      <a:pt x="71" y="379"/>
                    </a:lnTo>
                    <a:lnTo>
                      <a:pt x="70" y="379"/>
                    </a:lnTo>
                    <a:lnTo>
                      <a:pt x="69" y="379"/>
                    </a:lnTo>
                    <a:lnTo>
                      <a:pt x="65" y="378"/>
                    </a:lnTo>
                    <a:lnTo>
                      <a:pt x="65" y="379"/>
                    </a:lnTo>
                    <a:lnTo>
                      <a:pt x="65" y="378"/>
                    </a:lnTo>
                    <a:lnTo>
                      <a:pt x="62" y="379"/>
                    </a:lnTo>
                    <a:lnTo>
                      <a:pt x="61" y="380"/>
                    </a:lnTo>
                    <a:lnTo>
                      <a:pt x="62" y="381"/>
                    </a:lnTo>
                    <a:lnTo>
                      <a:pt x="62" y="382"/>
                    </a:lnTo>
                    <a:lnTo>
                      <a:pt x="59" y="382"/>
                    </a:lnTo>
                    <a:lnTo>
                      <a:pt x="60" y="383"/>
                    </a:lnTo>
                    <a:lnTo>
                      <a:pt x="61" y="383"/>
                    </a:lnTo>
                    <a:lnTo>
                      <a:pt x="63" y="387"/>
                    </a:lnTo>
                    <a:lnTo>
                      <a:pt x="64" y="385"/>
                    </a:lnTo>
                    <a:lnTo>
                      <a:pt x="66" y="387"/>
                    </a:lnTo>
                    <a:lnTo>
                      <a:pt x="69" y="386"/>
                    </a:lnTo>
                    <a:lnTo>
                      <a:pt x="71" y="387"/>
                    </a:lnTo>
                    <a:lnTo>
                      <a:pt x="72" y="389"/>
                    </a:lnTo>
                    <a:lnTo>
                      <a:pt x="72" y="390"/>
                    </a:lnTo>
                    <a:lnTo>
                      <a:pt x="74" y="392"/>
                    </a:lnTo>
                    <a:lnTo>
                      <a:pt x="72" y="393"/>
                    </a:lnTo>
                    <a:lnTo>
                      <a:pt x="75" y="393"/>
                    </a:lnTo>
                    <a:lnTo>
                      <a:pt x="75" y="394"/>
                    </a:lnTo>
                    <a:lnTo>
                      <a:pt x="75" y="399"/>
                    </a:lnTo>
                    <a:lnTo>
                      <a:pt x="75" y="400"/>
                    </a:lnTo>
                    <a:lnTo>
                      <a:pt x="76" y="401"/>
                    </a:lnTo>
                    <a:lnTo>
                      <a:pt x="77" y="400"/>
                    </a:lnTo>
                    <a:lnTo>
                      <a:pt x="82" y="402"/>
                    </a:lnTo>
                    <a:lnTo>
                      <a:pt x="82" y="400"/>
                    </a:lnTo>
                    <a:lnTo>
                      <a:pt x="83" y="400"/>
                    </a:lnTo>
                    <a:lnTo>
                      <a:pt x="83" y="404"/>
                    </a:lnTo>
                    <a:lnTo>
                      <a:pt x="82" y="408"/>
                    </a:lnTo>
                    <a:lnTo>
                      <a:pt x="84" y="408"/>
                    </a:lnTo>
                    <a:lnTo>
                      <a:pt x="85" y="406"/>
                    </a:lnTo>
                    <a:lnTo>
                      <a:pt x="87" y="406"/>
                    </a:lnTo>
                    <a:lnTo>
                      <a:pt x="87" y="404"/>
                    </a:lnTo>
                    <a:lnTo>
                      <a:pt x="88" y="403"/>
                    </a:lnTo>
                    <a:lnTo>
                      <a:pt x="89" y="403"/>
                    </a:lnTo>
                    <a:lnTo>
                      <a:pt x="91" y="402"/>
                    </a:lnTo>
                    <a:lnTo>
                      <a:pt x="92" y="403"/>
                    </a:lnTo>
                    <a:lnTo>
                      <a:pt x="90" y="403"/>
                    </a:lnTo>
                    <a:lnTo>
                      <a:pt x="92" y="405"/>
                    </a:lnTo>
                    <a:lnTo>
                      <a:pt x="91" y="408"/>
                    </a:lnTo>
                    <a:lnTo>
                      <a:pt x="92" y="408"/>
                    </a:lnTo>
                    <a:lnTo>
                      <a:pt x="93" y="408"/>
                    </a:lnTo>
                    <a:lnTo>
                      <a:pt x="94" y="408"/>
                    </a:lnTo>
                    <a:lnTo>
                      <a:pt x="94" y="413"/>
                    </a:lnTo>
                    <a:lnTo>
                      <a:pt x="95" y="415"/>
                    </a:lnTo>
                    <a:lnTo>
                      <a:pt x="98" y="413"/>
                    </a:lnTo>
                    <a:lnTo>
                      <a:pt x="99" y="413"/>
                    </a:lnTo>
                    <a:lnTo>
                      <a:pt x="100" y="414"/>
                    </a:lnTo>
                    <a:lnTo>
                      <a:pt x="100" y="413"/>
                    </a:lnTo>
                    <a:lnTo>
                      <a:pt x="103" y="413"/>
                    </a:lnTo>
                    <a:lnTo>
                      <a:pt x="103" y="410"/>
                    </a:lnTo>
                    <a:lnTo>
                      <a:pt x="104" y="411"/>
                    </a:lnTo>
                    <a:lnTo>
                      <a:pt x="105" y="408"/>
                    </a:lnTo>
                    <a:lnTo>
                      <a:pt x="104" y="407"/>
                    </a:lnTo>
                    <a:lnTo>
                      <a:pt x="106" y="406"/>
                    </a:lnTo>
                    <a:lnTo>
                      <a:pt x="107" y="406"/>
                    </a:lnTo>
                    <a:lnTo>
                      <a:pt x="108" y="405"/>
                    </a:lnTo>
                    <a:lnTo>
                      <a:pt x="110" y="405"/>
                    </a:lnTo>
                    <a:lnTo>
                      <a:pt x="110" y="402"/>
                    </a:lnTo>
                    <a:lnTo>
                      <a:pt x="114" y="403"/>
                    </a:lnTo>
                    <a:lnTo>
                      <a:pt x="118" y="406"/>
                    </a:lnTo>
                    <a:lnTo>
                      <a:pt x="119" y="406"/>
                    </a:lnTo>
                    <a:lnTo>
                      <a:pt x="120" y="403"/>
                    </a:lnTo>
                    <a:lnTo>
                      <a:pt x="119" y="403"/>
                    </a:lnTo>
                    <a:lnTo>
                      <a:pt x="120" y="402"/>
                    </a:lnTo>
                    <a:lnTo>
                      <a:pt x="121" y="402"/>
                    </a:lnTo>
                    <a:lnTo>
                      <a:pt x="122" y="402"/>
                    </a:lnTo>
                    <a:lnTo>
                      <a:pt x="122" y="399"/>
                    </a:lnTo>
                    <a:lnTo>
                      <a:pt x="122" y="398"/>
                    </a:lnTo>
                    <a:lnTo>
                      <a:pt x="123" y="394"/>
                    </a:lnTo>
                    <a:lnTo>
                      <a:pt x="123" y="395"/>
                    </a:lnTo>
                    <a:lnTo>
                      <a:pt x="124" y="395"/>
                    </a:lnTo>
                    <a:lnTo>
                      <a:pt x="124" y="396"/>
                    </a:lnTo>
                    <a:lnTo>
                      <a:pt x="126" y="397"/>
                    </a:lnTo>
                    <a:lnTo>
                      <a:pt x="128" y="398"/>
                    </a:lnTo>
                    <a:lnTo>
                      <a:pt x="129" y="396"/>
                    </a:lnTo>
                    <a:lnTo>
                      <a:pt x="129" y="393"/>
                    </a:lnTo>
                    <a:lnTo>
                      <a:pt x="129" y="391"/>
                    </a:lnTo>
                    <a:lnTo>
                      <a:pt x="127" y="389"/>
                    </a:lnTo>
                    <a:lnTo>
                      <a:pt x="131" y="389"/>
                    </a:lnTo>
                    <a:lnTo>
                      <a:pt x="131" y="387"/>
                    </a:lnTo>
                    <a:lnTo>
                      <a:pt x="130" y="383"/>
                    </a:lnTo>
                    <a:lnTo>
                      <a:pt x="131" y="382"/>
                    </a:lnTo>
                    <a:lnTo>
                      <a:pt x="131" y="378"/>
                    </a:lnTo>
                    <a:lnTo>
                      <a:pt x="132" y="380"/>
                    </a:lnTo>
                    <a:lnTo>
                      <a:pt x="132" y="379"/>
                    </a:lnTo>
                    <a:lnTo>
                      <a:pt x="135" y="379"/>
                    </a:lnTo>
                    <a:lnTo>
                      <a:pt x="136" y="379"/>
                    </a:lnTo>
                    <a:lnTo>
                      <a:pt x="136" y="378"/>
                    </a:lnTo>
                    <a:lnTo>
                      <a:pt x="138" y="378"/>
                    </a:lnTo>
                    <a:lnTo>
                      <a:pt x="138" y="377"/>
                    </a:lnTo>
                    <a:lnTo>
                      <a:pt x="139" y="377"/>
                    </a:lnTo>
                    <a:lnTo>
                      <a:pt x="139" y="376"/>
                    </a:lnTo>
                    <a:lnTo>
                      <a:pt x="139" y="374"/>
                    </a:lnTo>
                    <a:lnTo>
                      <a:pt x="141" y="374"/>
                    </a:lnTo>
                    <a:lnTo>
                      <a:pt x="141" y="373"/>
                    </a:lnTo>
                    <a:lnTo>
                      <a:pt x="144" y="373"/>
                    </a:lnTo>
                    <a:lnTo>
                      <a:pt x="145" y="370"/>
                    </a:lnTo>
                    <a:lnTo>
                      <a:pt x="148" y="370"/>
                    </a:lnTo>
                    <a:lnTo>
                      <a:pt x="149" y="370"/>
                    </a:lnTo>
                    <a:lnTo>
                      <a:pt x="149" y="369"/>
                    </a:lnTo>
                    <a:lnTo>
                      <a:pt x="150" y="368"/>
                    </a:lnTo>
                    <a:lnTo>
                      <a:pt x="153" y="373"/>
                    </a:lnTo>
                    <a:lnTo>
                      <a:pt x="154" y="374"/>
                    </a:lnTo>
                    <a:lnTo>
                      <a:pt x="155" y="373"/>
                    </a:lnTo>
                    <a:lnTo>
                      <a:pt x="158" y="373"/>
                    </a:lnTo>
                    <a:lnTo>
                      <a:pt x="162" y="370"/>
                    </a:lnTo>
                    <a:lnTo>
                      <a:pt x="163" y="372"/>
                    </a:lnTo>
                    <a:lnTo>
                      <a:pt x="163" y="370"/>
                    </a:lnTo>
                    <a:lnTo>
                      <a:pt x="169" y="368"/>
                    </a:lnTo>
                    <a:lnTo>
                      <a:pt x="168" y="365"/>
                    </a:lnTo>
                    <a:lnTo>
                      <a:pt x="171" y="366"/>
                    </a:lnTo>
                    <a:lnTo>
                      <a:pt x="172" y="365"/>
                    </a:lnTo>
                    <a:lnTo>
                      <a:pt x="174" y="362"/>
                    </a:lnTo>
                    <a:lnTo>
                      <a:pt x="173" y="361"/>
                    </a:lnTo>
                    <a:lnTo>
                      <a:pt x="174" y="361"/>
                    </a:lnTo>
                    <a:lnTo>
                      <a:pt x="176" y="361"/>
                    </a:lnTo>
                    <a:lnTo>
                      <a:pt x="178" y="359"/>
                    </a:lnTo>
                    <a:lnTo>
                      <a:pt x="183" y="353"/>
                    </a:lnTo>
                    <a:lnTo>
                      <a:pt x="184" y="355"/>
                    </a:lnTo>
                    <a:lnTo>
                      <a:pt x="183" y="355"/>
                    </a:lnTo>
                    <a:lnTo>
                      <a:pt x="183" y="361"/>
                    </a:lnTo>
                    <a:lnTo>
                      <a:pt x="187" y="360"/>
                    </a:lnTo>
                    <a:lnTo>
                      <a:pt x="188" y="361"/>
                    </a:lnTo>
                    <a:lnTo>
                      <a:pt x="190" y="362"/>
                    </a:lnTo>
                    <a:lnTo>
                      <a:pt x="191" y="362"/>
                    </a:lnTo>
                    <a:lnTo>
                      <a:pt x="195" y="361"/>
                    </a:lnTo>
                    <a:lnTo>
                      <a:pt x="202" y="362"/>
                    </a:lnTo>
                    <a:lnTo>
                      <a:pt x="204" y="364"/>
                    </a:lnTo>
                    <a:lnTo>
                      <a:pt x="205" y="361"/>
                    </a:lnTo>
                    <a:lnTo>
                      <a:pt x="206" y="359"/>
                    </a:lnTo>
                    <a:lnTo>
                      <a:pt x="206" y="360"/>
                    </a:lnTo>
                    <a:lnTo>
                      <a:pt x="208" y="356"/>
                    </a:lnTo>
                    <a:lnTo>
                      <a:pt x="209" y="358"/>
                    </a:lnTo>
                    <a:lnTo>
                      <a:pt x="208" y="361"/>
                    </a:lnTo>
                    <a:lnTo>
                      <a:pt x="209" y="361"/>
                    </a:lnTo>
                    <a:lnTo>
                      <a:pt x="211" y="359"/>
                    </a:lnTo>
                    <a:lnTo>
                      <a:pt x="212" y="359"/>
                    </a:lnTo>
                    <a:lnTo>
                      <a:pt x="215" y="355"/>
                    </a:lnTo>
                    <a:lnTo>
                      <a:pt x="218" y="352"/>
                    </a:lnTo>
                    <a:lnTo>
                      <a:pt x="219" y="349"/>
                    </a:lnTo>
                    <a:lnTo>
                      <a:pt x="220" y="349"/>
                    </a:lnTo>
                    <a:lnTo>
                      <a:pt x="223" y="348"/>
                    </a:lnTo>
                    <a:lnTo>
                      <a:pt x="224" y="348"/>
                    </a:lnTo>
                    <a:lnTo>
                      <a:pt x="225" y="351"/>
                    </a:lnTo>
                    <a:lnTo>
                      <a:pt x="226" y="349"/>
                    </a:lnTo>
                    <a:lnTo>
                      <a:pt x="227" y="350"/>
                    </a:lnTo>
                    <a:lnTo>
                      <a:pt x="229" y="356"/>
                    </a:lnTo>
                    <a:lnTo>
                      <a:pt x="228" y="359"/>
                    </a:lnTo>
                    <a:lnTo>
                      <a:pt x="229" y="360"/>
                    </a:lnTo>
                    <a:lnTo>
                      <a:pt x="236" y="359"/>
                    </a:lnTo>
                    <a:lnTo>
                      <a:pt x="236" y="355"/>
                    </a:lnTo>
                    <a:lnTo>
                      <a:pt x="237" y="355"/>
                    </a:lnTo>
                    <a:lnTo>
                      <a:pt x="237" y="352"/>
                    </a:lnTo>
                    <a:lnTo>
                      <a:pt x="239" y="350"/>
                    </a:lnTo>
                    <a:lnTo>
                      <a:pt x="241" y="348"/>
                    </a:lnTo>
                    <a:lnTo>
                      <a:pt x="244" y="348"/>
                    </a:lnTo>
                    <a:lnTo>
                      <a:pt x="250" y="347"/>
                    </a:lnTo>
                    <a:lnTo>
                      <a:pt x="251" y="347"/>
                    </a:lnTo>
                    <a:lnTo>
                      <a:pt x="250" y="348"/>
                    </a:lnTo>
                    <a:lnTo>
                      <a:pt x="254" y="347"/>
                    </a:lnTo>
                    <a:lnTo>
                      <a:pt x="255" y="345"/>
                    </a:lnTo>
                    <a:lnTo>
                      <a:pt x="256" y="345"/>
                    </a:lnTo>
                    <a:lnTo>
                      <a:pt x="258" y="345"/>
                    </a:lnTo>
                    <a:lnTo>
                      <a:pt x="259" y="342"/>
                    </a:lnTo>
                    <a:lnTo>
                      <a:pt x="260" y="342"/>
                    </a:lnTo>
                    <a:lnTo>
                      <a:pt x="261" y="342"/>
                    </a:lnTo>
                    <a:lnTo>
                      <a:pt x="263" y="341"/>
                    </a:lnTo>
                    <a:lnTo>
                      <a:pt x="263" y="339"/>
                    </a:lnTo>
                    <a:lnTo>
                      <a:pt x="263" y="335"/>
                    </a:lnTo>
                    <a:lnTo>
                      <a:pt x="262" y="335"/>
                    </a:lnTo>
                    <a:lnTo>
                      <a:pt x="263" y="335"/>
                    </a:lnTo>
                    <a:lnTo>
                      <a:pt x="263" y="334"/>
                    </a:lnTo>
                    <a:lnTo>
                      <a:pt x="265" y="335"/>
                    </a:lnTo>
                    <a:lnTo>
                      <a:pt x="268" y="335"/>
                    </a:lnTo>
                    <a:lnTo>
                      <a:pt x="268" y="336"/>
                    </a:lnTo>
                    <a:lnTo>
                      <a:pt x="272" y="337"/>
                    </a:lnTo>
                    <a:lnTo>
                      <a:pt x="274" y="337"/>
                    </a:lnTo>
                    <a:lnTo>
                      <a:pt x="274" y="336"/>
                    </a:lnTo>
                    <a:lnTo>
                      <a:pt x="273" y="335"/>
                    </a:lnTo>
                    <a:lnTo>
                      <a:pt x="274" y="335"/>
                    </a:lnTo>
                    <a:lnTo>
                      <a:pt x="273" y="334"/>
                    </a:lnTo>
                    <a:lnTo>
                      <a:pt x="274" y="331"/>
                    </a:lnTo>
                    <a:lnTo>
                      <a:pt x="273" y="329"/>
                    </a:lnTo>
                    <a:lnTo>
                      <a:pt x="272" y="329"/>
                    </a:lnTo>
                    <a:lnTo>
                      <a:pt x="272" y="322"/>
                    </a:lnTo>
                    <a:lnTo>
                      <a:pt x="275" y="322"/>
                    </a:lnTo>
                    <a:lnTo>
                      <a:pt x="274" y="321"/>
                    </a:lnTo>
                    <a:lnTo>
                      <a:pt x="276" y="321"/>
                    </a:lnTo>
                    <a:lnTo>
                      <a:pt x="277" y="319"/>
                    </a:lnTo>
                    <a:lnTo>
                      <a:pt x="279" y="319"/>
                    </a:lnTo>
                    <a:lnTo>
                      <a:pt x="280" y="318"/>
                    </a:lnTo>
                    <a:lnTo>
                      <a:pt x="283" y="318"/>
                    </a:lnTo>
                    <a:lnTo>
                      <a:pt x="285" y="321"/>
                    </a:lnTo>
                    <a:lnTo>
                      <a:pt x="286" y="321"/>
                    </a:lnTo>
                    <a:lnTo>
                      <a:pt x="286" y="319"/>
                    </a:lnTo>
                    <a:lnTo>
                      <a:pt x="288" y="319"/>
                    </a:lnTo>
                    <a:lnTo>
                      <a:pt x="292" y="322"/>
                    </a:lnTo>
                    <a:lnTo>
                      <a:pt x="296" y="323"/>
                    </a:lnTo>
                    <a:lnTo>
                      <a:pt x="296" y="325"/>
                    </a:lnTo>
                    <a:lnTo>
                      <a:pt x="297" y="325"/>
                    </a:lnTo>
                    <a:lnTo>
                      <a:pt x="297" y="326"/>
                    </a:lnTo>
                    <a:lnTo>
                      <a:pt x="298" y="326"/>
                    </a:lnTo>
                    <a:lnTo>
                      <a:pt x="303" y="326"/>
                    </a:lnTo>
                    <a:lnTo>
                      <a:pt x="309" y="327"/>
                    </a:lnTo>
                    <a:lnTo>
                      <a:pt x="309" y="329"/>
                    </a:lnTo>
                    <a:lnTo>
                      <a:pt x="311" y="329"/>
                    </a:lnTo>
                    <a:lnTo>
                      <a:pt x="315" y="330"/>
                    </a:lnTo>
                    <a:lnTo>
                      <a:pt x="315" y="331"/>
                    </a:lnTo>
                    <a:lnTo>
                      <a:pt x="316" y="330"/>
                    </a:lnTo>
                    <a:lnTo>
                      <a:pt x="322" y="330"/>
                    </a:lnTo>
                    <a:lnTo>
                      <a:pt x="323" y="329"/>
                    </a:lnTo>
                    <a:lnTo>
                      <a:pt x="326" y="331"/>
                    </a:lnTo>
                    <a:lnTo>
                      <a:pt x="327" y="328"/>
                    </a:lnTo>
                    <a:lnTo>
                      <a:pt x="326" y="326"/>
                    </a:lnTo>
                    <a:lnTo>
                      <a:pt x="330" y="328"/>
                    </a:lnTo>
                    <a:lnTo>
                      <a:pt x="330" y="329"/>
                    </a:lnTo>
                    <a:lnTo>
                      <a:pt x="331" y="331"/>
                    </a:lnTo>
                    <a:lnTo>
                      <a:pt x="331" y="330"/>
                    </a:lnTo>
                    <a:lnTo>
                      <a:pt x="334" y="332"/>
                    </a:lnTo>
                    <a:lnTo>
                      <a:pt x="334" y="331"/>
                    </a:lnTo>
                    <a:lnTo>
                      <a:pt x="335" y="331"/>
                    </a:lnTo>
                    <a:lnTo>
                      <a:pt x="336" y="329"/>
                    </a:lnTo>
                    <a:lnTo>
                      <a:pt x="341" y="334"/>
                    </a:lnTo>
                    <a:lnTo>
                      <a:pt x="343" y="335"/>
                    </a:lnTo>
                    <a:lnTo>
                      <a:pt x="343" y="336"/>
                    </a:lnTo>
                    <a:lnTo>
                      <a:pt x="344" y="336"/>
                    </a:lnTo>
                    <a:lnTo>
                      <a:pt x="346" y="332"/>
                    </a:lnTo>
                    <a:lnTo>
                      <a:pt x="348" y="331"/>
                    </a:lnTo>
                    <a:lnTo>
                      <a:pt x="348" y="330"/>
                    </a:lnTo>
                    <a:lnTo>
                      <a:pt x="350" y="326"/>
                    </a:lnTo>
                    <a:lnTo>
                      <a:pt x="351" y="327"/>
                    </a:lnTo>
                    <a:lnTo>
                      <a:pt x="353" y="325"/>
                    </a:lnTo>
                    <a:lnTo>
                      <a:pt x="355" y="328"/>
                    </a:lnTo>
                    <a:lnTo>
                      <a:pt x="357" y="329"/>
                    </a:lnTo>
                    <a:lnTo>
                      <a:pt x="358" y="328"/>
                    </a:lnTo>
                    <a:lnTo>
                      <a:pt x="358" y="327"/>
                    </a:lnTo>
                    <a:lnTo>
                      <a:pt x="359" y="329"/>
                    </a:lnTo>
                    <a:lnTo>
                      <a:pt x="361" y="329"/>
                    </a:lnTo>
                    <a:lnTo>
                      <a:pt x="361" y="326"/>
                    </a:lnTo>
                    <a:lnTo>
                      <a:pt x="365" y="328"/>
                    </a:lnTo>
                    <a:lnTo>
                      <a:pt x="365" y="326"/>
                    </a:lnTo>
                    <a:lnTo>
                      <a:pt x="366" y="326"/>
                    </a:lnTo>
                    <a:lnTo>
                      <a:pt x="367" y="326"/>
                    </a:lnTo>
                    <a:lnTo>
                      <a:pt x="369" y="326"/>
                    </a:lnTo>
                    <a:lnTo>
                      <a:pt x="369" y="327"/>
                    </a:lnTo>
                    <a:lnTo>
                      <a:pt x="370" y="328"/>
                    </a:lnTo>
                    <a:lnTo>
                      <a:pt x="370" y="329"/>
                    </a:lnTo>
                    <a:lnTo>
                      <a:pt x="372" y="329"/>
                    </a:lnTo>
                    <a:lnTo>
                      <a:pt x="372" y="331"/>
                    </a:lnTo>
                    <a:lnTo>
                      <a:pt x="372" y="330"/>
                    </a:lnTo>
                    <a:lnTo>
                      <a:pt x="374" y="331"/>
                    </a:lnTo>
                    <a:lnTo>
                      <a:pt x="372" y="329"/>
                    </a:lnTo>
                    <a:lnTo>
                      <a:pt x="374" y="329"/>
                    </a:lnTo>
                    <a:lnTo>
                      <a:pt x="374" y="330"/>
                    </a:lnTo>
                    <a:lnTo>
                      <a:pt x="374" y="331"/>
                    </a:lnTo>
                    <a:lnTo>
                      <a:pt x="375" y="330"/>
                    </a:lnTo>
                    <a:lnTo>
                      <a:pt x="376" y="330"/>
                    </a:lnTo>
                    <a:lnTo>
                      <a:pt x="378" y="326"/>
                    </a:lnTo>
                    <a:lnTo>
                      <a:pt x="378" y="324"/>
                    </a:lnTo>
                    <a:lnTo>
                      <a:pt x="378" y="323"/>
                    </a:lnTo>
                    <a:lnTo>
                      <a:pt x="377" y="322"/>
                    </a:lnTo>
                    <a:lnTo>
                      <a:pt x="378" y="322"/>
                    </a:lnTo>
                    <a:lnTo>
                      <a:pt x="378" y="318"/>
                    </a:lnTo>
                    <a:lnTo>
                      <a:pt x="381" y="319"/>
                    </a:lnTo>
                    <a:lnTo>
                      <a:pt x="381" y="314"/>
                    </a:lnTo>
                    <a:lnTo>
                      <a:pt x="381" y="312"/>
                    </a:lnTo>
                    <a:lnTo>
                      <a:pt x="382" y="312"/>
                    </a:lnTo>
                    <a:lnTo>
                      <a:pt x="382" y="310"/>
                    </a:lnTo>
                    <a:lnTo>
                      <a:pt x="381" y="309"/>
                    </a:lnTo>
                    <a:lnTo>
                      <a:pt x="380" y="308"/>
                    </a:lnTo>
                    <a:lnTo>
                      <a:pt x="380" y="306"/>
                    </a:lnTo>
                    <a:lnTo>
                      <a:pt x="378" y="305"/>
                    </a:lnTo>
                    <a:lnTo>
                      <a:pt x="378" y="304"/>
                    </a:lnTo>
                    <a:lnTo>
                      <a:pt x="381" y="302"/>
                    </a:lnTo>
                    <a:lnTo>
                      <a:pt x="381" y="304"/>
                    </a:lnTo>
                    <a:lnTo>
                      <a:pt x="382" y="303"/>
                    </a:lnTo>
                    <a:lnTo>
                      <a:pt x="381" y="302"/>
                    </a:lnTo>
                    <a:lnTo>
                      <a:pt x="381" y="301"/>
                    </a:lnTo>
                    <a:lnTo>
                      <a:pt x="380" y="299"/>
                    </a:lnTo>
                    <a:lnTo>
                      <a:pt x="381" y="298"/>
                    </a:lnTo>
                    <a:lnTo>
                      <a:pt x="381" y="297"/>
                    </a:lnTo>
                    <a:lnTo>
                      <a:pt x="381" y="296"/>
                    </a:lnTo>
                    <a:lnTo>
                      <a:pt x="379" y="295"/>
                    </a:lnTo>
                    <a:lnTo>
                      <a:pt x="379" y="294"/>
                    </a:lnTo>
                    <a:lnTo>
                      <a:pt x="381" y="293"/>
                    </a:lnTo>
                    <a:lnTo>
                      <a:pt x="382" y="293"/>
                    </a:lnTo>
                    <a:lnTo>
                      <a:pt x="382" y="292"/>
                    </a:lnTo>
                    <a:lnTo>
                      <a:pt x="384" y="291"/>
                    </a:lnTo>
                    <a:lnTo>
                      <a:pt x="388" y="296"/>
                    </a:lnTo>
                    <a:lnTo>
                      <a:pt x="394" y="300"/>
                    </a:lnTo>
                    <a:lnTo>
                      <a:pt x="394" y="298"/>
                    </a:lnTo>
                    <a:lnTo>
                      <a:pt x="395" y="299"/>
                    </a:lnTo>
                    <a:lnTo>
                      <a:pt x="394" y="298"/>
                    </a:lnTo>
                    <a:lnTo>
                      <a:pt x="395" y="296"/>
                    </a:lnTo>
                    <a:lnTo>
                      <a:pt x="393" y="296"/>
                    </a:lnTo>
                    <a:lnTo>
                      <a:pt x="392" y="295"/>
                    </a:lnTo>
                    <a:lnTo>
                      <a:pt x="394" y="293"/>
                    </a:lnTo>
                    <a:lnTo>
                      <a:pt x="395" y="295"/>
                    </a:lnTo>
                    <a:lnTo>
                      <a:pt x="396" y="293"/>
                    </a:lnTo>
                    <a:lnTo>
                      <a:pt x="395" y="292"/>
                    </a:lnTo>
                    <a:lnTo>
                      <a:pt x="397" y="292"/>
                    </a:lnTo>
                    <a:lnTo>
                      <a:pt x="397" y="285"/>
                    </a:lnTo>
                    <a:lnTo>
                      <a:pt x="401" y="289"/>
                    </a:lnTo>
                    <a:lnTo>
                      <a:pt x="404" y="289"/>
                    </a:lnTo>
                    <a:lnTo>
                      <a:pt x="404" y="286"/>
                    </a:lnTo>
                    <a:lnTo>
                      <a:pt x="407" y="289"/>
                    </a:lnTo>
                    <a:lnTo>
                      <a:pt x="410" y="289"/>
                    </a:lnTo>
                    <a:lnTo>
                      <a:pt x="410" y="285"/>
                    </a:lnTo>
                    <a:lnTo>
                      <a:pt x="411" y="284"/>
                    </a:lnTo>
                    <a:lnTo>
                      <a:pt x="411" y="281"/>
                    </a:lnTo>
                    <a:lnTo>
                      <a:pt x="411" y="280"/>
                    </a:lnTo>
                    <a:lnTo>
                      <a:pt x="410" y="279"/>
                    </a:lnTo>
                    <a:lnTo>
                      <a:pt x="411" y="279"/>
                    </a:lnTo>
                    <a:lnTo>
                      <a:pt x="411" y="275"/>
                    </a:lnTo>
                    <a:lnTo>
                      <a:pt x="408" y="267"/>
                    </a:lnTo>
                    <a:lnTo>
                      <a:pt x="413" y="266"/>
                    </a:lnTo>
                    <a:lnTo>
                      <a:pt x="413" y="261"/>
                    </a:lnTo>
                    <a:lnTo>
                      <a:pt x="417" y="264"/>
                    </a:lnTo>
                    <a:lnTo>
                      <a:pt x="416" y="261"/>
                    </a:lnTo>
                    <a:lnTo>
                      <a:pt x="416" y="258"/>
                    </a:lnTo>
                    <a:lnTo>
                      <a:pt x="414" y="258"/>
                    </a:lnTo>
                    <a:lnTo>
                      <a:pt x="415" y="255"/>
                    </a:lnTo>
                    <a:lnTo>
                      <a:pt x="413" y="254"/>
                    </a:lnTo>
                    <a:lnTo>
                      <a:pt x="414" y="254"/>
                    </a:lnTo>
                    <a:lnTo>
                      <a:pt x="414" y="253"/>
                    </a:lnTo>
                    <a:lnTo>
                      <a:pt x="413" y="253"/>
                    </a:lnTo>
                    <a:lnTo>
                      <a:pt x="411" y="252"/>
                    </a:lnTo>
                    <a:lnTo>
                      <a:pt x="411" y="253"/>
                    </a:lnTo>
                    <a:lnTo>
                      <a:pt x="410" y="252"/>
                    </a:lnTo>
                    <a:lnTo>
                      <a:pt x="410" y="251"/>
                    </a:lnTo>
                    <a:lnTo>
                      <a:pt x="410" y="252"/>
                    </a:lnTo>
                    <a:lnTo>
                      <a:pt x="406" y="251"/>
                    </a:lnTo>
                    <a:lnTo>
                      <a:pt x="407" y="248"/>
                    </a:lnTo>
                    <a:lnTo>
                      <a:pt x="406" y="249"/>
                    </a:lnTo>
                    <a:lnTo>
                      <a:pt x="406" y="248"/>
                    </a:lnTo>
                    <a:lnTo>
                      <a:pt x="406" y="245"/>
                    </a:lnTo>
                    <a:lnTo>
                      <a:pt x="405" y="245"/>
                    </a:lnTo>
                    <a:lnTo>
                      <a:pt x="406" y="244"/>
                    </a:lnTo>
                    <a:lnTo>
                      <a:pt x="405" y="244"/>
                    </a:lnTo>
                    <a:lnTo>
                      <a:pt x="406" y="242"/>
                    </a:lnTo>
                    <a:lnTo>
                      <a:pt x="405" y="242"/>
                    </a:lnTo>
                    <a:lnTo>
                      <a:pt x="405" y="241"/>
                    </a:lnTo>
                    <a:lnTo>
                      <a:pt x="404" y="238"/>
                    </a:lnTo>
                    <a:lnTo>
                      <a:pt x="402" y="237"/>
                    </a:lnTo>
                    <a:lnTo>
                      <a:pt x="402" y="235"/>
                    </a:lnTo>
                    <a:lnTo>
                      <a:pt x="402" y="231"/>
                    </a:lnTo>
                    <a:lnTo>
                      <a:pt x="402" y="230"/>
                    </a:lnTo>
                    <a:lnTo>
                      <a:pt x="402" y="228"/>
                    </a:lnTo>
                    <a:lnTo>
                      <a:pt x="401" y="228"/>
                    </a:lnTo>
                    <a:lnTo>
                      <a:pt x="401" y="225"/>
                    </a:lnTo>
                    <a:lnTo>
                      <a:pt x="400" y="225"/>
                    </a:lnTo>
                    <a:lnTo>
                      <a:pt x="400" y="224"/>
                    </a:lnTo>
                    <a:lnTo>
                      <a:pt x="400" y="221"/>
                    </a:lnTo>
                    <a:lnTo>
                      <a:pt x="397" y="219"/>
                    </a:lnTo>
                    <a:lnTo>
                      <a:pt x="397" y="218"/>
                    </a:lnTo>
                    <a:lnTo>
                      <a:pt x="396" y="215"/>
                    </a:lnTo>
                    <a:lnTo>
                      <a:pt x="394" y="215"/>
                    </a:lnTo>
                    <a:lnTo>
                      <a:pt x="395" y="213"/>
                    </a:lnTo>
                    <a:lnTo>
                      <a:pt x="395" y="208"/>
                    </a:lnTo>
                    <a:lnTo>
                      <a:pt x="392" y="206"/>
                    </a:lnTo>
                    <a:lnTo>
                      <a:pt x="392" y="204"/>
                    </a:lnTo>
                    <a:lnTo>
                      <a:pt x="393" y="204"/>
                    </a:lnTo>
                    <a:lnTo>
                      <a:pt x="390" y="201"/>
                    </a:lnTo>
                    <a:lnTo>
                      <a:pt x="392" y="197"/>
                    </a:lnTo>
                    <a:lnTo>
                      <a:pt x="392" y="196"/>
                    </a:lnTo>
                    <a:lnTo>
                      <a:pt x="392" y="192"/>
                    </a:lnTo>
                    <a:lnTo>
                      <a:pt x="392" y="191"/>
                    </a:lnTo>
                    <a:lnTo>
                      <a:pt x="392" y="190"/>
                    </a:lnTo>
                    <a:lnTo>
                      <a:pt x="392" y="187"/>
                    </a:lnTo>
                    <a:lnTo>
                      <a:pt x="390" y="187"/>
                    </a:lnTo>
                    <a:lnTo>
                      <a:pt x="388" y="187"/>
                    </a:lnTo>
                    <a:lnTo>
                      <a:pt x="389" y="182"/>
                    </a:lnTo>
                    <a:lnTo>
                      <a:pt x="392" y="177"/>
                    </a:lnTo>
                    <a:lnTo>
                      <a:pt x="398" y="173"/>
                    </a:lnTo>
                    <a:lnTo>
                      <a:pt x="398" y="171"/>
                    </a:lnTo>
                    <a:lnTo>
                      <a:pt x="396" y="169"/>
                    </a:lnTo>
                    <a:lnTo>
                      <a:pt x="397" y="166"/>
                    </a:lnTo>
                    <a:lnTo>
                      <a:pt x="398" y="164"/>
                    </a:lnTo>
                    <a:lnTo>
                      <a:pt x="398" y="161"/>
                    </a:lnTo>
                    <a:lnTo>
                      <a:pt x="400" y="159"/>
                    </a:lnTo>
                    <a:lnTo>
                      <a:pt x="404" y="158"/>
                    </a:lnTo>
                    <a:lnTo>
                      <a:pt x="408" y="157"/>
                    </a:lnTo>
                    <a:lnTo>
                      <a:pt x="410" y="153"/>
                    </a:lnTo>
                    <a:lnTo>
                      <a:pt x="411" y="151"/>
                    </a:lnTo>
                    <a:lnTo>
                      <a:pt x="411" y="153"/>
                    </a:lnTo>
                    <a:lnTo>
                      <a:pt x="411" y="155"/>
                    </a:lnTo>
                    <a:lnTo>
                      <a:pt x="414" y="155"/>
                    </a:lnTo>
                    <a:lnTo>
                      <a:pt x="415" y="153"/>
                    </a:lnTo>
                    <a:lnTo>
                      <a:pt x="412" y="150"/>
                    </a:lnTo>
                    <a:lnTo>
                      <a:pt x="413" y="147"/>
                    </a:lnTo>
                    <a:lnTo>
                      <a:pt x="414" y="147"/>
                    </a:lnTo>
                    <a:lnTo>
                      <a:pt x="414" y="145"/>
                    </a:lnTo>
                    <a:lnTo>
                      <a:pt x="416" y="140"/>
                    </a:lnTo>
                    <a:lnTo>
                      <a:pt x="418" y="137"/>
                    </a:lnTo>
                    <a:lnTo>
                      <a:pt x="418" y="136"/>
                    </a:lnTo>
                    <a:lnTo>
                      <a:pt x="420" y="136"/>
                    </a:lnTo>
                    <a:lnTo>
                      <a:pt x="422" y="138"/>
                    </a:lnTo>
                    <a:lnTo>
                      <a:pt x="424" y="134"/>
                    </a:lnTo>
                    <a:lnTo>
                      <a:pt x="422" y="132"/>
                    </a:lnTo>
                    <a:lnTo>
                      <a:pt x="423" y="130"/>
                    </a:lnTo>
                    <a:lnTo>
                      <a:pt x="426" y="129"/>
                    </a:lnTo>
                    <a:lnTo>
                      <a:pt x="426" y="128"/>
                    </a:lnTo>
                    <a:lnTo>
                      <a:pt x="425" y="127"/>
                    </a:lnTo>
                    <a:lnTo>
                      <a:pt x="424" y="127"/>
                    </a:lnTo>
                    <a:lnTo>
                      <a:pt x="424" y="125"/>
                    </a:lnTo>
                    <a:lnTo>
                      <a:pt x="424" y="124"/>
                    </a:lnTo>
                    <a:lnTo>
                      <a:pt x="425" y="122"/>
                    </a:lnTo>
                    <a:lnTo>
                      <a:pt x="427" y="123"/>
                    </a:lnTo>
                    <a:lnTo>
                      <a:pt x="427" y="122"/>
                    </a:lnTo>
                    <a:lnTo>
                      <a:pt x="425" y="121"/>
                    </a:lnTo>
                    <a:lnTo>
                      <a:pt x="424" y="122"/>
                    </a:lnTo>
                    <a:lnTo>
                      <a:pt x="423" y="121"/>
                    </a:lnTo>
                    <a:lnTo>
                      <a:pt x="424" y="121"/>
                    </a:lnTo>
                    <a:lnTo>
                      <a:pt x="422" y="119"/>
                    </a:lnTo>
                    <a:lnTo>
                      <a:pt x="425" y="118"/>
                    </a:lnTo>
                    <a:lnTo>
                      <a:pt x="427" y="121"/>
                    </a:lnTo>
                    <a:lnTo>
                      <a:pt x="429" y="119"/>
                    </a:lnTo>
                    <a:lnTo>
                      <a:pt x="432" y="118"/>
                    </a:lnTo>
                    <a:lnTo>
                      <a:pt x="433" y="119"/>
                    </a:lnTo>
                    <a:lnTo>
                      <a:pt x="434" y="119"/>
                    </a:lnTo>
                    <a:lnTo>
                      <a:pt x="433" y="121"/>
                    </a:lnTo>
                    <a:lnTo>
                      <a:pt x="432" y="122"/>
                    </a:lnTo>
                    <a:lnTo>
                      <a:pt x="434" y="121"/>
                    </a:lnTo>
                    <a:lnTo>
                      <a:pt x="435" y="122"/>
                    </a:lnTo>
                    <a:lnTo>
                      <a:pt x="435" y="121"/>
                    </a:lnTo>
                    <a:lnTo>
                      <a:pt x="436" y="121"/>
                    </a:lnTo>
                    <a:lnTo>
                      <a:pt x="439" y="124"/>
                    </a:lnTo>
                    <a:lnTo>
                      <a:pt x="440" y="127"/>
                    </a:lnTo>
                    <a:lnTo>
                      <a:pt x="443" y="128"/>
                    </a:lnTo>
                    <a:lnTo>
                      <a:pt x="444" y="129"/>
                    </a:lnTo>
                    <a:lnTo>
                      <a:pt x="446" y="129"/>
                    </a:lnTo>
                    <a:lnTo>
                      <a:pt x="447" y="131"/>
                    </a:lnTo>
                    <a:lnTo>
                      <a:pt x="448" y="129"/>
                    </a:lnTo>
                    <a:lnTo>
                      <a:pt x="448" y="130"/>
                    </a:lnTo>
                    <a:lnTo>
                      <a:pt x="450" y="130"/>
                    </a:lnTo>
                    <a:lnTo>
                      <a:pt x="453" y="129"/>
                    </a:lnTo>
                    <a:lnTo>
                      <a:pt x="454" y="126"/>
                    </a:lnTo>
                    <a:lnTo>
                      <a:pt x="454" y="122"/>
                    </a:lnTo>
                    <a:lnTo>
                      <a:pt x="455" y="120"/>
                    </a:lnTo>
                    <a:lnTo>
                      <a:pt x="455" y="117"/>
                    </a:lnTo>
                    <a:lnTo>
                      <a:pt x="457" y="116"/>
                    </a:lnTo>
                    <a:lnTo>
                      <a:pt x="457" y="112"/>
                    </a:lnTo>
                    <a:lnTo>
                      <a:pt x="457" y="111"/>
                    </a:lnTo>
                    <a:lnTo>
                      <a:pt x="463" y="113"/>
                    </a:lnTo>
                    <a:lnTo>
                      <a:pt x="465" y="112"/>
                    </a:lnTo>
                    <a:lnTo>
                      <a:pt x="467" y="112"/>
                    </a:lnTo>
                    <a:lnTo>
                      <a:pt x="468" y="111"/>
                    </a:lnTo>
                    <a:lnTo>
                      <a:pt x="471" y="104"/>
                    </a:lnTo>
                    <a:lnTo>
                      <a:pt x="472" y="101"/>
                    </a:lnTo>
                    <a:lnTo>
                      <a:pt x="473" y="100"/>
                    </a:lnTo>
                    <a:lnTo>
                      <a:pt x="477" y="91"/>
                    </a:lnTo>
                    <a:lnTo>
                      <a:pt x="479" y="86"/>
                    </a:lnTo>
                    <a:lnTo>
                      <a:pt x="484" y="83"/>
                    </a:lnTo>
                    <a:lnTo>
                      <a:pt x="485" y="74"/>
                    </a:lnTo>
                    <a:lnTo>
                      <a:pt x="484" y="72"/>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0" name="Group 101"/>
            <p:cNvGrpSpPr>
              <a:grpSpLocks/>
            </p:cNvGrpSpPr>
            <p:nvPr/>
          </p:nvGrpSpPr>
          <p:grpSpPr bwMode="auto">
            <a:xfrm>
              <a:off x="1267" y="2858"/>
              <a:ext cx="386" cy="374"/>
              <a:chOff x="1267" y="2858"/>
              <a:chExt cx="386" cy="374"/>
            </a:xfrm>
          </p:grpSpPr>
          <p:sp>
            <p:nvSpPr>
              <p:cNvPr id="265" name="Freeform 99"/>
              <p:cNvSpPr>
                <a:spLocks/>
              </p:cNvSpPr>
              <p:nvPr/>
            </p:nvSpPr>
            <p:spPr bwMode="auto">
              <a:xfrm>
                <a:off x="1267" y="2858"/>
                <a:ext cx="386" cy="374"/>
              </a:xfrm>
              <a:custGeom>
                <a:avLst/>
                <a:gdLst>
                  <a:gd name="T0" fmla="*/ 383 w 386"/>
                  <a:gd name="T1" fmla="*/ 303 h 374"/>
                  <a:gd name="T2" fmla="*/ 367 w 386"/>
                  <a:gd name="T3" fmla="*/ 276 h 374"/>
                  <a:gd name="T4" fmla="*/ 348 w 386"/>
                  <a:gd name="T5" fmla="*/ 244 h 374"/>
                  <a:gd name="T6" fmla="*/ 334 w 386"/>
                  <a:gd name="T7" fmla="*/ 216 h 374"/>
                  <a:gd name="T8" fmla="*/ 311 w 386"/>
                  <a:gd name="T9" fmla="*/ 206 h 374"/>
                  <a:gd name="T10" fmla="*/ 295 w 386"/>
                  <a:gd name="T11" fmla="*/ 185 h 374"/>
                  <a:gd name="T12" fmla="*/ 307 w 386"/>
                  <a:gd name="T13" fmla="*/ 174 h 374"/>
                  <a:gd name="T14" fmla="*/ 325 w 386"/>
                  <a:gd name="T15" fmla="*/ 164 h 374"/>
                  <a:gd name="T16" fmla="*/ 354 w 386"/>
                  <a:gd name="T17" fmla="*/ 146 h 374"/>
                  <a:gd name="T18" fmla="*/ 364 w 386"/>
                  <a:gd name="T19" fmla="*/ 111 h 374"/>
                  <a:gd name="T20" fmla="*/ 336 w 386"/>
                  <a:gd name="T21" fmla="*/ 82 h 374"/>
                  <a:gd name="T22" fmla="*/ 304 w 386"/>
                  <a:gd name="T23" fmla="*/ 92 h 374"/>
                  <a:gd name="T24" fmla="*/ 278 w 386"/>
                  <a:gd name="T25" fmla="*/ 79 h 374"/>
                  <a:gd name="T26" fmla="*/ 249 w 386"/>
                  <a:gd name="T27" fmla="*/ 95 h 374"/>
                  <a:gd name="T28" fmla="*/ 252 w 386"/>
                  <a:gd name="T29" fmla="*/ 63 h 374"/>
                  <a:gd name="T30" fmla="*/ 218 w 386"/>
                  <a:gd name="T31" fmla="*/ 56 h 374"/>
                  <a:gd name="T32" fmla="*/ 188 w 386"/>
                  <a:gd name="T33" fmla="*/ 27 h 374"/>
                  <a:gd name="T34" fmla="*/ 142 w 386"/>
                  <a:gd name="T35" fmla="*/ 3 h 374"/>
                  <a:gd name="T36" fmla="*/ 138 w 386"/>
                  <a:gd name="T37" fmla="*/ 47 h 374"/>
                  <a:gd name="T38" fmla="*/ 137 w 386"/>
                  <a:gd name="T39" fmla="*/ 97 h 374"/>
                  <a:gd name="T40" fmla="*/ 149 w 386"/>
                  <a:gd name="T41" fmla="*/ 122 h 374"/>
                  <a:gd name="T42" fmla="*/ 132 w 386"/>
                  <a:gd name="T43" fmla="*/ 119 h 374"/>
                  <a:gd name="T44" fmla="*/ 114 w 386"/>
                  <a:gd name="T45" fmla="*/ 111 h 374"/>
                  <a:gd name="T46" fmla="*/ 97 w 386"/>
                  <a:gd name="T47" fmla="*/ 116 h 374"/>
                  <a:gd name="T48" fmla="*/ 92 w 386"/>
                  <a:gd name="T49" fmla="*/ 134 h 374"/>
                  <a:gd name="T50" fmla="*/ 83 w 386"/>
                  <a:gd name="T51" fmla="*/ 130 h 374"/>
                  <a:gd name="T52" fmla="*/ 71 w 386"/>
                  <a:gd name="T53" fmla="*/ 117 h 374"/>
                  <a:gd name="T54" fmla="*/ 51 w 386"/>
                  <a:gd name="T55" fmla="*/ 110 h 374"/>
                  <a:gd name="T56" fmla="*/ 35 w 386"/>
                  <a:gd name="T57" fmla="*/ 118 h 374"/>
                  <a:gd name="T58" fmla="*/ 15 w 386"/>
                  <a:gd name="T59" fmla="*/ 109 h 374"/>
                  <a:gd name="T60" fmla="*/ 14 w 386"/>
                  <a:gd name="T61" fmla="*/ 129 h 374"/>
                  <a:gd name="T62" fmla="*/ 17 w 386"/>
                  <a:gd name="T63" fmla="*/ 145 h 374"/>
                  <a:gd name="T64" fmla="*/ 11 w 386"/>
                  <a:gd name="T65" fmla="*/ 164 h 374"/>
                  <a:gd name="T66" fmla="*/ 2 w 386"/>
                  <a:gd name="T67" fmla="*/ 175 h 374"/>
                  <a:gd name="T68" fmla="*/ 21 w 386"/>
                  <a:gd name="T69" fmla="*/ 193 h 374"/>
                  <a:gd name="T70" fmla="*/ 26 w 386"/>
                  <a:gd name="T71" fmla="*/ 205 h 374"/>
                  <a:gd name="T72" fmla="*/ 32 w 386"/>
                  <a:gd name="T73" fmla="*/ 219 h 374"/>
                  <a:gd name="T74" fmla="*/ 49 w 386"/>
                  <a:gd name="T75" fmla="*/ 225 h 374"/>
                  <a:gd name="T76" fmla="*/ 66 w 386"/>
                  <a:gd name="T77" fmla="*/ 223 h 374"/>
                  <a:gd name="T78" fmla="*/ 64 w 386"/>
                  <a:gd name="T79" fmla="*/ 242 h 374"/>
                  <a:gd name="T80" fmla="*/ 69 w 386"/>
                  <a:gd name="T81" fmla="*/ 267 h 374"/>
                  <a:gd name="T82" fmla="*/ 59 w 386"/>
                  <a:gd name="T83" fmla="*/ 278 h 374"/>
                  <a:gd name="T84" fmla="*/ 65 w 386"/>
                  <a:gd name="T85" fmla="*/ 295 h 374"/>
                  <a:gd name="T86" fmla="*/ 79 w 386"/>
                  <a:gd name="T87" fmla="*/ 316 h 374"/>
                  <a:gd name="T88" fmla="*/ 98 w 386"/>
                  <a:gd name="T89" fmla="*/ 309 h 374"/>
                  <a:gd name="T90" fmla="*/ 110 w 386"/>
                  <a:gd name="T91" fmla="*/ 299 h 374"/>
                  <a:gd name="T92" fmla="*/ 120 w 386"/>
                  <a:gd name="T93" fmla="*/ 305 h 374"/>
                  <a:gd name="T94" fmla="*/ 128 w 386"/>
                  <a:gd name="T95" fmla="*/ 303 h 374"/>
                  <a:gd name="T96" fmla="*/ 141 w 386"/>
                  <a:gd name="T97" fmla="*/ 311 h 374"/>
                  <a:gd name="T98" fmla="*/ 156 w 386"/>
                  <a:gd name="T99" fmla="*/ 305 h 374"/>
                  <a:gd name="T100" fmla="*/ 172 w 386"/>
                  <a:gd name="T101" fmla="*/ 293 h 374"/>
                  <a:gd name="T102" fmla="*/ 185 w 386"/>
                  <a:gd name="T103" fmla="*/ 312 h 374"/>
                  <a:gd name="T104" fmla="*/ 227 w 386"/>
                  <a:gd name="T105" fmla="*/ 306 h 374"/>
                  <a:gd name="T106" fmla="*/ 255 w 386"/>
                  <a:gd name="T107" fmla="*/ 345 h 374"/>
                  <a:gd name="T108" fmla="*/ 275 w 386"/>
                  <a:gd name="T109" fmla="*/ 365 h 374"/>
                  <a:gd name="T110" fmla="*/ 290 w 386"/>
                  <a:gd name="T111" fmla="*/ 363 h 374"/>
                  <a:gd name="T112" fmla="*/ 302 w 386"/>
                  <a:gd name="T113" fmla="*/ 368 h 374"/>
                  <a:gd name="T114" fmla="*/ 314 w 386"/>
                  <a:gd name="T115" fmla="*/ 361 h 374"/>
                  <a:gd name="T116" fmla="*/ 333 w 386"/>
                  <a:gd name="T117" fmla="*/ 340 h 374"/>
                  <a:gd name="T118" fmla="*/ 345 w 386"/>
                  <a:gd name="T119" fmla="*/ 335 h 374"/>
                  <a:gd name="T120" fmla="*/ 369 w 386"/>
                  <a:gd name="T121" fmla="*/ 323 h 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6"/>
                  <a:gd name="T184" fmla="*/ 0 h 374"/>
                  <a:gd name="T185" fmla="*/ 386 w 386"/>
                  <a:gd name="T186" fmla="*/ 374 h 3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6" h="374">
                    <a:moveTo>
                      <a:pt x="386" y="329"/>
                    </a:moveTo>
                    <a:lnTo>
                      <a:pt x="385" y="328"/>
                    </a:lnTo>
                    <a:lnTo>
                      <a:pt x="385" y="326"/>
                    </a:lnTo>
                    <a:lnTo>
                      <a:pt x="381" y="323"/>
                    </a:lnTo>
                    <a:lnTo>
                      <a:pt x="380" y="320"/>
                    </a:lnTo>
                    <a:lnTo>
                      <a:pt x="380" y="319"/>
                    </a:lnTo>
                    <a:lnTo>
                      <a:pt x="382" y="316"/>
                    </a:lnTo>
                    <a:lnTo>
                      <a:pt x="381" y="314"/>
                    </a:lnTo>
                    <a:lnTo>
                      <a:pt x="380" y="313"/>
                    </a:lnTo>
                    <a:lnTo>
                      <a:pt x="381" y="312"/>
                    </a:lnTo>
                    <a:lnTo>
                      <a:pt x="380" y="309"/>
                    </a:lnTo>
                    <a:lnTo>
                      <a:pt x="381" y="306"/>
                    </a:lnTo>
                    <a:lnTo>
                      <a:pt x="381" y="305"/>
                    </a:lnTo>
                    <a:lnTo>
                      <a:pt x="382" y="304"/>
                    </a:lnTo>
                    <a:lnTo>
                      <a:pt x="383" y="303"/>
                    </a:lnTo>
                    <a:lnTo>
                      <a:pt x="382" y="299"/>
                    </a:lnTo>
                    <a:lnTo>
                      <a:pt x="381" y="299"/>
                    </a:lnTo>
                    <a:lnTo>
                      <a:pt x="382" y="296"/>
                    </a:lnTo>
                    <a:lnTo>
                      <a:pt x="380" y="295"/>
                    </a:lnTo>
                    <a:lnTo>
                      <a:pt x="380" y="292"/>
                    </a:lnTo>
                    <a:lnTo>
                      <a:pt x="378" y="289"/>
                    </a:lnTo>
                    <a:lnTo>
                      <a:pt x="378" y="288"/>
                    </a:lnTo>
                    <a:lnTo>
                      <a:pt x="375" y="288"/>
                    </a:lnTo>
                    <a:lnTo>
                      <a:pt x="373" y="287"/>
                    </a:lnTo>
                    <a:lnTo>
                      <a:pt x="371" y="282"/>
                    </a:lnTo>
                    <a:lnTo>
                      <a:pt x="372" y="280"/>
                    </a:lnTo>
                    <a:lnTo>
                      <a:pt x="370" y="279"/>
                    </a:lnTo>
                    <a:lnTo>
                      <a:pt x="370" y="276"/>
                    </a:lnTo>
                    <a:lnTo>
                      <a:pt x="369" y="276"/>
                    </a:lnTo>
                    <a:lnTo>
                      <a:pt x="367" y="276"/>
                    </a:lnTo>
                    <a:lnTo>
                      <a:pt x="366" y="275"/>
                    </a:lnTo>
                    <a:lnTo>
                      <a:pt x="366" y="274"/>
                    </a:lnTo>
                    <a:lnTo>
                      <a:pt x="366" y="272"/>
                    </a:lnTo>
                    <a:lnTo>
                      <a:pt x="363" y="270"/>
                    </a:lnTo>
                    <a:lnTo>
                      <a:pt x="363" y="268"/>
                    </a:lnTo>
                    <a:lnTo>
                      <a:pt x="360" y="262"/>
                    </a:lnTo>
                    <a:lnTo>
                      <a:pt x="361" y="261"/>
                    </a:lnTo>
                    <a:lnTo>
                      <a:pt x="360" y="259"/>
                    </a:lnTo>
                    <a:lnTo>
                      <a:pt x="360" y="258"/>
                    </a:lnTo>
                    <a:lnTo>
                      <a:pt x="357" y="254"/>
                    </a:lnTo>
                    <a:lnTo>
                      <a:pt x="355" y="249"/>
                    </a:lnTo>
                    <a:lnTo>
                      <a:pt x="354" y="248"/>
                    </a:lnTo>
                    <a:lnTo>
                      <a:pt x="354" y="245"/>
                    </a:lnTo>
                    <a:lnTo>
                      <a:pt x="353" y="244"/>
                    </a:lnTo>
                    <a:lnTo>
                      <a:pt x="348" y="244"/>
                    </a:lnTo>
                    <a:lnTo>
                      <a:pt x="347" y="243"/>
                    </a:lnTo>
                    <a:lnTo>
                      <a:pt x="346" y="244"/>
                    </a:lnTo>
                    <a:lnTo>
                      <a:pt x="345" y="245"/>
                    </a:lnTo>
                    <a:lnTo>
                      <a:pt x="344" y="245"/>
                    </a:lnTo>
                    <a:lnTo>
                      <a:pt x="340" y="240"/>
                    </a:lnTo>
                    <a:lnTo>
                      <a:pt x="339" y="233"/>
                    </a:lnTo>
                    <a:lnTo>
                      <a:pt x="336" y="229"/>
                    </a:lnTo>
                    <a:lnTo>
                      <a:pt x="336" y="228"/>
                    </a:lnTo>
                    <a:lnTo>
                      <a:pt x="337" y="226"/>
                    </a:lnTo>
                    <a:lnTo>
                      <a:pt x="337" y="223"/>
                    </a:lnTo>
                    <a:lnTo>
                      <a:pt x="338" y="222"/>
                    </a:lnTo>
                    <a:lnTo>
                      <a:pt x="337" y="219"/>
                    </a:lnTo>
                    <a:lnTo>
                      <a:pt x="337" y="217"/>
                    </a:lnTo>
                    <a:lnTo>
                      <a:pt x="336" y="215"/>
                    </a:lnTo>
                    <a:lnTo>
                      <a:pt x="334" y="216"/>
                    </a:lnTo>
                    <a:lnTo>
                      <a:pt x="333" y="215"/>
                    </a:lnTo>
                    <a:lnTo>
                      <a:pt x="331" y="215"/>
                    </a:lnTo>
                    <a:lnTo>
                      <a:pt x="327" y="214"/>
                    </a:lnTo>
                    <a:lnTo>
                      <a:pt x="325" y="214"/>
                    </a:lnTo>
                    <a:lnTo>
                      <a:pt x="322" y="212"/>
                    </a:lnTo>
                    <a:lnTo>
                      <a:pt x="320" y="213"/>
                    </a:lnTo>
                    <a:lnTo>
                      <a:pt x="318" y="216"/>
                    </a:lnTo>
                    <a:lnTo>
                      <a:pt x="318" y="217"/>
                    </a:lnTo>
                    <a:lnTo>
                      <a:pt x="316" y="219"/>
                    </a:lnTo>
                    <a:lnTo>
                      <a:pt x="314" y="219"/>
                    </a:lnTo>
                    <a:lnTo>
                      <a:pt x="314" y="214"/>
                    </a:lnTo>
                    <a:lnTo>
                      <a:pt x="311" y="211"/>
                    </a:lnTo>
                    <a:lnTo>
                      <a:pt x="312" y="210"/>
                    </a:lnTo>
                    <a:lnTo>
                      <a:pt x="311" y="206"/>
                    </a:lnTo>
                    <a:lnTo>
                      <a:pt x="311" y="205"/>
                    </a:lnTo>
                    <a:lnTo>
                      <a:pt x="307" y="205"/>
                    </a:lnTo>
                    <a:lnTo>
                      <a:pt x="307" y="204"/>
                    </a:lnTo>
                    <a:lnTo>
                      <a:pt x="309" y="200"/>
                    </a:lnTo>
                    <a:lnTo>
                      <a:pt x="308" y="200"/>
                    </a:lnTo>
                    <a:lnTo>
                      <a:pt x="306" y="198"/>
                    </a:lnTo>
                    <a:lnTo>
                      <a:pt x="306" y="196"/>
                    </a:lnTo>
                    <a:lnTo>
                      <a:pt x="304" y="195"/>
                    </a:lnTo>
                    <a:lnTo>
                      <a:pt x="301" y="198"/>
                    </a:lnTo>
                    <a:lnTo>
                      <a:pt x="298" y="196"/>
                    </a:lnTo>
                    <a:lnTo>
                      <a:pt x="299" y="194"/>
                    </a:lnTo>
                    <a:lnTo>
                      <a:pt x="298" y="188"/>
                    </a:lnTo>
                    <a:lnTo>
                      <a:pt x="296" y="187"/>
                    </a:lnTo>
                    <a:lnTo>
                      <a:pt x="295" y="187"/>
                    </a:lnTo>
                    <a:lnTo>
                      <a:pt x="295" y="185"/>
                    </a:lnTo>
                    <a:lnTo>
                      <a:pt x="295" y="184"/>
                    </a:lnTo>
                    <a:lnTo>
                      <a:pt x="296" y="181"/>
                    </a:lnTo>
                    <a:lnTo>
                      <a:pt x="298" y="179"/>
                    </a:lnTo>
                    <a:lnTo>
                      <a:pt x="300" y="177"/>
                    </a:lnTo>
                    <a:lnTo>
                      <a:pt x="302" y="177"/>
                    </a:lnTo>
                    <a:lnTo>
                      <a:pt x="302" y="179"/>
                    </a:lnTo>
                    <a:lnTo>
                      <a:pt x="303" y="181"/>
                    </a:lnTo>
                    <a:lnTo>
                      <a:pt x="305" y="181"/>
                    </a:lnTo>
                    <a:lnTo>
                      <a:pt x="306" y="179"/>
                    </a:lnTo>
                    <a:lnTo>
                      <a:pt x="305" y="176"/>
                    </a:lnTo>
                    <a:lnTo>
                      <a:pt x="304" y="175"/>
                    </a:lnTo>
                    <a:lnTo>
                      <a:pt x="303" y="174"/>
                    </a:lnTo>
                    <a:lnTo>
                      <a:pt x="304" y="174"/>
                    </a:lnTo>
                    <a:lnTo>
                      <a:pt x="307" y="174"/>
                    </a:lnTo>
                    <a:lnTo>
                      <a:pt x="306" y="171"/>
                    </a:lnTo>
                    <a:lnTo>
                      <a:pt x="309" y="172"/>
                    </a:lnTo>
                    <a:lnTo>
                      <a:pt x="312" y="171"/>
                    </a:lnTo>
                    <a:lnTo>
                      <a:pt x="311" y="168"/>
                    </a:lnTo>
                    <a:lnTo>
                      <a:pt x="314" y="166"/>
                    </a:lnTo>
                    <a:lnTo>
                      <a:pt x="316" y="166"/>
                    </a:lnTo>
                    <a:lnTo>
                      <a:pt x="317" y="167"/>
                    </a:lnTo>
                    <a:lnTo>
                      <a:pt x="318" y="167"/>
                    </a:lnTo>
                    <a:lnTo>
                      <a:pt x="317" y="164"/>
                    </a:lnTo>
                    <a:lnTo>
                      <a:pt x="318" y="165"/>
                    </a:lnTo>
                    <a:lnTo>
                      <a:pt x="320" y="166"/>
                    </a:lnTo>
                    <a:lnTo>
                      <a:pt x="322" y="166"/>
                    </a:lnTo>
                    <a:lnTo>
                      <a:pt x="323" y="167"/>
                    </a:lnTo>
                    <a:lnTo>
                      <a:pt x="325" y="164"/>
                    </a:lnTo>
                    <a:lnTo>
                      <a:pt x="325" y="162"/>
                    </a:lnTo>
                    <a:lnTo>
                      <a:pt x="328" y="161"/>
                    </a:lnTo>
                    <a:lnTo>
                      <a:pt x="328" y="160"/>
                    </a:lnTo>
                    <a:lnTo>
                      <a:pt x="328" y="156"/>
                    </a:lnTo>
                    <a:lnTo>
                      <a:pt x="328" y="155"/>
                    </a:lnTo>
                    <a:lnTo>
                      <a:pt x="331" y="155"/>
                    </a:lnTo>
                    <a:lnTo>
                      <a:pt x="332" y="155"/>
                    </a:lnTo>
                    <a:lnTo>
                      <a:pt x="334" y="156"/>
                    </a:lnTo>
                    <a:lnTo>
                      <a:pt x="335" y="158"/>
                    </a:lnTo>
                    <a:lnTo>
                      <a:pt x="337" y="160"/>
                    </a:lnTo>
                    <a:lnTo>
                      <a:pt x="342" y="159"/>
                    </a:lnTo>
                    <a:lnTo>
                      <a:pt x="346" y="152"/>
                    </a:lnTo>
                    <a:lnTo>
                      <a:pt x="350" y="150"/>
                    </a:lnTo>
                    <a:lnTo>
                      <a:pt x="354" y="147"/>
                    </a:lnTo>
                    <a:lnTo>
                      <a:pt x="354" y="146"/>
                    </a:lnTo>
                    <a:lnTo>
                      <a:pt x="353" y="145"/>
                    </a:lnTo>
                    <a:lnTo>
                      <a:pt x="354" y="145"/>
                    </a:lnTo>
                    <a:lnTo>
                      <a:pt x="351" y="140"/>
                    </a:lnTo>
                    <a:lnTo>
                      <a:pt x="353" y="140"/>
                    </a:lnTo>
                    <a:lnTo>
                      <a:pt x="358" y="138"/>
                    </a:lnTo>
                    <a:lnTo>
                      <a:pt x="358" y="134"/>
                    </a:lnTo>
                    <a:lnTo>
                      <a:pt x="357" y="130"/>
                    </a:lnTo>
                    <a:lnTo>
                      <a:pt x="357" y="129"/>
                    </a:lnTo>
                    <a:lnTo>
                      <a:pt x="361" y="129"/>
                    </a:lnTo>
                    <a:lnTo>
                      <a:pt x="363" y="129"/>
                    </a:lnTo>
                    <a:lnTo>
                      <a:pt x="368" y="125"/>
                    </a:lnTo>
                    <a:lnTo>
                      <a:pt x="368" y="122"/>
                    </a:lnTo>
                    <a:lnTo>
                      <a:pt x="368" y="119"/>
                    </a:lnTo>
                    <a:lnTo>
                      <a:pt x="365" y="115"/>
                    </a:lnTo>
                    <a:lnTo>
                      <a:pt x="364" y="111"/>
                    </a:lnTo>
                    <a:lnTo>
                      <a:pt x="361" y="109"/>
                    </a:lnTo>
                    <a:lnTo>
                      <a:pt x="360" y="106"/>
                    </a:lnTo>
                    <a:lnTo>
                      <a:pt x="357" y="105"/>
                    </a:lnTo>
                    <a:lnTo>
                      <a:pt x="353" y="98"/>
                    </a:lnTo>
                    <a:lnTo>
                      <a:pt x="353" y="96"/>
                    </a:lnTo>
                    <a:lnTo>
                      <a:pt x="352" y="96"/>
                    </a:lnTo>
                    <a:lnTo>
                      <a:pt x="351" y="94"/>
                    </a:lnTo>
                    <a:lnTo>
                      <a:pt x="350" y="90"/>
                    </a:lnTo>
                    <a:lnTo>
                      <a:pt x="347" y="90"/>
                    </a:lnTo>
                    <a:lnTo>
                      <a:pt x="347" y="88"/>
                    </a:lnTo>
                    <a:lnTo>
                      <a:pt x="345" y="82"/>
                    </a:lnTo>
                    <a:lnTo>
                      <a:pt x="340" y="80"/>
                    </a:lnTo>
                    <a:lnTo>
                      <a:pt x="337" y="80"/>
                    </a:lnTo>
                    <a:lnTo>
                      <a:pt x="336" y="82"/>
                    </a:lnTo>
                    <a:lnTo>
                      <a:pt x="333" y="82"/>
                    </a:lnTo>
                    <a:lnTo>
                      <a:pt x="328" y="81"/>
                    </a:lnTo>
                    <a:lnTo>
                      <a:pt x="328" y="77"/>
                    </a:lnTo>
                    <a:lnTo>
                      <a:pt x="327" y="77"/>
                    </a:lnTo>
                    <a:lnTo>
                      <a:pt x="324" y="77"/>
                    </a:lnTo>
                    <a:lnTo>
                      <a:pt x="322" y="77"/>
                    </a:lnTo>
                    <a:lnTo>
                      <a:pt x="317" y="75"/>
                    </a:lnTo>
                    <a:lnTo>
                      <a:pt x="316" y="75"/>
                    </a:lnTo>
                    <a:lnTo>
                      <a:pt x="311" y="84"/>
                    </a:lnTo>
                    <a:lnTo>
                      <a:pt x="311" y="89"/>
                    </a:lnTo>
                    <a:lnTo>
                      <a:pt x="311" y="91"/>
                    </a:lnTo>
                    <a:lnTo>
                      <a:pt x="310" y="92"/>
                    </a:lnTo>
                    <a:lnTo>
                      <a:pt x="304" y="92"/>
                    </a:lnTo>
                    <a:lnTo>
                      <a:pt x="301" y="94"/>
                    </a:lnTo>
                    <a:lnTo>
                      <a:pt x="300" y="92"/>
                    </a:lnTo>
                    <a:lnTo>
                      <a:pt x="300" y="88"/>
                    </a:lnTo>
                    <a:lnTo>
                      <a:pt x="298" y="85"/>
                    </a:lnTo>
                    <a:lnTo>
                      <a:pt x="293" y="80"/>
                    </a:lnTo>
                    <a:lnTo>
                      <a:pt x="290" y="81"/>
                    </a:lnTo>
                    <a:lnTo>
                      <a:pt x="289" y="78"/>
                    </a:lnTo>
                    <a:lnTo>
                      <a:pt x="288" y="77"/>
                    </a:lnTo>
                    <a:lnTo>
                      <a:pt x="287" y="76"/>
                    </a:lnTo>
                    <a:lnTo>
                      <a:pt x="284" y="76"/>
                    </a:lnTo>
                    <a:lnTo>
                      <a:pt x="283" y="75"/>
                    </a:lnTo>
                    <a:lnTo>
                      <a:pt x="280" y="75"/>
                    </a:lnTo>
                    <a:lnTo>
                      <a:pt x="279" y="78"/>
                    </a:lnTo>
                    <a:lnTo>
                      <a:pt x="278" y="79"/>
                    </a:lnTo>
                    <a:lnTo>
                      <a:pt x="276" y="79"/>
                    </a:lnTo>
                    <a:lnTo>
                      <a:pt x="276" y="81"/>
                    </a:lnTo>
                    <a:lnTo>
                      <a:pt x="272" y="84"/>
                    </a:lnTo>
                    <a:lnTo>
                      <a:pt x="270" y="84"/>
                    </a:lnTo>
                    <a:lnTo>
                      <a:pt x="270" y="85"/>
                    </a:lnTo>
                    <a:lnTo>
                      <a:pt x="268" y="87"/>
                    </a:lnTo>
                    <a:lnTo>
                      <a:pt x="267" y="94"/>
                    </a:lnTo>
                    <a:lnTo>
                      <a:pt x="267" y="96"/>
                    </a:lnTo>
                    <a:lnTo>
                      <a:pt x="266" y="97"/>
                    </a:lnTo>
                    <a:lnTo>
                      <a:pt x="262" y="95"/>
                    </a:lnTo>
                    <a:lnTo>
                      <a:pt x="257" y="102"/>
                    </a:lnTo>
                    <a:lnTo>
                      <a:pt x="255" y="99"/>
                    </a:lnTo>
                    <a:lnTo>
                      <a:pt x="255" y="98"/>
                    </a:lnTo>
                    <a:lnTo>
                      <a:pt x="253" y="98"/>
                    </a:lnTo>
                    <a:lnTo>
                      <a:pt x="249" y="95"/>
                    </a:lnTo>
                    <a:lnTo>
                      <a:pt x="248" y="94"/>
                    </a:lnTo>
                    <a:lnTo>
                      <a:pt x="248" y="92"/>
                    </a:lnTo>
                    <a:lnTo>
                      <a:pt x="251" y="90"/>
                    </a:lnTo>
                    <a:lnTo>
                      <a:pt x="254" y="89"/>
                    </a:lnTo>
                    <a:lnTo>
                      <a:pt x="258" y="86"/>
                    </a:lnTo>
                    <a:lnTo>
                      <a:pt x="257" y="85"/>
                    </a:lnTo>
                    <a:lnTo>
                      <a:pt x="254" y="84"/>
                    </a:lnTo>
                    <a:lnTo>
                      <a:pt x="254" y="80"/>
                    </a:lnTo>
                    <a:lnTo>
                      <a:pt x="253" y="79"/>
                    </a:lnTo>
                    <a:lnTo>
                      <a:pt x="254" y="77"/>
                    </a:lnTo>
                    <a:lnTo>
                      <a:pt x="254" y="72"/>
                    </a:lnTo>
                    <a:lnTo>
                      <a:pt x="254" y="69"/>
                    </a:lnTo>
                    <a:lnTo>
                      <a:pt x="254" y="66"/>
                    </a:lnTo>
                    <a:lnTo>
                      <a:pt x="253" y="65"/>
                    </a:lnTo>
                    <a:lnTo>
                      <a:pt x="252" y="63"/>
                    </a:lnTo>
                    <a:lnTo>
                      <a:pt x="252" y="61"/>
                    </a:lnTo>
                    <a:lnTo>
                      <a:pt x="252" y="60"/>
                    </a:lnTo>
                    <a:lnTo>
                      <a:pt x="246" y="56"/>
                    </a:lnTo>
                    <a:lnTo>
                      <a:pt x="242" y="56"/>
                    </a:lnTo>
                    <a:lnTo>
                      <a:pt x="241" y="56"/>
                    </a:lnTo>
                    <a:lnTo>
                      <a:pt x="239" y="58"/>
                    </a:lnTo>
                    <a:lnTo>
                      <a:pt x="237" y="57"/>
                    </a:lnTo>
                    <a:lnTo>
                      <a:pt x="235" y="59"/>
                    </a:lnTo>
                    <a:lnTo>
                      <a:pt x="233" y="58"/>
                    </a:lnTo>
                    <a:lnTo>
                      <a:pt x="230" y="59"/>
                    </a:lnTo>
                    <a:lnTo>
                      <a:pt x="224" y="61"/>
                    </a:lnTo>
                    <a:lnTo>
                      <a:pt x="223" y="63"/>
                    </a:lnTo>
                    <a:lnTo>
                      <a:pt x="218" y="60"/>
                    </a:lnTo>
                    <a:lnTo>
                      <a:pt x="218" y="58"/>
                    </a:lnTo>
                    <a:lnTo>
                      <a:pt x="218" y="56"/>
                    </a:lnTo>
                    <a:lnTo>
                      <a:pt x="218" y="50"/>
                    </a:lnTo>
                    <a:lnTo>
                      <a:pt x="216" y="48"/>
                    </a:lnTo>
                    <a:lnTo>
                      <a:pt x="216" y="44"/>
                    </a:lnTo>
                    <a:lnTo>
                      <a:pt x="215" y="43"/>
                    </a:lnTo>
                    <a:lnTo>
                      <a:pt x="213" y="38"/>
                    </a:lnTo>
                    <a:lnTo>
                      <a:pt x="211" y="35"/>
                    </a:lnTo>
                    <a:lnTo>
                      <a:pt x="213" y="27"/>
                    </a:lnTo>
                    <a:lnTo>
                      <a:pt x="210" y="24"/>
                    </a:lnTo>
                    <a:lnTo>
                      <a:pt x="210" y="21"/>
                    </a:lnTo>
                    <a:lnTo>
                      <a:pt x="202" y="22"/>
                    </a:lnTo>
                    <a:lnTo>
                      <a:pt x="202" y="24"/>
                    </a:lnTo>
                    <a:lnTo>
                      <a:pt x="199" y="26"/>
                    </a:lnTo>
                    <a:lnTo>
                      <a:pt x="194" y="24"/>
                    </a:lnTo>
                    <a:lnTo>
                      <a:pt x="190" y="26"/>
                    </a:lnTo>
                    <a:lnTo>
                      <a:pt x="188" y="27"/>
                    </a:lnTo>
                    <a:lnTo>
                      <a:pt x="187" y="27"/>
                    </a:lnTo>
                    <a:lnTo>
                      <a:pt x="183" y="24"/>
                    </a:lnTo>
                    <a:lnTo>
                      <a:pt x="179" y="25"/>
                    </a:lnTo>
                    <a:lnTo>
                      <a:pt x="177" y="24"/>
                    </a:lnTo>
                    <a:lnTo>
                      <a:pt x="175" y="22"/>
                    </a:lnTo>
                    <a:lnTo>
                      <a:pt x="174" y="18"/>
                    </a:lnTo>
                    <a:lnTo>
                      <a:pt x="173" y="17"/>
                    </a:lnTo>
                    <a:lnTo>
                      <a:pt x="170" y="15"/>
                    </a:lnTo>
                    <a:lnTo>
                      <a:pt x="168" y="13"/>
                    </a:lnTo>
                    <a:lnTo>
                      <a:pt x="165" y="13"/>
                    </a:lnTo>
                    <a:lnTo>
                      <a:pt x="158" y="10"/>
                    </a:lnTo>
                    <a:lnTo>
                      <a:pt x="157" y="5"/>
                    </a:lnTo>
                    <a:lnTo>
                      <a:pt x="154" y="3"/>
                    </a:lnTo>
                    <a:lnTo>
                      <a:pt x="147" y="1"/>
                    </a:lnTo>
                    <a:lnTo>
                      <a:pt x="142" y="3"/>
                    </a:lnTo>
                    <a:lnTo>
                      <a:pt x="140" y="0"/>
                    </a:lnTo>
                    <a:lnTo>
                      <a:pt x="136" y="0"/>
                    </a:lnTo>
                    <a:lnTo>
                      <a:pt x="136" y="6"/>
                    </a:lnTo>
                    <a:lnTo>
                      <a:pt x="136" y="9"/>
                    </a:lnTo>
                    <a:lnTo>
                      <a:pt x="137" y="12"/>
                    </a:lnTo>
                    <a:lnTo>
                      <a:pt x="142" y="17"/>
                    </a:lnTo>
                    <a:lnTo>
                      <a:pt x="144" y="22"/>
                    </a:lnTo>
                    <a:lnTo>
                      <a:pt x="142" y="25"/>
                    </a:lnTo>
                    <a:lnTo>
                      <a:pt x="139" y="30"/>
                    </a:lnTo>
                    <a:lnTo>
                      <a:pt x="138" y="31"/>
                    </a:lnTo>
                    <a:lnTo>
                      <a:pt x="141" y="34"/>
                    </a:lnTo>
                    <a:lnTo>
                      <a:pt x="139" y="39"/>
                    </a:lnTo>
                    <a:lnTo>
                      <a:pt x="140" y="41"/>
                    </a:lnTo>
                    <a:lnTo>
                      <a:pt x="138" y="44"/>
                    </a:lnTo>
                    <a:lnTo>
                      <a:pt x="138" y="47"/>
                    </a:lnTo>
                    <a:lnTo>
                      <a:pt x="139" y="47"/>
                    </a:lnTo>
                    <a:lnTo>
                      <a:pt x="140" y="58"/>
                    </a:lnTo>
                    <a:lnTo>
                      <a:pt x="142" y="60"/>
                    </a:lnTo>
                    <a:lnTo>
                      <a:pt x="139" y="63"/>
                    </a:lnTo>
                    <a:lnTo>
                      <a:pt x="137" y="67"/>
                    </a:lnTo>
                    <a:lnTo>
                      <a:pt x="137" y="68"/>
                    </a:lnTo>
                    <a:lnTo>
                      <a:pt x="141" y="71"/>
                    </a:lnTo>
                    <a:lnTo>
                      <a:pt x="142" y="74"/>
                    </a:lnTo>
                    <a:lnTo>
                      <a:pt x="142" y="77"/>
                    </a:lnTo>
                    <a:lnTo>
                      <a:pt x="145" y="79"/>
                    </a:lnTo>
                    <a:lnTo>
                      <a:pt x="142" y="81"/>
                    </a:lnTo>
                    <a:lnTo>
                      <a:pt x="139" y="85"/>
                    </a:lnTo>
                    <a:lnTo>
                      <a:pt x="140" y="87"/>
                    </a:lnTo>
                    <a:lnTo>
                      <a:pt x="135" y="94"/>
                    </a:lnTo>
                    <a:lnTo>
                      <a:pt x="137" y="97"/>
                    </a:lnTo>
                    <a:lnTo>
                      <a:pt x="141" y="98"/>
                    </a:lnTo>
                    <a:lnTo>
                      <a:pt x="140" y="99"/>
                    </a:lnTo>
                    <a:lnTo>
                      <a:pt x="138" y="100"/>
                    </a:lnTo>
                    <a:lnTo>
                      <a:pt x="142" y="105"/>
                    </a:lnTo>
                    <a:lnTo>
                      <a:pt x="140" y="105"/>
                    </a:lnTo>
                    <a:lnTo>
                      <a:pt x="142" y="106"/>
                    </a:lnTo>
                    <a:lnTo>
                      <a:pt x="143" y="109"/>
                    </a:lnTo>
                    <a:lnTo>
                      <a:pt x="145" y="111"/>
                    </a:lnTo>
                    <a:lnTo>
                      <a:pt x="145" y="112"/>
                    </a:lnTo>
                    <a:lnTo>
                      <a:pt x="146" y="113"/>
                    </a:lnTo>
                    <a:lnTo>
                      <a:pt x="147" y="116"/>
                    </a:lnTo>
                    <a:lnTo>
                      <a:pt x="148" y="116"/>
                    </a:lnTo>
                    <a:lnTo>
                      <a:pt x="148" y="119"/>
                    </a:lnTo>
                    <a:lnTo>
                      <a:pt x="149" y="122"/>
                    </a:lnTo>
                    <a:lnTo>
                      <a:pt x="149" y="123"/>
                    </a:lnTo>
                    <a:lnTo>
                      <a:pt x="140" y="123"/>
                    </a:lnTo>
                    <a:lnTo>
                      <a:pt x="138" y="124"/>
                    </a:lnTo>
                    <a:lnTo>
                      <a:pt x="137" y="125"/>
                    </a:lnTo>
                    <a:lnTo>
                      <a:pt x="137" y="122"/>
                    </a:lnTo>
                    <a:lnTo>
                      <a:pt x="136" y="124"/>
                    </a:lnTo>
                    <a:lnTo>
                      <a:pt x="136" y="125"/>
                    </a:lnTo>
                    <a:lnTo>
                      <a:pt x="135" y="125"/>
                    </a:lnTo>
                    <a:lnTo>
                      <a:pt x="135" y="121"/>
                    </a:lnTo>
                    <a:lnTo>
                      <a:pt x="134" y="121"/>
                    </a:lnTo>
                    <a:lnTo>
                      <a:pt x="134" y="122"/>
                    </a:lnTo>
                    <a:lnTo>
                      <a:pt x="133" y="121"/>
                    </a:lnTo>
                    <a:lnTo>
                      <a:pt x="133" y="120"/>
                    </a:lnTo>
                    <a:lnTo>
                      <a:pt x="132" y="120"/>
                    </a:lnTo>
                    <a:lnTo>
                      <a:pt x="132" y="119"/>
                    </a:lnTo>
                    <a:lnTo>
                      <a:pt x="131" y="119"/>
                    </a:lnTo>
                    <a:lnTo>
                      <a:pt x="129" y="120"/>
                    </a:lnTo>
                    <a:lnTo>
                      <a:pt x="128" y="120"/>
                    </a:lnTo>
                    <a:lnTo>
                      <a:pt x="126" y="121"/>
                    </a:lnTo>
                    <a:lnTo>
                      <a:pt x="125" y="120"/>
                    </a:lnTo>
                    <a:lnTo>
                      <a:pt x="125" y="124"/>
                    </a:lnTo>
                    <a:lnTo>
                      <a:pt x="122" y="124"/>
                    </a:lnTo>
                    <a:lnTo>
                      <a:pt x="121" y="122"/>
                    </a:lnTo>
                    <a:lnTo>
                      <a:pt x="120" y="122"/>
                    </a:lnTo>
                    <a:lnTo>
                      <a:pt x="119" y="121"/>
                    </a:lnTo>
                    <a:lnTo>
                      <a:pt x="117" y="121"/>
                    </a:lnTo>
                    <a:lnTo>
                      <a:pt x="117" y="119"/>
                    </a:lnTo>
                    <a:lnTo>
                      <a:pt x="113" y="113"/>
                    </a:lnTo>
                    <a:lnTo>
                      <a:pt x="113" y="111"/>
                    </a:lnTo>
                    <a:lnTo>
                      <a:pt x="114" y="111"/>
                    </a:lnTo>
                    <a:lnTo>
                      <a:pt x="114" y="110"/>
                    </a:lnTo>
                    <a:lnTo>
                      <a:pt x="113" y="109"/>
                    </a:lnTo>
                    <a:lnTo>
                      <a:pt x="109" y="106"/>
                    </a:lnTo>
                    <a:lnTo>
                      <a:pt x="109" y="108"/>
                    </a:lnTo>
                    <a:lnTo>
                      <a:pt x="108" y="109"/>
                    </a:lnTo>
                    <a:lnTo>
                      <a:pt x="109" y="111"/>
                    </a:lnTo>
                    <a:lnTo>
                      <a:pt x="109" y="113"/>
                    </a:lnTo>
                    <a:lnTo>
                      <a:pt x="108" y="113"/>
                    </a:lnTo>
                    <a:lnTo>
                      <a:pt x="107" y="113"/>
                    </a:lnTo>
                    <a:lnTo>
                      <a:pt x="105" y="111"/>
                    </a:lnTo>
                    <a:lnTo>
                      <a:pt x="104" y="116"/>
                    </a:lnTo>
                    <a:lnTo>
                      <a:pt x="101" y="116"/>
                    </a:lnTo>
                    <a:lnTo>
                      <a:pt x="97" y="116"/>
                    </a:lnTo>
                    <a:lnTo>
                      <a:pt x="96" y="119"/>
                    </a:lnTo>
                    <a:lnTo>
                      <a:pt x="97" y="121"/>
                    </a:lnTo>
                    <a:lnTo>
                      <a:pt x="97" y="125"/>
                    </a:lnTo>
                    <a:lnTo>
                      <a:pt x="100" y="127"/>
                    </a:lnTo>
                    <a:lnTo>
                      <a:pt x="99" y="129"/>
                    </a:lnTo>
                    <a:lnTo>
                      <a:pt x="97" y="129"/>
                    </a:lnTo>
                    <a:lnTo>
                      <a:pt x="98" y="130"/>
                    </a:lnTo>
                    <a:lnTo>
                      <a:pt x="96" y="132"/>
                    </a:lnTo>
                    <a:lnTo>
                      <a:pt x="96" y="133"/>
                    </a:lnTo>
                    <a:lnTo>
                      <a:pt x="94" y="133"/>
                    </a:lnTo>
                    <a:lnTo>
                      <a:pt x="93" y="130"/>
                    </a:lnTo>
                    <a:lnTo>
                      <a:pt x="92" y="131"/>
                    </a:lnTo>
                    <a:lnTo>
                      <a:pt x="91" y="132"/>
                    </a:lnTo>
                    <a:lnTo>
                      <a:pt x="92" y="134"/>
                    </a:lnTo>
                    <a:lnTo>
                      <a:pt x="92" y="135"/>
                    </a:lnTo>
                    <a:lnTo>
                      <a:pt x="91" y="134"/>
                    </a:lnTo>
                    <a:lnTo>
                      <a:pt x="91" y="135"/>
                    </a:lnTo>
                    <a:lnTo>
                      <a:pt x="89" y="133"/>
                    </a:lnTo>
                    <a:lnTo>
                      <a:pt x="88" y="135"/>
                    </a:lnTo>
                    <a:lnTo>
                      <a:pt x="87" y="134"/>
                    </a:lnTo>
                    <a:lnTo>
                      <a:pt x="85" y="135"/>
                    </a:lnTo>
                    <a:lnTo>
                      <a:pt x="82" y="134"/>
                    </a:lnTo>
                    <a:lnTo>
                      <a:pt x="82" y="132"/>
                    </a:lnTo>
                    <a:lnTo>
                      <a:pt x="81" y="132"/>
                    </a:lnTo>
                    <a:lnTo>
                      <a:pt x="82" y="132"/>
                    </a:lnTo>
                    <a:lnTo>
                      <a:pt x="82" y="130"/>
                    </a:lnTo>
                    <a:lnTo>
                      <a:pt x="80" y="130"/>
                    </a:lnTo>
                    <a:lnTo>
                      <a:pt x="80" y="129"/>
                    </a:lnTo>
                    <a:lnTo>
                      <a:pt x="83" y="130"/>
                    </a:lnTo>
                    <a:lnTo>
                      <a:pt x="83" y="129"/>
                    </a:lnTo>
                    <a:lnTo>
                      <a:pt x="82" y="129"/>
                    </a:lnTo>
                    <a:lnTo>
                      <a:pt x="81" y="126"/>
                    </a:lnTo>
                    <a:lnTo>
                      <a:pt x="82" y="126"/>
                    </a:lnTo>
                    <a:lnTo>
                      <a:pt x="81" y="123"/>
                    </a:lnTo>
                    <a:lnTo>
                      <a:pt x="82" y="122"/>
                    </a:lnTo>
                    <a:lnTo>
                      <a:pt x="80" y="121"/>
                    </a:lnTo>
                    <a:lnTo>
                      <a:pt x="78" y="122"/>
                    </a:lnTo>
                    <a:lnTo>
                      <a:pt x="77" y="127"/>
                    </a:lnTo>
                    <a:lnTo>
                      <a:pt x="75" y="125"/>
                    </a:lnTo>
                    <a:lnTo>
                      <a:pt x="74" y="123"/>
                    </a:lnTo>
                    <a:lnTo>
                      <a:pt x="72" y="122"/>
                    </a:lnTo>
                    <a:lnTo>
                      <a:pt x="71" y="122"/>
                    </a:lnTo>
                    <a:lnTo>
                      <a:pt x="70" y="119"/>
                    </a:lnTo>
                    <a:lnTo>
                      <a:pt x="71" y="117"/>
                    </a:lnTo>
                    <a:lnTo>
                      <a:pt x="68" y="116"/>
                    </a:lnTo>
                    <a:lnTo>
                      <a:pt x="67" y="117"/>
                    </a:lnTo>
                    <a:lnTo>
                      <a:pt x="66" y="117"/>
                    </a:lnTo>
                    <a:lnTo>
                      <a:pt x="66" y="115"/>
                    </a:lnTo>
                    <a:lnTo>
                      <a:pt x="64" y="117"/>
                    </a:lnTo>
                    <a:lnTo>
                      <a:pt x="63" y="116"/>
                    </a:lnTo>
                    <a:lnTo>
                      <a:pt x="60" y="115"/>
                    </a:lnTo>
                    <a:lnTo>
                      <a:pt x="60" y="113"/>
                    </a:lnTo>
                    <a:lnTo>
                      <a:pt x="57" y="111"/>
                    </a:lnTo>
                    <a:lnTo>
                      <a:pt x="56" y="110"/>
                    </a:lnTo>
                    <a:lnTo>
                      <a:pt x="54" y="110"/>
                    </a:lnTo>
                    <a:lnTo>
                      <a:pt x="53" y="111"/>
                    </a:lnTo>
                    <a:lnTo>
                      <a:pt x="52" y="109"/>
                    </a:lnTo>
                    <a:lnTo>
                      <a:pt x="51" y="110"/>
                    </a:lnTo>
                    <a:lnTo>
                      <a:pt x="50" y="110"/>
                    </a:lnTo>
                    <a:lnTo>
                      <a:pt x="49" y="111"/>
                    </a:lnTo>
                    <a:lnTo>
                      <a:pt x="48" y="113"/>
                    </a:lnTo>
                    <a:lnTo>
                      <a:pt x="45" y="114"/>
                    </a:lnTo>
                    <a:lnTo>
                      <a:pt x="45" y="116"/>
                    </a:lnTo>
                    <a:lnTo>
                      <a:pt x="43" y="116"/>
                    </a:lnTo>
                    <a:lnTo>
                      <a:pt x="44" y="117"/>
                    </a:lnTo>
                    <a:lnTo>
                      <a:pt x="43" y="120"/>
                    </a:lnTo>
                    <a:lnTo>
                      <a:pt x="43" y="121"/>
                    </a:lnTo>
                    <a:lnTo>
                      <a:pt x="41" y="121"/>
                    </a:lnTo>
                    <a:lnTo>
                      <a:pt x="40" y="121"/>
                    </a:lnTo>
                    <a:lnTo>
                      <a:pt x="38" y="122"/>
                    </a:lnTo>
                    <a:lnTo>
                      <a:pt x="35" y="118"/>
                    </a:lnTo>
                    <a:lnTo>
                      <a:pt x="32" y="116"/>
                    </a:lnTo>
                    <a:lnTo>
                      <a:pt x="29" y="115"/>
                    </a:lnTo>
                    <a:lnTo>
                      <a:pt x="28" y="113"/>
                    </a:lnTo>
                    <a:lnTo>
                      <a:pt x="27" y="111"/>
                    </a:lnTo>
                    <a:lnTo>
                      <a:pt x="22" y="108"/>
                    </a:lnTo>
                    <a:lnTo>
                      <a:pt x="22" y="109"/>
                    </a:lnTo>
                    <a:lnTo>
                      <a:pt x="20" y="108"/>
                    </a:lnTo>
                    <a:lnTo>
                      <a:pt x="20" y="106"/>
                    </a:lnTo>
                    <a:lnTo>
                      <a:pt x="19" y="105"/>
                    </a:lnTo>
                    <a:lnTo>
                      <a:pt x="19" y="106"/>
                    </a:lnTo>
                    <a:lnTo>
                      <a:pt x="18" y="106"/>
                    </a:lnTo>
                    <a:lnTo>
                      <a:pt x="18" y="108"/>
                    </a:lnTo>
                    <a:lnTo>
                      <a:pt x="17" y="108"/>
                    </a:lnTo>
                    <a:lnTo>
                      <a:pt x="17" y="109"/>
                    </a:lnTo>
                    <a:lnTo>
                      <a:pt x="15" y="109"/>
                    </a:lnTo>
                    <a:lnTo>
                      <a:pt x="15" y="110"/>
                    </a:lnTo>
                    <a:lnTo>
                      <a:pt x="11" y="110"/>
                    </a:lnTo>
                    <a:lnTo>
                      <a:pt x="10" y="111"/>
                    </a:lnTo>
                    <a:lnTo>
                      <a:pt x="10" y="115"/>
                    </a:lnTo>
                    <a:lnTo>
                      <a:pt x="10" y="116"/>
                    </a:lnTo>
                    <a:lnTo>
                      <a:pt x="11" y="116"/>
                    </a:lnTo>
                    <a:lnTo>
                      <a:pt x="14" y="120"/>
                    </a:lnTo>
                    <a:lnTo>
                      <a:pt x="14" y="122"/>
                    </a:lnTo>
                    <a:lnTo>
                      <a:pt x="13" y="124"/>
                    </a:lnTo>
                    <a:lnTo>
                      <a:pt x="13" y="125"/>
                    </a:lnTo>
                    <a:lnTo>
                      <a:pt x="14" y="125"/>
                    </a:lnTo>
                    <a:lnTo>
                      <a:pt x="16" y="127"/>
                    </a:lnTo>
                    <a:lnTo>
                      <a:pt x="15" y="128"/>
                    </a:lnTo>
                    <a:lnTo>
                      <a:pt x="15" y="129"/>
                    </a:lnTo>
                    <a:lnTo>
                      <a:pt x="14" y="129"/>
                    </a:lnTo>
                    <a:lnTo>
                      <a:pt x="13" y="129"/>
                    </a:lnTo>
                    <a:lnTo>
                      <a:pt x="14" y="129"/>
                    </a:lnTo>
                    <a:lnTo>
                      <a:pt x="14" y="130"/>
                    </a:lnTo>
                    <a:lnTo>
                      <a:pt x="13" y="132"/>
                    </a:lnTo>
                    <a:lnTo>
                      <a:pt x="14" y="132"/>
                    </a:lnTo>
                    <a:lnTo>
                      <a:pt x="13" y="134"/>
                    </a:lnTo>
                    <a:lnTo>
                      <a:pt x="13" y="136"/>
                    </a:lnTo>
                    <a:lnTo>
                      <a:pt x="11" y="138"/>
                    </a:lnTo>
                    <a:lnTo>
                      <a:pt x="11" y="140"/>
                    </a:lnTo>
                    <a:lnTo>
                      <a:pt x="13" y="139"/>
                    </a:lnTo>
                    <a:lnTo>
                      <a:pt x="13" y="141"/>
                    </a:lnTo>
                    <a:lnTo>
                      <a:pt x="15" y="140"/>
                    </a:lnTo>
                    <a:lnTo>
                      <a:pt x="15" y="141"/>
                    </a:lnTo>
                    <a:lnTo>
                      <a:pt x="17" y="145"/>
                    </a:lnTo>
                    <a:lnTo>
                      <a:pt x="17" y="146"/>
                    </a:lnTo>
                    <a:lnTo>
                      <a:pt x="15" y="146"/>
                    </a:lnTo>
                    <a:lnTo>
                      <a:pt x="15" y="148"/>
                    </a:lnTo>
                    <a:lnTo>
                      <a:pt x="16" y="149"/>
                    </a:lnTo>
                    <a:lnTo>
                      <a:pt x="16" y="150"/>
                    </a:lnTo>
                    <a:lnTo>
                      <a:pt x="19" y="151"/>
                    </a:lnTo>
                    <a:lnTo>
                      <a:pt x="15" y="160"/>
                    </a:lnTo>
                    <a:lnTo>
                      <a:pt x="15" y="159"/>
                    </a:lnTo>
                    <a:lnTo>
                      <a:pt x="14" y="160"/>
                    </a:lnTo>
                    <a:lnTo>
                      <a:pt x="13" y="159"/>
                    </a:lnTo>
                    <a:lnTo>
                      <a:pt x="13" y="160"/>
                    </a:lnTo>
                    <a:lnTo>
                      <a:pt x="10" y="160"/>
                    </a:lnTo>
                    <a:lnTo>
                      <a:pt x="10" y="163"/>
                    </a:lnTo>
                    <a:lnTo>
                      <a:pt x="11" y="163"/>
                    </a:lnTo>
                    <a:lnTo>
                      <a:pt x="11" y="164"/>
                    </a:lnTo>
                    <a:lnTo>
                      <a:pt x="10" y="165"/>
                    </a:lnTo>
                    <a:lnTo>
                      <a:pt x="11" y="167"/>
                    </a:lnTo>
                    <a:lnTo>
                      <a:pt x="11" y="168"/>
                    </a:lnTo>
                    <a:lnTo>
                      <a:pt x="10" y="168"/>
                    </a:lnTo>
                    <a:lnTo>
                      <a:pt x="9" y="169"/>
                    </a:lnTo>
                    <a:lnTo>
                      <a:pt x="8" y="169"/>
                    </a:lnTo>
                    <a:lnTo>
                      <a:pt x="9" y="168"/>
                    </a:lnTo>
                    <a:lnTo>
                      <a:pt x="8" y="168"/>
                    </a:lnTo>
                    <a:lnTo>
                      <a:pt x="7" y="168"/>
                    </a:lnTo>
                    <a:lnTo>
                      <a:pt x="6" y="168"/>
                    </a:lnTo>
                    <a:lnTo>
                      <a:pt x="5" y="167"/>
                    </a:lnTo>
                    <a:lnTo>
                      <a:pt x="3" y="169"/>
                    </a:lnTo>
                    <a:lnTo>
                      <a:pt x="0" y="172"/>
                    </a:lnTo>
                    <a:lnTo>
                      <a:pt x="2" y="175"/>
                    </a:lnTo>
                    <a:lnTo>
                      <a:pt x="3" y="177"/>
                    </a:lnTo>
                    <a:lnTo>
                      <a:pt x="5" y="177"/>
                    </a:lnTo>
                    <a:lnTo>
                      <a:pt x="7" y="180"/>
                    </a:lnTo>
                    <a:lnTo>
                      <a:pt x="6" y="180"/>
                    </a:lnTo>
                    <a:lnTo>
                      <a:pt x="4" y="181"/>
                    </a:lnTo>
                    <a:lnTo>
                      <a:pt x="5" y="185"/>
                    </a:lnTo>
                    <a:lnTo>
                      <a:pt x="5" y="187"/>
                    </a:lnTo>
                    <a:lnTo>
                      <a:pt x="7" y="189"/>
                    </a:lnTo>
                    <a:lnTo>
                      <a:pt x="9" y="191"/>
                    </a:lnTo>
                    <a:lnTo>
                      <a:pt x="11" y="192"/>
                    </a:lnTo>
                    <a:lnTo>
                      <a:pt x="13" y="191"/>
                    </a:lnTo>
                    <a:lnTo>
                      <a:pt x="15" y="188"/>
                    </a:lnTo>
                    <a:lnTo>
                      <a:pt x="16" y="191"/>
                    </a:lnTo>
                    <a:lnTo>
                      <a:pt x="20" y="193"/>
                    </a:lnTo>
                    <a:lnTo>
                      <a:pt x="21" y="193"/>
                    </a:lnTo>
                    <a:lnTo>
                      <a:pt x="20" y="194"/>
                    </a:lnTo>
                    <a:lnTo>
                      <a:pt x="19" y="194"/>
                    </a:lnTo>
                    <a:lnTo>
                      <a:pt x="19" y="198"/>
                    </a:lnTo>
                    <a:lnTo>
                      <a:pt x="20" y="198"/>
                    </a:lnTo>
                    <a:lnTo>
                      <a:pt x="22" y="197"/>
                    </a:lnTo>
                    <a:lnTo>
                      <a:pt x="22" y="198"/>
                    </a:lnTo>
                    <a:lnTo>
                      <a:pt x="23" y="200"/>
                    </a:lnTo>
                    <a:lnTo>
                      <a:pt x="24" y="200"/>
                    </a:lnTo>
                    <a:lnTo>
                      <a:pt x="25" y="202"/>
                    </a:lnTo>
                    <a:lnTo>
                      <a:pt x="26" y="202"/>
                    </a:lnTo>
                    <a:lnTo>
                      <a:pt x="27" y="204"/>
                    </a:lnTo>
                    <a:lnTo>
                      <a:pt x="27" y="206"/>
                    </a:lnTo>
                    <a:lnTo>
                      <a:pt x="26" y="205"/>
                    </a:lnTo>
                    <a:lnTo>
                      <a:pt x="23" y="206"/>
                    </a:lnTo>
                    <a:lnTo>
                      <a:pt x="23" y="208"/>
                    </a:lnTo>
                    <a:lnTo>
                      <a:pt x="25" y="209"/>
                    </a:lnTo>
                    <a:lnTo>
                      <a:pt x="25" y="211"/>
                    </a:lnTo>
                    <a:lnTo>
                      <a:pt x="23" y="213"/>
                    </a:lnTo>
                    <a:lnTo>
                      <a:pt x="25" y="214"/>
                    </a:lnTo>
                    <a:lnTo>
                      <a:pt x="28" y="217"/>
                    </a:lnTo>
                    <a:lnTo>
                      <a:pt x="28" y="218"/>
                    </a:lnTo>
                    <a:lnTo>
                      <a:pt x="29" y="219"/>
                    </a:lnTo>
                    <a:lnTo>
                      <a:pt x="30" y="217"/>
                    </a:lnTo>
                    <a:lnTo>
                      <a:pt x="30" y="219"/>
                    </a:lnTo>
                    <a:lnTo>
                      <a:pt x="31" y="219"/>
                    </a:lnTo>
                    <a:lnTo>
                      <a:pt x="32" y="219"/>
                    </a:lnTo>
                    <a:lnTo>
                      <a:pt x="32" y="217"/>
                    </a:lnTo>
                    <a:lnTo>
                      <a:pt x="36" y="218"/>
                    </a:lnTo>
                    <a:lnTo>
                      <a:pt x="38" y="216"/>
                    </a:lnTo>
                    <a:lnTo>
                      <a:pt x="39" y="216"/>
                    </a:lnTo>
                    <a:lnTo>
                      <a:pt x="39" y="217"/>
                    </a:lnTo>
                    <a:lnTo>
                      <a:pt x="41" y="219"/>
                    </a:lnTo>
                    <a:lnTo>
                      <a:pt x="42" y="219"/>
                    </a:lnTo>
                    <a:lnTo>
                      <a:pt x="43" y="220"/>
                    </a:lnTo>
                    <a:lnTo>
                      <a:pt x="44" y="219"/>
                    </a:lnTo>
                    <a:lnTo>
                      <a:pt x="46" y="221"/>
                    </a:lnTo>
                    <a:lnTo>
                      <a:pt x="49" y="223"/>
                    </a:lnTo>
                    <a:lnTo>
                      <a:pt x="48" y="223"/>
                    </a:lnTo>
                    <a:lnTo>
                      <a:pt x="49" y="225"/>
                    </a:lnTo>
                    <a:lnTo>
                      <a:pt x="50" y="224"/>
                    </a:lnTo>
                    <a:lnTo>
                      <a:pt x="52" y="223"/>
                    </a:lnTo>
                    <a:lnTo>
                      <a:pt x="53" y="220"/>
                    </a:lnTo>
                    <a:lnTo>
                      <a:pt x="56" y="221"/>
                    </a:lnTo>
                    <a:lnTo>
                      <a:pt x="57" y="219"/>
                    </a:lnTo>
                    <a:lnTo>
                      <a:pt x="59" y="219"/>
                    </a:lnTo>
                    <a:lnTo>
                      <a:pt x="60" y="219"/>
                    </a:lnTo>
                    <a:lnTo>
                      <a:pt x="62" y="219"/>
                    </a:lnTo>
                    <a:lnTo>
                      <a:pt x="63" y="217"/>
                    </a:lnTo>
                    <a:lnTo>
                      <a:pt x="63" y="219"/>
                    </a:lnTo>
                    <a:lnTo>
                      <a:pt x="63" y="222"/>
                    </a:lnTo>
                    <a:lnTo>
                      <a:pt x="64" y="222"/>
                    </a:lnTo>
                    <a:lnTo>
                      <a:pt x="64" y="223"/>
                    </a:lnTo>
                    <a:lnTo>
                      <a:pt x="66" y="223"/>
                    </a:lnTo>
                    <a:lnTo>
                      <a:pt x="67" y="224"/>
                    </a:lnTo>
                    <a:lnTo>
                      <a:pt x="67" y="225"/>
                    </a:lnTo>
                    <a:lnTo>
                      <a:pt x="69" y="225"/>
                    </a:lnTo>
                    <a:lnTo>
                      <a:pt x="69" y="227"/>
                    </a:lnTo>
                    <a:lnTo>
                      <a:pt x="68" y="228"/>
                    </a:lnTo>
                    <a:lnTo>
                      <a:pt x="68" y="230"/>
                    </a:lnTo>
                    <a:lnTo>
                      <a:pt x="68" y="231"/>
                    </a:lnTo>
                    <a:lnTo>
                      <a:pt x="68" y="234"/>
                    </a:lnTo>
                    <a:lnTo>
                      <a:pt x="68" y="237"/>
                    </a:lnTo>
                    <a:lnTo>
                      <a:pt x="69" y="240"/>
                    </a:lnTo>
                    <a:lnTo>
                      <a:pt x="68" y="241"/>
                    </a:lnTo>
                    <a:lnTo>
                      <a:pt x="66" y="241"/>
                    </a:lnTo>
                    <a:lnTo>
                      <a:pt x="64" y="242"/>
                    </a:lnTo>
                    <a:lnTo>
                      <a:pt x="66" y="243"/>
                    </a:lnTo>
                    <a:lnTo>
                      <a:pt x="66" y="249"/>
                    </a:lnTo>
                    <a:lnTo>
                      <a:pt x="64" y="252"/>
                    </a:lnTo>
                    <a:lnTo>
                      <a:pt x="66" y="253"/>
                    </a:lnTo>
                    <a:lnTo>
                      <a:pt x="66" y="255"/>
                    </a:lnTo>
                    <a:lnTo>
                      <a:pt x="67" y="255"/>
                    </a:lnTo>
                    <a:lnTo>
                      <a:pt x="69" y="257"/>
                    </a:lnTo>
                    <a:lnTo>
                      <a:pt x="68" y="261"/>
                    </a:lnTo>
                    <a:lnTo>
                      <a:pt x="69" y="259"/>
                    </a:lnTo>
                    <a:lnTo>
                      <a:pt x="69" y="261"/>
                    </a:lnTo>
                    <a:lnTo>
                      <a:pt x="70" y="261"/>
                    </a:lnTo>
                    <a:lnTo>
                      <a:pt x="69" y="263"/>
                    </a:lnTo>
                    <a:lnTo>
                      <a:pt x="71" y="262"/>
                    </a:lnTo>
                    <a:lnTo>
                      <a:pt x="69" y="265"/>
                    </a:lnTo>
                    <a:lnTo>
                      <a:pt x="69" y="267"/>
                    </a:lnTo>
                    <a:lnTo>
                      <a:pt x="68" y="269"/>
                    </a:lnTo>
                    <a:lnTo>
                      <a:pt x="68" y="268"/>
                    </a:lnTo>
                    <a:lnTo>
                      <a:pt x="66" y="270"/>
                    </a:lnTo>
                    <a:lnTo>
                      <a:pt x="67" y="271"/>
                    </a:lnTo>
                    <a:lnTo>
                      <a:pt x="68" y="272"/>
                    </a:lnTo>
                    <a:lnTo>
                      <a:pt x="67" y="272"/>
                    </a:lnTo>
                    <a:lnTo>
                      <a:pt x="66" y="274"/>
                    </a:lnTo>
                    <a:lnTo>
                      <a:pt x="66" y="273"/>
                    </a:lnTo>
                    <a:lnTo>
                      <a:pt x="66" y="275"/>
                    </a:lnTo>
                    <a:lnTo>
                      <a:pt x="64" y="275"/>
                    </a:lnTo>
                    <a:lnTo>
                      <a:pt x="63" y="277"/>
                    </a:lnTo>
                    <a:lnTo>
                      <a:pt x="61" y="276"/>
                    </a:lnTo>
                    <a:lnTo>
                      <a:pt x="60" y="279"/>
                    </a:lnTo>
                    <a:lnTo>
                      <a:pt x="60" y="278"/>
                    </a:lnTo>
                    <a:lnTo>
                      <a:pt x="59" y="278"/>
                    </a:lnTo>
                    <a:lnTo>
                      <a:pt x="59" y="280"/>
                    </a:lnTo>
                    <a:lnTo>
                      <a:pt x="58" y="280"/>
                    </a:lnTo>
                    <a:lnTo>
                      <a:pt x="57" y="279"/>
                    </a:lnTo>
                    <a:lnTo>
                      <a:pt x="56" y="282"/>
                    </a:lnTo>
                    <a:lnTo>
                      <a:pt x="58" y="282"/>
                    </a:lnTo>
                    <a:lnTo>
                      <a:pt x="61" y="284"/>
                    </a:lnTo>
                    <a:lnTo>
                      <a:pt x="61" y="285"/>
                    </a:lnTo>
                    <a:lnTo>
                      <a:pt x="57" y="288"/>
                    </a:lnTo>
                    <a:lnTo>
                      <a:pt x="54" y="289"/>
                    </a:lnTo>
                    <a:lnTo>
                      <a:pt x="58" y="291"/>
                    </a:lnTo>
                    <a:lnTo>
                      <a:pt x="62" y="290"/>
                    </a:lnTo>
                    <a:lnTo>
                      <a:pt x="64" y="293"/>
                    </a:lnTo>
                    <a:lnTo>
                      <a:pt x="65" y="295"/>
                    </a:lnTo>
                    <a:lnTo>
                      <a:pt x="68" y="296"/>
                    </a:lnTo>
                    <a:lnTo>
                      <a:pt x="68" y="295"/>
                    </a:lnTo>
                    <a:lnTo>
                      <a:pt x="68" y="293"/>
                    </a:lnTo>
                    <a:lnTo>
                      <a:pt x="69" y="295"/>
                    </a:lnTo>
                    <a:lnTo>
                      <a:pt x="71" y="295"/>
                    </a:lnTo>
                    <a:lnTo>
                      <a:pt x="70" y="296"/>
                    </a:lnTo>
                    <a:lnTo>
                      <a:pt x="74" y="300"/>
                    </a:lnTo>
                    <a:lnTo>
                      <a:pt x="76" y="301"/>
                    </a:lnTo>
                    <a:lnTo>
                      <a:pt x="77" y="301"/>
                    </a:lnTo>
                    <a:lnTo>
                      <a:pt x="79" y="303"/>
                    </a:lnTo>
                    <a:lnTo>
                      <a:pt x="76" y="306"/>
                    </a:lnTo>
                    <a:lnTo>
                      <a:pt x="76" y="309"/>
                    </a:lnTo>
                    <a:lnTo>
                      <a:pt x="79" y="316"/>
                    </a:lnTo>
                    <a:lnTo>
                      <a:pt x="84" y="315"/>
                    </a:lnTo>
                    <a:lnTo>
                      <a:pt x="85" y="313"/>
                    </a:lnTo>
                    <a:lnTo>
                      <a:pt x="86" y="313"/>
                    </a:lnTo>
                    <a:lnTo>
                      <a:pt x="88" y="312"/>
                    </a:lnTo>
                    <a:lnTo>
                      <a:pt x="88" y="311"/>
                    </a:lnTo>
                    <a:lnTo>
                      <a:pt x="90" y="312"/>
                    </a:lnTo>
                    <a:lnTo>
                      <a:pt x="91" y="311"/>
                    </a:lnTo>
                    <a:lnTo>
                      <a:pt x="89" y="311"/>
                    </a:lnTo>
                    <a:lnTo>
                      <a:pt x="89" y="309"/>
                    </a:lnTo>
                    <a:lnTo>
                      <a:pt x="93" y="310"/>
                    </a:lnTo>
                    <a:lnTo>
                      <a:pt x="94" y="310"/>
                    </a:lnTo>
                    <a:lnTo>
                      <a:pt x="96" y="309"/>
                    </a:lnTo>
                    <a:lnTo>
                      <a:pt x="97" y="308"/>
                    </a:lnTo>
                    <a:lnTo>
                      <a:pt x="98" y="309"/>
                    </a:lnTo>
                    <a:lnTo>
                      <a:pt x="99" y="309"/>
                    </a:lnTo>
                    <a:lnTo>
                      <a:pt x="98" y="306"/>
                    </a:lnTo>
                    <a:lnTo>
                      <a:pt x="98" y="305"/>
                    </a:lnTo>
                    <a:lnTo>
                      <a:pt x="99" y="301"/>
                    </a:lnTo>
                    <a:lnTo>
                      <a:pt x="100" y="301"/>
                    </a:lnTo>
                    <a:lnTo>
                      <a:pt x="104" y="299"/>
                    </a:lnTo>
                    <a:lnTo>
                      <a:pt x="105" y="299"/>
                    </a:lnTo>
                    <a:lnTo>
                      <a:pt x="106" y="300"/>
                    </a:lnTo>
                    <a:lnTo>
                      <a:pt x="107" y="299"/>
                    </a:lnTo>
                    <a:lnTo>
                      <a:pt x="107" y="301"/>
                    </a:lnTo>
                    <a:lnTo>
                      <a:pt x="108" y="302"/>
                    </a:lnTo>
                    <a:lnTo>
                      <a:pt x="110" y="301"/>
                    </a:lnTo>
                    <a:lnTo>
                      <a:pt x="110" y="299"/>
                    </a:lnTo>
                    <a:lnTo>
                      <a:pt x="111" y="299"/>
                    </a:lnTo>
                    <a:lnTo>
                      <a:pt x="113" y="299"/>
                    </a:lnTo>
                    <a:lnTo>
                      <a:pt x="112" y="297"/>
                    </a:lnTo>
                    <a:lnTo>
                      <a:pt x="112" y="295"/>
                    </a:lnTo>
                    <a:lnTo>
                      <a:pt x="113" y="295"/>
                    </a:lnTo>
                    <a:lnTo>
                      <a:pt x="116" y="297"/>
                    </a:lnTo>
                    <a:lnTo>
                      <a:pt x="115" y="302"/>
                    </a:lnTo>
                    <a:lnTo>
                      <a:pt x="117" y="302"/>
                    </a:lnTo>
                    <a:lnTo>
                      <a:pt x="117" y="304"/>
                    </a:lnTo>
                    <a:lnTo>
                      <a:pt x="118" y="304"/>
                    </a:lnTo>
                    <a:lnTo>
                      <a:pt x="118" y="303"/>
                    </a:lnTo>
                    <a:lnTo>
                      <a:pt x="120" y="304"/>
                    </a:lnTo>
                    <a:lnTo>
                      <a:pt x="120" y="305"/>
                    </a:lnTo>
                    <a:lnTo>
                      <a:pt x="121" y="304"/>
                    </a:lnTo>
                    <a:lnTo>
                      <a:pt x="120" y="304"/>
                    </a:lnTo>
                    <a:lnTo>
                      <a:pt x="120" y="301"/>
                    </a:lnTo>
                    <a:lnTo>
                      <a:pt x="120" y="303"/>
                    </a:lnTo>
                    <a:lnTo>
                      <a:pt x="121" y="302"/>
                    </a:lnTo>
                    <a:lnTo>
                      <a:pt x="121" y="303"/>
                    </a:lnTo>
                    <a:lnTo>
                      <a:pt x="123" y="303"/>
                    </a:lnTo>
                    <a:lnTo>
                      <a:pt x="123" y="304"/>
                    </a:lnTo>
                    <a:lnTo>
                      <a:pt x="125" y="303"/>
                    </a:lnTo>
                    <a:lnTo>
                      <a:pt x="127" y="304"/>
                    </a:lnTo>
                    <a:lnTo>
                      <a:pt x="128" y="303"/>
                    </a:lnTo>
                    <a:lnTo>
                      <a:pt x="128" y="304"/>
                    </a:lnTo>
                    <a:lnTo>
                      <a:pt x="128" y="305"/>
                    </a:lnTo>
                    <a:lnTo>
                      <a:pt x="129" y="305"/>
                    </a:lnTo>
                    <a:lnTo>
                      <a:pt x="131" y="306"/>
                    </a:lnTo>
                    <a:lnTo>
                      <a:pt x="131" y="305"/>
                    </a:lnTo>
                    <a:lnTo>
                      <a:pt x="133" y="306"/>
                    </a:lnTo>
                    <a:lnTo>
                      <a:pt x="133" y="303"/>
                    </a:lnTo>
                    <a:lnTo>
                      <a:pt x="134" y="304"/>
                    </a:lnTo>
                    <a:lnTo>
                      <a:pt x="134" y="305"/>
                    </a:lnTo>
                    <a:lnTo>
                      <a:pt x="138" y="307"/>
                    </a:lnTo>
                    <a:lnTo>
                      <a:pt x="138" y="308"/>
                    </a:lnTo>
                    <a:lnTo>
                      <a:pt x="140" y="309"/>
                    </a:lnTo>
                    <a:lnTo>
                      <a:pt x="140" y="310"/>
                    </a:lnTo>
                    <a:lnTo>
                      <a:pt x="141" y="311"/>
                    </a:lnTo>
                    <a:lnTo>
                      <a:pt x="142" y="310"/>
                    </a:lnTo>
                    <a:lnTo>
                      <a:pt x="144" y="311"/>
                    </a:lnTo>
                    <a:lnTo>
                      <a:pt x="145" y="310"/>
                    </a:lnTo>
                    <a:lnTo>
                      <a:pt x="145" y="309"/>
                    </a:lnTo>
                    <a:lnTo>
                      <a:pt x="147" y="306"/>
                    </a:lnTo>
                    <a:lnTo>
                      <a:pt x="148" y="306"/>
                    </a:lnTo>
                    <a:lnTo>
                      <a:pt x="149" y="305"/>
                    </a:lnTo>
                    <a:lnTo>
                      <a:pt x="150" y="306"/>
                    </a:lnTo>
                    <a:lnTo>
                      <a:pt x="151" y="306"/>
                    </a:lnTo>
                    <a:lnTo>
                      <a:pt x="153" y="306"/>
                    </a:lnTo>
                    <a:lnTo>
                      <a:pt x="154" y="309"/>
                    </a:lnTo>
                    <a:lnTo>
                      <a:pt x="156" y="305"/>
                    </a:lnTo>
                    <a:lnTo>
                      <a:pt x="157" y="306"/>
                    </a:lnTo>
                    <a:lnTo>
                      <a:pt x="158" y="306"/>
                    </a:lnTo>
                    <a:lnTo>
                      <a:pt x="159" y="305"/>
                    </a:lnTo>
                    <a:lnTo>
                      <a:pt x="160" y="300"/>
                    </a:lnTo>
                    <a:lnTo>
                      <a:pt x="159" y="299"/>
                    </a:lnTo>
                    <a:lnTo>
                      <a:pt x="159" y="296"/>
                    </a:lnTo>
                    <a:lnTo>
                      <a:pt x="161" y="296"/>
                    </a:lnTo>
                    <a:lnTo>
                      <a:pt x="161" y="295"/>
                    </a:lnTo>
                    <a:lnTo>
                      <a:pt x="163" y="295"/>
                    </a:lnTo>
                    <a:lnTo>
                      <a:pt x="164" y="293"/>
                    </a:lnTo>
                    <a:lnTo>
                      <a:pt x="167" y="295"/>
                    </a:lnTo>
                    <a:lnTo>
                      <a:pt x="168" y="292"/>
                    </a:lnTo>
                    <a:lnTo>
                      <a:pt x="170" y="291"/>
                    </a:lnTo>
                    <a:lnTo>
                      <a:pt x="172" y="293"/>
                    </a:lnTo>
                    <a:lnTo>
                      <a:pt x="173" y="295"/>
                    </a:lnTo>
                    <a:lnTo>
                      <a:pt x="177" y="295"/>
                    </a:lnTo>
                    <a:lnTo>
                      <a:pt x="177" y="296"/>
                    </a:lnTo>
                    <a:lnTo>
                      <a:pt x="176" y="298"/>
                    </a:lnTo>
                    <a:lnTo>
                      <a:pt x="178" y="299"/>
                    </a:lnTo>
                    <a:lnTo>
                      <a:pt x="176" y="303"/>
                    </a:lnTo>
                    <a:lnTo>
                      <a:pt x="175" y="306"/>
                    </a:lnTo>
                    <a:lnTo>
                      <a:pt x="176" y="309"/>
                    </a:lnTo>
                    <a:lnTo>
                      <a:pt x="178" y="310"/>
                    </a:lnTo>
                    <a:lnTo>
                      <a:pt x="178" y="311"/>
                    </a:lnTo>
                    <a:lnTo>
                      <a:pt x="179" y="311"/>
                    </a:lnTo>
                    <a:lnTo>
                      <a:pt x="183" y="312"/>
                    </a:lnTo>
                    <a:lnTo>
                      <a:pt x="183" y="314"/>
                    </a:lnTo>
                    <a:lnTo>
                      <a:pt x="185" y="313"/>
                    </a:lnTo>
                    <a:lnTo>
                      <a:pt x="185" y="312"/>
                    </a:lnTo>
                    <a:lnTo>
                      <a:pt x="188" y="310"/>
                    </a:lnTo>
                    <a:lnTo>
                      <a:pt x="189" y="306"/>
                    </a:lnTo>
                    <a:lnTo>
                      <a:pt x="194" y="307"/>
                    </a:lnTo>
                    <a:lnTo>
                      <a:pt x="198" y="308"/>
                    </a:lnTo>
                    <a:lnTo>
                      <a:pt x="199" y="301"/>
                    </a:lnTo>
                    <a:lnTo>
                      <a:pt x="207" y="301"/>
                    </a:lnTo>
                    <a:lnTo>
                      <a:pt x="208" y="301"/>
                    </a:lnTo>
                    <a:lnTo>
                      <a:pt x="208" y="298"/>
                    </a:lnTo>
                    <a:lnTo>
                      <a:pt x="210" y="299"/>
                    </a:lnTo>
                    <a:lnTo>
                      <a:pt x="214" y="304"/>
                    </a:lnTo>
                    <a:lnTo>
                      <a:pt x="216" y="302"/>
                    </a:lnTo>
                    <a:lnTo>
                      <a:pt x="216" y="304"/>
                    </a:lnTo>
                    <a:lnTo>
                      <a:pt x="218" y="304"/>
                    </a:lnTo>
                    <a:lnTo>
                      <a:pt x="219" y="306"/>
                    </a:lnTo>
                    <a:lnTo>
                      <a:pt x="227" y="306"/>
                    </a:lnTo>
                    <a:lnTo>
                      <a:pt x="226" y="312"/>
                    </a:lnTo>
                    <a:lnTo>
                      <a:pt x="231" y="314"/>
                    </a:lnTo>
                    <a:lnTo>
                      <a:pt x="231" y="318"/>
                    </a:lnTo>
                    <a:lnTo>
                      <a:pt x="230" y="328"/>
                    </a:lnTo>
                    <a:lnTo>
                      <a:pt x="242" y="330"/>
                    </a:lnTo>
                    <a:lnTo>
                      <a:pt x="244" y="331"/>
                    </a:lnTo>
                    <a:lnTo>
                      <a:pt x="246" y="339"/>
                    </a:lnTo>
                    <a:lnTo>
                      <a:pt x="246" y="342"/>
                    </a:lnTo>
                    <a:lnTo>
                      <a:pt x="246" y="343"/>
                    </a:lnTo>
                    <a:lnTo>
                      <a:pt x="247" y="343"/>
                    </a:lnTo>
                    <a:lnTo>
                      <a:pt x="250" y="344"/>
                    </a:lnTo>
                    <a:lnTo>
                      <a:pt x="251" y="345"/>
                    </a:lnTo>
                    <a:lnTo>
                      <a:pt x="252" y="345"/>
                    </a:lnTo>
                    <a:lnTo>
                      <a:pt x="253" y="346"/>
                    </a:lnTo>
                    <a:lnTo>
                      <a:pt x="255" y="345"/>
                    </a:lnTo>
                    <a:lnTo>
                      <a:pt x="259" y="348"/>
                    </a:lnTo>
                    <a:lnTo>
                      <a:pt x="259" y="353"/>
                    </a:lnTo>
                    <a:lnTo>
                      <a:pt x="262" y="356"/>
                    </a:lnTo>
                    <a:lnTo>
                      <a:pt x="263" y="356"/>
                    </a:lnTo>
                    <a:lnTo>
                      <a:pt x="263" y="355"/>
                    </a:lnTo>
                    <a:lnTo>
                      <a:pt x="265" y="354"/>
                    </a:lnTo>
                    <a:lnTo>
                      <a:pt x="267" y="358"/>
                    </a:lnTo>
                    <a:lnTo>
                      <a:pt x="268" y="358"/>
                    </a:lnTo>
                    <a:lnTo>
                      <a:pt x="269" y="359"/>
                    </a:lnTo>
                    <a:lnTo>
                      <a:pt x="270" y="358"/>
                    </a:lnTo>
                    <a:lnTo>
                      <a:pt x="270" y="359"/>
                    </a:lnTo>
                    <a:lnTo>
                      <a:pt x="271" y="359"/>
                    </a:lnTo>
                    <a:lnTo>
                      <a:pt x="273" y="363"/>
                    </a:lnTo>
                    <a:lnTo>
                      <a:pt x="275" y="365"/>
                    </a:lnTo>
                    <a:lnTo>
                      <a:pt x="275" y="366"/>
                    </a:lnTo>
                    <a:lnTo>
                      <a:pt x="275" y="367"/>
                    </a:lnTo>
                    <a:lnTo>
                      <a:pt x="276" y="369"/>
                    </a:lnTo>
                    <a:lnTo>
                      <a:pt x="277" y="369"/>
                    </a:lnTo>
                    <a:lnTo>
                      <a:pt x="279" y="369"/>
                    </a:lnTo>
                    <a:lnTo>
                      <a:pt x="280" y="367"/>
                    </a:lnTo>
                    <a:lnTo>
                      <a:pt x="283" y="368"/>
                    </a:lnTo>
                    <a:lnTo>
                      <a:pt x="284" y="367"/>
                    </a:lnTo>
                    <a:lnTo>
                      <a:pt x="285" y="369"/>
                    </a:lnTo>
                    <a:lnTo>
                      <a:pt x="289" y="367"/>
                    </a:lnTo>
                    <a:lnTo>
                      <a:pt x="289" y="366"/>
                    </a:lnTo>
                    <a:lnTo>
                      <a:pt x="290" y="365"/>
                    </a:lnTo>
                    <a:lnTo>
                      <a:pt x="289" y="363"/>
                    </a:lnTo>
                    <a:lnTo>
                      <a:pt x="290" y="363"/>
                    </a:lnTo>
                    <a:lnTo>
                      <a:pt x="290" y="364"/>
                    </a:lnTo>
                    <a:lnTo>
                      <a:pt x="292" y="364"/>
                    </a:lnTo>
                    <a:lnTo>
                      <a:pt x="292" y="365"/>
                    </a:lnTo>
                    <a:lnTo>
                      <a:pt x="290" y="367"/>
                    </a:lnTo>
                    <a:lnTo>
                      <a:pt x="290" y="369"/>
                    </a:lnTo>
                    <a:lnTo>
                      <a:pt x="295" y="369"/>
                    </a:lnTo>
                    <a:lnTo>
                      <a:pt x="296" y="369"/>
                    </a:lnTo>
                    <a:lnTo>
                      <a:pt x="297" y="369"/>
                    </a:lnTo>
                    <a:lnTo>
                      <a:pt x="298" y="368"/>
                    </a:lnTo>
                    <a:lnTo>
                      <a:pt x="300" y="369"/>
                    </a:lnTo>
                    <a:lnTo>
                      <a:pt x="300" y="367"/>
                    </a:lnTo>
                    <a:lnTo>
                      <a:pt x="302" y="368"/>
                    </a:lnTo>
                    <a:lnTo>
                      <a:pt x="303" y="367"/>
                    </a:lnTo>
                    <a:lnTo>
                      <a:pt x="304" y="369"/>
                    </a:lnTo>
                    <a:lnTo>
                      <a:pt x="306" y="370"/>
                    </a:lnTo>
                    <a:lnTo>
                      <a:pt x="313" y="374"/>
                    </a:lnTo>
                    <a:lnTo>
                      <a:pt x="313" y="369"/>
                    </a:lnTo>
                    <a:lnTo>
                      <a:pt x="312" y="369"/>
                    </a:lnTo>
                    <a:lnTo>
                      <a:pt x="311" y="366"/>
                    </a:lnTo>
                    <a:lnTo>
                      <a:pt x="309" y="365"/>
                    </a:lnTo>
                    <a:lnTo>
                      <a:pt x="309" y="363"/>
                    </a:lnTo>
                    <a:lnTo>
                      <a:pt x="310" y="363"/>
                    </a:lnTo>
                    <a:lnTo>
                      <a:pt x="311" y="362"/>
                    </a:lnTo>
                    <a:lnTo>
                      <a:pt x="310" y="360"/>
                    </a:lnTo>
                    <a:lnTo>
                      <a:pt x="312" y="360"/>
                    </a:lnTo>
                    <a:lnTo>
                      <a:pt x="314" y="361"/>
                    </a:lnTo>
                    <a:lnTo>
                      <a:pt x="316" y="360"/>
                    </a:lnTo>
                    <a:lnTo>
                      <a:pt x="318" y="360"/>
                    </a:lnTo>
                    <a:lnTo>
                      <a:pt x="319" y="358"/>
                    </a:lnTo>
                    <a:lnTo>
                      <a:pt x="321" y="357"/>
                    </a:lnTo>
                    <a:lnTo>
                      <a:pt x="319" y="355"/>
                    </a:lnTo>
                    <a:lnTo>
                      <a:pt x="318" y="353"/>
                    </a:lnTo>
                    <a:lnTo>
                      <a:pt x="317" y="354"/>
                    </a:lnTo>
                    <a:lnTo>
                      <a:pt x="317" y="351"/>
                    </a:lnTo>
                    <a:lnTo>
                      <a:pt x="319" y="348"/>
                    </a:lnTo>
                    <a:lnTo>
                      <a:pt x="321" y="348"/>
                    </a:lnTo>
                    <a:lnTo>
                      <a:pt x="321" y="346"/>
                    </a:lnTo>
                    <a:lnTo>
                      <a:pt x="323" y="346"/>
                    </a:lnTo>
                    <a:lnTo>
                      <a:pt x="327" y="346"/>
                    </a:lnTo>
                    <a:lnTo>
                      <a:pt x="333" y="340"/>
                    </a:lnTo>
                    <a:lnTo>
                      <a:pt x="335" y="340"/>
                    </a:lnTo>
                    <a:lnTo>
                      <a:pt x="336" y="340"/>
                    </a:lnTo>
                    <a:lnTo>
                      <a:pt x="337" y="341"/>
                    </a:lnTo>
                    <a:lnTo>
                      <a:pt x="337" y="340"/>
                    </a:lnTo>
                    <a:lnTo>
                      <a:pt x="338" y="340"/>
                    </a:lnTo>
                    <a:lnTo>
                      <a:pt x="338" y="339"/>
                    </a:lnTo>
                    <a:lnTo>
                      <a:pt x="339" y="339"/>
                    </a:lnTo>
                    <a:lnTo>
                      <a:pt x="340" y="338"/>
                    </a:lnTo>
                    <a:lnTo>
                      <a:pt x="342" y="340"/>
                    </a:lnTo>
                    <a:lnTo>
                      <a:pt x="343" y="339"/>
                    </a:lnTo>
                    <a:lnTo>
                      <a:pt x="343" y="337"/>
                    </a:lnTo>
                    <a:lnTo>
                      <a:pt x="342" y="337"/>
                    </a:lnTo>
                    <a:lnTo>
                      <a:pt x="345" y="336"/>
                    </a:lnTo>
                    <a:lnTo>
                      <a:pt x="345" y="335"/>
                    </a:lnTo>
                    <a:lnTo>
                      <a:pt x="345" y="336"/>
                    </a:lnTo>
                    <a:lnTo>
                      <a:pt x="349" y="336"/>
                    </a:lnTo>
                    <a:lnTo>
                      <a:pt x="349" y="337"/>
                    </a:lnTo>
                    <a:lnTo>
                      <a:pt x="350" y="335"/>
                    </a:lnTo>
                    <a:lnTo>
                      <a:pt x="351" y="335"/>
                    </a:lnTo>
                    <a:lnTo>
                      <a:pt x="352" y="333"/>
                    </a:lnTo>
                    <a:lnTo>
                      <a:pt x="355" y="333"/>
                    </a:lnTo>
                    <a:lnTo>
                      <a:pt x="357" y="331"/>
                    </a:lnTo>
                    <a:lnTo>
                      <a:pt x="358" y="322"/>
                    </a:lnTo>
                    <a:lnTo>
                      <a:pt x="360" y="320"/>
                    </a:lnTo>
                    <a:lnTo>
                      <a:pt x="363" y="320"/>
                    </a:lnTo>
                    <a:lnTo>
                      <a:pt x="365" y="322"/>
                    </a:lnTo>
                    <a:lnTo>
                      <a:pt x="366" y="322"/>
                    </a:lnTo>
                    <a:lnTo>
                      <a:pt x="369" y="323"/>
                    </a:lnTo>
                    <a:lnTo>
                      <a:pt x="369" y="328"/>
                    </a:lnTo>
                    <a:lnTo>
                      <a:pt x="371" y="327"/>
                    </a:lnTo>
                    <a:lnTo>
                      <a:pt x="372" y="329"/>
                    </a:lnTo>
                    <a:lnTo>
                      <a:pt x="373" y="330"/>
                    </a:lnTo>
                    <a:lnTo>
                      <a:pt x="374" y="329"/>
                    </a:lnTo>
                    <a:lnTo>
                      <a:pt x="381" y="335"/>
                    </a:lnTo>
                    <a:lnTo>
                      <a:pt x="382" y="335"/>
                    </a:lnTo>
                    <a:lnTo>
                      <a:pt x="383" y="335"/>
                    </a:lnTo>
                    <a:lnTo>
                      <a:pt x="385" y="334"/>
                    </a:lnTo>
                    <a:lnTo>
                      <a:pt x="386" y="333"/>
                    </a:lnTo>
                    <a:lnTo>
                      <a:pt x="385" y="331"/>
                    </a:lnTo>
                    <a:lnTo>
                      <a:pt x="386" y="3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66" name="Freeform 100"/>
              <p:cNvSpPr>
                <a:spLocks/>
              </p:cNvSpPr>
              <p:nvPr/>
            </p:nvSpPr>
            <p:spPr bwMode="auto">
              <a:xfrm>
                <a:off x="1267" y="2858"/>
                <a:ext cx="386" cy="374"/>
              </a:xfrm>
              <a:custGeom>
                <a:avLst/>
                <a:gdLst>
                  <a:gd name="T0" fmla="*/ 383 w 386"/>
                  <a:gd name="T1" fmla="*/ 303 h 374"/>
                  <a:gd name="T2" fmla="*/ 367 w 386"/>
                  <a:gd name="T3" fmla="*/ 276 h 374"/>
                  <a:gd name="T4" fmla="*/ 348 w 386"/>
                  <a:gd name="T5" fmla="*/ 244 h 374"/>
                  <a:gd name="T6" fmla="*/ 334 w 386"/>
                  <a:gd name="T7" fmla="*/ 216 h 374"/>
                  <a:gd name="T8" fmla="*/ 311 w 386"/>
                  <a:gd name="T9" fmla="*/ 206 h 374"/>
                  <a:gd name="T10" fmla="*/ 295 w 386"/>
                  <a:gd name="T11" fmla="*/ 185 h 374"/>
                  <a:gd name="T12" fmla="*/ 307 w 386"/>
                  <a:gd name="T13" fmla="*/ 174 h 374"/>
                  <a:gd name="T14" fmla="*/ 325 w 386"/>
                  <a:gd name="T15" fmla="*/ 164 h 374"/>
                  <a:gd name="T16" fmla="*/ 354 w 386"/>
                  <a:gd name="T17" fmla="*/ 146 h 374"/>
                  <a:gd name="T18" fmla="*/ 364 w 386"/>
                  <a:gd name="T19" fmla="*/ 111 h 374"/>
                  <a:gd name="T20" fmla="*/ 336 w 386"/>
                  <a:gd name="T21" fmla="*/ 82 h 374"/>
                  <a:gd name="T22" fmla="*/ 304 w 386"/>
                  <a:gd name="T23" fmla="*/ 92 h 374"/>
                  <a:gd name="T24" fmla="*/ 278 w 386"/>
                  <a:gd name="T25" fmla="*/ 79 h 374"/>
                  <a:gd name="T26" fmla="*/ 249 w 386"/>
                  <a:gd name="T27" fmla="*/ 95 h 374"/>
                  <a:gd name="T28" fmla="*/ 252 w 386"/>
                  <a:gd name="T29" fmla="*/ 63 h 374"/>
                  <a:gd name="T30" fmla="*/ 218 w 386"/>
                  <a:gd name="T31" fmla="*/ 56 h 374"/>
                  <a:gd name="T32" fmla="*/ 188 w 386"/>
                  <a:gd name="T33" fmla="*/ 27 h 374"/>
                  <a:gd name="T34" fmla="*/ 142 w 386"/>
                  <a:gd name="T35" fmla="*/ 3 h 374"/>
                  <a:gd name="T36" fmla="*/ 138 w 386"/>
                  <a:gd name="T37" fmla="*/ 47 h 374"/>
                  <a:gd name="T38" fmla="*/ 137 w 386"/>
                  <a:gd name="T39" fmla="*/ 97 h 374"/>
                  <a:gd name="T40" fmla="*/ 149 w 386"/>
                  <a:gd name="T41" fmla="*/ 122 h 374"/>
                  <a:gd name="T42" fmla="*/ 132 w 386"/>
                  <a:gd name="T43" fmla="*/ 119 h 374"/>
                  <a:gd name="T44" fmla="*/ 114 w 386"/>
                  <a:gd name="T45" fmla="*/ 111 h 374"/>
                  <a:gd name="T46" fmla="*/ 97 w 386"/>
                  <a:gd name="T47" fmla="*/ 116 h 374"/>
                  <a:gd name="T48" fmla="*/ 92 w 386"/>
                  <a:gd name="T49" fmla="*/ 134 h 374"/>
                  <a:gd name="T50" fmla="*/ 83 w 386"/>
                  <a:gd name="T51" fmla="*/ 130 h 374"/>
                  <a:gd name="T52" fmla="*/ 71 w 386"/>
                  <a:gd name="T53" fmla="*/ 117 h 374"/>
                  <a:gd name="T54" fmla="*/ 51 w 386"/>
                  <a:gd name="T55" fmla="*/ 110 h 374"/>
                  <a:gd name="T56" fmla="*/ 35 w 386"/>
                  <a:gd name="T57" fmla="*/ 118 h 374"/>
                  <a:gd name="T58" fmla="*/ 15 w 386"/>
                  <a:gd name="T59" fmla="*/ 109 h 374"/>
                  <a:gd name="T60" fmla="*/ 14 w 386"/>
                  <a:gd name="T61" fmla="*/ 129 h 374"/>
                  <a:gd name="T62" fmla="*/ 17 w 386"/>
                  <a:gd name="T63" fmla="*/ 145 h 374"/>
                  <a:gd name="T64" fmla="*/ 11 w 386"/>
                  <a:gd name="T65" fmla="*/ 164 h 374"/>
                  <a:gd name="T66" fmla="*/ 2 w 386"/>
                  <a:gd name="T67" fmla="*/ 175 h 374"/>
                  <a:gd name="T68" fmla="*/ 21 w 386"/>
                  <a:gd name="T69" fmla="*/ 193 h 374"/>
                  <a:gd name="T70" fmla="*/ 26 w 386"/>
                  <a:gd name="T71" fmla="*/ 205 h 374"/>
                  <a:gd name="T72" fmla="*/ 32 w 386"/>
                  <a:gd name="T73" fmla="*/ 219 h 374"/>
                  <a:gd name="T74" fmla="*/ 49 w 386"/>
                  <a:gd name="T75" fmla="*/ 225 h 374"/>
                  <a:gd name="T76" fmla="*/ 66 w 386"/>
                  <a:gd name="T77" fmla="*/ 223 h 374"/>
                  <a:gd name="T78" fmla="*/ 64 w 386"/>
                  <a:gd name="T79" fmla="*/ 242 h 374"/>
                  <a:gd name="T80" fmla="*/ 69 w 386"/>
                  <a:gd name="T81" fmla="*/ 267 h 374"/>
                  <a:gd name="T82" fmla="*/ 59 w 386"/>
                  <a:gd name="T83" fmla="*/ 278 h 374"/>
                  <a:gd name="T84" fmla="*/ 65 w 386"/>
                  <a:gd name="T85" fmla="*/ 295 h 374"/>
                  <a:gd name="T86" fmla="*/ 79 w 386"/>
                  <a:gd name="T87" fmla="*/ 316 h 374"/>
                  <a:gd name="T88" fmla="*/ 98 w 386"/>
                  <a:gd name="T89" fmla="*/ 309 h 374"/>
                  <a:gd name="T90" fmla="*/ 110 w 386"/>
                  <a:gd name="T91" fmla="*/ 299 h 374"/>
                  <a:gd name="T92" fmla="*/ 120 w 386"/>
                  <a:gd name="T93" fmla="*/ 305 h 374"/>
                  <a:gd name="T94" fmla="*/ 128 w 386"/>
                  <a:gd name="T95" fmla="*/ 303 h 374"/>
                  <a:gd name="T96" fmla="*/ 141 w 386"/>
                  <a:gd name="T97" fmla="*/ 311 h 374"/>
                  <a:gd name="T98" fmla="*/ 156 w 386"/>
                  <a:gd name="T99" fmla="*/ 305 h 374"/>
                  <a:gd name="T100" fmla="*/ 172 w 386"/>
                  <a:gd name="T101" fmla="*/ 293 h 374"/>
                  <a:gd name="T102" fmla="*/ 185 w 386"/>
                  <a:gd name="T103" fmla="*/ 312 h 374"/>
                  <a:gd name="T104" fmla="*/ 227 w 386"/>
                  <a:gd name="T105" fmla="*/ 306 h 374"/>
                  <a:gd name="T106" fmla="*/ 255 w 386"/>
                  <a:gd name="T107" fmla="*/ 345 h 374"/>
                  <a:gd name="T108" fmla="*/ 275 w 386"/>
                  <a:gd name="T109" fmla="*/ 365 h 374"/>
                  <a:gd name="T110" fmla="*/ 290 w 386"/>
                  <a:gd name="T111" fmla="*/ 363 h 374"/>
                  <a:gd name="T112" fmla="*/ 302 w 386"/>
                  <a:gd name="T113" fmla="*/ 368 h 374"/>
                  <a:gd name="T114" fmla="*/ 314 w 386"/>
                  <a:gd name="T115" fmla="*/ 361 h 374"/>
                  <a:gd name="T116" fmla="*/ 333 w 386"/>
                  <a:gd name="T117" fmla="*/ 340 h 374"/>
                  <a:gd name="T118" fmla="*/ 345 w 386"/>
                  <a:gd name="T119" fmla="*/ 335 h 374"/>
                  <a:gd name="T120" fmla="*/ 369 w 386"/>
                  <a:gd name="T121" fmla="*/ 323 h 3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86"/>
                  <a:gd name="T184" fmla="*/ 0 h 374"/>
                  <a:gd name="T185" fmla="*/ 386 w 386"/>
                  <a:gd name="T186" fmla="*/ 374 h 3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86" h="374">
                    <a:moveTo>
                      <a:pt x="386" y="329"/>
                    </a:moveTo>
                    <a:lnTo>
                      <a:pt x="385" y="328"/>
                    </a:lnTo>
                    <a:lnTo>
                      <a:pt x="385" y="326"/>
                    </a:lnTo>
                    <a:lnTo>
                      <a:pt x="381" y="323"/>
                    </a:lnTo>
                    <a:lnTo>
                      <a:pt x="380" y="320"/>
                    </a:lnTo>
                    <a:lnTo>
                      <a:pt x="380" y="319"/>
                    </a:lnTo>
                    <a:lnTo>
                      <a:pt x="382" y="316"/>
                    </a:lnTo>
                    <a:lnTo>
                      <a:pt x="381" y="314"/>
                    </a:lnTo>
                    <a:lnTo>
                      <a:pt x="380" y="313"/>
                    </a:lnTo>
                    <a:lnTo>
                      <a:pt x="381" y="312"/>
                    </a:lnTo>
                    <a:lnTo>
                      <a:pt x="380" y="309"/>
                    </a:lnTo>
                    <a:lnTo>
                      <a:pt x="381" y="306"/>
                    </a:lnTo>
                    <a:lnTo>
                      <a:pt x="381" y="305"/>
                    </a:lnTo>
                    <a:lnTo>
                      <a:pt x="382" y="304"/>
                    </a:lnTo>
                    <a:lnTo>
                      <a:pt x="383" y="303"/>
                    </a:lnTo>
                    <a:lnTo>
                      <a:pt x="382" y="299"/>
                    </a:lnTo>
                    <a:lnTo>
                      <a:pt x="381" y="299"/>
                    </a:lnTo>
                    <a:lnTo>
                      <a:pt x="382" y="296"/>
                    </a:lnTo>
                    <a:lnTo>
                      <a:pt x="380" y="295"/>
                    </a:lnTo>
                    <a:lnTo>
                      <a:pt x="380" y="292"/>
                    </a:lnTo>
                    <a:lnTo>
                      <a:pt x="378" y="289"/>
                    </a:lnTo>
                    <a:lnTo>
                      <a:pt x="378" y="288"/>
                    </a:lnTo>
                    <a:lnTo>
                      <a:pt x="375" y="288"/>
                    </a:lnTo>
                    <a:lnTo>
                      <a:pt x="373" y="287"/>
                    </a:lnTo>
                    <a:lnTo>
                      <a:pt x="371" y="282"/>
                    </a:lnTo>
                    <a:lnTo>
                      <a:pt x="372" y="280"/>
                    </a:lnTo>
                    <a:lnTo>
                      <a:pt x="370" y="279"/>
                    </a:lnTo>
                    <a:lnTo>
                      <a:pt x="370" y="276"/>
                    </a:lnTo>
                    <a:lnTo>
                      <a:pt x="369" y="276"/>
                    </a:lnTo>
                    <a:lnTo>
                      <a:pt x="367" y="276"/>
                    </a:lnTo>
                    <a:lnTo>
                      <a:pt x="366" y="275"/>
                    </a:lnTo>
                    <a:lnTo>
                      <a:pt x="366" y="274"/>
                    </a:lnTo>
                    <a:lnTo>
                      <a:pt x="366" y="272"/>
                    </a:lnTo>
                    <a:lnTo>
                      <a:pt x="363" y="270"/>
                    </a:lnTo>
                    <a:lnTo>
                      <a:pt x="363" y="268"/>
                    </a:lnTo>
                    <a:lnTo>
                      <a:pt x="360" y="262"/>
                    </a:lnTo>
                    <a:lnTo>
                      <a:pt x="361" y="261"/>
                    </a:lnTo>
                    <a:lnTo>
                      <a:pt x="360" y="259"/>
                    </a:lnTo>
                    <a:lnTo>
                      <a:pt x="360" y="258"/>
                    </a:lnTo>
                    <a:lnTo>
                      <a:pt x="357" y="254"/>
                    </a:lnTo>
                    <a:lnTo>
                      <a:pt x="355" y="249"/>
                    </a:lnTo>
                    <a:lnTo>
                      <a:pt x="354" y="248"/>
                    </a:lnTo>
                    <a:lnTo>
                      <a:pt x="354" y="245"/>
                    </a:lnTo>
                    <a:lnTo>
                      <a:pt x="353" y="244"/>
                    </a:lnTo>
                    <a:lnTo>
                      <a:pt x="348" y="244"/>
                    </a:lnTo>
                    <a:lnTo>
                      <a:pt x="347" y="243"/>
                    </a:lnTo>
                    <a:lnTo>
                      <a:pt x="346" y="244"/>
                    </a:lnTo>
                    <a:lnTo>
                      <a:pt x="345" y="245"/>
                    </a:lnTo>
                    <a:lnTo>
                      <a:pt x="344" y="245"/>
                    </a:lnTo>
                    <a:lnTo>
                      <a:pt x="340" y="240"/>
                    </a:lnTo>
                    <a:lnTo>
                      <a:pt x="339" y="233"/>
                    </a:lnTo>
                    <a:lnTo>
                      <a:pt x="336" y="229"/>
                    </a:lnTo>
                    <a:lnTo>
                      <a:pt x="336" y="228"/>
                    </a:lnTo>
                    <a:lnTo>
                      <a:pt x="337" y="226"/>
                    </a:lnTo>
                    <a:lnTo>
                      <a:pt x="337" y="223"/>
                    </a:lnTo>
                    <a:lnTo>
                      <a:pt x="338" y="222"/>
                    </a:lnTo>
                    <a:lnTo>
                      <a:pt x="337" y="219"/>
                    </a:lnTo>
                    <a:lnTo>
                      <a:pt x="337" y="217"/>
                    </a:lnTo>
                    <a:lnTo>
                      <a:pt x="336" y="215"/>
                    </a:lnTo>
                    <a:lnTo>
                      <a:pt x="334" y="216"/>
                    </a:lnTo>
                    <a:lnTo>
                      <a:pt x="333" y="215"/>
                    </a:lnTo>
                    <a:lnTo>
                      <a:pt x="331" y="215"/>
                    </a:lnTo>
                    <a:lnTo>
                      <a:pt x="327" y="214"/>
                    </a:lnTo>
                    <a:lnTo>
                      <a:pt x="325" y="214"/>
                    </a:lnTo>
                    <a:lnTo>
                      <a:pt x="322" y="212"/>
                    </a:lnTo>
                    <a:lnTo>
                      <a:pt x="320" y="213"/>
                    </a:lnTo>
                    <a:lnTo>
                      <a:pt x="318" y="216"/>
                    </a:lnTo>
                    <a:lnTo>
                      <a:pt x="318" y="217"/>
                    </a:lnTo>
                    <a:lnTo>
                      <a:pt x="316" y="219"/>
                    </a:lnTo>
                    <a:lnTo>
                      <a:pt x="314" y="219"/>
                    </a:lnTo>
                    <a:lnTo>
                      <a:pt x="314" y="214"/>
                    </a:lnTo>
                    <a:lnTo>
                      <a:pt x="311" y="211"/>
                    </a:lnTo>
                    <a:lnTo>
                      <a:pt x="312" y="210"/>
                    </a:lnTo>
                    <a:lnTo>
                      <a:pt x="311" y="206"/>
                    </a:lnTo>
                    <a:lnTo>
                      <a:pt x="311" y="205"/>
                    </a:lnTo>
                    <a:lnTo>
                      <a:pt x="307" y="205"/>
                    </a:lnTo>
                    <a:lnTo>
                      <a:pt x="307" y="204"/>
                    </a:lnTo>
                    <a:lnTo>
                      <a:pt x="309" y="200"/>
                    </a:lnTo>
                    <a:lnTo>
                      <a:pt x="308" y="200"/>
                    </a:lnTo>
                    <a:lnTo>
                      <a:pt x="306" y="198"/>
                    </a:lnTo>
                    <a:lnTo>
                      <a:pt x="306" y="196"/>
                    </a:lnTo>
                    <a:lnTo>
                      <a:pt x="304" y="195"/>
                    </a:lnTo>
                    <a:lnTo>
                      <a:pt x="301" y="198"/>
                    </a:lnTo>
                    <a:lnTo>
                      <a:pt x="298" y="196"/>
                    </a:lnTo>
                    <a:lnTo>
                      <a:pt x="299" y="194"/>
                    </a:lnTo>
                    <a:lnTo>
                      <a:pt x="298" y="188"/>
                    </a:lnTo>
                    <a:lnTo>
                      <a:pt x="296" y="187"/>
                    </a:lnTo>
                    <a:lnTo>
                      <a:pt x="295" y="187"/>
                    </a:lnTo>
                    <a:lnTo>
                      <a:pt x="295" y="185"/>
                    </a:lnTo>
                    <a:lnTo>
                      <a:pt x="295" y="184"/>
                    </a:lnTo>
                    <a:lnTo>
                      <a:pt x="296" y="181"/>
                    </a:lnTo>
                    <a:lnTo>
                      <a:pt x="298" y="179"/>
                    </a:lnTo>
                    <a:lnTo>
                      <a:pt x="300" y="177"/>
                    </a:lnTo>
                    <a:lnTo>
                      <a:pt x="302" y="177"/>
                    </a:lnTo>
                    <a:lnTo>
                      <a:pt x="302" y="179"/>
                    </a:lnTo>
                    <a:lnTo>
                      <a:pt x="303" y="181"/>
                    </a:lnTo>
                    <a:lnTo>
                      <a:pt x="305" y="181"/>
                    </a:lnTo>
                    <a:lnTo>
                      <a:pt x="306" y="179"/>
                    </a:lnTo>
                    <a:lnTo>
                      <a:pt x="305" y="176"/>
                    </a:lnTo>
                    <a:lnTo>
                      <a:pt x="304" y="175"/>
                    </a:lnTo>
                    <a:lnTo>
                      <a:pt x="303" y="174"/>
                    </a:lnTo>
                    <a:lnTo>
                      <a:pt x="304" y="174"/>
                    </a:lnTo>
                    <a:lnTo>
                      <a:pt x="307" y="174"/>
                    </a:lnTo>
                    <a:lnTo>
                      <a:pt x="306" y="171"/>
                    </a:lnTo>
                    <a:lnTo>
                      <a:pt x="309" y="172"/>
                    </a:lnTo>
                    <a:lnTo>
                      <a:pt x="312" y="171"/>
                    </a:lnTo>
                    <a:lnTo>
                      <a:pt x="311" y="168"/>
                    </a:lnTo>
                    <a:lnTo>
                      <a:pt x="314" y="166"/>
                    </a:lnTo>
                    <a:lnTo>
                      <a:pt x="316" y="166"/>
                    </a:lnTo>
                    <a:lnTo>
                      <a:pt x="317" y="167"/>
                    </a:lnTo>
                    <a:lnTo>
                      <a:pt x="318" y="167"/>
                    </a:lnTo>
                    <a:lnTo>
                      <a:pt x="317" y="164"/>
                    </a:lnTo>
                    <a:lnTo>
                      <a:pt x="318" y="165"/>
                    </a:lnTo>
                    <a:lnTo>
                      <a:pt x="320" y="166"/>
                    </a:lnTo>
                    <a:lnTo>
                      <a:pt x="322" y="166"/>
                    </a:lnTo>
                    <a:lnTo>
                      <a:pt x="323" y="167"/>
                    </a:lnTo>
                    <a:lnTo>
                      <a:pt x="325" y="164"/>
                    </a:lnTo>
                    <a:lnTo>
                      <a:pt x="325" y="162"/>
                    </a:lnTo>
                    <a:lnTo>
                      <a:pt x="328" y="161"/>
                    </a:lnTo>
                    <a:lnTo>
                      <a:pt x="328" y="160"/>
                    </a:lnTo>
                    <a:lnTo>
                      <a:pt x="328" y="156"/>
                    </a:lnTo>
                    <a:lnTo>
                      <a:pt x="328" y="155"/>
                    </a:lnTo>
                    <a:lnTo>
                      <a:pt x="331" y="155"/>
                    </a:lnTo>
                    <a:lnTo>
                      <a:pt x="332" y="155"/>
                    </a:lnTo>
                    <a:lnTo>
                      <a:pt x="334" y="156"/>
                    </a:lnTo>
                    <a:lnTo>
                      <a:pt x="335" y="158"/>
                    </a:lnTo>
                    <a:lnTo>
                      <a:pt x="337" y="160"/>
                    </a:lnTo>
                    <a:lnTo>
                      <a:pt x="342" y="159"/>
                    </a:lnTo>
                    <a:lnTo>
                      <a:pt x="346" y="152"/>
                    </a:lnTo>
                    <a:lnTo>
                      <a:pt x="350" y="150"/>
                    </a:lnTo>
                    <a:lnTo>
                      <a:pt x="354" y="147"/>
                    </a:lnTo>
                    <a:lnTo>
                      <a:pt x="354" y="146"/>
                    </a:lnTo>
                    <a:lnTo>
                      <a:pt x="353" y="145"/>
                    </a:lnTo>
                    <a:lnTo>
                      <a:pt x="354" y="145"/>
                    </a:lnTo>
                    <a:lnTo>
                      <a:pt x="351" y="140"/>
                    </a:lnTo>
                    <a:lnTo>
                      <a:pt x="353" y="140"/>
                    </a:lnTo>
                    <a:lnTo>
                      <a:pt x="358" y="138"/>
                    </a:lnTo>
                    <a:lnTo>
                      <a:pt x="358" y="134"/>
                    </a:lnTo>
                    <a:lnTo>
                      <a:pt x="357" y="130"/>
                    </a:lnTo>
                    <a:lnTo>
                      <a:pt x="357" y="129"/>
                    </a:lnTo>
                    <a:lnTo>
                      <a:pt x="361" y="129"/>
                    </a:lnTo>
                    <a:lnTo>
                      <a:pt x="363" y="129"/>
                    </a:lnTo>
                    <a:lnTo>
                      <a:pt x="368" y="125"/>
                    </a:lnTo>
                    <a:lnTo>
                      <a:pt x="368" y="122"/>
                    </a:lnTo>
                    <a:lnTo>
                      <a:pt x="368" y="119"/>
                    </a:lnTo>
                    <a:lnTo>
                      <a:pt x="365" y="115"/>
                    </a:lnTo>
                    <a:lnTo>
                      <a:pt x="364" y="111"/>
                    </a:lnTo>
                    <a:lnTo>
                      <a:pt x="361" y="109"/>
                    </a:lnTo>
                    <a:lnTo>
                      <a:pt x="360" y="106"/>
                    </a:lnTo>
                    <a:lnTo>
                      <a:pt x="357" y="105"/>
                    </a:lnTo>
                    <a:lnTo>
                      <a:pt x="353" y="98"/>
                    </a:lnTo>
                    <a:lnTo>
                      <a:pt x="353" y="96"/>
                    </a:lnTo>
                    <a:lnTo>
                      <a:pt x="352" y="96"/>
                    </a:lnTo>
                    <a:lnTo>
                      <a:pt x="351" y="94"/>
                    </a:lnTo>
                    <a:lnTo>
                      <a:pt x="350" y="90"/>
                    </a:lnTo>
                    <a:lnTo>
                      <a:pt x="347" y="90"/>
                    </a:lnTo>
                    <a:lnTo>
                      <a:pt x="347" y="88"/>
                    </a:lnTo>
                    <a:lnTo>
                      <a:pt x="345" y="82"/>
                    </a:lnTo>
                    <a:lnTo>
                      <a:pt x="340" y="80"/>
                    </a:lnTo>
                    <a:lnTo>
                      <a:pt x="337" y="80"/>
                    </a:lnTo>
                    <a:lnTo>
                      <a:pt x="336" y="82"/>
                    </a:lnTo>
                    <a:lnTo>
                      <a:pt x="333" y="82"/>
                    </a:lnTo>
                    <a:lnTo>
                      <a:pt x="328" y="81"/>
                    </a:lnTo>
                    <a:lnTo>
                      <a:pt x="328" y="77"/>
                    </a:lnTo>
                    <a:lnTo>
                      <a:pt x="327" y="77"/>
                    </a:lnTo>
                    <a:lnTo>
                      <a:pt x="324" y="77"/>
                    </a:lnTo>
                    <a:lnTo>
                      <a:pt x="322" y="77"/>
                    </a:lnTo>
                    <a:lnTo>
                      <a:pt x="317" y="75"/>
                    </a:lnTo>
                    <a:lnTo>
                      <a:pt x="316" y="75"/>
                    </a:lnTo>
                    <a:lnTo>
                      <a:pt x="311" y="84"/>
                    </a:lnTo>
                    <a:lnTo>
                      <a:pt x="311" y="89"/>
                    </a:lnTo>
                    <a:lnTo>
                      <a:pt x="311" y="91"/>
                    </a:lnTo>
                    <a:lnTo>
                      <a:pt x="310" y="92"/>
                    </a:lnTo>
                    <a:lnTo>
                      <a:pt x="304" y="92"/>
                    </a:lnTo>
                    <a:lnTo>
                      <a:pt x="301" y="94"/>
                    </a:lnTo>
                    <a:lnTo>
                      <a:pt x="300" y="92"/>
                    </a:lnTo>
                    <a:lnTo>
                      <a:pt x="300" y="88"/>
                    </a:lnTo>
                    <a:lnTo>
                      <a:pt x="298" y="85"/>
                    </a:lnTo>
                    <a:lnTo>
                      <a:pt x="293" y="80"/>
                    </a:lnTo>
                    <a:lnTo>
                      <a:pt x="290" y="81"/>
                    </a:lnTo>
                    <a:lnTo>
                      <a:pt x="289" y="78"/>
                    </a:lnTo>
                    <a:lnTo>
                      <a:pt x="288" y="77"/>
                    </a:lnTo>
                    <a:lnTo>
                      <a:pt x="287" y="76"/>
                    </a:lnTo>
                    <a:lnTo>
                      <a:pt x="284" y="76"/>
                    </a:lnTo>
                    <a:lnTo>
                      <a:pt x="283" y="75"/>
                    </a:lnTo>
                    <a:lnTo>
                      <a:pt x="280" y="75"/>
                    </a:lnTo>
                    <a:lnTo>
                      <a:pt x="279" y="78"/>
                    </a:lnTo>
                    <a:lnTo>
                      <a:pt x="278" y="79"/>
                    </a:lnTo>
                    <a:lnTo>
                      <a:pt x="276" y="79"/>
                    </a:lnTo>
                    <a:lnTo>
                      <a:pt x="276" y="81"/>
                    </a:lnTo>
                    <a:lnTo>
                      <a:pt x="272" y="84"/>
                    </a:lnTo>
                    <a:lnTo>
                      <a:pt x="270" y="84"/>
                    </a:lnTo>
                    <a:lnTo>
                      <a:pt x="270" y="85"/>
                    </a:lnTo>
                    <a:lnTo>
                      <a:pt x="268" y="87"/>
                    </a:lnTo>
                    <a:lnTo>
                      <a:pt x="267" y="94"/>
                    </a:lnTo>
                    <a:lnTo>
                      <a:pt x="267" y="96"/>
                    </a:lnTo>
                    <a:lnTo>
                      <a:pt x="266" y="97"/>
                    </a:lnTo>
                    <a:lnTo>
                      <a:pt x="262" y="95"/>
                    </a:lnTo>
                    <a:lnTo>
                      <a:pt x="257" y="102"/>
                    </a:lnTo>
                    <a:lnTo>
                      <a:pt x="255" y="99"/>
                    </a:lnTo>
                    <a:lnTo>
                      <a:pt x="255" y="98"/>
                    </a:lnTo>
                    <a:lnTo>
                      <a:pt x="253" y="98"/>
                    </a:lnTo>
                    <a:lnTo>
                      <a:pt x="249" y="95"/>
                    </a:lnTo>
                    <a:lnTo>
                      <a:pt x="248" y="94"/>
                    </a:lnTo>
                    <a:lnTo>
                      <a:pt x="248" y="92"/>
                    </a:lnTo>
                    <a:lnTo>
                      <a:pt x="251" y="90"/>
                    </a:lnTo>
                    <a:lnTo>
                      <a:pt x="254" y="89"/>
                    </a:lnTo>
                    <a:lnTo>
                      <a:pt x="258" y="86"/>
                    </a:lnTo>
                    <a:lnTo>
                      <a:pt x="257" y="85"/>
                    </a:lnTo>
                    <a:lnTo>
                      <a:pt x="254" y="84"/>
                    </a:lnTo>
                    <a:lnTo>
                      <a:pt x="254" y="80"/>
                    </a:lnTo>
                    <a:lnTo>
                      <a:pt x="253" y="79"/>
                    </a:lnTo>
                    <a:lnTo>
                      <a:pt x="254" y="77"/>
                    </a:lnTo>
                    <a:lnTo>
                      <a:pt x="254" y="72"/>
                    </a:lnTo>
                    <a:lnTo>
                      <a:pt x="254" y="69"/>
                    </a:lnTo>
                    <a:lnTo>
                      <a:pt x="254" y="66"/>
                    </a:lnTo>
                    <a:lnTo>
                      <a:pt x="253" y="65"/>
                    </a:lnTo>
                    <a:lnTo>
                      <a:pt x="252" y="63"/>
                    </a:lnTo>
                    <a:lnTo>
                      <a:pt x="252" y="61"/>
                    </a:lnTo>
                    <a:lnTo>
                      <a:pt x="252" y="60"/>
                    </a:lnTo>
                    <a:lnTo>
                      <a:pt x="246" y="56"/>
                    </a:lnTo>
                    <a:lnTo>
                      <a:pt x="242" y="56"/>
                    </a:lnTo>
                    <a:lnTo>
                      <a:pt x="241" y="56"/>
                    </a:lnTo>
                    <a:lnTo>
                      <a:pt x="239" y="58"/>
                    </a:lnTo>
                    <a:lnTo>
                      <a:pt x="237" y="57"/>
                    </a:lnTo>
                    <a:lnTo>
                      <a:pt x="235" y="59"/>
                    </a:lnTo>
                    <a:lnTo>
                      <a:pt x="233" y="58"/>
                    </a:lnTo>
                    <a:lnTo>
                      <a:pt x="230" y="59"/>
                    </a:lnTo>
                    <a:lnTo>
                      <a:pt x="224" y="61"/>
                    </a:lnTo>
                    <a:lnTo>
                      <a:pt x="223" y="63"/>
                    </a:lnTo>
                    <a:lnTo>
                      <a:pt x="218" y="60"/>
                    </a:lnTo>
                    <a:lnTo>
                      <a:pt x="218" y="58"/>
                    </a:lnTo>
                    <a:lnTo>
                      <a:pt x="218" y="56"/>
                    </a:lnTo>
                    <a:lnTo>
                      <a:pt x="218" y="50"/>
                    </a:lnTo>
                    <a:lnTo>
                      <a:pt x="216" y="48"/>
                    </a:lnTo>
                    <a:lnTo>
                      <a:pt x="216" y="44"/>
                    </a:lnTo>
                    <a:lnTo>
                      <a:pt x="215" y="43"/>
                    </a:lnTo>
                    <a:lnTo>
                      <a:pt x="213" y="38"/>
                    </a:lnTo>
                    <a:lnTo>
                      <a:pt x="211" y="35"/>
                    </a:lnTo>
                    <a:lnTo>
                      <a:pt x="213" y="27"/>
                    </a:lnTo>
                    <a:lnTo>
                      <a:pt x="210" y="24"/>
                    </a:lnTo>
                    <a:lnTo>
                      <a:pt x="210" y="21"/>
                    </a:lnTo>
                    <a:lnTo>
                      <a:pt x="202" y="22"/>
                    </a:lnTo>
                    <a:lnTo>
                      <a:pt x="202" y="24"/>
                    </a:lnTo>
                    <a:lnTo>
                      <a:pt x="199" y="26"/>
                    </a:lnTo>
                    <a:lnTo>
                      <a:pt x="194" y="24"/>
                    </a:lnTo>
                    <a:lnTo>
                      <a:pt x="190" y="26"/>
                    </a:lnTo>
                    <a:lnTo>
                      <a:pt x="188" y="27"/>
                    </a:lnTo>
                    <a:lnTo>
                      <a:pt x="187" y="27"/>
                    </a:lnTo>
                    <a:lnTo>
                      <a:pt x="183" y="24"/>
                    </a:lnTo>
                    <a:lnTo>
                      <a:pt x="179" y="25"/>
                    </a:lnTo>
                    <a:lnTo>
                      <a:pt x="177" y="24"/>
                    </a:lnTo>
                    <a:lnTo>
                      <a:pt x="175" y="22"/>
                    </a:lnTo>
                    <a:lnTo>
                      <a:pt x="174" y="18"/>
                    </a:lnTo>
                    <a:lnTo>
                      <a:pt x="173" y="17"/>
                    </a:lnTo>
                    <a:lnTo>
                      <a:pt x="170" y="15"/>
                    </a:lnTo>
                    <a:lnTo>
                      <a:pt x="168" y="13"/>
                    </a:lnTo>
                    <a:lnTo>
                      <a:pt x="165" y="13"/>
                    </a:lnTo>
                    <a:lnTo>
                      <a:pt x="158" y="10"/>
                    </a:lnTo>
                    <a:lnTo>
                      <a:pt x="157" y="5"/>
                    </a:lnTo>
                    <a:lnTo>
                      <a:pt x="154" y="3"/>
                    </a:lnTo>
                    <a:lnTo>
                      <a:pt x="147" y="1"/>
                    </a:lnTo>
                    <a:lnTo>
                      <a:pt x="142" y="3"/>
                    </a:lnTo>
                    <a:lnTo>
                      <a:pt x="140" y="0"/>
                    </a:lnTo>
                    <a:lnTo>
                      <a:pt x="136" y="0"/>
                    </a:lnTo>
                    <a:lnTo>
                      <a:pt x="136" y="6"/>
                    </a:lnTo>
                    <a:lnTo>
                      <a:pt x="136" y="9"/>
                    </a:lnTo>
                    <a:lnTo>
                      <a:pt x="137" y="12"/>
                    </a:lnTo>
                    <a:lnTo>
                      <a:pt x="142" y="17"/>
                    </a:lnTo>
                    <a:lnTo>
                      <a:pt x="144" y="22"/>
                    </a:lnTo>
                    <a:lnTo>
                      <a:pt x="142" y="25"/>
                    </a:lnTo>
                    <a:lnTo>
                      <a:pt x="139" y="30"/>
                    </a:lnTo>
                    <a:lnTo>
                      <a:pt x="138" y="31"/>
                    </a:lnTo>
                    <a:lnTo>
                      <a:pt x="141" y="34"/>
                    </a:lnTo>
                    <a:lnTo>
                      <a:pt x="139" y="39"/>
                    </a:lnTo>
                    <a:lnTo>
                      <a:pt x="140" y="41"/>
                    </a:lnTo>
                    <a:lnTo>
                      <a:pt x="138" y="44"/>
                    </a:lnTo>
                    <a:lnTo>
                      <a:pt x="138" y="47"/>
                    </a:lnTo>
                    <a:lnTo>
                      <a:pt x="139" y="47"/>
                    </a:lnTo>
                    <a:lnTo>
                      <a:pt x="140" y="58"/>
                    </a:lnTo>
                    <a:lnTo>
                      <a:pt x="142" y="60"/>
                    </a:lnTo>
                    <a:lnTo>
                      <a:pt x="139" y="63"/>
                    </a:lnTo>
                    <a:lnTo>
                      <a:pt x="137" y="67"/>
                    </a:lnTo>
                    <a:lnTo>
                      <a:pt x="137" y="68"/>
                    </a:lnTo>
                    <a:lnTo>
                      <a:pt x="141" y="71"/>
                    </a:lnTo>
                    <a:lnTo>
                      <a:pt x="142" y="74"/>
                    </a:lnTo>
                    <a:lnTo>
                      <a:pt x="142" y="77"/>
                    </a:lnTo>
                    <a:lnTo>
                      <a:pt x="145" y="79"/>
                    </a:lnTo>
                    <a:lnTo>
                      <a:pt x="142" y="81"/>
                    </a:lnTo>
                    <a:lnTo>
                      <a:pt x="139" y="85"/>
                    </a:lnTo>
                    <a:lnTo>
                      <a:pt x="140" y="87"/>
                    </a:lnTo>
                    <a:lnTo>
                      <a:pt x="135" y="94"/>
                    </a:lnTo>
                    <a:lnTo>
                      <a:pt x="137" y="97"/>
                    </a:lnTo>
                    <a:lnTo>
                      <a:pt x="141" y="98"/>
                    </a:lnTo>
                    <a:lnTo>
                      <a:pt x="140" y="99"/>
                    </a:lnTo>
                    <a:lnTo>
                      <a:pt x="138" y="100"/>
                    </a:lnTo>
                    <a:lnTo>
                      <a:pt x="142" y="105"/>
                    </a:lnTo>
                    <a:lnTo>
                      <a:pt x="140" y="105"/>
                    </a:lnTo>
                    <a:lnTo>
                      <a:pt x="142" y="106"/>
                    </a:lnTo>
                    <a:lnTo>
                      <a:pt x="143" y="109"/>
                    </a:lnTo>
                    <a:lnTo>
                      <a:pt x="145" y="111"/>
                    </a:lnTo>
                    <a:lnTo>
                      <a:pt x="145" y="112"/>
                    </a:lnTo>
                    <a:lnTo>
                      <a:pt x="146" y="113"/>
                    </a:lnTo>
                    <a:lnTo>
                      <a:pt x="147" y="116"/>
                    </a:lnTo>
                    <a:lnTo>
                      <a:pt x="148" y="116"/>
                    </a:lnTo>
                    <a:lnTo>
                      <a:pt x="148" y="119"/>
                    </a:lnTo>
                    <a:lnTo>
                      <a:pt x="149" y="122"/>
                    </a:lnTo>
                    <a:lnTo>
                      <a:pt x="149" y="123"/>
                    </a:lnTo>
                    <a:lnTo>
                      <a:pt x="140" y="123"/>
                    </a:lnTo>
                    <a:lnTo>
                      <a:pt x="138" y="124"/>
                    </a:lnTo>
                    <a:lnTo>
                      <a:pt x="137" y="125"/>
                    </a:lnTo>
                    <a:lnTo>
                      <a:pt x="137" y="122"/>
                    </a:lnTo>
                    <a:lnTo>
                      <a:pt x="136" y="124"/>
                    </a:lnTo>
                    <a:lnTo>
                      <a:pt x="136" y="125"/>
                    </a:lnTo>
                    <a:lnTo>
                      <a:pt x="135" y="125"/>
                    </a:lnTo>
                    <a:lnTo>
                      <a:pt x="135" y="121"/>
                    </a:lnTo>
                    <a:lnTo>
                      <a:pt x="134" y="121"/>
                    </a:lnTo>
                    <a:lnTo>
                      <a:pt x="134" y="122"/>
                    </a:lnTo>
                    <a:lnTo>
                      <a:pt x="133" y="121"/>
                    </a:lnTo>
                    <a:lnTo>
                      <a:pt x="133" y="120"/>
                    </a:lnTo>
                    <a:lnTo>
                      <a:pt x="132" y="120"/>
                    </a:lnTo>
                    <a:lnTo>
                      <a:pt x="132" y="119"/>
                    </a:lnTo>
                    <a:lnTo>
                      <a:pt x="131" y="119"/>
                    </a:lnTo>
                    <a:lnTo>
                      <a:pt x="129" y="120"/>
                    </a:lnTo>
                    <a:lnTo>
                      <a:pt x="128" y="120"/>
                    </a:lnTo>
                    <a:lnTo>
                      <a:pt x="126" y="121"/>
                    </a:lnTo>
                    <a:lnTo>
                      <a:pt x="125" y="120"/>
                    </a:lnTo>
                    <a:lnTo>
                      <a:pt x="125" y="124"/>
                    </a:lnTo>
                    <a:lnTo>
                      <a:pt x="122" y="124"/>
                    </a:lnTo>
                    <a:lnTo>
                      <a:pt x="121" y="122"/>
                    </a:lnTo>
                    <a:lnTo>
                      <a:pt x="120" y="122"/>
                    </a:lnTo>
                    <a:lnTo>
                      <a:pt x="119" y="121"/>
                    </a:lnTo>
                    <a:lnTo>
                      <a:pt x="117" y="121"/>
                    </a:lnTo>
                    <a:lnTo>
                      <a:pt x="117" y="119"/>
                    </a:lnTo>
                    <a:lnTo>
                      <a:pt x="113" y="113"/>
                    </a:lnTo>
                    <a:lnTo>
                      <a:pt x="113" y="111"/>
                    </a:lnTo>
                    <a:lnTo>
                      <a:pt x="114" y="111"/>
                    </a:lnTo>
                    <a:lnTo>
                      <a:pt x="114" y="110"/>
                    </a:lnTo>
                    <a:lnTo>
                      <a:pt x="113" y="109"/>
                    </a:lnTo>
                    <a:lnTo>
                      <a:pt x="109" y="106"/>
                    </a:lnTo>
                    <a:lnTo>
                      <a:pt x="109" y="108"/>
                    </a:lnTo>
                    <a:lnTo>
                      <a:pt x="108" y="109"/>
                    </a:lnTo>
                    <a:lnTo>
                      <a:pt x="109" y="111"/>
                    </a:lnTo>
                    <a:lnTo>
                      <a:pt x="109" y="113"/>
                    </a:lnTo>
                    <a:lnTo>
                      <a:pt x="108" y="113"/>
                    </a:lnTo>
                    <a:lnTo>
                      <a:pt x="107" y="113"/>
                    </a:lnTo>
                    <a:lnTo>
                      <a:pt x="105" y="111"/>
                    </a:lnTo>
                    <a:lnTo>
                      <a:pt x="104" y="116"/>
                    </a:lnTo>
                    <a:lnTo>
                      <a:pt x="101" y="116"/>
                    </a:lnTo>
                    <a:lnTo>
                      <a:pt x="97" y="116"/>
                    </a:lnTo>
                    <a:lnTo>
                      <a:pt x="96" y="119"/>
                    </a:lnTo>
                    <a:lnTo>
                      <a:pt x="97" y="121"/>
                    </a:lnTo>
                    <a:lnTo>
                      <a:pt x="97" y="125"/>
                    </a:lnTo>
                    <a:lnTo>
                      <a:pt x="100" y="127"/>
                    </a:lnTo>
                    <a:lnTo>
                      <a:pt x="99" y="129"/>
                    </a:lnTo>
                    <a:lnTo>
                      <a:pt x="97" y="129"/>
                    </a:lnTo>
                    <a:lnTo>
                      <a:pt x="98" y="130"/>
                    </a:lnTo>
                    <a:lnTo>
                      <a:pt x="96" y="132"/>
                    </a:lnTo>
                    <a:lnTo>
                      <a:pt x="96" y="133"/>
                    </a:lnTo>
                    <a:lnTo>
                      <a:pt x="94" y="133"/>
                    </a:lnTo>
                    <a:lnTo>
                      <a:pt x="93" y="130"/>
                    </a:lnTo>
                    <a:lnTo>
                      <a:pt x="92" y="131"/>
                    </a:lnTo>
                    <a:lnTo>
                      <a:pt x="91" y="132"/>
                    </a:lnTo>
                    <a:lnTo>
                      <a:pt x="92" y="134"/>
                    </a:lnTo>
                    <a:lnTo>
                      <a:pt x="92" y="135"/>
                    </a:lnTo>
                    <a:lnTo>
                      <a:pt x="91" y="134"/>
                    </a:lnTo>
                    <a:lnTo>
                      <a:pt x="91" y="135"/>
                    </a:lnTo>
                    <a:lnTo>
                      <a:pt x="89" y="133"/>
                    </a:lnTo>
                    <a:lnTo>
                      <a:pt x="88" y="135"/>
                    </a:lnTo>
                    <a:lnTo>
                      <a:pt x="87" y="134"/>
                    </a:lnTo>
                    <a:lnTo>
                      <a:pt x="85" y="135"/>
                    </a:lnTo>
                    <a:lnTo>
                      <a:pt x="82" y="134"/>
                    </a:lnTo>
                    <a:lnTo>
                      <a:pt x="82" y="132"/>
                    </a:lnTo>
                    <a:lnTo>
                      <a:pt x="81" y="132"/>
                    </a:lnTo>
                    <a:lnTo>
                      <a:pt x="82" y="132"/>
                    </a:lnTo>
                    <a:lnTo>
                      <a:pt x="82" y="130"/>
                    </a:lnTo>
                    <a:lnTo>
                      <a:pt x="80" y="130"/>
                    </a:lnTo>
                    <a:lnTo>
                      <a:pt x="80" y="129"/>
                    </a:lnTo>
                    <a:lnTo>
                      <a:pt x="83" y="130"/>
                    </a:lnTo>
                    <a:lnTo>
                      <a:pt x="83" y="129"/>
                    </a:lnTo>
                    <a:lnTo>
                      <a:pt x="82" y="129"/>
                    </a:lnTo>
                    <a:lnTo>
                      <a:pt x="81" y="126"/>
                    </a:lnTo>
                    <a:lnTo>
                      <a:pt x="82" y="126"/>
                    </a:lnTo>
                    <a:lnTo>
                      <a:pt x="81" y="123"/>
                    </a:lnTo>
                    <a:lnTo>
                      <a:pt x="82" y="122"/>
                    </a:lnTo>
                    <a:lnTo>
                      <a:pt x="80" y="121"/>
                    </a:lnTo>
                    <a:lnTo>
                      <a:pt x="78" y="122"/>
                    </a:lnTo>
                    <a:lnTo>
                      <a:pt x="77" y="127"/>
                    </a:lnTo>
                    <a:lnTo>
                      <a:pt x="75" y="125"/>
                    </a:lnTo>
                    <a:lnTo>
                      <a:pt x="74" y="123"/>
                    </a:lnTo>
                    <a:lnTo>
                      <a:pt x="72" y="122"/>
                    </a:lnTo>
                    <a:lnTo>
                      <a:pt x="71" y="122"/>
                    </a:lnTo>
                    <a:lnTo>
                      <a:pt x="70" y="119"/>
                    </a:lnTo>
                    <a:lnTo>
                      <a:pt x="71" y="117"/>
                    </a:lnTo>
                    <a:lnTo>
                      <a:pt x="68" y="116"/>
                    </a:lnTo>
                    <a:lnTo>
                      <a:pt x="67" y="117"/>
                    </a:lnTo>
                    <a:lnTo>
                      <a:pt x="66" y="117"/>
                    </a:lnTo>
                    <a:lnTo>
                      <a:pt x="66" y="115"/>
                    </a:lnTo>
                    <a:lnTo>
                      <a:pt x="64" y="117"/>
                    </a:lnTo>
                    <a:lnTo>
                      <a:pt x="63" y="116"/>
                    </a:lnTo>
                    <a:lnTo>
                      <a:pt x="60" y="115"/>
                    </a:lnTo>
                    <a:lnTo>
                      <a:pt x="60" y="113"/>
                    </a:lnTo>
                    <a:lnTo>
                      <a:pt x="57" y="111"/>
                    </a:lnTo>
                    <a:lnTo>
                      <a:pt x="56" y="110"/>
                    </a:lnTo>
                    <a:lnTo>
                      <a:pt x="54" y="110"/>
                    </a:lnTo>
                    <a:lnTo>
                      <a:pt x="53" y="111"/>
                    </a:lnTo>
                    <a:lnTo>
                      <a:pt x="52" y="109"/>
                    </a:lnTo>
                    <a:lnTo>
                      <a:pt x="51" y="110"/>
                    </a:lnTo>
                    <a:lnTo>
                      <a:pt x="50" y="110"/>
                    </a:lnTo>
                    <a:lnTo>
                      <a:pt x="49" y="111"/>
                    </a:lnTo>
                    <a:lnTo>
                      <a:pt x="48" y="113"/>
                    </a:lnTo>
                    <a:lnTo>
                      <a:pt x="45" y="114"/>
                    </a:lnTo>
                    <a:lnTo>
                      <a:pt x="45" y="116"/>
                    </a:lnTo>
                    <a:lnTo>
                      <a:pt x="43" y="116"/>
                    </a:lnTo>
                    <a:lnTo>
                      <a:pt x="44" y="117"/>
                    </a:lnTo>
                    <a:lnTo>
                      <a:pt x="43" y="120"/>
                    </a:lnTo>
                    <a:lnTo>
                      <a:pt x="43" y="121"/>
                    </a:lnTo>
                    <a:lnTo>
                      <a:pt x="41" y="121"/>
                    </a:lnTo>
                    <a:lnTo>
                      <a:pt x="40" y="121"/>
                    </a:lnTo>
                    <a:lnTo>
                      <a:pt x="38" y="122"/>
                    </a:lnTo>
                    <a:lnTo>
                      <a:pt x="35" y="118"/>
                    </a:lnTo>
                    <a:lnTo>
                      <a:pt x="32" y="116"/>
                    </a:lnTo>
                    <a:lnTo>
                      <a:pt x="29" y="115"/>
                    </a:lnTo>
                    <a:lnTo>
                      <a:pt x="28" y="113"/>
                    </a:lnTo>
                    <a:lnTo>
                      <a:pt x="27" y="111"/>
                    </a:lnTo>
                    <a:lnTo>
                      <a:pt x="22" y="108"/>
                    </a:lnTo>
                    <a:lnTo>
                      <a:pt x="22" y="109"/>
                    </a:lnTo>
                    <a:lnTo>
                      <a:pt x="20" y="108"/>
                    </a:lnTo>
                    <a:lnTo>
                      <a:pt x="20" y="106"/>
                    </a:lnTo>
                    <a:lnTo>
                      <a:pt x="19" y="105"/>
                    </a:lnTo>
                    <a:lnTo>
                      <a:pt x="19" y="106"/>
                    </a:lnTo>
                    <a:lnTo>
                      <a:pt x="18" y="106"/>
                    </a:lnTo>
                    <a:lnTo>
                      <a:pt x="18" y="108"/>
                    </a:lnTo>
                    <a:lnTo>
                      <a:pt x="17" y="108"/>
                    </a:lnTo>
                    <a:lnTo>
                      <a:pt x="17" y="109"/>
                    </a:lnTo>
                    <a:lnTo>
                      <a:pt x="15" y="109"/>
                    </a:lnTo>
                    <a:lnTo>
                      <a:pt x="15" y="110"/>
                    </a:lnTo>
                    <a:lnTo>
                      <a:pt x="11" y="110"/>
                    </a:lnTo>
                    <a:lnTo>
                      <a:pt x="10" y="111"/>
                    </a:lnTo>
                    <a:lnTo>
                      <a:pt x="10" y="115"/>
                    </a:lnTo>
                    <a:lnTo>
                      <a:pt x="10" y="116"/>
                    </a:lnTo>
                    <a:lnTo>
                      <a:pt x="11" y="116"/>
                    </a:lnTo>
                    <a:lnTo>
                      <a:pt x="14" y="120"/>
                    </a:lnTo>
                    <a:lnTo>
                      <a:pt x="14" y="122"/>
                    </a:lnTo>
                    <a:lnTo>
                      <a:pt x="13" y="124"/>
                    </a:lnTo>
                    <a:lnTo>
                      <a:pt x="13" y="125"/>
                    </a:lnTo>
                    <a:lnTo>
                      <a:pt x="14" y="125"/>
                    </a:lnTo>
                    <a:lnTo>
                      <a:pt x="16" y="127"/>
                    </a:lnTo>
                    <a:lnTo>
                      <a:pt x="15" y="128"/>
                    </a:lnTo>
                    <a:lnTo>
                      <a:pt x="15" y="129"/>
                    </a:lnTo>
                    <a:lnTo>
                      <a:pt x="14" y="129"/>
                    </a:lnTo>
                    <a:lnTo>
                      <a:pt x="13" y="129"/>
                    </a:lnTo>
                    <a:lnTo>
                      <a:pt x="14" y="129"/>
                    </a:lnTo>
                    <a:lnTo>
                      <a:pt x="14" y="130"/>
                    </a:lnTo>
                    <a:lnTo>
                      <a:pt x="13" y="132"/>
                    </a:lnTo>
                    <a:lnTo>
                      <a:pt x="14" y="132"/>
                    </a:lnTo>
                    <a:lnTo>
                      <a:pt x="13" y="134"/>
                    </a:lnTo>
                    <a:lnTo>
                      <a:pt x="13" y="136"/>
                    </a:lnTo>
                    <a:lnTo>
                      <a:pt x="11" y="138"/>
                    </a:lnTo>
                    <a:lnTo>
                      <a:pt x="11" y="140"/>
                    </a:lnTo>
                    <a:lnTo>
                      <a:pt x="13" y="139"/>
                    </a:lnTo>
                    <a:lnTo>
                      <a:pt x="13" y="141"/>
                    </a:lnTo>
                    <a:lnTo>
                      <a:pt x="15" y="140"/>
                    </a:lnTo>
                    <a:lnTo>
                      <a:pt x="15" y="141"/>
                    </a:lnTo>
                    <a:lnTo>
                      <a:pt x="17" y="145"/>
                    </a:lnTo>
                    <a:lnTo>
                      <a:pt x="17" y="146"/>
                    </a:lnTo>
                    <a:lnTo>
                      <a:pt x="15" y="146"/>
                    </a:lnTo>
                    <a:lnTo>
                      <a:pt x="15" y="148"/>
                    </a:lnTo>
                    <a:lnTo>
                      <a:pt x="16" y="149"/>
                    </a:lnTo>
                    <a:lnTo>
                      <a:pt x="16" y="150"/>
                    </a:lnTo>
                    <a:lnTo>
                      <a:pt x="19" y="151"/>
                    </a:lnTo>
                    <a:lnTo>
                      <a:pt x="15" y="160"/>
                    </a:lnTo>
                    <a:lnTo>
                      <a:pt x="15" y="159"/>
                    </a:lnTo>
                    <a:lnTo>
                      <a:pt x="14" y="160"/>
                    </a:lnTo>
                    <a:lnTo>
                      <a:pt x="13" y="159"/>
                    </a:lnTo>
                    <a:lnTo>
                      <a:pt x="13" y="160"/>
                    </a:lnTo>
                    <a:lnTo>
                      <a:pt x="10" y="160"/>
                    </a:lnTo>
                    <a:lnTo>
                      <a:pt x="10" y="163"/>
                    </a:lnTo>
                    <a:lnTo>
                      <a:pt x="11" y="163"/>
                    </a:lnTo>
                    <a:lnTo>
                      <a:pt x="11" y="164"/>
                    </a:lnTo>
                    <a:lnTo>
                      <a:pt x="10" y="165"/>
                    </a:lnTo>
                    <a:lnTo>
                      <a:pt x="11" y="167"/>
                    </a:lnTo>
                    <a:lnTo>
                      <a:pt x="11" y="168"/>
                    </a:lnTo>
                    <a:lnTo>
                      <a:pt x="10" y="168"/>
                    </a:lnTo>
                    <a:lnTo>
                      <a:pt x="9" y="169"/>
                    </a:lnTo>
                    <a:lnTo>
                      <a:pt x="8" y="169"/>
                    </a:lnTo>
                    <a:lnTo>
                      <a:pt x="9" y="168"/>
                    </a:lnTo>
                    <a:lnTo>
                      <a:pt x="8" y="168"/>
                    </a:lnTo>
                    <a:lnTo>
                      <a:pt x="7" y="168"/>
                    </a:lnTo>
                    <a:lnTo>
                      <a:pt x="6" y="168"/>
                    </a:lnTo>
                    <a:lnTo>
                      <a:pt x="5" y="167"/>
                    </a:lnTo>
                    <a:lnTo>
                      <a:pt x="3" y="169"/>
                    </a:lnTo>
                    <a:lnTo>
                      <a:pt x="0" y="172"/>
                    </a:lnTo>
                    <a:lnTo>
                      <a:pt x="2" y="175"/>
                    </a:lnTo>
                    <a:lnTo>
                      <a:pt x="3" y="177"/>
                    </a:lnTo>
                    <a:lnTo>
                      <a:pt x="5" y="177"/>
                    </a:lnTo>
                    <a:lnTo>
                      <a:pt x="7" y="180"/>
                    </a:lnTo>
                    <a:lnTo>
                      <a:pt x="6" y="180"/>
                    </a:lnTo>
                    <a:lnTo>
                      <a:pt x="4" y="181"/>
                    </a:lnTo>
                    <a:lnTo>
                      <a:pt x="5" y="185"/>
                    </a:lnTo>
                    <a:lnTo>
                      <a:pt x="5" y="187"/>
                    </a:lnTo>
                    <a:lnTo>
                      <a:pt x="7" y="189"/>
                    </a:lnTo>
                    <a:lnTo>
                      <a:pt x="9" y="191"/>
                    </a:lnTo>
                    <a:lnTo>
                      <a:pt x="11" y="192"/>
                    </a:lnTo>
                    <a:lnTo>
                      <a:pt x="13" y="191"/>
                    </a:lnTo>
                    <a:lnTo>
                      <a:pt x="15" y="188"/>
                    </a:lnTo>
                    <a:lnTo>
                      <a:pt x="16" y="191"/>
                    </a:lnTo>
                    <a:lnTo>
                      <a:pt x="20" y="193"/>
                    </a:lnTo>
                    <a:lnTo>
                      <a:pt x="21" y="193"/>
                    </a:lnTo>
                    <a:lnTo>
                      <a:pt x="20" y="194"/>
                    </a:lnTo>
                    <a:lnTo>
                      <a:pt x="19" y="194"/>
                    </a:lnTo>
                    <a:lnTo>
                      <a:pt x="19" y="198"/>
                    </a:lnTo>
                    <a:lnTo>
                      <a:pt x="20" y="198"/>
                    </a:lnTo>
                    <a:lnTo>
                      <a:pt x="22" y="197"/>
                    </a:lnTo>
                    <a:lnTo>
                      <a:pt x="22" y="198"/>
                    </a:lnTo>
                    <a:lnTo>
                      <a:pt x="23" y="200"/>
                    </a:lnTo>
                    <a:lnTo>
                      <a:pt x="24" y="200"/>
                    </a:lnTo>
                    <a:lnTo>
                      <a:pt x="25" y="202"/>
                    </a:lnTo>
                    <a:lnTo>
                      <a:pt x="26" y="202"/>
                    </a:lnTo>
                    <a:lnTo>
                      <a:pt x="27" y="204"/>
                    </a:lnTo>
                    <a:lnTo>
                      <a:pt x="27" y="206"/>
                    </a:lnTo>
                    <a:lnTo>
                      <a:pt x="26" y="205"/>
                    </a:lnTo>
                    <a:lnTo>
                      <a:pt x="23" y="206"/>
                    </a:lnTo>
                    <a:lnTo>
                      <a:pt x="23" y="208"/>
                    </a:lnTo>
                    <a:lnTo>
                      <a:pt x="25" y="209"/>
                    </a:lnTo>
                    <a:lnTo>
                      <a:pt x="25" y="211"/>
                    </a:lnTo>
                    <a:lnTo>
                      <a:pt x="23" y="213"/>
                    </a:lnTo>
                    <a:lnTo>
                      <a:pt x="25" y="214"/>
                    </a:lnTo>
                    <a:lnTo>
                      <a:pt x="28" y="217"/>
                    </a:lnTo>
                    <a:lnTo>
                      <a:pt x="28" y="218"/>
                    </a:lnTo>
                    <a:lnTo>
                      <a:pt x="29" y="219"/>
                    </a:lnTo>
                    <a:lnTo>
                      <a:pt x="30" y="217"/>
                    </a:lnTo>
                    <a:lnTo>
                      <a:pt x="30" y="219"/>
                    </a:lnTo>
                    <a:lnTo>
                      <a:pt x="31" y="219"/>
                    </a:lnTo>
                    <a:lnTo>
                      <a:pt x="32" y="219"/>
                    </a:lnTo>
                    <a:lnTo>
                      <a:pt x="32" y="217"/>
                    </a:lnTo>
                    <a:lnTo>
                      <a:pt x="36" y="218"/>
                    </a:lnTo>
                    <a:lnTo>
                      <a:pt x="38" y="216"/>
                    </a:lnTo>
                    <a:lnTo>
                      <a:pt x="39" y="216"/>
                    </a:lnTo>
                    <a:lnTo>
                      <a:pt x="39" y="217"/>
                    </a:lnTo>
                    <a:lnTo>
                      <a:pt x="41" y="219"/>
                    </a:lnTo>
                    <a:lnTo>
                      <a:pt x="42" y="219"/>
                    </a:lnTo>
                    <a:lnTo>
                      <a:pt x="43" y="220"/>
                    </a:lnTo>
                    <a:lnTo>
                      <a:pt x="44" y="219"/>
                    </a:lnTo>
                    <a:lnTo>
                      <a:pt x="46" y="221"/>
                    </a:lnTo>
                    <a:lnTo>
                      <a:pt x="49" y="223"/>
                    </a:lnTo>
                    <a:lnTo>
                      <a:pt x="48" y="223"/>
                    </a:lnTo>
                    <a:lnTo>
                      <a:pt x="49" y="225"/>
                    </a:lnTo>
                    <a:lnTo>
                      <a:pt x="50" y="224"/>
                    </a:lnTo>
                    <a:lnTo>
                      <a:pt x="52" y="223"/>
                    </a:lnTo>
                    <a:lnTo>
                      <a:pt x="53" y="220"/>
                    </a:lnTo>
                    <a:lnTo>
                      <a:pt x="56" y="221"/>
                    </a:lnTo>
                    <a:lnTo>
                      <a:pt x="57" y="219"/>
                    </a:lnTo>
                    <a:lnTo>
                      <a:pt x="59" y="219"/>
                    </a:lnTo>
                    <a:lnTo>
                      <a:pt x="60" y="219"/>
                    </a:lnTo>
                    <a:lnTo>
                      <a:pt x="62" y="219"/>
                    </a:lnTo>
                    <a:lnTo>
                      <a:pt x="63" y="217"/>
                    </a:lnTo>
                    <a:lnTo>
                      <a:pt x="63" y="219"/>
                    </a:lnTo>
                    <a:lnTo>
                      <a:pt x="63" y="222"/>
                    </a:lnTo>
                    <a:lnTo>
                      <a:pt x="64" y="222"/>
                    </a:lnTo>
                    <a:lnTo>
                      <a:pt x="64" y="223"/>
                    </a:lnTo>
                    <a:lnTo>
                      <a:pt x="66" y="223"/>
                    </a:lnTo>
                    <a:lnTo>
                      <a:pt x="67" y="224"/>
                    </a:lnTo>
                    <a:lnTo>
                      <a:pt x="67" y="225"/>
                    </a:lnTo>
                    <a:lnTo>
                      <a:pt x="69" y="225"/>
                    </a:lnTo>
                    <a:lnTo>
                      <a:pt x="69" y="227"/>
                    </a:lnTo>
                    <a:lnTo>
                      <a:pt x="68" y="228"/>
                    </a:lnTo>
                    <a:lnTo>
                      <a:pt x="68" y="230"/>
                    </a:lnTo>
                    <a:lnTo>
                      <a:pt x="68" y="231"/>
                    </a:lnTo>
                    <a:lnTo>
                      <a:pt x="68" y="234"/>
                    </a:lnTo>
                    <a:lnTo>
                      <a:pt x="68" y="237"/>
                    </a:lnTo>
                    <a:lnTo>
                      <a:pt x="69" y="240"/>
                    </a:lnTo>
                    <a:lnTo>
                      <a:pt x="68" y="241"/>
                    </a:lnTo>
                    <a:lnTo>
                      <a:pt x="66" y="241"/>
                    </a:lnTo>
                    <a:lnTo>
                      <a:pt x="64" y="242"/>
                    </a:lnTo>
                    <a:lnTo>
                      <a:pt x="66" y="243"/>
                    </a:lnTo>
                    <a:lnTo>
                      <a:pt x="66" y="249"/>
                    </a:lnTo>
                    <a:lnTo>
                      <a:pt x="64" y="252"/>
                    </a:lnTo>
                    <a:lnTo>
                      <a:pt x="66" y="253"/>
                    </a:lnTo>
                    <a:lnTo>
                      <a:pt x="66" y="255"/>
                    </a:lnTo>
                    <a:lnTo>
                      <a:pt x="67" y="255"/>
                    </a:lnTo>
                    <a:lnTo>
                      <a:pt x="69" y="257"/>
                    </a:lnTo>
                    <a:lnTo>
                      <a:pt x="68" y="261"/>
                    </a:lnTo>
                    <a:lnTo>
                      <a:pt x="69" y="259"/>
                    </a:lnTo>
                    <a:lnTo>
                      <a:pt x="69" y="261"/>
                    </a:lnTo>
                    <a:lnTo>
                      <a:pt x="70" y="261"/>
                    </a:lnTo>
                    <a:lnTo>
                      <a:pt x="69" y="263"/>
                    </a:lnTo>
                    <a:lnTo>
                      <a:pt x="71" y="262"/>
                    </a:lnTo>
                    <a:lnTo>
                      <a:pt x="69" y="265"/>
                    </a:lnTo>
                    <a:lnTo>
                      <a:pt x="69" y="267"/>
                    </a:lnTo>
                    <a:lnTo>
                      <a:pt x="68" y="269"/>
                    </a:lnTo>
                    <a:lnTo>
                      <a:pt x="68" y="268"/>
                    </a:lnTo>
                    <a:lnTo>
                      <a:pt x="66" y="270"/>
                    </a:lnTo>
                    <a:lnTo>
                      <a:pt x="67" y="271"/>
                    </a:lnTo>
                    <a:lnTo>
                      <a:pt x="68" y="272"/>
                    </a:lnTo>
                    <a:lnTo>
                      <a:pt x="67" y="272"/>
                    </a:lnTo>
                    <a:lnTo>
                      <a:pt x="66" y="274"/>
                    </a:lnTo>
                    <a:lnTo>
                      <a:pt x="66" y="273"/>
                    </a:lnTo>
                    <a:lnTo>
                      <a:pt x="66" y="275"/>
                    </a:lnTo>
                    <a:lnTo>
                      <a:pt x="64" y="275"/>
                    </a:lnTo>
                    <a:lnTo>
                      <a:pt x="63" y="277"/>
                    </a:lnTo>
                    <a:lnTo>
                      <a:pt x="61" y="276"/>
                    </a:lnTo>
                    <a:lnTo>
                      <a:pt x="60" y="279"/>
                    </a:lnTo>
                    <a:lnTo>
                      <a:pt x="60" y="278"/>
                    </a:lnTo>
                    <a:lnTo>
                      <a:pt x="59" y="278"/>
                    </a:lnTo>
                    <a:lnTo>
                      <a:pt x="59" y="280"/>
                    </a:lnTo>
                    <a:lnTo>
                      <a:pt x="58" y="280"/>
                    </a:lnTo>
                    <a:lnTo>
                      <a:pt x="57" y="279"/>
                    </a:lnTo>
                    <a:lnTo>
                      <a:pt x="56" y="282"/>
                    </a:lnTo>
                    <a:lnTo>
                      <a:pt x="58" y="282"/>
                    </a:lnTo>
                    <a:lnTo>
                      <a:pt x="61" y="284"/>
                    </a:lnTo>
                    <a:lnTo>
                      <a:pt x="61" y="285"/>
                    </a:lnTo>
                    <a:lnTo>
                      <a:pt x="57" y="288"/>
                    </a:lnTo>
                    <a:lnTo>
                      <a:pt x="54" y="289"/>
                    </a:lnTo>
                    <a:lnTo>
                      <a:pt x="58" y="291"/>
                    </a:lnTo>
                    <a:lnTo>
                      <a:pt x="62" y="290"/>
                    </a:lnTo>
                    <a:lnTo>
                      <a:pt x="64" y="293"/>
                    </a:lnTo>
                    <a:lnTo>
                      <a:pt x="65" y="295"/>
                    </a:lnTo>
                    <a:lnTo>
                      <a:pt x="68" y="296"/>
                    </a:lnTo>
                    <a:lnTo>
                      <a:pt x="68" y="295"/>
                    </a:lnTo>
                    <a:lnTo>
                      <a:pt x="68" y="293"/>
                    </a:lnTo>
                    <a:lnTo>
                      <a:pt x="69" y="295"/>
                    </a:lnTo>
                    <a:lnTo>
                      <a:pt x="71" y="295"/>
                    </a:lnTo>
                    <a:lnTo>
                      <a:pt x="70" y="296"/>
                    </a:lnTo>
                    <a:lnTo>
                      <a:pt x="74" y="300"/>
                    </a:lnTo>
                    <a:lnTo>
                      <a:pt x="76" y="301"/>
                    </a:lnTo>
                    <a:lnTo>
                      <a:pt x="77" y="301"/>
                    </a:lnTo>
                    <a:lnTo>
                      <a:pt x="79" y="303"/>
                    </a:lnTo>
                    <a:lnTo>
                      <a:pt x="76" y="306"/>
                    </a:lnTo>
                    <a:lnTo>
                      <a:pt x="76" y="309"/>
                    </a:lnTo>
                    <a:lnTo>
                      <a:pt x="79" y="316"/>
                    </a:lnTo>
                    <a:lnTo>
                      <a:pt x="84" y="315"/>
                    </a:lnTo>
                    <a:lnTo>
                      <a:pt x="85" y="313"/>
                    </a:lnTo>
                    <a:lnTo>
                      <a:pt x="86" y="313"/>
                    </a:lnTo>
                    <a:lnTo>
                      <a:pt x="88" y="312"/>
                    </a:lnTo>
                    <a:lnTo>
                      <a:pt x="88" y="311"/>
                    </a:lnTo>
                    <a:lnTo>
                      <a:pt x="90" y="312"/>
                    </a:lnTo>
                    <a:lnTo>
                      <a:pt x="91" y="311"/>
                    </a:lnTo>
                    <a:lnTo>
                      <a:pt x="89" y="311"/>
                    </a:lnTo>
                    <a:lnTo>
                      <a:pt x="89" y="309"/>
                    </a:lnTo>
                    <a:lnTo>
                      <a:pt x="93" y="310"/>
                    </a:lnTo>
                    <a:lnTo>
                      <a:pt x="94" y="310"/>
                    </a:lnTo>
                    <a:lnTo>
                      <a:pt x="96" y="309"/>
                    </a:lnTo>
                    <a:lnTo>
                      <a:pt x="97" y="308"/>
                    </a:lnTo>
                    <a:lnTo>
                      <a:pt x="98" y="309"/>
                    </a:lnTo>
                    <a:lnTo>
                      <a:pt x="99" y="309"/>
                    </a:lnTo>
                    <a:lnTo>
                      <a:pt x="98" y="306"/>
                    </a:lnTo>
                    <a:lnTo>
                      <a:pt x="98" y="305"/>
                    </a:lnTo>
                    <a:lnTo>
                      <a:pt x="99" y="301"/>
                    </a:lnTo>
                    <a:lnTo>
                      <a:pt x="100" y="301"/>
                    </a:lnTo>
                    <a:lnTo>
                      <a:pt x="104" y="299"/>
                    </a:lnTo>
                    <a:lnTo>
                      <a:pt x="105" y="299"/>
                    </a:lnTo>
                    <a:lnTo>
                      <a:pt x="106" y="300"/>
                    </a:lnTo>
                    <a:lnTo>
                      <a:pt x="107" y="299"/>
                    </a:lnTo>
                    <a:lnTo>
                      <a:pt x="107" y="301"/>
                    </a:lnTo>
                    <a:lnTo>
                      <a:pt x="108" y="302"/>
                    </a:lnTo>
                    <a:lnTo>
                      <a:pt x="110" y="301"/>
                    </a:lnTo>
                    <a:lnTo>
                      <a:pt x="110" y="299"/>
                    </a:lnTo>
                    <a:lnTo>
                      <a:pt x="111" y="299"/>
                    </a:lnTo>
                    <a:lnTo>
                      <a:pt x="113" y="299"/>
                    </a:lnTo>
                    <a:lnTo>
                      <a:pt x="112" y="297"/>
                    </a:lnTo>
                    <a:lnTo>
                      <a:pt x="112" y="295"/>
                    </a:lnTo>
                    <a:lnTo>
                      <a:pt x="113" y="295"/>
                    </a:lnTo>
                    <a:lnTo>
                      <a:pt x="116" y="297"/>
                    </a:lnTo>
                    <a:lnTo>
                      <a:pt x="115" y="302"/>
                    </a:lnTo>
                    <a:lnTo>
                      <a:pt x="117" y="302"/>
                    </a:lnTo>
                    <a:lnTo>
                      <a:pt x="117" y="304"/>
                    </a:lnTo>
                    <a:lnTo>
                      <a:pt x="118" y="304"/>
                    </a:lnTo>
                    <a:lnTo>
                      <a:pt x="118" y="303"/>
                    </a:lnTo>
                    <a:lnTo>
                      <a:pt x="120" y="304"/>
                    </a:lnTo>
                    <a:lnTo>
                      <a:pt x="120" y="305"/>
                    </a:lnTo>
                    <a:lnTo>
                      <a:pt x="121" y="304"/>
                    </a:lnTo>
                    <a:lnTo>
                      <a:pt x="120" y="304"/>
                    </a:lnTo>
                    <a:lnTo>
                      <a:pt x="120" y="301"/>
                    </a:lnTo>
                    <a:lnTo>
                      <a:pt x="120" y="303"/>
                    </a:lnTo>
                    <a:lnTo>
                      <a:pt x="121" y="302"/>
                    </a:lnTo>
                    <a:lnTo>
                      <a:pt x="121" y="303"/>
                    </a:lnTo>
                    <a:lnTo>
                      <a:pt x="123" y="303"/>
                    </a:lnTo>
                    <a:lnTo>
                      <a:pt x="123" y="304"/>
                    </a:lnTo>
                    <a:lnTo>
                      <a:pt x="125" y="303"/>
                    </a:lnTo>
                    <a:lnTo>
                      <a:pt x="127" y="304"/>
                    </a:lnTo>
                    <a:lnTo>
                      <a:pt x="128" y="303"/>
                    </a:lnTo>
                    <a:lnTo>
                      <a:pt x="128" y="304"/>
                    </a:lnTo>
                    <a:lnTo>
                      <a:pt x="128" y="305"/>
                    </a:lnTo>
                    <a:lnTo>
                      <a:pt x="129" y="305"/>
                    </a:lnTo>
                    <a:lnTo>
                      <a:pt x="131" y="306"/>
                    </a:lnTo>
                    <a:lnTo>
                      <a:pt x="131" y="305"/>
                    </a:lnTo>
                    <a:lnTo>
                      <a:pt x="133" y="306"/>
                    </a:lnTo>
                    <a:lnTo>
                      <a:pt x="133" y="303"/>
                    </a:lnTo>
                    <a:lnTo>
                      <a:pt x="134" y="304"/>
                    </a:lnTo>
                    <a:lnTo>
                      <a:pt x="134" y="305"/>
                    </a:lnTo>
                    <a:lnTo>
                      <a:pt x="138" y="307"/>
                    </a:lnTo>
                    <a:lnTo>
                      <a:pt x="138" y="308"/>
                    </a:lnTo>
                    <a:lnTo>
                      <a:pt x="140" y="309"/>
                    </a:lnTo>
                    <a:lnTo>
                      <a:pt x="140" y="310"/>
                    </a:lnTo>
                    <a:lnTo>
                      <a:pt x="141" y="311"/>
                    </a:lnTo>
                    <a:lnTo>
                      <a:pt x="142" y="310"/>
                    </a:lnTo>
                    <a:lnTo>
                      <a:pt x="144" y="311"/>
                    </a:lnTo>
                    <a:lnTo>
                      <a:pt x="145" y="310"/>
                    </a:lnTo>
                    <a:lnTo>
                      <a:pt x="145" y="309"/>
                    </a:lnTo>
                    <a:lnTo>
                      <a:pt x="147" y="306"/>
                    </a:lnTo>
                    <a:lnTo>
                      <a:pt x="148" y="306"/>
                    </a:lnTo>
                    <a:lnTo>
                      <a:pt x="149" y="305"/>
                    </a:lnTo>
                    <a:lnTo>
                      <a:pt x="150" y="306"/>
                    </a:lnTo>
                    <a:lnTo>
                      <a:pt x="151" y="306"/>
                    </a:lnTo>
                    <a:lnTo>
                      <a:pt x="153" y="306"/>
                    </a:lnTo>
                    <a:lnTo>
                      <a:pt x="154" y="309"/>
                    </a:lnTo>
                    <a:lnTo>
                      <a:pt x="156" y="305"/>
                    </a:lnTo>
                    <a:lnTo>
                      <a:pt x="157" y="306"/>
                    </a:lnTo>
                    <a:lnTo>
                      <a:pt x="158" y="306"/>
                    </a:lnTo>
                    <a:lnTo>
                      <a:pt x="159" y="305"/>
                    </a:lnTo>
                    <a:lnTo>
                      <a:pt x="160" y="300"/>
                    </a:lnTo>
                    <a:lnTo>
                      <a:pt x="159" y="299"/>
                    </a:lnTo>
                    <a:lnTo>
                      <a:pt x="159" y="296"/>
                    </a:lnTo>
                    <a:lnTo>
                      <a:pt x="161" y="296"/>
                    </a:lnTo>
                    <a:lnTo>
                      <a:pt x="161" y="295"/>
                    </a:lnTo>
                    <a:lnTo>
                      <a:pt x="163" y="295"/>
                    </a:lnTo>
                    <a:lnTo>
                      <a:pt x="164" y="293"/>
                    </a:lnTo>
                    <a:lnTo>
                      <a:pt x="167" y="295"/>
                    </a:lnTo>
                    <a:lnTo>
                      <a:pt x="168" y="292"/>
                    </a:lnTo>
                    <a:lnTo>
                      <a:pt x="170" y="291"/>
                    </a:lnTo>
                    <a:lnTo>
                      <a:pt x="172" y="293"/>
                    </a:lnTo>
                    <a:lnTo>
                      <a:pt x="173" y="295"/>
                    </a:lnTo>
                    <a:lnTo>
                      <a:pt x="177" y="295"/>
                    </a:lnTo>
                    <a:lnTo>
                      <a:pt x="177" y="296"/>
                    </a:lnTo>
                    <a:lnTo>
                      <a:pt x="176" y="298"/>
                    </a:lnTo>
                    <a:lnTo>
                      <a:pt x="178" y="299"/>
                    </a:lnTo>
                    <a:lnTo>
                      <a:pt x="176" y="303"/>
                    </a:lnTo>
                    <a:lnTo>
                      <a:pt x="175" y="306"/>
                    </a:lnTo>
                    <a:lnTo>
                      <a:pt x="176" y="309"/>
                    </a:lnTo>
                    <a:lnTo>
                      <a:pt x="178" y="310"/>
                    </a:lnTo>
                    <a:lnTo>
                      <a:pt x="178" y="311"/>
                    </a:lnTo>
                    <a:lnTo>
                      <a:pt x="179" y="311"/>
                    </a:lnTo>
                    <a:lnTo>
                      <a:pt x="183" y="312"/>
                    </a:lnTo>
                    <a:lnTo>
                      <a:pt x="183" y="314"/>
                    </a:lnTo>
                    <a:lnTo>
                      <a:pt x="185" y="313"/>
                    </a:lnTo>
                    <a:lnTo>
                      <a:pt x="185" y="312"/>
                    </a:lnTo>
                    <a:lnTo>
                      <a:pt x="188" y="310"/>
                    </a:lnTo>
                    <a:lnTo>
                      <a:pt x="189" y="306"/>
                    </a:lnTo>
                    <a:lnTo>
                      <a:pt x="194" y="307"/>
                    </a:lnTo>
                    <a:lnTo>
                      <a:pt x="198" y="308"/>
                    </a:lnTo>
                    <a:lnTo>
                      <a:pt x="199" y="301"/>
                    </a:lnTo>
                    <a:lnTo>
                      <a:pt x="207" y="301"/>
                    </a:lnTo>
                    <a:lnTo>
                      <a:pt x="208" y="301"/>
                    </a:lnTo>
                    <a:lnTo>
                      <a:pt x="208" y="298"/>
                    </a:lnTo>
                    <a:lnTo>
                      <a:pt x="210" y="299"/>
                    </a:lnTo>
                    <a:lnTo>
                      <a:pt x="214" y="304"/>
                    </a:lnTo>
                    <a:lnTo>
                      <a:pt x="216" y="302"/>
                    </a:lnTo>
                    <a:lnTo>
                      <a:pt x="216" y="304"/>
                    </a:lnTo>
                    <a:lnTo>
                      <a:pt x="218" y="304"/>
                    </a:lnTo>
                    <a:lnTo>
                      <a:pt x="219" y="306"/>
                    </a:lnTo>
                    <a:lnTo>
                      <a:pt x="227" y="306"/>
                    </a:lnTo>
                    <a:lnTo>
                      <a:pt x="226" y="312"/>
                    </a:lnTo>
                    <a:lnTo>
                      <a:pt x="231" y="314"/>
                    </a:lnTo>
                    <a:lnTo>
                      <a:pt x="231" y="318"/>
                    </a:lnTo>
                    <a:lnTo>
                      <a:pt x="230" y="328"/>
                    </a:lnTo>
                    <a:lnTo>
                      <a:pt x="242" y="330"/>
                    </a:lnTo>
                    <a:lnTo>
                      <a:pt x="244" y="331"/>
                    </a:lnTo>
                    <a:lnTo>
                      <a:pt x="246" y="339"/>
                    </a:lnTo>
                    <a:lnTo>
                      <a:pt x="246" y="342"/>
                    </a:lnTo>
                    <a:lnTo>
                      <a:pt x="246" y="343"/>
                    </a:lnTo>
                    <a:lnTo>
                      <a:pt x="247" y="343"/>
                    </a:lnTo>
                    <a:lnTo>
                      <a:pt x="250" y="344"/>
                    </a:lnTo>
                    <a:lnTo>
                      <a:pt x="251" y="345"/>
                    </a:lnTo>
                    <a:lnTo>
                      <a:pt x="252" y="345"/>
                    </a:lnTo>
                    <a:lnTo>
                      <a:pt x="253" y="346"/>
                    </a:lnTo>
                    <a:lnTo>
                      <a:pt x="255" y="345"/>
                    </a:lnTo>
                    <a:lnTo>
                      <a:pt x="259" y="348"/>
                    </a:lnTo>
                    <a:lnTo>
                      <a:pt x="259" y="353"/>
                    </a:lnTo>
                    <a:lnTo>
                      <a:pt x="262" y="356"/>
                    </a:lnTo>
                    <a:lnTo>
                      <a:pt x="263" y="356"/>
                    </a:lnTo>
                    <a:lnTo>
                      <a:pt x="263" y="355"/>
                    </a:lnTo>
                    <a:lnTo>
                      <a:pt x="265" y="354"/>
                    </a:lnTo>
                    <a:lnTo>
                      <a:pt x="267" y="358"/>
                    </a:lnTo>
                    <a:lnTo>
                      <a:pt x="268" y="358"/>
                    </a:lnTo>
                    <a:lnTo>
                      <a:pt x="269" y="359"/>
                    </a:lnTo>
                    <a:lnTo>
                      <a:pt x="270" y="358"/>
                    </a:lnTo>
                    <a:lnTo>
                      <a:pt x="270" y="359"/>
                    </a:lnTo>
                    <a:lnTo>
                      <a:pt x="271" y="359"/>
                    </a:lnTo>
                    <a:lnTo>
                      <a:pt x="273" y="363"/>
                    </a:lnTo>
                    <a:lnTo>
                      <a:pt x="275" y="365"/>
                    </a:lnTo>
                    <a:lnTo>
                      <a:pt x="275" y="366"/>
                    </a:lnTo>
                    <a:lnTo>
                      <a:pt x="275" y="367"/>
                    </a:lnTo>
                    <a:lnTo>
                      <a:pt x="276" y="369"/>
                    </a:lnTo>
                    <a:lnTo>
                      <a:pt x="277" y="369"/>
                    </a:lnTo>
                    <a:lnTo>
                      <a:pt x="279" y="369"/>
                    </a:lnTo>
                    <a:lnTo>
                      <a:pt x="280" y="367"/>
                    </a:lnTo>
                    <a:lnTo>
                      <a:pt x="283" y="368"/>
                    </a:lnTo>
                    <a:lnTo>
                      <a:pt x="284" y="367"/>
                    </a:lnTo>
                    <a:lnTo>
                      <a:pt x="285" y="369"/>
                    </a:lnTo>
                    <a:lnTo>
                      <a:pt x="289" y="367"/>
                    </a:lnTo>
                    <a:lnTo>
                      <a:pt x="289" y="366"/>
                    </a:lnTo>
                    <a:lnTo>
                      <a:pt x="290" y="365"/>
                    </a:lnTo>
                    <a:lnTo>
                      <a:pt x="289" y="363"/>
                    </a:lnTo>
                    <a:lnTo>
                      <a:pt x="290" y="363"/>
                    </a:lnTo>
                    <a:lnTo>
                      <a:pt x="290" y="364"/>
                    </a:lnTo>
                    <a:lnTo>
                      <a:pt x="292" y="364"/>
                    </a:lnTo>
                    <a:lnTo>
                      <a:pt x="292" y="365"/>
                    </a:lnTo>
                    <a:lnTo>
                      <a:pt x="290" y="367"/>
                    </a:lnTo>
                    <a:lnTo>
                      <a:pt x="290" y="369"/>
                    </a:lnTo>
                    <a:lnTo>
                      <a:pt x="295" y="369"/>
                    </a:lnTo>
                    <a:lnTo>
                      <a:pt x="296" y="369"/>
                    </a:lnTo>
                    <a:lnTo>
                      <a:pt x="297" y="369"/>
                    </a:lnTo>
                    <a:lnTo>
                      <a:pt x="298" y="368"/>
                    </a:lnTo>
                    <a:lnTo>
                      <a:pt x="300" y="369"/>
                    </a:lnTo>
                    <a:lnTo>
                      <a:pt x="300" y="367"/>
                    </a:lnTo>
                    <a:lnTo>
                      <a:pt x="302" y="368"/>
                    </a:lnTo>
                    <a:lnTo>
                      <a:pt x="303" y="367"/>
                    </a:lnTo>
                    <a:lnTo>
                      <a:pt x="304" y="369"/>
                    </a:lnTo>
                    <a:lnTo>
                      <a:pt x="306" y="370"/>
                    </a:lnTo>
                    <a:lnTo>
                      <a:pt x="313" y="374"/>
                    </a:lnTo>
                    <a:lnTo>
                      <a:pt x="313" y="369"/>
                    </a:lnTo>
                    <a:lnTo>
                      <a:pt x="312" y="369"/>
                    </a:lnTo>
                    <a:lnTo>
                      <a:pt x="311" y="366"/>
                    </a:lnTo>
                    <a:lnTo>
                      <a:pt x="309" y="365"/>
                    </a:lnTo>
                    <a:lnTo>
                      <a:pt x="309" y="363"/>
                    </a:lnTo>
                    <a:lnTo>
                      <a:pt x="310" y="363"/>
                    </a:lnTo>
                    <a:lnTo>
                      <a:pt x="311" y="362"/>
                    </a:lnTo>
                    <a:lnTo>
                      <a:pt x="310" y="360"/>
                    </a:lnTo>
                    <a:lnTo>
                      <a:pt x="312" y="360"/>
                    </a:lnTo>
                    <a:lnTo>
                      <a:pt x="314" y="361"/>
                    </a:lnTo>
                    <a:lnTo>
                      <a:pt x="316" y="360"/>
                    </a:lnTo>
                    <a:lnTo>
                      <a:pt x="318" y="360"/>
                    </a:lnTo>
                    <a:lnTo>
                      <a:pt x="319" y="358"/>
                    </a:lnTo>
                    <a:lnTo>
                      <a:pt x="321" y="357"/>
                    </a:lnTo>
                    <a:lnTo>
                      <a:pt x="319" y="355"/>
                    </a:lnTo>
                    <a:lnTo>
                      <a:pt x="318" y="353"/>
                    </a:lnTo>
                    <a:lnTo>
                      <a:pt x="317" y="354"/>
                    </a:lnTo>
                    <a:lnTo>
                      <a:pt x="317" y="351"/>
                    </a:lnTo>
                    <a:lnTo>
                      <a:pt x="319" y="348"/>
                    </a:lnTo>
                    <a:lnTo>
                      <a:pt x="321" y="348"/>
                    </a:lnTo>
                    <a:lnTo>
                      <a:pt x="321" y="346"/>
                    </a:lnTo>
                    <a:lnTo>
                      <a:pt x="323" y="346"/>
                    </a:lnTo>
                    <a:lnTo>
                      <a:pt x="327" y="346"/>
                    </a:lnTo>
                    <a:lnTo>
                      <a:pt x="333" y="340"/>
                    </a:lnTo>
                    <a:lnTo>
                      <a:pt x="335" y="340"/>
                    </a:lnTo>
                    <a:lnTo>
                      <a:pt x="336" y="340"/>
                    </a:lnTo>
                    <a:lnTo>
                      <a:pt x="337" y="341"/>
                    </a:lnTo>
                    <a:lnTo>
                      <a:pt x="337" y="340"/>
                    </a:lnTo>
                    <a:lnTo>
                      <a:pt x="338" y="340"/>
                    </a:lnTo>
                    <a:lnTo>
                      <a:pt x="338" y="339"/>
                    </a:lnTo>
                    <a:lnTo>
                      <a:pt x="339" y="339"/>
                    </a:lnTo>
                    <a:lnTo>
                      <a:pt x="340" y="338"/>
                    </a:lnTo>
                    <a:lnTo>
                      <a:pt x="342" y="340"/>
                    </a:lnTo>
                    <a:lnTo>
                      <a:pt x="343" y="339"/>
                    </a:lnTo>
                    <a:lnTo>
                      <a:pt x="343" y="337"/>
                    </a:lnTo>
                    <a:lnTo>
                      <a:pt x="342" y="337"/>
                    </a:lnTo>
                    <a:lnTo>
                      <a:pt x="345" y="336"/>
                    </a:lnTo>
                    <a:lnTo>
                      <a:pt x="345" y="335"/>
                    </a:lnTo>
                    <a:lnTo>
                      <a:pt x="345" y="336"/>
                    </a:lnTo>
                    <a:lnTo>
                      <a:pt x="349" y="336"/>
                    </a:lnTo>
                    <a:lnTo>
                      <a:pt x="349" y="337"/>
                    </a:lnTo>
                    <a:lnTo>
                      <a:pt x="350" y="335"/>
                    </a:lnTo>
                    <a:lnTo>
                      <a:pt x="351" y="335"/>
                    </a:lnTo>
                    <a:lnTo>
                      <a:pt x="352" y="333"/>
                    </a:lnTo>
                    <a:lnTo>
                      <a:pt x="355" y="333"/>
                    </a:lnTo>
                    <a:lnTo>
                      <a:pt x="357" y="331"/>
                    </a:lnTo>
                    <a:lnTo>
                      <a:pt x="358" y="322"/>
                    </a:lnTo>
                    <a:lnTo>
                      <a:pt x="360" y="320"/>
                    </a:lnTo>
                    <a:lnTo>
                      <a:pt x="363" y="320"/>
                    </a:lnTo>
                    <a:lnTo>
                      <a:pt x="365" y="322"/>
                    </a:lnTo>
                    <a:lnTo>
                      <a:pt x="366" y="322"/>
                    </a:lnTo>
                    <a:lnTo>
                      <a:pt x="369" y="323"/>
                    </a:lnTo>
                    <a:lnTo>
                      <a:pt x="369" y="328"/>
                    </a:lnTo>
                    <a:lnTo>
                      <a:pt x="371" y="327"/>
                    </a:lnTo>
                    <a:lnTo>
                      <a:pt x="372" y="329"/>
                    </a:lnTo>
                    <a:lnTo>
                      <a:pt x="373" y="330"/>
                    </a:lnTo>
                    <a:lnTo>
                      <a:pt x="374" y="329"/>
                    </a:lnTo>
                    <a:lnTo>
                      <a:pt x="381" y="335"/>
                    </a:lnTo>
                    <a:lnTo>
                      <a:pt x="382" y="335"/>
                    </a:lnTo>
                    <a:lnTo>
                      <a:pt x="383" y="335"/>
                    </a:lnTo>
                    <a:lnTo>
                      <a:pt x="385" y="334"/>
                    </a:lnTo>
                    <a:lnTo>
                      <a:pt x="386" y="333"/>
                    </a:lnTo>
                    <a:lnTo>
                      <a:pt x="385" y="331"/>
                    </a:lnTo>
                    <a:lnTo>
                      <a:pt x="386" y="329"/>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1" name="Group 104"/>
            <p:cNvGrpSpPr>
              <a:grpSpLocks/>
            </p:cNvGrpSpPr>
            <p:nvPr/>
          </p:nvGrpSpPr>
          <p:grpSpPr bwMode="auto">
            <a:xfrm>
              <a:off x="505" y="3083"/>
              <a:ext cx="396" cy="548"/>
              <a:chOff x="505" y="3083"/>
              <a:chExt cx="396" cy="548"/>
            </a:xfrm>
          </p:grpSpPr>
          <p:sp>
            <p:nvSpPr>
              <p:cNvPr id="263" name="Freeform 102"/>
              <p:cNvSpPr>
                <a:spLocks/>
              </p:cNvSpPr>
              <p:nvPr/>
            </p:nvSpPr>
            <p:spPr bwMode="auto">
              <a:xfrm>
                <a:off x="505" y="3083"/>
                <a:ext cx="396" cy="548"/>
              </a:xfrm>
              <a:custGeom>
                <a:avLst/>
                <a:gdLst>
                  <a:gd name="T0" fmla="*/ 386 w 396"/>
                  <a:gd name="T1" fmla="*/ 99 h 548"/>
                  <a:gd name="T2" fmla="*/ 373 w 396"/>
                  <a:gd name="T3" fmla="*/ 83 h 548"/>
                  <a:gd name="T4" fmla="*/ 353 w 396"/>
                  <a:gd name="T5" fmla="*/ 62 h 548"/>
                  <a:gd name="T6" fmla="*/ 327 w 396"/>
                  <a:gd name="T7" fmla="*/ 55 h 548"/>
                  <a:gd name="T8" fmla="*/ 323 w 396"/>
                  <a:gd name="T9" fmla="*/ 43 h 548"/>
                  <a:gd name="T10" fmla="*/ 298 w 396"/>
                  <a:gd name="T11" fmla="*/ 37 h 548"/>
                  <a:gd name="T12" fmla="*/ 292 w 396"/>
                  <a:gd name="T13" fmla="*/ 25 h 548"/>
                  <a:gd name="T14" fmla="*/ 288 w 396"/>
                  <a:gd name="T15" fmla="*/ 13 h 548"/>
                  <a:gd name="T16" fmla="*/ 276 w 396"/>
                  <a:gd name="T17" fmla="*/ 2 h 548"/>
                  <a:gd name="T18" fmla="*/ 261 w 396"/>
                  <a:gd name="T19" fmla="*/ 0 h 548"/>
                  <a:gd name="T20" fmla="*/ 256 w 396"/>
                  <a:gd name="T21" fmla="*/ 17 h 548"/>
                  <a:gd name="T22" fmla="*/ 243 w 396"/>
                  <a:gd name="T23" fmla="*/ 22 h 548"/>
                  <a:gd name="T24" fmla="*/ 230 w 396"/>
                  <a:gd name="T25" fmla="*/ 38 h 548"/>
                  <a:gd name="T26" fmla="*/ 222 w 396"/>
                  <a:gd name="T27" fmla="*/ 29 h 548"/>
                  <a:gd name="T28" fmla="*/ 206 w 396"/>
                  <a:gd name="T29" fmla="*/ 23 h 548"/>
                  <a:gd name="T30" fmla="*/ 193 w 396"/>
                  <a:gd name="T31" fmla="*/ 30 h 548"/>
                  <a:gd name="T32" fmla="*/ 175 w 396"/>
                  <a:gd name="T33" fmla="*/ 43 h 548"/>
                  <a:gd name="T34" fmla="*/ 164 w 396"/>
                  <a:gd name="T35" fmla="*/ 57 h 548"/>
                  <a:gd name="T36" fmla="*/ 147 w 396"/>
                  <a:gd name="T37" fmla="*/ 61 h 548"/>
                  <a:gd name="T38" fmla="*/ 124 w 396"/>
                  <a:gd name="T39" fmla="*/ 54 h 548"/>
                  <a:gd name="T40" fmla="*/ 104 w 396"/>
                  <a:gd name="T41" fmla="*/ 51 h 548"/>
                  <a:gd name="T42" fmla="*/ 82 w 396"/>
                  <a:gd name="T43" fmla="*/ 67 h 548"/>
                  <a:gd name="T44" fmla="*/ 61 w 396"/>
                  <a:gd name="T45" fmla="*/ 60 h 548"/>
                  <a:gd name="T46" fmla="*/ 30 w 396"/>
                  <a:gd name="T47" fmla="*/ 83 h 548"/>
                  <a:gd name="T48" fmla="*/ 21 w 396"/>
                  <a:gd name="T49" fmla="*/ 106 h 548"/>
                  <a:gd name="T50" fmla="*/ 18 w 396"/>
                  <a:gd name="T51" fmla="*/ 153 h 548"/>
                  <a:gd name="T52" fmla="*/ 26 w 396"/>
                  <a:gd name="T53" fmla="*/ 178 h 548"/>
                  <a:gd name="T54" fmla="*/ 36 w 396"/>
                  <a:gd name="T55" fmla="*/ 205 h 548"/>
                  <a:gd name="T56" fmla="*/ 49 w 396"/>
                  <a:gd name="T57" fmla="*/ 232 h 548"/>
                  <a:gd name="T58" fmla="*/ 53 w 396"/>
                  <a:gd name="T59" fmla="*/ 284 h 548"/>
                  <a:gd name="T60" fmla="*/ 90 w 396"/>
                  <a:gd name="T61" fmla="*/ 331 h 548"/>
                  <a:gd name="T62" fmla="*/ 118 w 396"/>
                  <a:gd name="T63" fmla="*/ 336 h 548"/>
                  <a:gd name="T64" fmla="*/ 144 w 396"/>
                  <a:gd name="T65" fmla="*/ 377 h 548"/>
                  <a:gd name="T66" fmla="*/ 160 w 396"/>
                  <a:gd name="T67" fmla="*/ 412 h 548"/>
                  <a:gd name="T68" fmla="*/ 204 w 396"/>
                  <a:gd name="T69" fmla="*/ 463 h 548"/>
                  <a:gd name="T70" fmla="*/ 224 w 396"/>
                  <a:gd name="T71" fmla="*/ 492 h 548"/>
                  <a:gd name="T72" fmla="*/ 236 w 396"/>
                  <a:gd name="T73" fmla="*/ 537 h 548"/>
                  <a:gd name="T74" fmla="*/ 259 w 396"/>
                  <a:gd name="T75" fmla="*/ 532 h 548"/>
                  <a:gd name="T76" fmla="*/ 275 w 396"/>
                  <a:gd name="T77" fmla="*/ 504 h 548"/>
                  <a:gd name="T78" fmla="*/ 282 w 396"/>
                  <a:gd name="T79" fmla="*/ 466 h 548"/>
                  <a:gd name="T80" fmla="*/ 292 w 396"/>
                  <a:gd name="T81" fmla="*/ 462 h 548"/>
                  <a:gd name="T82" fmla="*/ 311 w 396"/>
                  <a:gd name="T83" fmla="*/ 456 h 548"/>
                  <a:gd name="T84" fmla="*/ 320 w 396"/>
                  <a:gd name="T85" fmla="*/ 437 h 548"/>
                  <a:gd name="T86" fmla="*/ 316 w 396"/>
                  <a:gd name="T87" fmla="*/ 421 h 548"/>
                  <a:gd name="T88" fmla="*/ 327 w 396"/>
                  <a:gd name="T89" fmla="*/ 411 h 548"/>
                  <a:gd name="T90" fmla="*/ 331 w 396"/>
                  <a:gd name="T91" fmla="*/ 396 h 548"/>
                  <a:gd name="T92" fmla="*/ 343 w 396"/>
                  <a:gd name="T93" fmla="*/ 381 h 548"/>
                  <a:gd name="T94" fmla="*/ 350 w 396"/>
                  <a:gd name="T95" fmla="*/ 364 h 548"/>
                  <a:gd name="T96" fmla="*/ 345 w 396"/>
                  <a:gd name="T97" fmla="*/ 347 h 548"/>
                  <a:gd name="T98" fmla="*/ 351 w 396"/>
                  <a:gd name="T99" fmla="*/ 331 h 548"/>
                  <a:gd name="T100" fmla="*/ 349 w 396"/>
                  <a:gd name="T101" fmla="*/ 321 h 548"/>
                  <a:gd name="T102" fmla="*/ 351 w 396"/>
                  <a:gd name="T103" fmla="*/ 309 h 548"/>
                  <a:gd name="T104" fmla="*/ 348 w 396"/>
                  <a:gd name="T105" fmla="*/ 298 h 548"/>
                  <a:gd name="T106" fmla="*/ 348 w 396"/>
                  <a:gd name="T107" fmla="*/ 277 h 548"/>
                  <a:gd name="T108" fmla="*/ 349 w 396"/>
                  <a:gd name="T109" fmla="*/ 238 h 548"/>
                  <a:gd name="T110" fmla="*/ 342 w 396"/>
                  <a:gd name="T111" fmla="*/ 232 h 548"/>
                  <a:gd name="T112" fmla="*/ 344 w 396"/>
                  <a:gd name="T113" fmla="*/ 218 h 548"/>
                  <a:gd name="T114" fmla="*/ 344 w 396"/>
                  <a:gd name="T115" fmla="*/ 212 h 548"/>
                  <a:gd name="T116" fmla="*/ 347 w 396"/>
                  <a:gd name="T117" fmla="*/ 195 h 548"/>
                  <a:gd name="T118" fmla="*/ 367 w 396"/>
                  <a:gd name="T119" fmla="*/ 195 h 548"/>
                  <a:gd name="T120" fmla="*/ 379 w 396"/>
                  <a:gd name="T121" fmla="*/ 180 h 548"/>
                  <a:gd name="T122" fmla="*/ 381 w 396"/>
                  <a:gd name="T123" fmla="*/ 161 h 548"/>
                  <a:gd name="T124" fmla="*/ 386 w 396"/>
                  <a:gd name="T125" fmla="*/ 131 h 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6"/>
                  <a:gd name="T190" fmla="*/ 0 h 548"/>
                  <a:gd name="T191" fmla="*/ 396 w 396"/>
                  <a:gd name="T192" fmla="*/ 548 h 5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6" h="548">
                    <a:moveTo>
                      <a:pt x="392" y="121"/>
                    </a:moveTo>
                    <a:lnTo>
                      <a:pt x="392" y="118"/>
                    </a:lnTo>
                    <a:lnTo>
                      <a:pt x="392" y="116"/>
                    </a:lnTo>
                    <a:lnTo>
                      <a:pt x="392" y="114"/>
                    </a:lnTo>
                    <a:lnTo>
                      <a:pt x="391" y="113"/>
                    </a:lnTo>
                    <a:lnTo>
                      <a:pt x="392" y="111"/>
                    </a:lnTo>
                    <a:lnTo>
                      <a:pt x="392" y="110"/>
                    </a:lnTo>
                    <a:lnTo>
                      <a:pt x="392" y="107"/>
                    </a:lnTo>
                    <a:lnTo>
                      <a:pt x="393" y="105"/>
                    </a:lnTo>
                    <a:lnTo>
                      <a:pt x="396" y="104"/>
                    </a:lnTo>
                    <a:lnTo>
                      <a:pt x="392" y="104"/>
                    </a:lnTo>
                    <a:lnTo>
                      <a:pt x="390" y="103"/>
                    </a:lnTo>
                    <a:lnTo>
                      <a:pt x="386" y="99"/>
                    </a:lnTo>
                    <a:lnTo>
                      <a:pt x="384" y="96"/>
                    </a:lnTo>
                    <a:lnTo>
                      <a:pt x="379" y="95"/>
                    </a:lnTo>
                    <a:lnTo>
                      <a:pt x="378" y="94"/>
                    </a:lnTo>
                    <a:lnTo>
                      <a:pt x="375" y="95"/>
                    </a:lnTo>
                    <a:lnTo>
                      <a:pt x="373" y="94"/>
                    </a:lnTo>
                    <a:lnTo>
                      <a:pt x="373" y="93"/>
                    </a:lnTo>
                    <a:lnTo>
                      <a:pt x="375" y="94"/>
                    </a:lnTo>
                    <a:lnTo>
                      <a:pt x="376" y="89"/>
                    </a:lnTo>
                    <a:lnTo>
                      <a:pt x="376" y="87"/>
                    </a:lnTo>
                    <a:lnTo>
                      <a:pt x="376" y="86"/>
                    </a:lnTo>
                    <a:lnTo>
                      <a:pt x="376" y="83"/>
                    </a:lnTo>
                    <a:lnTo>
                      <a:pt x="373" y="83"/>
                    </a:lnTo>
                    <a:lnTo>
                      <a:pt x="371" y="82"/>
                    </a:lnTo>
                    <a:lnTo>
                      <a:pt x="369" y="81"/>
                    </a:lnTo>
                    <a:lnTo>
                      <a:pt x="365" y="81"/>
                    </a:lnTo>
                    <a:lnTo>
                      <a:pt x="363" y="82"/>
                    </a:lnTo>
                    <a:lnTo>
                      <a:pt x="363" y="79"/>
                    </a:lnTo>
                    <a:lnTo>
                      <a:pt x="362" y="75"/>
                    </a:lnTo>
                    <a:lnTo>
                      <a:pt x="360" y="74"/>
                    </a:lnTo>
                    <a:lnTo>
                      <a:pt x="359" y="75"/>
                    </a:lnTo>
                    <a:lnTo>
                      <a:pt x="359" y="74"/>
                    </a:lnTo>
                    <a:lnTo>
                      <a:pt x="357" y="71"/>
                    </a:lnTo>
                    <a:lnTo>
                      <a:pt x="356" y="71"/>
                    </a:lnTo>
                    <a:lnTo>
                      <a:pt x="356" y="65"/>
                    </a:lnTo>
                    <a:lnTo>
                      <a:pt x="354" y="64"/>
                    </a:lnTo>
                    <a:lnTo>
                      <a:pt x="353" y="62"/>
                    </a:lnTo>
                    <a:lnTo>
                      <a:pt x="351" y="62"/>
                    </a:lnTo>
                    <a:lnTo>
                      <a:pt x="350" y="61"/>
                    </a:lnTo>
                    <a:lnTo>
                      <a:pt x="349" y="63"/>
                    </a:lnTo>
                    <a:lnTo>
                      <a:pt x="348" y="63"/>
                    </a:lnTo>
                    <a:lnTo>
                      <a:pt x="346" y="62"/>
                    </a:lnTo>
                    <a:lnTo>
                      <a:pt x="346" y="63"/>
                    </a:lnTo>
                    <a:lnTo>
                      <a:pt x="346" y="64"/>
                    </a:lnTo>
                    <a:lnTo>
                      <a:pt x="339" y="64"/>
                    </a:lnTo>
                    <a:lnTo>
                      <a:pt x="337" y="63"/>
                    </a:lnTo>
                    <a:lnTo>
                      <a:pt x="329" y="61"/>
                    </a:lnTo>
                    <a:lnTo>
                      <a:pt x="329" y="60"/>
                    </a:lnTo>
                    <a:lnTo>
                      <a:pt x="328" y="59"/>
                    </a:lnTo>
                    <a:lnTo>
                      <a:pt x="328" y="58"/>
                    </a:lnTo>
                    <a:lnTo>
                      <a:pt x="326" y="56"/>
                    </a:lnTo>
                    <a:lnTo>
                      <a:pt x="327" y="55"/>
                    </a:lnTo>
                    <a:lnTo>
                      <a:pt x="326" y="54"/>
                    </a:lnTo>
                    <a:lnTo>
                      <a:pt x="324" y="53"/>
                    </a:lnTo>
                    <a:lnTo>
                      <a:pt x="323" y="51"/>
                    </a:lnTo>
                    <a:lnTo>
                      <a:pt x="322" y="51"/>
                    </a:lnTo>
                    <a:lnTo>
                      <a:pt x="321" y="50"/>
                    </a:lnTo>
                    <a:lnTo>
                      <a:pt x="318" y="50"/>
                    </a:lnTo>
                    <a:lnTo>
                      <a:pt x="317" y="47"/>
                    </a:lnTo>
                    <a:lnTo>
                      <a:pt x="315" y="47"/>
                    </a:lnTo>
                    <a:lnTo>
                      <a:pt x="313" y="46"/>
                    </a:lnTo>
                    <a:lnTo>
                      <a:pt x="314" y="42"/>
                    </a:lnTo>
                    <a:lnTo>
                      <a:pt x="315" y="43"/>
                    </a:lnTo>
                    <a:lnTo>
                      <a:pt x="316" y="42"/>
                    </a:lnTo>
                    <a:lnTo>
                      <a:pt x="320" y="42"/>
                    </a:lnTo>
                    <a:lnTo>
                      <a:pt x="323" y="44"/>
                    </a:lnTo>
                    <a:lnTo>
                      <a:pt x="323" y="43"/>
                    </a:lnTo>
                    <a:lnTo>
                      <a:pt x="321" y="42"/>
                    </a:lnTo>
                    <a:lnTo>
                      <a:pt x="320" y="42"/>
                    </a:lnTo>
                    <a:lnTo>
                      <a:pt x="319" y="37"/>
                    </a:lnTo>
                    <a:lnTo>
                      <a:pt x="318" y="37"/>
                    </a:lnTo>
                    <a:lnTo>
                      <a:pt x="313" y="37"/>
                    </a:lnTo>
                    <a:lnTo>
                      <a:pt x="311" y="40"/>
                    </a:lnTo>
                    <a:lnTo>
                      <a:pt x="309" y="40"/>
                    </a:lnTo>
                    <a:lnTo>
                      <a:pt x="308" y="38"/>
                    </a:lnTo>
                    <a:lnTo>
                      <a:pt x="308" y="37"/>
                    </a:lnTo>
                    <a:lnTo>
                      <a:pt x="308" y="36"/>
                    </a:lnTo>
                    <a:lnTo>
                      <a:pt x="307" y="36"/>
                    </a:lnTo>
                    <a:lnTo>
                      <a:pt x="306" y="34"/>
                    </a:lnTo>
                    <a:lnTo>
                      <a:pt x="305" y="36"/>
                    </a:lnTo>
                    <a:lnTo>
                      <a:pt x="299" y="34"/>
                    </a:lnTo>
                    <a:lnTo>
                      <a:pt x="298" y="37"/>
                    </a:lnTo>
                    <a:lnTo>
                      <a:pt x="296" y="37"/>
                    </a:lnTo>
                    <a:lnTo>
                      <a:pt x="295" y="40"/>
                    </a:lnTo>
                    <a:lnTo>
                      <a:pt x="294" y="40"/>
                    </a:lnTo>
                    <a:lnTo>
                      <a:pt x="293" y="39"/>
                    </a:lnTo>
                    <a:lnTo>
                      <a:pt x="293" y="36"/>
                    </a:lnTo>
                    <a:lnTo>
                      <a:pt x="288" y="36"/>
                    </a:lnTo>
                    <a:lnTo>
                      <a:pt x="286" y="36"/>
                    </a:lnTo>
                    <a:lnTo>
                      <a:pt x="286" y="34"/>
                    </a:lnTo>
                    <a:lnTo>
                      <a:pt x="288" y="32"/>
                    </a:lnTo>
                    <a:lnTo>
                      <a:pt x="288" y="30"/>
                    </a:lnTo>
                    <a:lnTo>
                      <a:pt x="290" y="29"/>
                    </a:lnTo>
                    <a:lnTo>
                      <a:pt x="291" y="29"/>
                    </a:lnTo>
                    <a:lnTo>
                      <a:pt x="290" y="27"/>
                    </a:lnTo>
                    <a:lnTo>
                      <a:pt x="292" y="25"/>
                    </a:lnTo>
                    <a:lnTo>
                      <a:pt x="292" y="23"/>
                    </a:lnTo>
                    <a:lnTo>
                      <a:pt x="294" y="24"/>
                    </a:lnTo>
                    <a:lnTo>
                      <a:pt x="296" y="24"/>
                    </a:lnTo>
                    <a:lnTo>
                      <a:pt x="297" y="20"/>
                    </a:lnTo>
                    <a:lnTo>
                      <a:pt x="296" y="17"/>
                    </a:lnTo>
                    <a:lnTo>
                      <a:pt x="294" y="16"/>
                    </a:lnTo>
                    <a:lnTo>
                      <a:pt x="294" y="13"/>
                    </a:lnTo>
                    <a:lnTo>
                      <a:pt x="292" y="15"/>
                    </a:lnTo>
                    <a:lnTo>
                      <a:pt x="291" y="13"/>
                    </a:lnTo>
                    <a:lnTo>
                      <a:pt x="292" y="10"/>
                    </a:lnTo>
                    <a:lnTo>
                      <a:pt x="291" y="9"/>
                    </a:lnTo>
                    <a:lnTo>
                      <a:pt x="291" y="12"/>
                    </a:lnTo>
                    <a:lnTo>
                      <a:pt x="288" y="13"/>
                    </a:lnTo>
                    <a:lnTo>
                      <a:pt x="287" y="13"/>
                    </a:lnTo>
                    <a:lnTo>
                      <a:pt x="286" y="13"/>
                    </a:lnTo>
                    <a:lnTo>
                      <a:pt x="283" y="14"/>
                    </a:lnTo>
                    <a:lnTo>
                      <a:pt x="282" y="13"/>
                    </a:lnTo>
                    <a:lnTo>
                      <a:pt x="282" y="7"/>
                    </a:lnTo>
                    <a:lnTo>
                      <a:pt x="281" y="7"/>
                    </a:lnTo>
                    <a:lnTo>
                      <a:pt x="280" y="7"/>
                    </a:lnTo>
                    <a:lnTo>
                      <a:pt x="279" y="7"/>
                    </a:lnTo>
                    <a:lnTo>
                      <a:pt x="280" y="4"/>
                    </a:lnTo>
                    <a:lnTo>
                      <a:pt x="278" y="3"/>
                    </a:lnTo>
                    <a:lnTo>
                      <a:pt x="278" y="2"/>
                    </a:lnTo>
                    <a:lnTo>
                      <a:pt x="280" y="2"/>
                    </a:lnTo>
                    <a:lnTo>
                      <a:pt x="279" y="1"/>
                    </a:lnTo>
                    <a:lnTo>
                      <a:pt x="277" y="2"/>
                    </a:lnTo>
                    <a:lnTo>
                      <a:pt x="276" y="2"/>
                    </a:lnTo>
                    <a:lnTo>
                      <a:pt x="275" y="3"/>
                    </a:lnTo>
                    <a:lnTo>
                      <a:pt x="275" y="6"/>
                    </a:lnTo>
                    <a:lnTo>
                      <a:pt x="273" y="6"/>
                    </a:lnTo>
                    <a:lnTo>
                      <a:pt x="272" y="7"/>
                    </a:lnTo>
                    <a:lnTo>
                      <a:pt x="270" y="7"/>
                    </a:lnTo>
                    <a:lnTo>
                      <a:pt x="271" y="3"/>
                    </a:lnTo>
                    <a:lnTo>
                      <a:pt x="271" y="0"/>
                    </a:lnTo>
                    <a:lnTo>
                      <a:pt x="270" y="0"/>
                    </a:lnTo>
                    <a:lnTo>
                      <a:pt x="270" y="1"/>
                    </a:lnTo>
                    <a:lnTo>
                      <a:pt x="265" y="0"/>
                    </a:lnTo>
                    <a:lnTo>
                      <a:pt x="264" y="0"/>
                    </a:lnTo>
                    <a:lnTo>
                      <a:pt x="264" y="1"/>
                    </a:lnTo>
                    <a:lnTo>
                      <a:pt x="263" y="2"/>
                    </a:lnTo>
                    <a:lnTo>
                      <a:pt x="262" y="1"/>
                    </a:lnTo>
                    <a:lnTo>
                      <a:pt x="261" y="0"/>
                    </a:lnTo>
                    <a:lnTo>
                      <a:pt x="259" y="0"/>
                    </a:lnTo>
                    <a:lnTo>
                      <a:pt x="261" y="1"/>
                    </a:lnTo>
                    <a:lnTo>
                      <a:pt x="261" y="2"/>
                    </a:lnTo>
                    <a:lnTo>
                      <a:pt x="257" y="9"/>
                    </a:lnTo>
                    <a:lnTo>
                      <a:pt x="258" y="11"/>
                    </a:lnTo>
                    <a:lnTo>
                      <a:pt x="261" y="10"/>
                    </a:lnTo>
                    <a:lnTo>
                      <a:pt x="261" y="12"/>
                    </a:lnTo>
                    <a:lnTo>
                      <a:pt x="262" y="12"/>
                    </a:lnTo>
                    <a:lnTo>
                      <a:pt x="262" y="14"/>
                    </a:lnTo>
                    <a:lnTo>
                      <a:pt x="261" y="15"/>
                    </a:lnTo>
                    <a:lnTo>
                      <a:pt x="260" y="18"/>
                    </a:lnTo>
                    <a:lnTo>
                      <a:pt x="257" y="19"/>
                    </a:lnTo>
                    <a:lnTo>
                      <a:pt x="256" y="17"/>
                    </a:lnTo>
                    <a:lnTo>
                      <a:pt x="255" y="17"/>
                    </a:lnTo>
                    <a:lnTo>
                      <a:pt x="256" y="20"/>
                    </a:lnTo>
                    <a:lnTo>
                      <a:pt x="256" y="21"/>
                    </a:lnTo>
                    <a:lnTo>
                      <a:pt x="254" y="20"/>
                    </a:lnTo>
                    <a:lnTo>
                      <a:pt x="252" y="21"/>
                    </a:lnTo>
                    <a:lnTo>
                      <a:pt x="249" y="20"/>
                    </a:lnTo>
                    <a:lnTo>
                      <a:pt x="249" y="23"/>
                    </a:lnTo>
                    <a:lnTo>
                      <a:pt x="247" y="23"/>
                    </a:lnTo>
                    <a:lnTo>
                      <a:pt x="247" y="20"/>
                    </a:lnTo>
                    <a:lnTo>
                      <a:pt x="246" y="23"/>
                    </a:lnTo>
                    <a:lnTo>
                      <a:pt x="245" y="22"/>
                    </a:lnTo>
                    <a:lnTo>
                      <a:pt x="244" y="20"/>
                    </a:lnTo>
                    <a:lnTo>
                      <a:pt x="242" y="20"/>
                    </a:lnTo>
                    <a:lnTo>
                      <a:pt x="243" y="22"/>
                    </a:lnTo>
                    <a:lnTo>
                      <a:pt x="242" y="23"/>
                    </a:lnTo>
                    <a:lnTo>
                      <a:pt x="241" y="24"/>
                    </a:lnTo>
                    <a:lnTo>
                      <a:pt x="242" y="24"/>
                    </a:lnTo>
                    <a:lnTo>
                      <a:pt x="244" y="26"/>
                    </a:lnTo>
                    <a:lnTo>
                      <a:pt x="242" y="26"/>
                    </a:lnTo>
                    <a:lnTo>
                      <a:pt x="244" y="32"/>
                    </a:lnTo>
                    <a:lnTo>
                      <a:pt x="244" y="33"/>
                    </a:lnTo>
                    <a:lnTo>
                      <a:pt x="242" y="33"/>
                    </a:lnTo>
                    <a:lnTo>
                      <a:pt x="239" y="37"/>
                    </a:lnTo>
                    <a:lnTo>
                      <a:pt x="239" y="41"/>
                    </a:lnTo>
                    <a:lnTo>
                      <a:pt x="241" y="44"/>
                    </a:lnTo>
                    <a:lnTo>
                      <a:pt x="239" y="45"/>
                    </a:lnTo>
                    <a:lnTo>
                      <a:pt x="237" y="46"/>
                    </a:lnTo>
                    <a:lnTo>
                      <a:pt x="233" y="43"/>
                    </a:lnTo>
                    <a:lnTo>
                      <a:pt x="230" y="38"/>
                    </a:lnTo>
                    <a:lnTo>
                      <a:pt x="228" y="36"/>
                    </a:lnTo>
                    <a:lnTo>
                      <a:pt x="228" y="35"/>
                    </a:lnTo>
                    <a:lnTo>
                      <a:pt x="228" y="33"/>
                    </a:lnTo>
                    <a:lnTo>
                      <a:pt x="227" y="37"/>
                    </a:lnTo>
                    <a:lnTo>
                      <a:pt x="226" y="36"/>
                    </a:lnTo>
                    <a:lnTo>
                      <a:pt x="226" y="34"/>
                    </a:lnTo>
                    <a:lnTo>
                      <a:pt x="226" y="33"/>
                    </a:lnTo>
                    <a:lnTo>
                      <a:pt x="225" y="33"/>
                    </a:lnTo>
                    <a:lnTo>
                      <a:pt x="225" y="32"/>
                    </a:lnTo>
                    <a:lnTo>
                      <a:pt x="224" y="32"/>
                    </a:lnTo>
                    <a:lnTo>
                      <a:pt x="223" y="30"/>
                    </a:lnTo>
                    <a:lnTo>
                      <a:pt x="223" y="31"/>
                    </a:lnTo>
                    <a:lnTo>
                      <a:pt x="222" y="31"/>
                    </a:lnTo>
                    <a:lnTo>
                      <a:pt x="222" y="29"/>
                    </a:lnTo>
                    <a:lnTo>
                      <a:pt x="221" y="29"/>
                    </a:lnTo>
                    <a:lnTo>
                      <a:pt x="218" y="28"/>
                    </a:lnTo>
                    <a:lnTo>
                      <a:pt x="219" y="28"/>
                    </a:lnTo>
                    <a:lnTo>
                      <a:pt x="219" y="26"/>
                    </a:lnTo>
                    <a:lnTo>
                      <a:pt x="216" y="28"/>
                    </a:lnTo>
                    <a:lnTo>
                      <a:pt x="214" y="27"/>
                    </a:lnTo>
                    <a:lnTo>
                      <a:pt x="214" y="28"/>
                    </a:lnTo>
                    <a:lnTo>
                      <a:pt x="213" y="26"/>
                    </a:lnTo>
                    <a:lnTo>
                      <a:pt x="211" y="28"/>
                    </a:lnTo>
                    <a:lnTo>
                      <a:pt x="209" y="25"/>
                    </a:lnTo>
                    <a:lnTo>
                      <a:pt x="208" y="26"/>
                    </a:lnTo>
                    <a:lnTo>
                      <a:pt x="207" y="25"/>
                    </a:lnTo>
                    <a:lnTo>
                      <a:pt x="207" y="23"/>
                    </a:lnTo>
                    <a:lnTo>
                      <a:pt x="206" y="23"/>
                    </a:lnTo>
                    <a:lnTo>
                      <a:pt x="206" y="20"/>
                    </a:lnTo>
                    <a:lnTo>
                      <a:pt x="204" y="23"/>
                    </a:lnTo>
                    <a:lnTo>
                      <a:pt x="203" y="23"/>
                    </a:lnTo>
                    <a:lnTo>
                      <a:pt x="201" y="24"/>
                    </a:lnTo>
                    <a:lnTo>
                      <a:pt x="201" y="23"/>
                    </a:lnTo>
                    <a:lnTo>
                      <a:pt x="201" y="24"/>
                    </a:lnTo>
                    <a:lnTo>
                      <a:pt x="201" y="28"/>
                    </a:lnTo>
                    <a:lnTo>
                      <a:pt x="199" y="28"/>
                    </a:lnTo>
                    <a:lnTo>
                      <a:pt x="197" y="26"/>
                    </a:lnTo>
                    <a:lnTo>
                      <a:pt x="196" y="29"/>
                    </a:lnTo>
                    <a:lnTo>
                      <a:pt x="198" y="29"/>
                    </a:lnTo>
                    <a:lnTo>
                      <a:pt x="198" y="30"/>
                    </a:lnTo>
                    <a:lnTo>
                      <a:pt x="196" y="32"/>
                    </a:lnTo>
                    <a:lnTo>
                      <a:pt x="193" y="30"/>
                    </a:lnTo>
                    <a:lnTo>
                      <a:pt x="192" y="31"/>
                    </a:lnTo>
                    <a:lnTo>
                      <a:pt x="191" y="33"/>
                    </a:lnTo>
                    <a:lnTo>
                      <a:pt x="190" y="34"/>
                    </a:lnTo>
                    <a:lnTo>
                      <a:pt x="187" y="33"/>
                    </a:lnTo>
                    <a:lnTo>
                      <a:pt x="187" y="35"/>
                    </a:lnTo>
                    <a:lnTo>
                      <a:pt x="186" y="36"/>
                    </a:lnTo>
                    <a:lnTo>
                      <a:pt x="184" y="36"/>
                    </a:lnTo>
                    <a:lnTo>
                      <a:pt x="182" y="37"/>
                    </a:lnTo>
                    <a:lnTo>
                      <a:pt x="182" y="38"/>
                    </a:lnTo>
                    <a:lnTo>
                      <a:pt x="181" y="40"/>
                    </a:lnTo>
                    <a:lnTo>
                      <a:pt x="180" y="37"/>
                    </a:lnTo>
                    <a:lnTo>
                      <a:pt x="176" y="37"/>
                    </a:lnTo>
                    <a:lnTo>
                      <a:pt x="176" y="43"/>
                    </a:lnTo>
                    <a:lnTo>
                      <a:pt x="175" y="43"/>
                    </a:lnTo>
                    <a:lnTo>
                      <a:pt x="176" y="42"/>
                    </a:lnTo>
                    <a:lnTo>
                      <a:pt x="174" y="41"/>
                    </a:lnTo>
                    <a:lnTo>
                      <a:pt x="172" y="43"/>
                    </a:lnTo>
                    <a:lnTo>
                      <a:pt x="169" y="42"/>
                    </a:lnTo>
                    <a:lnTo>
                      <a:pt x="166" y="42"/>
                    </a:lnTo>
                    <a:lnTo>
                      <a:pt x="164" y="43"/>
                    </a:lnTo>
                    <a:lnTo>
                      <a:pt x="163" y="46"/>
                    </a:lnTo>
                    <a:lnTo>
                      <a:pt x="166" y="51"/>
                    </a:lnTo>
                    <a:lnTo>
                      <a:pt x="166" y="53"/>
                    </a:lnTo>
                    <a:lnTo>
                      <a:pt x="164" y="52"/>
                    </a:lnTo>
                    <a:lnTo>
                      <a:pt x="163" y="53"/>
                    </a:lnTo>
                    <a:lnTo>
                      <a:pt x="164" y="53"/>
                    </a:lnTo>
                    <a:lnTo>
                      <a:pt x="163" y="54"/>
                    </a:lnTo>
                    <a:lnTo>
                      <a:pt x="164" y="55"/>
                    </a:lnTo>
                    <a:lnTo>
                      <a:pt x="164" y="57"/>
                    </a:lnTo>
                    <a:lnTo>
                      <a:pt x="163" y="59"/>
                    </a:lnTo>
                    <a:lnTo>
                      <a:pt x="162" y="60"/>
                    </a:lnTo>
                    <a:lnTo>
                      <a:pt x="161" y="59"/>
                    </a:lnTo>
                    <a:lnTo>
                      <a:pt x="160" y="60"/>
                    </a:lnTo>
                    <a:lnTo>
                      <a:pt x="158" y="61"/>
                    </a:lnTo>
                    <a:lnTo>
                      <a:pt x="156" y="63"/>
                    </a:lnTo>
                    <a:lnTo>
                      <a:pt x="155" y="63"/>
                    </a:lnTo>
                    <a:lnTo>
                      <a:pt x="155" y="64"/>
                    </a:lnTo>
                    <a:lnTo>
                      <a:pt x="153" y="63"/>
                    </a:lnTo>
                    <a:lnTo>
                      <a:pt x="153" y="66"/>
                    </a:lnTo>
                    <a:lnTo>
                      <a:pt x="152" y="66"/>
                    </a:lnTo>
                    <a:lnTo>
                      <a:pt x="148" y="63"/>
                    </a:lnTo>
                    <a:lnTo>
                      <a:pt x="147" y="61"/>
                    </a:lnTo>
                    <a:lnTo>
                      <a:pt x="147" y="60"/>
                    </a:lnTo>
                    <a:lnTo>
                      <a:pt x="145" y="59"/>
                    </a:lnTo>
                    <a:lnTo>
                      <a:pt x="143" y="58"/>
                    </a:lnTo>
                    <a:lnTo>
                      <a:pt x="139" y="62"/>
                    </a:lnTo>
                    <a:lnTo>
                      <a:pt x="136" y="60"/>
                    </a:lnTo>
                    <a:lnTo>
                      <a:pt x="133" y="60"/>
                    </a:lnTo>
                    <a:lnTo>
                      <a:pt x="132" y="61"/>
                    </a:lnTo>
                    <a:lnTo>
                      <a:pt x="132" y="58"/>
                    </a:lnTo>
                    <a:lnTo>
                      <a:pt x="130" y="55"/>
                    </a:lnTo>
                    <a:lnTo>
                      <a:pt x="127" y="57"/>
                    </a:lnTo>
                    <a:lnTo>
                      <a:pt x="125" y="55"/>
                    </a:lnTo>
                    <a:lnTo>
                      <a:pt x="125" y="57"/>
                    </a:lnTo>
                    <a:lnTo>
                      <a:pt x="124" y="57"/>
                    </a:lnTo>
                    <a:lnTo>
                      <a:pt x="123" y="55"/>
                    </a:lnTo>
                    <a:lnTo>
                      <a:pt x="124" y="54"/>
                    </a:lnTo>
                    <a:lnTo>
                      <a:pt x="123" y="54"/>
                    </a:lnTo>
                    <a:lnTo>
                      <a:pt x="123" y="53"/>
                    </a:lnTo>
                    <a:lnTo>
                      <a:pt x="122" y="52"/>
                    </a:lnTo>
                    <a:lnTo>
                      <a:pt x="120" y="52"/>
                    </a:lnTo>
                    <a:lnTo>
                      <a:pt x="119" y="50"/>
                    </a:lnTo>
                    <a:lnTo>
                      <a:pt x="117" y="50"/>
                    </a:lnTo>
                    <a:lnTo>
                      <a:pt x="116" y="52"/>
                    </a:lnTo>
                    <a:lnTo>
                      <a:pt x="114" y="53"/>
                    </a:lnTo>
                    <a:lnTo>
                      <a:pt x="112" y="54"/>
                    </a:lnTo>
                    <a:lnTo>
                      <a:pt x="111" y="53"/>
                    </a:lnTo>
                    <a:lnTo>
                      <a:pt x="110" y="51"/>
                    </a:lnTo>
                    <a:lnTo>
                      <a:pt x="109" y="52"/>
                    </a:lnTo>
                    <a:lnTo>
                      <a:pt x="109" y="53"/>
                    </a:lnTo>
                    <a:lnTo>
                      <a:pt x="106" y="53"/>
                    </a:lnTo>
                    <a:lnTo>
                      <a:pt x="104" y="51"/>
                    </a:lnTo>
                    <a:lnTo>
                      <a:pt x="104" y="53"/>
                    </a:lnTo>
                    <a:lnTo>
                      <a:pt x="100" y="56"/>
                    </a:lnTo>
                    <a:lnTo>
                      <a:pt x="98" y="56"/>
                    </a:lnTo>
                    <a:lnTo>
                      <a:pt x="96" y="54"/>
                    </a:lnTo>
                    <a:lnTo>
                      <a:pt x="93" y="53"/>
                    </a:lnTo>
                    <a:lnTo>
                      <a:pt x="92" y="53"/>
                    </a:lnTo>
                    <a:lnTo>
                      <a:pt x="94" y="56"/>
                    </a:lnTo>
                    <a:lnTo>
                      <a:pt x="94" y="60"/>
                    </a:lnTo>
                    <a:lnTo>
                      <a:pt x="89" y="59"/>
                    </a:lnTo>
                    <a:lnTo>
                      <a:pt x="84" y="60"/>
                    </a:lnTo>
                    <a:lnTo>
                      <a:pt x="85" y="62"/>
                    </a:lnTo>
                    <a:lnTo>
                      <a:pt x="85" y="66"/>
                    </a:lnTo>
                    <a:lnTo>
                      <a:pt x="85" y="68"/>
                    </a:lnTo>
                    <a:lnTo>
                      <a:pt x="82" y="67"/>
                    </a:lnTo>
                    <a:lnTo>
                      <a:pt x="82" y="66"/>
                    </a:lnTo>
                    <a:lnTo>
                      <a:pt x="82" y="65"/>
                    </a:lnTo>
                    <a:lnTo>
                      <a:pt x="82" y="59"/>
                    </a:lnTo>
                    <a:lnTo>
                      <a:pt x="80" y="57"/>
                    </a:lnTo>
                    <a:lnTo>
                      <a:pt x="76" y="54"/>
                    </a:lnTo>
                    <a:lnTo>
                      <a:pt x="71" y="54"/>
                    </a:lnTo>
                    <a:lnTo>
                      <a:pt x="71" y="56"/>
                    </a:lnTo>
                    <a:lnTo>
                      <a:pt x="70" y="55"/>
                    </a:lnTo>
                    <a:lnTo>
                      <a:pt x="70" y="57"/>
                    </a:lnTo>
                    <a:lnTo>
                      <a:pt x="68" y="57"/>
                    </a:lnTo>
                    <a:lnTo>
                      <a:pt x="66" y="57"/>
                    </a:lnTo>
                    <a:lnTo>
                      <a:pt x="66" y="62"/>
                    </a:lnTo>
                    <a:lnTo>
                      <a:pt x="63" y="60"/>
                    </a:lnTo>
                    <a:lnTo>
                      <a:pt x="62" y="63"/>
                    </a:lnTo>
                    <a:lnTo>
                      <a:pt x="61" y="60"/>
                    </a:lnTo>
                    <a:lnTo>
                      <a:pt x="58" y="57"/>
                    </a:lnTo>
                    <a:lnTo>
                      <a:pt x="54" y="57"/>
                    </a:lnTo>
                    <a:lnTo>
                      <a:pt x="50" y="55"/>
                    </a:lnTo>
                    <a:lnTo>
                      <a:pt x="49" y="59"/>
                    </a:lnTo>
                    <a:lnTo>
                      <a:pt x="47" y="61"/>
                    </a:lnTo>
                    <a:lnTo>
                      <a:pt x="46" y="61"/>
                    </a:lnTo>
                    <a:lnTo>
                      <a:pt x="41" y="64"/>
                    </a:lnTo>
                    <a:lnTo>
                      <a:pt x="40" y="66"/>
                    </a:lnTo>
                    <a:lnTo>
                      <a:pt x="40" y="70"/>
                    </a:lnTo>
                    <a:lnTo>
                      <a:pt x="38" y="72"/>
                    </a:lnTo>
                    <a:lnTo>
                      <a:pt x="37" y="75"/>
                    </a:lnTo>
                    <a:lnTo>
                      <a:pt x="33" y="75"/>
                    </a:lnTo>
                    <a:lnTo>
                      <a:pt x="32" y="84"/>
                    </a:lnTo>
                    <a:lnTo>
                      <a:pt x="31" y="83"/>
                    </a:lnTo>
                    <a:lnTo>
                      <a:pt x="30" y="83"/>
                    </a:lnTo>
                    <a:lnTo>
                      <a:pt x="29" y="81"/>
                    </a:lnTo>
                    <a:lnTo>
                      <a:pt x="28" y="81"/>
                    </a:lnTo>
                    <a:lnTo>
                      <a:pt x="26" y="83"/>
                    </a:lnTo>
                    <a:lnTo>
                      <a:pt x="24" y="85"/>
                    </a:lnTo>
                    <a:lnTo>
                      <a:pt x="25" y="89"/>
                    </a:lnTo>
                    <a:lnTo>
                      <a:pt x="24" y="91"/>
                    </a:lnTo>
                    <a:lnTo>
                      <a:pt x="23" y="94"/>
                    </a:lnTo>
                    <a:lnTo>
                      <a:pt x="21" y="94"/>
                    </a:lnTo>
                    <a:lnTo>
                      <a:pt x="21" y="95"/>
                    </a:lnTo>
                    <a:lnTo>
                      <a:pt x="22" y="100"/>
                    </a:lnTo>
                    <a:lnTo>
                      <a:pt x="20" y="102"/>
                    </a:lnTo>
                    <a:lnTo>
                      <a:pt x="22" y="104"/>
                    </a:lnTo>
                    <a:lnTo>
                      <a:pt x="22" y="106"/>
                    </a:lnTo>
                    <a:lnTo>
                      <a:pt x="21" y="107"/>
                    </a:lnTo>
                    <a:lnTo>
                      <a:pt x="21" y="106"/>
                    </a:lnTo>
                    <a:lnTo>
                      <a:pt x="2" y="114"/>
                    </a:lnTo>
                    <a:lnTo>
                      <a:pt x="0" y="118"/>
                    </a:lnTo>
                    <a:lnTo>
                      <a:pt x="1" y="121"/>
                    </a:lnTo>
                    <a:lnTo>
                      <a:pt x="0" y="123"/>
                    </a:lnTo>
                    <a:lnTo>
                      <a:pt x="1" y="125"/>
                    </a:lnTo>
                    <a:lnTo>
                      <a:pt x="2" y="127"/>
                    </a:lnTo>
                    <a:lnTo>
                      <a:pt x="1" y="128"/>
                    </a:lnTo>
                    <a:lnTo>
                      <a:pt x="5" y="130"/>
                    </a:lnTo>
                    <a:lnTo>
                      <a:pt x="5" y="131"/>
                    </a:lnTo>
                    <a:lnTo>
                      <a:pt x="5" y="134"/>
                    </a:lnTo>
                    <a:lnTo>
                      <a:pt x="7" y="142"/>
                    </a:lnTo>
                    <a:lnTo>
                      <a:pt x="9" y="144"/>
                    </a:lnTo>
                    <a:lnTo>
                      <a:pt x="12" y="145"/>
                    </a:lnTo>
                    <a:lnTo>
                      <a:pt x="18" y="150"/>
                    </a:lnTo>
                    <a:lnTo>
                      <a:pt x="18" y="153"/>
                    </a:lnTo>
                    <a:lnTo>
                      <a:pt x="21" y="154"/>
                    </a:lnTo>
                    <a:lnTo>
                      <a:pt x="22" y="154"/>
                    </a:lnTo>
                    <a:lnTo>
                      <a:pt x="23" y="155"/>
                    </a:lnTo>
                    <a:lnTo>
                      <a:pt x="26" y="154"/>
                    </a:lnTo>
                    <a:lnTo>
                      <a:pt x="28" y="155"/>
                    </a:lnTo>
                    <a:lnTo>
                      <a:pt x="27" y="159"/>
                    </a:lnTo>
                    <a:lnTo>
                      <a:pt x="29" y="165"/>
                    </a:lnTo>
                    <a:lnTo>
                      <a:pt x="26" y="168"/>
                    </a:lnTo>
                    <a:lnTo>
                      <a:pt x="27" y="171"/>
                    </a:lnTo>
                    <a:lnTo>
                      <a:pt x="24" y="173"/>
                    </a:lnTo>
                    <a:lnTo>
                      <a:pt x="24" y="174"/>
                    </a:lnTo>
                    <a:lnTo>
                      <a:pt x="24" y="175"/>
                    </a:lnTo>
                    <a:lnTo>
                      <a:pt x="26" y="176"/>
                    </a:lnTo>
                    <a:lnTo>
                      <a:pt x="27" y="177"/>
                    </a:lnTo>
                    <a:lnTo>
                      <a:pt x="26" y="178"/>
                    </a:lnTo>
                    <a:lnTo>
                      <a:pt x="24" y="180"/>
                    </a:lnTo>
                    <a:lnTo>
                      <a:pt x="24" y="183"/>
                    </a:lnTo>
                    <a:lnTo>
                      <a:pt x="27" y="184"/>
                    </a:lnTo>
                    <a:lnTo>
                      <a:pt x="27" y="185"/>
                    </a:lnTo>
                    <a:lnTo>
                      <a:pt x="25" y="185"/>
                    </a:lnTo>
                    <a:lnTo>
                      <a:pt x="25" y="187"/>
                    </a:lnTo>
                    <a:lnTo>
                      <a:pt x="27" y="188"/>
                    </a:lnTo>
                    <a:lnTo>
                      <a:pt x="30" y="187"/>
                    </a:lnTo>
                    <a:lnTo>
                      <a:pt x="33" y="187"/>
                    </a:lnTo>
                    <a:lnTo>
                      <a:pt x="34" y="188"/>
                    </a:lnTo>
                    <a:lnTo>
                      <a:pt x="33" y="189"/>
                    </a:lnTo>
                    <a:lnTo>
                      <a:pt x="32" y="190"/>
                    </a:lnTo>
                    <a:lnTo>
                      <a:pt x="34" y="193"/>
                    </a:lnTo>
                    <a:lnTo>
                      <a:pt x="33" y="199"/>
                    </a:lnTo>
                    <a:lnTo>
                      <a:pt x="36" y="205"/>
                    </a:lnTo>
                    <a:lnTo>
                      <a:pt x="34" y="212"/>
                    </a:lnTo>
                    <a:lnTo>
                      <a:pt x="34" y="217"/>
                    </a:lnTo>
                    <a:lnTo>
                      <a:pt x="35" y="219"/>
                    </a:lnTo>
                    <a:lnTo>
                      <a:pt x="35" y="222"/>
                    </a:lnTo>
                    <a:lnTo>
                      <a:pt x="37" y="225"/>
                    </a:lnTo>
                    <a:lnTo>
                      <a:pt x="38" y="226"/>
                    </a:lnTo>
                    <a:lnTo>
                      <a:pt x="36" y="228"/>
                    </a:lnTo>
                    <a:lnTo>
                      <a:pt x="40" y="232"/>
                    </a:lnTo>
                    <a:lnTo>
                      <a:pt x="42" y="232"/>
                    </a:lnTo>
                    <a:lnTo>
                      <a:pt x="42" y="234"/>
                    </a:lnTo>
                    <a:lnTo>
                      <a:pt x="43" y="233"/>
                    </a:lnTo>
                    <a:lnTo>
                      <a:pt x="44" y="234"/>
                    </a:lnTo>
                    <a:lnTo>
                      <a:pt x="46" y="234"/>
                    </a:lnTo>
                    <a:lnTo>
                      <a:pt x="47" y="233"/>
                    </a:lnTo>
                    <a:lnTo>
                      <a:pt x="49" y="232"/>
                    </a:lnTo>
                    <a:lnTo>
                      <a:pt x="50" y="238"/>
                    </a:lnTo>
                    <a:lnTo>
                      <a:pt x="49" y="239"/>
                    </a:lnTo>
                    <a:lnTo>
                      <a:pt x="49" y="243"/>
                    </a:lnTo>
                    <a:lnTo>
                      <a:pt x="47" y="247"/>
                    </a:lnTo>
                    <a:lnTo>
                      <a:pt x="48" y="251"/>
                    </a:lnTo>
                    <a:lnTo>
                      <a:pt x="47" y="254"/>
                    </a:lnTo>
                    <a:lnTo>
                      <a:pt x="43" y="259"/>
                    </a:lnTo>
                    <a:lnTo>
                      <a:pt x="45" y="259"/>
                    </a:lnTo>
                    <a:lnTo>
                      <a:pt x="46" y="262"/>
                    </a:lnTo>
                    <a:lnTo>
                      <a:pt x="47" y="263"/>
                    </a:lnTo>
                    <a:lnTo>
                      <a:pt x="49" y="271"/>
                    </a:lnTo>
                    <a:lnTo>
                      <a:pt x="48" y="272"/>
                    </a:lnTo>
                    <a:lnTo>
                      <a:pt x="48" y="277"/>
                    </a:lnTo>
                    <a:lnTo>
                      <a:pt x="47" y="279"/>
                    </a:lnTo>
                    <a:lnTo>
                      <a:pt x="53" y="284"/>
                    </a:lnTo>
                    <a:lnTo>
                      <a:pt x="61" y="286"/>
                    </a:lnTo>
                    <a:lnTo>
                      <a:pt x="62" y="291"/>
                    </a:lnTo>
                    <a:lnTo>
                      <a:pt x="66" y="294"/>
                    </a:lnTo>
                    <a:lnTo>
                      <a:pt x="72" y="302"/>
                    </a:lnTo>
                    <a:lnTo>
                      <a:pt x="72" y="308"/>
                    </a:lnTo>
                    <a:lnTo>
                      <a:pt x="71" y="312"/>
                    </a:lnTo>
                    <a:lnTo>
                      <a:pt x="73" y="317"/>
                    </a:lnTo>
                    <a:lnTo>
                      <a:pt x="75" y="318"/>
                    </a:lnTo>
                    <a:lnTo>
                      <a:pt x="76" y="320"/>
                    </a:lnTo>
                    <a:lnTo>
                      <a:pt x="74" y="324"/>
                    </a:lnTo>
                    <a:lnTo>
                      <a:pt x="74" y="325"/>
                    </a:lnTo>
                    <a:lnTo>
                      <a:pt x="76" y="326"/>
                    </a:lnTo>
                    <a:lnTo>
                      <a:pt x="79" y="329"/>
                    </a:lnTo>
                    <a:lnTo>
                      <a:pt x="83" y="330"/>
                    </a:lnTo>
                    <a:lnTo>
                      <a:pt x="90" y="331"/>
                    </a:lnTo>
                    <a:lnTo>
                      <a:pt x="92" y="331"/>
                    </a:lnTo>
                    <a:lnTo>
                      <a:pt x="92" y="330"/>
                    </a:lnTo>
                    <a:lnTo>
                      <a:pt x="93" y="330"/>
                    </a:lnTo>
                    <a:lnTo>
                      <a:pt x="94" y="333"/>
                    </a:lnTo>
                    <a:lnTo>
                      <a:pt x="96" y="333"/>
                    </a:lnTo>
                    <a:lnTo>
                      <a:pt x="100" y="337"/>
                    </a:lnTo>
                    <a:lnTo>
                      <a:pt x="103" y="338"/>
                    </a:lnTo>
                    <a:lnTo>
                      <a:pt x="103" y="334"/>
                    </a:lnTo>
                    <a:lnTo>
                      <a:pt x="103" y="332"/>
                    </a:lnTo>
                    <a:lnTo>
                      <a:pt x="103" y="329"/>
                    </a:lnTo>
                    <a:lnTo>
                      <a:pt x="109" y="331"/>
                    </a:lnTo>
                    <a:lnTo>
                      <a:pt x="111" y="333"/>
                    </a:lnTo>
                    <a:lnTo>
                      <a:pt x="112" y="334"/>
                    </a:lnTo>
                    <a:lnTo>
                      <a:pt x="115" y="333"/>
                    </a:lnTo>
                    <a:lnTo>
                      <a:pt x="118" y="336"/>
                    </a:lnTo>
                    <a:lnTo>
                      <a:pt x="120" y="336"/>
                    </a:lnTo>
                    <a:lnTo>
                      <a:pt x="121" y="336"/>
                    </a:lnTo>
                    <a:lnTo>
                      <a:pt x="123" y="339"/>
                    </a:lnTo>
                    <a:lnTo>
                      <a:pt x="124" y="339"/>
                    </a:lnTo>
                    <a:lnTo>
                      <a:pt x="127" y="341"/>
                    </a:lnTo>
                    <a:lnTo>
                      <a:pt x="130" y="347"/>
                    </a:lnTo>
                    <a:lnTo>
                      <a:pt x="131" y="350"/>
                    </a:lnTo>
                    <a:lnTo>
                      <a:pt x="133" y="353"/>
                    </a:lnTo>
                    <a:lnTo>
                      <a:pt x="134" y="356"/>
                    </a:lnTo>
                    <a:lnTo>
                      <a:pt x="139" y="358"/>
                    </a:lnTo>
                    <a:lnTo>
                      <a:pt x="139" y="366"/>
                    </a:lnTo>
                    <a:lnTo>
                      <a:pt x="138" y="366"/>
                    </a:lnTo>
                    <a:lnTo>
                      <a:pt x="137" y="369"/>
                    </a:lnTo>
                    <a:lnTo>
                      <a:pt x="138" y="376"/>
                    </a:lnTo>
                    <a:lnTo>
                      <a:pt x="144" y="377"/>
                    </a:lnTo>
                    <a:lnTo>
                      <a:pt x="144" y="379"/>
                    </a:lnTo>
                    <a:lnTo>
                      <a:pt x="144" y="381"/>
                    </a:lnTo>
                    <a:lnTo>
                      <a:pt x="144" y="383"/>
                    </a:lnTo>
                    <a:lnTo>
                      <a:pt x="146" y="384"/>
                    </a:lnTo>
                    <a:lnTo>
                      <a:pt x="147" y="387"/>
                    </a:lnTo>
                    <a:lnTo>
                      <a:pt x="150" y="387"/>
                    </a:lnTo>
                    <a:lnTo>
                      <a:pt x="151" y="389"/>
                    </a:lnTo>
                    <a:lnTo>
                      <a:pt x="152" y="391"/>
                    </a:lnTo>
                    <a:lnTo>
                      <a:pt x="150" y="395"/>
                    </a:lnTo>
                    <a:lnTo>
                      <a:pt x="157" y="402"/>
                    </a:lnTo>
                    <a:lnTo>
                      <a:pt x="156" y="405"/>
                    </a:lnTo>
                    <a:lnTo>
                      <a:pt x="155" y="407"/>
                    </a:lnTo>
                    <a:lnTo>
                      <a:pt x="155" y="408"/>
                    </a:lnTo>
                    <a:lnTo>
                      <a:pt x="158" y="412"/>
                    </a:lnTo>
                    <a:lnTo>
                      <a:pt x="160" y="412"/>
                    </a:lnTo>
                    <a:lnTo>
                      <a:pt x="162" y="415"/>
                    </a:lnTo>
                    <a:lnTo>
                      <a:pt x="163" y="416"/>
                    </a:lnTo>
                    <a:lnTo>
                      <a:pt x="164" y="419"/>
                    </a:lnTo>
                    <a:lnTo>
                      <a:pt x="168" y="424"/>
                    </a:lnTo>
                    <a:lnTo>
                      <a:pt x="170" y="425"/>
                    </a:lnTo>
                    <a:lnTo>
                      <a:pt x="171" y="427"/>
                    </a:lnTo>
                    <a:lnTo>
                      <a:pt x="171" y="430"/>
                    </a:lnTo>
                    <a:lnTo>
                      <a:pt x="168" y="439"/>
                    </a:lnTo>
                    <a:lnTo>
                      <a:pt x="171" y="444"/>
                    </a:lnTo>
                    <a:lnTo>
                      <a:pt x="176" y="451"/>
                    </a:lnTo>
                    <a:lnTo>
                      <a:pt x="184" y="456"/>
                    </a:lnTo>
                    <a:lnTo>
                      <a:pt x="190" y="455"/>
                    </a:lnTo>
                    <a:lnTo>
                      <a:pt x="196" y="455"/>
                    </a:lnTo>
                    <a:lnTo>
                      <a:pt x="198" y="456"/>
                    </a:lnTo>
                    <a:lnTo>
                      <a:pt x="204" y="463"/>
                    </a:lnTo>
                    <a:lnTo>
                      <a:pt x="205" y="464"/>
                    </a:lnTo>
                    <a:lnTo>
                      <a:pt x="207" y="466"/>
                    </a:lnTo>
                    <a:lnTo>
                      <a:pt x="207" y="468"/>
                    </a:lnTo>
                    <a:lnTo>
                      <a:pt x="210" y="470"/>
                    </a:lnTo>
                    <a:lnTo>
                      <a:pt x="212" y="473"/>
                    </a:lnTo>
                    <a:lnTo>
                      <a:pt x="212" y="476"/>
                    </a:lnTo>
                    <a:lnTo>
                      <a:pt x="214" y="478"/>
                    </a:lnTo>
                    <a:lnTo>
                      <a:pt x="216" y="482"/>
                    </a:lnTo>
                    <a:lnTo>
                      <a:pt x="217" y="483"/>
                    </a:lnTo>
                    <a:lnTo>
                      <a:pt x="218" y="484"/>
                    </a:lnTo>
                    <a:lnTo>
                      <a:pt x="219" y="489"/>
                    </a:lnTo>
                    <a:lnTo>
                      <a:pt x="221" y="489"/>
                    </a:lnTo>
                    <a:lnTo>
                      <a:pt x="221" y="491"/>
                    </a:lnTo>
                    <a:lnTo>
                      <a:pt x="223" y="491"/>
                    </a:lnTo>
                    <a:lnTo>
                      <a:pt x="224" y="492"/>
                    </a:lnTo>
                    <a:lnTo>
                      <a:pt x="223" y="495"/>
                    </a:lnTo>
                    <a:lnTo>
                      <a:pt x="222" y="496"/>
                    </a:lnTo>
                    <a:lnTo>
                      <a:pt x="223" y="499"/>
                    </a:lnTo>
                    <a:lnTo>
                      <a:pt x="225" y="505"/>
                    </a:lnTo>
                    <a:lnTo>
                      <a:pt x="223" y="507"/>
                    </a:lnTo>
                    <a:lnTo>
                      <a:pt x="222" y="510"/>
                    </a:lnTo>
                    <a:lnTo>
                      <a:pt x="224" y="515"/>
                    </a:lnTo>
                    <a:lnTo>
                      <a:pt x="222" y="519"/>
                    </a:lnTo>
                    <a:lnTo>
                      <a:pt x="221" y="522"/>
                    </a:lnTo>
                    <a:lnTo>
                      <a:pt x="227" y="528"/>
                    </a:lnTo>
                    <a:lnTo>
                      <a:pt x="227" y="530"/>
                    </a:lnTo>
                    <a:lnTo>
                      <a:pt x="229" y="531"/>
                    </a:lnTo>
                    <a:lnTo>
                      <a:pt x="231" y="534"/>
                    </a:lnTo>
                    <a:lnTo>
                      <a:pt x="236" y="537"/>
                    </a:lnTo>
                    <a:lnTo>
                      <a:pt x="237" y="540"/>
                    </a:lnTo>
                    <a:lnTo>
                      <a:pt x="241" y="543"/>
                    </a:lnTo>
                    <a:lnTo>
                      <a:pt x="241" y="545"/>
                    </a:lnTo>
                    <a:lnTo>
                      <a:pt x="244" y="548"/>
                    </a:lnTo>
                    <a:lnTo>
                      <a:pt x="247" y="548"/>
                    </a:lnTo>
                    <a:lnTo>
                      <a:pt x="248" y="539"/>
                    </a:lnTo>
                    <a:lnTo>
                      <a:pt x="249" y="535"/>
                    </a:lnTo>
                    <a:lnTo>
                      <a:pt x="251" y="536"/>
                    </a:lnTo>
                    <a:lnTo>
                      <a:pt x="254" y="534"/>
                    </a:lnTo>
                    <a:lnTo>
                      <a:pt x="256" y="534"/>
                    </a:lnTo>
                    <a:lnTo>
                      <a:pt x="259" y="538"/>
                    </a:lnTo>
                    <a:lnTo>
                      <a:pt x="261" y="538"/>
                    </a:lnTo>
                    <a:lnTo>
                      <a:pt x="261" y="535"/>
                    </a:lnTo>
                    <a:lnTo>
                      <a:pt x="262" y="533"/>
                    </a:lnTo>
                    <a:lnTo>
                      <a:pt x="259" y="532"/>
                    </a:lnTo>
                    <a:lnTo>
                      <a:pt x="258" y="529"/>
                    </a:lnTo>
                    <a:lnTo>
                      <a:pt x="259" y="526"/>
                    </a:lnTo>
                    <a:lnTo>
                      <a:pt x="259" y="524"/>
                    </a:lnTo>
                    <a:lnTo>
                      <a:pt x="262" y="521"/>
                    </a:lnTo>
                    <a:lnTo>
                      <a:pt x="262" y="519"/>
                    </a:lnTo>
                    <a:lnTo>
                      <a:pt x="262" y="516"/>
                    </a:lnTo>
                    <a:lnTo>
                      <a:pt x="262" y="515"/>
                    </a:lnTo>
                    <a:lnTo>
                      <a:pt x="265" y="511"/>
                    </a:lnTo>
                    <a:lnTo>
                      <a:pt x="267" y="506"/>
                    </a:lnTo>
                    <a:lnTo>
                      <a:pt x="271" y="502"/>
                    </a:lnTo>
                    <a:lnTo>
                      <a:pt x="271" y="500"/>
                    </a:lnTo>
                    <a:lnTo>
                      <a:pt x="272" y="500"/>
                    </a:lnTo>
                    <a:lnTo>
                      <a:pt x="272" y="502"/>
                    </a:lnTo>
                    <a:lnTo>
                      <a:pt x="273" y="502"/>
                    </a:lnTo>
                    <a:lnTo>
                      <a:pt x="275" y="504"/>
                    </a:lnTo>
                    <a:lnTo>
                      <a:pt x="280" y="500"/>
                    </a:lnTo>
                    <a:lnTo>
                      <a:pt x="282" y="496"/>
                    </a:lnTo>
                    <a:lnTo>
                      <a:pt x="282" y="495"/>
                    </a:lnTo>
                    <a:lnTo>
                      <a:pt x="282" y="492"/>
                    </a:lnTo>
                    <a:lnTo>
                      <a:pt x="280" y="487"/>
                    </a:lnTo>
                    <a:lnTo>
                      <a:pt x="281" y="484"/>
                    </a:lnTo>
                    <a:lnTo>
                      <a:pt x="280" y="483"/>
                    </a:lnTo>
                    <a:lnTo>
                      <a:pt x="278" y="480"/>
                    </a:lnTo>
                    <a:lnTo>
                      <a:pt x="277" y="476"/>
                    </a:lnTo>
                    <a:lnTo>
                      <a:pt x="277" y="475"/>
                    </a:lnTo>
                    <a:lnTo>
                      <a:pt x="282" y="475"/>
                    </a:lnTo>
                    <a:lnTo>
                      <a:pt x="282" y="474"/>
                    </a:lnTo>
                    <a:lnTo>
                      <a:pt x="282" y="468"/>
                    </a:lnTo>
                    <a:lnTo>
                      <a:pt x="281" y="468"/>
                    </a:lnTo>
                    <a:lnTo>
                      <a:pt x="282" y="466"/>
                    </a:lnTo>
                    <a:lnTo>
                      <a:pt x="282" y="464"/>
                    </a:lnTo>
                    <a:lnTo>
                      <a:pt x="283" y="461"/>
                    </a:lnTo>
                    <a:lnTo>
                      <a:pt x="285" y="460"/>
                    </a:lnTo>
                    <a:lnTo>
                      <a:pt x="285" y="458"/>
                    </a:lnTo>
                    <a:lnTo>
                      <a:pt x="282" y="457"/>
                    </a:lnTo>
                    <a:lnTo>
                      <a:pt x="283" y="456"/>
                    </a:lnTo>
                    <a:lnTo>
                      <a:pt x="288" y="457"/>
                    </a:lnTo>
                    <a:lnTo>
                      <a:pt x="288" y="458"/>
                    </a:lnTo>
                    <a:lnTo>
                      <a:pt x="286" y="458"/>
                    </a:lnTo>
                    <a:lnTo>
                      <a:pt x="290" y="460"/>
                    </a:lnTo>
                    <a:lnTo>
                      <a:pt x="291" y="460"/>
                    </a:lnTo>
                    <a:lnTo>
                      <a:pt x="292" y="462"/>
                    </a:lnTo>
                    <a:lnTo>
                      <a:pt x="293" y="463"/>
                    </a:lnTo>
                    <a:lnTo>
                      <a:pt x="297" y="460"/>
                    </a:lnTo>
                    <a:lnTo>
                      <a:pt x="298" y="458"/>
                    </a:lnTo>
                    <a:lnTo>
                      <a:pt x="299" y="458"/>
                    </a:lnTo>
                    <a:lnTo>
                      <a:pt x="301" y="458"/>
                    </a:lnTo>
                    <a:lnTo>
                      <a:pt x="301" y="457"/>
                    </a:lnTo>
                    <a:lnTo>
                      <a:pt x="302" y="456"/>
                    </a:lnTo>
                    <a:lnTo>
                      <a:pt x="302" y="454"/>
                    </a:lnTo>
                    <a:lnTo>
                      <a:pt x="305" y="455"/>
                    </a:lnTo>
                    <a:lnTo>
                      <a:pt x="307" y="453"/>
                    </a:lnTo>
                    <a:lnTo>
                      <a:pt x="308" y="454"/>
                    </a:lnTo>
                    <a:lnTo>
                      <a:pt x="309" y="453"/>
                    </a:lnTo>
                    <a:lnTo>
                      <a:pt x="310" y="454"/>
                    </a:lnTo>
                    <a:lnTo>
                      <a:pt x="311" y="454"/>
                    </a:lnTo>
                    <a:lnTo>
                      <a:pt x="311" y="456"/>
                    </a:lnTo>
                    <a:lnTo>
                      <a:pt x="311" y="455"/>
                    </a:lnTo>
                    <a:lnTo>
                      <a:pt x="313" y="453"/>
                    </a:lnTo>
                    <a:lnTo>
                      <a:pt x="311" y="453"/>
                    </a:lnTo>
                    <a:lnTo>
                      <a:pt x="310" y="452"/>
                    </a:lnTo>
                    <a:lnTo>
                      <a:pt x="312" y="451"/>
                    </a:lnTo>
                    <a:lnTo>
                      <a:pt x="313" y="444"/>
                    </a:lnTo>
                    <a:lnTo>
                      <a:pt x="316" y="440"/>
                    </a:lnTo>
                    <a:lnTo>
                      <a:pt x="317" y="440"/>
                    </a:lnTo>
                    <a:lnTo>
                      <a:pt x="319" y="441"/>
                    </a:lnTo>
                    <a:lnTo>
                      <a:pt x="321" y="440"/>
                    </a:lnTo>
                    <a:lnTo>
                      <a:pt x="320" y="437"/>
                    </a:lnTo>
                    <a:lnTo>
                      <a:pt x="320" y="434"/>
                    </a:lnTo>
                    <a:lnTo>
                      <a:pt x="319" y="433"/>
                    </a:lnTo>
                    <a:lnTo>
                      <a:pt x="319" y="432"/>
                    </a:lnTo>
                    <a:lnTo>
                      <a:pt x="316" y="430"/>
                    </a:lnTo>
                    <a:lnTo>
                      <a:pt x="316" y="427"/>
                    </a:lnTo>
                    <a:lnTo>
                      <a:pt x="315" y="428"/>
                    </a:lnTo>
                    <a:lnTo>
                      <a:pt x="315" y="425"/>
                    </a:lnTo>
                    <a:lnTo>
                      <a:pt x="316" y="425"/>
                    </a:lnTo>
                    <a:lnTo>
                      <a:pt x="314" y="425"/>
                    </a:lnTo>
                    <a:lnTo>
                      <a:pt x="314" y="423"/>
                    </a:lnTo>
                    <a:lnTo>
                      <a:pt x="315" y="423"/>
                    </a:lnTo>
                    <a:lnTo>
                      <a:pt x="316" y="423"/>
                    </a:lnTo>
                    <a:lnTo>
                      <a:pt x="316" y="422"/>
                    </a:lnTo>
                    <a:lnTo>
                      <a:pt x="316" y="421"/>
                    </a:lnTo>
                    <a:lnTo>
                      <a:pt x="318" y="419"/>
                    </a:lnTo>
                    <a:lnTo>
                      <a:pt x="321" y="421"/>
                    </a:lnTo>
                    <a:lnTo>
                      <a:pt x="321" y="418"/>
                    </a:lnTo>
                    <a:lnTo>
                      <a:pt x="320" y="417"/>
                    </a:lnTo>
                    <a:lnTo>
                      <a:pt x="321" y="415"/>
                    </a:lnTo>
                    <a:lnTo>
                      <a:pt x="322" y="417"/>
                    </a:lnTo>
                    <a:lnTo>
                      <a:pt x="325" y="418"/>
                    </a:lnTo>
                    <a:lnTo>
                      <a:pt x="326" y="418"/>
                    </a:lnTo>
                    <a:lnTo>
                      <a:pt x="324" y="415"/>
                    </a:lnTo>
                    <a:lnTo>
                      <a:pt x="327" y="412"/>
                    </a:lnTo>
                    <a:lnTo>
                      <a:pt x="329" y="412"/>
                    </a:lnTo>
                    <a:lnTo>
                      <a:pt x="328" y="411"/>
                    </a:lnTo>
                    <a:lnTo>
                      <a:pt x="327" y="411"/>
                    </a:lnTo>
                    <a:lnTo>
                      <a:pt x="323" y="411"/>
                    </a:lnTo>
                    <a:lnTo>
                      <a:pt x="322" y="410"/>
                    </a:lnTo>
                    <a:lnTo>
                      <a:pt x="321" y="410"/>
                    </a:lnTo>
                    <a:lnTo>
                      <a:pt x="321" y="406"/>
                    </a:lnTo>
                    <a:lnTo>
                      <a:pt x="321" y="402"/>
                    </a:lnTo>
                    <a:lnTo>
                      <a:pt x="320" y="400"/>
                    </a:lnTo>
                    <a:lnTo>
                      <a:pt x="321" y="400"/>
                    </a:lnTo>
                    <a:lnTo>
                      <a:pt x="323" y="400"/>
                    </a:lnTo>
                    <a:lnTo>
                      <a:pt x="325" y="400"/>
                    </a:lnTo>
                    <a:lnTo>
                      <a:pt x="326" y="402"/>
                    </a:lnTo>
                    <a:lnTo>
                      <a:pt x="327" y="402"/>
                    </a:lnTo>
                    <a:lnTo>
                      <a:pt x="329" y="402"/>
                    </a:lnTo>
                    <a:lnTo>
                      <a:pt x="329" y="399"/>
                    </a:lnTo>
                    <a:lnTo>
                      <a:pt x="330" y="398"/>
                    </a:lnTo>
                    <a:lnTo>
                      <a:pt x="331" y="396"/>
                    </a:lnTo>
                    <a:lnTo>
                      <a:pt x="330" y="395"/>
                    </a:lnTo>
                    <a:lnTo>
                      <a:pt x="329" y="395"/>
                    </a:lnTo>
                    <a:lnTo>
                      <a:pt x="327" y="392"/>
                    </a:lnTo>
                    <a:lnTo>
                      <a:pt x="328" y="392"/>
                    </a:lnTo>
                    <a:lnTo>
                      <a:pt x="329" y="391"/>
                    </a:lnTo>
                    <a:lnTo>
                      <a:pt x="329" y="387"/>
                    </a:lnTo>
                    <a:lnTo>
                      <a:pt x="332" y="389"/>
                    </a:lnTo>
                    <a:lnTo>
                      <a:pt x="333" y="384"/>
                    </a:lnTo>
                    <a:lnTo>
                      <a:pt x="335" y="384"/>
                    </a:lnTo>
                    <a:lnTo>
                      <a:pt x="336" y="384"/>
                    </a:lnTo>
                    <a:lnTo>
                      <a:pt x="337" y="382"/>
                    </a:lnTo>
                    <a:lnTo>
                      <a:pt x="338" y="381"/>
                    </a:lnTo>
                    <a:lnTo>
                      <a:pt x="342" y="383"/>
                    </a:lnTo>
                    <a:lnTo>
                      <a:pt x="342" y="382"/>
                    </a:lnTo>
                    <a:lnTo>
                      <a:pt x="343" y="381"/>
                    </a:lnTo>
                    <a:lnTo>
                      <a:pt x="342" y="377"/>
                    </a:lnTo>
                    <a:lnTo>
                      <a:pt x="343" y="377"/>
                    </a:lnTo>
                    <a:lnTo>
                      <a:pt x="343" y="376"/>
                    </a:lnTo>
                    <a:lnTo>
                      <a:pt x="344" y="373"/>
                    </a:lnTo>
                    <a:lnTo>
                      <a:pt x="346" y="370"/>
                    </a:lnTo>
                    <a:lnTo>
                      <a:pt x="349" y="370"/>
                    </a:lnTo>
                    <a:lnTo>
                      <a:pt x="348" y="370"/>
                    </a:lnTo>
                    <a:lnTo>
                      <a:pt x="348" y="366"/>
                    </a:lnTo>
                    <a:lnTo>
                      <a:pt x="347" y="368"/>
                    </a:lnTo>
                    <a:lnTo>
                      <a:pt x="346" y="367"/>
                    </a:lnTo>
                    <a:lnTo>
                      <a:pt x="348" y="366"/>
                    </a:lnTo>
                    <a:lnTo>
                      <a:pt x="349" y="366"/>
                    </a:lnTo>
                    <a:lnTo>
                      <a:pt x="349" y="364"/>
                    </a:lnTo>
                    <a:lnTo>
                      <a:pt x="350" y="365"/>
                    </a:lnTo>
                    <a:lnTo>
                      <a:pt x="350" y="364"/>
                    </a:lnTo>
                    <a:lnTo>
                      <a:pt x="350" y="361"/>
                    </a:lnTo>
                    <a:lnTo>
                      <a:pt x="349" y="360"/>
                    </a:lnTo>
                    <a:lnTo>
                      <a:pt x="350" y="359"/>
                    </a:lnTo>
                    <a:lnTo>
                      <a:pt x="348" y="360"/>
                    </a:lnTo>
                    <a:lnTo>
                      <a:pt x="347" y="358"/>
                    </a:lnTo>
                    <a:lnTo>
                      <a:pt x="346" y="358"/>
                    </a:lnTo>
                    <a:lnTo>
                      <a:pt x="346" y="357"/>
                    </a:lnTo>
                    <a:lnTo>
                      <a:pt x="347" y="357"/>
                    </a:lnTo>
                    <a:lnTo>
                      <a:pt x="346" y="356"/>
                    </a:lnTo>
                    <a:lnTo>
                      <a:pt x="347" y="356"/>
                    </a:lnTo>
                    <a:lnTo>
                      <a:pt x="346" y="354"/>
                    </a:lnTo>
                    <a:lnTo>
                      <a:pt x="345" y="352"/>
                    </a:lnTo>
                    <a:lnTo>
                      <a:pt x="345" y="350"/>
                    </a:lnTo>
                    <a:lnTo>
                      <a:pt x="344" y="347"/>
                    </a:lnTo>
                    <a:lnTo>
                      <a:pt x="345" y="347"/>
                    </a:lnTo>
                    <a:lnTo>
                      <a:pt x="344" y="347"/>
                    </a:lnTo>
                    <a:lnTo>
                      <a:pt x="345" y="346"/>
                    </a:lnTo>
                    <a:lnTo>
                      <a:pt x="344" y="346"/>
                    </a:lnTo>
                    <a:lnTo>
                      <a:pt x="344" y="345"/>
                    </a:lnTo>
                    <a:lnTo>
                      <a:pt x="345" y="345"/>
                    </a:lnTo>
                    <a:lnTo>
                      <a:pt x="346" y="342"/>
                    </a:lnTo>
                    <a:lnTo>
                      <a:pt x="346" y="339"/>
                    </a:lnTo>
                    <a:lnTo>
                      <a:pt x="347" y="337"/>
                    </a:lnTo>
                    <a:lnTo>
                      <a:pt x="346" y="336"/>
                    </a:lnTo>
                    <a:lnTo>
                      <a:pt x="348" y="336"/>
                    </a:lnTo>
                    <a:lnTo>
                      <a:pt x="350" y="333"/>
                    </a:lnTo>
                    <a:lnTo>
                      <a:pt x="351" y="331"/>
                    </a:lnTo>
                    <a:lnTo>
                      <a:pt x="353" y="332"/>
                    </a:lnTo>
                    <a:lnTo>
                      <a:pt x="355" y="332"/>
                    </a:lnTo>
                    <a:lnTo>
                      <a:pt x="355" y="331"/>
                    </a:lnTo>
                    <a:lnTo>
                      <a:pt x="351" y="330"/>
                    </a:lnTo>
                    <a:lnTo>
                      <a:pt x="351" y="329"/>
                    </a:lnTo>
                    <a:lnTo>
                      <a:pt x="352" y="329"/>
                    </a:lnTo>
                    <a:lnTo>
                      <a:pt x="351" y="329"/>
                    </a:lnTo>
                    <a:lnTo>
                      <a:pt x="351" y="327"/>
                    </a:lnTo>
                    <a:lnTo>
                      <a:pt x="350" y="326"/>
                    </a:lnTo>
                    <a:lnTo>
                      <a:pt x="350" y="325"/>
                    </a:lnTo>
                    <a:lnTo>
                      <a:pt x="349" y="323"/>
                    </a:lnTo>
                    <a:lnTo>
                      <a:pt x="348" y="323"/>
                    </a:lnTo>
                    <a:lnTo>
                      <a:pt x="349" y="321"/>
                    </a:lnTo>
                    <a:lnTo>
                      <a:pt x="349" y="320"/>
                    </a:lnTo>
                    <a:lnTo>
                      <a:pt x="350" y="319"/>
                    </a:lnTo>
                    <a:lnTo>
                      <a:pt x="348" y="319"/>
                    </a:lnTo>
                    <a:lnTo>
                      <a:pt x="349" y="317"/>
                    </a:lnTo>
                    <a:lnTo>
                      <a:pt x="350" y="316"/>
                    </a:lnTo>
                    <a:lnTo>
                      <a:pt x="350" y="313"/>
                    </a:lnTo>
                    <a:lnTo>
                      <a:pt x="350" y="312"/>
                    </a:lnTo>
                    <a:lnTo>
                      <a:pt x="349" y="312"/>
                    </a:lnTo>
                    <a:lnTo>
                      <a:pt x="350" y="311"/>
                    </a:lnTo>
                    <a:lnTo>
                      <a:pt x="350" y="309"/>
                    </a:lnTo>
                    <a:lnTo>
                      <a:pt x="349" y="311"/>
                    </a:lnTo>
                    <a:lnTo>
                      <a:pt x="350" y="309"/>
                    </a:lnTo>
                    <a:lnTo>
                      <a:pt x="349" y="308"/>
                    </a:lnTo>
                    <a:lnTo>
                      <a:pt x="351" y="309"/>
                    </a:lnTo>
                    <a:lnTo>
                      <a:pt x="351" y="308"/>
                    </a:lnTo>
                    <a:lnTo>
                      <a:pt x="349" y="307"/>
                    </a:lnTo>
                    <a:lnTo>
                      <a:pt x="349" y="308"/>
                    </a:lnTo>
                    <a:lnTo>
                      <a:pt x="349" y="307"/>
                    </a:lnTo>
                    <a:lnTo>
                      <a:pt x="348" y="307"/>
                    </a:lnTo>
                    <a:lnTo>
                      <a:pt x="346" y="307"/>
                    </a:lnTo>
                    <a:lnTo>
                      <a:pt x="346" y="304"/>
                    </a:lnTo>
                    <a:lnTo>
                      <a:pt x="347" y="303"/>
                    </a:lnTo>
                    <a:lnTo>
                      <a:pt x="346" y="302"/>
                    </a:lnTo>
                    <a:lnTo>
                      <a:pt x="348" y="302"/>
                    </a:lnTo>
                    <a:lnTo>
                      <a:pt x="348" y="301"/>
                    </a:lnTo>
                    <a:lnTo>
                      <a:pt x="350" y="302"/>
                    </a:lnTo>
                    <a:lnTo>
                      <a:pt x="350" y="300"/>
                    </a:lnTo>
                    <a:lnTo>
                      <a:pt x="350" y="299"/>
                    </a:lnTo>
                    <a:lnTo>
                      <a:pt x="348" y="298"/>
                    </a:lnTo>
                    <a:lnTo>
                      <a:pt x="349" y="296"/>
                    </a:lnTo>
                    <a:lnTo>
                      <a:pt x="351" y="295"/>
                    </a:lnTo>
                    <a:lnTo>
                      <a:pt x="351" y="294"/>
                    </a:lnTo>
                    <a:lnTo>
                      <a:pt x="353" y="295"/>
                    </a:lnTo>
                    <a:lnTo>
                      <a:pt x="353" y="292"/>
                    </a:lnTo>
                    <a:lnTo>
                      <a:pt x="354" y="291"/>
                    </a:lnTo>
                    <a:lnTo>
                      <a:pt x="355" y="286"/>
                    </a:lnTo>
                    <a:lnTo>
                      <a:pt x="356" y="283"/>
                    </a:lnTo>
                    <a:lnTo>
                      <a:pt x="354" y="282"/>
                    </a:lnTo>
                    <a:lnTo>
                      <a:pt x="355" y="279"/>
                    </a:lnTo>
                    <a:lnTo>
                      <a:pt x="351" y="276"/>
                    </a:lnTo>
                    <a:lnTo>
                      <a:pt x="350" y="276"/>
                    </a:lnTo>
                    <a:lnTo>
                      <a:pt x="347" y="279"/>
                    </a:lnTo>
                    <a:lnTo>
                      <a:pt x="346" y="278"/>
                    </a:lnTo>
                    <a:lnTo>
                      <a:pt x="348" y="277"/>
                    </a:lnTo>
                    <a:lnTo>
                      <a:pt x="350" y="272"/>
                    </a:lnTo>
                    <a:lnTo>
                      <a:pt x="349" y="271"/>
                    </a:lnTo>
                    <a:lnTo>
                      <a:pt x="348" y="270"/>
                    </a:lnTo>
                    <a:lnTo>
                      <a:pt x="350" y="264"/>
                    </a:lnTo>
                    <a:lnTo>
                      <a:pt x="350" y="260"/>
                    </a:lnTo>
                    <a:lnTo>
                      <a:pt x="351" y="258"/>
                    </a:lnTo>
                    <a:lnTo>
                      <a:pt x="353" y="255"/>
                    </a:lnTo>
                    <a:lnTo>
                      <a:pt x="354" y="249"/>
                    </a:lnTo>
                    <a:lnTo>
                      <a:pt x="355" y="247"/>
                    </a:lnTo>
                    <a:lnTo>
                      <a:pt x="356" y="244"/>
                    </a:lnTo>
                    <a:lnTo>
                      <a:pt x="355" y="242"/>
                    </a:lnTo>
                    <a:lnTo>
                      <a:pt x="353" y="243"/>
                    </a:lnTo>
                    <a:lnTo>
                      <a:pt x="350" y="242"/>
                    </a:lnTo>
                    <a:lnTo>
                      <a:pt x="350" y="239"/>
                    </a:lnTo>
                    <a:lnTo>
                      <a:pt x="349" y="238"/>
                    </a:lnTo>
                    <a:lnTo>
                      <a:pt x="347" y="239"/>
                    </a:lnTo>
                    <a:lnTo>
                      <a:pt x="346" y="239"/>
                    </a:lnTo>
                    <a:lnTo>
                      <a:pt x="344" y="238"/>
                    </a:lnTo>
                    <a:lnTo>
                      <a:pt x="344" y="236"/>
                    </a:lnTo>
                    <a:lnTo>
                      <a:pt x="345" y="236"/>
                    </a:lnTo>
                    <a:lnTo>
                      <a:pt x="346" y="235"/>
                    </a:lnTo>
                    <a:lnTo>
                      <a:pt x="342" y="234"/>
                    </a:lnTo>
                    <a:lnTo>
                      <a:pt x="342" y="233"/>
                    </a:lnTo>
                    <a:lnTo>
                      <a:pt x="340" y="233"/>
                    </a:lnTo>
                    <a:lnTo>
                      <a:pt x="339" y="232"/>
                    </a:lnTo>
                    <a:lnTo>
                      <a:pt x="338" y="232"/>
                    </a:lnTo>
                    <a:lnTo>
                      <a:pt x="337" y="229"/>
                    </a:lnTo>
                    <a:lnTo>
                      <a:pt x="336" y="228"/>
                    </a:lnTo>
                    <a:lnTo>
                      <a:pt x="339" y="229"/>
                    </a:lnTo>
                    <a:lnTo>
                      <a:pt x="342" y="232"/>
                    </a:lnTo>
                    <a:lnTo>
                      <a:pt x="345" y="232"/>
                    </a:lnTo>
                    <a:lnTo>
                      <a:pt x="345" y="231"/>
                    </a:lnTo>
                    <a:lnTo>
                      <a:pt x="347" y="231"/>
                    </a:lnTo>
                    <a:lnTo>
                      <a:pt x="348" y="230"/>
                    </a:lnTo>
                    <a:lnTo>
                      <a:pt x="347" y="230"/>
                    </a:lnTo>
                    <a:lnTo>
                      <a:pt x="345" y="224"/>
                    </a:lnTo>
                    <a:lnTo>
                      <a:pt x="342" y="223"/>
                    </a:lnTo>
                    <a:lnTo>
                      <a:pt x="340" y="221"/>
                    </a:lnTo>
                    <a:lnTo>
                      <a:pt x="342" y="219"/>
                    </a:lnTo>
                    <a:lnTo>
                      <a:pt x="341" y="218"/>
                    </a:lnTo>
                    <a:lnTo>
                      <a:pt x="342" y="217"/>
                    </a:lnTo>
                    <a:lnTo>
                      <a:pt x="342" y="218"/>
                    </a:lnTo>
                    <a:lnTo>
                      <a:pt x="342" y="219"/>
                    </a:lnTo>
                    <a:lnTo>
                      <a:pt x="343" y="219"/>
                    </a:lnTo>
                    <a:lnTo>
                      <a:pt x="344" y="218"/>
                    </a:lnTo>
                    <a:lnTo>
                      <a:pt x="344" y="219"/>
                    </a:lnTo>
                    <a:lnTo>
                      <a:pt x="345" y="219"/>
                    </a:lnTo>
                    <a:lnTo>
                      <a:pt x="345" y="218"/>
                    </a:lnTo>
                    <a:lnTo>
                      <a:pt x="348" y="217"/>
                    </a:lnTo>
                    <a:lnTo>
                      <a:pt x="350" y="218"/>
                    </a:lnTo>
                    <a:lnTo>
                      <a:pt x="353" y="215"/>
                    </a:lnTo>
                    <a:lnTo>
                      <a:pt x="351" y="215"/>
                    </a:lnTo>
                    <a:lnTo>
                      <a:pt x="351" y="213"/>
                    </a:lnTo>
                    <a:lnTo>
                      <a:pt x="349" y="213"/>
                    </a:lnTo>
                    <a:lnTo>
                      <a:pt x="348" y="212"/>
                    </a:lnTo>
                    <a:lnTo>
                      <a:pt x="346" y="213"/>
                    </a:lnTo>
                    <a:lnTo>
                      <a:pt x="347" y="211"/>
                    </a:lnTo>
                    <a:lnTo>
                      <a:pt x="346" y="211"/>
                    </a:lnTo>
                    <a:lnTo>
                      <a:pt x="344" y="212"/>
                    </a:lnTo>
                    <a:lnTo>
                      <a:pt x="343" y="211"/>
                    </a:lnTo>
                    <a:lnTo>
                      <a:pt x="342" y="211"/>
                    </a:lnTo>
                    <a:lnTo>
                      <a:pt x="342" y="213"/>
                    </a:lnTo>
                    <a:lnTo>
                      <a:pt x="340" y="213"/>
                    </a:lnTo>
                    <a:lnTo>
                      <a:pt x="340" y="215"/>
                    </a:lnTo>
                    <a:lnTo>
                      <a:pt x="338" y="214"/>
                    </a:lnTo>
                    <a:lnTo>
                      <a:pt x="338" y="210"/>
                    </a:lnTo>
                    <a:lnTo>
                      <a:pt x="339" y="211"/>
                    </a:lnTo>
                    <a:lnTo>
                      <a:pt x="339" y="210"/>
                    </a:lnTo>
                    <a:lnTo>
                      <a:pt x="338" y="209"/>
                    </a:lnTo>
                    <a:lnTo>
                      <a:pt x="340" y="208"/>
                    </a:lnTo>
                    <a:lnTo>
                      <a:pt x="338" y="205"/>
                    </a:lnTo>
                    <a:lnTo>
                      <a:pt x="340" y="203"/>
                    </a:lnTo>
                    <a:lnTo>
                      <a:pt x="343" y="202"/>
                    </a:lnTo>
                    <a:lnTo>
                      <a:pt x="347" y="195"/>
                    </a:lnTo>
                    <a:lnTo>
                      <a:pt x="356" y="192"/>
                    </a:lnTo>
                    <a:lnTo>
                      <a:pt x="359" y="191"/>
                    </a:lnTo>
                    <a:lnTo>
                      <a:pt x="361" y="191"/>
                    </a:lnTo>
                    <a:lnTo>
                      <a:pt x="360" y="191"/>
                    </a:lnTo>
                    <a:lnTo>
                      <a:pt x="360" y="194"/>
                    </a:lnTo>
                    <a:lnTo>
                      <a:pt x="362" y="195"/>
                    </a:lnTo>
                    <a:lnTo>
                      <a:pt x="363" y="197"/>
                    </a:lnTo>
                    <a:lnTo>
                      <a:pt x="363" y="198"/>
                    </a:lnTo>
                    <a:lnTo>
                      <a:pt x="365" y="198"/>
                    </a:lnTo>
                    <a:lnTo>
                      <a:pt x="366" y="198"/>
                    </a:lnTo>
                    <a:lnTo>
                      <a:pt x="367" y="196"/>
                    </a:lnTo>
                    <a:lnTo>
                      <a:pt x="367" y="195"/>
                    </a:lnTo>
                    <a:lnTo>
                      <a:pt x="368" y="194"/>
                    </a:lnTo>
                    <a:lnTo>
                      <a:pt x="368" y="192"/>
                    </a:lnTo>
                    <a:lnTo>
                      <a:pt x="370" y="191"/>
                    </a:lnTo>
                    <a:lnTo>
                      <a:pt x="371" y="188"/>
                    </a:lnTo>
                    <a:lnTo>
                      <a:pt x="372" y="188"/>
                    </a:lnTo>
                    <a:lnTo>
                      <a:pt x="375" y="188"/>
                    </a:lnTo>
                    <a:lnTo>
                      <a:pt x="375" y="187"/>
                    </a:lnTo>
                    <a:lnTo>
                      <a:pt x="376" y="187"/>
                    </a:lnTo>
                    <a:lnTo>
                      <a:pt x="377" y="187"/>
                    </a:lnTo>
                    <a:lnTo>
                      <a:pt x="379" y="185"/>
                    </a:lnTo>
                    <a:lnTo>
                      <a:pt x="379" y="186"/>
                    </a:lnTo>
                    <a:lnTo>
                      <a:pt x="381" y="183"/>
                    </a:lnTo>
                    <a:lnTo>
                      <a:pt x="381" y="181"/>
                    </a:lnTo>
                    <a:lnTo>
                      <a:pt x="379" y="180"/>
                    </a:lnTo>
                    <a:lnTo>
                      <a:pt x="378" y="179"/>
                    </a:lnTo>
                    <a:lnTo>
                      <a:pt x="377" y="178"/>
                    </a:lnTo>
                    <a:lnTo>
                      <a:pt x="376" y="179"/>
                    </a:lnTo>
                    <a:lnTo>
                      <a:pt x="375" y="179"/>
                    </a:lnTo>
                    <a:lnTo>
                      <a:pt x="373" y="181"/>
                    </a:lnTo>
                    <a:lnTo>
                      <a:pt x="372" y="180"/>
                    </a:lnTo>
                    <a:lnTo>
                      <a:pt x="373" y="177"/>
                    </a:lnTo>
                    <a:lnTo>
                      <a:pt x="376" y="176"/>
                    </a:lnTo>
                    <a:lnTo>
                      <a:pt x="378" y="171"/>
                    </a:lnTo>
                    <a:lnTo>
                      <a:pt x="378" y="168"/>
                    </a:lnTo>
                    <a:lnTo>
                      <a:pt x="377" y="166"/>
                    </a:lnTo>
                    <a:lnTo>
                      <a:pt x="377" y="165"/>
                    </a:lnTo>
                    <a:lnTo>
                      <a:pt x="376" y="162"/>
                    </a:lnTo>
                    <a:lnTo>
                      <a:pt x="377" y="161"/>
                    </a:lnTo>
                    <a:lnTo>
                      <a:pt x="381" y="161"/>
                    </a:lnTo>
                    <a:lnTo>
                      <a:pt x="381" y="158"/>
                    </a:lnTo>
                    <a:lnTo>
                      <a:pt x="383" y="157"/>
                    </a:lnTo>
                    <a:lnTo>
                      <a:pt x="382" y="157"/>
                    </a:lnTo>
                    <a:lnTo>
                      <a:pt x="383" y="153"/>
                    </a:lnTo>
                    <a:lnTo>
                      <a:pt x="381" y="151"/>
                    </a:lnTo>
                    <a:lnTo>
                      <a:pt x="381" y="148"/>
                    </a:lnTo>
                    <a:lnTo>
                      <a:pt x="384" y="145"/>
                    </a:lnTo>
                    <a:lnTo>
                      <a:pt x="383" y="144"/>
                    </a:lnTo>
                    <a:lnTo>
                      <a:pt x="382" y="141"/>
                    </a:lnTo>
                    <a:lnTo>
                      <a:pt x="383" y="140"/>
                    </a:lnTo>
                    <a:lnTo>
                      <a:pt x="384" y="141"/>
                    </a:lnTo>
                    <a:lnTo>
                      <a:pt x="386" y="138"/>
                    </a:lnTo>
                    <a:lnTo>
                      <a:pt x="385" y="135"/>
                    </a:lnTo>
                    <a:lnTo>
                      <a:pt x="386" y="135"/>
                    </a:lnTo>
                    <a:lnTo>
                      <a:pt x="386" y="131"/>
                    </a:lnTo>
                    <a:lnTo>
                      <a:pt x="387" y="131"/>
                    </a:lnTo>
                    <a:lnTo>
                      <a:pt x="388" y="131"/>
                    </a:lnTo>
                    <a:lnTo>
                      <a:pt x="389" y="131"/>
                    </a:lnTo>
                    <a:lnTo>
                      <a:pt x="391" y="131"/>
                    </a:lnTo>
                    <a:lnTo>
                      <a:pt x="392" y="131"/>
                    </a:lnTo>
                    <a:lnTo>
                      <a:pt x="392" y="133"/>
                    </a:lnTo>
                    <a:lnTo>
                      <a:pt x="393" y="132"/>
                    </a:lnTo>
                    <a:lnTo>
                      <a:pt x="392" y="126"/>
                    </a:lnTo>
                    <a:lnTo>
                      <a:pt x="392"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64" name="Freeform 103"/>
              <p:cNvSpPr>
                <a:spLocks/>
              </p:cNvSpPr>
              <p:nvPr/>
            </p:nvSpPr>
            <p:spPr bwMode="auto">
              <a:xfrm>
                <a:off x="505" y="3083"/>
                <a:ext cx="396" cy="548"/>
              </a:xfrm>
              <a:custGeom>
                <a:avLst/>
                <a:gdLst>
                  <a:gd name="T0" fmla="*/ 386 w 396"/>
                  <a:gd name="T1" fmla="*/ 99 h 548"/>
                  <a:gd name="T2" fmla="*/ 373 w 396"/>
                  <a:gd name="T3" fmla="*/ 83 h 548"/>
                  <a:gd name="T4" fmla="*/ 353 w 396"/>
                  <a:gd name="T5" fmla="*/ 62 h 548"/>
                  <a:gd name="T6" fmla="*/ 327 w 396"/>
                  <a:gd name="T7" fmla="*/ 55 h 548"/>
                  <a:gd name="T8" fmla="*/ 323 w 396"/>
                  <a:gd name="T9" fmla="*/ 43 h 548"/>
                  <a:gd name="T10" fmla="*/ 298 w 396"/>
                  <a:gd name="T11" fmla="*/ 37 h 548"/>
                  <a:gd name="T12" fmla="*/ 292 w 396"/>
                  <a:gd name="T13" fmla="*/ 25 h 548"/>
                  <a:gd name="T14" fmla="*/ 288 w 396"/>
                  <a:gd name="T15" fmla="*/ 13 h 548"/>
                  <a:gd name="T16" fmla="*/ 276 w 396"/>
                  <a:gd name="T17" fmla="*/ 2 h 548"/>
                  <a:gd name="T18" fmla="*/ 261 w 396"/>
                  <a:gd name="T19" fmla="*/ 0 h 548"/>
                  <a:gd name="T20" fmla="*/ 256 w 396"/>
                  <a:gd name="T21" fmla="*/ 17 h 548"/>
                  <a:gd name="T22" fmla="*/ 243 w 396"/>
                  <a:gd name="T23" fmla="*/ 22 h 548"/>
                  <a:gd name="T24" fmla="*/ 230 w 396"/>
                  <a:gd name="T25" fmla="*/ 38 h 548"/>
                  <a:gd name="T26" fmla="*/ 222 w 396"/>
                  <a:gd name="T27" fmla="*/ 29 h 548"/>
                  <a:gd name="T28" fmla="*/ 206 w 396"/>
                  <a:gd name="T29" fmla="*/ 23 h 548"/>
                  <a:gd name="T30" fmla="*/ 193 w 396"/>
                  <a:gd name="T31" fmla="*/ 30 h 548"/>
                  <a:gd name="T32" fmla="*/ 175 w 396"/>
                  <a:gd name="T33" fmla="*/ 43 h 548"/>
                  <a:gd name="T34" fmla="*/ 164 w 396"/>
                  <a:gd name="T35" fmla="*/ 57 h 548"/>
                  <a:gd name="T36" fmla="*/ 147 w 396"/>
                  <a:gd name="T37" fmla="*/ 61 h 548"/>
                  <a:gd name="T38" fmla="*/ 124 w 396"/>
                  <a:gd name="T39" fmla="*/ 54 h 548"/>
                  <a:gd name="T40" fmla="*/ 104 w 396"/>
                  <a:gd name="T41" fmla="*/ 51 h 548"/>
                  <a:gd name="T42" fmla="*/ 82 w 396"/>
                  <a:gd name="T43" fmla="*/ 67 h 548"/>
                  <a:gd name="T44" fmla="*/ 61 w 396"/>
                  <a:gd name="T45" fmla="*/ 60 h 548"/>
                  <a:gd name="T46" fmla="*/ 30 w 396"/>
                  <a:gd name="T47" fmla="*/ 83 h 548"/>
                  <a:gd name="T48" fmla="*/ 21 w 396"/>
                  <a:gd name="T49" fmla="*/ 106 h 548"/>
                  <a:gd name="T50" fmla="*/ 18 w 396"/>
                  <a:gd name="T51" fmla="*/ 153 h 548"/>
                  <a:gd name="T52" fmla="*/ 26 w 396"/>
                  <a:gd name="T53" fmla="*/ 178 h 548"/>
                  <a:gd name="T54" fmla="*/ 36 w 396"/>
                  <a:gd name="T55" fmla="*/ 205 h 548"/>
                  <a:gd name="T56" fmla="*/ 49 w 396"/>
                  <a:gd name="T57" fmla="*/ 232 h 548"/>
                  <a:gd name="T58" fmla="*/ 53 w 396"/>
                  <a:gd name="T59" fmla="*/ 284 h 548"/>
                  <a:gd name="T60" fmla="*/ 90 w 396"/>
                  <a:gd name="T61" fmla="*/ 331 h 548"/>
                  <a:gd name="T62" fmla="*/ 118 w 396"/>
                  <a:gd name="T63" fmla="*/ 336 h 548"/>
                  <a:gd name="T64" fmla="*/ 144 w 396"/>
                  <a:gd name="T65" fmla="*/ 377 h 548"/>
                  <a:gd name="T66" fmla="*/ 160 w 396"/>
                  <a:gd name="T67" fmla="*/ 412 h 548"/>
                  <a:gd name="T68" fmla="*/ 204 w 396"/>
                  <a:gd name="T69" fmla="*/ 463 h 548"/>
                  <a:gd name="T70" fmla="*/ 224 w 396"/>
                  <a:gd name="T71" fmla="*/ 492 h 548"/>
                  <a:gd name="T72" fmla="*/ 236 w 396"/>
                  <a:gd name="T73" fmla="*/ 537 h 548"/>
                  <a:gd name="T74" fmla="*/ 259 w 396"/>
                  <a:gd name="T75" fmla="*/ 532 h 548"/>
                  <a:gd name="T76" fmla="*/ 275 w 396"/>
                  <a:gd name="T77" fmla="*/ 504 h 548"/>
                  <a:gd name="T78" fmla="*/ 282 w 396"/>
                  <a:gd name="T79" fmla="*/ 466 h 548"/>
                  <a:gd name="T80" fmla="*/ 292 w 396"/>
                  <a:gd name="T81" fmla="*/ 462 h 548"/>
                  <a:gd name="T82" fmla="*/ 311 w 396"/>
                  <a:gd name="T83" fmla="*/ 456 h 548"/>
                  <a:gd name="T84" fmla="*/ 320 w 396"/>
                  <a:gd name="T85" fmla="*/ 437 h 548"/>
                  <a:gd name="T86" fmla="*/ 316 w 396"/>
                  <a:gd name="T87" fmla="*/ 421 h 548"/>
                  <a:gd name="T88" fmla="*/ 327 w 396"/>
                  <a:gd name="T89" fmla="*/ 411 h 548"/>
                  <a:gd name="T90" fmla="*/ 331 w 396"/>
                  <a:gd name="T91" fmla="*/ 396 h 548"/>
                  <a:gd name="T92" fmla="*/ 343 w 396"/>
                  <a:gd name="T93" fmla="*/ 381 h 548"/>
                  <a:gd name="T94" fmla="*/ 350 w 396"/>
                  <a:gd name="T95" fmla="*/ 364 h 548"/>
                  <a:gd name="T96" fmla="*/ 345 w 396"/>
                  <a:gd name="T97" fmla="*/ 347 h 548"/>
                  <a:gd name="T98" fmla="*/ 351 w 396"/>
                  <a:gd name="T99" fmla="*/ 331 h 548"/>
                  <a:gd name="T100" fmla="*/ 349 w 396"/>
                  <a:gd name="T101" fmla="*/ 321 h 548"/>
                  <a:gd name="T102" fmla="*/ 351 w 396"/>
                  <a:gd name="T103" fmla="*/ 309 h 548"/>
                  <a:gd name="T104" fmla="*/ 348 w 396"/>
                  <a:gd name="T105" fmla="*/ 298 h 548"/>
                  <a:gd name="T106" fmla="*/ 348 w 396"/>
                  <a:gd name="T107" fmla="*/ 277 h 548"/>
                  <a:gd name="T108" fmla="*/ 349 w 396"/>
                  <a:gd name="T109" fmla="*/ 238 h 548"/>
                  <a:gd name="T110" fmla="*/ 342 w 396"/>
                  <a:gd name="T111" fmla="*/ 232 h 548"/>
                  <a:gd name="T112" fmla="*/ 344 w 396"/>
                  <a:gd name="T113" fmla="*/ 218 h 548"/>
                  <a:gd name="T114" fmla="*/ 344 w 396"/>
                  <a:gd name="T115" fmla="*/ 212 h 548"/>
                  <a:gd name="T116" fmla="*/ 347 w 396"/>
                  <a:gd name="T117" fmla="*/ 195 h 548"/>
                  <a:gd name="T118" fmla="*/ 367 w 396"/>
                  <a:gd name="T119" fmla="*/ 195 h 548"/>
                  <a:gd name="T120" fmla="*/ 379 w 396"/>
                  <a:gd name="T121" fmla="*/ 180 h 548"/>
                  <a:gd name="T122" fmla="*/ 381 w 396"/>
                  <a:gd name="T123" fmla="*/ 161 h 548"/>
                  <a:gd name="T124" fmla="*/ 386 w 396"/>
                  <a:gd name="T125" fmla="*/ 131 h 5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6"/>
                  <a:gd name="T190" fmla="*/ 0 h 548"/>
                  <a:gd name="T191" fmla="*/ 396 w 396"/>
                  <a:gd name="T192" fmla="*/ 548 h 5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6" h="548">
                    <a:moveTo>
                      <a:pt x="392" y="121"/>
                    </a:moveTo>
                    <a:lnTo>
                      <a:pt x="392" y="118"/>
                    </a:lnTo>
                    <a:lnTo>
                      <a:pt x="392" y="116"/>
                    </a:lnTo>
                    <a:lnTo>
                      <a:pt x="392" y="114"/>
                    </a:lnTo>
                    <a:lnTo>
                      <a:pt x="391" y="113"/>
                    </a:lnTo>
                    <a:lnTo>
                      <a:pt x="392" y="111"/>
                    </a:lnTo>
                    <a:lnTo>
                      <a:pt x="392" y="110"/>
                    </a:lnTo>
                    <a:lnTo>
                      <a:pt x="392" y="107"/>
                    </a:lnTo>
                    <a:lnTo>
                      <a:pt x="393" y="105"/>
                    </a:lnTo>
                    <a:lnTo>
                      <a:pt x="396" y="104"/>
                    </a:lnTo>
                    <a:lnTo>
                      <a:pt x="392" y="104"/>
                    </a:lnTo>
                    <a:lnTo>
                      <a:pt x="390" y="103"/>
                    </a:lnTo>
                    <a:lnTo>
                      <a:pt x="386" y="99"/>
                    </a:lnTo>
                    <a:lnTo>
                      <a:pt x="384" y="96"/>
                    </a:lnTo>
                    <a:lnTo>
                      <a:pt x="379" y="95"/>
                    </a:lnTo>
                    <a:lnTo>
                      <a:pt x="378" y="94"/>
                    </a:lnTo>
                    <a:lnTo>
                      <a:pt x="375" y="95"/>
                    </a:lnTo>
                    <a:lnTo>
                      <a:pt x="373" y="94"/>
                    </a:lnTo>
                    <a:lnTo>
                      <a:pt x="373" y="93"/>
                    </a:lnTo>
                    <a:lnTo>
                      <a:pt x="375" y="94"/>
                    </a:lnTo>
                    <a:lnTo>
                      <a:pt x="376" y="89"/>
                    </a:lnTo>
                    <a:lnTo>
                      <a:pt x="376" y="87"/>
                    </a:lnTo>
                    <a:lnTo>
                      <a:pt x="376" y="86"/>
                    </a:lnTo>
                    <a:lnTo>
                      <a:pt x="376" y="83"/>
                    </a:lnTo>
                    <a:lnTo>
                      <a:pt x="373" y="83"/>
                    </a:lnTo>
                    <a:lnTo>
                      <a:pt x="371" y="82"/>
                    </a:lnTo>
                    <a:lnTo>
                      <a:pt x="369" y="81"/>
                    </a:lnTo>
                    <a:lnTo>
                      <a:pt x="365" y="81"/>
                    </a:lnTo>
                    <a:lnTo>
                      <a:pt x="363" y="82"/>
                    </a:lnTo>
                    <a:lnTo>
                      <a:pt x="363" y="79"/>
                    </a:lnTo>
                    <a:lnTo>
                      <a:pt x="362" y="75"/>
                    </a:lnTo>
                    <a:lnTo>
                      <a:pt x="360" y="74"/>
                    </a:lnTo>
                    <a:lnTo>
                      <a:pt x="359" y="75"/>
                    </a:lnTo>
                    <a:lnTo>
                      <a:pt x="359" y="74"/>
                    </a:lnTo>
                    <a:lnTo>
                      <a:pt x="357" y="71"/>
                    </a:lnTo>
                    <a:lnTo>
                      <a:pt x="356" y="71"/>
                    </a:lnTo>
                    <a:lnTo>
                      <a:pt x="356" y="65"/>
                    </a:lnTo>
                    <a:lnTo>
                      <a:pt x="354" y="64"/>
                    </a:lnTo>
                    <a:lnTo>
                      <a:pt x="353" y="62"/>
                    </a:lnTo>
                    <a:lnTo>
                      <a:pt x="351" y="62"/>
                    </a:lnTo>
                    <a:lnTo>
                      <a:pt x="350" y="61"/>
                    </a:lnTo>
                    <a:lnTo>
                      <a:pt x="349" y="63"/>
                    </a:lnTo>
                    <a:lnTo>
                      <a:pt x="348" y="63"/>
                    </a:lnTo>
                    <a:lnTo>
                      <a:pt x="346" y="62"/>
                    </a:lnTo>
                    <a:lnTo>
                      <a:pt x="346" y="63"/>
                    </a:lnTo>
                    <a:lnTo>
                      <a:pt x="346" y="64"/>
                    </a:lnTo>
                    <a:lnTo>
                      <a:pt x="339" y="64"/>
                    </a:lnTo>
                    <a:lnTo>
                      <a:pt x="337" y="63"/>
                    </a:lnTo>
                    <a:lnTo>
                      <a:pt x="329" y="61"/>
                    </a:lnTo>
                    <a:lnTo>
                      <a:pt x="329" y="60"/>
                    </a:lnTo>
                    <a:lnTo>
                      <a:pt x="328" y="59"/>
                    </a:lnTo>
                    <a:lnTo>
                      <a:pt x="328" y="58"/>
                    </a:lnTo>
                    <a:lnTo>
                      <a:pt x="326" y="56"/>
                    </a:lnTo>
                    <a:lnTo>
                      <a:pt x="327" y="55"/>
                    </a:lnTo>
                    <a:lnTo>
                      <a:pt x="326" y="54"/>
                    </a:lnTo>
                    <a:lnTo>
                      <a:pt x="324" y="53"/>
                    </a:lnTo>
                    <a:lnTo>
                      <a:pt x="323" y="51"/>
                    </a:lnTo>
                    <a:lnTo>
                      <a:pt x="322" y="51"/>
                    </a:lnTo>
                    <a:lnTo>
                      <a:pt x="321" y="50"/>
                    </a:lnTo>
                    <a:lnTo>
                      <a:pt x="318" y="50"/>
                    </a:lnTo>
                    <a:lnTo>
                      <a:pt x="317" y="47"/>
                    </a:lnTo>
                    <a:lnTo>
                      <a:pt x="315" y="47"/>
                    </a:lnTo>
                    <a:lnTo>
                      <a:pt x="313" y="46"/>
                    </a:lnTo>
                    <a:lnTo>
                      <a:pt x="314" y="42"/>
                    </a:lnTo>
                    <a:lnTo>
                      <a:pt x="315" y="43"/>
                    </a:lnTo>
                    <a:lnTo>
                      <a:pt x="316" y="42"/>
                    </a:lnTo>
                    <a:lnTo>
                      <a:pt x="320" y="42"/>
                    </a:lnTo>
                    <a:lnTo>
                      <a:pt x="323" y="44"/>
                    </a:lnTo>
                    <a:lnTo>
                      <a:pt x="323" y="43"/>
                    </a:lnTo>
                    <a:lnTo>
                      <a:pt x="321" y="42"/>
                    </a:lnTo>
                    <a:lnTo>
                      <a:pt x="320" y="42"/>
                    </a:lnTo>
                    <a:lnTo>
                      <a:pt x="319" y="37"/>
                    </a:lnTo>
                    <a:lnTo>
                      <a:pt x="318" y="37"/>
                    </a:lnTo>
                    <a:lnTo>
                      <a:pt x="313" y="37"/>
                    </a:lnTo>
                    <a:lnTo>
                      <a:pt x="311" y="40"/>
                    </a:lnTo>
                    <a:lnTo>
                      <a:pt x="309" y="40"/>
                    </a:lnTo>
                    <a:lnTo>
                      <a:pt x="308" y="38"/>
                    </a:lnTo>
                    <a:lnTo>
                      <a:pt x="308" y="37"/>
                    </a:lnTo>
                    <a:lnTo>
                      <a:pt x="308" y="36"/>
                    </a:lnTo>
                    <a:lnTo>
                      <a:pt x="307" y="36"/>
                    </a:lnTo>
                    <a:lnTo>
                      <a:pt x="306" y="34"/>
                    </a:lnTo>
                    <a:lnTo>
                      <a:pt x="305" y="36"/>
                    </a:lnTo>
                    <a:lnTo>
                      <a:pt x="299" y="34"/>
                    </a:lnTo>
                    <a:lnTo>
                      <a:pt x="298" y="37"/>
                    </a:lnTo>
                    <a:lnTo>
                      <a:pt x="296" y="37"/>
                    </a:lnTo>
                    <a:lnTo>
                      <a:pt x="295" y="40"/>
                    </a:lnTo>
                    <a:lnTo>
                      <a:pt x="294" y="40"/>
                    </a:lnTo>
                    <a:lnTo>
                      <a:pt x="293" y="39"/>
                    </a:lnTo>
                    <a:lnTo>
                      <a:pt x="293" y="36"/>
                    </a:lnTo>
                    <a:lnTo>
                      <a:pt x="288" y="36"/>
                    </a:lnTo>
                    <a:lnTo>
                      <a:pt x="286" y="36"/>
                    </a:lnTo>
                    <a:lnTo>
                      <a:pt x="286" y="34"/>
                    </a:lnTo>
                    <a:lnTo>
                      <a:pt x="288" y="32"/>
                    </a:lnTo>
                    <a:lnTo>
                      <a:pt x="288" y="30"/>
                    </a:lnTo>
                    <a:lnTo>
                      <a:pt x="290" y="29"/>
                    </a:lnTo>
                    <a:lnTo>
                      <a:pt x="291" y="29"/>
                    </a:lnTo>
                    <a:lnTo>
                      <a:pt x="290" y="27"/>
                    </a:lnTo>
                    <a:lnTo>
                      <a:pt x="292" y="25"/>
                    </a:lnTo>
                    <a:lnTo>
                      <a:pt x="292" y="23"/>
                    </a:lnTo>
                    <a:lnTo>
                      <a:pt x="294" y="24"/>
                    </a:lnTo>
                    <a:lnTo>
                      <a:pt x="296" y="24"/>
                    </a:lnTo>
                    <a:lnTo>
                      <a:pt x="297" y="20"/>
                    </a:lnTo>
                    <a:lnTo>
                      <a:pt x="296" y="17"/>
                    </a:lnTo>
                    <a:lnTo>
                      <a:pt x="294" y="16"/>
                    </a:lnTo>
                    <a:lnTo>
                      <a:pt x="294" y="13"/>
                    </a:lnTo>
                    <a:lnTo>
                      <a:pt x="292" y="15"/>
                    </a:lnTo>
                    <a:lnTo>
                      <a:pt x="291" y="13"/>
                    </a:lnTo>
                    <a:lnTo>
                      <a:pt x="292" y="10"/>
                    </a:lnTo>
                    <a:lnTo>
                      <a:pt x="291" y="9"/>
                    </a:lnTo>
                    <a:lnTo>
                      <a:pt x="291" y="12"/>
                    </a:lnTo>
                    <a:lnTo>
                      <a:pt x="288" y="13"/>
                    </a:lnTo>
                    <a:lnTo>
                      <a:pt x="287" y="13"/>
                    </a:lnTo>
                    <a:lnTo>
                      <a:pt x="286" y="13"/>
                    </a:lnTo>
                    <a:lnTo>
                      <a:pt x="283" y="14"/>
                    </a:lnTo>
                    <a:lnTo>
                      <a:pt x="282" y="13"/>
                    </a:lnTo>
                    <a:lnTo>
                      <a:pt x="282" y="7"/>
                    </a:lnTo>
                    <a:lnTo>
                      <a:pt x="281" y="7"/>
                    </a:lnTo>
                    <a:lnTo>
                      <a:pt x="280" y="7"/>
                    </a:lnTo>
                    <a:lnTo>
                      <a:pt x="279" y="7"/>
                    </a:lnTo>
                    <a:lnTo>
                      <a:pt x="280" y="4"/>
                    </a:lnTo>
                    <a:lnTo>
                      <a:pt x="278" y="3"/>
                    </a:lnTo>
                    <a:lnTo>
                      <a:pt x="278" y="2"/>
                    </a:lnTo>
                    <a:lnTo>
                      <a:pt x="280" y="2"/>
                    </a:lnTo>
                    <a:lnTo>
                      <a:pt x="279" y="1"/>
                    </a:lnTo>
                    <a:lnTo>
                      <a:pt x="277" y="2"/>
                    </a:lnTo>
                    <a:lnTo>
                      <a:pt x="276" y="2"/>
                    </a:lnTo>
                    <a:lnTo>
                      <a:pt x="275" y="3"/>
                    </a:lnTo>
                    <a:lnTo>
                      <a:pt x="275" y="6"/>
                    </a:lnTo>
                    <a:lnTo>
                      <a:pt x="273" y="6"/>
                    </a:lnTo>
                    <a:lnTo>
                      <a:pt x="272" y="7"/>
                    </a:lnTo>
                    <a:lnTo>
                      <a:pt x="270" y="7"/>
                    </a:lnTo>
                    <a:lnTo>
                      <a:pt x="271" y="3"/>
                    </a:lnTo>
                    <a:lnTo>
                      <a:pt x="271" y="0"/>
                    </a:lnTo>
                    <a:lnTo>
                      <a:pt x="270" y="0"/>
                    </a:lnTo>
                    <a:lnTo>
                      <a:pt x="270" y="1"/>
                    </a:lnTo>
                    <a:lnTo>
                      <a:pt x="265" y="0"/>
                    </a:lnTo>
                    <a:lnTo>
                      <a:pt x="264" y="0"/>
                    </a:lnTo>
                    <a:lnTo>
                      <a:pt x="264" y="1"/>
                    </a:lnTo>
                    <a:lnTo>
                      <a:pt x="263" y="2"/>
                    </a:lnTo>
                    <a:lnTo>
                      <a:pt x="262" y="1"/>
                    </a:lnTo>
                    <a:lnTo>
                      <a:pt x="261" y="0"/>
                    </a:lnTo>
                    <a:lnTo>
                      <a:pt x="259" y="0"/>
                    </a:lnTo>
                    <a:lnTo>
                      <a:pt x="261" y="1"/>
                    </a:lnTo>
                    <a:lnTo>
                      <a:pt x="261" y="2"/>
                    </a:lnTo>
                    <a:lnTo>
                      <a:pt x="257" y="9"/>
                    </a:lnTo>
                    <a:lnTo>
                      <a:pt x="258" y="11"/>
                    </a:lnTo>
                    <a:lnTo>
                      <a:pt x="261" y="10"/>
                    </a:lnTo>
                    <a:lnTo>
                      <a:pt x="261" y="12"/>
                    </a:lnTo>
                    <a:lnTo>
                      <a:pt x="262" y="12"/>
                    </a:lnTo>
                    <a:lnTo>
                      <a:pt x="262" y="14"/>
                    </a:lnTo>
                    <a:lnTo>
                      <a:pt x="261" y="15"/>
                    </a:lnTo>
                    <a:lnTo>
                      <a:pt x="260" y="18"/>
                    </a:lnTo>
                    <a:lnTo>
                      <a:pt x="257" y="19"/>
                    </a:lnTo>
                    <a:lnTo>
                      <a:pt x="256" y="17"/>
                    </a:lnTo>
                    <a:lnTo>
                      <a:pt x="255" y="17"/>
                    </a:lnTo>
                    <a:lnTo>
                      <a:pt x="256" y="20"/>
                    </a:lnTo>
                    <a:lnTo>
                      <a:pt x="256" y="21"/>
                    </a:lnTo>
                    <a:lnTo>
                      <a:pt x="254" y="20"/>
                    </a:lnTo>
                    <a:lnTo>
                      <a:pt x="252" y="21"/>
                    </a:lnTo>
                    <a:lnTo>
                      <a:pt x="249" y="20"/>
                    </a:lnTo>
                    <a:lnTo>
                      <a:pt x="249" y="23"/>
                    </a:lnTo>
                    <a:lnTo>
                      <a:pt x="247" y="23"/>
                    </a:lnTo>
                    <a:lnTo>
                      <a:pt x="247" y="20"/>
                    </a:lnTo>
                    <a:lnTo>
                      <a:pt x="246" y="23"/>
                    </a:lnTo>
                    <a:lnTo>
                      <a:pt x="245" y="22"/>
                    </a:lnTo>
                    <a:lnTo>
                      <a:pt x="244" y="20"/>
                    </a:lnTo>
                    <a:lnTo>
                      <a:pt x="242" y="20"/>
                    </a:lnTo>
                    <a:lnTo>
                      <a:pt x="243" y="22"/>
                    </a:lnTo>
                    <a:lnTo>
                      <a:pt x="242" y="23"/>
                    </a:lnTo>
                    <a:lnTo>
                      <a:pt x="241" y="24"/>
                    </a:lnTo>
                    <a:lnTo>
                      <a:pt x="242" y="24"/>
                    </a:lnTo>
                    <a:lnTo>
                      <a:pt x="244" y="26"/>
                    </a:lnTo>
                    <a:lnTo>
                      <a:pt x="242" y="26"/>
                    </a:lnTo>
                    <a:lnTo>
                      <a:pt x="244" y="32"/>
                    </a:lnTo>
                    <a:lnTo>
                      <a:pt x="244" y="33"/>
                    </a:lnTo>
                    <a:lnTo>
                      <a:pt x="242" y="33"/>
                    </a:lnTo>
                    <a:lnTo>
                      <a:pt x="239" y="37"/>
                    </a:lnTo>
                    <a:lnTo>
                      <a:pt x="239" y="41"/>
                    </a:lnTo>
                    <a:lnTo>
                      <a:pt x="241" y="44"/>
                    </a:lnTo>
                    <a:lnTo>
                      <a:pt x="239" y="45"/>
                    </a:lnTo>
                    <a:lnTo>
                      <a:pt x="237" y="46"/>
                    </a:lnTo>
                    <a:lnTo>
                      <a:pt x="233" y="43"/>
                    </a:lnTo>
                    <a:lnTo>
                      <a:pt x="230" y="38"/>
                    </a:lnTo>
                    <a:lnTo>
                      <a:pt x="228" y="36"/>
                    </a:lnTo>
                    <a:lnTo>
                      <a:pt x="228" y="35"/>
                    </a:lnTo>
                    <a:lnTo>
                      <a:pt x="228" y="33"/>
                    </a:lnTo>
                    <a:lnTo>
                      <a:pt x="227" y="37"/>
                    </a:lnTo>
                    <a:lnTo>
                      <a:pt x="226" y="36"/>
                    </a:lnTo>
                    <a:lnTo>
                      <a:pt x="226" y="34"/>
                    </a:lnTo>
                    <a:lnTo>
                      <a:pt x="226" y="33"/>
                    </a:lnTo>
                    <a:lnTo>
                      <a:pt x="225" y="33"/>
                    </a:lnTo>
                    <a:lnTo>
                      <a:pt x="225" y="32"/>
                    </a:lnTo>
                    <a:lnTo>
                      <a:pt x="224" y="32"/>
                    </a:lnTo>
                    <a:lnTo>
                      <a:pt x="223" y="30"/>
                    </a:lnTo>
                    <a:lnTo>
                      <a:pt x="223" y="31"/>
                    </a:lnTo>
                    <a:lnTo>
                      <a:pt x="222" y="31"/>
                    </a:lnTo>
                    <a:lnTo>
                      <a:pt x="222" y="29"/>
                    </a:lnTo>
                    <a:lnTo>
                      <a:pt x="221" y="29"/>
                    </a:lnTo>
                    <a:lnTo>
                      <a:pt x="218" y="28"/>
                    </a:lnTo>
                    <a:lnTo>
                      <a:pt x="219" y="28"/>
                    </a:lnTo>
                    <a:lnTo>
                      <a:pt x="219" y="26"/>
                    </a:lnTo>
                    <a:lnTo>
                      <a:pt x="216" y="28"/>
                    </a:lnTo>
                    <a:lnTo>
                      <a:pt x="214" y="27"/>
                    </a:lnTo>
                    <a:lnTo>
                      <a:pt x="214" y="28"/>
                    </a:lnTo>
                    <a:lnTo>
                      <a:pt x="213" y="26"/>
                    </a:lnTo>
                    <a:lnTo>
                      <a:pt x="211" y="28"/>
                    </a:lnTo>
                    <a:lnTo>
                      <a:pt x="209" y="25"/>
                    </a:lnTo>
                    <a:lnTo>
                      <a:pt x="208" y="26"/>
                    </a:lnTo>
                    <a:lnTo>
                      <a:pt x="207" y="25"/>
                    </a:lnTo>
                    <a:lnTo>
                      <a:pt x="207" y="23"/>
                    </a:lnTo>
                    <a:lnTo>
                      <a:pt x="206" y="23"/>
                    </a:lnTo>
                    <a:lnTo>
                      <a:pt x="206" y="20"/>
                    </a:lnTo>
                    <a:lnTo>
                      <a:pt x="204" y="23"/>
                    </a:lnTo>
                    <a:lnTo>
                      <a:pt x="203" y="23"/>
                    </a:lnTo>
                    <a:lnTo>
                      <a:pt x="201" y="24"/>
                    </a:lnTo>
                    <a:lnTo>
                      <a:pt x="201" y="23"/>
                    </a:lnTo>
                    <a:lnTo>
                      <a:pt x="201" y="24"/>
                    </a:lnTo>
                    <a:lnTo>
                      <a:pt x="201" y="28"/>
                    </a:lnTo>
                    <a:lnTo>
                      <a:pt x="199" y="28"/>
                    </a:lnTo>
                    <a:lnTo>
                      <a:pt x="197" y="26"/>
                    </a:lnTo>
                    <a:lnTo>
                      <a:pt x="196" y="29"/>
                    </a:lnTo>
                    <a:lnTo>
                      <a:pt x="198" y="29"/>
                    </a:lnTo>
                    <a:lnTo>
                      <a:pt x="198" y="30"/>
                    </a:lnTo>
                    <a:lnTo>
                      <a:pt x="196" y="32"/>
                    </a:lnTo>
                    <a:lnTo>
                      <a:pt x="193" y="30"/>
                    </a:lnTo>
                    <a:lnTo>
                      <a:pt x="192" y="31"/>
                    </a:lnTo>
                    <a:lnTo>
                      <a:pt x="191" y="33"/>
                    </a:lnTo>
                    <a:lnTo>
                      <a:pt x="190" y="34"/>
                    </a:lnTo>
                    <a:lnTo>
                      <a:pt x="187" y="33"/>
                    </a:lnTo>
                    <a:lnTo>
                      <a:pt x="187" y="35"/>
                    </a:lnTo>
                    <a:lnTo>
                      <a:pt x="186" y="36"/>
                    </a:lnTo>
                    <a:lnTo>
                      <a:pt x="184" y="36"/>
                    </a:lnTo>
                    <a:lnTo>
                      <a:pt x="182" y="37"/>
                    </a:lnTo>
                    <a:lnTo>
                      <a:pt x="182" y="38"/>
                    </a:lnTo>
                    <a:lnTo>
                      <a:pt x="181" y="40"/>
                    </a:lnTo>
                    <a:lnTo>
                      <a:pt x="180" y="37"/>
                    </a:lnTo>
                    <a:lnTo>
                      <a:pt x="176" y="37"/>
                    </a:lnTo>
                    <a:lnTo>
                      <a:pt x="176" y="43"/>
                    </a:lnTo>
                    <a:lnTo>
                      <a:pt x="175" y="43"/>
                    </a:lnTo>
                    <a:lnTo>
                      <a:pt x="176" y="42"/>
                    </a:lnTo>
                    <a:lnTo>
                      <a:pt x="174" y="41"/>
                    </a:lnTo>
                    <a:lnTo>
                      <a:pt x="172" y="43"/>
                    </a:lnTo>
                    <a:lnTo>
                      <a:pt x="169" y="42"/>
                    </a:lnTo>
                    <a:lnTo>
                      <a:pt x="166" y="42"/>
                    </a:lnTo>
                    <a:lnTo>
                      <a:pt x="164" y="43"/>
                    </a:lnTo>
                    <a:lnTo>
                      <a:pt x="163" y="46"/>
                    </a:lnTo>
                    <a:lnTo>
                      <a:pt x="166" y="51"/>
                    </a:lnTo>
                    <a:lnTo>
                      <a:pt x="166" y="53"/>
                    </a:lnTo>
                    <a:lnTo>
                      <a:pt x="164" y="52"/>
                    </a:lnTo>
                    <a:lnTo>
                      <a:pt x="163" y="53"/>
                    </a:lnTo>
                    <a:lnTo>
                      <a:pt x="164" y="53"/>
                    </a:lnTo>
                    <a:lnTo>
                      <a:pt x="163" y="54"/>
                    </a:lnTo>
                    <a:lnTo>
                      <a:pt x="164" y="55"/>
                    </a:lnTo>
                    <a:lnTo>
                      <a:pt x="164" y="57"/>
                    </a:lnTo>
                    <a:lnTo>
                      <a:pt x="163" y="59"/>
                    </a:lnTo>
                    <a:lnTo>
                      <a:pt x="162" y="60"/>
                    </a:lnTo>
                    <a:lnTo>
                      <a:pt x="161" y="59"/>
                    </a:lnTo>
                    <a:lnTo>
                      <a:pt x="160" y="60"/>
                    </a:lnTo>
                    <a:lnTo>
                      <a:pt x="158" y="61"/>
                    </a:lnTo>
                    <a:lnTo>
                      <a:pt x="156" y="63"/>
                    </a:lnTo>
                    <a:lnTo>
                      <a:pt x="155" y="63"/>
                    </a:lnTo>
                    <a:lnTo>
                      <a:pt x="155" y="64"/>
                    </a:lnTo>
                    <a:lnTo>
                      <a:pt x="153" y="63"/>
                    </a:lnTo>
                    <a:lnTo>
                      <a:pt x="153" y="66"/>
                    </a:lnTo>
                    <a:lnTo>
                      <a:pt x="152" y="66"/>
                    </a:lnTo>
                    <a:lnTo>
                      <a:pt x="148" y="63"/>
                    </a:lnTo>
                    <a:lnTo>
                      <a:pt x="147" y="61"/>
                    </a:lnTo>
                    <a:lnTo>
                      <a:pt x="147" y="60"/>
                    </a:lnTo>
                    <a:lnTo>
                      <a:pt x="145" y="59"/>
                    </a:lnTo>
                    <a:lnTo>
                      <a:pt x="143" y="58"/>
                    </a:lnTo>
                    <a:lnTo>
                      <a:pt x="139" y="62"/>
                    </a:lnTo>
                    <a:lnTo>
                      <a:pt x="136" y="60"/>
                    </a:lnTo>
                    <a:lnTo>
                      <a:pt x="133" y="60"/>
                    </a:lnTo>
                    <a:lnTo>
                      <a:pt x="132" y="61"/>
                    </a:lnTo>
                    <a:lnTo>
                      <a:pt x="132" y="58"/>
                    </a:lnTo>
                    <a:lnTo>
                      <a:pt x="130" y="55"/>
                    </a:lnTo>
                    <a:lnTo>
                      <a:pt x="127" y="57"/>
                    </a:lnTo>
                    <a:lnTo>
                      <a:pt x="125" y="55"/>
                    </a:lnTo>
                    <a:lnTo>
                      <a:pt x="125" y="57"/>
                    </a:lnTo>
                    <a:lnTo>
                      <a:pt x="124" y="57"/>
                    </a:lnTo>
                    <a:lnTo>
                      <a:pt x="123" y="55"/>
                    </a:lnTo>
                    <a:lnTo>
                      <a:pt x="124" y="54"/>
                    </a:lnTo>
                    <a:lnTo>
                      <a:pt x="123" y="54"/>
                    </a:lnTo>
                    <a:lnTo>
                      <a:pt x="123" y="53"/>
                    </a:lnTo>
                    <a:lnTo>
                      <a:pt x="122" y="52"/>
                    </a:lnTo>
                    <a:lnTo>
                      <a:pt x="120" y="52"/>
                    </a:lnTo>
                    <a:lnTo>
                      <a:pt x="119" y="50"/>
                    </a:lnTo>
                    <a:lnTo>
                      <a:pt x="117" y="50"/>
                    </a:lnTo>
                    <a:lnTo>
                      <a:pt x="116" y="52"/>
                    </a:lnTo>
                    <a:lnTo>
                      <a:pt x="114" y="53"/>
                    </a:lnTo>
                    <a:lnTo>
                      <a:pt x="112" y="54"/>
                    </a:lnTo>
                    <a:lnTo>
                      <a:pt x="111" y="53"/>
                    </a:lnTo>
                    <a:lnTo>
                      <a:pt x="110" y="51"/>
                    </a:lnTo>
                    <a:lnTo>
                      <a:pt x="109" y="52"/>
                    </a:lnTo>
                    <a:lnTo>
                      <a:pt x="109" y="53"/>
                    </a:lnTo>
                    <a:lnTo>
                      <a:pt x="106" y="53"/>
                    </a:lnTo>
                    <a:lnTo>
                      <a:pt x="104" y="51"/>
                    </a:lnTo>
                    <a:lnTo>
                      <a:pt x="104" y="53"/>
                    </a:lnTo>
                    <a:lnTo>
                      <a:pt x="100" y="56"/>
                    </a:lnTo>
                    <a:lnTo>
                      <a:pt x="98" y="56"/>
                    </a:lnTo>
                    <a:lnTo>
                      <a:pt x="96" y="54"/>
                    </a:lnTo>
                    <a:lnTo>
                      <a:pt x="93" y="53"/>
                    </a:lnTo>
                    <a:lnTo>
                      <a:pt x="92" y="53"/>
                    </a:lnTo>
                    <a:lnTo>
                      <a:pt x="94" y="56"/>
                    </a:lnTo>
                    <a:lnTo>
                      <a:pt x="94" y="60"/>
                    </a:lnTo>
                    <a:lnTo>
                      <a:pt x="89" y="59"/>
                    </a:lnTo>
                    <a:lnTo>
                      <a:pt x="84" y="60"/>
                    </a:lnTo>
                    <a:lnTo>
                      <a:pt x="85" y="62"/>
                    </a:lnTo>
                    <a:lnTo>
                      <a:pt x="85" y="66"/>
                    </a:lnTo>
                    <a:lnTo>
                      <a:pt x="85" y="68"/>
                    </a:lnTo>
                    <a:lnTo>
                      <a:pt x="82" y="67"/>
                    </a:lnTo>
                    <a:lnTo>
                      <a:pt x="82" y="66"/>
                    </a:lnTo>
                    <a:lnTo>
                      <a:pt x="82" y="65"/>
                    </a:lnTo>
                    <a:lnTo>
                      <a:pt x="82" y="59"/>
                    </a:lnTo>
                    <a:lnTo>
                      <a:pt x="80" y="57"/>
                    </a:lnTo>
                    <a:lnTo>
                      <a:pt x="76" y="54"/>
                    </a:lnTo>
                    <a:lnTo>
                      <a:pt x="71" y="54"/>
                    </a:lnTo>
                    <a:lnTo>
                      <a:pt x="71" y="56"/>
                    </a:lnTo>
                    <a:lnTo>
                      <a:pt x="70" y="55"/>
                    </a:lnTo>
                    <a:lnTo>
                      <a:pt x="70" y="57"/>
                    </a:lnTo>
                    <a:lnTo>
                      <a:pt x="68" y="57"/>
                    </a:lnTo>
                    <a:lnTo>
                      <a:pt x="66" y="57"/>
                    </a:lnTo>
                    <a:lnTo>
                      <a:pt x="66" y="62"/>
                    </a:lnTo>
                    <a:lnTo>
                      <a:pt x="63" y="60"/>
                    </a:lnTo>
                    <a:lnTo>
                      <a:pt x="62" y="63"/>
                    </a:lnTo>
                    <a:lnTo>
                      <a:pt x="61" y="60"/>
                    </a:lnTo>
                    <a:lnTo>
                      <a:pt x="58" y="57"/>
                    </a:lnTo>
                    <a:lnTo>
                      <a:pt x="54" y="57"/>
                    </a:lnTo>
                    <a:lnTo>
                      <a:pt x="50" y="55"/>
                    </a:lnTo>
                    <a:lnTo>
                      <a:pt x="49" y="59"/>
                    </a:lnTo>
                    <a:lnTo>
                      <a:pt x="47" y="61"/>
                    </a:lnTo>
                    <a:lnTo>
                      <a:pt x="46" y="61"/>
                    </a:lnTo>
                    <a:lnTo>
                      <a:pt x="41" y="64"/>
                    </a:lnTo>
                    <a:lnTo>
                      <a:pt x="40" y="66"/>
                    </a:lnTo>
                    <a:lnTo>
                      <a:pt x="40" y="70"/>
                    </a:lnTo>
                    <a:lnTo>
                      <a:pt x="38" y="72"/>
                    </a:lnTo>
                    <a:lnTo>
                      <a:pt x="37" y="75"/>
                    </a:lnTo>
                    <a:lnTo>
                      <a:pt x="33" y="75"/>
                    </a:lnTo>
                    <a:lnTo>
                      <a:pt x="32" y="84"/>
                    </a:lnTo>
                    <a:lnTo>
                      <a:pt x="31" y="83"/>
                    </a:lnTo>
                    <a:lnTo>
                      <a:pt x="30" y="83"/>
                    </a:lnTo>
                    <a:lnTo>
                      <a:pt x="29" y="81"/>
                    </a:lnTo>
                    <a:lnTo>
                      <a:pt x="28" y="81"/>
                    </a:lnTo>
                    <a:lnTo>
                      <a:pt x="26" y="83"/>
                    </a:lnTo>
                    <a:lnTo>
                      <a:pt x="24" y="85"/>
                    </a:lnTo>
                    <a:lnTo>
                      <a:pt x="25" y="89"/>
                    </a:lnTo>
                    <a:lnTo>
                      <a:pt x="24" y="91"/>
                    </a:lnTo>
                    <a:lnTo>
                      <a:pt x="23" y="94"/>
                    </a:lnTo>
                    <a:lnTo>
                      <a:pt x="21" y="94"/>
                    </a:lnTo>
                    <a:lnTo>
                      <a:pt x="21" y="95"/>
                    </a:lnTo>
                    <a:lnTo>
                      <a:pt x="22" y="100"/>
                    </a:lnTo>
                    <a:lnTo>
                      <a:pt x="20" y="102"/>
                    </a:lnTo>
                    <a:lnTo>
                      <a:pt x="22" y="104"/>
                    </a:lnTo>
                    <a:lnTo>
                      <a:pt x="22" y="106"/>
                    </a:lnTo>
                    <a:lnTo>
                      <a:pt x="21" y="107"/>
                    </a:lnTo>
                    <a:lnTo>
                      <a:pt x="21" y="106"/>
                    </a:lnTo>
                    <a:lnTo>
                      <a:pt x="2" y="114"/>
                    </a:lnTo>
                    <a:lnTo>
                      <a:pt x="0" y="118"/>
                    </a:lnTo>
                    <a:lnTo>
                      <a:pt x="1" y="121"/>
                    </a:lnTo>
                    <a:lnTo>
                      <a:pt x="0" y="123"/>
                    </a:lnTo>
                    <a:lnTo>
                      <a:pt x="1" y="125"/>
                    </a:lnTo>
                    <a:lnTo>
                      <a:pt x="2" y="127"/>
                    </a:lnTo>
                    <a:lnTo>
                      <a:pt x="1" y="128"/>
                    </a:lnTo>
                    <a:lnTo>
                      <a:pt x="5" y="130"/>
                    </a:lnTo>
                    <a:lnTo>
                      <a:pt x="5" y="131"/>
                    </a:lnTo>
                    <a:lnTo>
                      <a:pt x="5" y="134"/>
                    </a:lnTo>
                    <a:lnTo>
                      <a:pt x="7" y="142"/>
                    </a:lnTo>
                    <a:lnTo>
                      <a:pt x="9" y="144"/>
                    </a:lnTo>
                    <a:lnTo>
                      <a:pt x="12" y="145"/>
                    </a:lnTo>
                    <a:lnTo>
                      <a:pt x="18" y="150"/>
                    </a:lnTo>
                    <a:lnTo>
                      <a:pt x="18" y="153"/>
                    </a:lnTo>
                    <a:lnTo>
                      <a:pt x="21" y="154"/>
                    </a:lnTo>
                    <a:lnTo>
                      <a:pt x="22" y="154"/>
                    </a:lnTo>
                    <a:lnTo>
                      <a:pt x="23" y="155"/>
                    </a:lnTo>
                    <a:lnTo>
                      <a:pt x="26" y="154"/>
                    </a:lnTo>
                    <a:lnTo>
                      <a:pt x="28" y="155"/>
                    </a:lnTo>
                    <a:lnTo>
                      <a:pt x="27" y="159"/>
                    </a:lnTo>
                    <a:lnTo>
                      <a:pt x="29" y="165"/>
                    </a:lnTo>
                    <a:lnTo>
                      <a:pt x="26" y="168"/>
                    </a:lnTo>
                    <a:lnTo>
                      <a:pt x="27" y="171"/>
                    </a:lnTo>
                    <a:lnTo>
                      <a:pt x="24" y="173"/>
                    </a:lnTo>
                    <a:lnTo>
                      <a:pt x="24" y="174"/>
                    </a:lnTo>
                    <a:lnTo>
                      <a:pt x="24" y="175"/>
                    </a:lnTo>
                    <a:lnTo>
                      <a:pt x="26" y="176"/>
                    </a:lnTo>
                    <a:lnTo>
                      <a:pt x="27" y="177"/>
                    </a:lnTo>
                    <a:lnTo>
                      <a:pt x="26" y="178"/>
                    </a:lnTo>
                    <a:lnTo>
                      <a:pt x="24" y="180"/>
                    </a:lnTo>
                    <a:lnTo>
                      <a:pt x="24" y="183"/>
                    </a:lnTo>
                    <a:lnTo>
                      <a:pt x="27" y="184"/>
                    </a:lnTo>
                    <a:lnTo>
                      <a:pt x="27" y="185"/>
                    </a:lnTo>
                    <a:lnTo>
                      <a:pt x="25" y="185"/>
                    </a:lnTo>
                    <a:lnTo>
                      <a:pt x="25" y="187"/>
                    </a:lnTo>
                    <a:lnTo>
                      <a:pt x="27" y="188"/>
                    </a:lnTo>
                    <a:lnTo>
                      <a:pt x="30" y="187"/>
                    </a:lnTo>
                    <a:lnTo>
                      <a:pt x="33" y="187"/>
                    </a:lnTo>
                    <a:lnTo>
                      <a:pt x="34" y="188"/>
                    </a:lnTo>
                    <a:lnTo>
                      <a:pt x="33" y="189"/>
                    </a:lnTo>
                    <a:lnTo>
                      <a:pt x="32" y="190"/>
                    </a:lnTo>
                    <a:lnTo>
                      <a:pt x="34" y="193"/>
                    </a:lnTo>
                    <a:lnTo>
                      <a:pt x="33" y="199"/>
                    </a:lnTo>
                    <a:lnTo>
                      <a:pt x="36" y="205"/>
                    </a:lnTo>
                    <a:lnTo>
                      <a:pt x="34" y="212"/>
                    </a:lnTo>
                    <a:lnTo>
                      <a:pt x="34" y="217"/>
                    </a:lnTo>
                    <a:lnTo>
                      <a:pt x="35" y="219"/>
                    </a:lnTo>
                    <a:lnTo>
                      <a:pt x="35" y="222"/>
                    </a:lnTo>
                    <a:lnTo>
                      <a:pt x="37" y="225"/>
                    </a:lnTo>
                    <a:lnTo>
                      <a:pt x="38" y="226"/>
                    </a:lnTo>
                    <a:lnTo>
                      <a:pt x="36" y="228"/>
                    </a:lnTo>
                    <a:lnTo>
                      <a:pt x="40" y="232"/>
                    </a:lnTo>
                    <a:lnTo>
                      <a:pt x="42" y="232"/>
                    </a:lnTo>
                    <a:lnTo>
                      <a:pt x="42" y="234"/>
                    </a:lnTo>
                    <a:lnTo>
                      <a:pt x="43" y="233"/>
                    </a:lnTo>
                    <a:lnTo>
                      <a:pt x="44" y="234"/>
                    </a:lnTo>
                    <a:lnTo>
                      <a:pt x="46" y="234"/>
                    </a:lnTo>
                    <a:lnTo>
                      <a:pt x="47" y="233"/>
                    </a:lnTo>
                    <a:lnTo>
                      <a:pt x="49" y="232"/>
                    </a:lnTo>
                    <a:lnTo>
                      <a:pt x="50" y="238"/>
                    </a:lnTo>
                    <a:lnTo>
                      <a:pt x="49" y="239"/>
                    </a:lnTo>
                    <a:lnTo>
                      <a:pt x="49" y="243"/>
                    </a:lnTo>
                    <a:lnTo>
                      <a:pt x="47" y="247"/>
                    </a:lnTo>
                    <a:lnTo>
                      <a:pt x="48" y="251"/>
                    </a:lnTo>
                    <a:lnTo>
                      <a:pt x="47" y="254"/>
                    </a:lnTo>
                    <a:lnTo>
                      <a:pt x="43" y="259"/>
                    </a:lnTo>
                    <a:lnTo>
                      <a:pt x="45" y="259"/>
                    </a:lnTo>
                    <a:lnTo>
                      <a:pt x="46" y="262"/>
                    </a:lnTo>
                    <a:lnTo>
                      <a:pt x="47" y="263"/>
                    </a:lnTo>
                    <a:lnTo>
                      <a:pt x="49" y="271"/>
                    </a:lnTo>
                    <a:lnTo>
                      <a:pt x="48" y="272"/>
                    </a:lnTo>
                    <a:lnTo>
                      <a:pt x="48" y="277"/>
                    </a:lnTo>
                    <a:lnTo>
                      <a:pt x="47" y="279"/>
                    </a:lnTo>
                    <a:lnTo>
                      <a:pt x="53" y="284"/>
                    </a:lnTo>
                    <a:lnTo>
                      <a:pt x="61" y="286"/>
                    </a:lnTo>
                    <a:lnTo>
                      <a:pt x="62" y="291"/>
                    </a:lnTo>
                    <a:lnTo>
                      <a:pt x="66" y="294"/>
                    </a:lnTo>
                    <a:lnTo>
                      <a:pt x="72" y="302"/>
                    </a:lnTo>
                    <a:lnTo>
                      <a:pt x="72" y="308"/>
                    </a:lnTo>
                    <a:lnTo>
                      <a:pt x="71" y="312"/>
                    </a:lnTo>
                    <a:lnTo>
                      <a:pt x="73" y="317"/>
                    </a:lnTo>
                    <a:lnTo>
                      <a:pt x="75" y="318"/>
                    </a:lnTo>
                    <a:lnTo>
                      <a:pt x="76" y="320"/>
                    </a:lnTo>
                    <a:lnTo>
                      <a:pt x="74" y="324"/>
                    </a:lnTo>
                    <a:lnTo>
                      <a:pt x="74" y="325"/>
                    </a:lnTo>
                    <a:lnTo>
                      <a:pt x="76" y="326"/>
                    </a:lnTo>
                    <a:lnTo>
                      <a:pt x="79" y="329"/>
                    </a:lnTo>
                    <a:lnTo>
                      <a:pt x="83" y="330"/>
                    </a:lnTo>
                    <a:lnTo>
                      <a:pt x="90" y="331"/>
                    </a:lnTo>
                    <a:lnTo>
                      <a:pt x="92" y="331"/>
                    </a:lnTo>
                    <a:lnTo>
                      <a:pt x="92" y="330"/>
                    </a:lnTo>
                    <a:lnTo>
                      <a:pt x="93" y="330"/>
                    </a:lnTo>
                    <a:lnTo>
                      <a:pt x="94" y="333"/>
                    </a:lnTo>
                    <a:lnTo>
                      <a:pt x="96" y="333"/>
                    </a:lnTo>
                    <a:lnTo>
                      <a:pt x="100" y="337"/>
                    </a:lnTo>
                    <a:lnTo>
                      <a:pt x="103" y="338"/>
                    </a:lnTo>
                    <a:lnTo>
                      <a:pt x="103" y="334"/>
                    </a:lnTo>
                    <a:lnTo>
                      <a:pt x="103" y="332"/>
                    </a:lnTo>
                    <a:lnTo>
                      <a:pt x="103" y="329"/>
                    </a:lnTo>
                    <a:lnTo>
                      <a:pt x="109" y="331"/>
                    </a:lnTo>
                    <a:lnTo>
                      <a:pt x="111" y="333"/>
                    </a:lnTo>
                    <a:lnTo>
                      <a:pt x="112" y="334"/>
                    </a:lnTo>
                    <a:lnTo>
                      <a:pt x="115" y="333"/>
                    </a:lnTo>
                    <a:lnTo>
                      <a:pt x="118" y="336"/>
                    </a:lnTo>
                    <a:lnTo>
                      <a:pt x="120" y="336"/>
                    </a:lnTo>
                    <a:lnTo>
                      <a:pt x="121" y="336"/>
                    </a:lnTo>
                    <a:lnTo>
                      <a:pt x="123" y="339"/>
                    </a:lnTo>
                    <a:lnTo>
                      <a:pt x="124" y="339"/>
                    </a:lnTo>
                    <a:lnTo>
                      <a:pt x="127" y="341"/>
                    </a:lnTo>
                    <a:lnTo>
                      <a:pt x="130" y="347"/>
                    </a:lnTo>
                    <a:lnTo>
                      <a:pt x="131" y="350"/>
                    </a:lnTo>
                    <a:lnTo>
                      <a:pt x="133" y="353"/>
                    </a:lnTo>
                    <a:lnTo>
                      <a:pt x="134" y="356"/>
                    </a:lnTo>
                    <a:lnTo>
                      <a:pt x="139" y="358"/>
                    </a:lnTo>
                    <a:lnTo>
                      <a:pt x="139" y="366"/>
                    </a:lnTo>
                    <a:lnTo>
                      <a:pt x="138" y="366"/>
                    </a:lnTo>
                    <a:lnTo>
                      <a:pt x="137" y="369"/>
                    </a:lnTo>
                    <a:lnTo>
                      <a:pt x="138" y="376"/>
                    </a:lnTo>
                    <a:lnTo>
                      <a:pt x="144" y="377"/>
                    </a:lnTo>
                    <a:lnTo>
                      <a:pt x="144" y="379"/>
                    </a:lnTo>
                    <a:lnTo>
                      <a:pt x="144" y="381"/>
                    </a:lnTo>
                    <a:lnTo>
                      <a:pt x="144" y="383"/>
                    </a:lnTo>
                    <a:lnTo>
                      <a:pt x="146" y="384"/>
                    </a:lnTo>
                    <a:lnTo>
                      <a:pt x="147" y="387"/>
                    </a:lnTo>
                    <a:lnTo>
                      <a:pt x="150" y="387"/>
                    </a:lnTo>
                    <a:lnTo>
                      <a:pt x="151" y="389"/>
                    </a:lnTo>
                    <a:lnTo>
                      <a:pt x="152" y="391"/>
                    </a:lnTo>
                    <a:lnTo>
                      <a:pt x="150" y="395"/>
                    </a:lnTo>
                    <a:lnTo>
                      <a:pt x="157" y="402"/>
                    </a:lnTo>
                    <a:lnTo>
                      <a:pt x="156" y="405"/>
                    </a:lnTo>
                    <a:lnTo>
                      <a:pt x="155" y="407"/>
                    </a:lnTo>
                    <a:lnTo>
                      <a:pt x="155" y="408"/>
                    </a:lnTo>
                    <a:lnTo>
                      <a:pt x="158" y="412"/>
                    </a:lnTo>
                    <a:lnTo>
                      <a:pt x="160" y="412"/>
                    </a:lnTo>
                    <a:lnTo>
                      <a:pt x="162" y="415"/>
                    </a:lnTo>
                    <a:lnTo>
                      <a:pt x="163" y="416"/>
                    </a:lnTo>
                    <a:lnTo>
                      <a:pt x="164" y="419"/>
                    </a:lnTo>
                    <a:lnTo>
                      <a:pt x="168" y="424"/>
                    </a:lnTo>
                    <a:lnTo>
                      <a:pt x="170" y="425"/>
                    </a:lnTo>
                    <a:lnTo>
                      <a:pt x="171" y="427"/>
                    </a:lnTo>
                    <a:lnTo>
                      <a:pt x="171" y="430"/>
                    </a:lnTo>
                    <a:lnTo>
                      <a:pt x="168" y="439"/>
                    </a:lnTo>
                    <a:lnTo>
                      <a:pt x="171" y="444"/>
                    </a:lnTo>
                    <a:lnTo>
                      <a:pt x="176" y="451"/>
                    </a:lnTo>
                    <a:lnTo>
                      <a:pt x="184" y="456"/>
                    </a:lnTo>
                    <a:lnTo>
                      <a:pt x="190" y="455"/>
                    </a:lnTo>
                    <a:lnTo>
                      <a:pt x="196" y="455"/>
                    </a:lnTo>
                    <a:lnTo>
                      <a:pt x="198" y="456"/>
                    </a:lnTo>
                    <a:lnTo>
                      <a:pt x="204" y="463"/>
                    </a:lnTo>
                    <a:lnTo>
                      <a:pt x="205" y="464"/>
                    </a:lnTo>
                    <a:lnTo>
                      <a:pt x="207" y="466"/>
                    </a:lnTo>
                    <a:lnTo>
                      <a:pt x="207" y="468"/>
                    </a:lnTo>
                    <a:lnTo>
                      <a:pt x="210" y="470"/>
                    </a:lnTo>
                    <a:lnTo>
                      <a:pt x="212" y="473"/>
                    </a:lnTo>
                    <a:lnTo>
                      <a:pt x="212" y="476"/>
                    </a:lnTo>
                    <a:lnTo>
                      <a:pt x="214" y="478"/>
                    </a:lnTo>
                    <a:lnTo>
                      <a:pt x="216" y="482"/>
                    </a:lnTo>
                    <a:lnTo>
                      <a:pt x="217" y="483"/>
                    </a:lnTo>
                    <a:lnTo>
                      <a:pt x="218" y="484"/>
                    </a:lnTo>
                    <a:lnTo>
                      <a:pt x="219" y="489"/>
                    </a:lnTo>
                    <a:lnTo>
                      <a:pt x="221" y="489"/>
                    </a:lnTo>
                    <a:lnTo>
                      <a:pt x="221" y="491"/>
                    </a:lnTo>
                    <a:lnTo>
                      <a:pt x="223" y="491"/>
                    </a:lnTo>
                    <a:lnTo>
                      <a:pt x="224" y="492"/>
                    </a:lnTo>
                    <a:lnTo>
                      <a:pt x="223" y="495"/>
                    </a:lnTo>
                    <a:lnTo>
                      <a:pt x="222" y="496"/>
                    </a:lnTo>
                    <a:lnTo>
                      <a:pt x="223" y="499"/>
                    </a:lnTo>
                    <a:lnTo>
                      <a:pt x="225" y="505"/>
                    </a:lnTo>
                    <a:lnTo>
                      <a:pt x="223" y="507"/>
                    </a:lnTo>
                    <a:lnTo>
                      <a:pt x="222" y="510"/>
                    </a:lnTo>
                    <a:lnTo>
                      <a:pt x="224" y="515"/>
                    </a:lnTo>
                    <a:lnTo>
                      <a:pt x="222" y="519"/>
                    </a:lnTo>
                    <a:lnTo>
                      <a:pt x="221" y="522"/>
                    </a:lnTo>
                    <a:lnTo>
                      <a:pt x="227" y="528"/>
                    </a:lnTo>
                    <a:lnTo>
                      <a:pt x="227" y="530"/>
                    </a:lnTo>
                    <a:lnTo>
                      <a:pt x="229" y="531"/>
                    </a:lnTo>
                    <a:lnTo>
                      <a:pt x="231" y="534"/>
                    </a:lnTo>
                    <a:lnTo>
                      <a:pt x="236" y="537"/>
                    </a:lnTo>
                    <a:lnTo>
                      <a:pt x="237" y="540"/>
                    </a:lnTo>
                    <a:lnTo>
                      <a:pt x="241" y="543"/>
                    </a:lnTo>
                    <a:lnTo>
                      <a:pt x="241" y="545"/>
                    </a:lnTo>
                    <a:lnTo>
                      <a:pt x="244" y="548"/>
                    </a:lnTo>
                    <a:lnTo>
                      <a:pt x="247" y="548"/>
                    </a:lnTo>
                    <a:lnTo>
                      <a:pt x="248" y="539"/>
                    </a:lnTo>
                    <a:lnTo>
                      <a:pt x="249" y="535"/>
                    </a:lnTo>
                    <a:lnTo>
                      <a:pt x="251" y="536"/>
                    </a:lnTo>
                    <a:lnTo>
                      <a:pt x="254" y="534"/>
                    </a:lnTo>
                    <a:lnTo>
                      <a:pt x="256" y="534"/>
                    </a:lnTo>
                    <a:lnTo>
                      <a:pt x="259" y="538"/>
                    </a:lnTo>
                    <a:lnTo>
                      <a:pt x="261" y="538"/>
                    </a:lnTo>
                    <a:lnTo>
                      <a:pt x="261" y="535"/>
                    </a:lnTo>
                    <a:lnTo>
                      <a:pt x="262" y="533"/>
                    </a:lnTo>
                    <a:lnTo>
                      <a:pt x="259" y="532"/>
                    </a:lnTo>
                    <a:lnTo>
                      <a:pt x="258" y="529"/>
                    </a:lnTo>
                    <a:lnTo>
                      <a:pt x="259" y="526"/>
                    </a:lnTo>
                    <a:lnTo>
                      <a:pt x="259" y="524"/>
                    </a:lnTo>
                    <a:lnTo>
                      <a:pt x="262" y="521"/>
                    </a:lnTo>
                    <a:lnTo>
                      <a:pt x="262" y="519"/>
                    </a:lnTo>
                    <a:lnTo>
                      <a:pt x="262" y="516"/>
                    </a:lnTo>
                    <a:lnTo>
                      <a:pt x="262" y="515"/>
                    </a:lnTo>
                    <a:lnTo>
                      <a:pt x="265" y="511"/>
                    </a:lnTo>
                    <a:lnTo>
                      <a:pt x="267" y="506"/>
                    </a:lnTo>
                    <a:lnTo>
                      <a:pt x="271" y="502"/>
                    </a:lnTo>
                    <a:lnTo>
                      <a:pt x="271" y="500"/>
                    </a:lnTo>
                    <a:lnTo>
                      <a:pt x="272" y="500"/>
                    </a:lnTo>
                    <a:lnTo>
                      <a:pt x="272" y="502"/>
                    </a:lnTo>
                    <a:lnTo>
                      <a:pt x="273" y="502"/>
                    </a:lnTo>
                    <a:lnTo>
                      <a:pt x="275" y="504"/>
                    </a:lnTo>
                    <a:lnTo>
                      <a:pt x="280" y="500"/>
                    </a:lnTo>
                    <a:lnTo>
                      <a:pt x="282" y="496"/>
                    </a:lnTo>
                    <a:lnTo>
                      <a:pt x="282" y="495"/>
                    </a:lnTo>
                    <a:lnTo>
                      <a:pt x="282" y="492"/>
                    </a:lnTo>
                    <a:lnTo>
                      <a:pt x="280" y="487"/>
                    </a:lnTo>
                    <a:lnTo>
                      <a:pt x="281" y="484"/>
                    </a:lnTo>
                    <a:lnTo>
                      <a:pt x="280" y="483"/>
                    </a:lnTo>
                    <a:lnTo>
                      <a:pt x="278" y="480"/>
                    </a:lnTo>
                    <a:lnTo>
                      <a:pt x="277" y="476"/>
                    </a:lnTo>
                    <a:lnTo>
                      <a:pt x="277" y="475"/>
                    </a:lnTo>
                    <a:lnTo>
                      <a:pt x="282" y="475"/>
                    </a:lnTo>
                    <a:lnTo>
                      <a:pt x="282" y="474"/>
                    </a:lnTo>
                    <a:lnTo>
                      <a:pt x="282" y="468"/>
                    </a:lnTo>
                    <a:lnTo>
                      <a:pt x="281" y="468"/>
                    </a:lnTo>
                    <a:lnTo>
                      <a:pt x="282" y="466"/>
                    </a:lnTo>
                    <a:lnTo>
                      <a:pt x="282" y="464"/>
                    </a:lnTo>
                    <a:lnTo>
                      <a:pt x="283" y="461"/>
                    </a:lnTo>
                    <a:lnTo>
                      <a:pt x="285" y="460"/>
                    </a:lnTo>
                    <a:lnTo>
                      <a:pt x="285" y="458"/>
                    </a:lnTo>
                    <a:lnTo>
                      <a:pt x="282" y="457"/>
                    </a:lnTo>
                    <a:lnTo>
                      <a:pt x="283" y="456"/>
                    </a:lnTo>
                    <a:lnTo>
                      <a:pt x="288" y="457"/>
                    </a:lnTo>
                    <a:lnTo>
                      <a:pt x="288" y="458"/>
                    </a:lnTo>
                    <a:lnTo>
                      <a:pt x="286" y="458"/>
                    </a:lnTo>
                    <a:lnTo>
                      <a:pt x="290" y="460"/>
                    </a:lnTo>
                    <a:lnTo>
                      <a:pt x="291" y="460"/>
                    </a:lnTo>
                    <a:lnTo>
                      <a:pt x="292" y="462"/>
                    </a:lnTo>
                    <a:lnTo>
                      <a:pt x="293" y="463"/>
                    </a:lnTo>
                    <a:lnTo>
                      <a:pt x="297" y="460"/>
                    </a:lnTo>
                    <a:lnTo>
                      <a:pt x="298" y="458"/>
                    </a:lnTo>
                    <a:lnTo>
                      <a:pt x="299" y="458"/>
                    </a:lnTo>
                    <a:lnTo>
                      <a:pt x="301" y="458"/>
                    </a:lnTo>
                    <a:lnTo>
                      <a:pt x="301" y="457"/>
                    </a:lnTo>
                    <a:lnTo>
                      <a:pt x="302" y="456"/>
                    </a:lnTo>
                    <a:lnTo>
                      <a:pt x="302" y="454"/>
                    </a:lnTo>
                    <a:lnTo>
                      <a:pt x="305" y="455"/>
                    </a:lnTo>
                    <a:lnTo>
                      <a:pt x="307" y="453"/>
                    </a:lnTo>
                    <a:lnTo>
                      <a:pt x="308" y="454"/>
                    </a:lnTo>
                    <a:lnTo>
                      <a:pt x="309" y="453"/>
                    </a:lnTo>
                    <a:lnTo>
                      <a:pt x="310" y="454"/>
                    </a:lnTo>
                    <a:lnTo>
                      <a:pt x="311" y="454"/>
                    </a:lnTo>
                    <a:lnTo>
                      <a:pt x="311" y="456"/>
                    </a:lnTo>
                    <a:lnTo>
                      <a:pt x="311" y="455"/>
                    </a:lnTo>
                    <a:lnTo>
                      <a:pt x="313" y="453"/>
                    </a:lnTo>
                    <a:lnTo>
                      <a:pt x="311" y="453"/>
                    </a:lnTo>
                    <a:lnTo>
                      <a:pt x="310" y="452"/>
                    </a:lnTo>
                    <a:lnTo>
                      <a:pt x="312" y="451"/>
                    </a:lnTo>
                    <a:lnTo>
                      <a:pt x="313" y="444"/>
                    </a:lnTo>
                    <a:lnTo>
                      <a:pt x="316" y="440"/>
                    </a:lnTo>
                    <a:lnTo>
                      <a:pt x="317" y="440"/>
                    </a:lnTo>
                    <a:lnTo>
                      <a:pt x="319" y="441"/>
                    </a:lnTo>
                    <a:lnTo>
                      <a:pt x="321" y="440"/>
                    </a:lnTo>
                    <a:lnTo>
                      <a:pt x="320" y="437"/>
                    </a:lnTo>
                    <a:lnTo>
                      <a:pt x="320" y="434"/>
                    </a:lnTo>
                    <a:lnTo>
                      <a:pt x="319" y="433"/>
                    </a:lnTo>
                    <a:lnTo>
                      <a:pt x="319" y="432"/>
                    </a:lnTo>
                    <a:lnTo>
                      <a:pt x="316" y="430"/>
                    </a:lnTo>
                    <a:lnTo>
                      <a:pt x="316" y="427"/>
                    </a:lnTo>
                    <a:lnTo>
                      <a:pt x="315" y="428"/>
                    </a:lnTo>
                    <a:lnTo>
                      <a:pt x="315" y="425"/>
                    </a:lnTo>
                    <a:lnTo>
                      <a:pt x="316" y="425"/>
                    </a:lnTo>
                    <a:lnTo>
                      <a:pt x="314" y="425"/>
                    </a:lnTo>
                    <a:lnTo>
                      <a:pt x="314" y="423"/>
                    </a:lnTo>
                    <a:lnTo>
                      <a:pt x="315" y="423"/>
                    </a:lnTo>
                    <a:lnTo>
                      <a:pt x="316" y="423"/>
                    </a:lnTo>
                    <a:lnTo>
                      <a:pt x="316" y="422"/>
                    </a:lnTo>
                    <a:lnTo>
                      <a:pt x="316" y="421"/>
                    </a:lnTo>
                    <a:lnTo>
                      <a:pt x="318" y="419"/>
                    </a:lnTo>
                    <a:lnTo>
                      <a:pt x="321" y="421"/>
                    </a:lnTo>
                    <a:lnTo>
                      <a:pt x="321" y="418"/>
                    </a:lnTo>
                    <a:lnTo>
                      <a:pt x="320" y="417"/>
                    </a:lnTo>
                    <a:lnTo>
                      <a:pt x="321" y="415"/>
                    </a:lnTo>
                    <a:lnTo>
                      <a:pt x="322" y="417"/>
                    </a:lnTo>
                    <a:lnTo>
                      <a:pt x="325" y="418"/>
                    </a:lnTo>
                    <a:lnTo>
                      <a:pt x="326" y="418"/>
                    </a:lnTo>
                    <a:lnTo>
                      <a:pt x="324" y="415"/>
                    </a:lnTo>
                    <a:lnTo>
                      <a:pt x="327" y="412"/>
                    </a:lnTo>
                    <a:lnTo>
                      <a:pt x="329" y="412"/>
                    </a:lnTo>
                    <a:lnTo>
                      <a:pt x="328" y="411"/>
                    </a:lnTo>
                    <a:lnTo>
                      <a:pt x="327" y="411"/>
                    </a:lnTo>
                    <a:lnTo>
                      <a:pt x="323" y="411"/>
                    </a:lnTo>
                    <a:lnTo>
                      <a:pt x="322" y="410"/>
                    </a:lnTo>
                    <a:lnTo>
                      <a:pt x="321" y="410"/>
                    </a:lnTo>
                    <a:lnTo>
                      <a:pt x="321" y="406"/>
                    </a:lnTo>
                    <a:lnTo>
                      <a:pt x="321" y="402"/>
                    </a:lnTo>
                    <a:lnTo>
                      <a:pt x="320" y="400"/>
                    </a:lnTo>
                    <a:lnTo>
                      <a:pt x="321" y="400"/>
                    </a:lnTo>
                    <a:lnTo>
                      <a:pt x="323" y="400"/>
                    </a:lnTo>
                    <a:lnTo>
                      <a:pt x="325" y="400"/>
                    </a:lnTo>
                    <a:lnTo>
                      <a:pt x="326" y="402"/>
                    </a:lnTo>
                    <a:lnTo>
                      <a:pt x="327" y="402"/>
                    </a:lnTo>
                    <a:lnTo>
                      <a:pt x="329" y="402"/>
                    </a:lnTo>
                    <a:lnTo>
                      <a:pt x="329" y="399"/>
                    </a:lnTo>
                    <a:lnTo>
                      <a:pt x="330" y="398"/>
                    </a:lnTo>
                    <a:lnTo>
                      <a:pt x="331" y="396"/>
                    </a:lnTo>
                    <a:lnTo>
                      <a:pt x="330" y="395"/>
                    </a:lnTo>
                    <a:lnTo>
                      <a:pt x="329" y="395"/>
                    </a:lnTo>
                    <a:lnTo>
                      <a:pt x="327" y="392"/>
                    </a:lnTo>
                    <a:lnTo>
                      <a:pt x="328" y="392"/>
                    </a:lnTo>
                    <a:lnTo>
                      <a:pt x="329" y="391"/>
                    </a:lnTo>
                    <a:lnTo>
                      <a:pt x="329" y="387"/>
                    </a:lnTo>
                    <a:lnTo>
                      <a:pt x="332" y="389"/>
                    </a:lnTo>
                    <a:lnTo>
                      <a:pt x="333" y="384"/>
                    </a:lnTo>
                    <a:lnTo>
                      <a:pt x="335" y="384"/>
                    </a:lnTo>
                    <a:lnTo>
                      <a:pt x="336" y="384"/>
                    </a:lnTo>
                    <a:lnTo>
                      <a:pt x="337" y="382"/>
                    </a:lnTo>
                    <a:lnTo>
                      <a:pt x="338" y="381"/>
                    </a:lnTo>
                    <a:lnTo>
                      <a:pt x="342" y="383"/>
                    </a:lnTo>
                    <a:lnTo>
                      <a:pt x="342" y="382"/>
                    </a:lnTo>
                    <a:lnTo>
                      <a:pt x="343" y="381"/>
                    </a:lnTo>
                    <a:lnTo>
                      <a:pt x="342" y="377"/>
                    </a:lnTo>
                    <a:lnTo>
                      <a:pt x="343" y="377"/>
                    </a:lnTo>
                    <a:lnTo>
                      <a:pt x="343" y="376"/>
                    </a:lnTo>
                    <a:lnTo>
                      <a:pt x="344" y="373"/>
                    </a:lnTo>
                    <a:lnTo>
                      <a:pt x="346" y="370"/>
                    </a:lnTo>
                    <a:lnTo>
                      <a:pt x="349" y="370"/>
                    </a:lnTo>
                    <a:lnTo>
                      <a:pt x="348" y="370"/>
                    </a:lnTo>
                    <a:lnTo>
                      <a:pt x="348" y="366"/>
                    </a:lnTo>
                    <a:lnTo>
                      <a:pt x="347" y="368"/>
                    </a:lnTo>
                    <a:lnTo>
                      <a:pt x="346" y="367"/>
                    </a:lnTo>
                    <a:lnTo>
                      <a:pt x="348" y="366"/>
                    </a:lnTo>
                    <a:lnTo>
                      <a:pt x="349" y="366"/>
                    </a:lnTo>
                    <a:lnTo>
                      <a:pt x="349" y="364"/>
                    </a:lnTo>
                    <a:lnTo>
                      <a:pt x="350" y="365"/>
                    </a:lnTo>
                    <a:lnTo>
                      <a:pt x="350" y="364"/>
                    </a:lnTo>
                    <a:lnTo>
                      <a:pt x="350" y="361"/>
                    </a:lnTo>
                    <a:lnTo>
                      <a:pt x="349" y="360"/>
                    </a:lnTo>
                    <a:lnTo>
                      <a:pt x="350" y="359"/>
                    </a:lnTo>
                    <a:lnTo>
                      <a:pt x="348" y="360"/>
                    </a:lnTo>
                    <a:lnTo>
                      <a:pt x="347" y="358"/>
                    </a:lnTo>
                    <a:lnTo>
                      <a:pt x="346" y="358"/>
                    </a:lnTo>
                    <a:lnTo>
                      <a:pt x="346" y="357"/>
                    </a:lnTo>
                    <a:lnTo>
                      <a:pt x="347" y="357"/>
                    </a:lnTo>
                    <a:lnTo>
                      <a:pt x="346" y="356"/>
                    </a:lnTo>
                    <a:lnTo>
                      <a:pt x="347" y="356"/>
                    </a:lnTo>
                    <a:lnTo>
                      <a:pt x="346" y="354"/>
                    </a:lnTo>
                    <a:lnTo>
                      <a:pt x="345" y="352"/>
                    </a:lnTo>
                    <a:lnTo>
                      <a:pt x="345" y="350"/>
                    </a:lnTo>
                    <a:lnTo>
                      <a:pt x="344" y="347"/>
                    </a:lnTo>
                    <a:lnTo>
                      <a:pt x="345" y="347"/>
                    </a:lnTo>
                    <a:lnTo>
                      <a:pt x="344" y="347"/>
                    </a:lnTo>
                    <a:lnTo>
                      <a:pt x="345" y="346"/>
                    </a:lnTo>
                    <a:lnTo>
                      <a:pt x="344" y="346"/>
                    </a:lnTo>
                    <a:lnTo>
                      <a:pt x="344" y="345"/>
                    </a:lnTo>
                    <a:lnTo>
                      <a:pt x="345" y="345"/>
                    </a:lnTo>
                    <a:lnTo>
                      <a:pt x="346" y="342"/>
                    </a:lnTo>
                    <a:lnTo>
                      <a:pt x="346" y="339"/>
                    </a:lnTo>
                    <a:lnTo>
                      <a:pt x="347" y="337"/>
                    </a:lnTo>
                    <a:lnTo>
                      <a:pt x="346" y="336"/>
                    </a:lnTo>
                    <a:lnTo>
                      <a:pt x="348" y="336"/>
                    </a:lnTo>
                    <a:lnTo>
                      <a:pt x="350" y="333"/>
                    </a:lnTo>
                    <a:lnTo>
                      <a:pt x="351" y="331"/>
                    </a:lnTo>
                    <a:lnTo>
                      <a:pt x="353" y="332"/>
                    </a:lnTo>
                    <a:lnTo>
                      <a:pt x="355" y="332"/>
                    </a:lnTo>
                    <a:lnTo>
                      <a:pt x="355" y="331"/>
                    </a:lnTo>
                    <a:lnTo>
                      <a:pt x="351" y="330"/>
                    </a:lnTo>
                    <a:lnTo>
                      <a:pt x="351" y="329"/>
                    </a:lnTo>
                    <a:lnTo>
                      <a:pt x="352" y="329"/>
                    </a:lnTo>
                    <a:lnTo>
                      <a:pt x="351" y="329"/>
                    </a:lnTo>
                    <a:lnTo>
                      <a:pt x="351" y="327"/>
                    </a:lnTo>
                    <a:lnTo>
                      <a:pt x="350" y="326"/>
                    </a:lnTo>
                    <a:lnTo>
                      <a:pt x="350" y="325"/>
                    </a:lnTo>
                    <a:lnTo>
                      <a:pt x="349" y="323"/>
                    </a:lnTo>
                    <a:lnTo>
                      <a:pt x="348" y="323"/>
                    </a:lnTo>
                    <a:lnTo>
                      <a:pt x="349" y="321"/>
                    </a:lnTo>
                    <a:lnTo>
                      <a:pt x="349" y="320"/>
                    </a:lnTo>
                    <a:lnTo>
                      <a:pt x="350" y="319"/>
                    </a:lnTo>
                    <a:lnTo>
                      <a:pt x="348" y="319"/>
                    </a:lnTo>
                    <a:lnTo>
                      <a:pt x="349" y="317"/>
                    </a:lnTo>
                    <a:lnTo>
                      <a:pt x="350" y="316"/>
                    </a:lnTo>
                    <a:lnTo>
                      <a:pt x="350" y="313"/>
                    </a:lnTo>
                    <a:lnTo>
                      <a:pt x="350" y="312"/>
                    </a:lnTo>
                    <a:lnTo>
                      <a:pt x="349" y="312"/>
                    </a:lnTo>
                    <a:lnTo>
                      <a:pt x="350" y="311"/>
                    </a:lnTo>
                    <a:lnTo>
                      <a:pt x="350" y="309"/>
                    </a:lnTo>
                    <a:lnTo>
                      <a:pt x="349" y="311"/>
                    </a:lnTo>
                    <a:lnTo>
                      <a:pt x="350" y="309"/>
                    </a:lnTo>
                    <a:lnTo>
                      <a:pt x="349" y="308"/>
                    </a:lnTo>
                    <a:lnTo>
                      <a:pt x="351" y="309"/>
                    </a:lnTo>
                    <a:lnTo>
                      <a:pt x="351" y="308"/>
                    </a:lnTo>
                    <a:lnTo>
                      <a:pt x="349" y="307"/>
                    </a:lnTo>
                    <a:lnTo>
                      <a:pt x="349" y="308"/>
                    </a:lnTo>
                    <a:lnTo>
                      <a:pt x="349" y="307"/>
                    </a:lnTo>
                    <a:lnTo>
                      <a:pt x="348" y="307"/>
                    </a:lnTo>
                    <a:lnTo>
                      <a:pt x="346" y="307"/>
                    </a:lnTo>
                    <a:lnTo>
                      <a:pt x="346" y="304"/>
                    </a:lnTo>
                    <a:lnTo>
                      <a:pt x="347" y="303"/>
                    </a:lnTo>
                    <a:lnTo>
                      <a:pt x="346" y="302"/>
                    </a:lnTo>
                    <a:lnTo>
                      <a:pt x="348" y="302"/>
                    </a:lnTo>
                    <a:lnTo>
                      <a:pt x="348" y="301"/>
                    </a:lnTo>
                    <a:lnTo>
                      <a:pt x="350" y="302"/>
                    </a:lnTo>
                    <a:lnTo>
                      <a:pt x="350" y="300"/>
                    </a:lnTo>
                    <a:lnTo>
                      <a:pt x="350" y="299"/>
                    </a:lnTo>
                    <a:lnTo>
                      <a:pt x="348" y="298"/>
                    </a:lnTo>
                    <a:lnTo>
                      <a:pt x="349" y="296"/>
                    </a:lnTo>
                    <a:lnTo>
                      <a:pt x="351" y="295"/>
                    </a:lnTo>
                    <a:lnTo>
                      <a:pt x="351" y="294"/>
                    </a:lnTo>
                    <a:lnTo>
                      <a:pt x="353" y="295"/>
                    </a:lnTo>
                    <a:lnTo>
                      <a:pt x="353" y="292"/>
                    </a:lnTo>
                    <a:lnTo>
                      <a:pt x="354" y="291"/>
                    </a:lnTo>
                    <a:lnTo>
                      <a:pt x="355" y="286"/>
                    </a:lnTo>
                    <a:lnTo>
                      <a:pt x="356" y="283"/>
                    </a:lnTo>
                    <a:lnTo>
                      <a:pt x="354" y="282"/>
                    </a:lnTo>
                    <a:lnTo>
                      <a:pt x="355" y="279"/>
                    </a:lnTo>
                    <a:lnTo>
                      <a:pt x="351" y="276"/>
                    </a:lnTo>
                    <a:lnTo>
                      <a:pt x="350" y="276"/>
                    </a:lnTo>
                    <a:lnTo>
                      <a:pt x="347" y="279"/>
                    </a:lnTo>
                    <a:lnTo>
                      <a:pt x="346" y="278"/>
                    </a:lnTo>
                    <a:lnTo>
                      <a:pt x="348" y="277"/>
                    </a:lnTo>
                    <a:lnTo>
                      <a:pt x="350" y="272"/>
                    </a:lnTo>
                    <a:lnTo>
                      <a:pt x="349" y="271"/>
                    </a:lnTo>
                    <a:lnTo>
                      <a:pt x="348" y="270"/>
                    </a:lnTo>
                    <a:lnTo>
                      <a:pt x="350" y="264"/>
                    </a:lnTo>
                    <a:lnTo>
                      <a:pt x="350" y="260"/>
                    </a:lnTo>
                    <a:lnTo>
                      <a:pt x="351" y="258"/>
                    </a:lnTo>
                    <a:lnTo>
                      <a:pt x="353" y="255"/>
                    </a:lnTo>
                    <a:lnTo>
                      <a:pt x="354" y="249"/>
                    </a:lnTo>
                    <a:lnTo>
                      <a:pt x="355" y="247"/>
                    </a:lnTo>
                    <a:lnTo>
                      <a:pt x="356" y="244"/>
                    </a:lnTo>
                    <a:lnTo>
                      <a:pt x="355" y="242"/>
                    </a:lnTo>
                    <a:lnTo>
                      <a:pt x="353" y="243"/>
                    </a:lnTo>
                    <a:lnTo>
                      <a:pt x="350" y="242"/>
                    </a:lnTo>
                    <a:lnTo>
                      <a:pt x="350" y="239"/>
                    </a:lnTo>
                    <a:lnTo>
                      <a:pt x="349" y="238"/>
                    </a:lnTo>
                    <a:lnTo>
                      <a:pt x="347" y="239"/>
                    </a:lnTo>
                    <a:lnTo>
                      <a:pt x="346" y="239"/>
                    </a:lnTo>
                    <a:lnTo>
                      <a:pt x="344" y="238"/>
                    </a:lnTo>
                    <a:lnTo>
                      <a:pt x="344" y="236"/>
                    </a:lnTo>
                    <a:lnTo>
                      <a:pt x="345" y="236"/>
                    </a:lnTo>
                    <a:lnTo>
                      <a:pt x="346" y="235"/>
                    </a:lnTo>
                    <a:lnTo>
                      <a:pt x="342" y="234"/>
                    </a:lnTo>
                    <a:lnTo>
                      <a:pt x="342" y="233"/>
                    </a:lnTo>
                    <a:lnTo>
                      <a:pt x="340" y="233"/>
                    </a:lnTo>
                    <a:lnTo>
                      <a:pt x="339" y="232"/>
                    </a:lnTo>
                    <a:lnTo>
                      <a:pt x="338" y="232"/>
                    </a:lnTo>
                    <a:lnTo>
                      <a:pt x="337" y="229"/>
                    </a:lnTo>
                    <a:lnTo>
                      <a:pt x="336" y="228"/>
                    </a:lnTo>
                    <a:lnTo>
                      <a:pt x="339" y="229"/>
                    </a:lnTo>
                    <a:lnTo>
                      <a:pt x="342" y="232"/>
                    </a:lnTo>
                    <a:lnTo>
                      <a:pt x="345" y="232"/>
                    </a:lnTo>
                    <a:lnTo>
                      <a:pt x="345" y="231"/>
                    </a:lnTo>
                    <a:lnTo>
                      <a:pt x="347" y="231"/>
                    </a:lnTo>
                    <a:lnTo>
                      <a:pt x="348" y="230"/>
                    </a:lnTo>
                    <a:lnTo>
                      <a:pt x="347" y="230"/>
                    </a:lnTo>
                    <a:lnTo>
                      <a:pt x="345" y="224"/>
                    </a:lnTo>
                    <a:lnTo>
                      <a:pt x="342" y="223"/>
                    </a:lnTo>
                    <a:lnTo>
                      <a:pt x="340" y="221"/>
                    </a:lnTo>
                    <a:lnTo>
                      <a:pt x="342" y="219"/>
                    </a:lnTo>
                    <a:lnTo>
                      <a:pt x="341" y="218"/>
                    </a:lnTo>
                    <a:lnTo>
                      <a:pt x="342" y="217"/>
                    </a:lnTo>
                    <a:lnTo>
                      <a:pt x="342" y="218"/>
                    </a:lnTo>
                    <a:lnTo>
                      <a:pt x="342" y="219"/>
                    </a:lnTo>
                    <a:lnTo>
                      <a:pt x="343" y="219"/>
                    </a:lnTo>
                    <a:lnTo>
                      <a:pt x="344" y="218"/>
                    </a:lnTo>
                    <a:lnTo>
                      <a:pt x="344" y="219"/>
                    </a:lnTo>
                    <a:lnTo>
                      <a:pt x="345" y="219"/>
                    </a:lnTo>
                    <a:lnTo>
                      <a:pt x="345" y="218"/>
                    </a:lnTo>
                    <a:lnTo>
                      <a:pt x="348" y="217"/>
                    </a:lnTo>
                    <a:lnTo>
                      <a:pt x="350" y="218"/>
                    </a:lnTo>
                    <a:lnTo>
                      <a:pt x="353" y="215"/>
                    </a:lnTo>
                    <a:lnTo>
                      <a:pt x="351" y="215"/>
                    </a:lnTo>
                    <a:lnTo>
                      <a:pt x="351" y="213"/>
                    </a:lnTo>
                    <a:lnTo>
                      <a:pt x="349" y="213"/>
                    </a:lnTo>
                    <a:lnTo>
                      <a:pt x="348" y="212"/>
                    </a:lnTo>
                    <a:lnTo>
                      <a:pt x="346" y="213"/>
                    </a:lnTo>
                    <a:lnTo>
                      <a:pt x="347" y="211"/>
                    </a:lnTo>
                    <a:lnTo>
                      <a:pt x="346" y="211"/>
                    </a:lnTo>
                    <a:lnTo>
                      <a:pt x="344" y="212"/>
                    </a:lnTo>
                    <a:lnTo>
                      <a:pt x="343" y="211"/>
                    </a:lnTo>
                    <a:lnTo>
                      <a:pt x="342" y="211"/>
                    </a:lnTo>
                    <a:lnTo>
                      <a:pt x="342" y="213"/>
                    </a:lnTo>
                    <a:lnTo>
                      <a:pt x="340" y="213"/>
                    </a:lnTo>
                    <a:lnTo>
                      <a:pt x="340" y="215"/>
                    </a:lnTo>
                    <a:lnTo>
                      <a:pt x="338" y="214"/>
                    </a:lnTo>
                    <a:lnTo>
                      <a:pt x="338" y="210"/>
                    </a:lnTo>
                    <a:lnTo>
                      <a:pt x="339" y="211"/>
                    </a:lnTo>
                    <a:lnTo>
                      <a:pt x="339" y="210"/>
                    </a:lnTo>
                    <a:lnTo>
                      <a:pt x="338" y="209"/>
                    </a:lnTo>
                    <a:lnTo>
                      <a:pt x="340" y="208"/>
                    </a:lnTo>
                    <a:lnTo>
                      <a:pt x="338" y="205"/>
                    </a:lnTo>
                    <a:lnTo>
                      <a:pt x="340" y="203"/>
                    </a:lnTo>
                    <a:lnTo>
                      <a:pt x="343" y="202"/>
                    </a:lnTo>
                    <a:lnTo>
                      <a:pt x="347" y="195"/>
                    </a:lnTo>
                    <a:lnTo>
                      <a:pt x="356" y="192"/>
                    </a:lnTo>
                    <a:lnTo>
                      <a:pt x="359" y="191"/>
                    </a:lnTo>
                    <a:lnTo>
                      <a:pt x="361" y="191"/>
                    </a:lnTo>
                    <a:lnTo>
                      <a:pt x="360" y="191"/>
                    </a:lnTo>
                    <a:lnTo>
                      <a:pt x="360" y="194"/>
                    </a:lnTo>
                    <a:lnTo>
                      <a:pt x="362" y="195"/>
                    </a:lnTo>
                    <a:lnTo>
                      <a:pt x="363" y="197"/>
                    </a:lnTo>
                    <a:lnTo>
                      <a:pt x="363" y="198"/>
                    </a:lnTo>
                    <a:lnTo>
                      <a:pt x="365" y="198"/>
                    </a:lnTo>
                    <a:lnTo>
                      <a:pt x="366" y="198"/>
                    </a:lnTo>
                    <a:lnTo>
                      <a:pt x="367" y="196"/>
                    </a:lnTo>
                    <a:lnTo>
                      <a:pt x="367" y="195"/>
                    </a:lnTo>
                    <a:lnTo>
                      <a:pt x="368" y="194"/>
                    </a:lnTo>
                    <a:lnTo>
                      <a:pt x="368" y="192"/>
                    </a:lnTo>
                    <a:lnTo>
                      <a:pt x="370" y="191"/>
                    </a:lnTo>
                    <a:lnTo>
                      <a:pt x="371" y="188"/>
                    </a:lnTo>
                    <a:lnTo>
                      <a:pt x="372" y="188"/>
                    </a:lnTo>
                    <a:lnTo>
                      <a:pt x="375" y="188"/>
                    </a:lnTo>
                    <a:lnTo>
                      <a:pt x="375" y="187"/>
                    </a:lnTo>
                    <a:lnTo>
                      <a:pt x="376" y="187"/>
                    </a:lnTo>
                    <a:lnTo>
                      <a:pt x="377" y="187"/>
                    </a:lnTo>
                    <a:lnTo>
                      <a:pt x="379" y="185"/>
                    </a:lnTo>
                    <a:lnTo>
                      <a:pt x="379" y="186"/>
                    </a:lnTo>
                    <a:lnTo>
                      <a:pt x="381" y="183"/>
                    </a:lnTo>
                    <a:lnTo>
                      <a:pt x="381" y="181"/>
                    </a:lnTo>
                    <a:lnTo>
                      <a:pt x="379" y="180"/>
                    </a:lnTo>
                    <a:lnTo>
                      <a:pt x="378" y="179"/>
                    </a:lnTo>
                    <a:lnTo>
                      <a:pt x="377" y="178"/>
                    </a:lnTo>
                    <a:lnTo>
                      <a:pt x="376" y="179"/>
                    </a:lnTo>
                    <a:lnTo>
                      <a:pt x="375" y="179"/>
                    </a:lnTo>
                    <a:lnTo>
                      <a:pt x="373" y="181"/>
                    </a:lnTo>
                    <a:lnTo>
                      <a:pt x="372" y="180"/>
                    </a:lnTo>
                    <a:lnTo>
                      <a:pt x="373" y="177"/>
                    </a:lnTo>
                    <a:lnTo>
                      <a:pt x="376" y="176"/>
                    </a:lnTo>
                    <a:lnTo>
                      <a:pt x="378" y="171"/>
                    </a:lnTo>
                    <a:lnTo>
                      <a:pt x="378" y="168"/>
                    </a:lnTo>
                    <a:lnTo>
                      <a:pt x="377" y="166"/>
                    </a:lnTo>
                    <a:lnTo>
                      <a:pt x="377" y="165"/>
                    </a:lnTo>
                    <a:lnTo>
                      <a:pt x="376" y="162"/>
                    </a:lnTo>
                    <a:lnTo>
                      <a:pt x="377" y="161"/>
                    </a:lnTo>
                    <a:lnTo>
                      <a:pt x="381" y="161"/>
                    </a:lnTo>
                    <a:lnTo>
                      <a:pt x="381" y="158"/>
                    </a:lnTo>
                    <a:lnTo>
                      <a:pt x="383" y="157"/>
                    </a:lnTo>
                    <a:lnTo>
                      <a:pt x="382" y="157"/>
                    </a:lnTo>
                    <a:lnTo>
                      <a:pt x="383" y="153"/>
                    </a:lnTo>
                    <a:lnTo>
                      <a:pt x="381" y="151"/>
                    </a:lnTo>
                    <a:lnTo>
                      <a:pt x="381" y="148"/>
                    </a:lnTo>
                    <a:lnTo>
                      <a:pt x="384" y="145"/>
                    </a:lnTo>
                    <a:lnTo>
                      <a:pt x="383" y="144"/>
                    </a:lnTo>
                    <a:lnTo>
                      <a:pt x="382" y="141"/>
                    </a:lnTo>
                    <a:lnTo>
                      <a:pt x="383" y="140"/>
                    </a:lnTo>
                    <a:lnTo>
                      <a:pt x="384" y="141"/>
                    </a:lnTo>
                    <a:lnTo>
                      <a:pt x="386" y="138"/>
                    </a:lnTo>
                    <a:lnTo>
                      <a:pt x="385" y="135"/>
                    </a:lnTo>
                    <a:lnTo>
                      <a:pt x="386" y="135"/>
                    </a:lnTo>
                    <a:lnTo>
                      <a:pt x="386" y="131"/>
                    </a:lnTo>
                    <a:lnTo>
                      <a:pt x="387" y="131"/>
                    </a:lnTo>
                    <a:lnTo>
                      <a:pt x="388" y="131"/>
                    </a:lnTo>
                    <a:lnTo>
                      <a:pt x="389" y="131"/>
                    </a:lnTo>
                    <a:lnTo>
                      <a:pt x="391" y="131"/>
                    </a:lnTo>
                    <a:lnTo>
                      <a:pt x="392" y="131"/>
                    </a:lnTo>
                    <a:lnTo>
                      <a:pt x="392" y="133"/>
                    </a:lnTo>
                    <a:lnTo>
                      <a:pt x="393" y="132"/>
                    </a:lnTo>
                    <a:lnTo>
                      <a:pt x="392" y="126"/>
                    </a:lnTo>
                    <a:lnTo>
                      <a:pt x="392" y="121"/>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2" name="Group 107"/>
            <p:cNvGrpSpPr>
              <a:grpSpLocks/>
            </p:cNvGrpSpPr>
            <p:nvPr/>
          </p:nvGrpSpPr>
          <p:grpSpPr bwMode="auto">
            <a:xfrm>
              <a:off x="1319" y="3149"/>
              <a:ext cx="411" cy="305"/>
              <a:chOff x="1319" y="3149"/>
              <a:chExt cx="411" cy="305"/>
            </a:xfrm>
          </p:grpSpPr>
          <p:sp>
            <p:nvSpPr>
              <p:cNvPr id="261" name="Freeform 105"/>
              <p:cNvSpPr>
                <a:spLocks/>
              </p:cNvSpPr>
              <p:nvPr/>
            </p:nvSpPr>
            <p:spPr bwMode="auto">
              <a:xfrm>
                <a:off x="1319" y="3149"/>
                <a:ext cx="411" cy="305"/>
              </a:xfrm>
              <a:custGeom>
                <a:avLst/>
                <a:gdLst>
                  <a:gd name="T0" fmla="*/ 390 w 411"/>
                  <a:gd name="T1" fmla="*/ 42 h 305"/>
                  <a:gd name="T2" fmla="*/ 357 w 411"/>
                  <a:gd name="T3" fmla="*/ 65 h 305"/>
                  <a:gd name="T4" fmla="*/ 321 w 411"/>
                  <a:gd name="T5" fmla="*/ 39 h 305"/>
                  <a:gd name="T6" fmla="*/ 299 w 411"/>
                  <a:gd name="T7" fmla="*/ 44 h 305"/>
                  <a:gd name="T8" fmla="*/ 286 w 411"/>
                  <a:gd name="T9" fmla="*/ 48 h 305"/>
                  <a:gd name="T10" fmla="*/ 265 w 411"/>
                  <a:gd name="T11" fmla="*/ 62 h 305"/>
                  <a:gd name="T12" fmla="*/ 257 w 411"/>
                  <a:gd name="T13" fmla="*/ 74 h 305"/>
                  <a:gd name="T14" fmla="*/ 245 w 411"/>
                  <a:gd name="T15" fmla="*/ 78 h 305"/>
                  <a:gd name="T16" fmla="*/ 233 w 411"/>
                  <a:gd name="T17" fmla="*/ 78 h 305"/>
                  <a:gd name="T18" fmla="*/ 218 w 411"/>
                  <a:gd name="T19" fmla="*/ 67 h 305"/>
                  <a:gd name="T20" fmla="*/ 199 w 411"/>
                  <a:gd name="T21" fmla="*/ 54 h 305"/>
                  <a:gd name="T22" fmla="*/ 166 w 411"/>
                  <a:gd name="T23" fmla="*/ 13 h 305"/>
                  <a:gd name="T24" fmla="*/ 133 w 411"/>
                  <a:gd name="T25" fmla="*/ 22 h 305"/>
                  <a:gd name="T26" fmla="*/ 120 w 411"/>
                  <a:gd name="T27" fmla="*/ 2 h 305"/>
                  <a:gd name="T28" fmla="*/ 105 w 411"/>
                  <a:gd name="T29" fmla="*/ 15 h 305"/>
                  <a:gd name="T30" fmla="*/ 90 w 411"/>
                  <a:gd name="T31" fmla="*/ 19 h 305"/>
                  <a:gd name="T32" fmla="*/ 76 w 411"/>
                  <a:gd name="T33" fmla="*/ 14 h 305"/>
                  <a:gd name="T34" fmla="*/ 68 w 411"/>
                  <a:gd name="T35" fmla="*/ 10 h 305"/>
                  <a:gd name="T36" fmla="*/ 61 w 411"/>
                  <a:gd name="T37" fmla="*/ 5 h 305"/>
                  <a:gd name="T38" fmla="*/ 48 w 411"/>
                  <a:gd name="T39" fmla="*/ 10 h 305"/>
                  <a:gd name="T40" fmla="*/ 39 w 411"/>
                  <a:gd name="T41" fmla="*/ 20 h 305"/>
                  <a:gd name="T42" fmla="*/ 19 w 411"/>
                  <a:gd name="T43" fmla="*/ 19 h 305"/>
                  <a:gd name="T44" fmla="*/ 15 w 411"/>
                  <a:gd name="T45" fmla="*/ 34 h 305"/>
                  <a:gd name="T46" fmla="*/ 9 w 411"/>
                  <a:gd name="T47" fmla="*/ 45 h 305"/>
                  <a:gd name="T48" fmla="*/ 2 w 411"/>
                  <a:gd name="T49" fmla="*/ 49 h 305"/>
                  <a:gd name="T50" fmla="*/ 14 w 411"/>
                  <a:gd name="T51" fmla="*/ 60 h 305"/>
                  <a:gd name="T52" fmla="*/ 24 w 411"/>
                  <a:gd name="T53" fmla="*/ 65 h 305"/>
                  <a:gd name="T54" fmla="*/ 24 w 411"/>
                  <a:gd name="T55" fmla="*/ 76 h 305"/>
                  <a:gd name="T56" fmla="*/ 41 w 411"/>
                  <a:gd name="T57" fmla="*/ 92 h 305"/>
                  <a:gd name="T58" fmla="*/ 38 w 411"/>
                  <a:gd name="T59" fmla="*/ 109 h 305"/>
                  <a:gd name="T60" fmla="*/ 30 w 411"/>
                  <a:gd name="T61" fmla="*/ 127 h 305"/>
                  <a:gd name="T62" fmla="*/ 36 w 411"/>
                  <a:gd name="T63" fmla="*/ 147 h 305"/>
                  <a:gd name="T64" fmla="*/ 50 w 411"/>
                  <a:gd name="T65" fmla="*/ 163 h 305"/>
                  <a:gd name="T66" fmla="*/ 60 w 411"/>
                  <a:gd name="T67" fmla="*/ 163 h 305"/>
                  <a:gd name="T68" fmla="*/ 76 w 411"/>
                  <a:gd name="T69" fmla="*/ 169 h 305"/>
                  <a:gd name="T70" fmla="*/ 83 w 411"/>
                  <a:gd name="T71" fmla="*/ 177 h 305"/>
                  <a:gd name="T72" fmla="*/ 98 w 411"/>
                  <a:gd name="T73" fmla="*/ 186 h 305"/>
                  <a:gd name="T74" fmla="*/ 105 w 411"/>
                  <a:gd name="T75" fmla="*/ 196 h 305"/>
                  <a:gd name="T76" fmla="*/ 116 w 411"/>
                  <a:gd name="T77" fmla="*/ 220 h 305"/>
                  <a:gd name="T78" fmla="*/ 143 w 411"/>
                  <a:gd name="T79" fmla="*/ 233 h 305"/>
                  <a:gd name="T80" fmla="*/ 159 w 411"/>
                  <a:gd name="T81" fmla="*/ 217 h 305"/>
                  <a:gd name="T82" fmla="*/ 176 w 411"/>
                  <a:gd name="T83" fmla="*/ 229 h 305"/>
                  <a:gd name="T84" fmla="*/ 195 w 411"/>
                  <a:gd name="T85" fmla="*/ 246 h 305"/>
                  <a:gd name="T86" fmla="*/ 215 w 411"/>
                  <a:gd name="T87" fmla="*/ 255 h 305"/>
                  <a:gd name="T88" fmla="*/ 237 w 411"/>
                  <a:gd name="T89" fmla="*/ 278 h 305"/>
                  <a:gd name="T90" fmla="*/ 263 w 411"/>
                  <a:gd name="T91" fmla="*/ 298 h 305"/>
                  <a:gd name="T92" fmla="*/ 278 w 411"/>
                  <a:gd name="T93" fmla="*/ 297 h 305"/>
                  <a:gd name="T94" fmla="*/ 296 w 411"/>
                  <a:gd name="T95" fmla="*/ 295 h 305"/>
                  <a:gd name="T96" fmla="*/ 310 w 411"/>
                  <a:gd name="T97" fmla="*/ 286 h 305"/>
                  <a:gd name="T98" fmla="*/ 333 w 411"/>
                  <a:gd name="T99" fmla="*/ 287 h 305"/>
                  <a:gd name="T100" fmla="*/ 356 w 411"/>
                  <a:gd name="T101" fmla="*/ 300 h 305"/>
                  <a:gd name="T102" fmla="*/ 373 w 411"/>
                  <a:gd name="T103" fmla="*/ 293 h 305"/>
                  <a:gd name="T104" fmla="*/ 378 w 411"/>
                  <a:gd name="T105" fmla="*/ 271 h 305"/>
                  <a:gd name="T106" fmla="*/ 379 w 411"/>
                  <a:gd name="T107" fmla="*/ 244 h 305"/>
                  <a:gd name="T108" fmla="*/ 373 w 411"/>
                  <a:gd name="T109" fmla="*/ 229 h 305"/>
                  <a:gd name="T110" fmla="*/ 365 w 411"/>
                  <a:gd name="T111" fmla="*/ 199 h 305"/>
                  <a:gd name="T112" fmla="*/ 370 w 411"/>
                  <a:gd name="T113" fmla="*/ 175 h 305"/>
                  <a:gd name="T114" fmla="*/ 366 w 411"/>
                  <a:gd name="T115" fmla="*/ 140 h 305"/>
                  <a:gd name="T116" fmla="*/ 373 w 411"/>
                  <a:gd name="T117" fmla="*/ 116 h 305"/>
                  <a:gd name="T118" fmla="*/ 392 w 411"/>
                  <a:gd name="T119" fmla="*/ 96 h 305"/>
                  <a:gd name="T120" fmla="*/ 398 w 411"/>
                  <a:gd name="T121" fmla="*/ 57 h 305"/>
                  <a:gd name="T122" fmla="*/ 411 w 411"/>
                  <a:gd name="T123" fmla="*/ 3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
                  <a:gd name="T187" fmla="*/ 0 h 305"/>
                  <a:gd name="T188" fmla="*/ 411 w 411"/>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 h="305">
                    <a:moveTo>
                      <a:pt x="410" y="29"/>
                    </a:moveTo>
                    <a:lnTo>
                      <a:pt x="411" y="26"/>
                    </a:lnTo>
                    <a:lnTo>
                      <a:pt x="410" y="24"/>
                    </a:lnTo>
                    <a:lnTo>
                      <a:pt x="407" y="21"/>
                    </a:lnTo>
                    <a:lnTo>
                      <a:pt x="404" y="23"/>
                    </a:lnTo>
                    <a:lnTo>
                      <a:pt x="403" y="25"/>
                    </a:lnTo>
                    <a:lnTo>
                      <a:pt x="402" y="25"/>
                    </a:lnTo>
                    <a:lnTo>
                      <a:pt x="401" y="27"/>
                    </a:lnTo>
                    <a:lnTo>
                      <a:pt x="399" y="29"/>
                    </a:lnTo>
                    <a:lnTo>
                      <a:pt x="398" y="27"/>
                    </a:lnTo>
                    <a:lnTo>
                      <a:pt x="396" y="28"/>
                    </a:lnTo>
                    <a:lnTo>
                      <a:pt x="393" y="32"/>
                    </a:lnTo>
                    <a:lnTo>
                      <a:pt x="392" y="39"/>
                    </a:lnTo>
                    <a:lnTo>
                      <a:pt x="390" y="42"/>
                    </a:lnTo>
                    <a:lnTo>
                      <a:pt x="386" y="45"/>
                    </a:lnTo>
                    <a:lnTo>
                      <a:pt x="387" y="47"/>
                    </a:lnTo>
                    <a:lnTo>
                      <a:pt x="386" y="48"/>
                    </a:lnTo>
                    <a:lnTo>
                      <a:pt x="382" y="50"/>
                    </a:lnTo>
                    <a:lnTo>
                      <a:pt x="379" y="52"/>
                    </a:lnTo>
                    <a:lnTo>
                      <a:pt x="378" y="52"/>
                    </a:lnTo>
                    <a:lnTo>
                      <a:pt x="377" y="52"/>
                    </a:lnTo>
                    <a:lnTo>
                      <a:pt x="371" y="60"/>
                    </a:lnTo>
                    <a:lnTo>
                      <a:pt x="369" y="65"/>
                    </a:lnTo>
                    <a:lnTo>
                      <a:pt x="368" y="66"/>
                    </a:lnTo>
                    <a:lnTo>
                      <a:pt x="364" y="69"/>
                    </a:lnTo>
                    <a:lnTo>
                      <a:pt x="361" y="67"/>
                    </a:lnTo>
                    <a:lnTo>
                      <a:pt x="358" y="66"/>
                    </a:lnTo>
                    <a:lnTo>
                      <a:pt x="357" y="65"/>
                    </a:lnTo>
                    <a:lnTo>
                      <a:pt x="350" y="60"/>
                    </a:lnTo>
                    <a:lnTo>
                      <a:pt x="347" y="59"/>
                    </a:lnTo>
                    <a:lnTo>
                      <a:pt x="345" y="59"/>
                    </a:lnTo>
                    <a:lnTo>
                      <a:pt x="344" y="55"/>
                    </a:lnTo>
                    <a:lnTo>
                      <a:pt x="341" y="52"/>
                    </a:lnTo>
                    <a:lnTo>
                      <a:pt x="341" y="49"/>
                    </a:lnTo>
                    <a:lnTo>
                      <a:pt x="338" y="47"/>
                    </a:lnTo>
                    <a:lnTo>
                      <a:pt x="337" y="44"/>
                    </a:lnTo>
                    <a:lnTo>
                      <a:pt x="332" y="43"/>
                    </a:lnTo>
                    <a:lnTo>
                      <a:pt x="331" y="44"/>
                    </a:lnTo>
                    <a:lnTo>
                      <a:pt x="330" y="44"/>
                    </a:lnTo>
                    <a:lnTo>
                      <a:pt x="329" y="44"/>
                    </a:lnTo>
                    <a:lnTo>
                      <a:pt x="322" y="38"/>
                    </a:lnTo>
                    <a:lnTo>
                      <a:pt x="321" y="39"/>
                    </a:lnTo>
                    <a:lnTo>
                      <a:pt x="320" y="38"/>
                    </a:lnTo>
                    <a:lnTo>
                      <a:pt x="319" y="36"/>
                    </a:lnTo>
                    <a:lnTo>
                      <a:pt x="317" y="37"/>
                    </a:lnTo>
                    <a:lnTo>
                      <a:pt x="317" y="32"/>
                    </a:lnTo>
                    <a:lnTo>
                      <a:pt x="314" y="31"/>
                    </a:lnTo>
                    <a:lnTo>
                      <a:pt x="313" y="31"/>
                    </a:lnTo>
                    <a:lnTo>
                      <a:pt x="311" y="29"/>
                    </a:lnTo>
                    <a:lnTo>
                      <a:pt x="308" y="29"/>
                    </a:lnTo>
                    <a:lnTo>
                      <a:pt x="306" y="31"/>
                    </a:lnTo>
                    <a:lnTo>
                      <a:pt x="305" y="40"/>
                    </a:lnTo>
                    <a:lnTo>
                      <a:pt x="303" y="42"/>
                    </a:lnTo>
                    <a:lnTo>
                      <a:pt x="300" y="42"/>
                    </a:lnTo>
                    <a:lnTo>
                      <a:pt x="299" y="44"/>
                    </a:lnTo>
                    <a:lnTo>
                      <a:pt x="298" y="44"/>
                    </a:lnTo>
                    <a:lnTo>
                      <a:pt x="297" y="46"/>
                    </a:lnTo>
                    <a:lnTo>
                      <a:pt x="297" y="45"/>
                    </a:lnTo>
                    <a:lnTo>
                      <a:pt x="293" y="45"/>
                    </a:lnTo>
                    <a:lnTo>
                      <a:pt x="293" y="44"/>
                    </a:lnTo>
                    <a:lnTo>
                      <a:pt x="293" y="45"/>
                    </a:lnTo>
                    <a:lnTo>
                      <a:pt x="290" y="46"/>
                    </a:lnTo>
                    <a:lnTo>
                      <a:pt x="291" y="46"/>
                    </a:lnTo>
                    <a:lnTo>
                      <a:pt x="291" y="48"/>
                    </a:lnTo>
                    <a:lnTo>
                      <a:pt x="290" y="49"/>
                    </a:lnTo>
                    <a:lnTo>
                      <a:pt x="288" y="47"/>
                    </a:lnTo>
                    <a:lnTo>
                      <a:pt x="287" y="48"/>
                    </a:lnTo>
                    <a:lnTo>
                      <a:pt x="286" y="48"/>
                    </a:lnTo>
                    <a:lnTo>
                      <a:pt x="286" y="49"/>
                    </a:lnTo>
                    <a:lnTo>
                      <a:pt x="284" y="49"/>
                    </a:lnTo>
                    <a:lnTo>
                      <a:pt x="284" y="50"/>
                    </a:lnTo>
                    <a:lnTo>
                      <a:pt x="284" y="49"/>
                    </a:lnTo>
                    <a:lnTo>
                      <a:pt x="283" y="49"/>
                    </a:lnTo>
                    <a:lnTo>
                      <a:pt x="281" y="49"/>
                    </a:lnTo>
                    <a:lnTo>
                      <a:pt x="275" y="55"/>
                    </a:lnTo>
                    <a:lnTo>
                      <a:pt x="271" y="55"/>
                    </a:lnTo>
                    <a:lnTo>
                      <a:pt x="269" y="55"/>
                    </a:lnTo>
                    <a:lnTo>
                      <a:pt x="269" y="57"/>
                    </a:lnTo>
                    <a:lnTo>
                      <a:pt x="267" y="57"/>
                    </a:lnTo>
                    <a:lnTo>
                      <a:pt x="265" y="60"/>
                    </a:lnTo>
                    <a:lnTo>
                      <a:pt x="265" y="62"/>
                    </a:lnTo>
                    <a:lnTo>
                      <a:pt x="266" y="62"/>
                    </a:lnTo>
                    <a:lnTo>
                      <a:pt x="267" y="64"/>
                    </a:lnTo>
                    <a:lnTo>
                      <a:pt x="269" y="66"/>
                    </a:lnTo>
                    <a:lnTo>
                      <a:pt x="267" y="67"/>
                    </a:lnTo>
                    <a:lnTo>
                      <a:pt x="266" y="69"/>
                    </a:lnTo>
                    <a:lnTo>
                      <a:pt x="264" y="69"/>
                    </a:lnTo>
                    <a:lnTo>
                      <a:pt x="262" y="70"/>
                    </a:lnTo>
                    <a:lnTo>
                      <a:pt x="260" y="69"/>
                    </a:lnTo>
                    <a:lnTo>
                      <a:pt x="258" y="69"/>
                    </a:lnTo>
                    <a:lnTo>
                      <a:pt x="259" y="71"/>
                    </a:lnTo>
                    <a:lnTo>
                      <a:pt x="258" y="72"/>
                    </a:lnTo>
                    <a:lnTo>
                      <a:pt x="257" y="72"/>
                    </a:lnTo>
                    <a:lnTo>
                      <a:pt x="257" y="74"/>
                    </a:lnTo>
                    <a:lnTo>
                      <a:pt x="259" y="75"/>
                    </a:lnTo>
                    <a:lnTo>
                      <a:pt x="260" y="78"/>
                    </a:lnTo>
                    <a:lnTo>
                      <a:pt x="261" y="78"/>
                    </a:lnTo>
                    <a:lnTo>
                      <a:pt x="261" y="83"/>
                    </a:lnTo>
                    <a:lnTo>
                      <a:pt x="254" y="79"/>
                    </a:lnTo>
                    <a:lnTo>
                      <a:pt x="252" y="78"/>
                    </a:lnTo>
                    <a:lnTo>
                      <a:pt x="251" y="76"/>
                    </a:lnTo>
                    <a:lnTo>
                      <a:pt x="250" y="77"/>
                    </a:lnTo>
                    <a:lnTo>
                      <a:pt x="248" y="76"/>
                    </a:lnTo>
                    <a:lnTo>
                      <a:pt x="248" y="78"/>
                    </a:lnTo>
                    <a:lnTo>
                      <a:pt x="246" y="77"/>
                    </a:lnTo>
                    <a:lnTo>
                      <a:pt x="245" y="78"/>
                    </a:lnTo>
                    <a:lnTo>
                      <a:pt x="244" y="78"/>
                    </a:lnTo>
                    <a:lnTo>
                      <a:pt x="243" y="78"/>
                    </a:lnTo>
                    <a:lnTo>
                      <a:pt x="238" y="78"/>
                    </a:lnTo>
                    <a:lnTo>
                      <a:pt x="238" y="76"/>
                    </a:lnTo>
                    <a:lnTo>
                      <a:pt x="240" y="74"/>
                    </a:lnTo>
                    <a:lnTo>
                      <a:pt x="240" y="73"/>
                    </a:lnTo>
                    <a:lnTo>
                      <a:pt x="237" y="73"/>
                    </a:lnTo>
                    <a:lnTo>
                      <a:pt x="237" y="72"/>
                    </a:lnTo>
                    <a:lnTo>
                      <a:pt x="237" y="74"/>
                    </a:lnTo>
                    <a:lnTo>
                      <a:pt x="237" y="75"/>
                    </a:lnTo>
                    <a:lnTo>
                      <a:pt x="237" y="76"/>
                    </a:lnTo>
                    <a:lnTo>
                      <a:pt x="233" y="78"/>
                    </a:lnTo>
                    <a:lnTo>
                      <a:pt x="232" y="76"/>
                    </a:lnTo>
                    <a:lnTo>
                      <a:pt x="231" y="77"/>
                    </a:lnTo>
                    <a:lnTo>
                      <a:pt x="228" y="76"/>
                    </a:lnTo>
                    <a:lnTo>
                      <a:pt x="227" y="78"/>
                    </a:lnTo>
                    <a:lnTo>
                      <a:pt x="225" y="78"/>
                    </a:lnTo>
                    <a:lnTo>
                      <a:pt x="224" y="78"/>
                    </a:lnTo>
                    <a:lnTo>
                      <a:pt x="223" y="76"/>
                    </a:lnTo>
                    <a:lnTo>
                      <a:pt x="223" y="75"/>
                    </a:lnTo>
                    <a:lnTo>
                      <a:pt x="223" y="74"/>
                    </a:lnTo>
                    <a:lnTo>
                      <a:pt x="221" y="72"/>
                    </a:lnTo>
                    <a:lnTo>
                      <a:pt x="219" y="68"/>
                    </a:lnTo>
                    <a:lnTo>
                      <a:pt x="218" y="68"/>
                    </a:lnTo>
                    <a:lnTo>
                      <a:pt x="218" y="67"/>
                    </a:lnTo>
                    <a:lnTo>
                      <a:pt x="217" y="68"/>
                    </a:lnTo>
                    <a:lnTo>
                      <a:pt x="216" y="67"/>
                    </a:lnTo>
                    <a:lnTo>
                      <a:pt x="215" y="67"/>
                    </a:lnTo>
                    <a:lnTo>
                      <a:pt x="213" y="63"/>
                    </a:lnTo>
                    <a:lnTo>
                      <a:pt x="211" y="64"/>
                    </a:lnTo>
                    <a:lnTo>
                      <a:pt x="211" y="65"/>
                    </a:lnTo>
                    <a:lnTo>
                      <a:pt x="210" y="65"/>
                    </a:lnTo>
                    <a:lnTo>
                      <a:pt x="207" y="62"/>
                    </a:lnTo>
                    <a:lnTo>
                      <a:pt x="207" y="57"/>
                    </a:lnTo>
                    <a:lnTo>
                      <a:pt x="203" y="54"/>
                    </a:lnTo>
                    <a:lnTo>
                      <a:pt x="201" y="55"/>
                    </a:lnTo>
                    <a:lnTo>
                      <a:pt x="200" y="54"/>
                    </a:lnTo>
                    <a:lnTo>
                      <a:pt x="199" y="54"/>
                    </a:lnTo>
                    <a:lnTo>
                      <a:pt x="198" y="53"/>
                    </a:lnTo>
                    <a:lnTo>
                      <a:pt x="195" y="52"/>
                    </a:lnTo>
                    <a:lnTo>
                      <a:pt x="194" y="52"/>
                    </a:lnTo>
                    <a:lnTo>
                      <a:pt x="194" y="51"/>
                    </a:lnTo>
                    <a:lnTo>
                      <a:pt x="194" y="48"/>
                    </a:lnTo>
                    <a:lnTo>
                      <a:pt x="192" y="40"/>
                    </a:lnTo>
                    <a:lnTo>
                      <a:pt x="190" y="39"/>
                    </a:lnTo>
                    <a:lnTo>
                      <a:pt x="178" y="37"/>
                    </a:lnTo>
                    <a:lnTo>
                      <a:pt x="179" y="27"/>
                    </a:lnTo>
                    <a:lnTo>
                      <a:pt x="179" y="23"/>
                    </a:lnTo>
                    <a:lnTo>
                      <a:pt x="174" y="21"/>
                    </a:lnTo>
                    <a:lnTo>
                      <a:pt x="175" y="15"/>
                    </a:lnTo>
                    <a:lnTo>
                      <a:pt x="167" y="15"/>
                    </a:lnTo>
                    <a:lnTo>
                      <a:pt x="166" y="13"/>
                    </a:lnTo>
                    <a:lnTo>
                      <a:pt x="164" y="13"/>
                    </a:lnTo>
                    <a:lnTo>
                      <a:pt x="164" y="11"/>
                    </a:lnTo>
                    <a:lnTo>
                      <a:pt x="162" y="13"/>
                    </a:lnTo>
                    <a:lnTo>
                      <a:pt x="158" y="8"/>
                    </a:lnTo>
                    <a:lnTo>
                      <a:pt x="156" y="7"/>
                    </a:lnTo>
                    <a:lnTo>
                      <a:pt x="156" y="10"/>
                    </a:lnTo>
                    <a:lnTo>
                      <a:pt x="155" y="10"/>
                    </a:lnTo>
                    <a:lnTo>
                      <a:pt x="147" y="10"/>
                    </a:lnTo>
                    <a:lnTo>
                      <a:pt x="146" y="17"/>
                    </a:lnTo>
                    <a:lnTo>
                      <a:pt x="142" y="16"/>
                    </a:lnTo>
                    <a:lnTo>
                      <a:pt x="137" y="15"/>
                    </a:lnTo>
                    <a:lnTo>
                      <a:pt x="136" y="19"/>
                    </a:lnTo>
                    <a:lnTo>
                      <a:pt x="133" y="21"/>
                    </a:lnTo>
                    <a:lnTo>
                      <a:pt x="133" y="22"/>
                    </a:lnTo>
                    <a:lnTo>
                      <a:pt x="131" y="23"/>
                    </a:lnTo>
                    <a:lnTo>
                      <a:pt x="131" y="21"/>
                    </a:lnTo>
                    <a:lnTo>
                      <a:pt x="127" y="20"/>
                    </a:lnTo>
                    <a:lnTo>
                      <a:pt x="126" y="20"/>
                    </a:lnTo>
                    <a:lnTo>
                      <a:pt x="126" y="19"/>
                    </a:lnTo>
                    <a:lnTo>
                      <a:pt x="124" y="18"/>
                    </a:lnTo>
                    <a:lnTo>
                      <a:pt x="123" y="15"/>
                    </a:lnTo>
                    <a:lnTo>
                      <a:pt x="124" y="12"/>
                    </a:lnTo>
                    <a:lnTo>
                      <a:pt x="126" y="8"/>
                    </a:lnTo>
                    <a:lnTo>
                      <a:pt x="124" y="7"/>
                    </a:lnTo>
                    <a:lnTo>
                      <a:pt x="125" y="6"/>
                    </a:lnTo>
                    <a:lnTo>
                      <a:pt x="125" y="5"/>
                    </a:lnTo>
                    <a:lnTo>
                      <a:pt x="121" y="4"/>
                    </a:lnTo>
                    <a:lnTo>
                      <a:pt x="120" y="2"/>
                    </a:lnTo>
                    <a:lnTo>
                      <a:pt x="118" y="0"/>
                    </a:lnTo>
                    <a:lnTo>
                      <a:pt x="116" y="1"/>
                    </a:lnTo>
                    <a:lnTo>
                      <a:pt x="115" y="4"/>
                    </a:lnTo>
                    <a:lnTo>
                      <a:pt x="112" y="2"/>
                    </a:lnTo>
                    <a:lnTo>
                      <a:pt x="111" y="5"/>
                    </a:lnTo>
                    <a:lnTo>
                      <a:pt x="109" y="5"/>
                    </a:lnTo>
                    <a:lnTo>
                      <a:pt x="107" y="6"/>
                    </a:lnTo>
                    <a:lnTo>
                      <a:pt x="107" y="8"/>
                    </a:lnTo>
                    <a:lnTo>
                      <a:pt x="108" y="9"/>
                    </a:lnTo>
                    <a:lnTo>
                      <a:pt x="107" y="14"/>
                    </a:lnTo>
                    <a:lnTo>
                      <a:pt x="106" y="15"/>
                    </a:lnTo>
                    <a:lnTo>
                      <a:pt x="105" y="15"/>
                    </a:lnTo>
                    <a:lnTo>
                      <a:pt x="104" y="14"/>
                    </a:lnTo>
                    <a:lnTo>
                      <a:pt x="102" y="18"/>
                    </a:lnTo>
                    <a:lnTo>
                      <a:pt x="101" y="15"/>
                    </a:lnTo>
                    <a:lnTo>
                      <a:pt x="99" y="15"/>
                    </a:lnTo>
                    <a:lnTo>
                      <a:pt x="98" y="15"/>
                    </a:lnTo>
                    <a:lnTo>
                      <a:pt x="97" y="14"/>
                    </a:lnTo>
                    <a:lnTo>
                      <a:pt x="96" y="15"/>
                    </a:lnTo>
                    <a:lnTo>
                      <a:pt x="95" y="15"/>
                    </a:lnTo>
                    <a:lnTo>
                      <a:pt x="94" y="18"/>
                    </a:lnTo>
                    <a:lnTo>
                      <a:pt x="93" y="18"/>
                    </a:lnTo>
                    <a:lnTo>
                      <a:pt x="93" y="19"/>
                    </a:lnTo>
                    <a:lnTo>
                      <a:pt x="92" y="20"/>
                    </a:lnTo>
                    <a:lnTo>
                      <a:pt x="90" y="19"/>
                    </a:lnTo>
                    <a:lnTo>
                      <a:pt x="89" y="20"/>
                    </a:lnTo>
                    <a:lnTo>
                      <a:pt x="88" y="19"/>
                    </a:lnTo>
                    <a:lnTo>
                      <a:pt x="88" y="18"/>
                    </a:lnTo>
                    <a:lnTo>
                      <a:pt x="86" y="17"/>
                    </a:lnTo>
                    <a:lnTo>
                      <a:pt x="86" y="16"/>
                    </a:lnTo>
                    <a:lnTo>
                      <a:pt x="82" y="14"/>
                    </a:lnTo>
                    <a:lnTo>
                      <a:pt x="82" y="13"/>
                    </a:lnTo>
                    <a:lnTo>
                      <a:pt x="81" y="12"/>
                    </a:lnTo>
                    <a:lnTo>
                      <a:pt x="81" y="15"/>
                    </a:lnTo>
                    <a:lnTo>
                      <a:pt x="79" y="14"/>
                    </a:lnTo>
                    <a:lnTo>
                      <a:pt x="79" y="15"/>
                    </a:lnTo>
                    <a:lnTo>
                      <a:pt x="77" y="14"/>
                    </a:lnTo>
                    <a:lnTo>
                      <a:pt x="76" y="14"/>
                    </a:lnTo>
                    <a:lnTo>
                      <a:pt x="76" y="13"/>
                    </a:lnTo>
                    <a:lnTo>
                      <a:pt x="76" y="12"/>
                    </a:lnTo>
                    <a:lnTo>
                      <a:pt x="75" y="13"/>
                    </a:lnTo>
                    <a:lnTo>
                      <a:pt x="73" y="12"/>
                    </a:lnTo>
                    <a:lnTo>
                      <a:pt x="71" y="13"/>
                    </a:lnTo>
                    <a:lnTo>
                      <a:pt x="71" y="12"/>
                    </a:lnTo>
                    <a:lnTo>
                      <a:pt x="69" y="12"/>
                    </a:lnTo>
                    <a:lnTo>
                      <a:pt x="69" y="11"/>
                    </a:lnTo>
                    <a:lnTo>
                      <a:pt x="68" y="12"/>
                    </a:lnTo>
                    <a:lnTo>
                      <a:pt x="68" y="10"/>
                    </a:lnTo>
                    <a:lnTo>
                      <a:pt x="68" y="13"/>
                    </a:lnTo>
                    <a:lnTo>
                      <a:pt x="69" y="13"/>
                    </a:lnTo>
                    <a:lnTo>
                      <a:pt x="68" y="14"/>
                    </a:lnTo>
                    <a:lnTo>
                      <a:pt x="68" y="13"/>
                    </a:lnTo>
                    <a:lnTo>
                      <a:pt x="66" y="12"/>
                    </a:lnTo>
                    <a:lnTo>
                      <a:pt x="66" y="13"/>
                    </a:lnTo>
                    <a:lnTo>
                      <a:pt x="65" y="13"/>
                    </a:lnTo>
                    <a:lnTo>
                      <a:pt x="65" y="11"/>
                    </a:lnTo>
                    <a:lnTo>
                      <a:pt x="63" y="11"/>
                    </a:lnTo>
                    <a:lnTo>
                      <a:pt x="64" y="6"/>
                    </a:lnTo>
                    <a:lnTo>
                      <a:pt x="61" y="5"/>
                    </a:lnTo>
                    <a:lnTo>
                      <a:pt x="60" y="5"/>
                    </a:lnTo>
                    <a:lnTo>
                      <a:pt x="60" y="6"/>
                    </a:lnTo>
                    <a:lnTo>
                      <a:pt x="61" y="8"/>
                    </a:lnTo>
                    <a:lnTo>
                      <a:pt x="59" y="8"/>
                    </a:lnTo>
                    <a:lnTo>
                      <a:pt x="58" y="8"/>
                    </a:lnTo>
                    <a:lnTo>
                      <a:pt x="58" y="10"/>
                    </a:lnTo>
                    <a:lnTo>
                      <a:pt x="56" y="11"/>
                    </a:lnTo>
                    <a:lnTo>
                      <a:pt x="55" y="10"/>
                    </a:lnTo>
                    <a:lnTo>
                      <a:pt x="55" y="8"/>
                    </a:lnTo>
                    <a:lnTo>
                      <a:pt x="54" y="9"/>
                    </a:lnTo>
                    <a:lnTo>
                      <a:pt x="53" y="8"/>
                    </a:lnTo>
                    <a:lnTo>
                      <a:pt x="52" y="8"/>
                    </a:lnTo>
                    <a:lnTo>
                      <a:pt x="48" y="10"/>
                    </a:lnTo>
                    <a:lnTo>
                      <a:pt x="47" y="10"/>
                    </a:lnTo>
                    <a:lnTo>
                      <a:pt x="47" y="14"/>
                    </a:lnTo>
                    <a:lnTo>
                      <a:pt x="46" y="15"/>
                    </a:lnTo>
                    <a:lnTo>
                      <a:pt x="47" y="15"/>
                    </a:lnTo>
                    <a:lnTo>
                      <a:pt x="47" y="18"/>
                    </a:lnTo>
                    <a:lnTo>
                      <a:pt x="45" y="17"/>
                    </a:lnTo>
                    <a:lnTo>
                      <a:pt x="44" y="18"/>
                    </a:lnTo>
                    <a:lnTo>
                      <a:pt x="42" y="19"/>
                    </a:lnTo>
                    <a:lnTo>
                      <a:pt x="41" y="19"/>
                    </a:lnTo>
                    <a:lnTo>
                      <a:pt x="37" y="18"/>
                    </a:lnTo>
                    <a:lnTo>
                      <a:pt x="37" y="20"/>
                    </a:lnTo>
                    <a:lnTo>
                      <a:pt x="39" y="20"/>
                    </a:lnTo>
                    <a:lnTo>
                      <a:pt x="38" y="21"/>
                    </a:lnTo>
                    <a:lnTo>
                      <a:pt x="36" y="20"/>
                    </a:lnTo>
                    <a:lnTo>
                      <a:pt x="36" y="21"/>
                    </a:lnTo>
                    <a:lnTo>
                      <a:pt x="34" y="22"/>
                    </a:lnTo>
                    <a:lnTo>
                      <a:pt x="33" y="22"/>
                    </a:lnTo>
                    <a:lnTo>
                      <a:pt x="32" y="24"/>
                    </a:lnTo>
                    <a:lnTo>
                      <a:pt x="27" y="25"/>
                    </a:lnTo>
                    <a:lnTo>
                      <a:pt x="24" y="18"/>
                    </a:lnTo>
                    <a:lnTo>
                      <a:pt x="23" y="18"/>
                    </a:lnTo>
                    <a:lnTo>
                      <a:pt x="22" y="18"/>
                    </a:lnTo>
                    <a:lnTo>
                      <a:pt x="23" y="21"/>
                    </a:lnTo>
                    <a:lnTo>
                      <a:pt x="20" y="23"/>
                    </a:lnTo>
                    <a:lnTo>
                      <a:pt x="19" y="21"/>
                    </a:lnTo>
                    <a:lnTo>
                      <a:pt x="19" y="19"/>
                    </a:lnTo>
                    <a:lnTo>
                      <a:pt x="17" y="18"/>
                    </a:lnTo>
                    <a:lnTo>
                      <a:pt x="15" y="19"/>
                    </a:lnTo>
                    <a:lnTo>
                      <a:pt x="13" y="23"/>
                    </a:lnTo>
                    <a:lnTo>
                      <a:pt x="16" y="26"/>
                    </a:lnTo>
                    <a:lnTo>
                      <a:pt x="17" y="25"/>
                    </a:lnTo>
                    <a:lnTo>
                      <a:pt x="19" y="28"/>
                    </a:lnTo>
                    <a:lnTo>
                      <a:pt x="20" y="28"/>
                    </a:lnTo>
                    <a:lnTo>
                      <a:pt x="18" y="29"/>
                    </a:lnTo>
                    <a:lnTo>
                      <a:pt x="17" y="27"/>
                    </a:lnTo>
                    <a:lnTo>
                      <a:pt x="16" y="28"/>
                    </a:lnTo>
                    <a:lnTo>
                      <a:pt x="14" y="28"/>
                    </a:lnTo>
                    <a:lnTo>
                      <a:pt x="14" y="29"/>
                    </a:lnTo>
                    <a:lnTo>
                      <a:pt x="14" y="32"/>
                    </a:lnTo>
                    <a:lnTo>
                      <a:pt x="15" y="34"/>
                    </a:lnTo>
                    <a:lnTo>
                      <a:pt x="14" y="40"/>
                    </a:lnTo>
                    <a:lnTo>
                      <a:pt x="12" y="39"/>
                    </a:lnTo>
                    <a:lnTo>
                      <a:pt x="10" y="40"/>
                    </a:lnTo>
                    <a:lnTo>
                      <a:pt x="9" y="39"/>
                    </a:lnTo>
                    <a:lnTo>
                      <a:pt x="9" y="40"/>
                    </a:lnTo>
                    <a:lnTo>
                      <a:pt x="8" y="40"/>
                    </a:lnTo>
                    <a:lnTo>
                      <a:pt x="6" y="39"/>
                    </a:lnTo>
                    <a:lnTo>
                      <a:pt x="6" y="40"/>
                    </a:lnTo>
                    <a:lnTo>
                      <a:pt x="4" y="41"/>
                    </a:lnTo>
                    <a:lnTo>
                      <a:pt x="4" y="42"/>
                    </a:lnTo>
                    <a:lnTo>
                      <a:pt x="6" y="43"/>
                    </a:lnTo>
                    <a:lnTo>
                      <a:pt x="10" y="44"/>
                    </a:lnTo>
                    <a:lnTo>
                      <a:pt x="9" y="45"/>
                    </a:lnTo>
                    <a:lnTo>
                      <a:pt x="11" y="44"/>
                    </a:lnTo>
                    <a:lnTo>
                      <a:pt x="11" y="46"/>
                    </a:lnTo>
                    <a:lnTo>
                      <a:pt x="11" y="47"/>
                    </a:lnTo>
                    <a:lnTo>
                      <a:pt x="10" y="46"/>
                    </a:lnTo>
                    <a:lnTo>
                      <a:pt x="9" y="47"/>
                    </a:lnTo>
                    <a:lnTo>
                      <a:pt x="8" y="46"/>
                    </a:lnTo>
                    <a:lnTo>
                      <a:pt x="9" y="47"/>
                    </a:lnTo>
                    <a:lnTo>
                      <a:pt x="8" y="47"/>
                    </a:lnTo>
                    <a:lnTo>
                      <a:pt x="6" y="46"/>
                    </a:lnTo>
                    <a:lnTo>
                      <a:pt x="5" y="45"/>
                    </a:lnTo>
                    <a:lnTo>
                      <a:pt x="2" y="47"/>
                    </a:lnTo>
                    <a:lnTo>
                      <a:pt x="0" y="48"/>
                    </a:lnTo>
                    <a:lnTo>
                      <a:pt x="2" y="49"/>
                    </a:lnTo>
                    <a:lnTo>
                      <a:pt x="2" y="51"/>
                    </a:lnTo>
                    <a:lnTo>
                      <a:pt x="2" y="53"/>
                    </a:lnTo>
                    <a:lnTo>
                      <a:pt x="4" y="55"/>
                    </a:lnTo>
                    <a:lnTo>
                      <a:pt x="5" y="55"/>
                    </a:lnTo>
                    <a:lnTo>
                      <a:pt x="5" y="57"/>
                    </a:lnTo>
                    <a:lnTo>
                      <a:pt x="7" y="58"/>
                    </a:lnTo>
                    <a:lnTo>
                      <a:pt x="9" y="59"/>
                    </a:lnTo>
                    <a:lnTo>
                      <a:pt x="9" y="60"/>
                    </a:lnTo>
                    <a:lnTo>
                      <a:pt x="11" y="58"/>
                    </a:lnTo>
                    <a:lnTo>
                      <a:pt x="14" y="59"/>
                    </a:lnTo>
                    <a:lnTo>
                      <a:pt x="14" y="60"/>
                    </a:lnTo>
                    <a:lnTo>
                      <a:pt x="13" y="59"/>
                    </a:lnTo>
                    <a:lnTo>
                      <a:pt x="14" y="61"/>
                    </a:lnTo>
                    <a:lnTo>
                      <a:pt x="16" y="61"/>
                    </a:lnTo>
                    <a:lnTo>
                      <a:pt x="17" y="62"/>
                    </a:lnTo>
                    <a:lnTo>
                      <a:pt x="16" y="63"/>
                    </a:lnTo>
                    <a:lnTo>
                      <a:pt x="14" y="63"/>
                    </a:lnTo>
                    <a:lnTo>
                      <a:pt x="15" y="65"/>
                    </a:lnTo>
                    <a:lnTo>
                      <a:pt x="16" y="65"/>
                    </a:lnTo>
                    <a:lnTo>
                      <a:pt x="17" y="65"/>
                    </a:lnTo>
                    <a:lnTo>
                      <a:pt x="17" y="66"/>
                    </a:lnTo>
                    <a:lnTo>
                      <a:pt x="18" y="65"/>
                    </a:lnTo>
                    <a:lnTo>
                      <a:pt x="19" y="66"/>
                    </a:lnTo>
                    <a:lnTo>
                      <a:pt x="20" y="67"/>
                    </a:lnTo>
                    <a:lnTo>
                      <a:pt x="24" y="65"/>
                    </a:lnTo>
                    <a:lnTo>
                      <a:pt x="24" y="66"/>
                    </a:lnTo>
                    <a:lnTo>
                      <a:pt x="24" y="67"/>
                    </a:lnTo>
                    <a:lnTo>
                      <a:pt x="25" y="68"/>
                    </a:lnTo>
                    <a:lnTo>
                      <a:pt x="24" y="69"/>
                    </a:lnTo>
                    <a:lnTo>
                      <a:pt x="24" y="71"/>
                    </a:lnTo>
                    <a:lnTo>
                      <a:pt x="25" y="71"/>
                    </a:lnTo>
                    <a:lnTo>
                      <a:pt x="27" y="67"/>
                    </a:lnTo>
                    <a:lnTo>
                      <a:pt x="27" y="69"/>
                    </a:lnTo>
                    <a:lnTo>
                      <a:pt x="27" y="70"/>
                    </a:lnTo>
                    <a:lnTo>
                      <a:pt x="28" y="70"/>
                    </a:lnTo>
                    <a:lnTo>
                      <a:pt x="27" y="72"/>
                    </a:lnTo>
                    <a:lnTo>
                      <a:pt x="27" y="74"/>
                    </a:lnTo>
                    <a:lnTo>
                      <a:pt x="24" y="76"/>
                    </a:lnTo>
                    <a:lnTo>
                      <a:pt x="24" y="78"/>
                    </a:lnTo>
                    <a:lnTo>
                      <a:pt x="27" y="80"/>
                    </a:lnTo>
                    <a:lnTo>
                      <a:pt x="34" y="87"/>
                    </a:lnTo>
                    <a:lnTo>
                      <a:pt x="35" y="86"/>
                    </a:lnTo>
                    <a:lnTo>
                      <a:pt x="36" y="86"/>
                    </a:lnTo>
                    <a:lnTo>
                      <a:pt x="36" y="88"/>
                    </a:lnTo>
                    <a:lnTo>
                      <a:pt x="37" y="87"/>
                    </a:lnTo>
                    <a:lnTo>
                      <a:pt x="38" y="88"/>
                    </a:lnTo>
                    <a:lnTo>
                      <a:pt x="38" y="89"/>
                    </a:lnTo>
                    <a:lnTo>
                      <a:pt x="38" y="90"/>
                    </a:lnTo>
                    <a:lnTo>
                      <a:pt x="39" y="91"/>
                    </a:lnTo>
                    <a:lnTo>
                      <a:pt x="40" y="89"/>
                    </a:lnTo>
                    <a:lnTo>
                      <a:pt x="41" y="92"/>
                    </a:lnTo>
                    <a:lnTo>
                      <a:pt x="40" y="94"/>
                    </a:lnTo>
                    <a:lnTo>
                      <a:pt x="41" y="95"/>
                    </a:lnTo>
                    <a:lnTo>
                      <a:pt x="40" y="96"/>
                    </a:lnTo>
                    <a:lnTo>
                      <a:pt x="41" y="98"/>
                    </a:lnTo>
                    <a:lnTo>
                      <a:pt x="40" y="97"/>
                    </a:lnTo>
                    <a:lnTo>
                      <a:pt x="38" y="98"/>
                    </a:lnTo>
                    <a:lnTo>
                      <a:pt x="36" y="100"/>
                    </a:lnTo>
                    <a:lnTo>
                      <a:pt x="39" y="105"/>
                    </a:lnTo>
                    <a:lnTo>
                      <a:pt x="40" y="106"/>
                    </a:lnTo>
                    <a:lnTo>
                      <a:pt x="40" y="108"/>
                    </a:lnTo>
                    <a:lnTo>
                      <a:pt x="40" y="109"/>
                    </a:lnTo>
                    <a:lnTo>
                      <a:pt x="39" y="110"/>
                    </a:lnTo>
                    <a:lnTo>
                      <a:pt x="38" y="109"/>
                    </a:lnTo>
                    <a:lnTo>
                      <a:pt x="38" y="112"/>
                    </a:lnTo>
                    <a:lnTo>
                      <a:pt x="37" y="112"/>
                    </a:lnTo>
                    <a:lnTo>
                      <a:pt x="36" y="113"/>
                    </a:lnTo>
                    <a:lnTo>
                      <a:pt x="36" y="114"/>
                    </a:lnTo>
                    <a:lnTo>
                      <a:pt x="33" y="117"/>
                    </a:lnTo>
                    <a:lnTo>
                      <a:pt x="35" y="119"/>
                    </a:lnTo>
                    <a:lnTo>
                      <a:pt x="33" y="119"/>
                    </a:lnTo>
                    <a:lnTo>
                      <a:pt x="30" y="120"/>
                    </a:lnTo>
                    <a:lnTo>
                      <a:pt x="29" y="120"/>
                    </a:lnTo>
                    <a:lnTo>
                      <a:pt x="29" y="122"/>
                    </a:lnTo>
                    <a:lnTo>
                      <a:pt x="28" y="123"/>
                    </a:lnTo>
                    <a:lnTo>
                      <a:pt x="30" y="124"/>
                    </a:lnTo>
                    <a:lnTo>
                      <a:pt x="30" y="127"/>
                    </a:lnTo>
                    <a:lnTo>
                      <a:pt x="29" y="129"/>
                    </a:lnTo>
                    <a:lnTo>
                      <a:pt x="30" y="129"/>
                    </a:lnTo>
                    <a:lnTo>
                      <a:pt x="29" y="132"/>
                    </a:lnTo>
                    <a:lnTo>
                      <a:pt x="28" y="132"/>
                    </a:lnTo>
                    <a:lnTo>
                      <a:pt x="28" y="130"/>
                    </a:lnTo>
                    <a:lnTo>
                      <a:pt x="27" y="133"/>
                    </a:lnTo>
                    <a:lnTo>
                      <a:pt x="28" y="134"/>
                    </a:lnTo>
                    <a:lnTo>
                      <a:pt x="28" y="136"/>
                    </a:lnTo>
                    <a:lnTo>
                      <a:pt x="27" y="136"/>
                    </a:lnTo>
                    <a:lnTo>
                      <a:pt x="30" y="140"/>
                    </a:lnTo>
                    <a:lnTo>
                      <a:pt x="32" y="142"/>
                    </a:lnTo>
                    <a:lnTo>
                      <a:pt x="33" y="143"/>
                    </a:lnTo>
                    <a:lnTo>
                      <a:pt x="35" y="146"/>
                    </a:lnTo>
                    <a:lnTo>
                      <a:pt x="36" y="147"/>
                    </a:lnTo>
                    <a:lnTo>
                      <a:pt x="38" y="147"/>
                    </a:lnTo>
                    <a:lnTo>
                      <a:pt x="41" y="152"/>
                    </a:lnTo>
                    <a:lnTo>
                      <a:pt x="43" y="152"/>
                    </a:lnTo>
                    <a:lnTo>
                      <a:pt x="43" y="153"/>
                    </a:lnTo>
                    <a:lnTo>
                      <a:pt x="44" y="155"/>
                    </a:lnTo>
                    <a:lnTo>
                      <a:pt x="47" y="155"/>
                    </a:lnTo>
                    <a:lnTo>
                      <a:pt x="46" y="157"/>
                    </a:lnTo>
                    <a:lnTo>
                      <a:pt x="47" y="159"/>
                    </a:lnTo>
                    <a:lnTo>
                      <a:pt x="49" y="159"/>
                    </a:lnTo>
                    <a:lnTo>
                      <a:pt x="49" y="160"/>
                    </a:lnTo>
                    <a:lnTo>
                      <a:pt x="50" y="160"/>
                    </a:lnTo>
                    <a:lnTo>
                      <a:pt x="49" y="160"/>
                    </a:lnTo>
                    <a:lnTo>
                      <a:pt x="50" y="163"/>
                    </a:lnTo>
                    <a:lnTo>
                      <a:pt x="49" y="164"/>
                    </a:lnTo>
                    <a:lnTo>
                      <a:pt x="49" y="165"/>
                    </a:lnTo>
                    <a:lnTo>
                      <a:pt x="50" y="163"/>
                    </a:lnTo>
                    <a:lnTo>
                      <a:pt x="50" y="164"/>
                    </a:lnTo>
                    <a:lnTo>
                      <a:pt x="52" y="163"/>
                    </a:lnTo>
                    <a:lnTo>
                      <a:pt x="52" y="164"/>
                    </a:lnTo>
                    <a:lnTo>
                      <a:pt x="53" y="164"/>
                    </a:lnTo>
                    <a:lnTo>
                      <a:pt x="55" y="164"/>
                    </a:lnTo>
                    <a:lnTo>
                      <a:pt x="57" y="164"/>
                    </a:lnTo>
                    <a:lnTo>
                      <a:pt x="57" y="165"/>
                    </a:lnTo>
                    <a:lnTo>
                      <a:pt x="58" y="165"/>
                    </a:lnTo>
                    <a:lnTo>
                      <a:pt x="58" y="164"/>
                    </a:lnTo>
                    <a:lnTo>
                      <a:pt x="60" y="164"/>
                    </a:lnTo>
                    <a:lnTo>
                      <a:pt x="60" y="163"/>
                    </a:lnTo>
                    <a:lnTo>
                      <a:pt x="63" y="163"/>
                    </a:lnTo>
                    <a:lnTo>
                      <a:pt x="62" y="164"/>
                    </a:lnTo>
                    <a:lnTo>
                      <a:pt x="63" y="168"/>
                    </a:lnTo>
                    <a:lnTo>
                      <a:pt x="64" y="167"/>
                    </a:lnTo>
                    <a:lnTo>
                      <a:pt x="65" y="168"/>
                    </a:lnTo>
                    <a:lnTo>
                      <a:pt x="67" y="168"/>
                    </a:lnTo>
                    <a:lnTo>
                      <a:pt x="68" y="164"/>
                    </a:lnTo>
                    <a:lnTo>
                      <a:pt x="69" y="163"/>
                    </a:lnTo>
                    <a:lnTo>
                      <a:pt x="70" y="166"/>
                    </a:lnTo>
                    <a:lnTo>
                      <a:pt x="71" y="166"/>
                    </a:lnTo>
                    <a:lnTo>
                      <a:pt x="72" y="166"/>
                    </a:lnTo>
                    <a:lnTo>
                      <a:pt x="72" y="167"/>
                    </a:lnTo>
                    <a:lnTo>
                      <a:pt x="75" y="167"/>
                    </a:lnTo>
                    <a:lnTo>
                      <a:pt x="76" y="169"/>
                    </a:lnTo>
                    <a:lnTo>
                      <a:pt x="74" y="169"/>
                    </a:lnTo>
                    <a:lnTo>
                      <a:pt x="74" y="170"/>
                    </a:lnTo>
                    <a:lnTo>
                      <a:pt x="76" y="172"/>
                    </a:lnTo>
                    <a:lnTo>
                      <a:pt x="77" y="170"/>
                    </a:lnTo>
                    <a:lnTo>
                      <a:pt x="77" y="172"/>
                    </a:lnTo>
                    <a:lnTo>
                      <a:pt x="79" y="173"/>
                    </a:lnTo>
                    <a:lnTo>
                      <a:pt x="81" y="171"/>
                    </a:lnTo>
                    <a:lnTo>
                      <a:pt x="81" y="172"/>
                    </a:lnTo>
                    <a:lnTo>
                      <a:pt x="82" y="173"/>
                    </a:lnTo>
                    <a:lnTo>
                      <a:pt x="82" y="176"/>
                    </a:lnTo>
                    <a:lnTo>
                      <a:pt x="83" y="176"/>
                    </a:lnTo>
                    <a:lnTo>
                      <a:pt x="84" y="176"/>
                    </a:lnTo>
                    <a:lnTo>
                      <a:pt x="83" y="177"/>
                    </a:lnTo>
                    <a:lnTo>
                      <a:pt x="82" y="177"/>
                    </a:lnTo>
                    <a:lnTo>
                      <a:pt x="83" y="178"/>
                    </a:lnTo>
                    <a:lnTo>
                      <a:pt x="84" y="178"/>
                    </a:lnTo>
                    <a:lnTo>
                      <a:pt x="84" y="179"/>
                    </a:lnTo>
                    <a:lnTo>
                      <a:pt x="85" y="178"/>
                    </a:lnTo>
                    <a:lnTo>
                      <a:pt x="85" y="179"/>
                    </a:lnTo>
                    <a:lnTo>
                      <a:pt x="86" y="181"/>
                    </a:lnTo>
                    <a:lnTo>
                      <a:pt x="85" y="181"/>
                    </a:lnTo>
                    <a:lnTo>
                      <a:pt x="89" y="184"/>
                    </a:lnTo>
                    <a:lnTo>
                      <a:pt x="89" y="183"/>
                    </a:lnTo>
                    <a:lnTo>
                      <a:pt x="93" y="183"/>
                    </a:lnTo>
                    <a:lnTo>
                      <a:pt x="94" y="185"/>
                    </a:lnTo>
                    <a:lnTo>
                      <a:pt x="96" y="185"/>
                    </a:lnTo>
                    <a:lnTo>
                      <a:pt x="98" y="186"/>
                    </a:lnTo>
                    <a:lnTo>
                      <a:pt x="98" y="185"/>
                    </a:lnTo>
                    <a:lnTo>
                      <a:pt x="100" y="185"/>
                    </a:lnTo>
                    <a:lnTo>
                      <a:pt x="99" y="187"/>
                    </a:lnTo>
                    <a:lnTo>
                      <a:pt x="97" y="192"/>
                    </a:lnTo>
                    <a:lnTo>
                      <a:pt x="97" y="195"/>
                    </a:lnTo>
                    <a:lnTo>
                      <a:pt x="97" y="197"/>
                    </a:lnTo>
                    <a:lnTo>
                      <a:pt x="99" y="197"/>
                    </a:lnTo>
                    <a:lnTo>
                      <a:pt x="101" y="195"/>
                    </a:lnTo>
                    <a:lnTo>
                      <a:pt x="101" y="196"/>
                    </a:lnTo>
                    <a:lnTo>
                      <a:pt x="101" y="195"/>
                    </a:lnTo>
                    <a:lnTo>
                      <a:pt x="102" y="194"/>
                    </a:lnTo>
                    <a:lnTo>
                      <a:pt x="104" y="197"/>
                    </a:lnTo>
                    <a:lnTo>
                      <a:pt x="105" y="196"/>
                    </a:lnTo>
                    <a:lnTo>
                      <a:pt x="106" y="197"/>
                    </a:lnTo>
                    <a:lnTo>
                      <a:pt x="108" y="199"/>
                    </a:lnTo>
                    <a:lnTo>
                      <a:pt x="109" y="199"/>
                    </a:lnTo>
                    <a:lnTo>
                      <a:pt x="111" y="204"/>
                    </a:lnTo>
                    <a:lnTo>
                      <a:pt x="115" y="206"/>
                    </a:lnTo>
                    <a:lnTo>
                      <a:pt x="116" y="208"/>
                    </a:lnTo>
                    <a:lnTo>
                      <a:pt x="118" y="206"/>
                    </a:lnTo>
                    <a:lnTo>
                      <a:pt x="120" y="205"/>
                    </a:lnTo>
                    <a:lnTo>
                      <a:pt x="120" y="210"/>
                    </a:lnTo>
                    <a:lnTo>
                      <a:pt x="118" y="211"/>
                    </a:lnTo>
                    <a:lnTo>
                      <a:pt x="115" y="216"/>
                    </a:lnTo>
                    <a:lnTo>
                      <a:pt x="117" y="219"/>
                    </a:lnTo>
                    <a:lnTo>
                      <a:pt x="116" y="220"/>
                    </a:lnTo>
                    <a:lnTo>
                      <a:pt x="120" y="224"/>
                    </a:lnTo>
                    <a:lnTo>
                      <a:pt x="123" y="224"/>
                    </a:lnTo>
                    <a:lnTo>
                      <a:pt x="126" y="227"/>
                    </a:lnTo>
                    <a:lnTo>
                      <a:pt x="128" y="228"/>
                    </a:lnTo>
                    <a:lnTo>
                      <a:pt x="128" y="229"/>
                    </a:lnTo>
                    <a:lnTo>
                      <a:pt x="129" y="229"/>
                    </a:lnTo>
                    <a:lnTo>
                      <a:pt x="132" y="234"/>
                    </a:lnTo>
                    <a:lnTo>
                      <a:pt x="133" y="234"/>
                    </a:lnTo>
                    <a:lnTo>
                      <a:pt x="134" y="233"/>
                    </a:lnTo>
                    <a:lnTo>
                      <a:pt x="136" y="233"/>
                    </a:lnTo>
                    <a:lnTo>
                      <a:pt x="138" y="234"/>
                    </a:lnTo>
                    <a:lnTo>
                      <a:pt x="140" y="234"/>
                    </a:lnTo>
                    <a:lnTo>
                      <a:pt x="143" y="233"/>
                    </a:lnTo>
                    <a:lnTo>
                      <a:pt x="142" y="227"/>
                    </a:lnTo>
                    <a:lnTo>
                      <a:pt x="146" y="229"/>
                    </a:lnTo>
                    <a:lnTo>
                      <a:pt x="147" y="228"/>
                    </a:lnTo>
                    <a:lnTo>
                      <a:pt x="148" y="228"/>
                    </a:lnTo>
                    <a:lnTo>
                      <a:pt x="147" y="224"/>
                    </a:lnTo>
                    <a:lnTo>
                      <a:pt x="148" y="220"/>
                    </a:lnTo>
                    <a:lnTo>
                      <a:pt x="155" y="215"/>
                    </a:lnTo>
                    <a:lnTo>
                      <a:pt x="156" y="212"/>
                    </a:lnTo>
                    <a:lnTo>
                      <a:pt x="158" y="212"/>
                    </a:lnTo>
                    <a:lnTo>
                      <a:pt x="158" y="214"/>
                    </a:lnTo>
                    <a:lnTo>
                      <a:pt x="159" y="213"/>
                    </a:lnTo>
                    <a:lnTo>
                      <a:pt x="159" y="214"/>
                    </a:lnTo>
                    <a:lnTo>
                      <a:pt x="158" y="215"/>
                    </a:lnTo>
                    <a:lnTo>
                      <a:pt x="159" y="217"/>
                    </a:lnTo>
                    <a:lnTo>
                      <a:pt x="158" y="217"/>
                    </a:lnTo>
                    <a:lnTo>
                      <a:pt x="158" y="219"/>
                    </a:lnTo>
                    <a:lnTo>
                      <a:pt x="161" y="223"/>
                    </a:lnTo>
                    <a:lnTo>
                      <a:pt x="163" y="223"/>
                    </a:lnTo>
                    <a:lnTo>
                      <a:pt x="165" y="223"/>
                    </a:lnTo>
                    <a:lnTo>
                      <a:pt x="166" y="224"/>
                    </a:lnTo>
                    <a:lnTo>
                      <a:pt x="168" y="226"/>
                    </a:lnTo>
                    <a:lnTo>
                      <a:pt x="169" y="227"/>
                    </a:lnTo>
                    <a:lnTo>
                      <a:pt x="170" y="224"/>
                    </a:lnTo>
                    <a:lnTo>
                      <a:pt x="171" y="225"/>
                    </a:lnTo>
                    <a:lnTo>
                      <a:pt x="172" y="225"/>
                    </a:lnTo>
                    <a:lnTo>
                      <a:pt x="174" y="227"/>
                    </a:lnTo>
                    <a:lnTo>
                      <a:pt x="175" y="227"/>
                    </a:lnTo>
                    <a:lnTo>
                      <a:pt x="176" y="229"/>
                    </a:lnTo>
                    <a:lnTo>
                      <a:pt x="177" y="230"/>
                    </a:lnTo>
                    <a:lnTo>
                      <a:pt x="177" y="231"/>
                    </a:lnTo>
                    <a:lnTo>
                      <a:pt x="179" y="233"/>
                    </a:lnTo>
                    <a:lnTo>
                      <a:pt x="180" y="239"/>
                    </a:lnTo>
                    <a:lnTo>
                      <a:pt x="182" y="241"/>
                    </a:lnTo>
                    <a:lnTo>
                      <a:pt x="183" y="240"/>
                    </a:lnTo>
                    <a:lnTo>
                      <a:pt x="185" y="240"/>
                    </a:lnTo>
                    <a:lnTo>
                      <a:pt x="189" y="241"/>
                    </a:lnTo>
                    <a:lnTo>
                      <a:pt x="192" y="239"/>
                    </a:lnTo>
                    <a:lnTo>
                      <a:pt x="194" y="241"/>
                    </a:lnTo>
                    <a:lnTo>
                      <a:pt x="195" y="244"/>
                    </a:lnTo>
                    <a:lnTo>
                      <a:pt x="194" y="245"/>
                    </a:lnTo>
                    <a:lnTo>
                      <a:pt x="195" y="246"/>
                    </a:lnTo>
                    <a:lnTo>
                      <a:pt x="197" y="244"/>
                    </a:lnTo>
                    <a:lnTo>
                      <a:pt x="200" y="244"/>
                    </a:lnTo>
                    <a:lnTo>
                      <a:pt x="201" y="246"/>
                    </a:lnTo>
                    <a:lnTo>
                      <a:pt x="203" y="249"/>
                    </a:lnTo>
                    <a:lnTo>
                      <a:pt x="205" y="249"/>
                    </a:lnTo>
                    <a:lnTo>
                      <a:pt x="205" y="247"/>
                    </a:lnTo>
                    <a:lnTo>
                      <a:pt x="207" y="247"/>
                    </a:lnTo>
                    <a:lnTo>
                      <a:pt x="207" y="250"/>
                    </a:lnTo>
                    <a:lnTo>
                      <a:pt x="209" y="251"/>
                    </a:lnTo>
                    <a:lnTo>
                      <a:pt x="209" y="253"/>
                    </a:lnTo>
                    <a:lnTo>
                      <a:pt x="211" y="253"/>
                    </a:lnTo>
                    <a:lnTo>
                      <a:pt x="211" y="254"/>
                    </a:lnTo>
                    <a:lnTo>
                      <a:pt x="212" y="253"/>
                    </a:lnTo>
                    <a:lnTo>
                      <a:pt x="215" y="255"/>
                    </a:lnTo>
                    <a:lnTo>
                      <a:pt x="218" y="256"/>
                    </a:lnTo>
                    <a:lnTo>
                      <a:pt x="219" y="258"/>
                    </a:lnTo>
                    <a:lnTo>
                      <a:pt x="222" y="264"/>
                    </a:lnTo>
                    <a:lnTo>
                      <a:pt x="224" y="267"/>
                    </a:lnTo>
                    <a:lnTo>
                      <a:pt x="226" y="268"/>
                    </a:lnTo>
                    <a:lnTo>
                      <a:pt x="224" y="272"/>
                    </a:lnTo>
                    <a:lnTo>
                      <a:pt x="227" y="274"/>
                    </a:lnTo>
                    <a:lnTo>
                      <a:pt x="228" y="275"/>
                    </a:lnTo>
                    <a:lnTo>
                      <a:pt x="229" y="278"/>
                    </a:lnTo>
                    <a:lnTo>
                      <a:pt x="231" y="278"/>
                    </a:lnTo>
                    <a:lnTo>
                      <a:pt x="232" y="278"/>
                    </a:lnTo>
                    <a:lnTo>
                      <a:pt x="233" y="276"/>
                    </a:lnTo>
                    <a:lnTo>
                      <a:pt x="236" y="279"/>
                    </a:lnTo>
                    <a:lnTo>
                      <a:pt x="237" y="278"/>
                    </a:lnTo>
                    <a:lnTo>
                      <a:pt x="240" y="281"/>
                    </a:lnTo>
                    <a:lnTo>
                      <a:pt x="243" y="281"/>
                    </a:lnTo>
                    <a:lnTo>
                      <a:pt x="245" y="283"/>
                    </a:lnTo>
                    <a:lnTo>
                      <a:pt x="246" y="285"/>
                    </a:lnTo>
                    <a:lnTo>
                      <a:pt x="248" y="289"/>
                    </a:lnTo>
                    <a:lnTo>
                      <a:pt x="250" y="289"/>
                    </a:lnTo>
                    <a:lnTo>
                      <a:pt x="252" y="291"/>
                    </a:lnTo>
                    <a:lnTo>
                      <a:pt x="252" y="293"/>
                    </a:lnTo>
                    <a:lnTo>
                      <a:pt x="255" y="299"/>
                    </a:lnTo>
                    <a:lnTo>
                      <a:pt x="256" y="300"/>
                    </a:lnTo>
                    <a:lnTo>
                      <a:pt x="257" y="302"/>
                    </a:lnTo>
                    <a:lnTo>
                      <a:pt x="259" y="304"/>
                    </a:lnTo>
                    <a:lnTo>
                      <a:pt x="259" y="301"/>
                    </a:lnTo>
                    <a:lnTo>
                      <a:pt x="263" y="298"/>
                    </a:lnTo>
                    <a:lnTo>
                      <a:pt x="262" y="295"/>
                    </a:lnTo>
                    <a:lnTo>
                      <a:pt x="263" y="293"/>
                    </a:lnTo>
                    <a:lnTo>
                      <a:pt x="265" y="294"/>
                    </a:lnTo>
                    <a:lnTo>
                      <a:pt x="267" y="294"/>
                    </a:lnTo>
                    <a:lnTo>
                      <a:pt x="268" y="292"/>
                    </a:lnTo>
                    <a:lnTo>
                      <a:pt x="269" y="293"/>
                    </a:lnTo>
                    <a:lnTo>
                      <a:pt x="270" y="293"/>
                    </a:lnTo>
                    <a:lnTo>
                      <a:pt x="272" y="294"/>
                    </a:lnTo>
                    <a:lnTo>
                      <a:pt x="270" y="298"/>
                    </a:lnTo>
                    <a:lnTo>
                      <a:pt x="272" y="298"/>
                    </a:lnTo>
                    <a:lnTo>
                      <a:pt x="273" y="297"/>
                    </a:lnTo>
                    <a:lnTo>
                      <a:pt x="274" y="297"/>
                    </a:lnTo>
                    <a:lnTo>
                      <a:pt x="275" y="297"/>
                    </a:lnTo>
                    <a:lnTo>
                      <a:pt x="278" y="297"/>
                    </a:lnTo>
                    <a:lnTo>
                      <a:pt x="282" y="294"/>
                    </a:lnTo>
                    <a:lnTo>
                      <a:pt x="284" y="294"/>
                    </a:lnTo>
                    <a:lnTo>
                      <a:pt x="286" y="298"/>
                    </a:lnTo>
                    <a:lnTo>
                      <a:pt x="288" y="298"/>
                    </a:lnTo>
                    <a:lnTo>
                      <a:pt x="290" y="299"/>
                    </a:lnTo>
                    <a:lnTo>
                      <a:pt x="290" y="298"/>
                    </a:lnTo>
                    <a:lnTo>
                      <a:pt x="295" y="299"/>
                    </a:lnTo>
                    <a:lnTo>
                      <a:pt x="296" y="298"/>
                    </a:lnTo>
                    <a:lnTo>
                      <a:pt x="296" y="300"/>
                    </a:lnTo>
                    <a:lnTo>
                      <a:pt x="297" y="299"/>
                    </a:lnTo>
                    <a:lnTo>
                      <a:pt x="297" y="298"/>
                    </a:lnTo>
                    <a:lnTo>
                      <a:pt x="296" y="295"/>
                    </a:lnTo>
                    <a:lnTo>
                      <a:pt x="298" y="293"/>
                    </a:lnTo>
                    <a:lnTo>
                      <a:pt x="298" y="292"/>
                    </a:lnTo>
                    <a:lnTo>
                      <a:pt x="299" y="291"/>
                    </a:lnTo>
                    <a:lnTo>
                      <a:pt x="299" y="289"/>
                    </a:lnTo>
                    <a:lnTo>
                      <a:pt x="299" y="286"/>
                    </a:lnTo>
                    <a:lnTo>
                      <a:pt x="301" y="284"/>
                    </a:lnTo>
                    <a:lnTo>
                      <a:pt x="301" y="283"/>
                    </a:lnTo>
                    <a:lnTo>
                      <a:pt x="302" y="282"/>
                    </a:lnTo>
                    <a:lnTo>
                      <a:pt x="304" y="282"/>
                    </a:lnTo>
                    <a:lnTo>
                      <a:pt x="305" y="284"/>
                    </a:lnTo>
                    <a:lnTo>
                      <a:pt x="306" y="284"/>
                    </a:lnTo>
                    <a:lnTo>
                      <a:pt x="308" y="282"/>
                    </a:lnTo>
                    <a:lnTo>
                      <a:pt x="308" y="284"/>
                    </a:lnTo>
                    <a:lnTo>
                      <a:pt x="310" y="286"/>
                    </a:lnTo>
                    <a:lnTo>
                      <a:pt x="312" y="285"/>
                    </a:lnTo>
                    <a:lnTo>
                      <a:pt x="314" y="286"/>
                    </a:lnTo>
                    <a:lnTo>
                      <a:pt x="315" y="287"/>
                    </a:lnTo>
                    <a:lnTo>
                      <a:pt x="318" y="287"/>
                    </a:lnTo>
                    <a:lnTo>
                      <a:pt x="318" y="286"/>
                    </a:lnTo>
                    <a:lnTo>
                      <a:pt x="319" y="286"/>
                    </a:lnTo>
                    <a:lnTo>
                      <a:pt x="319" y="285"/>
                    </a:lnTo>
                    <a:lnTo>
                      <a:pt x="319" y="283"/>
                    </a:lnTo>
                    <a:lnTo>
                      <a:pt x="320" y="283"/>
                    </a:lnTo>
                    <a:lnTo>
                      <a:pt x="324" y="285"/>
                    </a:lnTo>
                    <a:lnTo>
                      <a:pt x="328" y="290"/>
                    </a:lnTo>
                    <a:lnTo>
                      <a:pt x="331" y="287"/>
                    </a:lnTo>
                    <a:lnTo>
                      <a:pt x="333" y="289"/>
                    </a:lnTo>
                    <a:lnTo>
                      <a:pt x="333" y="287"/>
                    </a:lnTo>
                    <a:lnTo>
                      <a:pt x="332" y="287"/>
                    </a:lnTo>
                    <a:lnTo>
                      <a:pt x="332" y="286"/>
                    </a:lnTo>
                    <a:lnTo>
                      <a:pt x="336" y="289"/>
                    </a:lnTo>
                    <a:lnTo>
                      <a:pt x="337" y="289"/>
                    </a:lnTo>
                    <a:lnTo>
                      <a:pt x="339" y="289"/>
                    </a:lnTo>
                    <a:lnTo>
                      <a:pt x="341" y="288"/>
                    </a:lnTo>
                    <a:lnTo>
                      <a:pt x="340" y="289"/>
                    </a:lnTo>
                    <a:lnTo>
                      <a:pt x="345" y="291"/>
                    </a:lnTo>
                    <a:lnTo>
                      <a:pt x="346" y="294"/>
                    </a:lnTo>
                    <a:lnTo>
                      <a:pt x="347" y="294"/>
                    </a:lnTo>
                    <a:lnTo>
                      <a:pt x="348" y="294"/>
                    </a:lnTo>
                    <a:lnTo>
                      <a:pt x="355" y="299"/>
                    </a:lnTo>
                    <a:lnTo>
                      <a:pt x="356" y="300"/>
                    </a:lnTo>
                    <a:lnTo>
                      <a:pt x="360" y="303"/>
                    </a:lnTo>
                    <a:lnTo>
                      <a:pt x="363" y="305"/>
                    </a:lnTo>
                    <a:lnTo>
                      <a:pt x="368" y="304"/>
                    </a:lnTo>
                    <a:lnTo>
                      <a:pt x="368" y="302"/>
                    </a:lnTo>
                    <a:lnTo>
                      <a:pt x="369" y="301"/>
                    </a:lnTo>
                    <a:lnTo>
                      <a:pt x="369" y="300"/>
                    </a:lnTo>
                    <a:lnTo>
                      <a:pt x="368" y="298"/>
                    </a:lnTo>
                    <a:lnTo>
                      <a:pt x="370" y="297"/>
                    </a:lnTo>
                    <a:lnTo>
                      <a:pt x="371" y="293"/>
                    </a:lnTo>
                    <a:lnTo>
                      <a:pt x="372" y="292"/>
                    </a:lnTo>
                    <a:lnTo>
                      <a:pt x="372" y="291"/>
                    </a:lnTo>
                    <a:lnTo>
                      <a:pt x="373" y="291"/>
                    </a:lnTo>
                    <a:lnTo>
                      <a:pt x="373" y="293"/>
                    </a:lnTo>
                    <a:lnTo>
                      <a:pt x="374" y="294"/>
                    </a:lnTo>
                    <a:lnTo>
                      <a:pt x="375" y="293"/>
                    </a:lnTo>
                    <a:lnTo>
                      <a:pt x="372" y="290"/>
                    </a:lnTo>
                    <a:lnTo>
                      <a:pt x="370" y="286"/>
                    </a:lnTo>
                    <a:lnTo>
                      <a:pt x="370" y="284"/>
                    </a:lnTo>
                    <a:lnTo>
                      <a:pt x="371" y="283"/>
                    </a:lnTo>
                    <a:lnTo>
                      <a:pt x="371" y="278"/>
                    </a:lnTo>
                    <a:lnTo>
                      <a:pt x="373" y="278"/>
                    </a:lnTo>
                    <a:lnTo>
                      <a:pt x="373" y="276"/>
                    </a:lnTo>
                    <a:lnTo>
                      <a:pt x="375" y="274"/>
                    </a:lnTo>
                    <a:lnTo>
                      <a:pt x="377" y="274"/>
                    </a:lnTo>
                    <a:lnTo>
                      <a:pt x="378" y="274"/>
                    </a:lnTo>
                    <a:lnTo>
                      <a:pt x="378" y="273"/>
                    </a:lnTo>
                    <a:lnTo>
                      <a:pt x="378" y="271"/>
                    </a:lnTo>
                    <a:lnTo>
                      <a:pt x="380" y="270"/>
                    </a:lnTo>
                    <a:lnTo>
                      <a:pt x="382" y="270"/>
                    </a:lnTo>
                    <a:lnTo>
                      <a:pt x="384" y="268"/>
                    </a:lnTo>
                    <a:lnTo>
                      <a:pt x="383" y="265"/>
                    </a:lnTo>
                    <a:lnTo>
                      <a:pt x="385" y="258"/>
                    </a:lnTo>
                    <a:lnTo>
                      <a:pt x="385" y="256"/>
                    </a:lnTo>
                    <a:lnTo>
                      <a:pt x="384" y="257"/>
                    </a:lnTo>
                    <a:lnTo>
                      <a:pt x="384" y="255"/>
                    </a:lnTo>
                    <a:lnTo>
                      <a:pt x="383" y="255"/>
                    </a:lnTo>
                    <a:lnTo>
                      <a:pt x="385" y="251"/>
                    </a:lnTo>
                    <a:lnTo>
                      <a:pt x="386" y="249"/>
                    </a:lnTo>
                    <a:lnTo>
                      <a:pt x="383" y="247"/>
                    </a:lnTo>
                    <a:lnTo>
                      <a:pt x="382" y="244"/>
                    </a:lnTo>
                    <a:lnTo>
                      <a:pt x="379" y="244"/>
                    </a:lnTo>
                    <a:lnTo>
                      <a:pt x="378" y="245"/>
                    </a:lnTo>
                    <a:lnTo>
                      <a:pt x="377" y="244"/>
                    </a:lnTo>
                    <a:lnTo>
                      <a:pt x="377" y="242"/>
                    </a:lnTo>
                    <a:lnTo>
                      <a:pt x="375" y="242"/>
                    </a:lnTo>
                    <a:lnTo>
                      <a:pt x="375" y="244"/>
                    </a:lnTo>
                    <a:lnTo>
                      <a:pt x="373" y="244"/>
                    </a:lnTo>
                    <a:lnTo>
                      <a:pt x="371" y="244"/>
                    </a:lnTo>
                    <a:lnTo>
                      <a:pt x="371" y="242"/>
                    </a:lnTo>
                    <a:lnTo>
                      <a:pt x="373" y="241"/>
                    </a:lnTo>
                    <a:lnTo>
                      <a:pt x="375" y="238"/>
                    </a:lnTo>
                    <a:lnTo>
                      <a:pt x="376" y="238"/>
                    </a:lnTo>
                    <a:lnTo>
                      <a:pt x="378" y="235"/>
                    </a:lnTo>
                    <a:lnTo>
                      <a:pt x="376" y="234"/>
                    </a:lnTo>
                    <a:lnTo>
                      <a:pt x="373" y="229"/>
                    </a:lnTo>
                    <a:lnTo>
                      <a:pt x="375" y="228"/>
                    </a:lnTo>
                    <a:lnTo>
                      <a:pt x="375" y="227"/>
                    </a:lnTo>
                    <a:lnTo>
                      <a:pt x="375" y="226"/>
                    </a:lnTo>
                    <a:lnTo>
                      <a:pt x="376" y="225"/>
                    </a:lnTo>
                    <a:lnTo>
                      <a:pt x="375" y="223"/>
                    </a:lnTo>
                    <a:lnTo>
                      <a:pt x="373" y="222"/>
                    </a:lnTo>
                    <a:lnTo>
                      <a:pt x="371" y="220"/>
                    </a:lnTo>
                    <a:lnTo>
                      <a:pt x="367" y="213"/>
                    </a:lnTo>
                    <a:lnTo>
                      <a:pt x="365" y="207"/>
                    </a:lnTo>
                    <a:lnTo>
                      <a:pt x="366" y="204"/>
                    </a:lnTo>
                    <a:lnTo>
                      <a:pt x="365" y="202"/>
                    </a:lnTo>
                    <a:lnTo>
                      <a:pt x="366" y="200"/>
                    </a:lnTo>
                    <a:lnTo>
                      <a:pt x="365" y="199"/>
                    </a:lnTo>
                    <a:lnTo>
                      <a:pt x="364" y="198"/>
                    </a:lnTo>
                    <a:lnTo>
                      <a:pt x="363" y="197"/>
                    </a:lnTo>
                    <a:lnTo>
                      <a:pt x="363" y="196"/>
                    </a:lnTo>
                    <a:lnTo>
                      <a:pt x="361" y="195"/>
                    </a:lnTo>
                    <a:lnTo>
                      <a:pt x="360" y="192"/>
                    </a:lnTo>
                    <a:lnTo>
                      <a:pt x="362" y="189"/>
                    </a:lnTo>
                    <a:lnTo>
                      <a:pt x="361" y="188"/>
                    </a:lnTo>
                    <a:lnTo>
                      <a:pt x="361" y="186"/>
                    </a:lnTo>
                    <a:lnTo>
                      <a:pt x="362" y="180"/>
                    </a:lnTo>
                    <a:lnTo>
                      <a:pt x="363" y="179"/>
                    </a:lnTo>
                    <a:lnTo>
                      <a:pt x="366" y="177"/>
                    </a:lnTo>
                    <a:lnTo>
                      <a:pt x="367" y="177"/>
                    </a:lnTo>
                    <a:lnTo>
                      <a:pt x="371" y="176"/>
                    </a:lnTo>
                    <a:lnTo>
                      <a:pt x="370" y="175"/>
                    </a:lnTo>
                    <a:lnTo>
                      <a:pt x="371" y="174"/>
                    </a:lnTo>
                    <a:lnTo>
                      <a:pt x="369" y="173"/>
                    </a:lnTo>
                    <a:lnTo>
                      <a:pt x="369" y="170"/>
                    </a:lnTo>
                    <a:lnTo>
                      <a:pt x="367" y="164"/>
                    </a:lnTo>
                    <a:lnTo>
                      <a:pt x="369" y="162"/>
                    </a:lnTo>
                    <a:lnTo>
                      <a:pt x="368" y="160"/>
                    </a:lnTo>
                    <a:lnTo>
                      <a:pt x="368" y="158"/>
                    </a:lnTo>
                    <a:lnTo>
                      <a:pt x="369" y="156"/>
                    </a:lnTo>
                    <a:lnTo>
                      <a:pt x="369" y="154"/>
                    </a:lnTo>
                    <a:lnTo>
                      <a:pt x="370" y="152"/>
                    </a:lnTo>
                    <a:lnTo>
                      <a:pt x="367" y="150"/>
                    </a:lnTo>
                    <a:lnTo>
                      <a:pt x="369" y="147"/>
                    </a:lnTo>
                    <a:lnTo>
                      <a:pt x="366" y="145"/>
                    </a:lnTo>
                    <a:lnTo>
                      <a:pt x="366" y="140"/>
                    </a:lnTo>
                    <a:lnTo>
                      <a:pt x="365" y="139"/>
                    </a:lnTo>
                    <a:lnTo>
                      <a:pt x="365" y="137"/>
                    </a:lnTo>
                    <a:lnTo>
                      <a:pt x="365" y="133"/>
                    </a:lnTo>
                    <a:lnTo>
                      <a:pt x="366" y="130"/>
                    </a:lnTo>
                    <a:lnTo>
                      <a:pt x="365" y="127"/>
                    </a:lnTo>
                    <a:lnTo>
                      <a:pt x="365" y="125"/>
                    </a:lnTo>
                    <a:lnTo>
                      <a:pt x="364" y="123"/>
                    </a:lnTo>
                    <a:lnTo>
                      <a:pt x="362" y="121"/>
                    </a:lnTo>
                    <a:lnTo>
                      <a:pt x="361" y="113"/>
                    </a:lnTo>
                    <a:lnTo>
                      <a:pt x="364" y="113"/>
                    </a:lnTo>
                    <a:lnTo>
                      <a:pt x="369" y="114"/>
                    </a:lnTo>
                    <a:lnTo>
                      <a:pt x="371" y="117"/>
                    </a:lnTo>
                    <a:lnTo>
                      <a:pt x="373" y="117"/>
                    </a:lnTo>
                    <a:lnTo>
                      <a:pt x="373" y="116"/>
                    </a:lnTo>
                    <a:lnTo>
                      <a:pt x="375" y="113"/>
                    </a:lnTo>
                    <a:lnTo>
                      <a:pt x="377" y="112"/>
                    </a:lnTo>
                    <a:lnTo>
                      <a:pt x="377" y="111"/>
                    </a:lnTo>
                    <a:lnTo>
                      <a:pt x="377" y="109"/>
                    </a:lnTo>
                    <a:lnTo>
                      <a:pt x="378" y="107"/>
                    </a:lnTo>
                    <a:lnTo>
                      <a:pt x="379" y="108"/>
                    </a:lnTo>
                    <a:lnTo>
                      <a:pt x="381" y="105"/>
                    </a:lnTo>
                    <a:lnTo>
                      <a:pt x="385" y="104"/>
                    </a:lnTo>
                    <a:lnTo>
                      <a:pt x="385" y="102"/>
                    </a:lnTo>
                    <a:lnTo>
                      <a:pt x="388" y="102"/>
                    </a:lnTo>
                    <a:lnTo>
                      <a:pt x="389" y="101"/>
                    </a:lnTo>
                    <a:lnTo>
                      <a:pt x="389" y="100"/>
                    </a:lnTo>
                    <a:lnTo>
                      <a:pt x="390" y="98"/>
                    </a:lnTo>
                    <a:lnTo>
                      <a:pt x="392" y="96"/>
                    </a:lnTo>
                    <a:lnTo>
                      <a:pt x="390" y="92"/>
                    </a:lnTo>
                    <a:lnTo>
                      <a:pt x="391" y="89"/>
                    </a:lnTo>
                    <a:lnTo>
                      <a:pt x="388" y="85"/>
                    </a:lnTo>
                    <a:lnTo>
                      <a:pt x="389" y="83"/>
                    </a:lnTo>
                    <a:lnTo>
                      <a:pt x="392" y="80"/>
                    </a:lnTo>
                    <a:lnTo>
                      <a:pt x="395" y="78"/>
                    </a:lnTo>
                    <a:lnTo>
                      <a:pt x="394" y="76"/>
                    </a:lnTo>
                    <a:lnTo>
                      <a:pt x="394" y="73"/>
                    </a:lnTo>
                    <a:lnTo>
                      <a:pt x="392" y="67"/>
                    </a:lnTo>
                    <a:lnTo>
                      <a:pt x="391" y="66"/>
                    </a:lnTo>
                    <a:lnTo>
                      <a:pt x="392" y="65"/>
                    </a:lnTo>
                    <a:lnTo>
                      <a:pt x="395" y="65"/>
                    </a:lnTo>
                    <a:lnTo>
                      <a:pt x="398" y="63"/>
                    </a:lnTo>
                    <a:lnTo>
                      <a:pt x="398" y="57"/>
                    </a:lnTo>
                    <a:lnTo>
                      <a:pt x="399" y="57"/>
                    </a:lnTo>
                    <a:lnTo>
                      <a:pt x="399" y="59"/>
                    </a:lnTo>
                    <a:lnTo>
                      <a:pt x="401" y="57"/>
                    </a:lnTo>
                    <a:lnTo>
                      <a:pt x="401" y="54"/>
                    </a:lnTo>
                    <a:lnTo>
                      <a:pt x="402" y="50"/>
                    </a:lnTo>
                    <a:lnTo>
                      <a:pt x="403" y="49"/>
                    </a:lnTo>
                    <a:lnTo>
                      <a:pt x="404" y="46"/>
                    </a:lnTo>
                    <a:lnTo>
                      <a:pt x="406" y="42"/>
                    </a:lnTo>
                    <a:lnTo>
                      <a:pt x="406" y="40"/>
                    </a:lnTo>
                    <a:lnTo>
                      <a:pt x="409" y="38"/>
                    </a:lnTo>
                    <a:lnTo>
                      <a:pt x="410" y="36"/>
                    </a:lnTo>
                    <a:lnTo>
                      <a:pt x="410" y="32"/>
                    </a:lnTo>
                    <a:lnTo>
                      <a:pt x="411" y="31"/>
                    </a:lnTo>
                    <a:lnTo>
                      <a:pt x="41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62" name="Freeform 106"/>
              <p:cNvSpPr>
                <a:spLocks/>
              </p:cNvSpPr>
              <p:nvPr/>
            </p:nvSpPr>
            <p:spPr bwMode="auto">
              <a:xfrm>
                <a:off x="1319" y="3149"/>
                <a:ext cx="411" cy="305"/>
              </a:xfrm>
              <a:custGeom>
                <a:avLst/>
                <a:gdLst>
                  <a:gd name="T0" fmla="*/ 390 w 411"/>
                  <a:gd name="T1" fmla="*/ 42 h 305"/>
                  <a:gd name="T2" fmla="*/ 357 w 411"/>
                  <a:gd name="T3" fmla="*/ 65 h 305"/>
                  <a:gd name="T4" fmla="*/ 321 w 411"/>
                  <a:gd name="T5" fmla="*/ 39 h 305"/>
                  <a:gd name="T6" fmla="*/ 299 w 411"/>
                  <a:gd name="T7" fmla="*/ 44 h 305"/>
                  <a:gd name="T8" fmla="*/ 286 w 411"/>
                  <a:gd name="T9" fmla="*/ 48 h 305"/>
                  <a:gd name="T10" fmla="*/ 265 w 411"/>
                  <a:gd name="T11" fmla="*/ 62 h 305"/>
                  <a:gd name="T12" fmla="*/ 257 w 411"/>
                  <a:gd name="T13" fmla="*/ 74 h 305"/>
                  <a:gd name="T14" fmla="*/ 245 w 411"/>
                  <a:gd name="T15" fmla="*/ 78 h 305"/>
                  <a:gd name="T16" fmla="*/ 233 w 411"/>
                  <a:gd name="T17" fmla="*/ 78 h 305"/>
                  <a:gd name="T18" fmla="*/ 218 w 411"/>
                  <a:gd name="T19" fmla="*/ 67 h 305"/>
                  <a:gd name="T20" fmla="*/ 199 w 411"/>
                  <a:gd name="T21" fmla="*/ 54 h 305"/>
                  <a:gd name="T22" fmla="*/ 166 w 411"/>
                  <a:gd name="T23" fmla="*/ 13 h 305"/>
                  <a:gd name="T24" fmla="*/ 133 w 411"/>
                  <a:gd name="T25" fmla="*/ 22 h 305"/>
                  <a:gd name="T26" fmla="*/ 120 w 411"/>
                  <a:gd name="T27" fmla="*/ 2 h 305"/>
                  <a:gd name="T28" fmla="*/ 105 w 411"/>
                  <a:gd name="T29" fmla="*/ 15 h 305"/>
                  <a:gd name="T30" fmla="*/ 90 w 411"/>
                  <a:gd name="T31" fmla="*/ 19 h 305"/>
                  <a:gd name="T32" fmla="*/ 76 w 411"/>
                  <a:gd name="T33" fmla="*/ 14 h 305"/>
                  <a:gd name="T34" fmla="*/ 68 w 411"/>
                  <a:gd name="T35" fmla="*/ 10 h 305"/>
                  <a:gd name="T36" fmla="*/ 61 w 411"/>
                  <a:gd name="T37" fmla="*/ 5 h 305"/>
                  <a:gd name="T38" fmla="*/ 48 w 411"/>
                  <a:gd name="T39" fmla="*/ 10 h 305"/>
                  <a:gd name="T40" fmla="*/ 39 w 411"/>
                  <a:gd name="T41" fmla="*/ 20 h 305"/>
                  <a:gd name="T42" fmla="*/ 19 w 411"/>
                  <a:gd name="T43" fmla="*/ 19 h 305"/>
                  <a:gd name="T44" fmla="*/ 15 w 411"/>
                  <a:gd name="T45" fmla="*/ 34 h 305"/>
                  <a:gd name="T46" fmla="*/ 9 w 411"/>
                  <a:gd name="T47" fmla="*/ 45 h 305"/>
                  <a:gd name="T48" fmla="*/ 2 w 411"/>
                  <a:gd name="T49" fmla="*/ 49 h 305"/>
                  <a:gd name="T50" fmla="*/ 14 w 411"/>
                  <a:gd name="T51" fmla="*/ 60 h 305"/>
                  <a:gd name="T52" fmla="*/ 24 w 411"/>
                  <a:gd name="T53" fmla="*/ 65 h 305"/>
                  <a:gd name="T54" fmla="*/ 24 w 411"/>
                  <a:gd name="T55" fmla="*/ 76 h 305"/>
                  <a:gd name="T56" fmla="*/ 41 w 411"/>
                  <a:gd name="T57" fmla="*/ 92 h 305"/>
                  <a:gd name="T58" fmla="*/ 38 w 411"/>
                  <a:gd name="T59" fmla="*/ 109 h 305"/>
                  <a:gd name="T60" fmla="*/ 30 w 411"/>
                  <a:gd name="T61" fmla="*/ 127 h 305"/>
                  <a:gd name="T62" fmla="*/ 36 w 411"/>
                  <a:gd name="T63" fmla="*/ 147 h 305"/>
                  <a:gd name="T64" fmla="*/ 50 w 411"/>
                  <a:gd name="T65" fmla="*/ 163 h 305"/>
                  <a:gd name="T66" fmla="*/ 60 w 411"/>
                  <a:gd name="T67" fmla="*/ 163 h 305"/>
                  <a:gd name="T68" fmla="*/ 76 w 411"/>
                  <a:gd name="T69" fmla="*/ 169 h 305"/>
                  <a:gd name="T70" fmla="*/ 83 w 411"/>
                  <a:gd name="T71" fmla="*/ 177 h 305"/>
                  <a:gd name="T72" fmla="*/ 98 w 411"/>
                  <a:gd name="T73" fmla="*/ 186 h 305"/>
                  <a:gd name="T74" fmla="*/ 105 w 411"/>
                  <a:gd name="T75" fmla="*/ 196 h 305"/>
                  <a:gd name="T76" fmla="*/ 116 w 411"/>
                  <a:gd name="T77" fmla="*/ 220 h 305"/>
                  <a:gd name="T78" fmla="*/ 143 w 411"/>
                  <a:gd name="T79" fmla="*/ 233 h 305"/>
                  <a:gd name="T80" fmla="*/ 159 w 411"/>
                  <a:gd name="T81" fmla="*/ 217 h 305"/>
                  <a:gd name="T82" fmla="*/ 176 w 411"/>
                  <a:gd name="T83" fmla="*/ 229 h 305"/>
                  <a:gd name="T84" fmla="*/ 195 w 411"/>
                  <a:gd name="T85" fmla="*/ 246 h 305"/>
                  <a:gd name="T86" fmla="*/ 215 w 411"/>
                  <a:gd name="T87" fmla="*/ 255 h 305"/>
                  <a:gd name="T88" fmla="*/ 237 w 411"/>
                  <a:gd name="T89" fmla="*/ 278 h 305"/>
                  <a:gd name="T90" fmla="*/ 263 w 411"/>
                  <a:gd name="T91" fmla="*/ 298 h 305"/>
                  <a:gd name="T92" fmla="*/ 278 w 411"/>
                  <a:gd name="T93" fmla="*/ 297 h 305"/>
                  <a:gd name="T94" fmla="*/ 296 w 411"/>
                  <a:gd name="T95" fmla="*/ 295 h 305"/>
                  <a:gd name="T96" fmla="*/ 310 w 411"/>
                  <a:gd name="T97" fmla="*/ 286 h 305"/>
                  <a:gd name="T98" fmla="*/ 333 w 411"/>
                  <a:gd name="T99" fmla="*/ 287 h 305"/>
                  <a:gd name="T100" fmla="*/ 356 w 411"/>
                  <a:gd name="T101" fmla="*/ 300 h 305"/>
                  <a:gd name="T102" fmla="*/ 373 w 411"/>
                  <a:gd name="T103" fmla="*/ 293 h 305"/>
                  <a:gd name="T104" fmla="*/ 378 w 411"/>
                  <a:gd name="T105" fmla="*/ 271 h 305"/>
                  <a:gd name="T106" fmla="*/ 379 w 411"/>
                  <a:gd name="T107" fmla="*/ 244 h 305"/>
                  <a:gd name="T108" fmla="*/ 373 w 411"/>
                  <a:gd name="T109" fmla="*/ 229 h 305"/>
                  <a:gd name="T110" fmla="*/ 365 w 411"/>
                  <a:gd name="T111" fmla="*/ 199 h 305"/>
                  <a:gd name="T112" fmla="*/ 370 w 411"/>
                  <a:gd name="T113" fmla="*/ 175 h 305"/>
                  <a:gd name="T114" fmla="*/ 366 w 411"/>
                  <a:gd name="T115" fmla="*/ 140 h 305"/>
                  <a:gd name="T116" fmla="*/ 373 w 411"/>
                  <a:gd name="T117" fmla="*/ 116 h 305"/>
                  <a:gd name="T118" fmla="*/ 392 w 411"/>
                  <a:gd name="T119" fmla="*/ 96 h 305"/>
                  <a:gd name="T120" fmla="*/ 398 w 411"/>
                  <a:gd name="T121" fmla="*/ 57 h 305"/>
                  <a:gd name="T122" fmla="*/ 411 w 411"/>
                  <a:gd name="T123" fmla="*/ 31 h 3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
                  <a:gd name="T187" fmla="*/ 0 h 305"/>
                  <a:gd name="T188" fmla="*/ 411 w 411"/>
                  <a:gd name="T189" fmla="*/ 305 h 3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 h="305">
                    <a:moveTo>
                      <a:pt x="410" y="29"/>
                    </a:moveTo>
                    <a:lnTo>
                      <a:pt x="411" y="26"/>
                    </a:lnTo>
                    <a:lnTo>
                      <a:pt x="410" y="24"/>
                    </a:lnTo>
                    <a:lnTo>
                      <a:pt x="407" y="21"/>
                    </a:lnTo>
                    <a:lnTo>
                      <a:pt x="404" y="23"/>
                    </a:lnTo>
                    <a:lnTo>
                      <a:pt x="403" y="25"/>
                    </a:lnTo>
                    <a:lnTo>
                      <a:pt x="402" y="25"/>
                    </a:lnTo>
                    <a:lnTo>
                      <a:pt x="401" y="27"/>
                    </a:lnTo>
                    <a:lnTo>
                      <a:pt x="399" y="29"/>
                    </a:lnTo>
                    <a:lnTo>
                      <a:pt x="398" y="27"/>
                    </a:lnTo>
                    <a:lnTo>
                      <a:pt x="396" y="28"/>
                    </a:lnTo>
                    <a:lnTo>
                      <a:pt x="393" y="32"/>
                    </a:lnTo>
                    <a:lnTo>
                      <a:pt x="392" y="39"/>
                    </a:lnTo>
                    <a:lnTo>
                      <a:pt x="390" y="42"/>
                    </a:lnTo>
                    <a:lnTo>
                      <a:pt x="386" y="45"/>
                    </a:lnTo>
                    <a:lnTo>
                      <a:pt x="387" y="47"/>
                    </a:lnTo>
                    <a:lnTo>
                      <a:pt x="386" y="48"/>
                    </a:lnTo>
                    <a:lnTo>
                      <a:pt x="382" y="50"/>
                    </a:lnTo>
                    <a:lnTo>
                      <a:pt x="379" y="52"/>
                    </a:lnTo>
                    <a:lnTo>
                      <a:pt x="378" y="52"/>
                    </a:lnTo>
                    <a:lnTo>
                      <a:pt x="377" y="52"/>
                    </a:lnTo>
                    <a:lnTo>
                      <a:pt x="371" y="60"/>
                    </a:lnTo>
                    <a:lnTo>
                      <a:pt x="369" y="65"/>
                    </a:lnTo>
                    <a:lnTo>
                      <a:pt x="368" y="66"/>
                    </a:lnTo>
                    <a:lnTo>
                      <a:pt x="364" y="69"/>
                    </a:lnTo>
                    <a:lnTo>
                      <a:pt x="361" y="67"/>
                    </a:lnTo>
                    <a:lnTo>
                      <a:pt x="358" y="66"/>
                    </a:lnTo>
                    <a:lnTo>
                      <a:pt x="357" y="65"/>
                    </a:lnTo>
                    <a:lnTo>
                      <a:pt x="350" y="60"/>
                    </a:lnTo>
                    <a:lnTo>
                      <a:pt x="347" y="59"/>
                    </a:lnTo>
                    <a:lnTo>
                      <a:pt x="345" y="59"/>
                    </a:lnTo>
                    <a:lnTo>
                      <a:pt x="344" y="55"/>
                    </a:lnTo>
                    <a:lnTo>
                      <a:pt x="341" y="52"/>
                    </a:lnTo>
                    <a:lnTo>
                      <a:pt x="341" y="49"/>
                    </a:lnTo>
                    <a:lnTo>
                      <a:pt x="338" y="47"/>
                    </a:lnTo>
                    <a:lnTo>
                      <a:pt x="337" y="44"/>
                    </a:lnTo>
                    <a:lnTo>
                      <a:pt x="332" y="43"/>
                    </a:lnTo>
                    <a:lnTo>
                      <a:pt x="331" y="44"/>
                    </a:lnTo>
                    <a:lnTo>
                      <a:pt x="330" y="44"/>
                    </a:lnTo>
                    <a:lnTo>
                      <a:pt x="329" y="44"/>
                    </a:lnTo>
                    <a:lnTo>
                      <a:pt x="322" y="38"/>
                    </a:lnTo>
                    <a:lnTo>
                      <a:pt x="321" y="39"/>
                    </a:lnTo>
                    <a:lnTo>
                      <a:pt x="320" y="38"/>
                    </a:lnTo>
                    <a:lnTo>
                      <a:pt x="319" y="36"/>
                    </a:lnTo>
                    <a:lnTo>
                      <a:pt x="317" y="37"/>
                    </a:lnTo>
                    <a:lnTo>
                      <a:pt x="317" y="32"/>
                    </a:lnTo>
                    <a:lnTo>
                      <a:pt x="314" y="31"/>
                    </a:lnTo>
                    <a:lnTo>
                      <a:pt x="313" y="31"/>
                    </a:lnTo>
                    <a:lnTo>
                      <a:pt x="311" y="29"/>
                    </a:lnTo>
                    <a:lnTo>
                      <a:pt x="308" y="29"/>
                    </a:lnTo>
                    <a:lnTo>
                      <a:pt x="306" y="31"/>
                    </a:lnTo>
                    <a:lnTo>
                      <a:pt x="305" y="40"/>
                    </a:lnTo>
                    <a:lnTo>
                      <a:pt x="303" y="42"/>
                    </a:lnTo>
                    <a:lnTo>
                      <a:pt x="300" y="42"/>
                    </a:lnTo>
                    <a:lnTo>
                      <a:pt x="299" y="44"/>
                    </a:lnTo>
                    <a:lnTo>
                      <a:pt x="298" y="44"/>
                    </a:lnTo>
                    <a:lnTo>
                      <a:pt x="297" y="46"/>
                    </a:lnTo>
                    <a:lnTo>
                      <a:pt x="297" y="45"/>
                    </a:lnTo>
                    <a:lnTo>
                      <a:pt x="293" y="45"/>
                    </a:lnTo>
                    <a:lnTo>
                      <a:pt x="293" y="44"/>
                    </a:lnTo>
                    <a:lnTo>
                      <a:pt x="293" y="45"/>
                    </a:lnTo>
                    <a:lnTo>
                      <a:pt x="290" y="46"/>
                    </a:lnTo>
                    <a:lnTo>
                      <a:pt x="291" y="46"/>
                    </a:lnTo>
                    <a:lnTo>
                      <a:pt x="291" y="48"/>
                    </a:lnTo>
                    <a:lnTo>
                      <a:pt x="290" y="49"/>
                    </a:lnTo>
                    <a:lnTo>
                      <a:pt x="288" y="47"/>
                    </a:lnTo>
                    <a:lnTo>
                      <a:pt x="287" y="48"/>
                    </a:lnTo>
                    <a:lnTo>
                      <a:pt x="286" y="48"/>
                    </a:lnTo>
                    <a:lnTo>
                      <a:pt x="286" y="49"/>
                    </a:lnTo>
                    <a:lnTo>
                      <a:pt x="284" y="49"/>
                    </a:lnTo>
                    <a:lnTo>
                      <a:pt x="284" y="50"/>
                    </a:lnTo>
                    <a:lnTo>
                      <a:pt x="284" y="49"/>
                    </a:lnTo>
                    <a:lnTo>
                      <a:pt x="283" y="49"/>
                    </a:lnTo>
                    <a:lnTo>
                      <a:pt x="281" y="49"/>
                    </a:lnTo>
                    <a:lnTo>
                      <a:pt x="275" y="55"/>
                    </a:lnTo>
                    <a:lnTo>
                      <a:pt x="271" y="55"/>
                    </a:lnTo>
                    <a:lnTo>
                      <a:pt x="269" y="55"/>
                    </a:lnTo>
                    <a:lnTo>
                      <a:pt x="269" y="57"/>
                    </a:lnTo>
                    <a:lnTo>
                      <a:pt x="267" y="57"/>
                    </a:lnTo>
                    <a:lnTo>
                      <a:pt x="265" y="60"/>
                    </a:lnTo>
                    <a:lnTo>
                      <a:pt x="265" y="62"/>
                    </a:lnTo>
                    <a:lnTo>
                      <a:pt x="266" y="62"/>
                    </a:lnTo>
                    <a:lnTo>
                      <a:pt x="267" y="64"/>
                    </a:lnTo>
                    <a:lnTo>
                      <a:pt x="269" y="66"/>
                    </a:lnTo>
                    <a:lnTo>
                      <a:pt x="267" y="67"/>
                    </a:lnTo>
                    <a:lnTo>
                      <a:pt x="266" y="69"/>
                    </a:lnTo>
                    <a:lnTo>
                      <a:pt x="264" y="69"/>
                    </a:lnTo>
                    <a:lnTo>
                      <a:pt x="262" y="70"/>
                    </a:lnTo>
                    <a:lnTo>
                      <a:pt x="260" y="69"/>
                    </a:lnTo>
                    <a:lnTo>
                      <a:pt x="258" y="69"/>
                    </a:lnTo>
                    <a:lnTo>
                      <a:pt x="259" y="71"/>
                    </a:lnTo>
                    <a:lnTo>
                      <a:pt x="258" y="72"/>
                    </a:lnTo>
                    <a:lnTo>
                      <a:pt x="257" y="72"/>
                    </a:lnTo>
                    <a:lnTo>
                      <a:pt x="257" y="74"/>
                    </a:lnTo>
                    <a:lnTo>
                      <a:pt x="259" y="75"/>
                    </a:lnTo>
                    <a:lnTo>
                      <a:pt x="260" y="78"/>
                    </a:lnTo>
                    <a:lnTo>
                      <a:pt x="261" y="78"/>
                    </a:lnTo>
                    <a:lnTo>
                      <a:pt x="261" y="83"/>
                    </a:lnTo>
                    <a:lnTo>
                      <a:pt x="254" y="79"/>
                    </a:lnTo>
                    <a:lnTo>
                      <a:pt x="252" y="78"/>
                    </a:lnTo>
                    <a:lnTo>
                      <a:pt x="251" y="76"/>
                    </a:lnTo>
                    <a:lnTo>
                      <a:pt x="250" y="77"/>
                    </a:lnTo>
                    <a:lnTo>
                      <a:pt x="248" y="76"/>
                    </a:lnTo>
                    <a:lnTo>
                      <a:pt x="248" y="78"/>
                    </a:lnTo>
                    <a:lnTo>
                      <a:pt x="246" y="77"/>
                    </a:lnTo>
                    <a:lnTo>
                      <a:pt x="245" y="78"/>
                    </a:lnTo>
                    <a:lnTo>
                      <a:pt x="244" y="78"/>
                    </a:lnTo>
                    <a:lnTo>
                      <a:pt x="243" y="78"/>
                    </a:lnTo>
                    <a:lnTo>
                      <a:pt x="238" y="78"/>
                    </a:lnTo>
                    <a:lnTo>
                      <a:pt x="238" y="76"/>
                    </a:lnTo>
                    <a:lnTo>
                      <a:pt x="240" y="74"/>
                    </a:lnTo>
                    <a:lnTo>
                      <a:pt x="240" y="73"/>
                    </a:lnTo>
                    <a:lnTo>
                      <a:pt x="237" y="73"/>
                    </a:lnTo>
                    <a:lnTo>
                      <a:pt x="237" y="72"/>
                    </a:lnTo>
                    <a:lnTo>
                      <a:pt x="237" y="74"/>
                    </a:lnTo>
                    <a:lnTo>
                      <a:pt x="237" y="75"/>
                    </a:lnTo>
                    <a:lnTo>
                      <a:pt x="237" y="76"/>
                    </a:lnTo>
                    <a:lnTo>
                      <a:pt x="233" y="78"/>
                    </a:lnTo>
                    <a:lnTo>
                      <a:pt x="232" y="76"/>
                    </a:lnTo>
                    <a:lnTo>
                      <a:pt x="231" y="77"/>
                    </a:lnTo>
                    <a:lnTo>
                      <a:pt x="228" y="76"/>
                    </a:lnTo>
                    <a:lnTo>
                      <a:pt x="227" y="78"/>
                    </a:lnTo>
                    <a:lnTo>
                      <a:pt x="225" y="78"/>
                    </a:lnTo>
                    <a:lnTo>
                      <a:pt x="224" y="78"/>
                    </a:lnTo>
                    <a:lnTo>
                      <a:pt x="223" y="76"/>
                    </a:lnTo>
                    <a:lnTo>
                      <a:pt x="223" y="75"/>
                    </a:lnTo>
                    <a:lnTo>
                      <a:pt x="223" y="74"/>
                    </a:lnTo>
                    <a:lnTo>
                      <a:pt x="221" y="72"/>
                    </a:lnTo>
                    <a:lnTo>
                      <a:pt x="219" y="68"/>
                    </a:lnTo>
                    <a:lnTo>
                      <a:pt x="218" y="68"/>
                    </a:lnTo>
                    <a:lnTo>
                      <a:pt x="218" y="67"/>
                    </a:lnTo>
                    <a:lnTo>
                      <a:pt x="217" y="68"/>
                    </a:lnTo>
                    <a:lnTo>
                      <a:pt x="216" y="67"/>
                    </a:lnTo>
                    <a:lnTo>
                      <a:pt x="215" y="67"/>
                    </a:lnTo>
                    <a:lnTo>
                      <a:pt x="213" y="63"/>
                    </a:lnTo>
                    <a:lnTo>
                      <a:pt x="211" y="64"/>
                    </a:lnTo>
                    <a:lnTo>
                      <a:pt x="211" y="65"/>
                    </a:lnTo>
                    <a:lnTo>
                      <a:pt x="210" y="65"/>
                    </a:lnTo>
                    <a:lnTo>
                      <a:pt x="207" y="62"/>
                    </a:lnTo>
                    <a:lnTo>
                      <a:pt x="207" y="57"/>
                    </a:lnTo>
                    <a:lnTo>
                      <a:pt x="203" y="54"/>
                    </a:lnTo>
                    <a:lnTo>
                      <a:pt x="201" y="55"/>
                    </a:lnTo>
                    <a:lnTo>
                      <a:pt x="200" y="54"/>
                    </a:lnTo>
                    <a:lnTo>
                      <a:pt x="199" y="54"/>
                    </a:lnTo>
                    <a:lnTo>
                      <a:pt x="198" y="53"/>
                    </a:lnTo>
                    <a:lnTo>
                      <a:pt x="195" y="52"/>
                    </a:lnTo>
                    <a:lnTo>
                      <a:pt x="194" y="52"/>
                    </a:lnTo>
                    <a:lnTo>
                      <a:pt x="194" y="51"/>
                    </a:lnTo>
                    <a:lnTo>
                      <a:pt x="194" y="48"/>
                    </a:lnTo>
                    <a:lnTo>
                      <a:pt x="192" y="40"/>
                    </a:lnTo>
                    <a:lnTo>
                      <a:pt x="190" y="39"/>
                    </a:lnTo>
                    <a:lnTo>
                      <a:pt x="178" y="37"/>
                    </a:lnTo>
                    <a:lnTo>
                      <a:pt x="179" y="27"/>
                    </a:lnTo>
                    <a:lnTo>
                      <a:pt x="179" y="23"/>
                    </a:lnTo>
                    <a:lnTo>
                      <a:pt x="174" y="21"/>
                    </a:lnTo>
                    <a:lnTo>
                      <a:pt x="175" y="15"/>
                    </a:lnTo>
                    <a:lnTo>
                      <a:pt x="167" y="15"/>
                    </a:lnTo>
                    <a:lnTo>
                      <a:pt x="166" y="13"/>
                    </a:lnTo>
                    <a:lnTo>
                      <a:pt x="164" y="13"/>
                    </a:lnTo>
                    <a:lnTo>
                      <a:pt x="164" y="11"/>
                    </a:lnTo>
                    <a:lnTo>
                      <a:pt x="162" y="13"/>
                    </a:lnTo>
                    <a:lnTo>
                      <a:pt x="158" y="8"/>
                    </a:lnTo>
                    <a:lnTo>
                      <a:pt x="156" y="7"/>
                    </a:lnTo>
                    <a:lnTo>
                      <a:pt x="156" y="10"/>
                    </a:lnTo>
                    <a:lnTo>
                      <a:pt x="155" y="10"/>
                    </a:lnTo>
                    <a:lnTo>
                      <a:pt x="147" y="10"/>
                    </a:lnTo>
                    <a:lnTo>
                      <a:pt x="146" y="17"/>
                    </a:lnTo>
                    <a:lnTo>
                      <a:pt x="142" y="16"/>
                    </a:lnTo>
                    <a:lnTo>
                      <a:pt x="137" y="15"/>
                    </a:lnTo>
                    <a:lnTo>
                      <a:pt x="136" y="19"/>
                    </a:lnTo>
                    <a:lnTo>
                      <a:pt x="133" y="21"/>
                    </a:lnTo>
                    <a:lnTo>
                      <a:pt x="133" y="22"/>
                    </a:lnTo>
                    <a:lnTo>
                      <a:pt x="131" y="23"/>
                    </a:lnTo>
                    <a:lnTo>
                      <a:pt x="131" y="21"/>
                    </a:lnTo>
                    <a:lnTo>
                      <a:pt x="127" y="20"/>
                    </a:lnTo>
                    <a:lnTo>
                      <a:pt x="126" y="20"/>
                    </a:lnTo>
                    <a:lnTo>
                      <a:pt x="126" y="19"/>
                    </a:lnTo>
                    <a:lnTo>
                      <a:pt x="124" y="18"/>
                    </a:lnTo>
                    <a:lnTo>
                      <a:pt x="123" y="15"/>
                    </a:lnTo>
                    <a:lnTo>
                      <a:pt x="124" y="12"/>
                    </a:lnTo>
                    <a:lnTo>
                      <a:pt x="126" y="8"/>
                    </a:lnTo>
                    <a:lnTo>
                      <a:pt x="124" y="7"/>
                    </a:lnTo>
                    <a:lnTo>
                      <a:pt x="125" y="6"/>
                    </a:lnTo>
                    <a:lnTo>
                      <a:pt x="125" y="5"/>
                    </a:lnTo>
                    <a:lnTo>
                      <a:pt x="121" y="4"/>
                    </a:lnTo>
                    <a:lnTo>
                      <a:pt x="120" y="2"/>
                    </a:lnTo>
                    <a:lnTo>
                      <a:pt x="118" y="0"/>
                    </a:lnTo>
                    <a:lnTo>
                      <a:pt x="116" y="1"/>
                    </a:lnTo>
                    <a:lnTo>
                      <a:pt x="115" y="4"/>
                    </a:lnTo>
                    <a:lnTo>
                      <a:pt x="112" y="2"/>
                    </a:lnTo>
                    <a:lnTo>
                      <a:pt x="111" y="5"/>
                    </a:lnTo>
                    <a:lnTo>
                      <a:pt x="109" y="5"/>
                    </a:lnTo>
                    <a:lnTo>
                      <a:pt x="107" y="6"/>
                    </a:lnTo>
                    <a:lnTo>
                      <a:pt x="107" y="8"/>
                    </a:lnTo>
                    <a:lnTo>
                      <a:pt x="108" y="9"/>
                    </a:lnTo>
                    <a:lnTo>
                      <a:pt x="107" y="14"/>
                    </a:lnTo>
                    <a:lnTo>
                      <a:pt x="106" y="15"/>
                    </a:lnTo>
                    <a:lnTo>
                      <a:pt x="105" y="15"/>
                    </a:lnTo>
                    <a:lnTo>
                      <a:pt x="104" y="14"/>
                    </a:lnTo>
                    <a:lnTo>
                      <a:pt x="102" y="18"/>
                    </a:lnTo>
                    <a:lnTo>
                      <a:pt x="101" y="15"/>
                    </a:lnTo>
                    <a:lnTo>
                      <a:pt x="99" y="15"/>
                    </a:lnTo>
                    <a:lnTo>
                      <a:pt x="98" y="15"/>
                    </a:lnTo>
                    <a:lnTo>
                      <a:pt x="97" y="14"/>
                    </a:lnTo>
                    <a:lnTo>
                      <a:pt x="96" y="15"/>
                    </a:lnTo>
                    <a:lnTo>
                      <a:pt x="95" y="15"/>
                    </a:lnTo>
                    <a:lnTo>
                      <a:pt x="94" y="18"/>
                    </a:lnTo>
                    <a:lnTo>
                      <a:pt x="93" y="18"/>
                    </a:lnTo>
                    <a:lnTo>
                      <a:pt x="93" y="19"/>
                    </a:lnTo>
                    <a:lnTo>
                      <a:pt x="92" y="20"/>
                    </a:lnTo>
                    <a:lnTo>
                      <a:pt x="90" y="19"/>
                    </a:lnTo>
                    <a:lnTo>
                      <a:pt x="89" y="20"/>
                    </a:lnTo>
                    <a:lnTo>
                      <a:pt x="88" y="19"/>
                    </a:lnTo>
                    <a:lnTo>
                      <a:pt x="88" y="18"/>
                    </a:lnTo>
                    <a:lnTo>
                      <a:pt x="86" y="17"/>
                    </a:lnTo>
                    <a:lnTo>
                      <a:pt x="86" y="16"/>
                    </a:lnTo>
                    <a:lnTo>
                      <a:pt x="82" y="14"/>
                    </a:lnTo>
                    <a:lnTo>
                      <a:pt x="82" y="13"/>
                    </a:lnTo>
                    <a:lnTo>
                      <a:pt x="81" y="12"/>
                    </a:lnTo>
                    <a:lnTo>
                      <a:pt x="81" y="15"/>
                    </a:lnTo>
                    <a:lnTo>
                      <a:pt x="79" y="14"/>
                    </a:lnTo>
                    <a:lnTo>
                      <a:pt x="79" y="15"/>
                    </a:lnTo>
                    <a:lnTo>
                      <a:pt x="77" y="14"/>
                    </a:lnTo>
                    <a:lnTo>
                      <a:pt x="76" y="14"/>
                    </a:lnTo>
                    <a:lnTo>
                      <a:pt x="76" y="13"/>
                    </a:lnTo>
                    <a:lnTo>
                      <a:pt x="76" y="12"/>
                    </a:lnTo>
                    <a:lnTo>
                      <a:pt x="75" y="13"/>
                    </a:lnTo>
                    <a:lnTo>
                      <a:pt x="73" y="12"/>
                    </a:lnTo>
                    <a:lnTo>
                      <a:pt x="71" y="13"/>
                    </a:lnTo>
                    <a:lnTo>
                      <a:pt x="71" y="12"/>
                    </a:lnTo>
                    <a:lnTo>
                      <a:pt x="69" y="12"/>
                    </a:lnTo>
                    <a:lnTo>
                      <a:pt x="69" y="11"/>
                    </a:lnTo>
                    <a:lnTo>
                      <a:pt x="68" y="12"/>
                    </a:lnTo>
                    <a:lnTo>
                      <a:pt x="68" y="10"/>
                    </a:lnTo>
                    <a:lnTo>
                      <a:pt x="68" y="13"/>
                    </a:lnTo>
                    <a:lnTo>
                      <a:pt x="69" y="13"/>
                    </a:lnTo>
                    <a:lnTo>
                      <a:pt x="68" y="14"/>
                    </a:lnTo>
                    <a:lnTo>
                      <a:pt x="68" y="13"/>
                    </a:lnTo>
                    <a:lnTo>
                      <a:pt x="66" y="12"/>
                    </a:lnTo>
                    <a:lnTo>
                      <a:pt x="66" y="13"/>
                    </a:lnTo>
                    <a:lnTo>
                      <a:pt x="65" y="13"/>
                    </a:lnTo>
                    <a:lnTo>
                      <a:pt x="65" y="11"/>
                    </a:lnTo>
                    <a:lnTo>
                      <a:pt x="63" y="11"/>
                    </a:lnTo>
                    <a:lnTo>
                      <a:pt x="64" y="6"/>
                    </a:lnTo>
                    <a:lnTo>
                      <a:pt x="61" y="5"/>
                    </a:lnTo>
                    <a:lnTo>
                      <a:pt x="60" y="5"/>
                    </a:lnTo>
                    <a:lnTo>
                      <a:pt x="60" y="6"/>
                    </a:lnTo>
                    <a:lnTo>
                      <a:pt x="61" y="8"/>
                    </a:lnTo>
                    <a:lnTo>
                      <a:pt x="59" y="8"/>
                    </a:lnTo>
                    <a:lnTo>
                      <a:pt x="58" y="8"/>
                    </a:lnTo>
                    <a:lnTo>
                      <a:pt x="58" y="10"/>
                    </a:lnTo>
                    <a:lnTo>
                      <a:pt x="56" y="11"/>
                    </a:lnTo>
                    <a:lnTo>
                      <a:pt x="55" y="10"/>
                    </a:lnTo>
                    <a:lnTo>
                      <a:pt x="55" y="8"/>
                    </a:lnTo>
                    <a:lnTo>
                      <a:pt x="54" y="9"/>
                    </a:lnTo>
                    <a:lnTo>
                      <a:pt x="53" y="8"/>
                    </a:lnTo>
                    <a:lnTo>
                      <a:pt x="52" y="8"/>
                    </a:lnTo>
                    <a:lnTo>
                      <a:pt x="48" y="10"/>
                    </a:lnTo>
                    <a:lnTo>
                      <a:pt x="47" y="10"/>
                    </a:lnTo>
                    <a:lnTo>
                      <a:pt x="47" y="14"/>
                    </a:lnTo>
                    <a:lnTo>
                      <a:pt x="46" y="15"/>
                    </a:lnTo>
                    <a:lnTo>
                      <a:pt x="47" y="15"/>
                    </a:lnTo>
                    <a:lnTo>
                      <a:pt x="47" y="18"/>
                    </a:lnTo>
                    <a:lnTo>
                      <a:pt x="45" y="17"/>
                    </a:lnTo>
                    <a:lnTo>
                      <a:pt x="44" y="18"/>
                    </a:lnTo>
                    <a:lnTo>
                      <a:pt x="42" y="19"/>
                    </a:lnTo>
                    <a:lnTo>
                      <a:pt x="41" y="19"/>
                    </a:lnTo>
                    <a:lnTo>
                      <a:pt x="37" y="18"/>
                    </a:lnTo>
                    <a:lnTo>
                      <a:pt x="37" y="20"/>
                    </a:lnTo>
                    <a:lnTo>
                      <a:pt x="39" y="20"/>
                    </a:lnTo>
                    <a:lnTo>
                      <a:pt x="38" y="21"/>
                    </a:lnTo>
                    <a:lnTo>
                      <a:pt x="36" y="20"/>
                    </a:lnTo>
                    <a:lnTo>
                      <a:pt x="36" y="21"/>
                    </a:lnTo>
                    <a:lnTo>
                      <a:pt x="34" y="22"/>
                    </a:lnTo>
                    <a:lnTo>
                      <a:pt x="33" y="22"/>
                    </a:lnTo>
                    <a:lnTo>
                      <a:pt x="32" y="24"/>
                    </a:lnTo>
                    <a:lnTo>
                      <a:pt x="27" y="25"/>
                    </a:lnTo>
                    <a:lnTo>
                      <a:pt x="24" y="18"/>
                    </a:lnTo>
                    <a:lnTo>
                      <a:pt x="23" y="18"/>
                    </a:lnTo>
                    <a:lnTo>
                      <a:pt x="22" y="18"/>
                    </a:lnTo>
                    <a:lnTo>
                      <a:pt x="23" y="21"/>
                    </a:lnTo>
                    <a:lnTo>
                      <a:pt x="20" y="23"/>
                    </a:lnTo>
                    <a:lnTo>
                      <a:pt x="19" y="21"/>
                    </a:lnTo>
                    <a:lnTo>
                      <a:pt x="19" y="19"/>
                    </a:lnTo>
                    <a:lnTo>
                      <a:pt x="17" y="18"/>
                    </a:lnTo>
                    <a:lnTo>
                      <a:pt x="15" y="19"/>
                    </a:lnTo>
                    <a:lnTo>
                      <a:pt x="13" y="23"/>
                    </a:lnTo>
                    <a:lnTo>
                      <a:pt x="16" y="26"/>
                    </a:lnTo>
                    <a:lnTo>
                      <a:pt x="17" y="25"/>
                    </a:lnTo>
                    <a:lnTo>
                      <a:pt x="19" y="28"/>
                    </a:lnTo>
                    <a:lnTo>
                      <a:pt x="20" y="28"/>
                    </a:lnTo>
                    <a:lnTo>
                      <a:pt x="18" y="29"/>
                    </a:lnTo>
                    <a:lnTo>
                      <a:pt x="17" y="27"/>
                    </a:lnTo>
                    <a:lnTo>
                      <a:pt x="16" y="28"/>
                    </a:lnTo>
                    <a:lnTo>
                      <a:pt x="14" y="28"/>
                    </a:lnTo>
                    <a:lnTo>
                      <a:pt x="14" y="29"/>
                    </a:lnTo>
                    <a:lnTo>
                      <a:pt x="14" y="32"/>
                    </a:lnTo>
                    <a:lnTo>
                      <a:pt x="15" y="34"/>
                    </a:lnTo>
                    <a:lnTo>
                      <a:pt x="14" y="40"/>
                    </a:lnTo>
                    <a:lnTo>
                      <a:pt x="12" y="39"/>
                    </a:lnTo>
                    <a:lnTo>
                      <a:pt x="10" y="40"/>
                    </a:lnTo>
                    <a:lnTo>
                      <a:pt x="9" y="39"/>
                    </a:lnTo>
                    <a:lnTo>
                      <a:pt x="9" y="40"/>
                    </a:lnTo>
                    <a:lnTo>
                      <a:pt x="8" y="40"/>
                    </a:lnTo>
                    <a:lnTo>
                      <a:pt x="6" y="39"/>
                    </a:lnTo>
                    <a:lnTo>
                      <a:pt x="6" y="40"/>
                    </a:lnTo>
                    <a:lnTo>
                      <a:pt x="4" y="41"/>
                    </a:lnTo>
                    <a:lnTo>
                      <a:pt x="4" y="42"/>
                    </a:lnTo>
                    <a:lnTo>
                      <a:pt x="6" y="43"/>
                    </a:lnTo>
                    <a:lnTo>
                      <a:pt x="10" y="44"/>
                    </a:lnTo>
                    <a:lnTo>
                      <a:pt x="9" y="45"/>
                    </a:lnTo>
                    <a:lnTo>
                      <a:pt x="11" y="44"/>
                    </a:lnTo>
                    <a:lnTo>
                      <a:pt x="11" y="46"/>
                    </a:lnTo>
                    <a:lnTo>
                      <a:pt x="11" y="47"/>
                    </a:lnTo>
                    <a:lnTo>
                      <a:pt x="10" y="46"/>
                    </a:lnTo>
                    <a:lnTo>
                      <a:pt x="9" y="47"/>
                    </a:lnTo>
                    <a:lnTo>
                      <a:pt x="8" y="46"/>
                    </a:lnTo>
                    <a:lnTo>
                      <a:pt x="9" y="47"/>
                    </a:lnTo>
                    <a:lnTo>
                      <a:pt x="8" y="47"/>
                    </a:lnTo>
                    <a:lnTo>
                      <a:pt x="6" y="46"/>
                    </a:lnTo>
                    <a:lnTo>
                      <a:pt x="5" y="45"/>
                    </a:lnTo>
                    <a:lnTo>
                      <a:pt x="2" y="47"/>
                    </a:lnTo>
                    <a:lnTo>
                      <a:pt x="0" y="48"/>
                    </a:lnTo>
                    <a:lnTo>
                      <a:pt x="2" y="49"/>
                    </a:lnTo>
                    <a:lnTo>
                      <a:pt x="2" y="51"/>
                    </a:lnTo>
                    <a:lnTo>
                      <a:pt x="2" y="53"/>
                    </a:lnTo>
                    <a:lnTo>
                      <a:pt x="4" y="55"/>
                    </a:lnTo>
                    <a:lnTo>
                      <a:pt x="5" y="55"/>
                    </a:lnTo>
                    <a:lnTo>
                      <a:pt x="5" y="57"/>
                    </a:lnTo>
                    <a:lnTo>
                      <a:pt x="7" y="58"/>
                    </a:lnTo>
                    <a:lnTo>
                      <a:pt x="9" y="59"/>
                    </a:lnTo>
                    <a:lnTo>
                      <a:pt x="9" y="60"/>
                    </a:lnTo>
                    <a:lnTo>
                      <a:pt x="11" y="58"/>
                    </a:lnTo>
                    <a:lnTo>
                      <a:pt x="14" y="59"/>
                    </a:lnTo>
                    <a:lnTo>
                      <a:pt x="14" y="60"/>
                    </a:lnTo>
                    <a:lnTo>
                      <a:pt x="13" y="59"/>
                    </a:lnTo>
                    <a:lnTo>
                      <a:pt x="14" y="61"/>
                    </a:lnTo>
                    <a:lnTo>
                      <a:pt x="16" y="61"/>
                    </a:lnTo>
                    <a:lnTo>
                      <a:pt x="17" y="62"/>
                    </a:lnTo>
                    <a:lnTo>
                      <a:pt x="16" y="63"/>
                    </a:lnTo>
                    <a:lnTo>
                      <a:pt x="14" y="63"/>
                    </a:lnTo>
                    <a:lnTo>
                      <a:pt x="15" y="65"/>
                    </a:lnTo>
                    <a:lnTo>
                      <a:pt x="16" y="65"/>
                    </a:lnTo>
                    <a:lnTo>
                      <a:pt x="17" y="65"/>
                    </a:lnTo>
                    <a:lnTo>
                      <a:pt x="17" y="66"/>
                    </a:lnTo>
                    <a:lnTo>
                      <a:pt x="18" y="65"/>
                    </a:lnTo>
                    <a:lnTo>
                      <a:pt x="19" y="66"/>
                    </a:lnTo>
                    <a:lnTo>
                      <a:pt x="20" y="67"/>
                    </a:lnTo>
                    <a:lnTo>
                      <a:pt x="24" y="65"/>
                    </a:lnTo>
                    <a:lnTo>
                      <a:pt x="24" y="66"/>
                    </a:lnTo>
                    <a:lnTo>
                      <a:pt x="24" y="67"/>
                    </a:lnTo>
                    <a:lnTo>
                      <a:pt x="25" y="68"/>
                    </a:lnTo>
                    <a:lnTo>
                      <a:pt x="24" y="69"/>
                    </a:lnTo>
                    <a:lnTo>
                      <a:pt x="24" y="71"/>
                    </a:lnTo>
                    <a:lnTo>
                      <a:pt x="25" y="71"/>
                    </a:lnTo>
                    <a:lnTo>
                      <a:pt x="27" y="67"/>
                    </a:lnTo>
                    <a:lnTo>
                      <a:pt x="27" y="69"/>
                    </a:lnTo>
                    <a:lnTo>
                      <a:pt x="27" y="70"/>
                    </a:lnTo>
                    <a:lnTo>
                      <a:pt x="28" y="70"/>
                    </a:lnTo>
                    <a:lnTo>
                      <a:pt x="27" y="72"/>
                    </a:lnTo>
                    <a:lnTo>
                      <a:pt x="27" y="74"/>
                    </a:lnTo>
                    <a:lnTo>
                      <a:pt x="24" y="76"/>
                    </a:lnTo>
                    <a:lnTo>
                      <a:pt x="24" y="78"/>
                    </a:lnTo>
                    <a:lnTo>
                      <a:pt x="27" y="80"/>
                    </a:lnTo>
                    <a:lnTo>
                      <a:pt x="34" y="87"/>
                    </a:lnTo>
                    <a:lnTo>
                      <a:pt x="35" y="86"/>
                    </a:lnTo>
                    <a:lnTo>
                      <a:pt x="36" y="86"/>
                    </a:lnTo>
                    <a:lnTo>
                      <a:pt x="36" y="88"/>
                    </a:lnTo>
                    <a:lnTo>
                      <a:pt x="37" y="87"/>
                    </a:lnTo>
                    <a:lnTo>
                      <a:pt x="38" y="88"/>
                    </a:lnTo>
                    <a:lnTo>
                      <a:pt x="38" y="89"/>
                    </a:lnTo>
                    <a:lnTo>
                      <a:pt x="38" y="90"/>
                    </a:lnTo>
                    <a:lnTo>
                      <a:pt x="39" y="91"/>
                    </a:lnTo>
                    <a:lnTo>
                      <a:pt x="40" y="89"/>
                    </a:lnTo>
                    <a:lnTo>
                      <a:pt x="41" y="92"/>
                    </a:lnTo>
                    <a:lnTo>
                      <a:pt x="40" y="94"/>
                    </a:lnTo>
                    <a:lnTo>
                      <a:pt x="41" y="95"/>
                    </a:lnTo>
                    <a:lnTo>
                      <a:pt x="40" y="96"/>
                    </a:lnTo>
                    <a:lnTo>
                      <a:pt x="41" y="98"/>
                    </a:lnTo>
                    <a:lnTo>
                      <a:pt x="40" y="97"/>
                    </a:lnTo>
                    <a:lnTo>
                      <a:pt x="38" y="98"/>
                    </a:lnTo>
                    <a:lnTo>
                      <a:pt x="36" y="100"/>
                    </a:lnTo>
                    <a:lnTo>
                      <a:pt x="39" y="105"/>
                    </a:lnTo>
                    <a:lnTo>
                      <a:pt x="40" y="106"/>
                    </a:lnTo>
                    <a:lnTo>
                      <a:pt x="40" y="108"/>
                    </a:lnTo>
                    <a:lnTo>
                      <a:pt x="40" y="109"/>
                    </a:lnTo>
                    <a:lnTo>
                      <a:pt x="39" y="110"/>
                    </a:lnTo>
                    <a:lnTo>
                      <a:pt x="38" y="109"/>
                    </a:lnTo>
                    <a:lnTo>
                      <a:pt x="38" y="112"/>
                    </a:lnTo>
                    <a:lnTo>
                      <a:pt x="37" y="112"/>
                    </a:lnTo>
                    <a:lnTo>
                      <a:pt x="36" y="113"/>
                    </a:lnTo>
                    <a:lnTo>
                      <a:pt x="36" y="114"/>
                    </a:lnTo>
                    <a:lnTo>
                      <a:pt x="33" y="117"/>
                    </a:lnTo>
                    <a:lnTo>
                      <a:pt x="35" y="119"/>
                    </a:lnTo>
                    <a:lnTo>
                      <a:pt x="33" y="119"/>
                    </a:lnTo>
                    <a:lnTo>
                      <a:pt x="30" y="120"/>
                    </a:lnTo>
                    <a:lnTo>
                      <a:pt x="29" y="120"/>
                    </a:lnTo>
                    <a:lnTo>
                      <a:pt x="29" y="122"/>
                    </a:lnTo>
                    <a:lnTo>
                      <a:pt x="28" y="123"/>
                    </a:lnTo>
                    <a:lnTo>
                      <a:pt x="30" y="124"/>
                    </a:lnTo>
                    <a:lnTo>
                      <a:pt x="30" y="127"/>
                    </a:lnTo>
                    <a:lnTo>
                      <a:pt x="29" y="129"/>
                    </a:lnTo>
                    <a:lnTo>
                      <a:pt x="30" y="129"/>
                    </a:lnTo>
                    <a:lnTo>
                      <a:pt x="29" y="132"/>
                    </a:lnTo>
                    <a:lnTo>
                      <a:pt x="28" y="132"/>
                    </a:lnTo>
                    <a:lnTo>
                      <a:pt x="28" y="130"/>
                    </a:lnTo>
                    <a:lnTo>
                      <a:pt x="27" y="133"/>
                    </a:lnTo>
                    <a:lnTo>
                      <a:pt x="28" y="134"/>
                    </a:lnTo>
                    <a:lnTo>
                      <a:pt x="28" y="136"/>
                    </a:lnTo>
                    <a:lnTo>
                      <a:pt x="27" y="136"/>
                    </a:lnTo>
                    <a:lnTo>
                      <a:pt x="30" y="140"/>
                    </a:lnTo>
                    <a:lnTo>
                      <a:pt x="32" y="142"/>
                    </a:lnTo>
                    <a:lnTo>
                      <a:pt x="33" y="143"/>
                    </a:lnTo>
                    <a:lnTo>
                      <a:pt x="35" y="146"/>
                    </a:lnTo>
                    <a:lnTo>
                      <a:pt x="36" y="147"/>
                    </a:lnTo>
                    <a:lnTo>
                      <a:pt x="38" y="147"/>
                    </a:lnTo>
                    <a:lnTo>
                      <a:pt x="41" y="152"/>
                    </a:lnTo>
                    <a:lnTo>
                      <a:pt x="43" y="152"/>
                    </a:lnTo>
                    <a:lnTo>
                      <a:pt x="43" y="153"/>
                    </a:lnTo>
                    <a:lnTo>
                      <a:pt x="44" y="155"/>
                    </a:lnTo>
                    <a:lnTo>
                      <a:pt x="47" y="155"/>
                    </a:lnTo>
                    <a:lnTo>
                      <a:pt x="46" y="157"/>
                    </a:lnTo>
                    <a:lnTo>
                      <a:pt x="47" y="159"/>
                    </a:lnTo>
                    <a:lnTo>
                      <a:pt x="49" y="159"/>
                    </a:lnTo>
                    <a:lnTo>
                      <a:pt x="49" y="160"/>
                    </a:lnTo>
                    <a:lnTo>
                      <a:pt x="50" y="160"/>
                    </a:lnTo>
                    <a:lnTo>
                      <a:pt x="49" y="160"/>
                    </a:lnTo>
                    <a:lnTo>
                      <a:pt x="50" y="163"/>
                    </a:lnTo>
                    <a:lnTo>
                      <a:pt x="49" y="164"/>
                    </a:lnTo>
                    <a:lnTo>
                      <a:pt x="49" y="165"/>
                    </a:lnTo>
                    <a:lnTo>
                      <a:pt x="50" y="163"/>
                    </a:lnTo>
                    <a:lnTo>
                      <a:pt x="50" y="164"/>
                    </a:lnTo>
                    <a:lnTo>
                      <a:pt x="52" y="163"/>
                    </a:lnTo>
                    <a:lnTo>
                      <a:pt x="52" y="164"/>
                    </a:lnTo>
                    <a:lnTo>
                      <a:pt x="53" y="164"/>
                    </a:lnTo>
                    <a:lnTo>
                      <a:pt x="55" y="164"/>
                    </a:lnTo>
                    <a:lnTo>
                      <a:pt x="57" y="164"/>
                    </a:lnTo>
                    <a:lnTo>
                      <a:pt x="57" y="165"/>
                    </a:lnTo>
                    <a:lnTo>
                      <a:pt x="58" y="165"/>
                    </a:lnTo>
                    <a:lnTo>
                      <a:pt x="58" y="164"/>
                    </a:lnTo>
                    <a:lnTo>
                      <a:pt x="60" y="164"/>
                    </a:lnTo>
                    <a:lnTo>
                      <a:pt x="60" y="163"/>
                    </a:lnTo>
                    <a:lnTo>
                      <a:pt x="63" y="163"/>
                    </a:lnTo>
                    <a:lnTo>
                      <a:pt x="62" y="164"/>
                    </a:lnTo>
                    <a:lnTo>
                      <a:pt x="63" y="168"/>
                    </a:lnTo>
                    <a:lnTo>
                      <a:pt x="64" y="167"/>
                    </a:lnTo>
                    <a:lnTo>
                      <a:pt x="65" y="168"/>
                    </a:lnTo>
                    <a:lnTo>
                      <a:pt x="67" y="168"/>
                    </a:lnTo>
                    <a:lnTo>
                      <a:pt x="68" y="164"/>
                    </a:lnTo>
                    <a:lnTo>
                      <a:pt x="69" y="163"/>
                    </a:lnTo>
                    <a:lnTo>
                      <a:pt x="70" y="166"/>
                    </a:lnTo>
                    <a:lnTo>
                      <a:pt x="71" y="166"/>
                    </a:lnTo>
                    <a:lnTo>
                      <a:pt x="72" y="166"/>
                    </a:lnTo>
                    <a:lnTo>
                      <a:pt x="72" y="167"/>
                    </a:lnTo>
                    <a:lnTo>
                      <a:pt x="75" y="167"/>
                    </a:lnTo>
                    <a:lnTo>
                      <a:pt x="76" y="169"/>
                    </a:lnTo>
                    <a:lnTo>
                      <a:pt x="74" y="169"/>
                    </a:lnTo>
                    <a:lnTo>
                      <a:pt x="74" y="170"/>
                    </a:lnTo>
                    <a:lnTo>
                      <a:pt x="76" y="172"/>
                    </a:lnTo>
                    <a:lnTo>
                      <a:pt x="77" y="170"/>
                    </a:lnTo>
                    <a:lnTo>
                      <a:pt x="77" y="172"/>
                    </a:lnTo>
                    <a:lnTo>
                      <a:pt x="79" y="173"/>
                    </a:lnTo>
                    <a:lnTo>
                      <a:pt x="81" y="171"/>
                    </a:lnTo>
                    <a:lnTo>
                      <a:pt x="81" y="172"/>
                    </a:lnTo>
                    <a:lnTo>
                      <a:pt x="82" y="173"/>
                    </a:lnTo>
                    <a:lnTo>
                      <a:pt x="82" y="176"/>
                    </a:lnTo>
                    <a:lnTo>
                      <a:pt x="83" y="176"/>
                    </a:lnTo>
                    <a:lnTo>
                      <a:pt x="84" y="176"/>
                    </a:lnTo>
                    <a:lnTo>
                      <a:pt x="83" y="177"/>
                    </a:lnTo>
                    <a:lnTo>
                      <a:pt x="82" y="177"/>
                    </a:lnTo>
                    <a:lnTo>
                      <a:pt x="83" y="178"/>
                    </a:lnTo>
                    <a:lnTo>
                      <a:pt x="84" y="178"/>
                    </a:lnTo>
                    <a:lnTo>
                      <a:pt x="84" y="179"/>
                    </a:lnTo>
                    <a:lnTo>
                      <a:pt x="85" y="178"/>
                    </a:lnTo>
                    <a:lnTo>
                      <a:pt x="85" y="179"/>
                    </a:lnTo>
                    <a:lnTo>
                      <a:pt x="86" y="181"/>
                    </a:lnTo>
                    <a:lnTo>
                      <a:pt x="85" y="181"/>
                    </a:lnTo>
                    <a:lnTo>
                      <a:pt x="89" y="184"/>
                    </a:lnTo>
                    <a:lnTo>
                      <a:pt x="89" y="183"/>
                    </a:lnTo>
                    <a:lnTo>
                      <a:pt x="93" y="183"/>
                    </a:lnTo>
                    <a:lnTo>
                      <a:pt x="94" y="185"/>
                    </a:lnTo>
                    <a:lnTo>
                      <a:pt x="96" y="185"/>
                    </a:lnTo>
                    <a:lnTo>
                      <a:pt x="98" y="186"/>
                    </a:lnTo>
                    <a:lnTo>
                      <a:pt x="98" y="185"/>
                    </a:lnTo>
                    <a:lnTo>
                      <a:pt x="100" y="185"/>
                    </a:lnTo>
                    <a:lnTo>
                      <a:pt x="99" y="187"/>
                    </a:lnTo>
                    <a:lnTo>
                      <a:pt x="97" y="192"/>
                    </a:lnTo>
                    <a:lnTo>
                      <a:pt x="97" y="195"/>
                    </a:lnTo>
                    <a:lnTo>
                      <a:pt x="97" y="197"/>
                    </a:lnTo>
                    <a:lnTo>
                      <a:pt x="99" y="197"/>
                    </a:lnTo>
                    <a:lnTo>
                      <a:pt x="101" y="195"/>
                    </a:lnTo>
                    <a:lnTo>
                      <a:pt x="101" y="196"/>
                    </a:lnTo>
                    <a:lnTo>
                      <a:pt x="101" y="195"/>
                    </a:lnTo>
                    <a:lnTo>
                      <a:pt x="102" y="194"/>
                    </a:lnTo>
                    <a:lnTo>
                      <a:pt x="104" y="197"/>
                    </a:lnTo>
                    <a:lnTo>
                      <a:pt x="105" y="196"/>
                    </a:lnTo>
                    <a:lnTo>
                      <a:pt x="106" y="197"/>
                    </a:lnTo>
                    <a:lnTo>
                      <a:pt x="108" y="199"/>
                    </a:lnTo>
                    <a:lnTo>
                      <a:pt x="109" y="199"/>
                    </a:lnTo>
                    <a:lnTo>
                      <a:pt x="111" y="204"/>
                    </a:lnTo>
                    <a:lnTo>
                      <a:pt x="115" y="206"/>
                    </a:lnTo>
                    <a:lnTo>
                      <a:pt x="116" y="208"/>
                    </a:lnTo>
                    <a:lnTo>
                      <a:pt x="118" y="206"/>
                    </a:lnTo>
                    <a:lnTo>
                      <a:pt x="120" y="205"/>
                    </a:lnTo>
                    <a:lnTo>
                      <a:pt x="120" y="210"/>
                    </a:lnTo>
                    <a:lnTo>
                      <a:pt x="118" y="211"/>
                    </a:lnTo>
                    <a:lnTo>
                      <a:pt x="115" y="216"/>
                    </a:lnTo>
                    <a:lnTo>
                      <a:pt x="117" y="219"/>
                    </a:lnTo>
                    <a:lnTo>
                      <a:pt x="116" y="220"/>
                    </a:lnTo>
                    <a:lnTo>
                      <a:pt x="120" y="224"/>
                    </a:lnTo>
                    <a:lnTo>
                      <a:pt x="123" y="224"/>
                    </a:lnTo>
                    <a:lnTo>
                      <a:pt x="126" y="227"/>
                    </a:lnTo>
                    <a:lnTo>
                      <a:pt x="128" y="228"/>
                    </a:lnTo>
                    <a:lnTo>
                      <a:pt x="128" y="229"/>
                    </a:lnTo>
                    <a:lnTo>
                      <a:pt x="129" y="229"/>
                    </a:lnTo>
                    <a:lnTo>
                      <a:pt x="132" y="234"/>
                    </a:lnTo>
                    <a:lnTo>
                      <a:pt x="133" y="234"/>
                    </a:lnTo>
                    <a:lnTo>
                      <a:pt x="134" y="233"/>
                    </a:lnTo>
                    <a:lnTo>
                      <a:pt x="136" y="233"/>
                    </a:lnTo>
                    <a:lnTo>
                      <a:pt x="138" y="234"/>
                    </a:lnTo>
                    <a:lnTo>
                      <a:pt x="140" y="234"/>
                    </a:lnTo>
                    <a:lnTo>
                      <a:pt x="143" y="233"/>
                    </a:lnTo>
                    <a:lnTo>
                      <a:pt x="142" y="227"/>
                    </a:lnTo>
                    <a:lnTo>
                      <a:pt x="146" y="229"/>
                    </a:lnTo>
                    <a:lnTo>
                      <a:pt x="147" y="228"/>
                    </a:lnTo>
                    <a:lnTo>
                      <a:pt x="148" y="228"/>
                    </a:lnTo>
                    <a:lnTo>
                      <a:pt x="147" y="224"/>
                    </a:lnTo>
                    <a:lnTo>
                      <a:pt x="148" y="220"/>
                    </a:lnTo>
                    <a:lnTo>
                      <a:pt x="155" y="215"/>
                    </a:lnTo>
                    <a:lnTo>
                      <a:pt x="156" y="212"/>
                    </a:lnTo>
                    <a:lnTo>
                      <a:pt x="158" y="212"/>
                    </a:lnTo>
                    <a:lnTo>
                      <a:pt x="158" y="214"/>
                    </a:lnTo>
                    <a:lnTo>
                      <a:pt x="159" y="213"/>
                    </a:lnTo>
                    <a:lnTo>
                      <a:pt x="159" y="214"/>
                    </a:lnTo>
                    <a:lnTo>
                      <a:pt x="158" y="215"/>
                    </a:lnTo>
                    <a:lnTo>
                      <a:pt x="159" y="217"/>
                    </a:lnTo>
                    <a:lnTo>
                      <a:pt x="158" y="217"/>
                    </a:lnTo>
                    <a:lnTo>
                      <a:pt x="158" y="219"/>
                    </a:lnTo>
                    <a:lnTo>
                      <a:pt x="161" y="223"/>
                    </a:lnTo>
                    <a:lnTo>
                      <a:pt x="163" y="223"/>
                    </a:lnTo>
                    <a:lnTo>
                      <a:pt x="165" y="223"/>
                    </a:lnTo>
                    <a:lnTo>
                      <a:pt x="166" y="224"/>
                    </a:lnTo>
                    <a:lnTo>
                      <a:pt x="168" y="226"/>
                    </a:lnTo>
                    <a:lnTo>
                      <a:pt x="169" y="227"/>
                    </a:lnTo>
                    <a:lnTo>
                      <a:pt x="170" y="224"/>
                    </a:lnTo>
                    <a:lnTo>
                      <a:pt x="171" y="225"/>
                    </a:lnTo>
                    <a:lnTo>
                      <a:pt x="172" y="225"/>
                    </a:lnTo>
                    <a:lnTo>
                      <a:pt x="174" y="227"/>
                    </a:lnTo>
                    <a:lnTo>
                      <a:pt x="175" y="227"/>
                    </a:lnTo>
                    <a:lnTo>
                      <a:pt x="176" y="229"/>
                    </a:lnTo>
                    <a:lnTo>
                      <a:pt x="177" y="230"/>
                    </a:lnTo>
                    <a:lnTo>
                      <a:pt x="177" y="231"/>
                    </a:lnTo>
                    <a:lnTo>
                      <a:pt x="179" y="233"/>
                    </a:lnTo>
                    <a:lnTo>
                      <a:pt x="180" y="239"/>
                    </a:lnTo>
                    <a:lnTo>
                      <a:pt x="182" y="241"/>
                    </a:lnTo>
                    <a:lnTo>
                      <a:pt x="183" y="240"/>
                    </a:lnTo>
                    <a:lnTo>
                      <a:pt x="185" y="240"/>
                    </a:lnTo>
                    <a:lnTo>
                      <a:pt x="189" y="241"/>
                    </a:lnTo>
                    <a:lnTo>
                      <a:pt x="192" y="239"/>
                    </a:lnTo>
                    <a:lnTo>
                      <a:pt x="194" y="241"/>
                    </a:lnTo>
                    <a:lnTo>
                      <a:pt x="195" y="244"/>
                    </a:lnTo>
                    <a:lnTo>
                      <a:pt x="194" y="245"/>
                    </a:lnTo>
                    <a:lnTo>
                      <a:pt x="195" y="246"/>
                    </a:lnTo>
                    <a:lnTo>
                      <a:pt x="197" y="244"/>
                    </a:lnTo>
                    <a:lnTo>
                      <a:pt x="200" y="244"/>
                    </a:lnTo>
                    <a:lnTo>
                      <a:pt x="201" y="246"/>
                    </a:lnTo>
                    <a:lnTo>
                      <a:pt x="203" y="249"/>
                    </a:lnTo>
                    <a:lnTo>
                      <a:pt x="205" y="249"/>
                    </a:lnTo>
                    <a:lnTo>
                      <a:pt x="205" y="247"/>
                    </a:lnTo>
                    <a:lnTo>
                      <a:pt x="207" y="247"/>
                    </a:lnTo>
                    <a:lnTo>
                      <a:pt x="207" y="250"/>
                    </a:lnTo>
                    <a:lnTo>
                      <a:pt x="209" y="251"/>
                    </a:lnTo>
                    <a:lnTo>
                      <a:pt x="209" y="253"/>
                    </a:lnTo>
                    <a:lnTo>
                      <a:pt x="211" y="253"/>
                    </a:lnTo>
                    <a:lnTo>
                      <a:pt x="211" y="254"/>
                    </a:lnTo>
                    <a:lnTo>
                      <a:pt x="212" y="253"/>
                    </a:lnTo>
                    <a:lnTo>
                      <a:pt x="215" y="255"/>
                    </a:lnTo>
                    <a:lnTo>
                      <a:pt x="218" y="256"/>
                    </a:lnTo>
                    <a:lnTo>
                      <a:pt x="219" y="258"/>
                    </a:lnTo>
                    <a:lnTo>
                      <a:pt x="222" y="264"/>
                    </a:lnTo>
                    <a:lnTo>
                      <a:pt x="224" y="267"/>
                    </a:lnTo>
                    <a:lnTo>
                      <a:pt x="226" y="268"/>
                    </a:lnTo>
                    <a:lnTo>
                      <a:pt x="224" y="272"/>
                    </a:lnTo>
                    <a:lnTo>
                      <a:pt x="227" y="274"/>
                    </a:lnTo>
                    <a:lnTo>
                      <a:pt x="228" y="275"/>
                    </a:lnTo>
                    <a:lnTo>
                      <a:pt x="229" y="278"/>
                    </a:lnTo>
                    <a:lnTo>
                      <a:pt x="231" y="278"/>
                    </a:lnTo>
                    <a:lnTo>
                      <a:pt x="232" y="278"/>
                    </a:lnTo>
                    <a:lnTo>
                      <a:pt x="233" y="276"/>
                    </a:lnTo>
                    <a:lnTo>
                      <a:pt x="236" y="279"/>
                    </a:lnTo>
                    <a:lnTo>
                      <a:pt x="237" y="278"/>
                    </a:lnTo>
                    <a:lnTo>
                      <a:pt x="240" y="281"/>
                    </a:lnTo>
                    <a:lnTo>
                      <a:pt x="243" y="281"/>
                    </a:lnTo>
                    <a:lnTo>
                      <a:pt x="245" y="283"/>
                    </a:lnTo>
                    <a:lnTo>
                      <a:pt x="246" y="285"/>
                    </a:lnTo>
                    <a:lnTo>
                      <a:pt x="248" y="289"/>
                    </a:lnTo>
                    <a:lnTo>
                      <a:pt x="250" y="289"/>
                    </a:lnTo>
                    <a:lnTo>
                      <a:pt x="252" y="291"/>
                    </a:lnTo>
                    <a:lnTo>
                      <a:pt x="252" y="293"/>
                    </a:lnTo>
                    <a:lnTo>
                      <a:pt x="255" y="299"/>
                    </a:lnTo>
                    <a:lnTo>
                      <a:pt x="256" y="300"/>
                    </a:lnTo>
                    <a:lnTo>
                      <a:pt x="257" y="302"/>
                    </a:lnTo>
                    <a:lnTo>
                      <a:pt x="259" y="304"/>
                    </a:lnTo>
                    <a:lnTo>
                      <a:pt x="259" y="301"/>
                    </a:lnTo>
                    <a:lnTo>
                      <a:pt x="263" y="298"/>
                    </a:lnTo>
                    <a:lnTo>
                      <a:pt x="262" y="295"/>
                    </a:lnTo>
                    <a:lnTo>
                      <a:pt x="263" y="293"/>
                    </a:lnTo>
                    <a:lnTo>
                      <a:pt x="265" y="294"/>
                    </a:lnTo>
                    <a:lnTo>
                      <a:pt x="267" y="294"/>
                    </a:lnTo>
                    <a:lnTo>
                      <a:pt x="268" y="292"/>
                    </a:lnTo>
                    <a:lnTo>
                      <a:pt x="269" y="293"/>
                    </a:lnTo>
                    <a:lnTo>
                      <a:pt x="270" y="293"/>
                    </a:lnTo>
                    <a:lnTo>
                      <a:pt x="272" y="294"/>
                    </a:lnTo>
                    <a:lnTo>
                      <a:pt x="270" y="298"/>
                    </a:lnTo>
                    <a:lnTo>
                      <a:pt x="272" y="298"/>
                    </a:lnTo>
                    <a:lnTo>
                      <a:pt x="273" y="297"/>
                    </a:lnTo>
                    <a:lnTo>
                      <a:pt x="274" y="297"/>
                    </a:lnTo>
                    <a:lnTo>
                      <a:pt x="275" y="297"/>
                    </a:lnTo>
                    <a:lnTo>
                      <a:pt x="278" y="297"/>
                    </a:lnTo>
                    <a:lnTo>
                      <a:pt x="282" y="294"/>
                    </a:lnTo>
                    <a:lnTo>
                      <a:pt x="284" y="294"/>
                    </a:lnTo>
                    <a:lnTo>
                      <a:pt x="286" y="298"/>
                    </a:lnTo>
                    <a:lnTo>
                      <a:pt x="288" y="298"/>
                    </a:lnTo>
                    <a:lnTo>
                      <a:pt x="290" y="299"/>
                    </a:lnTo>
                    <a:lnTo>
                      <a:pt x="290" y="298"/>
                    </a:lnTo>
                    <a:lnTo>
                      <a:pt x="295" y="299"/>
                    </a:lnTo>
                    <a:lnTo>
                      <a:pt x="296" y="298"/>
                    </a:lnTo>
                    <a:lnTo>
                      <a:pt x="296" y="300"/>
                    </a:lnTo>
                    <a:lnTo>
                      <a:pt x="297" y="299"/>
                    </a:lnTo>
                    <a:lnTo>
                      <a:pt x="297" y="298"/>
                    </a:lnTo>
                    <a:lnTo>
                      <a:pt x="296" y="295"/>
                    </a:lnTo>
                    <a:lnTo>
                      <a:pt x="298" y="293"/>
                    </a:lnTo>
                    <a:lnTo>
                      <a:pt x="298" y="292"/>
                    </a:lnTo>
                    <a:lnTo>
                      <a:pt x="299" y="291"/>
                    </a:lnTo>
                    <a:lnTo>
                      <a:pt x="299" y="289"/>
                    </a:lnTo>
                    <a:lnTo>
                      <a:pt x="299" y="286"/>
                    </a:lnTo>
                    <a:lnTo>
                      <a:pt x="301" y="284"/>
                    </a:lnTo>
                    <a:lnTo>
                      <a:pt x="301" y="283"/>
                    </a:lnTo>
                    <a:lnTo>
                      <a:pt x="302" y="282"/>
                    </a:lnTo>
                    <a:lnTo>
                      <a:pt x="304" y="282"/>
                    </a:lnTo>
                    <a:lnTo>
                      <a:pt x="305" y="284"/>
                    </a:lnTo>
                    <a:lnTo>
                      <a:pt x="306" y="284"/>
                    </a:lnTo>
                    <a:lnTo>
                      <a:pt x="308" y="282"/>
                    </a:lnTo>
                    <a:lnTo>
                      <a:pt x="308" y="284"/>
                    </a:lnTo>
                    <a:lnTo>
                      <a:pt x="310" y="286"/>
                    </a:lnTo>
                    <a:lnTo>
                      <a:pt x="312" y="285"/>
                    </a:lnTo>
                    <a:lnTo>
                      <a:pt x="314" y="286"/>
                    </a:lnTo>
                    <a:lnTo>
                      <a:pt x="315" y="287"/>
                    </a:lnTo>
                    <a:lnTo>
                      <a:pt x="318" y="287"/>
                    </a:lnTo>
                    <a:lnTo>
                      <a:pt x="318" y="286"/>
                    </a:lnTo>
                    <a:lnTo>
                      <a:pt x="319" y="286"/>
                    </a:lnTo>
                    <a:lnTo>
                      <a:pt x="319" y="285"/>
                    </a:lnTo>
                    <a:lnTo>
                      <a:pt x="319" y="283"/>
                    </a:lnTo>
                    <a:lnTo>
                      <a:pt x="320" y="283"/>
                    </a:lnTo>
                    <a:lnTo>
                      <a:pt x="324" y="285"/>
                    </a:lnTo>
                    <a:lnTo>
                      <a:pt x="328" y="290"/>
                    </a:lnTo>
                    <a:lnTo>
                      <a:pt x="331" y="287"/>
                    </a:lnTo>
                    <a:lnTo>
                      <a:pt x="333" y="289"/>
                    </a:lnTo>
                    <a:lnTo>
                      <a:pt x="333" y="287"/>
                    </a:lnTo>
                    <a:lnTo>
                      <a:pt x="332" y="287"/>
                    </a:lnTo>
                    <a:lnTo>
                      <a:pt x="332" y="286"/>
                    </a:lnTo>
                    <a:lnTo>
                      <a:pt x="336" y="289"/>
                    </a:lnTo>
                    <a:lnTo>
                      <a:pt x="337" y="289"/>
                    </a:lnTo>
                    <a:lnTo>
                      <a:pt x="339" y="289"/>
                    </a:lnTo>
                    <a:lnTo>
                      <a:pt x="341" y="288"/>
                    </a:lnTo>
                    <a:lnTo>
                      <a:pt x="340" y="289"/>
                    </a:lnTo>
                    <a:lnTo>
                      <a:pt x="345" y="291"/>
                    </a:lnTo>
                    <a:lnTo>
                      <a:pt x="346" y="294"/>
                    </a:lnTo>
                    <a:lnTo>
                      <a:pt x="347" y="294"/>
                    </a:lnTo>
                    <a:lnTo>
                      <a:pt x="348" y="294"/>
                    </a:lnTo>
                    <a:lnTo>
                      <a:pt x="355" y="299"/>
                    </a:lnTo>
                    <a:lnTo>
                      <a:pt x="356" y="300"/>
                    </a:lnTo>
                    <a:lnTo>
                      <a:pt x="360" y="303"/>
                    </a:lnTo>
                    <a:lnTo>
                      <a:pt x="363" y="305"/>
                    </a:lnTo>
                    <a:lnTo>
                      <a:pt x="368" y="304"/>
                    </a:lnTo>
                    <a:lnTo>
                      <a:pt x="368" y="302"/>
                    </a:lnTo>
                    <a:lnTo>
                      <a:pt x="369" y="301"/>
                    </a:lnTo>
                    <a:lnTo>
                      <a:pt x="369" y="300"/>
                    </a:lnTo>
                    <a:lnTo>
                      <a:pt x="368" y="298"/>
                    </a:lnTo>
                    <a:lnTo>
                      <a:pt x="370" y="297"/>
                    </a:lnTo>
                    <a:lnTo>
                      <a:pt x="371" y="293"/>
                    </a:lnTo>
                    <a:lnTo>
                      <a:pt x="372" y="292"/>
                    </a:lnTo>
                    <a:lnTo>
                      <a:pt x="372" y="291"/>
                    </a:lnTo>
                    <a:lnTo>
                      <a:pt x="373" y="291"/>
                    </a:lnTo>
                    <a:lnTo>
                      <a:pt x="373" y="293"/>
                    </a:lnTo>
                    <a:lnTo>
                      <a:pt x="374" y="294"/>
                    </a:lnTo>
                    <a:lnTo>
                      <a:pt x="375" y="293"/>
                    </a:lnTo>
                    <a:lnTo>
                      <a:pt x="372" y="290"/>
                    </a:lnTo>
                    <a:lnTo>
                      <a:pt x="370" y="286"/>
                    </a:lnTo>
                    <a:lnTo>
                      <a:pt x="370" y="284"/>
                    </a:lnTo>
                    <a:lnTo>
                      <a:pt x="371" y="283"/>
                    </a:lnTo>
                    <a:lnTo>
                      <a:pt x="371" y="278"/>
                    </a:lnTo>
                    <a:lnTo>
                      <a:pt x="373" y="278"/>
                    </a:lnTo>
                    <a:lnTo>
                      <a:pt x="373" y="276"/>
                    </a:lnTo>
                    <a:lnTo>
                      <a:pt x="375" y="274"/>
                    </a:lnTo>
                    <a:lnTo>
                      <a:pt x="377" y="274"/>
                    </a:lnTo>
                    <a:lnTo>
                      <a:pt x="378" y="274"/>
                    </a:lnTo>
                    <a:lnTo>
                      <a:pt x="378" y="273"/>
                    </a:lnTo>
                    <a:lnTo>
                      <a:pt x="378" y="271"/>
                    </a:lnTo>
                    <a:lnTo>
                      <a:pt x="380" y="270"/>
                    </a:lnTo>
                    <a:lnTo>
                      <a:pt x="382" y="270"/>
                    </a:lnTo>
                    <a:lnTo>
                      <a:pt x="384" y="268"/>
                    </a:lnTo>
                    <a:lnTo>
                      <a:pt x="383" y="265"/>
                    </a:lnTo>
                    <a:lnTo>
                      <a:pt x="385" y="258"/>
                    </a:lnTo>
                    <a:lnTo>
                      <a:pt x="385" y="256"/>
                    </a:lnTo>
                    <a:lnTo>
                      <a:pt x="384" y="257"/>
                    </a:lnTo>
                    <a:lnTo>
                      <a:pt x="384" y="255"/>
                    </a:lnTo>
                    <a:lnTo>
                      <a:pt x="383" y="255"/>
                    </a:lnTo>
                    <a:lnTo>
                      <a:pt x="385" y="251"/>
                    </a:lnTo>
                    <a:lnTo>
                      <a:pt x="386" y="249"/>
                    </a:lnTo>
                    <a:lnTo>
                      <a:pt x="383" y="247"/>
                    </a:lnTo>
                    <a:lnTo>
                      <a:pt x="382" y="244"/>
                    </a:lnTo>
                    <a:lnTo>
                      <a:pt x="379" y="244"/>
                    </a:lnTo>
                    <a:lnTo>
                      <a:pt x="378" y="245"/>
                    </a:lnTo>
                    <a:lnTo>
                      <a:pt x="377" y="244"/>
                    </a:lnTo>
                    <a:lnTo>
                      <a:pt x="377" y="242"/>
                    </a:lnTo>
                    <a:lnTo>
                      <a:pt x="375" y="242"/>
                    </a:lnTo>
                    <a:lnTo>
                      <a:pt x="375" y="244"/>
                    </a:lnTo>
                    <a:lnTo>
                      <a:pt x="373" y="244"/>
                    </a:lnTo>
                    <a:lnTo>
                      <a:pt x="371" y="244"/>
                    </a:lnTo>
                    <a:lnTo>
                      <a:pt x="371" y="242"/>
                    </a:lnTo>
                    <a:lnTo>
                      <a:pt x="373" y="241"/>
                    </a:lnTo>
                    <a:lnTo>
                      <a:pt x="375" y="238"/>
                    </a:lnTo>
                    <a:lnTo>
                      <a:pt x="376" y="238"/>
                    </a:lnTo>
                    <a:lnTo>
                      <a:pt x="378" y="235"/>
                    </a:lnTo>
                    <a:lnTo>
                      <a:pt x="376" y="234"/>
                    </a:lnTo>
                    <a:lnTo>
                      <a:pt x="373" y="229"/>
                    </a:lnTo>
                    <a:lnTo>
                      <a:pt x="375" y="228"/>
                    </a:lnTo>
                    <a:lnTo>
                      <a:pt x="375" y="227"/>
                    </a:lnTo>
                    <a:lnTo>
                      <a:pt x="375" y="226"/>
                    </a:lnTo>
                    <a:lnTo>
                      <a:pt x="376" y="225"/>
                    </a:lnTo>
                    <a:lnTo>
                      <a:pt x="375" y="223"/>
                    </a:lnTo>
                    <a:lnTo>
                      <a:pt x="373" y="222"/>
                    </a:lnTo>
                    <a:lnTo>
                      <a:pt x="371" y="220"/>
                    </a:lnTo>
                    <a:lnTo>
                      <a:pt x="367" y="213"/>
                    </a:lnTo>
                    <a:lnTo>
                      <a:pt x="365" y="207"/>
                    </a:lnTo>
                    <a:lnTo>
                      <a:pt x="366" y="204"/>
                    </a:lnTo>
                    <a:lnTo>
                      <a:pt x="365" y="202"/>
                    </a:lnTo>
                    <a:lnTo>
                      <a:pt x="366" y="200"/>
                    </a:lnTo>
                    <a:lnTo>
                      <a:pt x="365" y="199"/>
                    </a:lnTo>
                    <a:lnTo>
                      <a:pt x="364" y="198"/>
                    </a:lnTo>
                    <a:lnTo>
                      <a:pt x="363" y="197"/>
                    </a:lnTo>
                    <a:lnTo>
                      <a:pt x="363" y="196"/>
                    </a:lnTo>
                    <a:lnTo>
                      <a:pt x="361" y="195"/>
                    </a:lnTo>
                    <a:lnTo>
                      <a:pt x="360" y="192"/>
                    </a:lnTo>
                    <a:lnTo>
                      <a:pt x="362" y="189"/>
                    </a:lnTo>
                    <a:lnTo>
                      <a:pt x="361" y="188"/>
                    </a:lnTo>
                    <a:lnTo>
                      <a:pt x="361" y="186"/>
                    </a:lnTo>
                    <a:lnTo>
                      <a:pt x="362" y="180"/>
                    </a:lnTo>
                    <a:lnTo>
                      <a:pt x="363" y="179"/>
                    </a:lnTo>
                    <a:lnTo>
                      <a:pt x="366" y="177"/>
                    </a:lnTo>
                    <a:lnTo>
                      <a:pt x="367" y="177"/>
                    </a:lnTo>
                    <a:lnTo>
                      <a:pt x="371" y="176"/>
                    </a:lnTo>
                    <a:lnTo>
                      <a:pt x="370" y="175"/>
                    </a:lnTo>
                    <a:lnTo>
                      <a:pt x="371" y="174"/>
                    </a:lnTo>
                    <a:lnTo>
                      <a:pt x="369" y="173"/>
                    </a:lnTo>
                    <a:lnTo>
                      <a:pt x="369" y="170"/>
                    </a:lnTo>
                    <a:lnTo>
                      <a:pt x="367" y="164"/>
                    </a:lnTo>
                    <a:lnTo>
                      <a:pt x="369" y="162"/>
                    </a:lnTo>
                    <a:lnTo>
                      <a:pt x="368" y="160"/>
                    </a:lnTo>
                    <a:lnTo>
                      <a:pt x="368" y="158"/>
                    </a:lnTo>
                    <a:lnTo>
                      <a:pt x="369" y="156"/>
                    </a:lnTo>
                    <a:lnTo>
                      <a:pt x="369" y="154"/>
                    </a:lnTo>
                    <a:lnTo>
                      <a:pt x="370" y="152"/>
                    </a:lnTo>
                    <a:lnTo>
                      <a:pt x="367" y="150"/>
                    </a:lnTo>
                    <a:lnTo>
                      <a:pt x="369" y="147"/>
                    </a:lnTo>
                    <a:lnTo>
                      <a:pt x="366" y="145"/>
                    </a:lnTo>
                    <a:lnTo>
                      <a:pt x="366" y="140"/>
                    </a:lnTo>
                    <a:lnTo>
                      <a:pt x="365" y="139"/>
                    </a:lnTo>
                    <a:lnTo>
                      <a:pt x="365" y="137"/>
                    </a:lnTo>
                    <a:lnTo>
                      <a:pt x="365" y="133"/>
                    </a:lnTo>
                    <a:lnTo>
                      <a:pt x="366" y="130"/>
                    </a:lnTo>
                    <a:lnTo>
                      <a:pt x="365" y="127"/>
                    </a:lnTo>
                    <a:lnTo>
                      <a:pt x="365" y="125"/>
                    </a:lnTo>
                    <a:lnTo>
                      <a:pt x="364" y="123"/>
                    </a:lnTo>
                    <a:lnTo>
                      <a:pt x="362" y="121"/>
                    </a:lnTo>
                    <a:lnTo>
                      <a:pt x="361" y="113"/>
                    </a:lnTo>
                    <a:lnTo>
                      <a:pt x="364" y="113"/>
                    </a:lnTo>
                    <a:lnTo>
                      <a:pt x="369" y="114"/>
                    </a:lnTo>
                    <a:lnTo>
                      <a:pt x="371" y="117"/>
                    </a:lnTo>
                    <a:lnTo>
                      <a:pt x="373" y="117"/>
                    </a:lnTo>
                    <a:lnTo>
                      <a:pt x="373" y="116"/>
                    </a:lnTo>
                    <a:lnTo>
                      <a:pt x="375" y="113"/>
                    </a:lnTo>
                    <a:lnTo>
                      <a:pt x="377" y="112"/>
                    </a:lnTo>
                    <a:lnTo>
                      <a:pt x="377" y="111"/>
                    </a:lnTo>
                    <a:lnTo>
                      <a:pt x="377" y="109"/>
                    </a:lnTo>
                    <a:lnTo>
                      <a:pt x="378" y="107"/>
                    </a:lnTo>
                    <a:lnTo>
                      <a:pt x="379" y="108"/>
                    </a:lnTo>
                    <a:lnTo>
                      <a:pt x="381" y="105"/>
                    </a:lnTo>
                    <a:lnTo>
                      <a:pt x="385" y="104"/>
                    </a:lnTo>
                    <a:lnTo>
                      <a:pt x="385" y="102"/>
                    </a:lnTo>
                    <a:lnTo>
                      <a:pt x="388" y="102"/>
                    </a:lnTo>
                    <a:lnTo>
                      <a:pt x="389" y="101"/>
                    </a:lnTo>
                    <a:lnTo>
                      <a:pt x="389" y="100"/>
                    </a:lnTo>
                    <a:lnTo>
                      <a:pt x="390" y="98"/>
                    </a:lnTo>
                    <a:lnTo>
                      <a:pt x="392" y="96"/>
                    </a:lnTo>
                    <a:lnTo>
                      <a:pt x="390" y="92"/>
                    </a:lnTo>
                    <a:lnTo>
                      <a:pt x="391" y="89"/>
                    </a:lnTo>
                    <a:lnTo>
                      <a:pt x="388" y="85"/>
                    </a:lnTo>
                    <a:lnTo>
                      <a:pt x="389" y="83"/>
                    </a:lnTo>
                    <a:lnTo>
                      <a:pt x="392" y="80"/>
                    </a:lnTo>
                    <a:lnTo>
                      <a:pt x="395" y="78"/>
                    </a:lnTo>
                    <a:lnTo>
                      <a:pt x="394" y="76"/>
                    </a:lnTo>
                    <a:lnTo>
                      <a:pt x="394" y="73"/>
                    </a:lnTo>
                    <a:lnTo>
                      <a:pt x="392" y="67"/>
                    </a:lnTo>
                    <a:lnTo>
                      <a:pt x="391" y="66"/>
                    </a:lnTo>
                    <a:lnTo>
                      <a:pt x="392" y="65"/>
                    </a:lnTo>
                    <a:lnTo>
                      <a:pt x="395" y="65"/>
                    </a:lnTo>
                    <a:lnTo>
                      <a:pt x="398" y="63"/>
                    </a:lnTo>
                    <a:lnTo>
                      <a:pt x="398" y="57"/>
                    </a:lnTo>
                    <a:lnTo>
                      <a:pt x="399" y="57"/>
                    </a:lnTo>
                    <a:lnTo>
                      <a:pt x="399" y="59"/>
                    </a:lnTo>
                    <a:lnTo>
                      <a:pt x="401" y="57"/>
                    </a:lnTo>
                    <a:lnTo>
                      <a:pt x="401" y="54"/>
                    </a:lnTo>
                    <a:lnTo>
                      <a:pt x="402" y="50"/>
                    </a:lnTo>
                    <a:lnTo>
                      <a:pt x="403" y="49"/>
                    </a:lnTo>
                    <a:lnTo>
                      <a:pt x="404" y="46"/>
                    </a:lnTo>
                    <a:lnTo>
                      <a:pt x="406" y="42"/>
                    </a:lnTo>
                    <a:lnTo>
                      <a:pt x="406" y="40"/>
                    </a:lnTo>
                    <a:lnTo>
                      <a:pt x="409" y="38"/>
                    </a:lnTo>
                    <a:lnTo>
                      <a:pt x="410" y="36"/>
                    </a:lnTo>
                    <a:lnTo>
                      <a:pt x="410" y="32"/>
                    </a:lnTo>
                    <a:lnTo>
                      <a:pt x="411" y="31"/>
                    </a:lnTo>
                    <a:lnTo>
                      <a:pt x="410" y="29"/>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3" name="Group 110"/>
            <p:cNvGrpSpPr>
              <a:grpSpLocks/>
            </p:cNvGrpSpPr>
            <p:nvPr/>
          </p:nvGrpSpPr>
          <p:grpSpPr bwMode="auto">
            <a:xfrm>
              <a:off x="1792" y="3139"/>
              <a:ext cx="454" cy="457"/>
              <a:chOff x="1792" y="3139"/>
              <a:chExt cx="454" cy="457"/>
            </a:xfrm>
          </p:grpSpPr>
          <p:sp>
            <p:nvSpPr>
              <p:cNvPr id="259" name="Freeform 108"/>
              <p:cNvSpPr>
                <a:spLocks/>
              </p:cNvSpPr>
              <p:nvPr/>
            </p:nvSpPr>
            <p:spPr bwMode="auto">
              <a:xfrm>
                <a:off x="1792" y="3139"/>
                <a:ext cx="454" cy="457"/>
              </a:xfrm>
              <a:custGeom>
                <a:avLst/>
                <a:gdLst>
                  <a:gd name="T0" fmla="*/ 446 w 454"/>
                  <a:gd name="T1" fmla="*/ 367 h 457"/>
                  <a:gd name="T2" fmla="*/ 440 w 454"/>
                  <a:gd name="T3" fmla="*/ 332 h 457"/>
                  <a:gd name="T4" fmla="*/ 417 w 454"/>
                  <a:gd name="T5" fmla="*/ 323 h 457"/>
                  <a:gd name="T6" fmla="*/ 399 w 454"/>
                  <a:gd name="T7" fmla="*/ 311 h 457"/>
                  <a:gd name="T8" fmla="*/ 392 w 454"/>
                  <a:gd name="T9" fmla="*/ 283 h 457"/>
                  <a:gd name="T10" fmla="*/ 384 w 454"/>
                  <a:gd name="T11" fmla="*/ 256 h 457"/>
                  <a:gd name="T12" fmla="*/ 388 w 454"/>
                  <a:gd name="T13" fmla="*/ 238 h 457"/>
                  <a:gd name="T14" fmla="*/ 389 w 454"/>
                  <a:gd name="T15" fmla="*/ 217 h 457"/>
                  <a:gd name="T16" fmla="*/ 373 w 454"/>
                  <a:gd name="T17" fmla="*/ 221 h 457"/>
                  <a:gd name="T18" fmla="*/ 352 w 454"/>
                  <a:gd name="T19" fmla="*/ 207 h 457"/>
                  <a:gd name="T20" fmla="*/ 325 w 454"/>
                  <a:gd name="T21" fmla="*/ 202 h 457"/>
                  <a:gd name="T22" fmla="*/ 312 w 454"/>
                  <a:gd name="T23" fmla="*/ 202 h 457"/>
                  <a:gd name="T24" fmla="*/ 287 w 454"/>
                  <a:gd name="T25" fmla="*/ 167 h 457"/>
                  <a:gd name="T26" fmla="*/ 267 w 454"/>
                  <a:gd name="T27" fmla="*/ 167 h 457"/>
                  <a:gd name="T28" fmla="*/ 256 w 454"/>
                  <a:gd name="T29" fmla="*/ 139 h 457"/>
                  <a:gd name="T30" fmla="*/ 242 w 454"/>
                  <a:gd name="T31" fmla="*/ 148 h 457"/>
                  <a:gd name="T32" fmla="*/ 249 w 454"/>
                  <a:gd name="T33" fmla="*/ 158 h 457"/>
                  <a:gd name="T34" fmla="*/ 214 w 454"/>
                  <a:gd name="T35" fmla="*/ 170 h 457"/>
                  <a:gd name="T36" fmla="*/ 191 w 454"/>
                  <a:gd name="T37" fmla="*/ 161 h 457"/>
                  <a:gd name="T38" fmla="*/ 175 w 454"/>
                  <a:gd name="T39" fmla="*/ 143 h 457"/>
                  <a:gd name="T40" fmla="*/ 173 w 454"/>
                  <a:gd name="T41" fmla="*/ 125 h 457"/>
                  <a:gd name="T42" fmla="*/ 159 w 454"/>
                  <a:gd name="T43" fmla="*/ 98 h 457"/>
                  <a:gd name="T44" fmla="*/ 136 w 454"/>
                  <a:gd name="T45" fmla="*/ 70 h 457"/>
                  <a:gd name="T46" fmla="*/ 165 w 454"/>
                  <a:gd name="T47" fmla="*/ 64 h 457"/>
                  <a:gd name="T48" fmla="*/ 176 w 454"/>
                  <a:gd name="T49" fmla="*/ 38 h 457"/>
                  <a:gd name="T50" fmla="*/ 173 w 454"/>
                  <a:gd name="T51" fmla="*/ 4 h 457"/>
                  <a:gd name="T52" fmla="*/ 140 w 454"/>
                  <a:gd name="T53" fmla="*/ 25 h 457"/>
                  <a:gd name="T54" fmla="*/ 120 w 454"/>
                  <a:gd name="T55" fmla="*/ 20 h 457"/>
                  <a:gd name="T56" fmla="*/ 95 w 454"/>
                  <a:gd name="T57" fmla="*/ 28 h 457"/>
                  <a:gd name="T58" fmla="*/ 77 w 454"/>
                  <a:gd name="T59" fmla="*/ 40 h 457"/>
                  <a:gd name="T60" fmla="*/ 48 w 454"/>
                  <a:gd name="T61" fmla="*/ 64 h 457"/>
                  <a:gd name="T62" fmla="*/ 31 w 454"/>
                  <a:gd name="T63" fmla="*/ 110 h 457"/>
                  <a:gd name="T64" fmla="*/ 8 w 454"/>
                  <a:gd name="T65" fmla="*/ 147 h 457"/>
                  <a:gd name="T66" fmla="*/ 9 w 454"/>
                  <a:gd name="T67" fmla="*/ 172 h 457"/>
                  <a:gd name="T68" fmla="*/ 3 w 454"/>
                  <a:gd name="T69" fmla="*/ 189 h 457"/>
                  <a:gd name="T70" fmla="*/ 9 w 454"/>
                  <a:gd name="T71" fmla="*/ 209 h 457"/>
                  <a:gd name="T72" fmla="*/ 16 w 454"/>
                  <a:gd name="T73" fmla="*/ 221 h 457"/>
                  <a:gd name="T74" fmla="*/ 25 w 454"/>
                  <a:gd name="T75" fmla="*/ 222 h 457"/>
                  <a:gd name="T76" fmla="*/ 39 w 454"/>
                  <a:gd name="T77" fmla="*/ 232 h 457"/>
                  <a:gd name="T78" fmla="*/ 63 w 454"/>
                  <a:gd name="T79" fmla="*/ 243 h 457"/>
                  <a:gd name="T80" fmla="*/ 72 w 454"/>
                  <a:gd name="T81" fmla="*/ 260 h 457"/>
                  <a:gd name="T82" fmla="*/ 100 w 454"/>
                  <a:gd name="T83" fmla="*/ 260 h 457"/>
                  <a:gd name="T84" fmla="*/ 130 w 454"/>
                  <a:gd name="T85" fmla="*/ 270 h 457"/>
                  <a:gd name="T86" fmla="*/ 143 w 454"/>
                  <a:gd name="T87" fmla="*/ 281 h 457"/>
                  <a:gd name="T88" fmla="*/ 149 w 454"/>
                  <a:gd name="T89" fmla="*/ 310 h 457"/>
                  <a:gd name="T90" fmla="*/ 163 w 454"/>
                  <a:gd name="T91" fmla="*/ 326 h 457"/>
                  <a:gd name="T92" fmla="*/ 179 w 454"/>
                  <a:gd name="T93" fmla="*/ 348 h 457"/>
                  <a:gd name="T94" fmla="*/ 177 w 454"/>
                  <a:gd name="T95" fmla="*/ 361 h 457"/>
                  <a:gd name="T96" fmla="*/ 193 w 454"/>
                  <a:gd name="T97" fmla="*/ 362 h 457"/>
                  <a:gd name="T98" fmla="*/ 209 w 454"/>
                  <a:gd name="T99" fmla="*/ 379 h 457"/>
                  <a:gd name="T100" fmla="*/ 239 w 454"/>
                  <a:gd name="T101" fmla="*/ 391 h 457"/>
                  <a:gd name="T102" fmla="*/ 272 w 454"/>
                  <a:gd name="T103" fmla="*/ 406 h 457"/>
                  <a:gd name="T104" fmla="*/ 304 w 454"/>
                  <a:gd name="T105" fmla="*/ 427 h 457"/>
                  <a:gd name="T106" fmla="*/ 320 w 454"/>
                  <a:gd name="T107" fmla="*/ 454 h 457"/>
                  <a:gd name="T108" fmla="*/ 350 w 454"/>
                  <a:gd name="T109" fmla="*/ 442 h 457"/>
                  <a:gd name="T110" fmla="*/ 364 w 454"/>
                  <a:gd name="T111" fmla="*/ 420 h 457"/>
                  <a:gd name="T112" fmla="*/ 381 w 454"/>
                  <a:gd name="T113" fmla="*/ 407 h 457"/>
                  <a:gd name="T114" fmla="*/ 404 w 454"/>
                  <a:gd name="T115" fmla="*/ 413 h 457"/>
                  <a:gd name="T116" fmla="*/ 438 w 454"/>
                  <a:gd name="T117" fmla="*/ 409 h 457"/>
                  <a:gd name="T118" fmla="*/ 454 w 454"/>
                  <a:gd name="T119" fmla="*/ 394 h 4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4"/>
                  <a:gd name="T181" fmla="*/ 0 h 457"/>
                  <a:gd name="T182" fmla="*/ 454 w 454"/>
                  <a:gd name="T183" fmla="*/ 457 h 4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4" h="457">
                    <a:moveTo>
                      <a:pt x="451" y="392"/>
                    </a:moveTo>
                    <a:lnTo>
                      <a:pt x="450" y="388"/>
                    </a:lnTo>
                    <a:lnTo>
                      <a:pt x="448" y="388"/>
                    </a:lnTo>
                    <a:lnTo>
                      <a:pt x="448" y="384"/>
                    </a:lnTo>
                    <a:lnTo>
                      <a:pt x="447" y="383"/>
                    </a:lnTo>
                    <a:lnTo>
                      <a:pt x="448" y="381"/>
                    </a:lnTo>
                    <a:lnTo>
                      <a:pt x="447" y="377"/>
                    </a:lnTo>
                    <a:lnTo>
                      <a:pt x="448" y="377"/>
                    </a:lnTo>
                    <a:lnTo>
                      <a:pt x="449" y="372"/>
                    </a:lnTo>
                    <a:lnTo>
                      <a:pt x="447" y="372"/>
                    </a:lnTo>
                    <a:lnTo>
                      <a:pt x="446" y="371"/>
                    </a:lnTo>
                    <a:lnTo>
                      <a:pt x="446" y="367"/>
                    </a:lnTo>
                    <a:lnTo>
                      <a:pt x="446" y="364"/>
                    </a:lnTo>
                    <a:lnTo>
                      <a:pt x="445" y="361"/>
                    </a:lnTo>
                    <a:lnTo>
                      <a:pt x="446" y="359"/>
                    </a:lnTo>
                    <a:lnTo>
                      <a:pt x="445" y="354"/>
                    </a:lnTo>
                    <a:lnTo>
                      <a:pt x="444" y="354"/>
                    </a:lnTo>
                    <a:lnTo>
                      <a:pt x="444" y="351"/>
                    </a:lnTo>
                    <a:lnTo>
                      <a:pt x="443" y="346"/>
                    </a:lnTo>
                    <a:lnTo>
                      <a:pt x="443" y="343"/>
                    </a:lnTo>
                    <a:lnTo>
                      <a:pt x="443" y="339"/>
                    </a:lnTo>
                    <a:lnTo>
                      <a:pt x="444" y="336"/>
                    </a:lnTo>
                    <a:lnTo>
                      <a:pt x="443" y="333"/>
                    </a:lnTo>
                    <a:lnTo>
                      <a:pt x="443" y="332"/>
                    </a:lnTo>
                    <a:lnTo>
                      <a:pt x="440" y="332"/>
                    </a:lnTo>
                    <a:lnTo>
                      <a:pt x="437" y="329"/>
                    </a:lnTo>
                    <a:lnTo>
                      <a:pt x="433" y="330"/>
                    </a:lnTo>
                    <a:lnTo>
                      <a:pt x="432" y="329"/>
                    </a:lnTo>
                    <a:lnTo>
                      <a:pt x="428" y="332"/>
                    </a:lnTo>
                    <a:lnTo>
                      <a:pt x="425" y="332"/>
                    </a:lnTo>
                    <a:lnTo>
                      <a:pt x="425" y="329"/>
                    </a:lnTo>
                    <a:lnTo>
                      <a:pt x="423" y="328"/>
                    </a:lnTo>
                    <a:lnTo>
                      <a:pt x="421" y="328"/>
                    </a:lnTo>
                    <a:lnTo>
                      <a:pt x="419" y="328"/>
                    </a:lnTo>
                    <a:lnTo>
                      <a:pt x="420" y="326"/>
                    </a:lnTo>
                    <a:lnTo>
                      <a:pt x="418" y="324"/>
                    </a:lnTo>
                    <a:lnTo>
                      <a:pt x="419" y="323"/>
                    </a:lnTo>
                    <a:lnTo>
                      <a:pt x="417" y="323"/>
                    </a:lnTo>
                    <a:lnTo>
                      <a:pt x="418" y="321"/>
                    </a:lnTo>
                    <a:lnTo>
                      <a:pt x="418" y="318"/>
                    </a:lnTo>
                    <a:lnTo>
                      <a:pt x="413" y="317"/>
                    </a:lnTo>
                    <a:lnTo>
                      <a:pt x="410" y="317"/>
                    </a:lnTo>
                    <a:lnTo>
                      <a:pt x="408" y="317"/>
                    </a:lnTo>
                    <a:lnTo>
                      <a:pt x="407" y="318"/>
                    </a:lnTo>
                    <a:lnTo>
                      <a:pt x="407" y="315"/>
                    </a:lnTo>
                    <a:lnTo>
                      <a:pt x="405" y="314"/>
                    </a:lnTo>
                    <a:lnTo>
                      <a:pt x="404" y="314"/>
                    </a:lnTo>
                    <a:lnTo>
                      <a:pt x="403" y="315"/>
                    </a:lnTo>
                    <a:lnTo>
                      <a:pt x="403" y="313"/>
                    </a:lnTo>
                    <a:lnTo>
                      <a:pt x="400" y="313"/>
                    </a:lnTo>
                    <a:lnTo>
                      <a:pt x="399" y="311"/>
                    </a:lnTo>
                    <a:lnTo>
                      <a:pt x="399" y="310"/>
                    </a:lnTo>
                    <a:lnTo>
                      <a:pt x="398" y="309"/>
                    </a:lnTo>
                    <a:lnTo>
                      <a:pt x="397" y="307"/>
                    </a:lnTo>
                    <a:lnTo>
                      <a:pt x="396" y="307"/>
                    </a:lnTo>
                    <a:lnTo>
                      <a:pt x="397" y="306"/>
                    </a:lnTo>
                    <a:lnTo>
                      <a:pt x="396" y="304"/>
                    </a:lnTo>
                    <a:lnTo>
                      <a:pt x="398" y="296"/>
                    </a:lnTo>
                    <a:lnTo>
                      <a:pt x="397" y="294"/>
                    </a:lnTo>
                    <a:lnTo>
                      <a:pt x="395" y="294"/>
                    </a:lnTo>
                    <a:lnTo>
                      <a:pt x="394" y="293"/>
                    </a:lnTo>
                    <a:lnTo>
                      <a:pt x="394" y="290"/>
                    </a:lnTo>
                    <a:lnTo>
                      <a:pt x="394" y="285"/>
                    </a:lnTo>
                    <a:lnTo>
                      <a:pt x="392" y="283"/>
                    </a:lnTo>
                    <a:lnTo>
                      <a:pt x="392" y="280"/>
                    </a:lnTo>
                    <a:lnTo>
                      <a:pt x="391" y="278"/>
                    </a:lnTo>
                    <a:lnTo>
                      <a:pt x="391" y="276"/>
                    </a:lnTo>
                    <a:lnTo>
                      <a:pt x="391" y="273"/>
                    </a:lnTo>
                    <a:lnTo>
                      <a:pt x="390" y="272"/>
                    </a:lnTo>
                    <a:lnTo>
                      <a:pt x="390" y="270"/>
                    </a:lnTo>
                    <a:lnTo>
                      <a:pt x="388" y="268"/>
                    </a:lnTo>
                    <a:lnTo>
                      <a:pt x="387" y="264"/>
                    </a:lnTo>
                    <a:lnTo>
                      <a:pt x="388" y="262"/>
                    </a:lnTo>
                    <a:lnTo>
                      <a:pt x="386" y="261"/>
                    </a:lnTo>
                    <a:lnTo>
                      <a:pt x="386" y="259"/>
                    </a:lnTo>
                    <a:lnTo>
                      <a:pt x="385" y="258"/>
                    </a:lnTo>
                    <a:lnTo>
                      <a:pt x="384" y="256"/>
                    </a:lnTo>
                    <a:lnTo>
                      <a:pt x="384" y="254"/>
                    </a:lnTo>
                    <a:lnTo>
                      <a:pt x="389" y="251"/>
                    </a:lnTo>
                    <a:lnTo>
                      <a:pt x="391" y="249"/>
                    </a:lnTo>
                    <a:lnTo>
                      <a:pt x="390" y="248"/>
                    </a:lnTo>
                    <a:lnTo>
                      <a:pt x="389" y="246"/>
                    </a:lnTo>
                    <a:lnTo>
                      <a:pt x="391" y="246"/>
                    </a:lnTo>
                    <a:lnTo>
                      <a:pt x="391" y="244"/>
                    </a:lnTo>
                    <a:lnTo>
                      <a:pt x="395" y="244"/>
                    </a:lnTo>
                    <a:lnTo>
                      <a:pt x="396" y="242"/>
                    </a:lnTo>
                    <a:lnTo>
                      <a:pt x="394" y="240"/>
                    </a:lnTo>
                    <a:lnTo>
                      <a:pt x="391" y="239"/>
                    </a:lnTo>
                    <a:lnTo>
                      <a:pt x="388" y="239"/>
                    </a:lnTo>
                    <a:lnTo>
                      <a:pt x="388" y="238"/>
                    </a:lnTo>
                    <a:lnTo>
                      <a:pt x="386" y="236"/>
                    </a:lnTo>
                    <a:lnTo>
                      <a:pt x="386" y="234"/>
                    </a:lnTo>
                    <a:lnTo>
                      <a:pt x="385" y="232"/>
                    </a:lnTo>
                    <a:lnTo>
                      <a:pt x="385" y="231"/>
                    </a:lnTo>
                    <a:lnTo>
                      <a:pt x="387" y="230"/>
                    </a:lnTo>
                    <a:lnTo>
                      <a:pt x="388" y="228"/>
                    </a:lnTo>
                    <a:lnTo>
                      <a:pt x="387" y="226"/>
                    </a:lnTo>
                    <a:lnTo>
                      <a:pt x="388" y="225"/>
                    </a:lnTo>
                    <a:lnTo>
                      <a:pt x="390" y="221"/>
                    </a:lnTo>
                    <a:lnTo>
                      <a:pt x="388" y="219"/>
                    </a:lnTo>
                    <a:lnTo>
                      <a:pt x="389" y="218"/>
                    </a:lnTo>
                    <a:lnTo>
                      <a:pt x="388" y="217"/>
                    </a:lnTo>
                    <a:lnTo>
                      <a:pt x="389" y="217"/>
                    </a:lnTo>
                    <a:lnTo>
                      <a:pt x="388" y="213"/>
                    </a:lnTo>
                    <a:lnTo>
                      <a:pt x="384" y="214"/>
                    </a:lnTo>
                    <a:lnTo>
                      <a:pt x="381" y="210"/>
                    </a:lnTo>
                    <a:lnTo>
                      <a:pt x="379" y="210"/>
                    </a:lnTo>
                    <a:lnTo>
                      <a:pt x="380" y="212"/>
                    </a:lnTo>
                    <a:lnTo>
                      <a:pt x="379" y="217"/>
                    </a:lnTo>
                    <a:lnTo>
                      <a:pt x="381" y="218"/>
                    </a:lnTo>
                    <a:lnTo>
                      <a:pt x="378" y="221"/>
                    </a:lnTo>
                    <a:lnTo>
                      <a:pt x="376" y="222"/>
                    </a:lnTo>
                    <a:lnTo>
                      <a:pt x="375" y="222"/>
                    </a:lnTo>
                    <a:lnTo>
                      <a:pt x="374" y="222"/>
                    </a:lnTo>
                    <a:lnTo>
                      <a:pt x="373" y="221"/>
                    </a:lnTo>
                    <a:lnTo>
                      <a:pt x="371" y="222"/>
                    </a:lnTo>
                    <a:lnTo>
                      <a:pt x="372" y="221"/>
                    </a:lnTo>
                    <a:lnTo>
                      <a:pt x="371" y="220"/>
                    </a:lnTo>
                    <a:lnTo>
                      <a:pt x="369" y="221"/>
                    </a:lnTo>
                    <a:lnTo>
                      <a:pt x="366" y="218"/>
                    </a:lnTo>
                    <a:lnTo>
                      <a:pt x="365" y="220"/>
                    </a:lnTo>
                    <a:lnTo>
                      <a:pt x="364" y="218"/>
                    </a:lnTo>
                    <a:lnTo>
                      <a:pt x="363" y="216"/>
                    </a:lnTo>
                    <a:lnTo>
                      <a:pt x="362" y="215"/>
                    </a:lnTo>
                    <a:lnTo>
                      <a:pt x="359" y="213"/>
                    </a:lnTo>
                    <a:lnTo>
                      <a:pt x="359" y="209"/>
                    </a:lnTo>
                    <a:lnTo>
                      <a:pt x="354" y="209"/>
                    </a:lnTo>
                    <a:lnTo>
                      <a:pt x="352" y="207"/>
                    </a:lnTo>
                    <a:lnTo>
                      <a:pt x="351" y="206"/>
                    </a:lnTo>
                    <a:lnTo>
                      <a:pt x="351" y="202"/>
                    </a:lnTo>
                    <a:lnTo>
                      <a:pt x="343" y="202"/>
                    </a:lnTo>
                    <a:lnTo>
                      <a:pt x="342" y="202"/>
                    </a:lnTo>
                    <a:lnTo>
                      <a:pt x="338" y="202"/>
                    </a:lnTo>
                    <a:lnTo>
                      <a:pt x="334" y="201"/>
                    </a:lnTo>
                    <a:lnTo>
                      <a:pt x="332" y="199"/>
                    </a:lnTo>
                    <a:lnTo>
                      <a:pt x="325" y="195"/>
                    </a:lnTo>
                    <a:lnTo>
                      <a:pt x="324" y="198"/>
                    </a:lnTo>
                    <a:lnTo>
                      <a:pt x="325" y="199"/>
                    </a:lnTo>
                    <a:lnTo>
                      <a:pt x="328" y="200"/>
                    </a:lnTo>
                    <a:lnTo>
                      <a:pt x="329" y="201"/>
                    </a:lnTo>
                    <a:lnTo>
                      <a:pt x="325" y="202"/>
                    </a:lnTo>
                    <a:lnTo>
                      <a:pt x="326" y="203"/>
                    </a:lnTo>
                    <a:lnTo>
                      <a:pt x="327" y="204"/>
                    </a:lnTo>
                    <a:lnTo>
                      <a:pt x="325" y="205"/>
                    </a:lnTo>
                    <a:lnTo>
                      <a:pt x="323" y="204"/>
                    </a:lnTo>
                    <a:lnTo>
                      <a:pt x="323" y="202"/>
                    </a:lnTo>
                    <a:lnTo>
                      <a:pt x="322" y="202"/>
                    </a:lnTo>
                    <a:lnTo>
                      <a:pt x="322" y="205"/>
                    </a:lnTo>
                    <a:lnTo>
                      <a:pt x="320" y="209"/>
                    </a:lnTo>
                    <a:lnTo>
                      <a:pt x="318" y="209"/>
                    </a:lnTo>
                    <a:lnTo>
                      <a:pt x="318" y="208"/>
                    </a:lnTo>
                    <a:lnTo>
                      <a:pt x="315" y="205"/>
                    </a:lnTo>
                    <a:lnTo>
                      <a:pt x="314" y="202"/>
                    </a:lnTo>
                    <a:lnTo>
                      <a:pt x="312" y="202"/>
                    </a:lnTo>
                    <a:lnTo>
                      <a:pt x="309" y="196"/>
                    </a:lnTo>
                    <a:lnTo>
                      <a:pt x="311" y="191"/>
                    </a:lnTo>
                    <a:lnTo>
                      <a:pt x="310" y="187"/>
                    </a:lnTo>
                    <a:lnTo>
                      <a:pt x="309" y="185"/>
                    </a:lnTo>
                    <a:lnTo>
                      <a:pt x="299" y="181"/>
                    </a:lnTo>
                    <a:lnTo>
                      <a:pt x="296" y="182"/>
                    </a:lnTo>
                    <a:lnTo>
                      <a:pt x="295" y="182"/>
                    </a:lnTo>
                    <a:lnTo>
                      <a:pt x="293" y="180"/>
                    </a:lnTo>
                    <a:lnTo>
                      <a:pt x="294" y="178"/>
                    </a:lnTo>
                    <a:lnTo>
                      <a:pt x="293" y="174"/>
                    </a:lnTo>
                    <a:lnTo>
                      <a:pt x="292" y="168"/>
                    </a:lnTo>
                    <a:lnTo>
                      <a:pt x="288" y="169"/>
                    </a:lnTo>
                    <a:lnTo>
                      <a:pt x="287" y="167"/>
                    </a:lnTo>
                    <a:lnTo>
                      <a:pt x="286" y="167"/>
                    </a:lnTo>
                    <a:lnTo>
                      <a:pt x="285" y="166"/>
                    </a:lnTo>
                    <a:lnTo>
                      <a:pt x="283" y="166"/>
                    </a:lnTo>
                    <a:lnTo>
                      <a:pt x="283" y="167"/>
                    </a:lnTo>
                    <a:lnTo>
                      <a:pt x="282" y="167"/>
                    </a:lnTo>
                    <a:lnTo>
                      <a:pt x="282" y="168"/>
                    </a:lnTo>
                    <a:lnTo>
                      <a:pt x="282" y="170"/>
                    </a:lnTo>
                    <a:lnTo>
                      <a:pt x="281" y="172"/>
                    </a:lnTo>
                    <a:lnTo>
                      <a:pt x="277" y="174"/>
                    </a:lnTo>
                    <a:lnTo>
                      <a:pt x="275" y="170"/>
                    </a:lnTo>
                    <a:lnTo>
                      <a:pt x="273" y="168"/>
                    </a:lnTo>
                    <a:lnTo>
                      <a:pt x="272" y="166"/>
                    </a:lnTo>
                    <a:lnTo>
                      <a:pt x="267" y="167"/>
                    </a:lnTo>
                    <a:lnTo>
                      <a:pt x="265" y="164"/>
                    </a:lnTo>
                    <a:lnTo>
                      <a:pt x="263" y="161"/>
                    </a:lnTo>
                    <a:lnTo>
                      <a:pt x="262" y="157"/>
                    </a:lnTo>
                    <a:lnTo>
                      <a:pt x="263" y="157"/>
                    </a:lnTo>
                    <a:lnTo>
                      <a:pt x="265" y="154"/>
                    </a:lnTo>
                    <a:lnTo>
                      <a:pt x="262" y="151"/>
                    </a:lnTo>
                    <a:lnTo>
                      <a:pt x="262" y="149"/>
                    </a:lnTo>
                    <a:lnTo>
                      <a:pt x="260" y="149"/>
                    </a:lnTo>
                    <a:lnTo>
                      <a:pt x="262" y="144"/>
                    </a:lnTo>
                    <a:lnTo>
                      <a:pt x="261" y="143"/>
                    </a:lnTo>
                    <a:lnTo>
                      <a:pt x="259" y="143"/>
                    </a:lnTo>
                    <a:lnTo>
                      <a:pt x="256" y="141"/>
                    </a:lnTo>
                    <a:lnTo>
                      <a:pt x="256" y="139"/>
                    </a:lnTo>
                    <a:lnTo>
                      <a:pt x="255" y="138"/>
                    </a:lnTo>
                    <a:lnTo>
                      <a:pt x="255" y="135"/>
                    </a:lnTo>
                    <a:lnTo>
                      <a:pt x="252" y="135"/>
                    </a:lnTo>
                    <a:lnTo>
                      <a:pt x="251" y="134"/>
                    </a:lnTo>
                    <a:lnTo>
                      <a:pt x="249" y="133"/>
                    </a:lnTo>
                    <a:lnTo>
                      <a:pt x="249" y="132"/>
                    </a:lnTo>
                    <a:lnTo>
                      <a:pt x="247" y="132"/>
                    </a:lnTo>
                    <a:lnTo>
                      <a:pt x="241" y="136"/>
                    </a:lnTo>
                    <a:lnTo>
                      <a:pt x="239" y="137"/>
                    </a:lnTo>
                    <a:lnTo>
                      <a:pt x="239" y="140"/>
                    </a:lnTo>
                    <a:lnTo>
                      <a:pt x="239" y="144"/>
                    </a:lnTo>
                    <a:lnTo>
                      <a:pt x="240" y="148"/>
                    </a:lnTo>
                    <a:lnTo>
                      <a:pt x="242" y="148"/>
                    </a:lnTo>
                    <a:lnTo>
                      <a:pt x="244" y="144"/>
                    </a:lnTo>
                    <a:lnTo>
                      <a:pt x="246" y="145"/>
                    </a:lnTo>
                    <a:lnTo>
                      <a:pt x="247" y="146"/>
                    </a:lnTo>
                    <a:lnTo>
                      <a:pt x="249" y="146"/>
                    </a:lnTo>
                    <a:lnTo>
                      <a:pt x="250" y="150"/>
                    </a:lnTo>
                    <a:lnTo>
                      <a:pt x="250" y="151"/>
                    </a:lnTo>
                    <a:lnTo>
                      <a:pt x="248" y="152"/>
                    </a:lnTo>
                    <a:lnTo>
                      <a:pt x="249" y="154"/>
                    </a:lnTo>
                    <a:lnTo>
                      <a:pt x="249" y="156"/>
                    </a:lnTo>
                    <a:lnTo>
                      <a:pt x="248" y="156"/>
                    </a:lnTo>
                    <a:lnTo>
                      <a:pt x="247" y="157"/>
                    </a:lnTo>
                    <a:lnTo>
                      <a:pt x="249" y="158"/>
                    </a:lnTo>
                    <a:lnTo>
                      <a:pt x="248" y="161"/>
                    </a:lnTo>
                    <a:lnTo>
                      <a:pt x="247" y="159"/>
                    </a:lnTo>
                    <a:lnTo>
                      <a:pt x="247" y="158"/>
                    </a:lnTo>
                    <a:lnTo>
                      <a:pt x="246" y="157"/>
                    </a:lnTo>
                    <a:lnTo>
                      <a:pt x="238" y="157"/>
                    </a:lnTo>
                    <a:lnTo>
                      <a:pt x="238" y="153"/>
                    </a:lnTo>
                    <a:lnTo>
                      <a:pt x="234" y="155"/>
                    </a:lnTo>
                    <a:lnTo>
                      <a:pt x="231" y="158"/>
                    </a:lnTo>
                    <a:lnTo>
                      <a:pt x="228" y="157"/>
                    </a:lnTo>
                    <a:lnTo>
                      <a:pt x="225" y="158"/>
                    </a:lnTo>
                    <a:lnTo>
                      <a:pt x="224" y="158"/>
                    </a:lnTo>
                    <a:lnTo>
                      <a:pt x="215" y="168"/>
                    </a:lnTo>
                    <a:lnTo>
                      <a:pt x="214" y="170"/>
                    </a:lnTo>
                    <a:lnTo>
                      <a:pt x="211" y="170"/>
                    </a:lnTo>
                    <a:lnTo>
                      <a:pt x="206" y="168"/>
                    </a:lnTo>
                    <a:lnTo>
                      <a:pt x="203" y="168"/>
                    </a:lnTo>
                    <a:lnTo>
                      <a:pt x="200" y="170"/>
                    </a:lnTo>
                    <a:lnTo>
                      <a:pt x="198" y="167"/>
                    </a:lnTo>
                    <a:lnTo>
                      <a:pt x="197" y="167"/>
                    </a:lnTo>
                    <a:lnTo>
                      <a:pt x="197" y="165"/>
                    </a:lnTo>
                    <a:lnTo>
                      <a:pt x="195" y="165"/>
                    </a:lnTo>
                    <a:lnTo>
                      <a:pt x="195" y="164"/>
                    </a:lnTo>
                    <a:lnTo>
                      <a:pt x="193" y="163"/>
                    </a:lnTo>
                    <a:lnTo>
                      <a:pt x="192" y="161"/>
                    </a:lnTo>
                    <a:lnTo>
                      <a:pt x="191" y="161"/>
                    </a:lnTo>
                    <a:lnTo>
                      <a:pt x="190" y="159"/>
                    </a:lnTo>
                    <a:lnTo>
                      <a:pt x="192" y="156"/>
                    </a:lnTo>
                    <a:lnTo>
                      <a:pt x="190" y="152"/>
                    </a:lnTo>
                    <a:lnTo>
                      <a:pt x="189" y="151"/>
                    </a:lnTo>
                    <a:lnTo>
                      <a:pt x="183" y="151"/>
                    </a:lnTo>
                    <a:lnTo>
                      <a:pt x="183" y="149"/>
                    </a:lnTo>
                    <a:lnTo>
                      <a:pt x="181" y="149"/>
                    </a:lnTo>
                    <a:lnTo>
                      <a:pt x="181" y="148"/>
                    </a:lnTo>
                    <a:lnTo>
                      <a:pt x="180" y="146"/>
                    </a:lnTo>
                    <a:lnTo>
                      <a:pt x="179" y="147"/>
                    </a:lnTo>
                    <a:lnTo>
                      <a:pt x="179" y="146"/>
                    </a:lnTo>
                    <a:lnTo>
                      <a:pt x="177" y="145"/>
                    </a:lnTo>
                    <a:lnTo>
                      <a:pt x="175" y="143"/>
                    </a:lnTo>
                    <a:lnTo>
                      <a:pt x="177" y="142"/>
                    </a:lnTo>
                    <a:lnTo>
                      <a:pt x="177" y="140"/>
                    </a:lnTo>
                    <a:lnTo>
                      <a:pt x="177" y="138"/>
                    </a:lnTo>
                    <a:lnTo>
                      <a:pt x="175" y="138"/>
                    </a:lnTo>
                    <a:lnTo>
                      <a:pt x="177" y="135"/>
                    </a:lnTo>
                    <a:lnTo>
                      <a:pt x="175" y="134"/>
                    </a:lnTo>
                    <a:lnTo>
                      <a:pt x="176" y="134"/>
                    </a:lnTo>
                    <a:lnTo>
                      <a:pt x="176" y="131"/>
                    </a:lnTo>
                    <a:lnTo>
                      <a:pt x="173" y="130"/>
                    </a:lnTo>
                    <a:lnTo>
                      <a:pt x="174" y="128"/>
                    </a:lnTo>
                    <a:lnTo>
                      <a:pt x="173" y="126"/>
                    </a:lnTo>
                    <a:lnTo>
                      <a:pt x="172" y="126"/>
                    </a:lnTo>
                    <a:lnTo>
                      <a:pt x="173" y="125"/>
                    </a:lnTo>
                    <a:lnTo>
                      <a:pt x="173" y="124"/>
                    </a:lnTo>
                    <a:lnTo>
                      <a:pt x="173" y="123"/>
                    </a:lnTo>
                    <a:lnTo>
                      <a:pt x="172" y="122"/>
                    </a:lnTo>
                    <a:lnTo>
                      <a:pt x="172" y="120"/>
                    </a:lnTo>
                    <a:lnTo>
                      <a:pt x="172" y="118"/>
                    </a:lnTo>
                    <a:lnTo>
                      <a:pt x="170" y="116"/>
                    </a:lnTo>
                    <a:lnTo>
                      <a:pt x="168" y="116"/>
                    </a:lnTo>
                    <a:lnTo>
                      <a:pt x="168" y="115"/>
                    </a:lnTo>
                    <a:lnTo>
                      <a:pt x="166" y="113"/>
                    </a:lnTo>
                    <a:lnTo>
                      <a:pt x="167" y="109"/>
                    </a:lnTo>
                    <a:lnTo>
                      <a:pt x="160" y="100"/>
                    </a:lnTo>
                    <a:lnTo>
                      <a:pt x="159" y="98"/>
                    </a:lnTo>
                    <a:lnTo>
                      <a:pt x="155" y="98"/>
                    </a:lnTo>
                    <a:lnTo>
                      <a:pt x="152" y="104"/>
                    </a:lnTo>
                    <a:lnTo>
                      <a:pt x="149" y="101"/>
                    </a:lnTo>
                    <a:lnTo>
                      <a:pt x="146" y="100"/>
                    </a:lnTo>
                    <a:lnTo>
                      <a:pt x="144" y="91"/>
                    </a:lnTo>
                    <a:lnTo>
                      <a:pt x="141" y="88"/>
                    </a:lnTo>
                    <a:lnTo>
                      <a:pt x="138" y="86"/>
                    </a:lnTo>
                    <a:lnTo>
                      <a:pt x="138" y="85"/>
                    </a:lnTo>
                    <a:lnTo>
                      <a:pt x="136" y="85"/>
                    </a:lnTo>
                    <a:lnTo>
                      <a:pt x="135" y="80"/>
                    </a:lnTo>
                    <a:lnTo>
                      <a:pt x="133" y="75"/>
                    </a:lnTo>
                    <a:lnTo>
                      <a:pt x="135" y="71"/>
                    </a:lnTo>
                    <a:lnTo>
                      <a:pt x="136" y="70"/>
                    </a:lnTo>
                    <a:lnTo>
                      <a:pt x="140" y="71"/>
                    </a:lnTo>
                    <a:lnTo>
                      <a:pt x="141" y="72"/>
                    </a:lnTo>
                    <a:lnTo>
                      <a:pt x="143" y="70"/>
                    </a:lnTo>
                    <a:lnTo>
                      <a:pt x="145" y="70"/>
                    </a:lnTo>
                    <a:lnTo>
                      <a:pt x="148" y="69"/>
                    </a:lnTo>
                    <a:lnTo>
                      <a:pt x="152" y="69"/>
                    </a:lnTo>
                    <a:lnTo>
                      <a:pt x="156" y="67"/>
                    </a:lnTo>
                    <a:lnTo>
                      <a:pt x="157" y="68"/>
                    </a:lnTo>
                    <a:lnTo>
                      <a:pt x="159" y="67"/>
                    </a:lnTo>
                    <a:lnTo>
                      <a:pt x="160" y="68"/>
                    </a:lnTo>
                    <a:lnTo>
                      <a:pt x="164" y="67"/>
                    </a:lnTo>
                    <a:lnTo>
                      <a:pt x="164" y="64"/>
                    </a:lnTo>
                    <a:lnTo>
                      <a:pt x="165" y="64"/>
                    </a:lnTo>
                    <a:lnTo>
                      <a:pt x="165" y="60"/>
                    </a:lnTo>
                    <a:lnTo>
                      <a:pt x="167" y="59"/>
                    </a:lnTo>
                    <a:lnTo>
                      <a:pt x="168" y="58"/>
                    </a:lnTo>
                    <a:lnTo>
                      <a:pt x="169" y="57"/>
                    </a:lnTo>
                    <a:lnTo>
                      <a:pt x="170" y="58"/>
                    </a:lnTo>
                    <a:lnTo>
                      <a:pt x="173" y="60"/>
                    </a:lnTo>
                    <a:lnTo>
                      <a:pt x="176" y="58"/>
                    </a:lnTo>
                    <a:lnTo>
                      <a:pt x="179" y="58"/>
                    </a:lnTo>
                    <a:lnTo>
                      <a:pt x="179" y="56"/>
                    </a:lnTo>
                    <a:lnTo>
                      <a:pt x="179" y="53"/>
                    </a:lnTo>
                    <a:lnTo>
                      <a:pt x="179" y="51"/>
                    </a:lnTo>
                    <a:lnTo>
                      <a:pt x="181" y="45"/>
                    </a:lnTo>
                    <a:lnTo>
                      <a:pt x="176" y="38"/>
                    </a:lnTo>
                    <a:lnTo>
                      <a:pt x="172" y="34"/>
                    </a:lnTo>
                    <a:lnTo>
                      <a:pt x="172" y="31"/>
                    </a:lnTo>
                    <a:lnTo>
                      <a:pt x="173" y="26"/>
                    </a:lnTo>
                    <a:lnTo>
                      <a:pt x="175" y="24"/>
                    </a:lnTo>
                    <a:lnTo>
                      <a:pt x="178" y="18"/>
                    </a:lnTo>
                    <a:lnTo>
                      <a:pt x="180" y="17"/>
                    </a:lnTo>
                    <a:lnTo>
                      <a:pt x="180" y="15"/>
                    </a:lnTo>
                    <a:lnTo>
                      <a:pt x="181" y="15"/>
                    </a:lnTo>
                    <a:lnTo>
                      <a:pt x="180" y="13"/>
                    </a:lnTo>
                    <a:lnTo>
                      <a:pt x="177" y="13"/>
                    </a:lnTo>
                    <a:lnTo>
                      <a:pt x="176" y="12"/>
                    </a:lnTo>
                    <a:lnTo>
                      <a:pt x="174" y="11"/>
                    </a:lnTo>
                    <a:lnTo>
                      <a:pt x="173" y="4"/>
                    </a:lnTo>
                    <a:lnTo>
                      <a:pt x="167" y="0"/>
                    </a:lnTo>
                    <a:lnTo>
                      <a:pt x="164" y="0"/>
                    </a:lnTo>
                    <a:lnTo>
                      <a:pt x="164" y="6"/>
                    </a:lnTo>
                    <a:lnTo>
                      <a:pt x="163" y="10"/>
                    </a:lnTo>
                    <a:lnTo>
                      <a:pt x="164" y="11"/>
                    </a:lnTo>
                    <a:lnTo>
                      <a:pt x="164" y="12"/>
                    </a:lnTo>
                    <a:lnTo>
                      <a:pt x="163" y="13"/>
                    </a:lnTo>
                    <a:lnTo>
                      <a:pt x="155" y="19"/>
                    </a:lnTo>
                    <a:lnTo>
                      <a:pt x="152" y="22"/>
                    </a:lnTo>
                    <a:lnTo>
                      <a:pt x="148" y="24"/>
                    </a:lnTo>
                    <a:lnTo>
                      <a:pt x="143" y="25"/>
                    </a:lnTo>
                    <a:lnTo>
                      <a:pt x="142" y="26"/>
                    </a:lnTo>
                    <a:lnTo>
                      <a:pt x="140" y="25"/>
                    </a:lnTo>
                    <a:lnTo>
                      <a:pt x="140" y="24"/>
                    </a:lnTo>
                    <a:lnTo>
                      <a:pt x="138" y="23"/>
                    </a:lnTo>
                    <a:lnTo>
                      <a:pt x="138" y="20"/>
                    </a:lnTo>
                    <a:lnTo>
                      <a:pt x="137" y="19"/>
                    </a:lnTo>
                    <a:lnTo>
                      <a:pt x="134" y="19"/>
                    </a:lnTo>
                    <a:lnTo>
                      <a:pt x="133" y="20"/>
                    </a:lnTo>
                    <a:lnTo>
                      <a:pt x="131" y="20"/>
                    </a:lnTo>
                    <a:lnTo>
                      <a:pt x="129" y="23"/>
                    </a:lnTo>
                    <a:lnTo>
                      <a:pt x="128" y="22"/>
                    </a:lnTo>
                    <a:lnTo>
                      <a:pt x="125" y="23"/>
                    </a:lnTo>
                    <a:lnTo>
                      <a:pt x="123" y="22"/>
                    </a:lnTo>
                    <a:lnTo>
                      <a:pt x="121" y="20"/>
                    </a:lnTo>
                    <a:lnTo>
                      <a:pt x="120" y="20"/>
                    </a:lnTo>
                    <a:lnTo>
                      <a:pt x="119" y="19"/>
                    </a:lnTo>
                    <a:lnTo>
                      <a:pt x="117" y="19"/>
                    </a:lnTo>
                    <a:lnTo>
                      <a:pt x="111" y="18"/>
                    </a:lnTo>
                    <a:lnTo>
                      <a:pt x="105" y="20"/>
                    </a:lnTo>
                    <a:lnTo>
                      <a:pt x="104" y="20"/>
                    </a:lnTo>
                    <a:lnTo>
                      <a:pt x="102" y="21"/>
                    </a:lnTo>
                    <a:lnTo>
                      <a:pt x="100" y="20"/>
                    </a:lnTo>
                    <a:lnTo>
                      <a:pt x="100" y="24"/>
                    </a:lnTo>
                    <a:lnTo>
                      <a:pt x="99" y="26"/>
                    </a:lnTo>
                    <a:lnTo>
                      <a:pt x="97" y="26"/>
                    </a:lnTo>
                    <a:lnTo>
                      <a:pt x="95" y="28"/>
                    </a:lnTo>
                    <a:lnTo>
                      <a:pt x="92" y="26"/>
                    </a:lnTo>
                    <a:lnTo>
                      <a:pt x="91" y="31"/>
                    </a:lnTo>
                    <a:lnTo>
                      <a:pt x="90" y="34"/>
                    </a:lnTo>
                    <a:lnTo>
                      <a:pt x="91" y="37"/>
                    </a:lnTo>
                    <a:lnTo>
                      <a:pt x="90" y="40"/>
                    </a:lnTo>
                    <a:lnTo>
                      <a:pt x="90" y="43"/>
                    </a:lnTo>
                    <a:lnTo>
                      <a:pt x="88" y="44"/>
                    </a:lnTo>
                    <a:lnTo>
                      <a:pt x="88" y="46"/>
                    </a:lnTo>
                    <a:lnTo>
                      <a:pt x="86" y="47"/>
                    </a:lnTo>
                    <a:lnTo>
                      <a:pt x="83" y="46"/>
                    </a:lnTo>
                    <a:lnTo>
                      <a:pt x="82" y="47"/>
                    </a:lnTo>
                    <a:lnTo>
                      <a:pt x="80" y="45"/>
                    </a:lnTo>
                    <a:lnTo>
                      <a:pt x="77" y="40"/>
                    </a:lnTo>
                    <a:lnTo>
                      <a:pt x="75" y="44"/>
                    </a:lnTo>
                    <a:lnTo>
                      <a:pt x="71" y="47"/>
                    </a:lnTo>
                    <a:lnTo>
                      <a:pt x="67" y="54"/>
                    </a:lnTo>
                    <a:lnTo>
                      <a:pt x="64" y="57"/>
                    </a:lnTo>
                    <a:lnTo>
                      <a:pt x="59" y="53"/>
                    </a:lnTo>
                    <a:lnTo>
                      <a:pt x="57" y="54"/>
                    </a:lnTo>
                    <a:lnTo>
                      <a:pt x="55" y="57"/>
                    </a:lnTo>
                    <a:lnTo>
                      <a:pt x="55" y="60"/>
                    </a:lnTo>
                    <a:lnTo>
                      <a:pt x="53" y="61"/>
                    </a:lnTo>
                    <a:lnTo>
                      <a:pt x="52" y="62"/>
                    </a:lnTo>
                    <a:lnTo>
                      <a:pt x="50" y="60"/>
                    </a:lnTo>
                    <a:lnTo>
                      <a:pt x="48" y="64"/>
                    </a:lnTo>
                    <a:lnTo>
                      <a:pt x="46" y="66"/>
                    </a:lnTo>
                    <a:lnTo>
                      <a:pt x="42" y="70"/>
                    </a:lnTo>
                    <a:lnTo>
                      <a:pt x="41" y="70"/>
                    </a:lnTo>
                    <a:lnTo>
                      <a:pt x="37" y="73"/>
                    </a:lnTo>
                    <a:lnTo>
                      <a:pt x="37" y="76"/>
                    </a:lnTo>
                    <a:lnTo>
                      <a:pt x="37" y="81"/>
                    </a:lnTo>
                    <a:lnTo>
                      <a:pt x="39" y="83"/>
                    </a:lnTo>
                    <a:lnTo>
                      <a:pt x="37" y="86"/>
                    </a:lnTo>
                    <a:lnTo>
                      <a:pt x="30" y="91"/>
                    </a:lnTo>
                    <a:lnTo>
                      <a:pt x="31" y="100"/>
                    </a:lnTo>
                    <a:lnTo>
                      <a:pt x="31" y="104"/>
                    </a:lnTo>
                    <a:lnTo>
                      <a:pt x="31" y="107"/>
                    </a:lnTo>
                    <a:lnTo>
                      <a:pt x="31" y="110"/>
                    </a:lnTo>
                    <a:lnTo>
                      <a:pt x="28" y="117"/>
                    </a:lnTo>
                    <a:lnTo>
                      <a:pt x="25" y="118"/>
                    </a:lnTo>
                    <a:lnTo>
                      <a:pt x="23" y="120"/>
                    </a:lnTo>
                    <a:lnTo>
                      <a:pt x="21" y="122"/>
                    </a:lnTo>
                    <a:lnTo>
                      <a:pt x="18" y="123"/>
                    </a:lnTo>
                    <a:lnTo>
                      <a:pt x="15" y="129"/>
                    </a:lnTo>
                    <a:lnTo>
                      <a:pt x="12" y="132"/>
                    </a:lnTo>
                    <a:lnTo>
                      <a:pt x="12" y="138"/>
                    </a:lnTo>
                    <a:lnTo>
                      <a:pt x="12" y="140"/>
                    </a:lnTo>
                    <a:lnTo>
                      <a:pt x="12" y="143"/>
                    </a:lnTo>
                    <a:lnTo>
                      <a:pt x="8" y="145"/>
                    </a:lnTo>
                    <a:lnTo>
                      <a:pt x="7" y="145"/>
                    </a:lnTo>
                    <a:lnTo>
                      <a:pt x="8" y="147"/>
                    </a:lnTo>
                    <a:lnTo>
                      <a:pt x="11" y="149"/>
                    </a:lnTo>
                    <a:lnTo>
                      <a:pt x="16" y="156"/>
                    </a:lnTo>
                    <a:lnTo>
                      <a:pt x="17" y="159"/>
                    </a:lnTo>
                    <a:lnTo>
                      <a:pt x="17" y="160"/>
                    </a:lnTo>
                    <a:lnTo>
                      <a:pt x="18" y="162"/>
                    </a:lnTo>
                    <a:lnTo>
                      <a:pt x="17" y="164"/>
                    </a:lnTo>
                    <a:lnTo>
                      <a:pt x="17" y="165"/>
                    </a:lnTo>
                    <a:lnTo>
                      <a:pt x="16" y="167"/>
                    </a:lnTo>
                    <a:lnTo>
                      <a:pt x="15" y="166"/>
                    </a:lnTo>
                    <a:lnTo>
                      <a:pt x="14" y="170"/>
                    </a:lnTo>
                    <a:lnTo>
                      <a:pt x="12" y="170"/>
                    </a:lnTo>
                    <a:lnTo>
                      <a:pt x="11" y="172"/>
                    </a:lnTo>
                    <a:lnTo>
                      <a:pt x="9" y="172"/>
                    </a:lnTo>
                    <a:lnTo>
                      <a:pt x="9" y="174"/>
                    </a:lnTo>
                    <a:lnTo>
                      <a:pt x="6" y="174"/>
                    </a:lnTo>
                    <a:lnTo>
                      <a:pt x="7" y="177"/>
                    </a:lnTo>
                    <a:lnTo>
                      <a:pt x="6" y="178"/>
                    </a:lnTo>
                    <a:lnTo>
                      <a:pt x="9" y="179"/>
                    </a:lnTo>
                    <a:lnTo>
                      <a:pt x="8" y="182"/>
                    </a:lnTo>
                    <a:lnTo>
                      <a:pt x="8" y="183"/>
                    </a:lnTo>
                    <a:lnTo>
                      <a:pt x="7" y="184"/>
                    </a:lnTo>
                    <a:lnTo>
                      <a:pt x="7" y="183"/>
                    </a:lnTo>
                    <a:lnTo>
                      <a:pt x="6" y="185"/>
                    </a:lnTo>
                    <a:lnTo>
                      <a:pt x="6" y="186"/>
                    </a:lnTo>
                    <a:lnTo>
                      <a:pt x="4" y="188"/>
                    </a:lnTo>
                    <a:lnTo>
                      <a:pt x="3" y="189"/>
                    </a:lnTo>
                    <a:lnTo>
                      <a:pt x="1" y="189"/>
                    </a:lnTo>
                    <a:lnTo>
                      <a:pt x="2" y="192"/>
                    </a:lnTo>
                    <a:lnTo>
                      <a:pt x="1" y="192"/>
                    </a:lnTo>
                    <a:lnTo>
                      <a:pt x="0" y="194"/>
                    </a:lnTo>
                    <a:lnTo>
                      <a:pt x="3" y="196"/>
                    </a:lnTo>
                    <a:lnTo>
                      <a:pt x="4" y="198"/>
                    </a:lnTo>
                    <a:lnTo>
                      <a:pt x="3" y="202"/>
                    </a:lnTo>
                    <a:lnTo>
                      <a:pt x="4" y="200"/>
                    </a:lnTo>
                    <a:lnTo>
                      <a:pt x="6" y="200"/>
                    </a:lnTo>
                    <a:lnTo>
                      <a:pt x="6" y="202"/>
                    </a:lnTo>
                    <a:lnTo>
                      <a:pt x="6" y="204"/>
                    </a:lnTo>
                    <a:lnTo>
                      <a:pt x="7" y="209"/>
                    </a:lnTo>
                    <a:lnTo>
                      <a:pt x="9" y="209"/>
                    </a:lnTo>
                    <a:lnTo>
                      <a:pt x="9" y="212"/>
                    </a:lnTo>
                    <a:lnTo>
                      <a:pt x="12" y="209"/>
                    </a:lnTo>
                    <a:lnTo>
                      <a:pt x="14" y="209"/>
                    </a:lnTo>
                    <a:lnTo>
                      <a:pt x="15" y="209"/>
                    </a:lnTo>
                    <a:lnTo>
                      <a:pt x="15" y="208"/>
                    </a:lnTo>
                    <a:lnTo>
                      <a:pt x="16" y="207"/>
                    </a:lnTo>
                    <a:lnTo>
                      <a:pt x="18" y="208"/>
                    </a:lnTo>
                    <a:lnTo>
                      <a:pt x="20" y="205"/>
                    </a:lnTo>
                    <a:lnTo>
                      <a:pt x="21" y="205"/>
                    </a:lnTo>
                    <a:lnTo>
                      <a:pt x="19" y="212"/>
                    </a:lnTo>
                    <a:lnTo>
                      <a:pt x="16" y="218"/>
                    </a:lnTo>
                    <a:lnTo>
                      <a:pt x="15" y="221"/>
                    </a:lnTo>
                    <a:lnTo>
                      <a:pt x="16" y="221"/>
                    </a:lnTo>
                    <a:lnTo>
                      <a:pt x="16" y="222"/>
                    </a:lnTo>
                    <a:lnTo>
                      <a:pt x="17" y="222"/>
                    </a:lnTo>
                    <a:lnTo>
                      <a:pt x="17" y="224"/>
                    </a:lnTo>
                    <a:lnTo>
                      <a:pt x="17" y="223"/>
                    </a:lnTo>
                    <a:lnTo>
                      <a:pt x="18" y="222"/>
                    </a:lnTo>
                    <a:lnTo>
                      <a:pt x="19" y="223"/>
                    </a:lnTo>
                    <a:lnTo>
                      <a:pt x="20" y="223"/>
                    </a:lnTo>
                    <a:lnTo>
                      <a:pt x="20" y="222"/>
                    </a:lnTo>
                    <a:lnTo>
                      <a:pt x="21" y="222"/>
                    </a:lnTo>
                    <a:lnTo>
                      <a:pt x="22" y="221"/>
                    </a:lnTo>
                    <a:lnTo>
                      <a:pt x="22" y="222"/>
                    </a:lnTo>
                    <a:lnTo>
                      <a:pt x="24" y="221"/>
                    </a:lnTo>
                    <a:lnTo>
                      <a:pt x="25" y="222"/>
                    </a:lnTo>
                    <a:lnTo>
                      <a:pt x="26" y="222"/>
                    </a:lnTo>
                    <a:lnTo>
                      <a:pt x="27" y="225"/>
                    </a:lnTo>
                    <a:lnTo>
                      <a:pt x="30" y="225"/>
                    </a:lnTo>
                    <a:lnTo>
                      <a:pt x="31" y="226"/>
                    </a:lnTo>
                    <a:lnTo>
                      <a:pt x="33" y="226"/>
                    </a:lnTo>
                    <a:lnTo>
                      <a:pt x="33" y="227"/>
                    </a:lnTo>
                    <a:lnTo>
                      <a:pt x="33" y="229"/>
                    </a:lnTo>
                    <a:lnTo>
                      <a:pt x="34" y="228"/>
                    </a:lnTo>
                    <a:lnTo>
                      <a:pt x="37" y="230"/>
                    </a:lnTo>
                    <a:lnTo>
                      <a:pt x="37" y="231"/>
                    </a:lnTo>
                    <a:lnTo>
                      <a:pt x="39" y="232"/>
                    </a:lnTo>
                    <a:lnTo>
                      <a:pt x="41" y="231"/>
                    </a:lnTo>
                    <a:lnTo>
                      <a:pt x="45" y="233"/>
                    </a:lnTo>
                    <a:lnTo>
                      <a:pt x="45" y="235"/>
                    </a:lnTo>
                    <a:lnTo>
                      <a:pt x="45" y="236"/>
                    </a:lnTo>
                    <a:lnTo>
                      <a:pt x="47" y="234"/>
                    </a:lnTo>
                    <a:lnTo>
                      <a:pt x="48" y="233"/>
                    </a:lnTo>
                    <a:lnTo>
                      <a:pt x="51" y="233"/>
                    </a:lnTo>
                    <a:lnTo>
                      <a:pt x="55" y="231"/>
                    </a:lnTo>
                    <a:lnTo>
                      <a:pt x="57" y="235"/>
                    </a:lnTo>
                    <a:lnTo>
                      <a:pt x="58" y="234"/>
                    </a:lnTo>
                    <a:lnTo>
                      <a:pt x="58" y="236"/>
                    </a:lnTo>
                    <a:lnTo>
                      <a:pt x="62" y="242"/>
                    </a:lnTo>
                    <a:lnTo>
                      <a:pt x="63" y="243"/>
                    </a:lnTo>
                    <a:lnTo>
                      <a:pt x="64" y="243"/>
                    </a:lnTo>
                    <a:lnTo>
                      <a:pt x="64" y="246"/>
                    </a:lnTo>
                    <a:lnTo>
                      <a:pt x="67" y="247"/>
                    </a:lnTo>
                    <a:lnTo>
                      <a:pt x="67" y="250"/>
                    </a:lnTo>
                    <a:lnTo>
                      <a:pt x="66" y="251"/>
                    </a:lnTo>
                    <a:lnTo>
                      <a:pt x="66" y="252"/>
                    </a:lnTo>
                    <a:lnTo>
                      <a:pt x="69" y="255"/>
                    </a:lnTo>
                    <a:lnTo>
                      <a:pt x="69" y="256"/>
                    </a:lnTo>
                    <a:lnTo>
                      <a:pt x="67" y="256"/>
                    </a:lnTo>
                    <a:lnTo>
                      <a:pt x="69" y="259"/>
                    </a:lnTo>
                    <a:lnTo>
                      <a:pt x="70" y="261"/>
                    </a:lnTo>
                    <a:lnTo>
                      <a:pt x="70" y="260"/>
                    </a:lnTo>
                    <a:lnTo>
                      <a:pt x="72" y="260"/>
                    </a:lnTo>
                    <a:lnTo>
                      <a:pt x="74" y="259"/>
                    </a:lnTo>
                    <a:lnTo>
                      <a:pt x="77" y="257"/>
                    </a:lnTo>
                    <a:lnTo>
                      <a:pt x="82" y="260"/>
                    </a:lnTo>
                    <a:lnTo>
                      <a:pt x="84" y="261"/>
                    </a:lnTo>
                    <a:lnTo>
                      <a:pt x="86" y="260"/>
                    </a:lnTo>
                    <a:lnTo>
                      <a:pt x="87" y="260"/>
                    </a:lnTo>
                    <a:lnTo>
                      <a:pt x="89" y="267"/>
                    </a:lnTo>
                    <a:lnTo>
                      <a:pt x="91" y="268"/>
                    </a:lnTo>
                    <a:lnTo>
                      <a:pt x="96" y="270"/>
                    </a:lnTo>
                    <a:lnTo>
                      <a:pt x="99" y="264"/>
                    </a:lnTo>
                    <a:lnTo>
                      <a:pt x="99" y="262"/>
                    </a:lnTo>
                    <a:lnTo>
                      <a:pt x="100" y="260"/>
                    </a:lnTo>
                    <a:lnTo>
                      <a:pt x="102" y="261"/>
                    </a:lnTo>
                    <a:lnTo>
                      <a:pt x="102" y="262"/>
                    </a:lnTo>
                    <a:lnTo>
                      <a:pt x="105" y="264"/>
                    </a:lnTo>
                    <a:lnTo>
                      <a:pt x="108" y="266"/>
                    </a:lnTo>
                    <a:lnTo>
                      <a:pt x="112" y="273"/>
                    </a:lnTo>
                    <a:lnTo>
                      <a:pt x="115" y="275"/>
                    </a:lnTo>
                    <a:lnTo>
                      <a:pt x="120" y="275"/>
                    </a:lnTo>
                    <a:lnTo>
                      <a:pt x="120" y="272"/>
                    </a:lnTo>
                    <a:lnTo>
                      <a:pt x="123" y="272"/>
                    </a:lnTo>
                    <a:lnTo>
                      <a:pt x="124" y="270"/>
                    </a:lnTo>
                    <a:lnTo>
                      <a:pt x="126" y="270"/>
                    </a:lnTo>
                    <a:lnTo>
                      <a:pt x="127" y="268"/>
                    </a:lnTo>
                    <a:lnTo>
                      <a:pt x="130" y="270"/>
                    </a:lnTo>
                    <a:lnTo>
                      <a:pt x="132" y="270"/>
                    </a:lnTo>
                    <a:lnTo>
                      <a:pt x="134" y="274"/>
                    </a:lnTo>
                    <a:lnTo>
                      <a:pt x="136" y="273"/>
                    </a:lnTo>
                    <a:lnTo>
                      <a:pt x="137" y="274"/>
                    </a:lnTo>
                    <a:lnTo>
                      <a:pt x="139" y="276"/>
                    </a:lnTo>
                    <a:lnTo>
                      <a:pt x="137" y="277"/>
                    </a:lnTo>
                    <a:lnTo>
                      <a:pt x="139" y="278"/>
                    </a:lnTo>
                    <a:lnTo>
                      <a:pt x="140" y="279"/>
                    </a:lnTo>
                    <a:lnTo>
                      <a:pt x="141" y="280"/>
                    </a:lnTo>
                    <a:lnTo>
                      <a:pt x="142" y="280"/>
                    </a:lnTo>
                    <a:lnTo>
                      <a:pt x="143" y="277"/>
                    </a:lnTo>
                    <a:lnTo>
                      <a:pt x="144" y="277"/>
                    </a:lnTo>
                    <a:lnTo>
                      <a:pt x="143" y="281"/>
                    </a:lnTo>
                    <a:lnTo>
                      <a:pt x="144" y="282"/>
                    </a:lnTo>
                    <a:lnTo>
                      <a:pt x="143" y="282"/>
                    </a:lnTo>
                    <a:lnTo>
                      <a:pt x="143" y="284"/>
                    </a:lnTo>
                    <a:lnTo>
                      <a:pt x="142" y="284"/>
                    </a:lnTo>
                    <a:lnTo>
                      <a:pt x="139" y="289"/>
                    </a:lnTo>
                    <a:lnTo>
                      <a:pt x="138" y="291"/>
                    </a:lnTo>
                    <a:lnTo>
                      <a:pt x="139" y="296"/>
                    </a:lnTo>
                    <a:lnTo>
                      <a:pt x="139" y="302"/>
                    </a:lnTo>
                    <a:lnTo>
                      <a:pt x="140" y="304"/>
                    </a:lnTo>
                    <a:lnTo>
                      <a:pt x="147" y="310"/>
                    </a:lnTo>
                    <a:lnTo>
                      <a:pt x="147" y="311"/>
                    </a:lnTo>
                    <a:lnTo>
                      <a:pt x="148" y="312"/>
                    </a:lnTo>
                    <a:lnTo>
                      <a:pt x="149" y="310"/>
                    </a:lnTo>
                    <a:lnTo>
                      <a:pt x="149" y="311"/>
                    </a:lnTo>
                    <a:lnTo>
                      <a:pt x="150" y="310"/>
                    </a:lnTo>
                    <a:lnTo>
                      <a:pt x="151" y="310"/>
                    </a:lnTo>
                    <a:lnTo>
                      <a:pt x="151" y="306"/>
                    </a:lnTo>
                    <a:lnTo>
                      <a:pt x="152" y="304"/>
                    </a:lnTo>
                    <a:lnTo>
                      <a:pt x="155" y="307"/>
                    </a:lnTo>
                    <a:lnTo>
                      <a:pt x="157" y="314"/>
                    </a:lnTo>
                    <a:lnTo>
                      <a:pt x="161" y="318"/>
                    </a:lnTo>
                    <a:lnTo>
                      <a:pt x="159" y="321"/>
                    </a:lnTo>
                    <a:lnTo>
                      <a:pt x="161" y="323"/>
                    </a:lnTo>
                    <a:lnTo>
                      <a:pt x="161" y="327"/>
                    </a:lnTo>
                    <a:lnTo>
                      <a:pt x="162" y="328"/>
                    </a:lnTo>
                    <a:lnTo>
                      <a:pt x="163" y="326"/>
                    </a:lnTo>
                    <a:lnTo>
                      <a:pt x="164" y="326"/>
                    </a:lnTo>
                    <a:lnTo>
                      <a:pt x="166" y="330"/>
                    </a:lnTo>
                    <a:lnTo>
                      <a:pt x="169" y="332"/>
                    </a:lnTo>
                    <a:lnTo>
                      <a:pt x="172" y="333"/>
                    </a:lnTo>
                    <a:lnTo>
                      <a:pt x="173" y="337"/>
                    </a:lnTo>
                    <a:lnTo>
                      <a:pt x="175" y="340"/>
                    </a:lnTo>
                    <a:lnTo>
                      <a:pt x="176" y="341"/>
                    </a:lnTo>
                    <a:lnTo>
                      <a:pt x="177" y="343"/>
                    </a:lnTo>
                    <a:lnTo>
                      <a:pt x="177" y="346"/>
                    </a:lnTo>
                    <a:lnTo>
                      <a:pt x="179" y="346"/>
                    </a:lnTo>
                    <a:lnTo>
                      <a:pt x="179" y="347"/>
                    </a:lnTo>
                    <a:lnTo>
                      <a:pt x="179" y="348"/>
                    </a:lnTo>
                    <a:lnTo>
                      <a:pt x="179" y="350"/>
                    </a:lnTo>
                    <a:lnTo>
                      <a:pt x="180" y="349"/>
                    </a:lnTo>
                    <a:lnTo>
                      <a:pt x="181" y="350"/>
                    </a:lnTo>
                    <a:lnTo>
                      <a:pt x="180" y="353"/>
                    </a:lnTo>
                    <a:lnTo>
                      <a:pt x="182" y="354"/>
                    </a:lnTo>
                    <a:lnTo>
                      <a:pt x="183" y="354"/>
                    </a:lnTo>
                    <a:lnTo>
                      <a:pt x="182" y="354"/>
                    </a:lnTo>
                    <a:lnTo>
                      <a:pt x="183" y="354"/>
                    </a:lnTo>
                    <a:lnTo>
                      <a:pt x="182" y="356"/>
                    </a:lnTo>
                    <a:lnTo>
                      <a:pt x="183" y="357"/>
                    </a:lnTo>
                    <a:lnTo>
                      <a:pt x="181" y="359"/>
                    </a:lnTo>
                    <a:lnTo>
                      <a:pt x="180" y="358"/>
                    </a:lnTo>
                    <a:lnTo>
                      <a:pt x="177" y="361"/>
                    </a:lnTo>
                    <a:lnTo>
                      <a:pt x="177" y="363"/>
                    </a:lnTo>
                    <a:lnTo>
                      <a:pt x="178" y="363"/>
                    </a:lnTo>
                    <a:lnTo>
                      <a:pt x="179" y="365"/>
                    </a:lnTo>
                    <a:lnTo>
                      <a:pt x="179" y="368"/>
                    </a:lnTo>
                    <a:lnTo>
                      <a:pt x="181" y="370"/>
                    </a:lnTo>
                    <a:lnTo>
                      <a:pt x="184" y="365"/>
                    </a:lnTo>
                    <a:lnTo>
                      <a:pt x="185" y="364"/>
                    </a:lnTo>
                    <a:lnTo>
                      <a:pt x="187" y="364"/>
                    </a:lnTo>
                    <a:lnTo>
                      <a:pt x="187" y="363"/>
                    </a:lnTo>
                    <a:lnTo>
                      <a:pt x="188" y="361"/>
                    </a:lnTo>
                    <a:lnTo>
                      <a:pt x="192" y="364"/>
                    </a:lnTo>
                    <a:lnTo>
                      <a:pt x="192" y="362"/>
                    </a:lnTo>
                    <a:lnTo>
                      <a:pt x="193" y="362"/>
                    </a:lnTo>
                    <a:lnTo>
                      <a:pt x="193" y="363"/>
                    </a:lnTo>
                    <a:lnTo>
                      <a:pt x="192" y="364"/>
                    </a:lnTo>
                    <a:lnTo>
                      <a:pt x="195" y="367"/>
                    </a:lnTo>
                    <a:lnTo>
                      <a:pt x="193" y="370"/>
                    </a:lnTo>
                    <a:lnTo>
                      <a:pt x="194" y="370"/>
                    </a:lnTo>
                    <a:lnTo>
                      <a:pt x="194" y="371"/>
                    </a:lnTo>
                    <a:lnTo>
                      <a:pt x="195" y="371"/>
                    </a:lnTo>
                    <a:lnTo>
                      <a:pt x="194" y="374"/>
                    </a:lnTo>
                    <a:lnTo>
                      <a:pt x="196" y="374"/>
                    </a:lnTo>
                    <a:lnTo>
                      <a:pt x="196" y="376"/>
                    </a:lnTo>
                    <a:lnTo>
                      <a:pt x="205" y="376"/>
                    </a:lnTo>
                    <a:lnTo>
                      <a:pt x="207" y="376"/>
                    </a:lnTo>
                    <a:lnTo>
                      <a:pt x="209" y="379"/>
                    </a:lnTo>
                    <a:lnTo>
                      <a:pt x="210" y="377"/>
                    </a:lnTo>
                    <a:lnTo>
                      <a:pt x="211" y="377"/>
                    </a:lnTo>
                    <a:lnTo>
                      <a:pt x="213" y="381"/>
                    </a:lnTo>
                    <a:lnTo>
                      <a:pt x="216" y="384"/>
                    </a:lnTo>
                    <a:lnTo>
                      <a:pt x="216" y="389"/>
                    </a:lnTo>
                    <a:lnTo>
                      <a:pt x="215" y="393"/>
                    </a:lnTo>
                    <a:lnTo>
                      <a:pt x="217" y="394"/>
                    </a:lnTo>
                    <a:lnTo>
                      <a:pt x="218" y="394"/>
                    </a:lnTo>
                    <a:lnTo>
                      <a:pt x="221" y="394"/>
                    </a:lnTo>
                    <a:lnTo>
                      <a:pt x="227" y="391"/>
                    </a:lnTo>
                    <a:lnTo>
                      <a:pt x="233" y="391"/>
                    </a:lnTo>
                    <a:lnTo>
                      <a:pt x="236" y="390"/>
                    </a:lnTo>
                    <a:lnTo>
                      <a:pt x="239" y="391"/>
                    </a:lnTo>
                    <a:lnTo>
                      <a:pt x="241" y="389"/>
                    </a:lnTo>
                    <a:lnTo>
                      <a:pt x="244" y="391"/>
                    </a:lnTo>
                    <a:lnTo>
                      <a:pt x="246" y="390"/>
                    </a:lnTo>
                    <a:lnTo>
                      <a:pt x="248" y="391"/>
                    </a:lnTo>
                    <a:lnTo>
                      <a:pt x="252" y="389"/>
                    </a:lnTo>
                    <a:lnTo>
                      <a:pt x="255" y="394"/>
                    </a:lnTo>
                    <a:lnTo>
                      <a:pt x="261" y="394"/>
                    </a:lnTo>
                    <a:lnTo>
                      <a:pt x="263" y="393"/>
                    </a:lnTo>
                    <a:lnTo>
                      <a:pt x="264" y="394"/>
                    </a:lnTo>
                    <a:lnTo>
                      <a:pt x="265" y="398"/>
                    </a:lnTo>
                    <a:lnTo>
                      <a:pt x="269" y="404"/>
                    </a:lnTo>
                    <a:lnTo>
                      <a:pt x="272" y="406"/>
                    </a:lnTo>
                    <a:lnTo>
                      <a:pt x="276" y="405"/>
                    </a:lnTo>
                    <a:lnTo>
                      <a:pt x="277" y="405"/>
                    </a:lnTo>
                    <a:lnTo>
                      <a:pt x="278" y="407"/>
                    </a:lnTo>
                    <a:lnTo>
                      <a:pt x="286" y="411"/>
                    </a:lnTo>
                    <a:lnTo>
                      <a:pt x="288" y="410"/>
                    </a:lnTo>
                    <a:lnTo>
                      <a:pt x="290" y="406"/>
                    </a:lnTo>
                    <a:lnTo>
                      <a:pt x="292" y="406"/>
                    </a:lnTo>
                    <a:lnTo>
                      <a:pt x="296" y="407"/>
                    </a:lnTo>
                    <a:lnTo>
                      <a:pt x="299" y="409"/>
                    </a:lnTo>
                    <a:lnTo>
                      <a:pt x="300" y="411"/>
                    </a:lnTo>
                    <a:lnTo>
                      <a:pt x="300" y="420"/>
                    </a:lnTo>
                    <a:lnTo>
                      <a:pt x="302" y="423"/>
                    </a:lnTo>
                    <a:lnTo>
                      <a:pt x="304" y="427"/>
                    </a:lnTo>
                    <a:lnTo>
                      <a:pt x="306" y="428"/>
                    </a:lnTo>
                    <a:lnTo>
                      <a:pt x="309" y="430"/>
                    </a:lnTo>
                    <a:lnTo>
                      <a:pt x="311" y="430"/>
                    </a:lnTo>
                    <a:lnTo>
                      <a:pt x="312" y="434"/>
                    </a:lnTo>
                    <a:lnTo>
                      <a:pt x="313" y="435"/>
                    </a:lnTo>
                    <a:lnTo>
                      <a:pt x="312" y="435"/>
                    </a:lnTo>
                    <a:lnTo>
                      <a:pt x="313" y="437"/>
                    </a:lnTo>
                    <a:lnTo>
                      <a:pt x="315" y="437"/>
                    </a:lnTo>
                    <a:lnTo>
                      <a:pt x="316" y="442"/>
                    </a:lnTo>
                    <a:lnTo>
                      <a:pt x="313" y="451"/>
                    </a:lnTo>
                    <a:lnTo>
                      <a:pt x="316" y="451"/>
                    </a:lnTo>
                    <a:lnTo>
                      <a:pt x="318" y="451"/>
                    </a:lnTo>
                    <a:lnTo>
                      <a:pt x="320" y="454"/>
                    </a:lnTo>
                    <a:lnTo>
                      <a:pt x="322" y="454"/>
                    </a:lnTo>
                    <a:lnTo>
                      <a:pt x="324" y="455"/>
                    </a:lnTo>
                    <a:lnTo>
                      <a:pt x="326" y="454"/>
                    </a:lnTo>
                    <a:lnTo>
                      <a:pt x="332" y="457"/>
                    </a:lnTo>
                    <a:lnTo>
                      <a:pt x="336" y="457"/>
                    </a:lnTo>
                    <a:lnTo>
                      <a:pt x="337" y="455"/>
                    </a:lnTo>
                    <a:lnTo>
                      <a:pt x="338" y="454"/>
                    </a:lnTo>
                    <a:lnTo>
                      <a:pt x="344" y="451"/>
                    </a:lnTo>
                    <a:lnTo>
                      <a:pt x="345" y="449"/>
                    </a:lnTo>
                    <a:lnTo>
                      <a:pt x="345" y="447"/>
                    </a:lnTo>
                    <a:lnTo>
                      <a:pt x="346" y="445"/>
                    </a:lnTo>
                    <a:lnTo>
                      <a:pt x="347" y="444"/>
                    </a:lnTo>
                    <a:lnTo>
                      <a:pt x="350" y="442"/>
                    </a:lnTo>
                    <a:lnTo>
                      <a:pt x="348" y="440"/>
                    </a:lnTo>
                    <a:lnTo>
                      <a:pt x="350" y="439"/>
                    </a:lnTo>
                    <a:lnTo>
                      <a:pt x="352" y="439"/>
                    </a:lnTo>
                    <a:lnTo>
                      <a:pt x="353" y="436"/>
                    </a:lnTo>
                    <a:lnTo>
                      <a:pt x="358" y="434"/>
                    </a:lnTo>
                    <a:lnTo>
                      <a:pt x="359" y="430"/>
                    </a:lnTo>
                    <a:lnTo>
                      <a:pt x="361" y="429"/>
                    </a:lnTo>
                    <a:lnTo>
                      <a:pt x="362" y="427"/>
                    </a:lnTo>
                    <a:lnTo>
                      <a:pt x="364" y="427"/>
                    </a:lnTo>
                    <a:lnTo>
                      <a:pt x="365" y="426"/>
                    </a:lnTo>
                    <a:lnTo>
                      <a:pt x="366" y="425"/>
                    </a:lnTo>
                    <a:lnTo>
                      <a:pt x="364" y="423"/>
                    </a:lnTo>
                    <a:lnTo>
                      <a:pt x="364" y="420"/>
                    </a:lnTo>
                    <a:lnTo>
                      <a:pt x="363" y="418"/>
                    </a:lnTo>
                    <a:lnTo>
                      <a:pt x="363" y="416"/>
                    </a:lnTo>
                    <a:lnTo>
                      <a:pt x="363" y="414"/>
                    </a:lnTo>
                    <a:lnTo>
                      <a:pt x="365" y="414"/>
                    </a:lnTo>
                    <a:lnTo>
                      <a:pt x="365" y="413"/>
                    </a:lnTo>
                    <a:lnTo>
                      <a:pt x="366" y="410"/>
                    </a:lnTo>
                    <a:lnTo>
                      <a:pt x="368" y="410"/>
                    </a:lnTo>
                    <a:lnTo>
                      <a:pt x="368" y="409"/>
                    </a:lnTo>
                    <a:lnTo>
                      <a:pt x="373" y="407"/>
                    </a:lnTo>
                    <a:lnTo>
                      <a:pt x="376" y="408"/>
                    </a:lnTo>
                    <a:lnTo>
                      <a:pt x="380" y="407"/>
                    </a:lnTo>
                    <a:lnTo>
                      <a:pt x="381" y="406"/>
                    </a:lnTo>
                    <a:lnTo>
                      <a:pt x="381" y="407"/>
                    </a:lnTo>
                    <a:lnTo>
                      <a:pt x="382" y="409"/>
                    </a:lnTo>
                    <a:lnTo>
                      <a:pt x="382" y="413"/>
                    </a:lnTo>
                    <a:lnTo>
                      <a:pt x="386" y="414"/>
                    </a:lnTo>
                    <a:lnTo>
                      <a:pt x="389" y="413"/>
                    </a:lnTo>
                    <a:lnTo>
                      <a:pt x="392" y="414"/>
                    </a:lnTo>
                    <a:lnTo>
                      <a:pt x="392" y="412"/>
                    </a:lnTo>
                    <a:lnTo>
                      <a:pt x="396" y="412"/>
                    </a:lnTo>
                    <a:lnTo>
                      <a:pt x="397" y="411"/>
                    </a:lnTo>
                    <a:lnTo>
                      <a:pt x="399" y="411"/>
                    </a:lnTo>
                    <a:lnTo>
                      <a:pt x="400" y="410"/>
                    </a:lnTo>
                    <a:lnTo>
                      <a:pt x="401" y="410"/>
                    </a:lnTo>
                    <a:lnTo>
                      <a:pt x="404" y="411"/>
                    </a:lnTo>
                    <a:lnTo>
                      <a:pt x="404" y="413"/>
                    </a:lnTo>
                    <a:lnTo>
                      <a:pt x="405" y="414"/>
                    </a:lnTo>
                    <a:lnTo>
                      <a:pt x="407" y="414"/>
                    </a:lnTo>
                    <a:lnTo>
                      <a:pt x="411" y="413"/>
                    </a:lnTo>
                    <a:lnTo>
                      <a:pt x="413" y="415"/>
                    </a:lnTo>
                    <a:lnTo>
                      <a:pt x="417" y="419"/>
                    </a:lnTo>
                    <a:lnTo>
                      <a:pt x="420" y="421"/>
                    </a:lnTo>
                    <a:lnTo>
                      <a:pt x="422" y="419"/>
                    </a:lnTo>
                    <a:lnTo>
                      <a:pt x="423" y="420"/>
                    </a:lnTo>
                    <a:lnTo>
                      <a:pt x="430" y="414"/>
                    </a:lnTo>
                    <a:lnTo>
                      <a:pt x="433" y="412"/>
                    </a:lnTo>
                    <a:lnTo>
                      <a:pt x="433" y="413"/>
                    </a:lnTo>
                    <a:lnTo>
                      <a:pt x="436" y="412"/>
                    </a:lnTo>
                    <a:lnTo>
                      <a:pt x="438" y="409"/>
                    </a:lnTo>
                    <a:lnTo>
                      <a:pt x="441" y="410"/>
                    </a:lnTo>
                    <a:lnTo>
                      <a:pt x="446" y="410"/>
                    </a:lnTo>
                    <a:lnTo>
                      <a:pt x="450" y="410"/>
                    </a:lnTo>
                    <a:lnTo>
                      <a:pt x="450" y="409"/>
                    </a:lnTo>
                    <a:lnTo>
                      <a:pt x="448" y="409"/>
                    </a:lnTo>
                    <a:lnTo>
                      <a:pt x="446" y="406"/>
                    </a:lnTo>
                    <a:lnTo>
                      <a:pt x="448" y="404"/>
                    </a:lnTo>
                    <a:lnTo>
                      <a:pt x="448" y="402"/>
                    </a:lnTo>
                    <a:lnTo>
                      <a:pt x="448" y="401"/>
                    </a:lnTo>
                    <a:lnTo>
                      <a:pt x="449" y="401"/>
                    </a:lnTo>
                    <a:lnTo>
                      <a:pt x="450" y="401"/>
                    </a:lnTo>
                    <a:lnTo>
                      <a:pt x="453" y="400"/>
                    </a:lnTo>
                    <a:lnTo>
                      <a:pt x="454" y="394"/>
                    </a:lnTo>
                    <a:lnTo>
                      <a:pt x="451"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60" name="Freeform 109"/>
              <p:cNvSpPr>
                <a:spLocks/>
              </p:cNvSpPr>
              <p:nvPr/>
            </p:nvSpPr>
            <p:spPr bwMode="auto">
              <a:xfrm>
                <a:off x="1792" y="3139"/>
                <a:ext cx="454" cy="457"/>
              </a:xfrm>
              <a:custGeom>
                <a:avLst/>
                <a:gdLst>
                  <a:gd name="T0" fmla="*/ 446 w 454"/>
                  <a:gd name="T1" fmla="*/ 367 h 457"/>
                  <a:gd name="T2" fmla="*/ 440 w 454"/>
                  <a:gd name="T3" fmla="*/ 332 h 457"/>
                  <a:gd name="T4" fmla="*/ 417 w 454"/>
                  <a:gd name="T5" fmla="*/ 323 h 457"/>
                  <a:gd name="T6" fmla="*/ 399 w 454"/>
                  <a:gd name="T7" fmla="*/ 311 h 457"/>
                  <a:gd name="T8" fmla="*/ 392 w 454"/>
                  <a:gd name="T9" fmla="*/ 283 h 457"/>
                  <a:gd name="T10" fmla="*/ 384 w 454"/>
                  <a:gd name="T11" fmla="*/ 256 h 457"/>
                  <a:gd name="T12" fmla="*/ 388 w 454"/>
                  <a:gd name="T13" fmla="*/ 238 h 457"/>
                  <a:gd name="T14" fmla="*/ 389 w 454"/>
                  <a:gd name="T15" fmla="*/ 217 h 457"/>
                  <a:gd name="T16" fmla="*/ 373 w 454"/>
                  <a:gd name="T17" fmla="*/ 221 h 457"/>
                  <a:gd name="T18" fmla="*/ 352 w 454"/>
                  <a:gd name="T19" fmla="*/ 207 h 457"/>
                  <a:gd name="T20" fmla="*/ 325 w 454"/>
                  <a:gd name="T21" fmla="*/ 202 h 457"/>
                  <a:gd name="T22" fmla="*/ 312 w 454"/>
                  <a:gd name="T23" fmla="*/ 202 h 457"/>
                  <a:gd name="T24" fmla="*/ 287 w 454"/>
                  <a:gd name="T25" fmla="*/ 167 h 457"/>
                  <a:gd name="T26" fmla="*/ 267 w 454"/>
                  <a:gd name="T27" fmla="*/ 167 h 457"/>
                  <a:gd name="T28" fmla="*/ 256 w 454"/>
                  <a:gd name="T29" fmla="*/ 139 h 457"/>
                  <a:gd name="T30" fmla="*/ 242 w 454"/>
                  <a:gd name="T31" fmla="*/ 148 h 457"/>
                  <a:gd name="T32" fmla="*/ 249 w 454"/>
                  <a:gd name="T33" fmla="*/ 158 h 457"/>
                  <a:gd name="T34" fmla="*/ 214 w 454"/>
                  <a:gd name="T35" fmla="*/ 170 h 457"/>
                  <a:gd name="T36" fmla="*/ 191 w 454"/>
                  <a:gd name="T37" fmla="*/ 161 h 457"/>
                  <a:gd name="T38" fmla="*/ 175 w 454"/>
                  <a:gd name="T39" fmla="*/ 143 h 457"/>
                  <a:gd name="T40" fmla="*/ 173 w 454"/>
                  <a:gd name="T41" fmla="*/ 125 h 457"/>
                  <a:gd name="T42" fmla="*/ 159 w 454"/>
                  <a:gd name="T43" fmla="*/ 98 h 457"/>
                  <a:gd name="T44" fmla="*/ 136 w 454"/>
                  <a:gd name="T45" fmla="*/ 70 h 457"/>
                  <a:gd name="T46" fmla="*/ 165 w 454"/>
                  <a:gd name="T47" fmla="*/ 64 h 457"/>
                  <a:gd name="T48" fmla="*/ 176 w 454"/>
                  <a:gd name="T49" fmla="*/ 38 h 457"/>
                  <a:gd name="T50" fmla="*/ 173 w 454"/>
                  <a:gd name="T51" fmla="*/ 4 h 457"/>
                  <a:gd name="T52" fmla="*/ 140 w 454"/>
                  <a:gd name="T53" fmla="*/ 25 h 457"/>
                  <a:gd name="T54" fmla="*/ 120 w 454"/>
                  <a:gd name="T55" fmla="*/ 20 h 457"/>
                  <a:gd name="T56" fmla="*/ 95 w 454"/>
                  <a:gd name="T57" fmla="*/ 28 h 457"/>
                  <a:gd name="T58" fmla="*/ 77 w 454"/>
                  <a:gd name="T59" fmla="*/ 40 h 457"/>
                  <a:gd name="T60" fmla="*/ 48 w 454"/>
                  <a:gd name="T61" fmla="*/ 64 h 457"/>
                  <a:gd name="T62" fmla="*/ 31 w 454"/>
                  <a:gd name="T63" fmla="*/ 110 h 457"/>
                  <a:gd name="T64" fmla="*/ 8 w 454"/>
                  <a:gd name="T65" fmla="*/ 147 h 457"/>
                  <a:gd name="T66" fmla="*/ 9 w 454"/>
                  <a:gd name="T67" fmla="*/ 172 h 457"/>
                  <a:gd name="T68" fmla="*/ 3 w 454"/>
                  <a:gd name="T69" fmla="*/ 189 h 457"/>
                  <a:gd name="T70" fmla="*/ 9 w 454"/>
                  <a:gd name="T71" fmla="*/ 209 h 457"/>
                  <a:gd name="T72" fmla="*/ 16 w 454"/>
                  <a:gd name="T73" fmla="*/ 221 h 457"/>
                  <a:gd name="T74" fmla="*/ 25 w 454"/>
                  <a:gd name="T75" fmla="*/ 222 h 457"/>
                  <a:gd name="T76" fmla="*/ 39 w 454"/>
                  <a:gd name="T77" fmla="*/ 232 h 457"/>
                  <a:gd name="T78" fmla="*/ 63 w 454"/>
                  <a:gd name="T79" fmla="*/ 243 h 457"/>
                  <a:gd name="T80" fmla="*/ 72 w 454"/>
                  <a:gd name="T81" fmla="*/ 260 h 457"/>
                  <a:gd name="T82" fmla="*/ 100 w 454"/>
                  <a:gd name="T83" fmla="*/ 260 h 457"/>
                  <a:gd name="T84" fmla="*/ 130 w 454"/>
                  <a:gd name="T85" fmla="*/ 270 h 457"/>
                  <a:gd name="T86" fmla="*/ 143 w 454"/>
                  <a:gd name="T87" fmla="*/ 281 h 457"/>
                  <a:gd name="T88" fmla="*/ 149 w 454"/>
                  <a:gd name="T89" fmla="*/ 310 h 457"/>
                  <a:gd name="T90" fmla="*/ 163 w 454"/>
                  <a:gd name="T91" fmla="*/ 326 h 457"/>
                  <a:gd name="T92" fmla="*/ 179 w 454"/>
                  <a:gd name="T93" fmla="*/ 348 h 457"/>
                  <a:gd name="T94" fmla="*/ 177 w 454"/>
                  <a:gd name="T95" fmla="*/ 361 h 457"/>
                  <a:gd name="T96" fmla="*/ 193 w 454"/>
                  <a:gd name="T97" fmla="*/ 362 h 457"/>
                  <a:gd name="T98" fmla="*/ 209 w 454"/>
                  <a:gd name="T99" fmla="*/ 379 h 457"/>
                  <a:gd name="T100" fmla="*/ 239 w 454"/>
                  <a:gd name="T101" fmla="*/ 391 h 457"/>
                  <a:gd name="T102" fmla="*/ 272 w 454"/>
                  <a:gd name="T103" fmla="*/ 406 h 457"/>
                  <a:gd name="T104" fmla="*/ 304 w 454"/>
                  <a:gd name="T105" fmla="*/ 427 h 457"/>
                  <a:gd name="T106" fmla="*/ 320 w 454"/>
                  <a:gd name="T107" fmla="*/ 454 h 457"/>
                  <a:gd name="T108" fmla="*/ 350 w 454"/>
                  <a:gd name="T109" fmla="*/ 442 h 457"/>
                  <a:gd name="T110" fmla="*/ 364 w 454"/>
                  <a:gd name="T111" fmla="*/ 420 h 457"/>
                  <a:gd name="T112" fmla="*/ 381 w 454"/>
                  <a:gd name="T113" fmla="*/ 407 h 457"/>
                  <a:gd name="T114" fmla="*/ 404 w 454"/>
                  <a:gd name="T115" fmla="*/ 413 h 457"/>
                  <a:gd name="T116" fmla="*/ 438 w 454"/>
                  <a:gd name="T117" fmla="*/ 409 h 457"/>
                  <a:gd name="T118" fmla="*/ 454 w 454"/>
                  <a:gd name="T119" fmla="*/ 394 h 4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4"/>
                  <a:gd name="T181" fmla="*/ 0 h 457"/>
                  <a:gd name="T182" fmla="*/ 454 w 454"/>
                  <a:gd name="T183" fmla="*/ 457 h 4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4" h="457">
                    <a:moveTo>
                      <a:pt x="451" y="392"/>
                    </a:moveTo>
                    <a:lnTo>
                      <a:pt x="450" y="388"/>
                    </a:lnTo>
                    <a:lnTo>
                      <a:pt x="448" y="388"/>
                    </a:lnTo>
                    <a:lnTo>
                      <a:pt x="448" y="384"/>
                    </a:lnTo>
                    <a:lnTo>
                      <a:pt x="447" y="383"/>
                    </a:lnTo>
                    <a:lnTo>
                      <a:pt x="448" y="381"/>
                    </a:lnTo>
                    <a:lnTo>
                      <a:pt x="447" y="377"/>
                    </a:lnTo>
                    <a:lnTo>
                      <a:pt x="448" y="377"/>
                    </a:lnTo>
                    <a:lnTo>
                      <a:pt x="449" y="372"/>
                    </a:lnTo>
                    <a:lnTo>
                      <a:pt x="447" y="372"/>
                    </a:lnTo>
                    <a:lnTo>
                      <a:pt x="446" y="371"/>
                    </a:lnTo>
                    <a:lnTo>
                      <a:pt x="446" y="367"/>
                    </a:lnTo>
                    <a:lnTo>
                      <a:pt x="446" y="364"/>
                    </a:lnTo>
                    <a:lnTo>
                      <a:pt x="445" y="361"/>
                    </a:lnTo>
                    <a:lnTo>
                      <a:pt x="446" y="359"/>
                    </a:lnTo>
                    <a:lnTo>
                      <a:pt x="445" y="354"/>
                    </a:lnTo>
                    <a:lnTo>
                      <a:pt x="444" y="354"/>
                    </a:lnTo>
                    <a:lnTo>
                      <a:pt x="444" y="351"/>
                    </a:lnTo>
                    <a:lnTo>
                      <a:pt x="443" y="346"/>
                    </a:lnTo>
                    <a:lnTo>
                      <a:pt x="443" y="343"/>
                    </a:lnTo>
                    <a:lnTo>
                      <a:pt x="443" y="339"/>
                    </a:lnTo>
                    <a:lnTo>
                      <a:pt x="444" y="336"/>
                    </a:lnTo>
                    <a:lnTo>
                      <a:pt x="443" y="333"/>
                    </a:lnTo>
                    <a:lnTo>
                      <a:pt x="443" y="332"/>
                    </a:lnTo>
                    <a:lnTo>
                      <a:pt x="440" y="332"/>
                    </a:lnTo>
                    <a:lnTo>
                      <a:pt x="437" y="329"/>
                    </a:lnTo>
                    <a:lnTo>
                      <a:pt x="433" y="330"/>
                    </a:lnTo>
                    <a:lnTo>
                      <a:pt x="432" y="329"/>
                    </a:lnTo>
                    <a:lnTo>
                      <a:pt x="428" y="332"/>
                    </a:lnTo>
                    <a:lnTo>
                      <a:pt x="425" y="332"/>
                    </a:lnTo>
                    <a:lnTo>
                      <a:pt x="425" y="329"/>
                    </a:lnTo>
                    <a:lnTo>
                      <a:pt x="423" y="328"/>
                    </a:lnTo>
                    <a:lnTo>
                      <a:pt x="421" y="328"/>
                    </a:lnTo>
                    <a:lnTo>
                      <a:pt x="419" y="328"/>
                    </a:lnTo>
                    <a:lnTo>
                      <a:pt x="420" y="326"/>
                    </a:lnTo>
                    <a:lnTo>
                      <a:pt x="418" y="324"/>
                    </a:lnTo>
                    <a:lnTo>
                      <a:pt x="419" y="323"/>
                    </a:lnTo>
                    <a:lnTo>
                      <a:pt x="417" y="323"/>
                    </a:lnTo>
                    <a:lnTo>
                      <a:pt x="418" y="321"/>
                    </a:lnTo>
                    <a:lnTo>
                      <a:pt x="418" y="318"/>
                    </a:lnTo>
                    <a:lnTo>
                      <a:pt x="413" y="317"/>
                    </a:lnTo>
                    <a:lnTo>
                      <a:pt x="410" y="317"/>
                    </a:lnTo>
                    <a:lnTo>
                      <a:pt x="408" y="317"/>
                    </a:lnTo>
                    <a:lnTo>
                      <a:pt x="407" y="318"/>
                    </a:lnTo>
                    <a:lnTo>
                      <a:pt x="407" y="315"/>
                    </a:lnTo>
                    <a:lnTo>
                      <a:pt x="405" y="314"/>
                    </a:lnTo>
                    <a:lnTo>
                      <a:pt x="404" y="314"/>
                    </a:lnTo>
                    <a:lnTo>
                      <a:pt x="403" y="315"/>
                    </a:lnTo>
                    <a:lnTo>
                      <a:pt x="403" y="313"/>
                    </a:lnTo>
                    <a:lnTo>
                      <a:pt x="400" y="313"/>
                    </a:lnTo>
                    <a:lnTo>
                      <a:pt x="399" y="311"/>
                    </a:lnTo>
                    <a:lnTo>
                      <a:pt x="399" y="310"/>
                    </a:lnTo>
                    <a:lnTo>
                      <a:pt x="398" y="309"/>
                    </a:lnTo>
                    <a:lnTo>
                      <a:pt x="397" y="307"/>
                    </a:lnTo>
                    <a:lnTo>
                      <a:pt x="396" y="307"/>
                    </a:lnTo>
                    <a:lnTo>
                      <a:pt x="397" y="306"/>
                    </a:lnTo>
                    <a:lnTo>
                      <a:pt x="396" y="304"/>
                    </a:lnTo>
                    <a:lnTo>
                      <a:pt x="398" y="296"/>
                    </a:lnTo>
                    <a:lnTo>
                      <a:pt x="397" y="294"/>
                    </a:lnTo>
                    <a:lnTo>
                      <a:pt x="395" y="294"/>
                    </a:lnTo>
                    <a:lnTo>
                      <a:pt x="394" y="293"/>
                    </a:lnTo>
                    <a:lnTo>
                      <a:pt x="394" y="290"/>
                    </a:lnTo>
                    <a:lnTo>
                      <a:pt x="394" y="285"/>
                    </a:lnTo>
                    <a:lnTo>
                      <a:pt x="392" y="283"/>
                    </a:lnTo>
                    <a:lnTo>
                      <a:pt x="392" y="280"/>
                    </a:lnTo>
                    <a:lnTo>
                      <a:pt x="391" y="278"/>
                    </a:lnTo>
                    <a:lnTo>
                      <a:pt x="391" y="276"/>
                    </a:lnTo>
                    <a:lnTo>
                      <a:pt x="391" y="273"/>
                    </a:lnTo>
                    <a:lnTo>
                      <a:pt x="390" y="272"/>
                    </a:lnTo>
                    <a:lnTo>
                      <a:pt x="390" y="270"/>
                    </a:lnTo>
                    <a:lnTo>
                      <a:pt x="388" y="268"/>
                    </a:lnTo>
                    <a:lnTo>
                      <a:pt x="387" y="264"/>
                    </a:lnTo>
                    <a:lnTo>
                      <a:pt x="388" y="262"/>
                    </a:lnTo>
                    <a:lnTo>
                      <a:pt x="386" y="261"/>
                    </a:lnTo>
                    <a:lnTo>
                      <a:pt x="386" y="259"/>
                    </a:lnTo>
                    <a:lnTo>
                      <a:pt x="385" y="258"/>
                    </a:lnTo>
                    <a:lnTo>
                      <a:pt x="384" y="256"/>
                    </a:lnTo>
                    <a:lnTo>
                      <a:pt x="384" y="254"/>
                    </a:lnTo>
                    <a:lnTo>
                      <a:pt x="389" y="251"/>
                    </a:lnTo>
                    <a:lnTo>
                      <a:pt x="391" y="249"/>
                    </a:lnTo>
                    <a:lnTo>
                      <a:pt x="390" y="248"/>
                    </a:lnTo>
                    <a:lnTo>
                      <a:pt x="389" y="246"/>
                    </a:lnTo>
                    <a:lnTo>
                      <a:pt x="391" y="246"/>
                    </a:lnTo>
                    <a:lnTo>
                      <a:pt x="391" y="244"/>
                    </a:lnTo>
                    <a:lnTo>
                      <a:pt x="395" y="244"/>
                    </a:lnTo>
                    <a:lnTo>
                      <a:pt x="396" y="242"/>
                    </a:lnTo>
                    <a:lnTo>
                      <a:pt x="394" y="240"/>
                    </a:lnTo>
                    <a:lnTo>
                      <a:pt x="391" y="239"/>
                    </a:lnTo>
                    <a:lnTo>
                      <a:pt x="388" y="239"/>
                    </a:lnTo>
                    <a:lnTo>
                      <a:pt x="388" y="238"/>
                    </a:lnTo>
                    <a:lnTo>
                      <a:pt x="386" y="236"/>
                    </a:lnTo>
                    <a:lnTo>
                      <a:pt x="386" y="234"/>
                    </a:lnTo>
                    <a:lnTo>
                      <a:pt x="385" y="232"/>
                    </a:lnTo>
                    <a:lnTo>
                      <a:pt x="385" y="231"/>
                    </a:lnTo>
                    <a:lnTo>
                      <a:pt x="387" y="230"/>
                    </a:lnTo>
                    <a:lnTo>
                      <a:pt x="388" y="228"/>
                    </a:lnTo>
                    <a:lnTo>
                      <a:pt x="387" y="226"/>
                    </a:lnTo>
                    <a:lnTo>
                      <a:pt x="388" y="225"/>
                    </a:lnTo>
                    <a:lnTo>
                      <a:pt x="390" y="221"/>
                    </a:lnTo>
                    <a:lnTo>
                      <a:pt x="388" y="219"/>
                    </a:lnTo>
                    <a:lnTo>
                      <a:pt x="389" y="218"/>
                    </a:lnTo>
                    <a:lnTo>
                      <a:pt x="388" y="217"/>
                    </a:lnTo>
                    <a:lnTo>
                      <a:pt x="389" y="217"/>
                    </a:lnTo>
                    <a:lnTo>
                      <a:pt x="388" y="213"/>
                    </a:lnTo>
                    <a:lnTo>
                      <a:pt x="384" y="214"/>
                    </a:lnTo>
                    <a:lnTo>
                      <a:pt x="381" y="210"/>
                    </a:lnTo>
                    <a:lnTo>
                      <a:pt x="379" y="210"/>
                    </a:lnTo>
                    <a:lnTo>
                      <a:pt x="380" y="212"/>
                    </a:lnTo>
                    <a:lnTo>
                      <a:pt x="379" y="217"/>
                    </a:lnTo>
                    <a:lnTo>
                      <a:pt x="381" y="218"/>
                    </a:lnTo>
                    <a:lnTo>
                      <a:pt x="378" y="221"/>
                    </a:lnTo>
                    <a:lnTo>
                      <a:pt x="376" y="222"/>
                    </a:lnTo>
                    <a:lnTo>
                      <a:pt x="375" y="222"/>
                    </a:lnTo>
                    <a:lnTo>
                      <a:pt x="374" y="222"/>
                    </a:lnTo>
                    <a:lnTo>
                      <a:pt x="373" y="221"/>
                    </a:lnTo>
                    <a:lnTo>
                      <a:pt x="371" y="222"/>
                    </a:lnTo>
                    <a:lnTo>
                      <a:pt x="372" y="221"/>
                    </a:lnTo>
                    <a:lnTo>
                      <a:pt x="371" y="220"/>
                    </a:lnTo>
                    <a:lnTo>
                      <a:pt x="369" y="221"/>
                    </a:lnTo>
                    <a:lnTo>
                      <a:pt x="366" y="218"/>
                    </a:lnTo>
                    <a:lnTo>
                      <a:pt x="365" y="220"/>
                    </a:lnTo>
                    <a:lnTo>
                      <a:pt x="364" y="218"/>
                    </a:lnTo>
                    <a:lnTo>
                      <a:pt x="363" y="216"/>
                    </a:lnTo>
                    <a:lnTo>
                      <a:pt x="362" y="215"/>
                    </a:lnTo>
                    <a:lnTo>
                      <a:pt x="359" y="213"/>
                    </a:lnTo>
                    <a:lnTo>
                      <a:pt x="359" y="209"/>
                    </a:lnTo>
                    <a:lnTo>
                      <a:pt x="354" y="209"/>
                    </a:lnTo>
                    <a:lnTo>
                      <a:pt x="352" y="207"/>
                    </a:lnTo>
                    <a:lnTo>
                      <a:pt x="351" y="206"/>
                    </a:lnTo>
                    <a:lnTo>
                      <a:pt x="351" y="202"/>
                    </a:lnTo>
                    <a:lnTo>
                      <a:pt x="343" y="202"/>
                    </a:lnTo>
                    <a:lnTo>
                      <a:pt x="342" y="202"/>
                    </a:lnTo>
                    <a:lnTo>
                      <a:pt x="338" y="202"/>
                    </a:lnTo>
                    <a:lnTo>
                      <a:pt x="334" y="201"/>
                    </a:lnTo>
                    <a:lnTo>
                      <a:pt x="332" y="199"/>
                    </a:lnTo>
                    <a:lnTo>
                      <a:pt x="325" y="195"/>
                    </a:lnTo>
                    <a:lnTo>
                      <a:pt x="324" y="198"/>
                    </a:lnTo>
                    <a:lnTo>
                      <a:pt x="325" y="199"/>
                    </a:lnTo>
                    <a:lnTo>
                      <a:pt x="328" y="200"/>
                    </a:lnTo>
                    <a:lnTo>
                      <a:pt x="329" y="201"/>
                    </a:lnTo>
                    <a:lnTo>
                      <a:pt x="325" y="202"/>
                    </a:lnTo>
                    <a:lnTo>
                      <a:pt x="326" y="203"/>
                    </a:lnTo>
                    <a:lnTo>
                      <a:pt x="327" y="204"/>
                    </a:lnTo>
                    <a:lnTo>
                      <a:pt x="325" y="205"/>
                    </a:lnTo>
                    <a:lnTo>
                      <a:pt x="323" y="204"/>
                    </a:lnTo>
                    <a:lnTo>
                      <a:pt x="323" y="202"/>
                    </a:lnTo>
                    <a:lnTo>
                      <a:pt x="322" y="202"/>
                    </a:lnTo>
                    <a:lnTo>
                      <a:pt x="322" y="205"/>
                    </a:lnTo>
                    <a:lnTo>
                      <a:pt x="320" y="209"/>
                    </a:lnTo>
                    <a:lnTo>
                      <a:pt x="318" y="209"/>
                    </a:lnTo>
                    <a:lnTo>
                      <a:pt x="318" y="208"/>
                    </a:lnTo>
                    <a:lnTo>
                      <a:pt x="315" y="205"/>
                    </a:lnTo>
                    <a:lnTo>
                      <a:pt x="314" y="202"/>
                    </a:lnTo>
                    <a:lnTo>
                      <a:pt x="312" y="202"/>
                    </a:lnTo>
                    <a:lnTo>
                      <a:pt x="309" y="196"/>
                    </a:lnTo>
                    <a:lnTo>
                      <a:pt x="311" y="191"/>
                    </a:lnTo>
                    <a:lnTo>
                      <a:pt x="310" y="187"/>
                    </a:lnTo>
                    <a:lnTo>
                      <a:pt x="309" y="185"/>
                    </a:lnTo>
                    <a:lnTo>
                      <a:pt x="299" y="181"/>
                    </a:lnTo>
                    <a:lnTo>
                      <a:pt x="296" y="182"/>
                    </a:lnTo>
                    <a:lnTo>
                      <a:pt x="295" y="182"/>
                    </a:lnTo>
                    <a:lnTo>
                      <a:pt x="293" y="180"/>
                    </a:lnTo>
                    <a:lnTo>
                      <a:pt x="294" y="178"/>
                    </a:lnTo>
                    <a:lnTo>
                      <a:pt x="293" y="174"/>
                    </a:lnTo>
                    <a:lnTo>
                      <a:pt x="292" y="168"/>
                    </a:lnTo>
                    <a:lnTo>
                      <a:pt x="288" y="169"/>
                    </a:lnTo>
                    <a:lnTo>
                      <a:pt x="287" y="167"/>
                    </a:lnTo>
                    <a:lnTo>
                      <a:pt x="286" y="167"/>
                    </a:lnTo>
                    <a:lnTo>
                      <a:pt x="285" y="166"/>
                    </a:lnTo>
                    <a:lnTo>
                      <a:pt x="283" y="166"/>
                    </a:lnTo>
                    <a:lnTo>
                      <a:pt x="283" y="167"/>
                    </a:lnTo>
                    <a:lnTo>
                      <a:pt x="282" y="167"/>
                    </a:lnTo>
                    <a:lnTo>
                      <a:pt x="282" y="168"/>
                    </a:lnTo>
                    <a:lnTo>
                      <a:pt x="282" y="170"/>
                    </a:lnTo>
                    <a:lnTo>
                      <a:pt x="281" y="172"/>
                    </a:lnTo>
                    <a:lnTo>
                      <a:pt x="277" y="174"/>
                    </a:lnTo>
                    <a:lnTo>
                      <a:pt x="275" y="170"/>
                    </a:lnTo>
                    <a:lnTo>
                      <a:pt x="273" y="168"/>
                    </a:lnTo>
                    <a:lnTo>
                      <a:pt x="272" y="166"/>
                    </a:lnTo>
                    <a:lnTo>
                      <a:pt x="267" y="167"/>
                    </a:lnTo>
                    <a:lnTo>
                      <a:pt x="265" y="164"/>
                    </a:lnTo>
                    <a:lnTo>
                      <a:pt x="263" y="161"/>
                    </a:lnTo>
                    <a:lnTo>
                      <a:pt x="262" y="157"/>
                    </a:lnTo>
                    <a:lnTo>
                      <a:pt x="263" y="157"/>
                    </a:lnTo>
                    <a:lnTo>
                      <a:pt x="265" y="154"/>
                    </a:lnTo>
                    <a:lnTo>
                      <a:pt x="262" y="151"/>
                    </a:lnTo>
                    <a:lnTo>
                      <a:pt x="262" y="149"/>
                    </a:lnTo>
                    <a:lnTo>
                      <a:pt x="260" y="149"/>
                    </a:lnTo>
                    <a:lnTo>
                      <a:pt x="262" y="144"/>
                    </a:lnTo>
                    <a:lnTo>
                      <a:pt x="261" y="143"/>
                    </a:lnTo>
                    <a:lnTo>
                      <a:pt x="259" y="143"/>
                    </a:lnTo>
                    <a:lnTo>
                      <a:pt x="256" y="141"/>
                    </a:lnTo>
                    <a:lnTo>
                      <a:pt x="256" y="139"/>
                    </a:lnTo>
                    <a:lnTo>
                      <a:pt x="255" y="138"/>
                    </a:lnTo>
                    <a:lnTo>
                      <a:pt x="255" y="135"/>
                    </a:lnTo>
                    <a:lnTo>
                      <a:pt x="252" y="135"/>
                    </a:lnTo>
                    <a:lnTo>
                      <a:pt x="251" y="134"/>
                    </a:lnTo>
                    <a:lnTo>
                      <a:pt x="249" y="133"/>
                    </a:lnTo>
                    <a:lnTo>
                      <a:pt x="249" y="132"/>
                    </a:lnTo>
                    <a:lnTo>
                      <a:pt x="247" y="132"/>
                    </a:lnTo>
                    <a:lnTo>
                      <a:pt x="241" y="136"/>
                    </a:lnTo>
                    <a:lnTo>
                      <a:pt x="239" y="137"/>
                    </a:lnTo>
                    <a:lnTo>
                      <a:pt x="239" y="140"/>
                    </a:lnTo>
                    <a:lnTo>
                      <a:pt x="239" y="144"/>
                    </a:lnTo>
                    <a:lnTo>
                      <a:pt x="240" y="148"/>
                    </a:lnTo>
                    <a:lnTo>
                      <a:pt x="242" y="148"/>
                    </a:lnTo>
                    <a:lnTo>
                      <a:pt x="244" y="144"/>
                    </a:lnTo>
                    <a:lnTo>
                      <a:pt x="246" y="145"/>
                    </a:lnTo>
                    <a:lnTo>
                      <a:pt x="247" y="146"/>
                    </a:lnTo>
                    <a:lnTo>
                      <a:pt x="249" y="146"/>
                    </a:lnTo>
                    <a:lnTo>
                      <a:pt x="250" y="150"/>
                    </a:lnTo>
                    <a:lnTo>
                      <a:pt x="250" y="151"/>
                    </a:lnTo>
                    <a:lnTo>
                      <a:pt x="248" y="152"/>
                    </a:lnTo>
                    <a:lnTo>
                      <a:pt x="249" y="154"/>
                    </a:lnTo>
                    <a:lnTo>
                      <a:pt x="249" y="156"/>
                    </a:lnTo>
                    <a:lnTo>
                      <a:pt x="248" y="156"/>
                    </a:lnTo>
                    <a:lnTo>
                      <a:pt x="247" y="157"/>
                    </a:lnTo>
                    <a:lnTo>
                      <a:pt x="249" y="158"/>
                    </a:lnTo>
                    <a:lnTo>
                      <a:pt x="248" y="161"/>
                    </a:lnTo>
                    <a:lnTo>
                      <a:pt x="247" y="159"/>
                    </a:lnTo>
                    <a:lnTo>
                      <a:pt x="247" y="158"/>
                    </a:lnTo>
                    <a:lnTo>
                      <a:pt x="246" y="157"/>
                    </a:lnTo>
                    <a:lnTo>
                      <a:pt x="238" y="157"/>
                    </a:lnTo>
                    <a:lnTo>
                      <a:pt x="238" y="153"/>
                    </a:lnTo>
                    <a:lnTo>
                      <a:pt x="234" y="155"/>
                    </a:lnTo>
                    <a:lnTo>
                      <a:pt x="231" y="158"/>
                    </a:lnTo>
                    <a:lnTo>
                      <a:pt x="228" y="157"/>
                    </a:lnTo>
                    <a:lnTo>
                      <a:pt x="225" y="158"/>
                    </a:lnTo>
                    <a:lnTo>
                      <a:pt x="224" y="158"/>
                    </a:lnTo>
                    <a:lnTo>
                      <a:pt x="215" y="168"/>
                    </a:lnTo>
                    <a:lnTo>
                      <a:pt x="214" y="170"/>
                    </a:lnTo>
                    <a:lnTo>
                      <a:pt x="211" y="170"/>
                    </a:lnTo>
                    <a:lnTo>
                      <a:pt x="206" y="168"/>
                    </a:lnTo>
                    <a:lnTo>
                      <a:pt x="203" y="168"/>
                    </a:lnTo>
                    <a:lnTo>
                      <a:pt x="200" y="170"/>
                    </a:lnTo>
                    <a:lnTo>
                      <a:pt x="198" y="167"/>
                    </a:lnTo>
                    <a:lnTo>
                      <a:pt x="197" y="167"/>
                    </a:lnTo>
                    <a:lnTo>
                      <a:pt x="197" y="165"/>
                    </a:lnTo>
                    <a:lnTo>
                      <a:pt x="195" y="165"/>
                    </a:lnTo>
                    <a:lnTo>
                      <a:pt x="195" y="164"/>
                    </a:lnTo>
                    <a:lnTo>
                      <a:pt x="193" y="163"/>
                    </a:lnTo>
                    <a:lnTo>
                      <a:pt x="192" y="161"/>
                    </a:lnTo>
                    <a:lnTo>
                      <a:pt x="191" y="161"/>
                    </a:lnTo>
                    <a:lnTo>
                      <a:pt x="190" y="159"/>
                    </a:lnTo>
                    <a:lnTo>
                      <a:pt x="192" y="156"/>
                    </a:lnTo>
                    <a:lnTo>
                      <a:pt x="190" y="152"/>
                    </a:lnTo>
                    <a:lnTo>
                      <a:pt x="189" y="151"/>
                    </a:lnTo>
                    <a:lnTo>
                      <a:pt x="183" y="151"/>
                    </a:lnTo>
                    <a:lnTo>
                      <a:pt x="183" y="149"/>
                    </a:lnTo>
                    <a:lnTo>
                      <a:pt x="181" y="149"/>
                    </a:lnTo>
                    <a:lnTo>
                      <a:pt x="181" y="148"/>
                    </a:lnTo>
                    <a:lnTo>
                      <a:pt x="180" y="146"/>
                    </a:lnTo>
                    <a:lnTo>
                      <a:pt x="179" y="147"/>
                    </a:lnTo>
                    <a:lnTo>
                      <a:pt x="179" y="146"/>
                    </a:lnTo>
                    <a:lnTo>
                      <a:pt x="177" y="145"/>
                    </a:lnTo>
                    <a:lnTo>
                      <a:pt x="175" y="143"/>
                    </a:lnTo>
                    <a:lnTo>
                      <a:pt x="177" y="142"/>
                    </a:lnTo>
                    <a:lnTo>
                      <a:pt x="177" y="140"/>
                    </a:lnTo>
                    <a:lnTo>
                      <a:pt x="177" y="138"/>
                    </a:lnTo>
                    <a:lnTo>
                      <a:pt x="175" y="138"/>
                    </a:lnTo>
                    <a:lnTo>
                      <a:pt x="177" y="135"/>
                    </a:lnTo>
                    <a:lnTo>
                      <a:pt x="175" y="134"/>
                    </a:lnTo>
                    <a:lnTo>
                      <a:pt x="176" y="134"/>
                    </a:lnTo>
                    <a:lnTo>
                      <a:pt x="176" y="131"/>
                    </a:lnTo>
                    <a:lnTo>
                      <a:pt x="173" y="130"/>
                    </a:lnTo>
                    <a:lnTo>
                      <a:pt x="174" y="128"/>
                    </a:lnTo>
                    <a:lnTo>
                      <a:pt x="173" y="126"/>
                    </a:lnTo>
                    <a:lnTo>
                      <a:pt x="172" y="126"/>
                    </a:lnTo>
                    <a:lnTo>
                      <a:pt x="173" y="125"/>
                    </a:lnTo>
                    <a:lnTo>
                      <a:pt x="173" y="124"/>
                    </a:lnTo>
                    <a:lnTo>
                      <a:pt x="173" y="123"/>
                    </a:lnTo>
                    <a:lnTo>
                      <a:pt x="172" y="122"/>
                    </a:lnTo>
                    <a:lnTo>
                      <a:pt x="172" y="120"/>
                    </a:lnTo>
                    <a:lnTo>
                      <a:pt x="172" y="118"/>
                    </a:lnTo>
                    <a:lnTo>
                      <a:pt x="170" y="116"/>
                    </a:lnTo>
                    <a:lnTo>
                      <a:pt x="168" y="116"/>
                    </a:lnTo>
                    <a:lnTo>
                      <a:pt x="168" y="115"/>
                    </a:lnTo>
                    <a:lnTo>
                      <a:pt x="166" y="113"/>
                    </a:lnTo>
                    <a:lnTo>
                      <a:pt x="167" y="109"/>
                    </a:lnTo>
                    <a:lnTo>
                      <a:pt x="160" y="100"/>
                    </a:lnTo>
                    <a:lnTo>
                      <a:pt x="159" y="98"/>
                    </a:lnTo>
                    <a:lnTo>
                      <a:pt x="155" y="98"/>
                    </a:lnTo>
                    <a:lnTo>
                      <a:pt x="152" y="104"/>
                    </a:lnTo>
                    <a:lnTo>
                      <a:pt x="149" y="101"/>
                    </a:lnTo>
                    <a:lnTo>
                      <a:pt x="146" y="100"/>
                    </a:lnTo>
                    <a:lnTo>
                      <a:pt x="144" y="91"/>
                    </a:lnTo>
                    <a:lnTo>
                      <a:pt x="141" y="88"/>
                    </a:lnTo>
                    <a:lnTo>
                      <a:pt x="138" y="86"/>
                    </a:lnTo>
                    <a:lnTo>
                      <a:pt x="138" y="85"/>
                    </a:lnTo>
                    <a:lnTo>
                      <a:pt x="136" y="85"/>
                    </a:lnTo>
                    <a:lnTo>
                      <a:pt x="135" y="80"/>
                    </a:lnTo>
                    <a:lnTo>
                      <a:pt x="133" y="75"/>
                    </a:lnTo>
                    <a:lnTo>
                      <a:pt x="135" y="71"/>
                    </a:lnTo>
                    <a:lnTo>
                      <a:pt x="136" y="70"/>
                    </a:lnTo>
                    <a:lnTo>
                      <a:pt x="140" y="71"/>
                    </a:lnTo>
                    <a:lnTo>
                      <a:pt x="141" y="72"/>
                    </a:lnTo>
                    <a:lnTo>
                      <a:pt x="143" y="70"/>
                    </a:lnTo>
                    <a:lnTo>
                      <a:pt x="145" y="70"/>
                    </a:lnTo>
                    <a:lnTo>
                      <a:pt x="148" y="69"/>
                    </a:lnTo>
                    <a:lnTo>
                      <a:pt x="152" y="69"/>
                    </a:lnTo>
                    <a:lnTo>
                      <a:pt x="156" y="67"/>
                    </a:lnTo>
                    <a:lnTo>
                      <a:pt x="157" y="68"/>
                    </a:lnTo>
                    <a:lnTo>
                      <a:pt x="159" y="67"/>
                    </a:lnTo>
                    <a:lnTo>
                      <a:pt x="160" y="68"/>
                    </a:lnTo>
                    <a:lnTo>
                      <a:pt x="164" y="67"/>
                    </a:lnTo>
                    <a:lnTo>
                      <a:pt x="164" y="64"/>
                    </a:lnTo>
                    <a:lnTo>
                      <a:pt x="165" y="64"/>
                    </a:lnTo>
                    <a:lnTo>
                      <a:pt x="165" y="60"/>
                    </a:lnTo>
                    <a:lnTo>
                      <a:pt x="167" y="59"/>
                    </a:lnTo>
                    <a:lnTo>
                      <a:pt x="168" y="58"/>
                    </a:lnTo>
                    <a:lnTo>
                      <a:pt x="169" y="57"/>
                    </a:lnTo>
                    <a:lnTo>
                      <a:pt x="170" y="58"/>
                    </a:lnTo>
                    <a:lnTo>
                      <a:pt x="173" y="60"/>
                    </a:lnTo>
                    <a:lnTo>
                      <a:pt x="176" y="58"/>
                    </a:lnTo>
                    <a:lnTo>
                      <a:pt x="179" y="58"/>
                    </a:lnTo>
                    <a:lnTo>
                      <a:pt x="179" y="56"/>
                    </a:lnTo>
                    <a:lnTo>
                      <a:pt x="179" y="53"/>
                    </a:lnTo>
                    <a:lnTo>
                      <a:pt x="179" y="51"/>
                    </a:lnTo>
                    <a:lnTo>
                      <a:pt x="181" y="45"/>
                    </a:lnTo>
                    <a:lnTo>
                      <a:pt x="176" y="38"/>
                    </a:lnTo>
                    <a:lnTo>
                      <a:pt x="172" y="34"/>
                    </a:lnTo>
                    <a:lnTo>
                      <a:pt x="172" y="31"/>
                    </a:lnTo>
                    <a:lnTo>
                      <a:pt x="173" y="26"/>
                    </a:lnTo>
                    <a:lnTo>
                      <a:pt x="175" y="24"/>
                    </a:lnTo>
                    <a:lnTo>
                      <a:pt x="178" y="18"/>
                    </a:lnTo>
                    <a:lnTo>
                      <a:pt x="180" y="17"/>
                    </a:lnTo>
                    <a:lnTo>
                      <a:pt x="180" y="15"/>
                    </a:lnTo>
                    <a:lnTo>
                      <a:pt x="181" y="15"/>
                    </a:lnTo>
                    <a:lnTo>
                      <a:pt x="180" y="13"/>
                    </a:lnTo>
                    <a:lnTo>
                      <a:pt x="177" y="13"/>
                    </a:lnTo>
                    <a:lnTo>
                      <a:pt x="176" y="12"/>
                    </a:lnTo>
                    <a:lnTo>
                      <a:pt x="174" y="11"/>
                    </a:lnTo>
                    <a:lnTo>
                      <a:pt x="173" y="4"/>
                    </a:lnTo>
                    <a:lnTo>
                      <a:pt x="167" y="0"/>
                    </a:lnTo>
                    <a:lnTo>
                      <a:pt x="164" y="0"/>
                    </a:lnTo>
                    <a:lnTo>
                      <a:pt x="164" y="6"/>
                    </a:lnTo>
                    <a:lnTo>
                      <a:pt x="163" y="10"/>
                    </a:lnTo>
                    <a:lnTo>
                      <a:pt x="164" y="11"/>
                    </a:lnTo>
                    <a:lnTo>
                      <a:pt x="164" y="12"/>
                    </a:lnTo>
                    <a:lnTo>
                      <a:pt x="163" y="13"/>
                    </a:lnTo>
                    <a:lnTo>
                      <a:pt x="155" y="19"/>
                    </a:lnTo>
                    <a:lnTo>
                      <a:pt x="152" y="22"/>
                    </a:lnTo>
                    <a:lnTo>
                      <a:pt x="148" y="24"/>
                    </a:lnTo>
                    <a:lnTo>
                      <a:pt x="143" y="25"/>
                    </a:lnTo>
                    <a:lnTo>
                      <a:pt x="142" y="26"/>
                    </a:lnTo>
                    <a:lnTo>
                      <a:pt x="140" y="25"/>
                    </a:lnTo>
                    <a:lnTo>
                      <a:pt x="140" y="24"/>
                    </a:lnTo>
                    <a:lnTo>
                      <a:pt x="138" y="23"/>
                    </a:lnTo>
                    <a:lnTo>
                      <a:pt x="138" y="20"/>
                    </a:lnTo>
                    <a:lnTo>
                      <a:pt x="137" y="19"/>
                    </a:lnTo>
                    <a:lnTo>
                      <a:pt x="134" y="19"/>
                    </a:lnTo>
                    <a:lnTo>
                      <a:pt x="133" y="20"/>
                    </a:lnTo>
                    <a:lnTo>
                      <a:pt x="131" y="20"/>
                    </a:lnTo>
                    <a:lnTo>
                      <a:pt x="129" y="23"/>
                    </a:lnTo>
                    <a:lnTo>
                      <a:pt x="128" y="22"/>
                    </a:lnTo>
                    <a:lnTo>
                      <a:pt x="125" y="23"/>
                    </a:lnTo>
                    <a:lnTo>
                      <a:pt x="123" y="22"/>
                    </a:lnTo>
                    <a:lnTo>
                      <a:pt x="121" y="20"/>
                    </a:lnTo>
                    <a:lnTo>
                      <a:pt x="120" y="20"/>
                    </a:lnTo>
                    <a:lnTo>
                      <a:pt x="119" y="19"/>
                    </a:lnTo>
                    <a:lnTo>
                      <a:pt x="117" y="19"/>
                    </a:lnTo>
                    <a:lnTo>
                      <a:pt x="111" y="18"/>
                    </a:lnTo>
                    <a:lnTo>
                      <a:pt x="105" y="20"/>
                    </a:lnTo>
                    <a:lnTo>
                      <a:pt x="104" y="20"/>
                    </a:lnTo>
                    <a:lnTo>
                      <a:pt x="102" y="21"/>
                    </a:lnTo>
                    <a:lnTo>
                      <a:pt x="100" y="20"/>
                    </a:lnTo>
                    <a:lnTo>
                      <a:pt x="100" y="24"/>
                    </a:lnTo>
                    <a:lnTo>
                      <a:pt x="99" y="26"/>
                    </a:lnTo>
                    <a:lnTo>
                      <a:pt x="97" y="26"/>
                    </a:lnTo>
                    <a:lnTo>
                      <a:pt x="95" y="28"/>
                    </a:lnTo>
                    <a:lnTo>
                      <a:pt x="92" y="26"/>
                    </a:lnTo>
                    <a:lnTo>
                      <a:pt x="91" y="31"/>
                    </a:lnTo>
                    <a:lnTo>
                      <a:pt x="90" y="34"/>
                    </a:lnTo>
                    <a:lnTo>
                      <a:pt x="91" y="37"/>
                    </a:lnTo>
                    <a:lnTo>
                      <a:pt x="90" y="40"/>
                    </a:lnTo>
                    <a:lnTo>
                      <a:pt x="90" y="43"/>
                    </a:lnTo>
                    <a:lnTo>
                      <a:pt x="88" y="44"/>
                    </a:lnTo>
                    <a:lnTo>
                      <a:pt x="88" y="46"/>
                    </a:lnTo>
                    <a:lnTo>
                      <a:pt x="86" y="47"/>
                    </a:lnTo>
                    <a:lnTo>
                      <a:pt x="83" y="46"/>
                    </a:lnTo>
                    <a:lnTo>
                      <a:pt x="82" y="47"/>
                    </a:lnTo>
                    <a:lnTo>
                      <a:pt x="80" y="45"/>
                    </a:lnTo>
                    <a:lnTo>
                      <a:pt x="77" y="40"/>
                    </a:lnTo>
                    <a:lnTo>
                      <a:pt x="75" y="44"/>
                    </a:lnTo>
                    <a:lnTo>
                      <a:pt x="71" y="47"/>
                    </a:lnTo>
                    <a:lnTo>
                      <a:pt x="67" y="54"/>
                    </a:lnTo>
                    <a:lnTo>
                      <a:pt x="64" y="57"/>
                    </a:lnTo>
                    <a:lnTo>
                      <a:pt x="59" y="53"/>
                    </a:lnTo>
                    <a:lnTo>
                      <a:pt x="57" y="54"/>
                    </a:lnTo>
                    <a:lnTo>
                      <a:pt x="55" y="57"/>
                    </a:lnTo>
                    <a:lnTo>
                      <a:pt x="55" y="60"/>
                    </a:lnTo>
                    <a:lnTo>
                      <a:pt x="53" y="61"/>
                    </a:lnTo>
                    <a:lnTo>
                      <a:pt x="52" y="62"/>
                    </a:lnTo>
                    <a:lnTo>
                      <a:pt x="50" y="60"/>
                    </a:lnTo>
                    <a:lnTo>
                      <a:pt x="48" y="64"/>
                    </a:lnTo>
                    <a:lnTo>
                      <a:pt x="46" y="66"/>
                    </a:lnTo>
                    <a:lnTo>
                      <a:pt x="42" y="70"/>
                    </a:lnTo>
                    <a:lnTo>
                      <a:pt x="41" y="70"/>
                    </a:lnTo>
                    <a:lnTo>
                      <a:pt x="37" y="73"/>
                    </a:lnTo>
                    <a:lnTo>
                      <a:pt x="37" y="76"/>
                    </a:lnTo>
                    <a:lnTo>
                      <a:pt x="37" y="81"/>
                    </a:lnTo>
                    <a:lnTo>
                      <a:pt x="39" y="83"/>
                    </a:lnTo>
                    <a:lnTo>
                      <a:pt x="37" y="86"/>
                    </a:lnTo>
                    <a:lnTo>
                      <a:pt x="30" y="91"/>
                    </a:lnTo>
                    <a:lnTo>
                      <a:pt x="31" y="100"/>
                    </a:lnTo>
                    <a:lnTo>
                      <a:pt x="31" y="104"/>
                    </a:lnTo>
                    <a:lnTo>
                      <a:pt x="31" y="107"/>
                    </a:lnTo>
                    <a:lnTo>
                      <a:pt x="31" y="110"/>
                    </a:lnTo>
                    <a:lnTo>
                      <a:pt x="28" y="117"/>
                    </a:lnTo>
                    <a:lnTo>
                      <a:pt x="25" y="118"/>
                    </a:lnTo>
                    <a:lnTo>
                      <a:pt x="23" y="120"/>
                    </a:lnTo>
                    <a:lnTo>
                      <a:pt x="21" y="122"/>
                    </a:lnTo>
                    <a:lnTo>
                      <a:pt x="18" y="123"/>
                    </a:lnTo>
                    <a:lnTo>
                      <a:pt x="15" y="129"/>
                    </a:lnTo>
                    <a:lnTo>
                      <a:pt x="12" y="132"/>
                    </a:lnTo>
                    <a:lnTo>
                      <a:pt x="12" y="138"/>
                    </a:lnTo>
                    <a:lnTo>
                      <a:pt x="12" y="140"/>
                    </a:lnTo>
                    <a:lnTo>
                      <a:pt x="12" y="143"/>
                    </a:lnTo>
                    <a:lnTo>
                      <a:pt x="8" y="145"/>
                    </a:lnTo>
                    <a:lnTo>
                      <a:pt x="7" y="145"/>
                    </a:lnTo>
                    <a:lnTo>
                      <a:pt x="8" y="147"/>
                    </a:lnTo>
                    <a:lnTo>
                      <a:pt x="11" y="149"/>
                    </a:lnTo>
                    <a:lnTo>
                      <a:pt x="16" y="156"/>
                    </a:lnTo>
                    <a:lnTo>
                      <a:pt x="17" y="159"/>
                    </a:lnTo>
                    <a:lnTo>
                      <a:pt x="17" y="160"/>
                    </a:lnTo>
                    <a:lnTo>
                      <a:pt x="18" y="162"/>
                    </a:lnTo>
                    <a:lnTo>
                      <a:pt x="17" y="164"/>
                    </a:lnTo>
                    <a:lnTo>
                      <a:pt x="17" y="165"/>
                    </a:lnTo>
                    <a:lnTo>
                      <a:pt x="16" y="167"/>
                    </a:lnTo>
                    <a:lnTo>
                      <a:pt x="15" y="166"/>
                    </a:lnTo>
                    <a:lnTo>
                      <a:pt x="14" y="170"/>
                    </a:lnTo>
                    <a:lnTo>
                      <a:pt x="12" y="170"/>
                    </a:lnTo>
                    <a:lnTo>
                      <a:pt x="11" y="172"/>
                    </a:lnTo>
                    <a:lnTo>
                      <a:pt x="9" y="172"/>
                    </a:lnTo>
                    <a:lnTo>
                      <a:pt x="9" y="174"/>
                    </a:lnTo>
                    <a:lnTo>
                      <a:pt x="6" y="174"/>
                    </a:lnTo>
                    <a:lnTo>
                      <a:pt x="7" y="177"/>
                    </a:lnTo>
                    <a:lnTo>
                      <a:pt x="6" y="178"/>
                    </a:lnTo>
                    <a:lnTo>
                      <a:pt x="9" y="179"/>
                    </a:lnTo>
                    <a:lnTo>
                      <a:pt x="8" y="182"/>
                    </a:lnTo>
                    <a:lnTo>
                      <a:pt x="8" y="183"/>
                    </a:lnTo>
                    <a:lnTo>
                      <a:pt x="7" y="184"/>
                    </a:lnTo>
                    <a:lnTo>
                      <a:pt x="7" y="183"/>
                    </a:lnTo>
                    <a:lnTo>
                      <a:pt x="6" y="185"/>
                    </a:lnTo>
                    <a:lnTo>
                      <a:pt x="6" y="186"/>
                    </a:lnTo>
                    <a:lnTo>
                      <a:pt x="4" y="188"/>
                    </a:lnTo>
                    <a:lnTo>
                      <a:pt x="3" y="189"/>
                    </a:lnTo>
                    <a:lnTo>
                      <a:pt x="1" y="189"/>
                    </a:lnTo>
                    <a:lnTo>
                      <a:pt x="2" y="192"/>
                    </a:lnTo>
                    <a:lnTo>
                      <a:pt x="1" y="192"/>
                    </a:lnTo>
                    <a:lnTo>
                      <a:pt x="0" y="194"/>
                    </a:lnTo>
                    <a:lnTo>
                      <a:pt x="3" y="196"/>
                    </a:lnTo>
                    <a:lnTo>
                      <a:pt x="4" y="198"/>
                    </a:lnTo>
                    <a:lnTo>
                      <a:pt x="3" y="202"/>
                    </a:lnTo>
                    <a:lnTo>
                      <a:pt x="4" y="200"/>
                    </a:lnTo>
                    <a:lnTo>
                      <a:pt x="6" y="200"/>
                    </a:lnTo>
                    <a:lnTo>
                      <a:pt x="6" y="202"/>
                    </a:lnTo>
                    <a:lnTo>
                      <a:pt x="6" y="204"/>
                    </a:lnTo>
                    <a:lnTo>
                      <a:pt x="7" y="209"/>
                    </a:lnTo>
                    <a:lnTo>
                      <a:pt x="9" y="209"/>
                    </a:lnTo>
                    <a:lnTo>
                      <a:pt x="9" y="212"/>
                    </a:lnTo>
                    <a:lnTo>
                      <a:pt x="12" y="209"/>
                    </a:lnTo>
                    <a:lnTo>
                      <a:pt x="14" y="209"/>
                    </a:lnTo>
                    <a:lnTo>
                      <a:pt x="15" y="209"/>
                    </a:lnTo>
                    <a:lnTo>
                      <a:pt x="15" y="208"/>
                    </a:lnTo>
                    <a:lnTo>
                      <a:pt x="16" y="207"/>
                    </a:lnTo>
                    <a:lnTo>
                      <a:pt x="18" y="208"/>
                    </a:lnTo>
                    <a:lnTo>
                      <a:pt x="20" y="205"/>
                    </a:lnTo>
                    <a:lnTo>
                      <a:pt x="21" y="205"/>
                    </a:lnTo>
                    <a:lnTo>
                      <a:pt x="19" y="212"/>
                    </a:lnTo>
                    <a:lnTo>
                      <a:pt x="16" y="218"/>
                    </a:lnTo>
                    <a:lnTo>
                      <a:pt x="15" y="221"/>
                    </a:lnTo>
                    <a:lnTo>
                      <a:pt x="16" y="221"/>
                    </a:lnTo>
                    <a:lnTo>
                      <a:pt x="16" y="222"/>
                    </a:lnTo>
                    <a:lnTo>
                      <a:pt x="17" y="222"/>
                    </a:lnTo>
                    <a:lnTo>
                      <a:pt x="17" y="224"/>
                    </a:lnTo>
                    <a:lnTo>
                      <a:pt x="17" y="223"/>
                    </a:lnTo>
                    <a:lnTo>
                      <a:pt x="18" y="222"/>
                    </a:lnTo>
                    <a:lnTo>
                      <a:pt x="19" y="223"/>
                    </a:lnTo>
                    <a:lnTo>
                      <a:pt x="20" y="223"/>
                    </a:lnTo>
                    <a:lnTo>
                      <a:pt x="20" y="222"/>
                    </a:lnTo>
                    <a:lnTo>
                      <a:pt x="21" y="222"/>
                    </a:lnTo>
                    <a:lnTo>
                      <a:pt x="22" y="221"/>
                    </a:lnTo>
                    <a:lnTo>
                      <a:pt x="22" y="222"/>
                    </a:lnTo>
                    <a:lnTo>
                      <a:pt x="24" y="221"/>
                    </a:lnTo>
                    <a:lnTo>
                      <a:pt x="25" y="222"/>
                    </a:lnTo>
                    <a:lnTo>
                      <a:pt x="26" y="222"/>
                    </a:lnTo>
                    <a:lnTo>
                      <a:pt x="27" y="225"/>
                    </a:lnTo>
                    <a:lnTo>
                      <a:pt x="30" y="225"/>
                    </a:lnTo>
                    <a:lnTo>
                      <a:pt x="31" y="226"/>
                    </a:lnTo>
                    <a:lnTo>
                      <a:pt x="33" y="226"/>
                    </a:lnTo>
                    <a:lnTo>
                      <a:pt x="33" y="227"/>
                    </a:lnTo>
                    <a:lnTo>
                      <a:pt x="33" y="229"/>
                    </a:lnTo>
                    <a:lnTo>
                      <a:pt x="34" y="228"/>
                    </a:lnTo>
                    <a:lnTo>
                      <a:pt x="37" y="230"/>
                    </a:lnTo>
                    <a:lnTo>
                      <a:pt x="37" y="231"/>
                    </a:lnTo>
                    <a:lnTo>
                      <a:pt x="39" y="232"/>
                    </a:lnTo>
                    <a:lnTo>
                      <a:pt x="41" y="231"/>
                    </a:lnTo>
                    <a:lnTo>
                      <a:pt x="45" y="233"/>
                    </a:lnTo>
                    <a:lnTo>
                      <a:pt x="45" y="235"/>
                    </a:lnTo>
                    <a:lnTo>
                      <a:pt x="45" y="236"/>
                    </a:lnTo>
                    <a:lnTo>
                      <a:pt x="47" y="234"/>
                    </a:lnTo>
                    <a:lnTo>
                      <a:pt x="48" y="233"/>
                    </a:lnTo>
                    <a:lnTo>
                      <a:pt x="51" y="233"/>
                    </a:lnTo>
                    <a:lnTo>
                      <a:pt x="55" y="231"/>
                    </a:lnTo>
                    <a:lnTo>
                      <a:pt x="57" y="235"/>
                    </a:lnTo>
                    <a:lnTo>
                      <a:pt x="58" y="234"/>
                    </a:lnTo>
                    <a:lnTo>
                      <a:pt x="58" y="236"/>
                    </a:lnTo>
                    <a:lnTo>
                      <a:pt x="62" y="242"/>
                    </a:lnTo>
                    <a:lnTo>
                      <a:pt x="63" y="243"/>
                    </a:lnTo>
                    <a:lnTo>
                      <a:pt x="64" y="243"/>
                    </a:lnTo>
                    <a:lnTo>
                      <a:pt x="64" y="246"/>
                    </a:lnTo>
                    <a:lnTo>
                      <a:pt x="67" y="247"/>
                    </a:lnTo>
                    <a:lnTo>
                      <a:pt x="67" y="250"/>
                    </a:lnTo>
                    <a:lnTo>
                      <a:pt x="66" y="251"/>
                    </a:lnTo>
                    <a:lnTo>
                      <a:pt x="66" y="252"/>
                    </a:lnTo>
                    <a:lnTo>
                      <a:pt x="69" y="255"/>
                    </a:lnTo>
                    <a:lnTo>
                      <a:pt x="69" y="256"/>
                    </a:lnTo>
                    <a:lnTo>
                      <a:pt x="67" y="256"/>
                    </a:lnTo>
                    <a:lnTo>
                      <a:pt x="69" y="259"/>
                    </a:lnTo>
                    <a:lnTo>
                      <a:pt x="70" y="261"/>
                    </a:lnTo>
                    <a:lnTo>
                      <a:pt x="70" y="260"/>
                    </a:lnTo>
                    <a:lnTo>
                      <a:pt x="72" y="260"/>
                    </a:lnTo>
                    <a:lnTo>
                      <a:pt x="74" y="259"/>
                    </a:lnTo>
                    <a:lnTo>
                      <a:pt x="77" y="257"/>
                    </a:lnTo>
                    <a:lnTo>
                      <a:pt x="82" y="260"/>
                    </a:lnTo>
                    <a:lnTo>
                      <a:pt x="84" y="261"/>
                    </a:lnTo>
                    <a:lnTo>
                      <a:pt x="86" y="260"/>
                    </a:lnTo>
                    <a:lnTo>
                      <a:pt x="87" y="260"/>
                    </a:lnTo>
                    <a:lnTo>
                      <a:pt x="89" y="267"/>
                    </a:lnTo>
                    <a:lnTo>
                      <a:pt x="91" y="268"/>
                    </a:lnTo>
                    <a:lnTo>
                      <a:pt x="96" y="270"/>
                    </a:lnTo>
                    <a:lnTo>
                      <a:pt x="99" y="264"/>
                    </a:lnTo>
                    <a:lnTo>
                      <a:pt x="99" y="262"/>
                    </a:lnTo>
                    <a:lnTo>
                      <a:pt x="100" y="260"/>
                    </a:lnTo>
                    <a:lnTo>
                      <a:pt x="102" y="261"/>
                    </a:lnTo>
                    <a:lnTo>
                      <a:pt x="102" y="262"/>
                    </a:lnTo>
                    <a:lnTo>
                      <a:pt x="105" y="264"/>
                    </a:lnTo>
                    <a:lnTo>
                      <a:pt x="108" y="266"/>
                    </a:lnTo>
                    <a:lnTo>
                      <a:pt x="112" y="273"/>
                    </a:lnTo>
                    <a:lnTo>
                      <a:pt x="115" y="275"/>
                    </a:lnTo>
                    <a:lnTo>
                      <a:pt x="120" y="275"/>
                    </a:lnTo>
                    <a:lnTo>
                      <a:pt x="120" y="272"/>
                    </a:lnTo>
                    <a:lnTo>
                      <a:pt x="123" y="272"/>
                    </a:lnTo>
                    <a:lnTo>
                      <a:pt x="124" y="270"/>
                    </a:lnTo>
                    <a:lnTo>
                      <a:pt x="126" y="270"/>
                    </a:lnTo>
                    <a:lnTo>
                      <a:pt x="127" y="268"/>
                    </a:lnTo>
                    <a:lnTo>
                      <a:pt x="130" y="270"/>
                    </a:lnTo>
                    <a:lnTo>
                      <a:pt x="132" y="270"/>
                    </a:lnTo>
                    <a:lnTo>
                      <a:pt x="134" y="274"/>
                    </a:lnTo>
                    <a:lnTo>
                      <a:pt x="136" y="273"/>
                    </a:lnTo>
                    <a:lnTo>
                      <a:pt x="137" y="274"/>
                    </a:lnTo>
                    <a:lnTo>
                      <a:pt x="139" y="276"/>
                    </a:lnTo>
                    <a:lnTo>
                      <a:pt x="137" y="277"/>
                    </a:lnTo>
                    <a:lnTo>
                      <a:pt x="139" y="278"/>
                    </a:lnTo>
                    <a:lnTo>
                      <a:pt x="140" y="279"/>
                    </a:lnTo>
                    <a:lnTo>
                      <a:pt x="141" y="280"/>
                    </a:lnTo>
                    <a:lnTo>
                      <a:pt x="142" y="280"/>
                    </a:lnTo>
                    <a:lnTo>
                      <a:pt x="143" y="277"/>
                    </a:lnTo>
                    <a:lnTo>
                      <a:pt x="144" y="277"/>
                    </a:lnTo>
                    <a:lnTo>
                      <a:pt x="143" y="281"/>
                    </a:lnTo>
                    <a:lnTo>
                      <a:pt x="144" y="282"/>
                    </a:lnTo>
                    <a:lnTo>
                      <a:pt x="143" y="282"/>
                    </a:lnTo>
                    <a:lnTo>
                      <a:pt x="143" y="284"/>
                    </a:lnTo>
                    <a:lnTo>
                      <a:pt x="142" y="284"/>
                    </a:lnTo>
                    <a:lnTo>
                      <a:pt x="139" y="289"/>
                    </a:lnTo>
                    <a:lnTo>
                      <a:pt x="138" y="291"/>
                    </a:lnTo>
                    <a:lnTo>
                      <a:pt x="139" y="296"/>
                    </a:lnTo>
                    <a:lnTo>
                      <a:pt x="139" y="302"/>
                    </a:lnTo>
                    <a:lnTo>
                      <a:pt x="140" y="304"/>
                    </a:lnTo>
                    <a:lnTo>
                      <a:pt x="147" y="310"/>
                    </a:lnTo>
                    <a:lnTo>
                      <a:pt x="147" y="311"/>
                    </a:lnTo>
                    <a:lnTo>
                      <a:pt x="148" y="312"/>
                    </a:lnTo>
                    <a:lnTo>
                      <a:pt x="149" y="310"/>
                    </a:lnTo>
                    <a:lnTo>
                      <a:pt x="149" y="311"/>
                    </a:lnTo>
                    <a:lnTo>
                      <a:pt x="150" y="310"/>
                    </a:lnTo>
                    <a:lnTo>
                      <a:pt x="151" y="310"/>
                    </a:lnTo>
                    <a:lnTo>
                      <a:pt x="151" y="306"/>
                    </a:lnTo>
                    <a:lnTo>
                      <a:pt x="152" y="304"/>
                    </a:lnTo>
                    <a:lnTo>
                      <a:pt x="155" y="307"/>
                    </a:lnTo>
                    <a:lnTo>
                      <a:pt x="157" y="314"/>
                    </a:lnTo>
                    <a:lnTo>
                      <a:pt x="161" y="318"/>
                    </a:lnTo>
                    <a:lnTo>
                      <a:pt x="159" y="321"/>
                    </a:lnTo>
                    <a:lnTo>
                      <a:pt x="161" y="323"/>
                    </a:lnTo>
                    <a:lnTo>
                      <a:pt x="161" y="327"/>
                    </a:lnTo>
                    <a:lnTo>
                      <a:pt x="162" y="328"/>
                    </a:lnTo>
                    <a:lnTo>
                      <a:pt x="163" y="326"/>
                    </a:lnTo>
                    <a:lnTo>
                      <a:pt x="164" y="326"/>
                    </a:lnTo>
                    <a:lnTo>
                      <a:pt x="166" y="330"/>
                    </a:lnTo>
                    <a:lnTo>
                      <a:pt x="169" y="332"/>
                    </a:lnTo>
                    <a:lnTo>
                      <a:pt x="172" y="333"/>
                    </a:lnTo>
                    <a:lnTo>
                      <a:pt x="173" y="337"/>
                    </a:lnTo>
                    <a:lnTo>
                      <a:pt x="175" y="340"/>
                    </a:lnTo>
                    <a:lnTo>
                      <a:pt x="176" y="341"/>
                    </a:lnTo>
                    <a:lnTo>
                      <a:pt x="177" y="343"/>
                    </a:lnTo>
                    <a:lnTo>
                      <a:pt x="177" y="346"/>
                    </a:lnTo>
                    <a:lnTo>
                      <a:pt x="179" y="346"/>
                    </a:lnTo>
                    <a:lnTo>
                      <a:pt x="179" y="347"/>
                    </a:lnTo>
                    <a:lnTo>
                      <a:pt x="179" y="348"/>
                    </a:lnTo>
                    <a:lnTo>
                      <a:pt x="179" y="350"/>
                    </a:lnTo>
                    <a:lnTo>
                      <a:pt x="180" y="349"/>
                    </a:lnTo>
                    <a:lnTo>
                      <a:pt x="181" y="350"/>
                    </a:lnTo>
                    <a:lnTo>
                      <a:pt x="180" y="353"/>
                    </a:lnTo>
                    <a:lnTo>
                      <a:pt x="182" y="354"/>
                    </a:lnTo>
                    <a:lnTo>
                      <a:pt x="183" y="354"/>
                    </a:lnTo>
                    <a:lnTo>
                      <a:pt x="182" y="354"/>
                    </a:lnTo>
                    <a:lnTo>
                      <a:pt x="183" y="354"/>
                    </a:lnTo>
                    <a:lnTo>
                      <a:pt x="182" y="356"/>
                    </a:lnTo>
                    <a:lnTo>
                      <a:pt x="183" y="357"/>
                    </a:lnTo>
                    <a:lnTo>
                      <a:pt x="181" y="359"/>
                    </a:lnTo>
                    <a:lnTo>
                      <a:pt x="180" y="358"/>
                    </a:lnTo>
                    <a:lnTo>
                      <a:pt x="177" y="361"/>
                    </a:lnTo>
                    <a:lnTo>
                      <a:pt x="177" y="363"/>
                    </a:lnTo>
                    <a:lnTo>
                      <a:pt x="178" y="363"/>
                    </a:lnTo>
                    <a:lnTo>
                      <a:pt x="179" y="365"/>
                    </a:lnTo>
                    <a:lnTo>
                      <a:pt x="179" y="368"/>
                    </a:lnTo>
                    <a:lnTo>
                      <a:pt x="181" y="370"/>
                    </a:lnTo>
                    <a:lnTo>
                      <a:pt x="184" y="365"/>
                    </a:lnTo>
                    <a:lnTo>
                      <a:pt x="185" y="364"/>
                    </a:lnTo>
                    <a:lnTo>
                      <a:pt x="187" y="364"/>
                    </a:lnTo>
                    <a:lnTo>
                      <a:pt x="187" y="363"/>
                    </a:lnTo>
                    <a:lnTo>
                      <a:pt x="188" y="361"/>
                    </a:lnTo>
                    <a:lnTo>
                      <a:pt x="192" y="364"/>
                    </a:lnTo>
                    <a:lnTo>
                      <a:pt x="192" y="362"/>
                    </a:lnTo>
                    <a:lnTo>
                      <a:pt x="193" y="362"/>
                    </a:lnTo>
                    <a:lnTo>
                      <a:pt x="193" y="363"/>
                    </a:lnTo>
                    <a:lnTo>
                      <a:pt x="192" y="364"/>
                    </a:lnTo>
                    <a:lnTo>
                      <a:pt x="195" y="367"/>
                    </a:lnTo>
                    <a:lnTo>
                      <a:pt x="193" y="370"/>
                    </a:lnTo>
                    <a:lnTo>
                      <a:pt x="194" y="370"/>
                    </a:lnTo>
                    <a:lnTo>
                      <a:pt x="194" y="371"/>
                    </a:lnTo>
                    <a:lnTo>
                      <a:pt x="195" y="371"/>
                    </a:lnTo>
                    <a:lnTo>
                      <a:pt x="194" y="374"/>
                    </a:lnTo>
                    <a:lnTo>
                      <a:pt x="196" y="374"/>
                    </a:lnTo>
                    <a:lnTo>
                      <a:pt x="196" y="376"/>
                    </a:lnTo>
                    <a:lnTo>
                      <a:pt x="205" y="376"/>
                    </a:lnTo>
                    <a:lnTo>
                      <a:pt x="207" y="376"/>
                    </a:lnTo>
                    <a:lnTo>
                      <a:pt x="209" y="379"/>
                    </a:lnTo>
                    <a:lnTo>
                      <a:pt x="210" y="377"/>
                    </a:lnTo>
                    <a:lnTo>
                      <a:pt x="211" y="377"/>
                    </a:lnTo>
                    <a:lnTo>
                      <a:pt x="213" y="381"/>
                    </a:lnTo>
                    <a:lnTo>
                      <a:pt x="216" y="384"/>
                    </a:lnTo>
                    <a:lnTo>
                      <a:pt x="216" y="389"/>
                    </a:lnTo>
                    <a:lnTo>
                      <a:pt x="215" y="393"/>
                    </a:lnTo>
                    <a:lnTo>
                      <a:pt x="217" y="394"/>
                    </a:lnTo>
                    <a:lnTo>
                      <a:pt x="218" y="394"/>
                    </a:lnTo>
                    <a:lnTo>
                      <a:pt x="221" y="394"/>
                    </a:lnTo>
                    <a:lnTo>
                      <a:pt x="227" y="391"/>
                    </a:lnTo>
                    <a:lnTo>
                      <a:pt x="233" y="391"/>
                    </a:lnTo>
                    <a:lnTo>
                      <a:pt x="236" y="390"/>
                    </a:lnTo>
                    <a:lnTo>
                      <a:pt x="239" y="391"/>
                    </a:lnTo>
                    <a:lnTo>
                      <a:pt x="241" y="389"/>
                    </a:lnTo>
                    <a:lnTo>
                      <a:pt x="244" y="391"/>
                    </a:lnTo>
                    <a:lnTo>
                      <a:pt x="246" y="390"/>
                    </a:lnTo>
                    <a:lnTo>
                      <a:pt x="248" y="391"/>
                    </a:lnTo>
                    <a:lnTo>
                      <a:pt x="252" y="389"/>
                    </a:lnTo>
                    <a:lnTo>
                      <a:pt x="255" y="394"/>
                    </a:lnTo>
                    <a:lnTo>
                      <a:pt x="261" y="394"/>
                    </a:lnTo>
                    <a:lnTo>
                      <a:pt x="263" y="393"/>
                    </a:lnTo>
                    <a:lnTo>
                      <a:pt x="264" y="394"/>
                    </a:lnTo>
                    <a:lnTo>
                      <a:pt x="265" y="398"/>
                    </a:lnTo>
                    <a:lnTo>
                      <a:pt x="269" y="404"/>
                    </a:lnTo>
                    <a:lnTo>
                      <a:pt x="272" y="406"/>
                    </a:lnTo>
                    <a:lnTo>
                      <a:pt x="276" y="405"/>
                    </a:lnTo>
                    <a:lnTo>
                      <a:pt x="277" y="405"/>
                    </a:lnTo>
                    <a:lnTo>
                      <a:pt x="278" y="407"/>
                    </a:lnTo>
                    <a:lnTo>
                      <a:pt x="286" y="411"/>
                    </a:lnTo>
                    <a:lnTo>
                      <a:pt x="288" y="410"/>
                    </a:lnTo>
                    <a:lnTo>
                      <a:pt x="290" y="406"/>
                    </a:lnTo>
                    <a:lnTo>
                      <a:pt x="292" y="406"/>
                    </a:lnTo>
                    <a:lnTo>
                      <a:pt x="296" y="407"/>
                    </a:lnTo>
                    <a:lnTo>
                      <a:pt x="299" y="409"/>
                    </a:lnTo>
                    <a:lnTo>
                      <a:pt x="300" y="411"/>
                    </a:lnTo>
                    <a:lnTo>
                      <a:pt x="300" y="420"/>
                    </a:lnTo>
                    <a:lnTo>
                      <a:pt x="302" y="423"/>
                    </a:lnTo>
                    <a:lnTo>
                      <a:pt x="304" y="427"/>
                    </a:lnTo>
                    <a:lnTo>
                      <a:pt x="306" y="428"/>
                    </a:lnTo>
                    <a:lnTo>
                      <a:pt x="309" y="430"/>
                    </a:lnTo>
                    <a:lnTo>
                      <a:pt x="311" y="430"/>
                    </a:lnTo>
                    <a:lnTo>
                      <a:pt x="312" y="434"/>
                    </a:lnTo>
                    <a:lnTo>
                      <a:pt x="313" y="435"/>
                    </a:lnTo>
                    <a:lnTo>
                      <a:pt x="312" y="435"/>
                    </a:lnTo>
                    <a:lnTo>
                      <a:pt x="313" y="437"/>
                    </a:lnTo>
                    <a:lnTo>
                      <a:pt x="315" y="437"/>
                    </a:lnTo>
                    <a:lnTo>
                      <a:pt x="316" y="442"/>
                    </a:lnTo>
                    <a:lnTo>
                      <a:pt x="313" y="451"/>
                    </a:lnTo>
                    <a:lnTo>
                      <a:pt x="316" y="451"/>
                    </a:lnTo>
                    <a:lnTo>
                      <a:pt x="318" y="451"/>
                    </a:lnTo>
                    <a:lnTo>
                      <a:pt x="320" y="454"/>
                    </a:lnTo>
                    <a:lnTo>
                      <a:pt x="322" y="454"/>
                    </a:lnTo>
                    <a:lnTo>
                      <a:pt x="324" y="455"/>
                    </a:lnTo>
                    <a:lnTo>
                      <a:pt x="326" y="454"/>
                    </a:lnTo>
                    <a:lnTo>
                      <a:pt x="332" y="457"/>
                    </a:lnTo>
                    <a:lnTo>
                      <a:pt x="336" y="457"/>
                    </a:lnTo>
                    <a:lnTo>
                      <a:pt x="337" y="455"/>
                    </a:lnTo>
                    <a:lnTo>
                      <a:pt x="338" y="454"/>
                    </a:lnTo>
                    <a:lnTo>
                      <a:pt x="344" y="451"/>
                    </a:lnTo>
                    <a:lnTo>
                      <a:pt x="345" y="449"/>
                    </a:lnTo>
                    <a:lnTo>
                      <a:pt x="345" y="447"/>
                    </a:lnTo>
                    <a:lnTo>
                      <a:pt x="346" y="445"/>
                    </a:lnTo>
                    <a:lnTo>
                      <a:pt x="347" y="444"/>
                    </a:lnTo>
                    <a:lnTo>
                      <a:pt x="350" y="442"/>
                    </a:lnTo>
                    <a:lnTo>
                      <a:pt x="348" y="440"/>
                    </a:lnTo>
                    <a:lnTo>
                      <a:pt x="350" y="439"/>
                    </a:lnTo>
                    <a:lnTo>
                      <a:pt x="352" y="439"/>
                    </a:lnTo>
                    <a:lnTo>
                      <a:pt x="353" y="436"/>
                    </a:lnTo>
                    <a:lnTo>
                      <a:pt x="358" y="434"/>
                    </a:lnTo>
                    <a:lnTo>
                      <a:pt x="359" y="430"/>
                    </a:lnTo>
                    <a:lnTo>
                      <a:pt x="361" y="429"/>
                    </a:lnTo>
                    <a:lnTo>
                      <a:pt x="362" y="427"/>
                    </a:lnTo>
                    <a:lnTo>
                      <a:pt x="364" y="427"/>
                    </a:lnTo>
                    <a:lnTo>
                      <a:pt x="365" y="426"/>
                    </a:lnTo>
                    <a:lnTo>
                      <a:pt x="366" y="425"/>
                    </a:lnTo>
                    <a:lnTo>
                      <a:pt x="364" y="423"/>
                    </a:lnTo>
                    <a:lnTo>
                      <a:pt x="364" y="420"/>
                    </a:lnTo>
                    <a:lnTo>
                      <a:pt x="363" y="418"/>
                    </a:lnTo>
                    <a:lnTo>
                      <a:pt x="363" y="416"/>
                    </a:lnTo>
                    <a:lnTo>
                      <a:pt x="363" y="414"/>
                    </a:lnTo>
                    <a:lnTo>
                      <a:pt x="365" y="414"/>
                    </a:lnTo>
                    <a:lnTo>
                      <a:pt x="365" y="413"/>
                    </a:lnTo>
                    <a:lnTo>
                      <a:pt x="366" y="410"/>
                    </a:lnTo>
                    <a:lnTo>
                      <a:pt x="368" y="410"/>
                    </a:lnTo>
                    <a:lnTo>
                      <a:pt x="368" y="409"/>
                    </a:lnTo>
                    <a:lnTo>
                      <a:pt x="373" y="407"/>
                    </a:lnTo>
                    <a:lnTo>
                      <a:pt x="376" y="408"/>
                    </a:lnTo>
                    <a:lnTo>
                      <a:pt x="380" y="407"/>
                    </a:lnTo>
                    <a:lnTo>
                      <a:pt x="381" y="406"/>
                    </a:lnTo>
                    <a:lnTo>
                      <a:pt x="381" y="407"/>
                    </a:lnTo>
                    <a:lnTo>
                      <a:pt x="382" y="409"/>
                    </a:lnTo>
                    <a:lnTo>
                      <a:pt x="382" y="413"/>
                    </a:lnTo>
                    <a:lnTo>
                      <a:pt x="386" y="414"/>
                    </a:lnTo>
                    <a:lnTo>
                      <a:pt x="389" y="413"/>
                    </a:lnTo>
                    <a:lnTo>
                      <a:pt x="392" y="414"/>
                    </a:lnTo>
                    <a:lnTo>
                      <a:pt x="392" y="412"/>
                    </a:lnTo>
                    <a:lnTo>
                      <a:pt x="396" y="412"/>
                    </a:lnTo>
                    <a:lnTo>
                      <a:pt x="397" y="411"/>
                    </a:lnTo>
                    <a:lnTo>
                      <a:pt x="399" y="411"/>
                    </a:lnTo>
                    <a:lnTo>
                      <a:pt x="400" y="410"/>
                    </a:lnTo>
                    <a:lnTo>
                      <a:pt x="401" y="410"/>
                    </a:lnTo>
                    <a:lnTo>
                      <a:pt x="404" y="411"/>
                    </a:lnTo>
                    <a:lnTo>
                      <a:pt x="404" y="413"/>
                    </a:lnTo>
                    <a:lnTo>
                      <a:pt x="405" y="414"/>
                    </a:lnTo>
                    <a:lnTo>
                      <a:pt x="407" y="414"/>
                    </a:lnTo>
                    <a:lnTo>
                      <a:pt x="411" y="413"/>
                    </a:lnTo>
                    <a:lnTo>
                      <a:pt x="413" y="415"/>
                    </a:lnTo>
                    <a:lnTo>
                      <a:pt x="417" y="419"/>
                    </a:lnTo>
                    <a:lnTo>
                      <a:pt x="420" y="421"/>
                    </a:lnTo>
                    <a:lnTo>
                      <a:pt x="422" y="419"/>
                    </a:lnTo>
                    <a:lnTo>
                      <a:pt x="423" y="420"/>
                    </a:lnTo>
                    <a:lnTo>
                      <a:pt x="430" y="414"/>
                    </a:lnTo>
                    <a:lnTo>
                      <a:pt x="433" y="412"/>
                    </a:lnTo>
                    <a:lnTo>
                      <a:pt x="433" y="413"/>
                    </a:lnTo>
                    <a:lnTo>
                      <a:pt x="436" y="412"/>
                    </a:lnTo>
                    <a:lnTo>
                      <a:pt x="438" y="409"/>
                    </a:lnTo>
                    <a:lnTo>
                      <a:pt x="441" y="410"/>
                    </a:lnTo>
                    <a:lnTo>
                      <a:pt x="446" y="410"/>
                    </a:lnTo>
                    <a:lnTo>
                      <a:pt x="450" y="410"/>
                    </a:lnTo>
                    <a:lnTo>
                      <a:pt x="450" y="409"/>
                    </a:lnTo>
                    <a:lnTo>
                      <a:pt x="448" y="409"/>
                    </a:lnTo>
                    <a:lnTo>
                      <a:pt x="446" y="406"/>
                    </a:lnTo>
                    <a:lnTo>
                      <a:pt x="448" y="404"/>
                    </a:lnTo>
                    <a:lnTo>
                      <a:pt x="448" y="402"/>
                    </a:lnTo>
                    <a:lnTo>
                      <a:pt x="448" y="401"/>
                    </a:lnTo>
                    <a:lnTo>
                      <a:pt x="449" y="401"/>
                    </a:lnTo>
                    <a:lnTo>
                      <a:pt x="450" y="401"/>
                    </a:lnTo>
                    <a:lnTo>
                      <a:pt x="453" y="400"/>
                    </a:lnTo>
                    <a:lnTo>
                      <a:pt x="454" y="394"/>
                    </a:lnTo>
                    <a:lnTo>
                      <a:pt x="451" y="392"/>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4" name="Group 113"/>
            <p:cNvGrpSpPr>
              <a:grpSpLocks/>
            </p:cNvGrpSpPr>
            <p:nvPr/>
          </p:nvGrpSpPr>
          <p:grpSpPr bwMode="auto">
            <a:xfrm>
              <a:off x="1156" y="3285"/>
              <a:ext cx="422" cy="438"/>
              <a:chOff x="1156" y="3285"/>
              <a:chExt cx="422" cy="438"/>
            </a:xfrm>
          </p:grpSpPr>
          <p:sp>
            <p:nvSpPr>
              <p:cNvPr id="257" name="Freeform 111"/>
              <p:cNvSpPr>
                <a:spLocks/>
              </p:cNvSpPr>
              <p:nvPr/>
            </p:nvSpPr>
            <p:spPr bwMode="auto">
              <a:xfrm>
                <a:off x="1156" y="3285"/>
                <a:ext cx="422" cy="438"/>
              </a:xfrm>
              <a:custGeom>
                <a:avLst/>
                <a:gdLst>
                  <a:gd name="T0" fmla="*/ 418 w 422"/>
                  <a:gd name="T1" fmla="*/ 168 h 438"/>
                  <a:gd name="T2" fmla="*/ 390 w 422"/>
                  <a:gd name="T3" fmla="*/ 138 h 438"/>
                  <a:gd name="T4" fmla="*/ 364 w 422"/>
                  <a:gd name="T5" fmla="*/ 110 h 438"/>
                  <a:gd name="T6" fmla="*/ 338 w 422"/>
                  <a:gd name="T7" fmla="*/ 91 h 438"/>
                  <a:gd name="T8" fmla="*/ 320 w 422"/>
                  <a:gd name="T9" fmla="*/ 76 h 438"/>
                  <a:gd name="T10" fmla="*/ 291 w 422"/>
                  <a:gd name="T11" fmla="*/ 93 h 438"/>
                  <a:gd name="T12" fmla="*/ 269 w 422"/>
                  <a:gd name="T13" fmla="*/ 61 h 438"/>
                  <a:gd name="T14" fmla="*/ 255 w 422"/>
                  <a:gd name="T15" fmla="*/ 47 h 438"/>
                  <a:gd name="T16" fmla="*/ 244 w 422"/>
                  <a:gd name="T17" fmla="*/ 35 h 438"/>
                  <a:gd name="T18" fmla="*/ 226 w 422"/>
                  <a:gd name="T19" fmla="*/ 32 h 438"/>
                  <a:gd name="T20" fmla="*/ 213 w 422"/>
                  <a:gd name="T21" fmla="*/ 24 h 438"/>
                  <a:gd name="T22" fmla="*/ 190 w 422"/>
                  <a:gd name="T23" fmla="*/ 0 h 438"/>
                  <a:gd name="T24" fmla="*/ 171 w 422"/>
                  <a:gd name="T25" fmla="*/ 11 h 438"/>
                  <a:gd name="T26" fmla="*/ 165 w 422"/>
                  <a:gd name="T27" fmla="*/ 29 h 438"/>
                  <a:gd name="T28" fmla="*/ 150 w 422"/>
                  <a:gd name="T29" fmla="*/ 34 h 438"/>
                  <a:gd name="T30" fmla="*/ 126 w 422"/>
                  <a:gd name="T31" fmla="*/ 41 h 438"/>
                  <a:gd name="T32" fmla="*/ 109 w 422"/>
                  <a:gd name="T33" fmla="*/ 41 h 438"/>
                  <a:gd name="T34" fmla="*/ 96 w 422"/>
                  <a:gd name="T35" fmla="*/ 62 h 438"/>
                  <a:gd name="T36" fmla="*/ 112 w 422"/>
                  <a:gd name="T37" fmla="*/ 94 h 438"/>
                  <a:gd name="T38" fmla="*/ 97 w 422"/>
                  <a:gd name="T39" fmla="*/ 104 h 438"/>
                  <a:gd name="T40" fmla="*/ 86 w 422"/>
                  <a:gd name="T41" fmla="*/ 114 h 438"/>
                  <a:gd name="T42" fmla="*/ 72 w 422"/>
                  <a:gd name="T43" fmla="*/ 104 h 438"/>
                  <a:gd name="T44" fmla="*/ 49 w 422"/>
                  <a:gd name="T45" fmla="*/ 105 h 438"/>
                  <a:gd name="T46" fmla="*/ 37 w 422"/>
                  <a:gd name="T47" fmla="*/ 112 h 438"/>
                  <a:gd name="T48" fmla="*/ 21 w 422"/>
                  <a:gd name="T49" fmla="*/ 130 h 438"/>
                  <a:gd name="T50" fmla="*/ 16 w 422"/>
                  <a:gd name="T51" fmla="*/ 149 h 438"/>
                  <a:gd name="T52" fmla="*/ 5 w 422"/>
                  <a:gd name="T53" fmla="*/ 183 h 438"/>
                  <a:gd name="T54" fmla="*/ 1 w 422"/>
                  <a:gd name="T55" fmla="*/ 201 h 438"/>
                  <a:gd name="T56" fmla="*/ 1 w 422"/>
                  <a:gd name="T57" fmla="*/ 223 h 438"/>
                  <a:gd name="T58" fmla="*/ 19 w 422"/>
                  <a:gd name="T59" fmla="*/ 253 h 438"/>
                  <a:gd name="T60" fmla="*/ 43 w 422"/>
                  <a:gd name="T61" fmla="*/ 258 h 438"/>
                  <a:gd name="T62" fmla="*/ 58 w 422"/>
                  <a:gd name="T63" fmla="*/ 275 h 438"/>
                  <a:gd name="T64" fmla="*/ 85 w 422"/>
                  <a:gd name="T65" fmla="*/ 288 h 438"/>
                  <a:gd name="T66" fmla="*/ 109 w 422"/>
                  <a:gd name="T67" fmla="*/ 293 h 438"/>
                  <a:gd name="T68" fmla="*/ 113 w 422"/>
                  <a:gd name="T69" fmla="*/ 321 h 438"/>
                  <a:gd name="T70" fmla="*/ 131 w 422"/>
                  <a:gd name="T71" fmla="*/ 341 h 438"/>
                  <a:gd name="T72" fmla="*/ 153 w 422"/>
                  <a:gd name="T73" fmla="*/ 347 h 438"/>
                  <a:gd name="T74" fmla="*/ 172 w 422"/>
                  <a:gd name="T75" fmla="*/ 351 h 438"/>
                  <a:gd name="T76" fmla="*/ 173 w 422"/>
                  <a:gd name="T77" fmla="*/ 371 h 438"/>
                  <a:gd name="T78" fmla="*/ 156 w 422"/>
                  <a:gd name="T79" fmla="*/ 388 h 438"/>
                  <a:gd name="T80" fmla="*/ 144 w 422"/>
                  <a:gd name="T81" fmla="*/ 407 h 438"/>
                  <a:gd name="T82" fmla="*/ 166 w 422"/>
                  <a:gd name="T83" fmla="*/ 424 h 438"/>
                  <a:gd name="T84" fmla="*/ 179 w 422"/>
                  <a:gd name="T85" fmla="*/ 435 h 438"/>
                  <a:gd name="T86" fmla="*/ 195 w 422"/>
                  <a:gd name="T87" fmla="*/ 427 h 438"/>
                  <a:gd name="T88" fmla="*/ 216 w 422"/>
                  <a:gd name="T89" fmla="*/ 427 h 438"/>
                  <a:gd name="T90" fmla="*/ 239 w 422"/>
                  <a:gd name="T91" fmla="*/ 409 h 438"/>
                  <a:gd name="T92" fmla="*/ 253 w 422"/>
                  <a:gd name="T93" fmla="*/ 398 h 438"/>
                  <a:gd name="T94" fmla="*/ 277 w 422"/>
                  <a:gd name="T95" fmla="*/ 396 h 438"/>
                  <a:gd name="T96" fmla="*/ 288 w 422"/>
                  <a:gd name="T97" fmla="*/ 409 h 438"/>
                  <a:gd name="T98" fmla="*/ 307 w 422"/>
                  <a:gd name="T99" fmla="*/ 406 h 438"/>
                  <a:gd name="T100" fmla="*/ 326 w 422"/>
                  <a:gd name="T101" fmla="*/ 404 h 438"/>
                  <a:gd name="T102" fmla="*/ 346 w 422"/>
                  <a:gd name="T103" fmla="*/ 392 h 438"/>
                  <a:gd name="T104" fmla="*/ 363 w 422"/>
                  <a:gd name="T105" fmla="*/ 370 h 438"/>
                  <a:gd name="T106" fmla="*/ 354 w 422"/>
                  <a:gd name="T107" fmla="*/ 355 h 438"/>
                  <a:gd name="T108" fmla="*/ 363 w 422"/>
                  <a:gd name="T109" fmla="*/ 332 h 438"/>
                  <a:gd name="T110" fmla="*/ 375 w 422"/>
                  <a:gd name="T111" fmla="*/ 311 h 438"/>
                  <a:gd name="T112" fmla="*/ 377 w 422"/>
                  <a:gd name="T113" fmla="*/ 289 h 438"/>
                  <a:gd name="T114" fmla="*/ 396 w 422"/>
                  <a:gd name="T115" fmla="*/ 275 h 438"/>
                  <a:gd name="T116" fmla="*/ 405 w 422"/>
                  <a:gd name="T117" fmla="*/ 253 h 438"/>
                  <a:gd name="T118" fmla="*/ 410 w 422"/>
                  <a:gd name="T119" fmla="*/ 221 h 438"/>
                  <a:gd name="T120" fmla="*/ 408 w 422"/>
                  <a:gd name="T121" fmla="*/ 201 h 4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2"/>
                  <a:gd name="T184" fmla="*/ 0 h 438"/>
                  <a:gd name="T185" fmla="*/ 422 w 422"/>
                  <a:gd name="T186" fmla="*/ 438 h 4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2" h="438">
                    <a:moveTo>
                      <a:pt x="422" y="187"/>
                    </a:moveTo>
                    <a:lnTo>
                      <a:pt x="421" y="184"/>
                    </a:lnTo>
                    <a:lnTo>
                      <a:pt x="417" y="183"/>
                    </a:lnTo>
                    <a:lnTo>
                      <a:pt x="417" y="182"/>
                    </a:lnTo>
                    <a:lnTo>
                      <a:pt x="415" y="182"/>
                    </a:lnTo>
                    <a:lnTo>
                      <a:pt x="414" y="181"/>
                    </a:lnTo>
                    <a:lnTo>
                      <a:pt x="414" y="180"/>
                    </a:lnTo>
                    <a:lnTo>
                      <a:pt x="413" y="179"/>
                    </a:lnTo>
                    <a:lnTo>
                      <a:pt x="413" y="178"/>
                    </a:lnTo>
                    <a:lnTo>
                      <a:pt x="411" y="177"/>
                    </a:lnTo>
                    <a:lnTo>
                      <a:pt x="412" y="175"/>
                    </a:lnTo>
                    <a:lnTo>
                      <a:pt x="414" y="175"/>
                    </a:lnTo>
                    <a:lnTo>
                      <a:pt x="415" y="174"/>
                    </a:lnTo>
                    <a:lnTo>
                      <a:pt x="417" y="172"/>
                    </a:lnTo>
                    <a:lnTo>
                      <a:pt x="417" y="169"/>
                    </a:lnTo>
                    <a:lnTo>
                      <a:pt x="418" y="169"/>
                    </a:lnTo>
                    <a:lnTo>
                      <a:pt x="418" y="168"/>
                    </a:lnTo>
                    <a:lnTo>
                      <a:pt x="418" y="164"/>
                    </a:lnTo>
                    <a:lnTo>
                      <a:pt x="418" y="163"/>
                    </a:lnTo>
                    <a:lnTo>
                      <a:pt x="414" y="157"/>
                    </a:lnTo>
                    <a:lnTo>
                      <a:pt x="414" y="155"/>
                    </a:lnTo>
                    <a:lnTo>
                      <a:pt x="413" y="152"/>
                    </a:lnTo>
                    <a:lnTo>
                      <a:pt x="410" y="152"/>
                    </a:lnTo>
                    <a:lnTo>
                      <a:pt x="408" y="149"/>
                    </a:lnTo>
                    <a:lnTo>
                      <a:pt x="408" y="147"/>
                    </a:lnTo>
                    <a:lnTo>
                      <a:pt x="405" y="145"/>
                    </a:lnTo>
                    <a:lnTo>
                      <a:pt x="403" y="145"/>
                    </a:lnTo>
                    <a:lnTo>
                      <a:pt x="400" y="142"/>
                    </a:lnTo>
                    <a:lnTo>
                      <a:pt x="398" y="143"/>
                    </a:lnTo>
                    <a:lnTo>
                      <a:pt x="396" y="140"/>
                    </a:lnTo>
                    <a:lnTo>
                      <a:pt x="395" y="142"/>
                    </a:lnTo>
                    <a:lnTo>
                      <a:pt x="394" y="142"/>
                    </a:lnTo>
                    <a:lnTo>
                      <a:pt x="392" y="142"/>
                    </a:lnTo>
                    <a:lnTo>
                      <a:pt x="391" y="139"/>
                    </a:lnTo>
                    <a:lnTo>
                      <a:pt x="390" y="138"/>
                    </a:lnTo>
                    <a:lnTo>
                      <a:pt x="387" y="136"/>
                    </a:lnTo>
                    <a:lnTo>
                      <a:pt x="389" y="132"/>
                    </a:lnTo>
                    <a:lnTo>
                      <a:pt x="387" y="131"/>
                    </a:lnTo>
                    <a:lnTo>
                      <a:pt x="385" y="128"/>
                    </a:lnTo>
                    <a:lnTo>
                      <a:pt x="382" y="122"/>
                    </a:lnTo>
                    <a:lnTo>
                      <a:pt x="380" y="120"/>
                    </a:lnTo>
                    <a:lnTo>
                      <a:pt x="377" y="119"/>
                    </a:lnTo>
                    <a:lnTo>
                      <a:pt x="375" y="117"/>
                    </a:lnTo>
                    <a:lnTo>
                      <a:pt x="374" y="117"/>
                    </a:lnTo>
                    <a:lnTo>
                      <a:pt x="372" y="117"/>
                    </a:lnTo>
                    <a:lnTo>
                      <a:pt x="372" y="115"/>
                    </a:lnTo>
                    <a:lnTo>
                      <a:pt x="370" y="114"/>
                    </a:lnTo>
                    <a:lnTo>
                      <a:pt x="369" y="111"/>
                    </a:lnTo>
                    <a:lnTo>
                      <a:pt x="368" y="111"/>
                    </a:lnTo>
                    <a:lnTo>
                      <a:pt x="367" y="113"/>
                    </a:lnTo>
                    <a:lnTo>
                      <a:pt x="366" y="113"/>
                    </a:lnTo>
                    <a:lnTo>
                      <a:pt x="364" y="110"/>
                    </a:lnTo>
                    <a:lnTo>
                      <a:pt x="362" y="108"/>
                    </a:lnTo>
                    <a:lnTo>
                      <a:pt x="360" y="108"/>
                    </a:lnTo>
                    <a:lnTo>
                      <a:pt x="358" y="110"/>
                    </a:lnTo>
                    <a:lnTo>
                      <a:pt x="357" y="109"/>
                    </a:lnTo>
                    <a:lnTo>
                      <a:pt x="358" y="108"/>
                    </a:lnTo>
                    <a:lnTo>
                      <a:pt x="356" y="105"/>
                    </a:lnTo>
                    <a:lnTo>
                      <a:pt x="355" y="103"/>
                    </a:lnTo>
                    <a:lnTo>
                      <a:pt x="351" y="105"/>
                    </a:lnTo>
                    <a:lnTo>
                      <a:pt x="348" y="104"/>
                    </a:lnTo>
                    <a:lnTo>
                      <a:pt x="346" y="104"/>
                    </a:lnTo>
                    <a:lnTo>
                      <a:pt x="345" y="105"/>
                    </a:lnTo>
                    <a:lnTo>
                      <a:pt x="343" y="103"/>
                    </a:lnTo>
                    <a:lnTo>
                      <a:pt x="342" y="97"/>
                    </a:lnTo>
                    <a:lnTo>
                      <a:pt x="340" y="94"/>
                    </a:lnTo>
                    <a:lnTo>
                      <a:pt x="339" y="93"/>
                    </a:lnTo>
                    <a:lnTo>
                      <a:pt x="338" y="91"/>
                    </a:lnTo>
                    <a:lnTo>
                      <a:pt x="337" y="91"/>
                    </a:lnTo>
                    <a:lnTo>
                      <a:pt x="335" y="89"/>
                    </a:lnTo>
                    <a:lnTo>
                      <a:pt x="334" y="89"/>
                    </a:lnTo>
                    <a:lnTo>
                      <a:pt x="333" y="88"/>
                    </a:lnTo>
                    <a:lnTo>
                      <a:pt x="332" y="91"/>
                    </a:lnTo>
                    <a:lnTo>
                      <a:pt x="331" y="90"/>
                    </a:lnTo>
                    <a:lnTo>
                      <a:pt x="329" y="88"/>
                    </a:lnTo>
                    <a:lnTo>
                      <a:pt x="328" y="87"/>
                    </a:lnTo>
                    <a:lnTo>
                      <a:pt x="326" y="87"/>
                    </a:lnTo>
                    <a:lnTo>
                      <a:pt x="324" y="87"/>
                    </a:lnTo>
                    <a:lnTo>
                      <a:pt x="321" y="83"/>
                    </a:lnTo>
                    <a:lnTo>
                      <a:pt x="321" y="81"/>
                    </a:lnTo>
                    <a:lnTo>
                      <a:pt x="321" y="79"/>
                    </a:lnTo>
                    <a:lnTo>
                      <a:pt x="321" y="78"/>
                    </a:lnTo>
                    <a:lnTo>
                      <a:pt x="322" y="77"/>
                    </a:lnTo>
                    <a:lnTo>
                      <a:pt x="321" y="78"/>
                    </a:lnTo>
                    <a:lnTo>
                      <a:pt x="320" y="76"/>
                    </a:lnTo>
                    <a:lnTo>
                      <a:pt x="318" y="76"/>
                    </a:lnTo>
                    <a:lnTo>
                      <a:pt x="318" y="79"/>
                    </a:lnTo>
                    <a:lnTo>
                      <a:pt x="311" y="84"/>
                    </a:lnTo>
                    <a:lnTo>
                      <a:pt x="310" y="88"/>
                    </a:lnTo>
                    <a:lnTo>
                      <a:pt x="310" y="92"/>
                    </a:lnTo>
                    <a:lnTo>
                      <a:pt x="309" y="93"/>
                    </a:lnTo>
                    <a:lnTo>
                      <a:pt x="305" y="91"/>
                    </a:lnTo>
                    <a:lnTo>
                      <a:pt x="306" y="97"/>
                    </a:lnTo>
                    <a:lnTo>
                      <a:pt x="303" y="98"/>
                    </a:lnTo>
                    <a:lnTo>
                      <a:pt x="301" y="98"/>
                    </a:lnTo>
                    <a:lnTo>
                      <a:pt x="299" y="97"/>
                    </a:lnTo>
                    <a:lnTo>
                      <a:pt x="297" y="97"/>
                    </a:lnTo>
                    <a:lnTo>
                      <a:pt x="296" y="98"/>
                    </a:lnTo>
                    <a:lnTo>
                      <a:pt x="295" y="98"/>
                    </a:lnTo>
                    <a:lnTo>
                      <a:pt x="292" y="93"/>
                    </a:lnTo>
                    <a:lnTo>
                      <a:pt x="291" y="93"/>
                    </a:lnTo>
                    <a:lnTo>
                      <a:pt x="291" y="92"/>
                    </a:lnTo>
                    <a:lnTo>
                      <a:pt x="289" y="91"/>
                    </a:lnTo>
                    <a:lnTo>
                      <a:pt x="286" y="88"/>
                    </a:lnTo>
                    <a:lnTo>
                      <a:pt x="283" y="88"/>
                    </a:lnTo>
                    <a:lnTo>
                      <a:pt x="279" y="84"/>
                    </a:lnTo>
                    <a:lnTo>
                      <a:pt x="280" y="83"/>
                    </a:lnTo>
                    <a:lnTo>
                      <a:pt x="278" y="80"/>
                    </a:lnTo>
                    <a:lnTo>
                      <a:pt x="281" y="75"/>
                    </a:lnTo>
                    <a:lnTo>
                      <a:pt x="283" y="74"/>
                    </a:lnTo>
                    <a:lnTo>
                      <a:pt x="283" y="69"/>
                    </a:lnTo>
                    <a:lnTo>
                      <a:pt x="281" y="70"/>
                    </a:lnTo>
                    <a:lnTo>
                      <a:pt x="279" y="71"/>
                    </a:lnTo>
                    <a:lnTo>
                      <a:pt x="278" y="70"/>
                    </a:lnTo>
                    <a:lnTo>
                      <a:pt x="274" y="68"/>
                    </a:lnTo>
                    <a:lnTo>
                      <a:pt x="272" y="63"/>
                    </a:lnTo>
                    <a:lnTo>
                      <a:pt x="271" y="63"/>
                    </a:lnTo>
                    <a:lnTo>
                      <a:pt x="269" y="61"/>
                    </a:lnTo>
                    <a:lnTo>
                      <a:pt x="268" y="60"/>
                    </a:lnTo>
                    <a:lnTo>
                      <a:pt x="266" y="61"/>
                    </a:lnTo>
                    <a:lnTo>
                      <a:pt x="265" y="58"/>
                    </a:lnTo>
                    <a:lnTo>
                      <a:pt x="264" y="59"/>
                    </a:lnTo>
                    <a:lnTo>
                      <a:pt x="264" y="60"/>
                    </a:lnTo>
                    <a:lnTo>
                      <a:pt x="263" y="59"/>
                    </a:lnTo>
                    <a:lnTo>
                      <a:pt x="261" y="61"/>
                    </a:lnTo>
                    <a:lnTo>
                      <a:pt x="260" y="61"/>
                    </a:lnTo>
                    <a:lnTo>
                      <a:pt x="260" y="59"/>
                    </a:lnTo>
                    <a:lnTo>
                      <a:pt x="260" y="56"/>
                    </a:lnTo>
                    <a:lnTo>
                      <a:pt x="261" y="51"/>
                    </a:lnTo>
                    <a:lnTo>
                      <a:pt x="263" y="49"/>
                    </a:lnTo>
                    <a:lnTo>
                      <a:pt x="261" y="49"/>
                    </a:lnTo>
                    <a:lnTo>
                      <a:pt x="261" y="50"/>
                    </a:lnTo>
                    <a:lnTo>
                      <a:pt x="259" y="49"/>
                    </a:lnTo>
                    <a:lnTo>
                      <a:pt x="257" y="49"/>
                    </a:lnTo>
                    <a:lnTo>
                      <a:pt x="255" y="47"/>
                    </a:lnTo>
                    <a:lnTo>
                      <a:pt x="252" y="47"/>
                    </a:lnTo>
                    <a:lnTo>
                      <a:pt x="248" y="45"/>
                    </a:lnTo>
                    <a:lnTo>
                      <a:pt x="249" y="45"/>
                    </a:lnTo>
                    <a:lnTo>
                      <a:pt x="248" y="43"/>
                    </a:lnTo>
                    <a:lnTo>
                      <a:pt x="248" y="42"/>
                    </a:lnTo>
                    <a:lnTo>
                      <a:pt x="247" y="43"/>
                    </a:lnTo>
                    <a:lnTo>
                      <a:pt x="247" y="42"/>
                    </a:lnTo>
                    <a:lnTo>
                      <a:pt x="246" y="42"/>
                    </a:lnTo>
                    <a:lnTo>
                      <a:pt x="245" y="41"/>
                    </a:lnTo>
                    <a:lnTo>
                      <a:pt x="246" y="41"/>
                    </a:lnTo>
                    <a:lnTo>
                      <a:pt x="247" y="40"/>
                    </a:lnTo>
                    <a:lnTo>
                      <a:pt x="246" y="40"/>
                    </a:lnTo>
                    <a:lnTo>
                      <a:pt x="245" y="40"/>
                    </a:lnTo>
                    <a:lnTo>
                      <a:pt x="245" y="37"/>
                    </a:lnTo>
                    <a:lnTo>
                      <a:pt x="244" y="36"/>
                    </a:lnTo>
                    <a:lnTo>
                      <a:pt x="244" y="35"/>
                    </a:lnTo>
                    <a:lnTo>
                      <a:pt x="242" y="37"/>
                    </a:lnTo>
                    <a:lnTo>
                      <a:pt x="240" y="36"/>
                    </a:lnTo>
                    <a:lnTo>
                      <a:pt x="240" y="34"/>
                    </a:lnTo>
                    <a:lnTo>
                      <a:pt x="239" y="36"/>
                    </a:lnTo>
                    <a:lnTo>
                      <a:pt x="237" y="34"/>
                    </a:lnTo>
                    <a:lnTo>
                      <a:pt x="237" y="33"/>
                    </a:lnTo>
                    <a:lnTo>
                      <a:pt x="239" y="33"/>
                    </a:lnTo>
                    <a:lnTo>
                      <a:pt x="238" y="31"/>
                    </a:lnTo>
                    <a:lnTo>
                      <a:pt x="235" y="31"/>
                    </a:lnTo>
                    <a:lnTo>
                      <a:pt x="235" y="30"/>
                    </a:lnTo>
                    <a:lnTo>
                      <a:pt x="234" y="30"/>
                    </a:lnTo>
                    <a:lnTo>
                      <a:pt x="233" y="30"/>
                    </a:lnTo>
                    <a:lnTo>
                      <a:pt x="232" y="27"/>
                    </a:lnTo>
                    <a:lnTo>
                      <a:pt x="231" y="28"/>
                    </a:lnTo>
                    <a:lnTo>
                      <a:pt x="230" y="32"/>
                    </a:lnTo>
                    <a:lnTo>
                      <a:pt x="228" y="32"/>
                    </a:lnTo>
                    <a:lnTo>
                      <a:pt x="227" y="31"/>
                    </a:lnTo>
                    <a:lnTo>
                      <a:pt x="226" y="32"/>
                    </a:lnTo>
                    <a:lnTo>
                      <a:pt x="225" y="28"/>
                    </a:lnTo>
                    <a:lnTo>
                      <a:pt x="226" y="27"/>
                    </a:lnTo>
                    <a:lnTo>
                      <a:pt x="223" y="27"/>
                    </a:lnTo>
                    <a:lnTo>
                      <a:pt x="223" y="28"/>
                    </a:lnTo>
                    <a:lnTo>
                      <a:pt x="221" y="28"/>
                    </a:lnTo>
                    <a:lnTo>
                      <a:pt x="221" y="29"/>
                    </a:lnTo>
                    <a:lnTo>
                      <a:pt x="220" y="29"/>
                    </a:lnTo>
                    <a:lnTo>
                      <a:pt x="220" y="28"/>
                    </a:lnTo>
                    <a:lnTo>
                      <a:pt x="218" y="28"/>
                    </a:lnTo>
                    <a:lnTo>
                      <a:pt x="216" y="28"/>
                    </a:lnTo>
                    <a:lnTo>
                      <a:pt x="215" y="28"/>
                    </a:lnTo>
                    <a:lnTo>
                      <a:pt x="215" y="27"/>
                    </a:lnTo>
                    <a:lnTo>
                      <a:pt x="213" y="28"/>
                    </a:lnTo>
                    <a:lnTo>
                      <a:pt x="213" y="27"/>
                    </a:lnTo>
                    <a:lnTo>
                      <a:pt x="213" y="29"/>
                    </a:lnTo>
                    <a:lnTo>
                      <a:pt x="212" y="28"/>
                    </a:lnTo>
                    <a:lnTo>
                      <a:pt x="213" y="27"/>
                    </a:lnTo>
                    <a:lnTo>
                      <a:pt x="213" y="24"/>
                    </a:lnTo>
                    <a:lnTo>
                      <a:pt x="212" y="24"/>
                    </a:lnTo>
                    <a:lnTo>
                      <a:pt x="212" y="23"/>
                    </a:lnTo>
                    <a:lnTo>
                      <a:pt x="210" y="23"/>
                    </a:lnTo>
                    <a:lnTo>
                      <a:pt x="209" y="21"/>
                    </a:lnTo>
                    <a:lnTo>
                      <a:pt x="209" y="19"/>
                    </a:lnTo>
                    <a:lnTo>
                      <a:pt x="207" y="19"/>
                    </a:lnTo>
                    <a:lnTo>
                      <a:pt x="206" y="17"/>
                    </a:lnTo>
                    <a:lnTo>
                      <a:pt x="206" y="16"/>
                    </a:lnTo>
                    <a:lnTo>
                      <a:pt x="204" y="16"/>
                    </a:lnTo>
                    <a:lnTo>
                      <a:pt x="201" y="11"/>
                    </a:lnTo>
                    <a:lnTo>
                      <a:pt x="199" y="11"/>
                    </a:lnTo>
                    <a:lnTo>
                      <a:pt x="198" y="10"/>
                    </a:lnTo>
                    <a:lnTo>
                      <a:pt x="196" y="7"/>
                    </a:lnTo>
                    <a:lnTo>
                      <a:pt x="195" y="6"/>
                    </a:lnTo>
                    <a:lnTo>
                      <a:pt x="193" y="4"/>
                    </a:lnTo>
                    <a:lnTo>
                      <a:pt x="190" y="0"/>
                    </a:lnTo>
                    <a:lnTo>
                      <a:pt x="189" y="1"/>
                    </a:lnTo>
                    <a:lnTo>
                      <a:pt x="189" y="4"/>
                    </a:lnTo>
                    <a:lnTo>
                      <a:pt x="187" y="6"/>
                    </a:lnTo>
                    <a:lnTo>
                      <a:pt x="186" y="4"/>
                    </a:lnTo>
                    <a:lnTo>
                      <a:pt x="183" y="4"/>
                    </a:lnTo>
                    <a:lnTo>
                      <a:pt x="183" y="5"/>
                    </a:lnTo>
                    <a:lnTo>
                      <a:pt x="183" y="6"/>
                    </a:lnTo>
                    <a:lnTo>
                      <a:pt x="183" y="7"/>
                    </a:lnTo>
                    <a:lnTo>
                      <a:pt x="181" y="8"/>
                    </a:lnTo>
                    <a:lnTo>
                      <a:pt x="180" y="8"/>
                    </a:lnTo>
                    <a:lnTo>
                      <a:pt x="180" y="10"/>
                    </a:lnTo>
                    <a:lnTo>
                      <a:pt x="179" y="10"/>
                    </a:lnTo>
                    <a:lnTo>
                      <a:pt x="178" y="7"/>
                    </a:lnTo>
                    <a:lnTo>
                      <a:pt x="176" y="6"/>
                    </a:lnTo>
                    <a:lnTo>
                      <a:pt x="175" y="6"/>
                    </a:lnTo>
                    <a:lnTo>
                      <a:pt x="171" y="10"/>
                    </a:lnTo>
                    <a:lnTo>
                      <a:pt x="171" y="11"/>
                    </a:lnTo>
                    <a:lnTo>
                      <a:pt x="169" y="11"/>
                    </a:lnTo>
                    <a:lnTo>
                      <a:pt x="167" y="13"/>
                    </a:lnTo>
                    <a:lnTo>
                      <a:pt x="166" y="16"/>
                    </a:lnTo>
                    <a:lnTo>
                      <a:pt x="166" y="17"/>
                    </a:lnTo>
                    <a:lnTo>
                      <a:pt x="166" y="19"/>
                    </a:lnTo>
                    <a:lnTo>
                      <a:pt x="168" y="19"/>
                    </a:lnTo>
                    <a:lnTo>
                      <a:pt x="169" y="19"/>
                    </a:lnTo>
                    <a:lnTo>
                      <a:pt x="169" y="21"/>
                    </a:lnTo>
                    <a:lnTo>
                      <a:pt x="170" y="22"/>
                    </a:lnTo>
                    <a:lnTo>
                      <a:pt x="169" y="24"/>
                    </a:lnTo>
                    <a:lnTo>
                      <a:pt x="171" y="25"/>
                    </a:lnTo>
                    <a:lnTo>
                      <a:pt x="170" y="26"/>
                    </a:lnTo>
                    <a:lnTo>
                      <a:pt x="170" y="27"/>
                    </a:lnTo>
                    <a:lnTo>
                      <a:pt x="169" y="28"/>
                    </a:lnTo>
                    <a:lnTo>
                      <a:pt x="167" y="28"/>
                    </a:lnTo>
                    <a:lnTo>
                      <a:pt x="166" y="30"/>
                    </a:lnTo>
                    <a:lnTo>
                      <a:pt x="165" y="29"/>
                    </a:lnTo>
                    <a:lnTo>
                      <a:pt x="164" y="29"/>
                    </a:lnTo>
                    <a:lnTo>
                      <a:pt x="164" y="28"/>
                    </a:lnTo>
                    <a:lnTo>
                      <a:pt x="162" y="29"/>
                    </a:lnTo>
                    <a:lnTo>
                      <a:pt x="159" y="27"/>
                    </a:lnTo>
                    <a:lnTo>
                      <a:pt x="159" y="28"/>
                    </a:lnTo>
                    <a:lnTo>
                      <a:pt x="158" y="28"/>
                    </a:lnTo>
                    <a:lnTo>
                      <a:pt x="157" y="27"/>
                    </a:lnTo>
                    <a:lnTo>
                      <a:pt x="157" y="24"/>
                    </a:lnTo>
                    <a:lnTo>
                      <a:pt x="156" y="25"/>
                    </a:lnTo>
                    <a:lnTo>
                      <a:pt x="156" y="24"/>
                    </a:lnTo>
                    <a:lnTo>
                      <a:pt x="155" y="27"/>
                    </a:lnTo>
                    <a:lnTo>
                      <a:pt x="152" y="29"/>
                    </a:lnTo>
                    <a:lnTo>
                      <a:pt x="151" y="32"/>
                    </a:lnTo>
                    <a:lnTo>
                      <a:pt x="152" y="33"/>
                    </a:lnTo>
                    <a:lnTo>
                      <a:pt x="151" y="34"/>
                    </a:lnTo>
                    <a:lnTo>
                      <a:pt x="151" y="36"/>
                    </a:lnTo>
                    <a:lnTo>
                      <a:pt x="150" y="36"/>
                    </a:lnTo>
                    <a:lnTo>
                      <a:pt x="150" y="34"/>
                    </a:lnTo>
                    <a:lnTo>
                      <a:pt x="148" y="34"/>
                    </a:lnTo>
                    <a:lnTo>
                      <a:pt x="145" y="37"/>
                    </a:lnTo>
                    <a:lnTo>
                      <a:pt x="142" y="34"/>
                    </a:lnTo>
                    <a:lnTo>
                      <a:pt x="139" y="36"/>
                    </a:lnTo>
                    <a:lnTo>
                      <a:pt x="136" y="38"/>
                    </a:lnTo>
                    <a:lnTo>
                      <a:pt x="135" y="38"/>
                    </a:lnTo>
                    <a:lnTo>
                      <a:pt x="134" y="38"/>
                    </a:lnTo>
                    <a:lnTo>
                      <a:pt x="133" y="38"/>
                    </a:lnTo>
                    <a:lnTo>
                      <a:pt x="131" y="38"/>
                    </a:lnTo>
                    <a:lnTo>
                      <a:pt x="131" y="36"/>
                    </a:lnTo>
                    <a:lnTo>
                      <a:pt x="131" y="38"/>
                    </a:lnTo>
                    <a:lnTo>
                      <a:pt x="130" y="38"/>
                    </a:lnTo>
                    <a:lnTo>
                      <a:pt x="128" y="38"/>
                    </a:lnTo>
                    <a:lnTo>
                      <a:pt x="127" y="40"/>
                    </a:lnTo>
                    <a:lnTo>
                      <a:pt x="126" y="39"/>
                    </a:lnTo>
                    <a:lnTo>
                      <a:pt x="125" y="40"/>
                    </a:lnTo>
                    <a:lnTo>
                      <a:pt x="126" y="41"/>
                    </a:lnTo>
                    <a:lnTo>
                      <a:pt x="123" y="42"/>
                    </a:lnTo>
                    <a:lnTo>
                      <a:pt x="123" y="41"/>
                    </a:lnTo>
                    <a:lnTo>
                      <a:pt x="122" y="43"/>
                    </a:lnTo>
                    <a:lnTo>
                      <a:pt x="121" y="41"/>
                    </a:lnTo>
                    <a:lnTo>
                      <a:pt x="120" y="42"/>
                    </a:lnTo>
                    <a:lnTo>
                      <a:pt x="120" y="41"/>
                    </a:lnTo>
                    <a:lnTo>
                      <a:pt x="117" y="41"/>
                    </a:lnTo>
                    <a:lnTo>
                      <a:pt x="120" y="38"/>
                    </a:lnTo>
                    <a:lnTo>
                      <a:pt x="119" y="37"/>
                    </a:lnTo>
                    <a:lnTo>
                      <a:pt x="118" y="37"/>
                    </a:lnTo>
                    <a:lnTo>
                      <a:pt x="117" y="38"/>
                    </a:lnTo>
                    <a:lnTo>
                      <a:pt x="115" y="38"/>
                    </a:lnTo>
                    <a:lnTo>
                      <a:pt x="114" y="40"/>
                    </a:lnTo>
                    <a:lnTo>
                      <a:pt x="112" y="40"/>
                    </a:lnTo>
                    <a:lnTo>
                      <a:pt x="112" y="39"/>
                    </a:lnTo>
                    <a:lnTo>
                      <a:pt x="110" y="41"/>
                    </a:lnTo>
                    <a:lnTo>
                      <a:pt x="109" y="41"/>
                    </a:lnTo>
                    <a:lnTo>
                      <a:pt x="109" y="43"/>
                    </a:lnTo>
                    <a:lnTo>
                      <a:pt x="110" y="44"/>
                    </a:lnTo>
                    <a:lnTo>
                      <a:pt x="110" y="45"/>
                    </a:lnTo>
                    <a:lnTo>
                      <a:pt x="107" y="47"/>
                    </a:lnTo>
                    <a:lnTo>
                      <a:pt x="107" y="51"/>
                    </a:lnTo>
                    <a:lnTo>
                      <a:pt x="107" y="53"/>
                    </a:lnTo>
                    <a:lnTo>
                      <a:pt x="102" y="55"/>
                    </a:lnTo>
                    <a:lnTo>
                      <a:pt x="102" y="56"/>
                    </a:lnTo>
                    <a:lnTo>
                      <a:pt x="100" y="59"/>
                    </a:lnTo>
                    <a:lnTo>
                      <a:pt x="99" y="59"/>
                    </a:lnTo>
                    <a:lnTo>
                      <a:pt x="99" y="58"/>
                    </a:lnTo>
                    <a:lnTo>
                      <a:pt x="98" y="58"/>
                    </a:lnTo>
                    <a:lnTo>
                      <a:pt x="98" y="59"/>
                    </a:lnTo>
                    <a:lnTo>
                      <a:pt x="97" y="59"/>
                    </a:lnTo>
                    <a:lnTo>
                      <a:pt x="98" y="61"/>
                    </a:lnTo>
                    <a:lnTo>
                      <a:pt x="96" y="62"/>
                    </a:lnTo>
                    <a:lnTo>
                      <a:pt x="96" y="64"/>
                    </a:lnTo>
                    <a:lnTo>
                      <a:pt x="95" y="65"/>
                    </a:lnTo>
                    <a:lnTo>
                      <a:pt x="96" y="67"/>
                    </a:lnTo>
                    <a:lnTo>
                      <a:pt x="94" y="71"/>
                    </a:lnTo>
                    <a:lnTo>
                      <a:pt x="95" y="73"/>
                    </a:lnTo>
                    <a:lnTo>
                      <a:pt x="94" y="75"/>
                    </a:lnTo>
                    <a:lnTo>
                      <a:pt x="96" y="76"/>
                    </a:lnTo>
                    <a:lnTo>
                      <a:pt x="95" y="76"/>
                    </a:lnTo>
                    <a:lnTo>
                      <a:pt x="96" y="80"/>
                    </a:lnTo>
                    <a:lnTo>
                      <a:pt x="97" y="80"/>
                    </a:lnTo>
                    <a:lnTo>
                      <a:pt x="99" y="77"/>
                    </a:lnTo>
                    <a:lnTo>
                      <a:pt x="101" y="82"/>
                    </a:lnTo>
                    <a:lnTo>
                      <a:pt x="104" y="81"/>
                    </a:lnTo>
                    <a:lnTo>
                      <a:pt x="109" y="82"/>
                    </a:lnTo>
                    <a:lnTo>
                      <a:pt x="108" y="84"/>
                    </a:lnTo>
                    <a:lnTo>
                      <a:pt x="109" y="88"/>
                    </a:lnTo>
                    <a:lnTo>
                      <a:pt x="112" y="93"/>
                    </a:lnTo>
                    <a:lnTo>
                      <a:pt x="112" y="94"/>
                    </a:lnTo>
                    <a:lnTo>
                      <a:pt x="110" y="95"/>
                    </a:lnTo>
                    <a:lnTo>
                      <a:pt x="110" y="97"/>
                    </a:lnTo>
                    <a:lnTo>
                      <a:pt x="111" y="98"/>
                    </a:lnTo>
                    <a:lnTo>
                      <a:pt x="109" y="102"/>
                    </a:lnTo>
                    <a:lnTo>
                      <a:pt x="108" y="100"/>
                    </a:lnTo>
                    <a:lnTo>
                      <a:pt x="108" y="102"/>
                    </a:lnTo>
                    <a:lnTo>
                      <a:pt x="107" y="102"/>
                    </a:lnTo>
                    <a:lnTo>
                      <a:pt x="105" y="104"/>
                    </a:lnTo>
                    <a:lnTo>
                      <a:pt x="105" y="105"/>
                    </a:lnTo>
                    <a:lnTo>
                      <a:pt x="102" y="106"/>
                    </a:lnTo>
                    <a:lnTo>
                      <a:pt x="102" y="105"/>
                    </a:lnTo>
                    <a:lnTo>
                      <a:pt x="101" y="105"/>
                    </a:lnTo>
                    <a:lnTo>
                      <a:pt x="99" y="106"/>
                    </a:lnTo>
                    <a:lnTo>
                      <a:pt x="99" y="105"/>
                    </a:lnTo>
                    <a:lnTo>
                      <a:pt x="98" y="106"/>
                    </a:lnTo>
                    <a:lnTo>
                      <a:pt x="97" y="104"/>
                    </a:lnTo>
                    <a:lnTo>
                      <a:pt x="94" y="102"/>
                    </a:lnTo>
                    <a:lnTo>
                      <a:pt x="94" y="103"/>
                    </a:lnTo>
                    <a:lnTo>
                      <a:pt x="92" y="102"/>
                    </a:lnTo>
                    <a:lnTo>
                      <a:pt x="92" y="105"/>
                    </a:lnTo>
                    <a:lnTo>
                      <a:pt x="90" y="106"/>
                    </a:lnTo>
                    <a:lnTo>
                      <a:pt x="89" y="105"/>
                    </a:lnTo>
                    <a:lnTo>
                      <a:pt x="90" y="104"/>
                    </a:lnTo>
                    <a:lnTo>
                      <a:pt x="88" y="104"/>
                    </a:lnTo>
                    <a:lnTo>
                      <a:pt x="88" y="105"/>
                    </a:lnTo>
                    <a:lnTo>
                      <a:pt x="89" y="106"/>
                    </a:lnTo>
                    <a:lnTo>
                      <a:pt x="89" y="108"/>
                    </a:lnTo>
                    <a:lnTo>
                      <a:pt x="87" y="108"/>
                    </a:lnTo>
                    <a:lnTo>
                      <a:pt x="87" y="110"/>
                    </a:lnTo>
                    <a:lnTo>
                      <a:pt x="86" y="110"/>
                    </a:lnTo>
                    <a:lnTo>
                      <a:pt x="86" y="111"/>
                    </a:lnTo>
                    <a:lnTo>
                      <a:pt x="86" y="113"/>
                    </a:lnTo>
                    <a:lnTo>
                      <a:pt x="86" y="114"/>
                    </a:lnTo>
                    <a:lnTo>
                      <a:pt x="82" y="114"/>
                    </a:lnTo>
                    <a:lnTo>
                      <a:pt x="82" y="111"/>
                    </a:lnTo>
                    <a:lnTo>
                      <a:pt x="82" y="109"/>
                    </a:lnTo>
                    <a:lnTo>
                      <a:pt x="79" y="107"/>
                    </a:lnTo>
                    <a:lnTo>
                      <a:pt x="79" y="108"/>
                    </a:lnTo>
                    <a:lnTo>
                      <a:pt x="77" y="108"/>
                    </a:lnTo>
                    <a:lnTo>
                      <a:pt x="76" y="108"/>
                    </a:lnTo>
                    <a:lnTo>
                      <a:pt x="75" y="108"/>
                    </a:lnTo>
                    <a:lnTo>
                      <a:pt x="74" y="106"/>
                    </a:lnTo>
                    <a:lnTo>
                      <a:pt x="74" y="105"/>
                    </a:lnTo>
                    <a:lnTo>
                      <a:pt x="73" y="105"/>
                    </a:lnTo>
                    <a:lnTo>
                      <a:pt x="73" y="104"/>
                    </a:lnTo>
                    <a:lnTo>
                      <a:pt x="74" y="104"/>
                    </a:lnTo>
                    <a:lnTo>
                      <a:pt x="74" y="103"/>
                    </a:lnTo>
                    <a:lnTo>
                      <a:pt x="73" y="103"/>
                    </a:lnTo>
                    <a:lnTo>
                      <a:pt x="72" y="104"/>
                    </a:lnTo>
                    <a:lnTo>
                      <a:pt x="71" y="104"/>
                    </a:lnTo>
                    <a:lnTo>
                      <a:pt x="70" y="104"/>
                    </a:lnTo>
                    <a:lnTo>
                      <a:pt x="70" y="107"/>
                    </a:lnTo>
                    <a:lnTo>
                      <a:pt x="68" y="105"/>
                    </a:lnTo>
                    <a:lnTo>
                      <a:pt x="65" y="106"/>
                    </a:lnTo>
                    <a:lnTo>
                      <a:pt x="65" y="108"/>
                    </a:lnTo>
                    <a:lnTo>
                      <a:pt x="63" y="108"/>
                    </a:lnTo>
                    <a:lnTo>
                      <a:pt x="62" y="106"/>
                    </a:lnTo>
                    <a:lnTo>
                      <a:pt x="61" y="108"/>
                    </a:lnTo>
                    <a:lnTo>
                      <a:pt x="60" y="108"/>
                    </a:lnTo>
                    <a:lnTo>
                      <a:pt x="59" y="107"/>
                    </a:lnTo>
                    <a:lnTo>
                      <a:pt x="57" y="108"/>
                    </a:lnTo>
                    <a:lnTo>
                      <a:pt x="54" y="105"/>
                    </a:lnTo>
                    <a:lnTo>
                      <a:pt x="52" y="105"/>
                    </a:lnTo>
                    <a:lnTo>
                      <a:pt x="52" y="104"/>
                    </a:lnTo>
                    <a:lnTo>
                      <a:pt x="49" y="104"/>
                    </a:lnTo>
                    <a:lnTo>
                      <a:pt x="49" y="105"/>
                    </a:lnTo>
                    <a:lnTo>
                      <a:pt x="48" y="105"/>
                    </a:lnTo>
                    <a:lnTo>
                      <a:pt x="47" y="105"/>
                    </a:lnTo>
                    <a:lnTo>
                      <a:pt x="47" y="104"/>
                    </a:lnTo>
                    <a:lnTo>
                      <a:pt x="46" y="104"/>
                    </a:lnTo>
                    <a:lnTo>
                      <a:pt x="44" y="103"/>
                    </a:lnTo>
                    <a:lnTo>
                      <a:pt x="45" y="102"/>
                    </a:lnTo>
                    <a:lnTo>
                      <a:pt x="43" y="100"/>
                    </a:lnTo>
                    <a:lnTo>
                      <a:pt x="38" y="100"/>
                    </a:lnTo>
                    <a:lnTo>
                      <a:pt x="36" y="100"/>
                    </a:lnTo>
                    <a:lnTo>
                      <a:pt x="33" y="104"/>
                    </a:lnTo>
                    <a:lnTo>
                      <a:pt x="34" y="105"/>
                    </a:lnTo>
                    <a:lnTo>
                      <a:pt x="36" y="106"/>
                    </a:lnTo>
                    <a:lnTo>
                      <a:pt x="37" y="109"/>
                    </a:lnTo>
                    <a:lnTo>
                      <a:pt x="37" y="110"/>
                    </a:lnTo>
                    <a:lnTo>
                      <a:pt x="37" y="111"/>
                    </a:lnTo>
                    <a:lnTo>
                      <a:pt x="37" y="112"/>
                    </a:lnTo>
                    <a:lnTo>
                      <a:pt x="34" y="113"/>
                    </a:lnTo>
                    <a:lnTo>
                      <a:pt x="30" y="111"/>
                    </a:lnTo>
                    <a:lnTo>
                      <a:pt x="29" y="114"/>
                    </a:lnTo>
                    <a:lnTo>
                      <a:pt x="26" y="111"/>
                    </a:lnTo>
                    <a:lnTo>
                      <a:pt x="24" y="111"/>
                    </a:lnTo>
                    <a:lnTo>
                      <a:pt x="23" y="112"/>
                    </a:lnTo>
                    <a:lnTo>
                      <a:pt x="23" y="115"/>
                    </a:lnTo>
                    <a:lnTo>
                      <a:pt x="22" y="115"/>
                    </a:lnTo>
                    <a:lnTo>
                      <a:pt x="22" y="116"/>
                    </a:lnTo>
                    <a:lnTo>
                      <a:pt x="23" y="117"/>
                    </a:lnTo>
                    <a:lnTo>
                      <a:pt x="24" y="121"/>
                    </a:lnTo>
                    <a:lnTo>
                      <a:pt x="23" y="121"/>
                    </a:lnTo>
                    <a:lnTo>
                      <a:pt x="21" y="121"/>
                    </a:lnTo>
                    <a:lnTo>
                      <a:pt x="21" y="124"/>
                    </a:lnTo>
                    <a:lnTo>
                      <a:pt x="19" y="127"/>
                    </a:lnTo>
                    <a:lnTo>
                      <a:pt x="21" y="130"/>
                    </a:lnTo>
                    <a:lnTo>
                      <a:pt x="21" y="134"/>
                    </a:lnTo>
                    <a:lnTo>
                      <a:pt x="22" y="135"/>
                    </a:lnTo>
                    <a:lnTo>
                      <a:pt x="22" y="136"/>
                    </a:lnTo>
                    <a:lnTo>
                      <a:pt x="20" y="138"/>
                    </a:lnTo>
                    <a:lnTo>
                      <a:pt x="17" y="136"/>
                    </a:lnTo>
                    <a:lnTo>
                      <a:pt x="16" y="136"/>
                    </a:lnTo>
                    <a:lnTo>
                      <a:pt x="14" y="135"/>
                    </a:lnTo>
                    <a:lnTo>
                      <a:pt x="14" y="136"/>
                    </a:lnTo>
                    <a:lnTo>
                      <a:pt x="13" y="135"/>
                    </a:lnTo>
                    <a:lnTo>
                      <a:pt x="11" y="138"/>
                    </a:lnTo>
                    <a:lnTo>
                      <a:pt x="11" y="140"/>
                    </a:lnTo>
                    <a:lnTo>
                      <a:pt x="13" y="141"/>
                    </a:lnTo>
                    <a:lnTo>
                      <a:pt x="14" y="142"/>
                    </a:lnTo>
                    <a:lnTo>
                      <a:pt x="14" y="143"/>
                    </a:lnTo>
                    <a:lnTo>
                      <a:pt x="14" y="144"/>
                    </a:lnTo>
                    <a:lnTo>
                      <a:pt x="17" y="148"/>
                    </a:lnTo>
                    <a:lnTo>
                      <a:pt x="16" y="148"/>
                    </a:lnTo>
                    <a:lnTo>
                      <a:pt x="16" y="149"/>
                    </a:lnTo>
                    <a:lnTo>
                      <a:pt x="17" y="149"/>
                    </a:lnTo>
                    <a:lnTo>
                      <a:pt x="16" y="152"/>
                    </a:lnTo>
                    <a:lnTo>
                      <a:pt x="17" y="155"/>
                    </a:lnTo>
                    <a:lnTo>
                      <a:pt x="16" y="155"/>
                    </a:lnTo>
                    <a:lnTo>
                      <a:pt x="14" y="158"/>
                    </a:lnTo>
                    <a:lnTo>
                      <a:pt x="13" y="158"/>
                    </a:lnTo>
                    <a:lnTo>
                      <a:pt x="13" y="161"/>
                    </a:lnTo>
                    <a:lnTo>
                      <a:pt x="14" y="161"/>
                    </a:lnTo>
                    <a:lnTo>
                      <a:pt x="14" y="162"/>
                    </a:lnTo>
                    <a:lnTo>
                      <a:pt x="13" y="171"/>
                    </a:lnTo>
                    <a:lnTo>
                      <a:pt x="11" y="171"/>
                    </a:lnTo>
                    <a:lnTo>
                      <a:pt x="9" y="173"/>
                    </a:lnTo>
                    <a:lnTo>
                      <a:pt x="9" y="178"/>
                    </a:lnTo>
                    <a:lnTo>
                      <a:pt x="7" y="180"/>
                    </a:lnTo>
                    <a:lnTo>
                      <a:pt x="6" y="180"/>
                    </a:lnTo>
                    <a:lnTo>
                      <a:pt x="5" y="181"/>
                    </a:lnTo>
                    <a:lnTo>
                      <a:pt x="5" y="183"/>
                    </a:lnTo>
                    <a:lnTo>
                      <a:pt x="7" y="182"/>
                    </a:lnTo>
                    <a:lnTo>
                      <a:pt x="8" y="181"/>
                    </a:lnTo>
                    <a:lnTo>
                      <a:pt x="9" y="181"/>
                    </a:lnTo>
                    <a:lnTo>
                      <a:pt x="8" y="184"/>
                    </a:lnTo>
                    <a:lnTo>
                      <a:pt x="6" y="185"/>
                    </a:lnTo>
                    <a:lnTo>
                      <a:pt x="6" y="187"/>
                    </a:lnTo>
                    <a:lnTo>
                      <a:pt x="5" y="187"/>
                    </a:lnTo>
                    <a:lnTo>
                      <a:pt x="5" y="191"/>
                    </a:lnTo>
                    <a:lnTo>
                      <a:pt x="4" y="192"/>
                    </a:lnTo>
                    <a:lnTo>
                      <a:pt x="4" y="193"/>
                    </a:lnTo>
                    <a:lnTo>
                      <a:pt x="4" y="195"/>
                    </a:lnTo>
                    <a:lnTo>
                      <a:pt x="3" y="196"/>
                    </a:lnTo>
                    <a:lnTo>
                      <a:pt x="1" y="195"/>
                    </a:lnTo>
                    <a:lnTo>
                      <a:pt x="1" y="197"/>
                    </a:lnTo>
                    <a:lnTo>
                      <a:pt x="2" y="198"/>
                    </a:lnTo>
                    <a:lnTo>
                      <a:pt x="1" y="198"/>
                    </a:lnTo>
                    <a:lnTo>
                      <a:pt x="0" y="200"/>
                    </a:lnTo>
                    <a:lnTo>
                      <a:pt x="1" y="201"/>
                    </a:lnTo>
                    <a:lnTo>
                      <a:pt x="1" y="202"/>
                    </a:lnTo>
                    <a:lnTo>
                      <a:pt x="0" y="204"/>
                    </a:lnTo>
                    <a:lnTo>
                      <a:pt x="0" y="205"/>
                    </a:lnTo>
                    <a:lnTo>
                      <a:pt x="1" y="205"/>
                    </a:lnTo>
                    <a:lnTo>
                      <a:pt x="4" y="208"/>
                    </a:lnTo>
                    <a:lnTo>
                      <a:pt x="7" y="208"/>
                    </a:lnTo>
                    <a:lnTo>
                      <a:pt x="8" y="211"/>
                    </a:lnTo>
                    <a:lnTo>
                      <a:pt x="8" y="215"/>
                    </a:lnTo>
                    <a:lnTo>
                      <a:pt x="10" y="215"/>
                    </a:lnTo>
                    <a:lnTo>
                      <a:pt x="9" y="217"/>
                    </a:lnTo>
                    <a:lnTo>
                      <a:pt x="8" y="216"/>
                    </a:lnTo>
                    <a:lnTo>
                      <a:pt x="7" y="217"/>
                    </a:lnTo>
                    <a:lnTo>
                      <a:pt x="5" y="219"/>
                    </a:lnTo>
                    <a:lnTo>
                      <a:pt x="4" y="219"/>
                    </a:lnTo>
                    <a:lnTo>
                      <a:pt x="4" y="221"/>
                    </a:lnTo>
                    <a:lnTo>
                      <a:pt x="3" y="221"/>
                    </a:lnTo>
                    <a:lnTo>
                      <a:pt x="3" y="223"/>
                    </a:lnTo>
                    <a:lnTo>
                      <a:pt x="1" y="223"/>
                    </a:lnTo>
                    <a:lnTo>
                      <a:pt x="1" y="225"/>
                    </a:lnTo>
                    <a:lnTo>
                      <a:pt x="2" y="226"/>
                    </a:lnTo>
                    <a:lnTo>
                      <a:pt x="4" y="230"/>
                    </a:lnTo>
                    <a:lnTo>
                      <a:pt x="7" y="231"/>
                    </a:lnTo>
                    <a:lnTo>
                      <a:pt x="7" y="232"/>
                    </a:lnTo>
                    <a:lnTo>
                      <a:pt x="5" y="236"/>
                    </a:lnTo>
                    <a:lnTo>
                      <a:pt x="8" y="237"/>
                    </a:lnTo>
                    <a:lnTo>
                      <a:pt x="11" y="238"/>
                    </a:lnTo>
                    <a:lnTo>
                      <a:pt x="11" y="239"/>
                    </a:lnTo>
                    <a:lnTo>
                      <a:pt x="12" y="240"/>
                    </a:lnTo>
                    <a:lnTo>
                      <a:pt x="11" y="242"/>
                    </a:lnTo>
                    <a:lnTo>
                      <a:pt x="13" y="245"/>
                    </a:lnTo>
                    <a:lnTo>
                      <a:pt x="13" y="246"/>
                    </a:lnTo>
                    <a:lnTo>
                      <a:pt x="14" y="245"/>
                    </a:lnTo>
                    <a:lnTo>
                      <a:pt x="17" y="248"/>
                    </a:lnTo>
                    <a:lnTo>
                      <a:pt x="18" y="251"/>
                    </a:lnTo>
                    <a:lnTo>
                      <a:pt x="18" y="253"/>
                    </a:lnTo>
                    <a:lnTo>
                      <a:pt x="19" y="253"/>
                    </a:lnTo>
                    <a:lnTo>
                      <a:pt x="22" y="255"/>
                    </a:lnTo>
                    <a:lnTo>
                      <a:pt x="25" y="250"/>
                    </a:lnTo>
                    <a:lnTo>
                      <a:pt x="27" y="249"/>
                    </a:lnTo>
                    <a:lnTo>
                      <a:pt x="29" y="248"/>
                    </a:lnTo>
                    <a:lnTo>
                      <a:pt x="30" y="248"/>
                    </a:lnTo>
                    <a:lnTo>
                      <a:pt x="31" y="247"/>
                    </a:lnTo>
                    <a:lnTo>
                      <a:pt x="33" y="246"/>
                    </a:lnTo>
                    <a:lnTo>
                      <a:pt x="34" y="247"/>
                    </a:lnTo>
                    <a:lnTo>
                      <a:pt x="35" y="247"/>
                    </a:lnTo>
                    <a:lnTo>
                      <a:pt x="34" y="249"/>
                    </a:lnTo>
                    <a:lnTo>
                      <a:pt x="36" y="249"/>
                    </a:lnTo>
                    <a:lnTo>
                      <a:pt x="37" y="253"/>
                    </a:lnTo>
                    <a:lnTo>
                      <a:pt x="38" y="255"/>
                    </a:lnTo>
                    <a:lnTo>
                      <a:pt x="41" y="258"/>
                    </a:lnTo>
                    <a:lnTo>
                      <a:pt x="41" y="259"/>
                    </a:lnTo>
                    <a:lnTo>
                      <a:pt x="42" y="259"/>
                    </a:lnTo>
                    <a:lnTo>
                      <a:pt x="43" y="258"/>
                    </a:lnTo>
                    <a:lnTo>
                      <a:pt x="44" y="259"/>
                    </a:lnTo>
                    <a:lnTo>
                      <a:pt x="47" y="260"/>
                    </a:lnTo>
                    <a:lnTo>
                      <a:pt x="52" y="262"/>
                    </a:lnTo>
                    <a:lnTo>
                      <a:pt x="52" y="265"/>
                    </a:lnTo>
                    <a:lnTo>
                      <a:pt x="50" y="266"/>
                    </a:lnTo>
                    <a:lnTo>
                      <a:pt x="51" y="269"/>
                    </a:lnTo>
                    <a:lnTo>
                      <a:pt x="50" y="271"/>
                    </a:lnTo>
                    <a:lnTo>
                      <a:pt x="45" y="270"/>
                    </a:lnTo>
                    <a:lnTo>
                      <a:pt x="44" y="269"/>
                    </a:lnTo>
                    <a:lnTo>
                      <a:pt x="45" y="272"/>
                    </a:lnTo>
                    <a:lnTo>
                      <a:pt x="47" y="272"/>
                    </a:lnTo>
                    <a:lnTo>
                      <a:pt x="49" y="275"/>
                    </a:lnTo>
                    <a:lnTo>
                      <a:pt x="52" y="272"/>
                    </a:lnTo>
                    <a:lnTo>
                      <a:pt x="55" y="272"/>
                    </a:lnTo>
                    <a:lnTo>
                      <a:pt x="57" y="273"/>
                    </a:lnTo>
                    <a:lnTo>
                      <a:pt x="57" y="275"/>
                    </a:lnTo>
                    <a:lnTo>
                      <a:pt x="58" y="275"/>
                    </a:lnTo>
                    <a:lnTo>
                      <a:pt x="59" y="278"/>
                    </a:lnTo>
                    <a:lnTo>
                      <a:pt x="60" y="279"/>
                    </a:lnTo>
                    <a:lnTo>
                      <a:pt x="59" y="280"/>
                    </a:lnTo>
                    <a:lnTo>
                      <a:pt x="60" y="284"/>
                    </a:lnTo>
                    <a:lnTo>
                      <a:pt x="59" y="285"/>
                    </a:lnTo>
                    <a:lnTo>
                      <a:pt x="62" y="287"/>
                    </a:lnTo>
                    <a:lnTo>
                      <a:pt x="65" y="288"/>
                    </a:lnTo>
                    <a:lnTo>
                      <a:pt x="66" y="289"/>
                    </a:lnTo>
                    <a:lnTo>
                      <a:pt x="69" y="287"/>
                    </a:lnTo>
                    <a:lnTo>
                      <a:pt x="74" y="283"/>
                    </a:lnTo>
                    <a:lnTo>
                      <a:pt x="74" y="281"/>
                    </a:lnTo>
                    <a:lnTo>
                      <a:pt x="76" y="281"/>
                    </a:lnTo>
                    <a:lnTo>
                      <a:pt x="77" y="287"/>
                    </a:lnTo>
                    <a:lnTo>
                      <a:pt x="78" y="285"/>
                    </a:lnTo>
                    <a:lnTo>
                      <a:pt x="81" y="285"/>
                    </a:lnTo>
                    <a:lnTo>
                      <a:pt x="84" y="288"/>
                    </a:lnTo>
                    <a:lnTo>
                      <a:pt x="85" y="288"/>
                    </a:lnTo>
                    <a:lnTo>
                      <a:pt x="87" y="289"/>
                    </a:lnTo>
                    <a:lnTo>
                      <a:pt x="91" y="293"/>
                    </a:lnTo>
                    <a:lnTo>
                      <a:pt x="90" y="294"/>
                    </a:lnTo>
                    <a:lnTo>
                      <a:pt x="89" y="297"/>
                    </a:lnTo>
                    <a:lnTo>
                      <a:pt x="91" y="296"/>
                    </a:lnTo>
                    <a:lnTo>
                      <a:pt x="91" y="295"/>
                    </a:lnTo>
                    <a:lnTo>
                      <a:pt x="93" y="294"/>
                    </a:lnTo>
                    <a:lnTo>
                      <a:pt x="94" y="294"/>
                    </a:lnTo>
                    <a:lnTo>
                      <a:pt x="95" y="296"/>
                    </a:lnTo>
                    <a:lnTo>
                      <a:pt x="97" y="295"/>
                    </a:lnTo>
                    <a:lnTo>
                      <a:pt x="99" y="293"/>
                    </a:lnTo>
                    <a:lnTo>
                      <a:pt x="101" y="293"/>
                    </a:lnTo>
                    <a:lnTo>
                      <a:pt x="104" y="296"/>
                    </a:lnTo>
                    <a:lnTo>
                      <a:pt x="107" y="295"/>
                    </a:lnTo>
                    <a:lnTo>
                      <a:pt x="107" y="293"/>
                    </a:lnTo>
                    <a:lnTo>
                      <a:pt x="109" y="293"/>
                    </a:lnTo>
                    <a:lnTo>
                      <a:pt x="109" y="294"/>
                    </a:lnTo>
                    <a:lnTo>
                      <a:pt x="110" y="294"/>
                    </a:lnTo>
                    <a:lnTo>
                      <a:pt x="112" y="294"/>
                    </a:lnTo>
                    <a:lnTo>
                      <a:pt x="114" y="295"/>
                    </a:lnTo>
                    <a:lnTo>
                      <a:pt x="115" y="296"/>
                    </a:lnTo>
                    <a:lnTo>
                      <a:pt x="115" y="300"/>
                    </a:lnTo>
                    <a:lnTo>
                      <a:pt x="115" y="303"/>
                    </a:lnTo>
                    <a:lnTo>
                      <a:pt x="115" y="306"/>
                    </a:lnTo>
                    <a:lnTo>
                      <a:pt x="116" y="307"/>
                    </a:lnTo>
                    <a:lnTo>
                      <a:pt x="114" y="310"/>
                    </a:lnTo>
                    <a:lnTo>
                      <a:pt x="114" y="311"/>
                    </a:lnTo>
                    <a:lnTo>
                      <a:pt x="112" y="313"/>
                    </a:lnTo>
                    <a:lnTo>
                      <a:pt x="112" y="316"/>
                    </a:lnTo>
                    <a:lnTo>
                      <a:pt x="110" y="319"/>
                    </a:lnTo>
                    <a:lnTo>
                      <a:pt x="112" y="319"/>
                    </a:lnTo>
                    <a:lnTo>
                      <a:pt x="113" y="319"/>
                    </a:lnTo>
                    <a:lnTo>
                      <a:pt x="113" y="321"/>
                    </a:lnTo>
                    <a:lnTo>
                      <a:pt x="114" y="324"/>
                    </a:lnTo>
                    <a:lnTo>
                      <a:pt x="114" y="326"/>
                    </a:lnTo>
                    <a:lnTo>
                      <a:pt x="115" y="326"/>
                    </a:lnTo>
                    <a:lnTo>
                      <a:pt x="115" y="324"/>
                    </a:lnTo>
                    <a:lnTo>
                      <a:pt x="116" y="324"/>
                    </a:lnTo>
                    <a:lnTo>
                      <a:pt x="117" y="324"/>
                    </a:lnTo>
                    <a:lnTo>
                      <a:pt x="116" y="326"/>
                    </a:lnTo>
                    <a:lnTo>
                      <a:pt x="118" y="328"/>
                    </a:lnTo>
                    <a:lnTo>
                      <a:pt x="119" y="327"/>
                    </a:lnTo>
                    <a:lnTo>
                      <a:pt x="120" y="329"/>
                    </a:lnTo>
                    <a:lnTo>
                      <a:pt x="121" y="332"/>
                    </a:lnTo>
                    <a:lnTo>
                      <a:pt x="120" y="334"/>
                    </a:lnTo>
                    <a:lnTo>
                      <a:pt x="123" y="336"/>
                    </a:lnTo>
                    <a:lnTo>
                      <a:pt x="124" y="336"/>
                    </a:lnTo>
                    <a:lnTo>
                      <a:pt x="125" y="336"/>
                    </a:lnTo>
                    <a:lnTo>
                      <a:pt x="127" y="337"/>
                    </a:lnTo>
                    <a:lnTo>
                      <a:pt x="128" y="340"/>
                    </a:lnTo>
                    <a:lnTo>
                      <a:pt x="131" y="341"/>
                    </a:lnTo>
                    <a:lnTo>
                      <a:pt x="131" y="344"/>
                    </a:lnTo>
                    <a:lnTo>
                      <a:pt x="131" y="345"/>
                    </a:lnTo>
                    <a:lnTo>
                      <a:pt x="133" y="343"/>
                    </a:lnTo>
                    <a:lnTo>
                      <a:pt x="134" y="340"/>
                    </a:lnTo>
                    <a:lnTo>
                      <a:pt x="135" y="339"/>
                    </a:lnTo>
                    <a:lnTo>
                      <a:pt x="136" y="338"/>
                    </a:lnTo>
                    <a:lnTo>
                      <a:pt x="138" y="338"/>
                    </a:lnTo>
                    <a:lnTo>
                      <a:pt x="139" y="340"/>
                    </a:lnTo>
                    <a:lnTo>
                      <a:pt x="141" y="344"/>
                    </a:lnTo>
                    <a:lnTo>
                      <a:pt x="142" y="344"/>
                    </a:lnTo>
                    <a:lnTo>
                      <a:pt x="142" y="346"/>
                    </a:lnTo>
                    <a:lnTo>
                      <a:pt x="143" y="345"/>
                    </a:lnTo>
                    <a:lnTo>
                      <a:pt x="144" y="346"/>
                    </a:lnTo>
                    <a:lnTo>
                      <a:pt x="144" y="344"/>
                    </a:lnTo>
                    <a:lnTo>
                      <a:pt x="149" y="346"/>
                    </a:lnTo>
                    <a:lnTo>
                      <a:pt x="151" y="346"/>
                    </a:lnTo>
                    <a:lnTo>
                      <a:pt x="153" y="347"/>
                    </a:lnTo>
                    <a:lnTo>
                      <a:pt x="156" y="343"/>
                    </a:lnTo>
                    <a:lnTo>
                      <a:pt x="157" y="342"/>
                    </a:lnTo>
                    <a:lnTo>
                      <a:pt x="160" y="343"/>
                    </a:lnTo>
                    <a:lnTo>
                      <a:pt x="161" y="345"/>
                    </a:lnTo>
                    <a:lnTo>
                      <a:pt x="161" y="346"/>
                    </a:lnTo>
                    <a:lnTo>
                      <a:pt x="163" y="346"/>
                    </a:lnTo>
                    <a:lnTo>
                      <a:pt x="164" y="345"/>
                    </a:lnTo>
                    <a:lnTo>
                      <a:pt x="163" y="343"/>
                    </a:lnTo>
                    <a:lnTo>
                      <a:pt x="164" y="341"/>
                    </a:lnTo>
                    <a:lnTo>
                      <a:pt x="165" y="341"/>
                    </a:lnTo>
                    <a:lnTo>
                      <a:pt x="166" y="341"/>
                    </a:lnTo>
                    <a:lnTo>
                      <a:pt x="169" y="343"/>
                    </a:lnTo>
                    <a:lnTo>
                      <a:pt x="168" y="346"/>
                    </a:lnTo>
                    <a:lnTo>
                      <a:pt x="169" y="343"/>
                    </a:lnTo>
                    <a:lnTo>
                      <a:pt x="172" y="345"/>
                    </a:lnTo>
                    <a:lnTo>
                      <a:pt x="172" y="349"/>
                    </a:lnTo>
                    <a:lnTo>
                      <a:pt x="172" y="351"/>
                    </a:lnTo>
                    <a:lnTo>
                      <a:pt x="169" y="351"/>
                    </a:lnTo>
                    <a:lnTo>
                      <a:pt x="168" y="351"/>
                    </a:lnTo>
                    <a:lnTo>
                      <a:pt x="169" y="353"/>
                    </a:lnTo>
                    <a:lnTo>
                      <a:pt x="172" y="357"/>
                    </a:lnTo>
                    <a:lnTo>
                      <a:pt x="173" y="357"/>
                    </a:lnTo>
                    <a:lnTo>
                      <a:pt x="172" y="356"/>
                    </a:lnTo>
                    <a:lnTo>
                      <a:pt x="174" y="355"/>
                    </a:lnTo>
                    <a:lnTo>
                      <a:pt x="177" y="357"/>
                    </a:lnTo>
                    <a:lnTo>
                      <a:pt x="177" y="358"/>
                    </a:lnTo>
                    <a:lnTo>
                      <a:pt x="175" y="358"/>
                    </a:lnTo>
                    <a:lnTo>
                      <a:pt x="174" y="359"/>
                    </a:lnTo>
                    <a:lnTo>
                      <a:pt x="179" y="366"/>
                    </a:lnTo>
                    <a:lnTo>
                      <a:pt x="176" y="366"/>
                    </a:lnTo>
                    <a:lnTo>
                      <a:pt x="177" y="369"/>
                    </a:lnTo>
                    <a:lnTo>
                      <a:pt x="177" y="371"/>
                    </a:lnTo>
                    <a:lnTo>
                      <a:pt x="176" y="372"/>
                    </a:lnTo>
                    <a:lnTo>
                      <a:pt x="174" y="372"/>
                    </a:lnTo>
                    <a:lnTo>
                      <a:pt x="173" y="371"/>
                    </a:lnTo>
                    <a:lnTo>
                      <a:pt x="172" y="372"/>
                    </a:lnTo>
                    <a:lnTo>
                      <a:pt x="172" y="371"/>
                    </a:lnTo>
                    <a:lnTo>
                      <a:pt x="169" y="371"/>
                    </a:lnTo>
                    <a:lnTo>
                      <a:pt x="165" y="369"/>
                    </a:lnTo>
                    <a:lnTo>
                      <a:pt x="164" y="371"/>
                    </a:lnTo>
                    <a:lnTo>
                      <a:pt x="166" y="374"/>
                    </a:lnTo>
                    <a:lnTo>
                      <a:pt x="165" y="377"/>
                    </a:lnTo>
                    <a:lnTo>
                      <a:pt x="164" y="376"/>
                    </a:lnTo>
                    <a:lnTo>
                      <a:pt x="161" y="376"/>
                    </a:lnTo>
                    <a:lnTo>
                      <a:pt x="161" y="377"/>
                    </a:lnTo>
                    <a:lnTo>
                      <a:pt x="162" y="377"/>
                    </a:lnTo>
                    <a:lnTo>
                      <a:pt x="161" y="380"/>
                    </a:lnTo>
                    <a:lnTo>
                      <a:pt x="163" y="381"/>
                    </a:lnTo>
                    <a:lnTo>
                      <a:pt x="162" y="384"/>
                    </a:lnTo>
                    <a:lnTo>
                      <a:pt x="159" y="385"/>
                    </a:lnTo>
                    <a:lnTo>
                      <a:pt x="156" y="385"/>
                    </a:lnTo>
                    <a:lnTo>
                      <a:pt x="156" y="387"/>
                    </a:lnTo>
                    <a:lnTo>
                      <a:pt x="156" y="388"/>
                    </a:lnTo>
                    <a:lnTo>
                      <a:pt x="157" y="389"/>
                    </a:lnTo>
                    <a:lnTo>
                      <a:pt x="156" y="391"/>
                    </a:lnTo>
                    <a:lnTo>
                      <a:pt x="156" y="392"/>
                    </a:lnTo>
                    <a:lnTo>
                      <a:pt x="155" y="393"/>
                    </a:lnTo>
                    <a:lnTo>
                      <a:pt x="155" y="394"/>
                    </a:lnTo>
                    <a:lnTo>
                      <a:pt x="152" y="393"/>
                    </a:lnTo>
                    <a:lnTo>
                      <a:pt x="152" y="397"/>
                    </a:lnTo>
                    <a:lnTo>
                      <a:pt x="152" y="396"/>
                    </a:lnTo>
                    <a:lnTo>
                      <a:pt x="151" y="395"/>
                    </a:lnTo>
                    <a:lnTo>
                      <a:pt x="150" y="395"/>
                    </a:lnTo>
                    <a:lnTo>
                      <a:pt x="150" y="397"/>
                    </a:lnTo>
                    <a:lnTo>
                      <a:pt x="148" y="399"/>
                    </a:lnTo>
                    <a:lnTo>
                      <a:pt x="146" y="399"/>
                    </a:lnTo>
                    <a:lnTo>
                      <a:pt x="144" y="400"/>
                    </a:lnTo>
                    <a:lnTo>
                      <a:pt x="144" y="402"/>
                    </a:lnTo>
                    <a:lnTo>
                      <a:pt x="142" y="404"/>
                    </a:lnTo>
                    <a:lnTo>
                      <a:pt x="144" y="407"/>
                    </a:lnTo>
                    <a:lnTo>
                      <a:pt x="145" y="406"/>
                    </a:lnTo>
                    <a:lnTo>
                      <a:pt x="147" y="406"/>
                    </a:lnTo>
                    <a:lnTo>
                      <a:pt x="149" y="404"/>
                    </a:lnTo>
                    <a:lnTo>
                      <a:pt x="151" y="405"/>
                    </a:lnTo>
                    <a:lnTo>
                      <a:pt x="152" y="406"/>
                    </a:lnTo>
                    <a:lnTo>
                      <a:pt x="153" y="408"/>
                    </a:lnTo>
                    <a:lnTo>
                      <a:pt x="152" y="409"/>
                    </a:lnTo>
                    <a:lnTo>
                      <a:pt x="152" y="411"/>
                    </a:lnTo>
                    <a:lnTo>
                      <a:pt x="151" y="413"/>
                    </a:lnTo>
                    <a:lnTo>
                      <a:pt x="152" y="415"/>
                    </a:lnTo>
                    <a:lnTo>
                      <a:pt x="153" y="416"/>
                    </a:lnTo>
                    <a:lnTo>
                      <a:pt x="158" y="417"/>
                    </a:lnTo>
                    <a:lnTo>
                      <a:pt x="159" y="417"/>
                    </a:lnTo>
                    <a:lnTo>
                      <a:pt x="163" y="419"/>
                    </a:lnTo>
                    <a:lnTo>
                      <a:pt x="167" y="422"/>
                    </a:lnTo>
                    <a:lnTo>
                      <a:pt x="166" y="423"/>
                    </a:lnTo>
                    <a:lnTo>
                      <a:pt x="166" y="424"/>
                    </a:lnTo>
                    <a:lnTo>
                      <a:pt x="165" y="425"/>
                    </a:lnTo>
                    <a:lnTo>
                      <a:pt x="164" y="427"/>
                    </a:lnTo>
                    <a:lnTo>
                      <a:pt x="167" y="430"/>
                    </a:lnTo>
                    <a:lnTo>
                      <a:pt x="170" y="428"/>
                    </a:lnTo>
                    <a:lnTo>
                      <a:pt x="169" y="428"/>
                    </a:lnTo>
                    <a:lnTo>
                      <a:pt x="169" y="427"/>
                    </a:lnTo>
                    <a:lnTo>
                      <a:pt x="167" y="427"/>
                    </a:lnTo>
                    <a:lnTo>
                      <a:pt x="166" y="427"/>
                    </a:lnTo>
                    <a:lnTo>
                      <a:pt x="169" y="427"/>
                    </a:lnTo>
                    <a:lnTo>
                      <a:pt x="173" y="430"/>
                    </a:lnTo>
                    <a:lnTo>
                      <a:pt x="172" y="427"/>
                    </a:lnTo>
                    <a:lnTo>
                      <a:pt x="175" y="426"/>
                    </a:lnTo>
                    <a:lnTo>
                      <a:pt x="176" y="427"/>
                    </a:lnTo>
                    <a:lnTo>
                      <a:pt x="177" y="429"/>
                    </a:lnTo>
                    <a:lnTo>
                      <a:pt x="178" y="430"/>
                    </a:lnTo>
                    <a:lnTo>
                      <a:pt x="177" y="432"/>
                    </a:lnTo>
                    <a:lnTo>
                      <a:pt x="177" y="434"/>
                    </a:lnTo>
                    <a:lnTo>
                      <a:pt x="179" y="435"/>
                    </a:lnTo>
                    <a:lnTo>
                      <a:pt x="180" y="435"/>
                    </a:lnTo>
                    <a:lnTo>
                      <a:pt x="182" y="434"/>
                    </a:lnTo>
                    <a:lnTo>
                      <a:pt x="182" y="437"/>
                    </a:lnTo>
                    <a:lnTo>
                      <a:pt x="183" y="438"/>
                    </a:lnTo>
                    <a:lnTo>
                      <a:pt x="185" y="435"/>
                    </a:lnTo>
                    <a:lnTo>
                      <a:pt x="185" y="434"/>
                    </a:lnTo>
                    <a:lnTo>
                      <a:pt x="185" y="433"/>
                    </a:lnTo>
                    <a:lnTo>
                      <a:pt x="187" y="433"/>
                    </a:lnTo>
                    <a:lnTo>
                      <a:pt x="187" y="431"/>
                    </a:lnTo>
                    <a:lnTo>
                      <a:pt x="189" y="430"/>
                    </a:lnTo>
                    <a:lnTo>
                      <a:pt x="190" y="430"/>
                    </a:lnTo>
                    <a:lnTo>
                      <a:pt x="188" y="426"/>
                    </a:lnTo>
                    <a:lnTo>
                      <a:pt x="190" y="425"/>
                    </a:lnTo>
                    <a:lnTo>
                      <a:pt x="191" y="425"/>
                    </a:lnTo>
                    <a:lnTo>
                      <a:pt x="192" y="427"/>
                    </a:lnTo>
                    <a:lnTo>
                      <a:pt x="194" y="427"/>
                    </a:lnTo>
                    <a:lnTo>
                      <a:pt x="194" y="428"/>
                    </a:lnTo>
                    <a:lnTo>
                      <a:pt x="195" y="427"/>
                    </a:lnTo>
                    <a:lnTo>
                      <a:pt x="198" y="425"/>
                    </a:lnTo>
                    <a:lnTo>
                      <a:pt x="201" y="425"/>
                    </a:lnTo>
                    <a:lnTo>
                      <a:pt x="201" y="427"/>
                    </a:lnTo>
                    <a:lnTo>
                      <a:pt x="204" y="429"/>
                    </a:lnTo>
                    <a:lnTo>
                      <a:pt x="204" y="432"/>
                    </a:lnTo>
                    <a:lnTo>
                      <a:pt x="206" y="434"/>
                    </a:lnTo>
                    <a:lnTo>
                      <a:pt x="207" y="435"/>
                    </a:lnTo>
                    <a:lnTo>
                      <a:pt x="208" y="434"/>
                    </a:lnTo>
                    <a:lnTo>
                      <a:pt x="209" y="434"/>
                    </a:lnTo>
                    <a:lnTo>
                      <a:pt x="209" y="432"/>
                    </a:lnTo>
                    <a:lnTo>
                      <a:pt x="211" y="430"/>
                    </a:lnTo>
                    <a:lnTo>
                      <a:pt x="210" y="430"/>
                    </a:lnTo>
                    <a:lnTo>
                      <a:pt x="210" y="429"/>
                    </a:lnTo>
                    <a:lnTo>
                      <a:pt x="209" y="428"/>
                    </a:lnTo>
                    <a:lnTo>
                      <a:pt x="211" y="429"/>
                    </a:lnTo>
                    <a:lnTo>
                      <a:pt x="213" y="426"/>
                    </a:lnTo>
                    <a:lnTo>
                      <a:pt x="215" y="428"/>
                    </a:lnTo>
                    <a:lnTo>
                      <a:pt x="216" y="427"/>
                    </a:lnTo>
                    <a:lnTo>
                      <a:pt x="216" y="426"/>
                    </a:lnTo>
                    <a:lnTo>
                      <a:pt x="216" y="422"/>
                    </a:lnTo>
                    <a:lnTo>
                      <a:pt x="216" y="421"/>
                    </a:lnTo>
                    <a:lnTo>
                      <a:pt x="218" y="422"/>
                    </a:lnTo>
                    <a:lnTo>
                      <a:pt x="223" y="423"/>
                    </a:lnTo>
                    <a:lnTo>
                      <a:pt x="226" y="421"/>
                    </a:lnTo>
                    <a:lnTo>
                      <a:pt x="227" y="418"/>
                    </a:lnTo>
                    <a:lnTo>
                      <a:pt x="229" y="418"/>
                    </a:lnTo>
                    <a:lnTo>
                      <a:pt x="229" y="417"/>
                    </a:lnTo>
                    <a:lnTo>
                      <a:pt x="230" y="417"/>
                    </a:lnTo>
                    <a:lnTo>
                      <a:pt x="230" y="416"/>
                    </a:lnTo>
                    <a:lnTo>
                      <a:pt x="228" y="415"/>
                    </a:lnTo>
                    <a:lnTo>
                      <a:pt x="229" y="413"/>
                    </a:lnTo>
                    <a:lnTo>
                      <a:pt x="230" y="413"/>
                    </a:lnTo>
                    <a:lnTo>
                      <a:pt x="233" y="411"/>
                    </a:lnTo>
                    <a:lnTo>
                      <a:pt x="234" y="410"/>
                    </a:lnTo>
                    <a:lnTo>
                      <a:pt x="237" y="411"/>
                    </a:lnTo>
                    <a:lnTo>
                      <a:pt x="239" y="409"/>
                    </a:lnTo>
                    <a:lnTo>
                      <a:pt x="242" y="411"/>
                    </a:lnTo>
                    <a:lnTo>
                      <a:pt x="243" y="409"/>
                    </a:lnTo>
                    <a:lnTo>
                      <a:pt x="246" y="411"/>
                    </a:lnTo>
                    <a:lnTo>
                      <a:pt x="247" y="411"/>
                    </a:lnTo>
                    <a:lnTo>
                      <a:pt x="247" y="413"/>
                    </a:lnTo>
                    <a:lnTo>
                      <a:pt x="250" y="413"/>
                    </a:lnTo>
                    <a:lnTo>
                      <a:pt x="248" y="411"/>
                    </a:lnTo>
                    <a:lnTo>
                      <a:pt x="250" y="410"/>
                    </a:lnTo>
                    <a:lnTo>
                      <a:pt x="251" y="410"/>
                    </a:lnTo>
                    <a:lnTo>
                      <a:pt x="252" y="410"/>
                    </a:lnTo>
                    <a:lnTo>
                      <a:pt x="251" y="408"/>
                    </a:lnTo>
                    <a:lnTo>
                      <a:pt x="252" y="408"/>
                    </a:lnTo>
                    <a:lnTo>
                      <a:pt x="252" y="407"/>
                    </a:lnTo>
                    <a:lnTo>
                      <a:pt x="251" y="407"/>
                    </a:lnTo>
                    <a:lnTo>
                      <a:pt x="253" y="404"/>
                    </a:lnTo>
                    <a:lnTo>
                      <a:pt x="253" y="402"/>
                    </a:lnTo>
                    <a:lnTo>
                      <a:pt x="254" y="401"/>
                    </a:lnTo>
                    <a:lnTo>
                      <a:pt x="253" y="398"/>
                    </a:lnTo>
                    <a:lnTo>
                      <a:pt x="255" y="399"/>
                    </a:lnTo>
                    <a:lnTo>
                      <a:pt x="256" y="399"/>
                    </a:lnTo>
                    <a:lnTo>
                      <a:pt x="260" y="402"/>
                    </a:lnTo>
                    <a:lnTo>
                      <a:pt x="260" y="403"/>
                    </a:lnTo>
                    <a:lnTo>
                      <a:pt x="258" y="403"/>
                    </a:lnTo>
                    <a:lnTo>
                      <a:pt x="258" y="404"/>
                    </a:lnTo>
                    <a:lnTo>
                      <a:pt x="260" y="404"/>
                    </a:lnTo>
                    <a:lnTo>
                      <a:pt x="261" y="404"/>
                    </a:lnTo>
                    <a:lnTo>
                      <a:pt x="261" y="405"/>
                    </a:lnTo>
                    <a:lnTo>
                      <a:pt x="264" y="402"/>
                    </a:lnTo>
                    <a:lnTo>
                      <a:pt x="268" y="400"/>
                    </a:lnTo>
                    <a:lnTo>
                      <a:pt x="266" y="400"/>
                    </a:lnTo>
                    <a:lnTo>
                      <a:pt x="267" y="394"/>
                    </a:lnTo>
                    <a:lnTo>
                      <a:pt x="271" y="398"/>
                    </a:lnTo>
                    <a:lnTo>
                      <a:pt x="273" y="395"/>
                    </a:lnTo>
                    <a:lnTo>
                      <a:pt x="276" y="393"/>
                    </a:lnTo>
                    <a:lnTo>
                      <a:pt x="277" y="394"/>
                    </a:lnTo>
                    <a:lnTo>
                      <a:pt x="277" y="396"/>
                    </a:lnTo>
                    <a:lnTo>
                      <a:pt x="277" y="398"/>
                    </a:lnTo>
                    <a:lnTo>
                      <a:pt x="278" y="398"/>
                    </a:lnTo>
                    <a:lnTo>
                      <a:pt x="278" y="400"/>
                    </a:lnTo>
                    <a:lnTo>
                      <a:pt x="277" y="400"/>
                    </a:lnTo>
                    <a:lnTo>
                      <a:pt x="278" y="401"/>
                    </a:lnTo>
                    <a:lnTo>
                      <a:pt x="277" y="401"/>
                    </a:lnTo>
                    <a:lnTo>
                      <a:pt x="277" y="402"/>
                    </a:lnTo>
                    <a:lnTo>
                      <a:pt x="278" y="402"/>
                    </a:lnTo>
                    <a:lnTo>
                      <a:pt x="279" y="404"/>
                    </a:lnTo>
                    <a:lnTo>
                      <a:pt x="280" y="403"/>
                    </a:lnTo>
                    <a:lnTo>
                      <a:pt x="280" y="401"/>
                    </a:lnTo>
                    <a:lnTo>
                      <a:pt x="280" y="402"/>
                    </a:lnTo>
                    <a:lnTo>
                      <a:pt x="281" y="404"/>
                    </a:lnTo>
                    <a:lnTo>
                      <a:pt x="280" y="404"/>
                    </a:lnTo>
                    <a:lnTo>
                      <a:pt x="280" y="405"/>
                    </a:lnTo>
                    <a:lnTo>
                      <a:pt x="283" y="407"/>
                    </a:lnTo>
                    <a:lnTo>
                      <a:pt x="285" y="408"/>
                    </a:lnTo>
                    <a:lnTo>
                      <a:pt x="288" y="409"/>
                    </a:lnTo>
                    <a:lnTo>
                      <a:pt x="289" y="408"/>
                    </a:lnTo>
                    <a:lnTo>
                      <a:pt x="291" y="408"/>
                    </a:lnTo>
                    <a:lnTo>
                      <a:pt x="293" y="406"/>
                    </a:lnTo>
                    <a:lnTo>
                      <a:pt x="294" y="406"/>
                    </a:lnTo>
                    <a:lnTo>
                      <a:pt x="295" y="403"/>
                    </a:lnTo>
                    <a:lnTo>
                      <a:pt x="294" y="401"/>
                    </a:lnTo>
                    <a:lnTo>
                      <a:pt x="294" y="400"/>
                    </a:lnTo>
                    <a:lnTo>
                      <a:pt x="296" y="400"/>
                    </a:lnTo>
                    <a:lnTo>
                      <a:pt x="296" y="401"/>
                    </a:lnTo>
                    <a:lnTo>
                      <a:pt x="296" y="403"/>
                    </a:lnTo>
                    <a:lnTo>
                      <a:pt x="298" y="403"/>
                    </a:lnTo>
                    <a:lnTo>
                      <a:pt x="298" y="404"/>
                    </a:lnTo>
                    <a:lnTo>
                      <a:pt x="300" y="404"/>
                    </a:lnTo>
                    <a:lnTo>
                      <a:pt x="301" y="404"/>
                    </a:lnTo>
                    <a:lnTo>
                      <a:pt x="303" y="406"/>
                    </a:lnTo>
                    <a:lnTo>
                      <a:pt x="304" y="407"/>
                    </a:lnTo>
                    <a:lnTo>
                      <a:pt x="305" y="406"/>
                    </a:lnTo>
                    <a:lnTo>
                      <a:pt x="307" y="406"/>
                    </a:lnTo>
                    <a:lnTo>
                      <a:pt x="308" y="409"/>
                    </a:lnTo>
                    <a:lnTo>
                      <a:pt x="309" y="410"/>
                    </a:lnTo>
                    <a:lnTo>
                      <a:pt x="309" y="407"/>
                    </a:lnTo>
                    <a:lnTo>
                      <a:pt x="309" y="406"/>
                    </a:lnTo>
                    <a:lnTo>
                      <a:pt x="311" y="406"/>
                    </a:lnTo>
                    <a:lnTo>
                      <a:pt x="313" y="407"/>
                    </a:lnTo>
                    <a:lnTo>
                      <a:pt x="313" y="406"/>
                    </a:lnTo>
                    <a:lnTo>
                      <a:pt x="314" y="406"/>
                    </a:lnTo>
                    <a:lnTo>
                      <a:pt x="318" y="408"/>
                    </a:lnTo>
                    <a:lnTo>
                      <a:pt x="318" y="407"/>
                    </a:lnTo>
                    <a:lnTo>
                      <a:pt x="320" y="407"/>
                    </a:lnTo>
                    <a:lnTo>
                      <a:pt x="318" y="406"/>
                    </a:lnTo>
                    <a:lnTo>
                      <a:pt x="320" y="406"/>
                    </a:lnTo>
                    <a:lnTo>
                      <a:pt x="320" y="404"/>
                    </a:lnTo>
                    <a:lnTo>
                      <a:pt x="321" y="404"/>
                    </a:lnTo>
                    <a:lnTo>
                      <a:pt x="322" y="406"/>
                    </a:lnTo>
                    <a:lnTo>
                      <a:pt x="326" y="404"/>
                    </a:lnTo>
                    <a:lnTo>
                      <a:pt x="326" y="403"/>
                    </a:lnTo>
                    <a:lnTo>
                      <a:pt x="325" y="402"/>
                    </a:lnTo>
                    <a:lnTo>
                      <a:pt x="325" y="400"/>
                    </a:lnTo>
                    <a:lnTo>
                      <a:pt x="321" y="398"/>
                    </a:lnTo>
                    <a:lnTo>
                      <a:pt x="324" y="396"/>
                    </a:lnTo>
                    <a:lnTo>
                      <a:pt x="323" y="395"/>
                    </a:lnTo>
                    <a:lnTo>
                      <a:pt x="324" y="396"/>
                    </a:lnTo>
                    <a:lnTo>
                      <a:pt x="329" y="394"/>
                    </a:lnTo>
                    <a:lnTo>
                      <a:pt x="330" y="394"/>
                    </a:lnTo>
                    <a:lnTo>
                      <a:pt x="332" y="393"/>
                    </a:lnTo>
                    <a:lnTo>
                      <a:pt x="333" y="393"/>
                    </a:lnTo>
                    <a:lnTo>
                      <a:pt x="336" y="394"/>
                    </a:lnTo>
                    <a:lnTo>
                      <a:pt x="337" y="393"/>
                    </a:lnTo>
                    <a:lnTo>
                      <a:pt x="339" y="394"/>
                    </a:lnTo>
                    <a:lnTo>
                      <a:pt x="342" y="393"/>
                    </a:lnTo>
                    <a:lnTo>
                      <a:pt x="345" y="395"/>
                    </a:lnTo>
                    <a:lnTo>
                      <a:pt x="346" y="393"/>
                    </a:lnTo>
                    <a:lnTo>
                      <a:pt x="346" y="392"/>
                    </a:lnTo>
                    <a:lnTo>
                      <a:pt x="348" y="390"/>
                    </a:lnTo>
                    <a:lnTo>
                      <a:pt x="350" y="390"/>
                    </a:lnTo>
                    <a:lnTo>
                      <a:pt x="350" y="388"/>
                    </a:lnTo>
                    <a:lnTo>
                      <a:pt x="348" y="384"/>
                    </a:lnTo>
                    <a:lnTo>
                      <a:pt x="349" y="383"/>
                    </a:lnTo>
                    <a:lnTo>
                      <a:pt x="351" y="383"/>
                    </a:lnTo>
                    <a:lnTo>
                      <a:pt x="353" y="383"/>
                    </a:lnTo>
                    <a:lnTo>
                      <a:pt x="355" y="383"/>
                    </a:lnTo>
                    <a:lnTo>
                      <a:pt x="356" y="383"/>
                    </a:lnTo>
                    <a:lnTo>
                      <a:pt x="357" y="381"/>
                    </a:lnTo>
                    <a:lnTo>
                      <a:pt x="359" y="381"/>
                    </a:lnTo>
                    <a:lnTo>
                      <a:pt x="359" y="380"/>
                    </a:lnTo>
                    <a:lnTo>
                      <a:pt x="361" y="378"/>
                    </a:lnTo>
                    <a:lnTo>
                      <a:pt x="362" y="376"/>
                    </a:lnTo>
                    <a:lnTo>
                      <a:pt x="362" y="377"/>
                    </a:lnTo>
                    <a:lnTo>
                      <a:pt x="362" y="376"/>
                    </a:lnTo>
                    <a:lnTo>
                      <a:pt x="364" y="370"/>
                    </a:lnTo>
                    <a:lnTo>
                      <a:pt x="363" y="370"/>
                    </a:lnTo>
                    <a:lnTo>
                      <a:pt x="363" y="367"/>
                    </a:lnTo>
                    <a:lnTo>
                      <a:pt x="360" y="367"/>
                    </a:lnTo>
                    <a:lnTo>
                      <a:pt x="362" y="364"/>
                    </a:lnTo>
                    <a:lnTo>
                      <a:pt x="362" y="362"/>
                    </a:lnTo>
                    <a:lnTo>
                      <a:pt x="361" y="361"/>
                    </a:lnTo>
                    <a:lnTo>
                      <a:pt x="361" y="363"/>
                    </a:lnTo>
                    <a:lnTo>
                      <a:pt x="358" y="365"/>
                    </a:lnTo>
                    <a:lnTo>
                      <a:pt x="356" y="364"/>
                    </a:lnTo>
                    <a:lnTo>
                      <a:pt x="355" y="366"/>
                    </a:lnTo>
                    <a:lnTo>
                      <a:pt x="354" y="366"/>
                    </a:lnTo>
                    <a:lnTo>
                      <a:pt x="356" y="364"/>
                    </a:lnTo>
                    <a:lnTo>
                      <a:pt x="356" y="362"/>
                    </a:lnTo>
                    <a:lnTo>
                      <a:pt x="357" y="363"/>
                    </a:lnTo>
                    <a:lnTo>
                      <a:pt x="358" y="361"/>
                    </a:lnTo>
                    <a:lnTo>
                      <a:pt x="356" y="358"/>
                    </a:lnTo>
                    <a:lnTo>
                      <a:pt x="356" y="357"/>
                    </a:lnTo>
                    <a:lnTo>
                      <a:pt x="356" y="354"/>
                    </a:lnTo>
                    <a:lnTo>
                      <a:pt x="354" y="355"/>
                    </a:lnTo>
                    <a:lnTo>
                      <a:pt x="355" y="353"/>
                    </a:lnTo>
                    <a:lnTo>
                      <a:pt x="353" y="353"/>
                    </a:lnTo>
                    <a:lnTo>
                      <a:pt x="354" y="351"/>
                    </a:lnTo>
                    <a:lnTo>
                      <a:pt x="356" y="347"/>
                    </a:lnTo>
                    <a:lnTo>
                      <a:pt x="359" y="347"/>
                    </a:lnTo>
                    <a:lnTo>
                      <a:pt x="362" y="349"/>
                    </a:lnTo>
                    <a:lnTo>
                      <a:pt x="364" y="347"/>
                    </a:lnTo>
                    <a:lnTo>
                      <a:pt x="364" y="346"/>
                    </a:lnTo>
                    <a:lnTo>
                      <a:pt x="366" y="348"/>
                    </a:lnTo>
                    <a:lnTo>
                      <a:pt x="368" y="345"/>
                    </a:lnTo>
                    <a:lnTo>
                      <a:pt x="366" y="344"/>
                    </a:lnTo>
                    <a:lnTo>
                      <a:pt x="366" y="340"/>
                    </a:lnTo>
                    <a:lnTo>
                      <a:pt x="367" y="338"/>
                    </a:lnTo>
                    <a:lnTo>
                      <a:pt x="367" y="339"/>
                    </a:lnTo>
                    <a:lnTo>
                      <a:pt x="368" y="337"/>
                    </a:lnTo>
                    <a:lnTo>
                      <a:pt x="366" y="334"/>
                    </a:lnTo>
                    <a:lnTo>
                      <a:pt x="365" y="332"/>
                    </a:lnTo>
                    <a:lnTo>
                      <a:pt x="363" y="332"/>
                    </a:lnTo>
                    <a:lnTo>
                      <a:pt x="361" y="331"/>
                    </a:lnTo>
                    <a:lnTo>
                      <a:pt x="359" y="331"/>
                    </a:lnTo>
                    <a:lnTo>
                      <a:pt x="358" y="330"/>
                    </a:lnTo>
                    <a:lnTo>
                      <a:pt x="359" y="326"/>
                    </a:lnTo>
                    <a:lnTo>
                      <a:pt x="359" y="324"/>
                    </a:lnTo>
                    <a:lnTo>
                      <a:pt x="360" y="322"/>
                    </a:lnTo>
                    <a:lnTo>
                      <a:pt x="362" y="317"/>
                    </a:lnTo>
                    <a:lnTo>
                      <a:pt x="364" y="315"/>
                    </a:lnTo>
                    <a:lnTo>
                      <a:pt x="364" y="313"/>
                    </a:lnTo>
                    <a:lnTo>
                      <a:pt x="366" y="311"/>
                    </a:lnTo>
                    <a:lnTo>
                      <a:pt x="369" y="311"/>
                    </a:lnTo>
                    <a:lnTo>
                      <a:pt x="369" y="313"/>
                    </a:lnTo>
                    <a:lnTo>
                      <a:pt x="370" y="313"/>
                    </a:lnTo>
                    <a:lnTo>
                      <a:pt x="371" y="312"/>
                    </a:lnTo>
                    <a:lnTo>
                      <a:pt x="373" y="311"/>
                    </a:lnTo>
                    <a:lnTo>
                      <a:pt x="374" y="311"/>
                    </a:lnTo>
                    <a:lnTo>
                      <a:pt x="375" y="311"/>
                    </a:lnTo>
                    <a:lnTo>
                      <a:pt x="375" y="307"/>
                    </a:lnTo>
                    <a:lnTo>
                      <a:pt x="372" y="306"/>
                    </a:lnTo>
                    <a:lnTo>
                      <a:pt x="373" y="303"/>
                    </a:lnTo>
                    <a:lnTo>
                      <a:pt x="372" y="303"/>
                    </a:lnTo>
                    <a:lnTo>
                      <a:pt x="372" y="302"/>
                    </a:lnTo>
                    <a:lnTo>
                      <a:pt x="368" y="302"/>
                    </a:lnTo>
                    <a:lnTo>
                      <a:pt x="367" y="300"/>
                    </a:lnTo>
                    <a:lnTo>
                      <a:pt x="367" y="297"/>
                    </a:lnTo>
                    <a:lnTo>
                      <a:pt x="369" y="294"/>
                    </a:lnTo>
                    <a:lnTo>
                      <a:pt x="369" y="293"/>
                    </a:lnTo>
                    <a:lnTo>
                      <a:pt x="370" y="294"/>
                    </a:lnTo>
                    <a:lnTo>
                      <a:pt x="373" y="293"/>
                    </a:lnTo>
                    <a:lnTo>
                      <a:pt x="373" y="292"/>
                    </a:lnTo>
                    <a:lnTo>
                      <a:pt x="375" y="293"/>
                    </a:lnTo>
                    <a:lnTo>
                      <a:pt x="375" y="292"/>
                    </a:lnTo>
                    <a:lnTo>
                      <a:pt x="374" y="290"/>
                    </a:lnTo>
                    <a:lnTo>
                      <a:pt x="375" y="289"/>
                    </a:lnTo>
                    <a:lnTo>
                      <a:pt x="377" y="289"/>
                    </a:lnTo>
                    <a:lnTo>
                      <a:pt x="378" y="288"/>
                    </a:lnTo>
                    <a:lnTo>
                      <a:pt x="378" y="286"/>
                    </a:lnTo>
                    <a:lnTo>
                      <a:pt x="379" y="285"/>
                    </a:lnTo>
                    <a:lnTo>
                      <a:pt x="378" y="283"/>
                    </a:lnTo>
                    <a:lnTo>
                      <a:pt x="378" y="282"/>
                    </a:lnTo>
                    <a:lnTo>
                      <a:pt x="378" y="281"/>
                    </a:lnTo>
                    <a:lnTo>
                      <a:pt x="378" y="279"/>
                    </a:lnTo>
                    <a:lnTo>
                      <a:pt x="379" y="279"/>
                    </a:lnTo>
                    <a:lnTo>
                      <a:pt x="382" y="279"/>
                    </a:lnTo>
                    <a:lnTo>
                      <a:pt x="384" y="278"/>
                    </a:lnTo>
                    <a:lnTo>
                      <a:pt x="386" y="279"/>
                    </a:lnTo>
                    <a:lnTo>
                      <a:pt x="390" y="276"/>
                    </a:lnTo>
                    <a:lnTo>
                      <a:pt x="392" y="274"/>
                    </a:lnTo>
                    <a:lnTo>
                      <a:pt x="392" y="272"/>
                    </a:lnTo>
                    <a:lnTo>
                      <a:pt x="395" y="272"/>
                    </a:lnTo>
                    <a:lnTo>
                      <a:pt x="395" y="274"/>
                    </a:lnTo>
                    <a:lnTo>
                      <a:pt x="396" y="275"/>
                    </a:lnTo>
                    <a:lnTo>
                      <a:pt x="396" y="274"/>
                    </a:lnTo>
                    <a:lnTo>
                      <a:pt x="398" y="272"/>
                    </a:lnTo>
                    <a:lnTo>
                      <a:pt x="400" y="272"/>
                    </a:lnTo>
                    <a:lnTo>
                      <a:pt x="403" y="270"/>
                    </a:lnTo>
                    <a:lnTo>
                      <a:pt x="403" y="268"/>
                    </a:lnTo>
                    <a:lnTo>
                      <a:pt x="406" y="268"/>
                    </a:lnTo>
                    <a:lnTo>
                      <a:pt x="406" y="266"/>
                    </a:lnTo>
                    <a:lnTo>
                      <a:pt x="405" y="266"/>
                    </a:lnTo>
                    <a:lnTo>
                      <a:pt x="406" y="266"/>
                    </a:lnTo>
                    <a:lnTo>
                      <a:pt x="405" y="264"/>
                    </a:lnTo>
                    <a:lnTo>
                      <a:pt x="403" y="260"/>
                    </a:lnTo>
                    <a:lnTo>
                      <a:pt x="406" y="258"/>
                    </a:lnTo>
                    <a:lnTo>
                      <a:pt x="405" y="258"/>
                    </a:lnTo>
                    <a:lnTo>
                      <a:pt x="404" y="253"/>
                    </a:lnTo>
                    <a:lnTo>
                      <a:pt x="405" y="253"/>
                    </a:lnTo>
                    <a:lnTo>
                      <a:pt x="405" y="251"/>
                    </a:lnTo>
                    <a:lnTo>
                      <a:pt x="406" y="248"/>
                    </a:lnTo>
                    <a:lnTo>
                      <a:pt x="406" y="246"/>
                    </a:lnTo>
                    <a:lnTo>
                      <a:pt x="407" y="244"/>
                    </a:lnTo>
                    <a:lnTo>
                      <a:pt x="408" y="243"/>
                    </a:lnTo>
                    <a:lnTo>
                      <a:pt x="408" y="240"/>
                    </a:lnTo>
                    <a:lnTo>
                      <a:pt x="406" y="242"/>
                    </a:lnTo>
                    <a:lnTo>
                      <a:pt x="405" y="241"/>
                    </a:lnTo>
                    <a:lnTo>
                      <a:pt x="404" y="239"/>
                    </a:lnTo>
                    <a:lnTo>
                      <a:pt x="406" y="238"/>
                    </a:lnTo>
                    <a:lnTo>
                      <a:pt x="405" y="236"/>
                    </a:lnTo>
                    <a:lnTo>
                      <a:pt x="405" y="235"/>
                    </a:lnTo>
                    <a:lnTo>
                      <a:pt x="406" y="234"/>
                    </a:lnTo>
                    <a:lnTo>
                      <a:pt x="404" y="229"/>
                    </a:lnTo>
                    <a:lnTo>
                      <a:pt x="405" y="226"/>
                    </a:lnTo>
                    <a:lnTo>
                      <a:pt x="406" y="225"/>
                    </a:lnTo>
                    <a:lnTo>
                      <a:pt x="408" y="223"/>
                    </a:lnTo>
                    <a:lnTo>
                      <a:pt x="410" y="221"/>
                    </a:lnTo>
                    <a:lnTo>
                      <a:pt x="408" y="217"/>
                    </a:lnTo>
                    <a:lnTo>
                      <a:pt x="412" y="215"/>
                    </a:lnTo>
                    <a:lnTo>
                      <a:pt x="413" y="213"/>
                    </a:lnTo>
                    <a:lnTo>
                      <a:pt x="410" y="212"/>
                    </a:lnTo>
                    <a:lnTo>
                      <a:pt x="410" y="211"/>
                    </a:lnTo>
                    <a:lnTo>
                      <a:pt x="410" y="209"/>
                    </a:lnTo>
                    <a:lnTo>
                      <a:pt x="411" y="208"/>
                    </a:lnTo>
                    <a:lnTo>
                      <a:pt x="410" y="208"/>
                    </a:lnTo>
                    <a:lnTo>
                      <a:pt x="409" y="209"/>
                    </a:lnTo>
                    <a:lnTo>
                      <a:pt x="408" y="208"/>
                    </a:lnTo>
                    <a:lnTo>
                      <a:pt x="406" y="206"/>
                    </a:lnTo>
                    <a:lnTo>
                      <a:pt x="405" y="204"/>
                    </a:lnTo>
                    <a:lnTo>
                      <a:pt x="406" y="203"/>
                    </a:lnTo>
                    <a:lnTo>
                      <a:pt x="406" y="202"/>
                    </a:lnTo>
                    <a:lnTo>
                      <a:pt x="404" y="200"/>
                    </a:lnTo>
                    <a:lnTo>
                      <a:pt x="405" y="200"/>
                    </a:lnTo>
                    <a:lnTo>
                      <a:pt x="407" y="200"/>
                    </a:lnTo>
                    <a:lnTo>
                      <a:pt x="408" y="201"/>
                    </a:lnTo>
                    <a:lnTo>
                      <a:pt x="409" y="205"/>
                    </a:lnTo>
                    <a:lnTo>
                      <a:pt x="412" y="204"/>
                    </a:lnTo>
                    <a:lnTo>
                      <a:pt x="413" y="203"/>
                    </a:lnTo>
                    <a:lnTo>
                      <a:pt x="413" y="202"/>
                    </a:lnTo>
                    <a:lnTo>
                      <a:pt x="416" y="200"/>
                    </a:lnTo>
                    <a:lnTo>
                      <a:pt x="418" y="197"/>
                    </a:lnTo>
                    <a:lnTo>
                      <a:pt x="419" y="197"/>
                    </a:lnTo>
                    <a:lnTo>
                      <a:pt x="422" y="191"/>
                    </a:lnTo>
                    <a:lnTo>
                      <a:pt x="422"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58" name="Freeform 112"/>
              <p:cNvSpPr>
                <a:spLocks/>
              </p:cNvSpPr>
              <p:nvPr/>
            </p:nvSpPr>
            <p:spPr bwMode="auto">
              <a:xfrm>
                <a:off x="1156" y="3285"/>
                <a:ext cx="422" cy="438"/>
              </a:xfrm>
              <a:custGeom>
                <a:avLst/>
                <a:gdLst>
                  <a:gd name="T0" fmla="*/ 418 w 422"/>
                  <a:gd name="T1" fmla="*/ 168 h 438"/>
                  <a:gd name="T2" fmla="*/ 390 w 422"/>
                  <a:gd name="T3" fmla="*/ 138 h 438"/>
                  <a:gd name="T4" fmla="*/ 364 w 422"/>
                  <a:gd name="T5" fmla="*/ 110 h 438"/>
                  <a:gd name="T6" fmla="*/ 338 w 422"/>
                  <a:gd name="T7" fmla="*/ 91 h 438"/>
                  <a:gd name="T8" fmla="*/ 320 w 422"/>
                  <a:gd name="T9" fmla="*/ 76 h 438"/>
                  <a:gd name="T10" fmla="*/ 291 w 422"/>
                  <a:gd name="T11" fmla="*/ 93 h 438"/>
                  <a:gd name="T12" fmla="*/ 269 w 422"/>
                  <a:gd name="T13" fmla="*/ 61 h 438"/>
                  <a:gd name="T14" fmla="*/ 255 w 422"/>
                  <a:gd name="T15" fmla="*/ 47 h 438"/>
                  <a:gd name="T16" fmla="*/ 244 w 422"/>
                  <a:gd name="T17" fmla="*/ 35 h 438"/>
                  <a:gd name="T18" fmla="*/ 226 w 422"/>
                  <a:gd name="T19" fmla="*/ 32 h 438"/>
                  <a:gd name="T20" fmla="*/ 213 w 422"/>
                  <a:gd name="T21" fmla="*/ 24 h 438"/>
                  <a:gd name="T22" fmla="*/ 190 w 422"/>
                  <a:gd name="T23" fmla="*/ 0 h 438"/>
                  <a:gd name="T24" fmla="*/ 171 w 422"/>
                  <a:gd name="T25" fmla="*/ 11 h 438"/>
                  <a:gd name="T26" fmla="*/ 165 w 422"/>
                  <a:gd name="T27" fmla="*/ 29 h 438"/>
                  <a:gd name="T28" fmla="*/ 150 w 422"/>
                  <a:gd name="T29" fmla="*/ 34 h 438"/>
                  <a:gd name="T30" fmla="*/ 126 w 422"/>
                  <a:gd name="T31" fmla="*/ 41 h 438"/>
                  <a:gd name="T32" fmla="*/ 109 w 422"/>
                  <a:gd name="T33" fmla="*/ 41 h 438"/>
                  <a:gd name="T34" fmla="*/ 96 w 422"/>
                  <a:gd name="T35" fmla="*/ 62 h 438"/>
                  <a:gd name="T36" fmla="*/ 112 w 422"/>
                  <a:gd name="T37" fmla="*/ 94 h 438"/>
                  <a:gd name="T38" fmla="*/ 97 w 422"/>
                  <a:gd name="T39" fmla="*/ 104 h 438"/>
                  <a:gd name="T40" fmla="*/ 86 w 422"/>
                  <a:gd name="T41" fmla="*/ 114 h 438"/>
                  <a:gd name="T42" fmla="*/ 72 w 422"/>
                  <a:gd name="T43" fmla="*/ 104 h 438"/>
                  <a:gd name="T44" fmla="*/ 49 w 422"/>
                  <a:gd name="T45" fmla="*/ 105 h 438"/>
                  <a:gd name="T46" fmla="*/ 37 w 422"/>
                  <a:gd name="T47" fmla="*/ 112 h 438"/>
                  <a:gd name="T48" fmla="*/ 21 w 422"/>
                  <a:gd name="T49" fmla="*/ 130 h 438"/>
                  <a:gd name="T50" fmla="*/ 16 w 422"/>
                  <a:gd name="T51" fmla="*/ 149 h 438"/>
                  <a:gd name="T52" fmla="*/ 5 w 422"/>
                  <a:gd name="T53" fmla="*/ 183 h 438"/>
                  <a:gd name="T54" fmla="*/ 1 w 422"/>
                  <a:gd name="T55" fmla="*/ 201 h 438"/>
                  <a:gd name="T56" fmla="*/ 1 w 422"/>
                  <a:gd name="T57" fmla="*/ 223 h 438"/>
                  <a:gd name="T58" fmla="*/ 19 w 422"/>
                  <a:gd name="T59" fmla="*/ 253 h 438"/>
                  <a:gd name="T60" fmla="*/ 43 w 422"/>
                  <a:gd name="T61" fmla="*/ 258 h 438"/>
                  <a:gd name="T62" fmla="*/ 58 w 422"/>
                  <a:gd name="T63" fmla="*/ 275 h 438"/>
                  <a:gd name="T64" fmla="*/ 85 w 422"/>
                  <a:gd name="T65" fmla="*/ 288 h 438"/>
                  <a:gd name="T66" fmla="*/ 109 w 422"/>
                  <a:gd name="T67" fmla="*/ 293 h 438"/>
                  <a:gd name="T68" fmla="*/ 113 w 422"/>
                  <a:gd name="T69" fmla="*/ 321 h 438"/>
                  <a:gd name="T70" fmla="*/ 131 w 422"/>
                  <a:gd name="T71" fmla="*/ 341 h 438"/>
                  <a:gd name="T72" fmla="*/ 153 w 422"/>
                  <a:gd name="T73" fmla="*/ 347 h 438"/>
                  <a:gd name="T74" fmla="*/ 172 w 422"/>
                  <a:gd name="T75" fmla="*/ 351 h 438"/>
                  <a:gd name="T76" fmla="*/ 173 w 422"/>
                  <a:gd name="T77" fmla="*/ 371 h 438"/>
                  <a:gd name="T78" fmla="*/ 156 w 422"/>
                  <a:gd name="T79" fmla="*/ 388 h 438"/>
                  <a:gd name="T80" fmla="*/ 144 w 422"/>
                  <a:gd name="T81" fmla="*/ 407 h 438"/>
                  <a:gd name="T82" fmla="*/ 166 w 422"/>
                  <a:gd name="T83" fmla="*/ 424 h 438"/>
                  <a:gd name="T84" fmla="*/ 179 w 422"/>
                  <a:gd name="T85" fmla="*/ 435 h 438"/>
                  <a:gd name="T86" fmla="*/ 195 w 422"/>
                  <a:gd name="T87" fmla="*/ 427 h 438"/>
                  <a:gd name="T88" fmla="*/ 216 w 422"/>
                  <a:gd name="T89" fmla="*/ 427 h 438"/>
                  <a:gd name="T90" fmla="*/ 239 w 422"/>
                  <a:gd name="T91" fmla="*/ 409 h 438"/>
                  <a:gd name="T92" fmla="*/ 253 w 422"/>
                  <a:gd name="T93" fmla="*/ 398 h 438"/>
                  <a:gd name="T94" fmla="*/ 277 w 422"/>
                  <a:gd name="T95" fmla="*/ 396 h 438"/>
                  <a:gd name="T96" fmla="*/ 288 w 422"/>
                  <a:gd name="T97" fmla="*/ 409 h 438"/>
                  <a:gd name="T98" fmla="*/ 307 w 422"/>
                  <a:gd name="T99" fmla="*/ 406 h 438"/>
                  <a:gd name="T100" fmla="*/ 326 w 422"/>
                  <a:gd name="T101" fmla="*/ 404 h 438"/>
                  <a:gd name="T102" fmla="*/ 346 w 422"/>
                  <a:gd name="T103" fmla="*/ 392 h 438"/>
                  <a:gd name="T104" fmla="*/ 363 w 422"/>
                  <a:gd name="T105" fmla="*/ 370 h 438"/>
                  <a:gd name="T106" fmla="*/ 354 w 422"/>
                  <a:gd name="T107" fmla="*/ 355 h 438"/>
                  <a:gd name="T108" fmla="*/ 363 w 422"/>
                  <a:gd name="T109" fmla="*/ 332 h 438"/>
                  <a:gd name="T110" fmla="*/ 375 w 422"/>
                  <a:gd name="T111" fmla="*/ 311 h 438"/>
                  <a:gd name="T112" fmla="*/ 377 w 422"/>
                  <a:gd name="T113" fmla="*/ 289 h 438"/>
                  <a:gd name="T114" fmla="*/ 396 w 422"/>
                  <a:gd name="T115" fmla="*/ 275 h 438"/>
                  <a:gd name="T116" fmla="*/ 405 w 422"/>
                  <a:gd name="T117" fmla="*/ 253 h 438"/>
                  <a:gd name="T118" fmla="*/ 410 w 422"/>
                  <a:gd name="T119" fmla="*/ 221 h 438"/>
                  <a:gd name="T120" fmla="*/ 408 w 422"/>
                  <a:gd name="T121" fmla="*/ 201 h 4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2"/>
                  <a:gd name="T184" fmla="*/ 0 h 438"/>
                  <a:gd name="T185" fmla="*/ 422 w 422"/>
                  <a:gd name="T186" fmla="*/ 438 h 4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2" h="438">
                    <a:moveTo>
                      <a:pt x="422" y="187"/>
                    </a:moveTo>
                    <a:lnTo>
                      <a:pt x="421" y="184"/>
                    </a:lnTo>
                    <a:lnTo>
                      <a:pt x="417" y="183"/>
                    </a:lnTo>
                    <a:lnTo>
                      <a:pt x="417" y="182"/>
                    </a:lnTo>
                    <a:lnTo>
                      <a:pt x="415" y="182"/>
                    </a:lnTo>
                    <a:lnTo>
                      <a:pt x="414" y="181"/>
                    </a:lnTo>
                    <a:lnTo>
                      <a:pt x="414" y="180"/>
                    </a:lnTo>
                    <a:lnTo>
                      <a:pt x="413" y="179"/>
                    </a:lnTo>
                    <a:lnTo>
                      <a:pt x="413" y="178"/>
                    </a:lnTo>
                    <a:lnTo>
                      <a:pt x="411" y="177"/>
                    </a:lnTo>
                    <a:lnTo>
                      <a:pt x="412" y="175"/>
                    </a:lnTo>
                    <a:lnTo>
                      <a:pt x="414" y="175"/>
                    </a:lnTo>
                    <a:lnTo>
                      <a:pt x="415" y="174"/>
                    </a:lnTo>
                    <a:lnTo>
                      <a:pt x="417" y="172"/>
                    </a:lnTo>
                    <a:lnTo>
                      <a:pt x="417" y="169"/>
                    </a:lnTo>
                    <a:lnTo>
                      <a:pt x="418" y="169"/>
                    </a:lnTo>
                    <a:lnTo>
                      <a:pt x="418" y="168"/>
                    </a:lnTo>
                    <a:lnTo>
                      <a:pt x="418" y="164"/>
                    </a:lnTo>
                    <a:lnTo>
                      <a:pt x="418" y="163"/>
                    </a:lnTo>
                    <a:lnTo>
                      <a:pt x="414" y="157"/>
                    </a:lnTo>
                    <a:lnTo>
                      <a:pt x="414" y="155"/>
                    </a:lnTo>
                    <a:lnTo>
                      <a:pt x="413" y="152"/>
                    </a:lnTo>
                    <a:lnTo>
                      <a:pt x="410" y="152"/>
                    </a:lnTo>
                    <a:lnTo>
                      <a:pt x="408" y="149"/>
                    </a:lnTo>
                    <a:lnTo>
                      <a:pt x="408" y="147"/>
                    </a:lnTo>
                    <a:lnTo>
                      <a:pt x="405" y="145"/>
                    </a:lnTo>
                    <a:lnTo>
                      <a:pt x="403" y="145"/>
                    </a:lnTo>
                    <a:lnTo>
                      <a:pt x="400" y="142"/>
                    </a:lnTo>
                    <a:lnTo>
                      <a:pt x="398" y="143"/>
                    </a:lnTo>
                    <a:lnTo>
                      <a:pt x="396" y="140"/>
                    </a:lnTo>
                    <a:lnTo>
                      <a:pt x="395" y="142"/>
                    </a:lnTo>
                    <a:lnTo>
                      <a:pt x="394" y="142"/>
                    </a:lnTo>
                    <a:lnTo>
                      <a:pt x="392" y="142"/>
                    </a:lnTo>
                    <a:lnTo>
                      <a:pt x="391" y="139"/>
                    </a:lnTo>
                    <a:lnTo>
                      <a:pt x="390" y="138"/>
                    </a:lnTo>
                    <a:lnTo>
                      <a:pt x="387" y="136"/>
                    </a:lnTo>
                    <a:lnTo>
                      <a:pt x="389" y="132"/>
                    </a:lnTo>
                    <a:lnTo>
                      <a:pt x="387" y="131"/>
                    </a:lnTo>
                    <a:lnTo>
                      <a:pt x="385" y="128"/>
                    </a:lnTo>
                    <a:lnTo>
                      <a:pt x="382" y="122"/>
                    </a:lnTo>
                    <a:lnTo>
                      <a:pt x="380" y="120"/>
                    </a:lnTo>
                    <a:lnTo>
                      <a:pt x="377" y="119"/>
                    </a:lnTo>
                    <a:lnTo>
                      <a:pt x="375" y="117"/>
                    </a:lnTo>
                    <a:lnTo>
                      <a:pt x="374" y="117"/>
                    </a:lnTo>
                    <a:lnTo>
                      <a:pt x="372" y="117"/>
                    </a:lnTo>
                    <a:lnTo>
                      <a:pt x="372" y="115"/>
                    </a:lnTo>
                    <a:lnTo>
                      <a:pt x="370" y="114"/>
                    </a:lnTo>
                    <a:lnTo>
                      <a:pt x="369" y="111"/>
                    </a:lnTo>
                    <a:lnTo>
                      <a:pt x="368" y="111"/>
                    </a:lnTo>
                    <a:lnTo>
                      <a:pt x="367" y="113"/>
                    </a:lnTo>
                    <a:lnTo>
                      <a:pt x="366" y="113"/>
                    </a:lnTo>
                    <a:lnTo>
                      <a:pt x="364" y="110"/>
                    </a:lnTo>
                    <a:lnTo>
                      <a:pt x="362" y="108"/>
                    </a:lnTo>
                    <a:lnTo>
                      <a:pt x="360" y="108"/>
                    </a:lnTo>
                    <a:lnTo>
                      <a:pt x="358" y="110"/>
                    </a:lnTo>
                    <a:lnTo>
                      <a:pt x="357" y="109"/>
                    </a:lnTo>
                    <a:lnTo>
                      <a:pt x="358" y="108"/>
                    </a:lnTo>
                    <a:lnTo>
                      <a:pt x="356" y="105"/>
                    </a:lnTo>
                    <a:lnTo>
                      <a:pt x="355" y="103"/>
                    </a:lnTo>
                    <a:lnTo>
                      <a:pt x="351" y="105"/>
                    </a:lnTo>
                    <a:lnTo>
                      <a:pt x="348" y="104"/>
                    </a:lnTo>
                    <a:lnTo>
                      <a:pt x="346" y="104"/>
                    </a:lnTo>
                    <a:lnTo>
                      <a:pt x="345" y="105"/>
                    </a:lnTo>
                    <a:lnTo>
                      <a:pt x="343" y="103"/>
                    </a:lnTo>
                    <a:lnTo>
                      <a:pt x="342" y="97"/>
                    </a:lnTo>
                    <a:lnTo>
                      <a:pt x="340" y="94"/>
                    </a:lnTo>
                    <a:lnTo>
                      <a:pt x="339" y="93"/>
                    </a:lnTo>
                    <a:lnTo>
                      <a:pt x="338" y="91"/>
                    </a:lnTo>
                    <a:lnTo>
                      <a:pt x="337" y="91"/>
                    </a:lnTo>
                    <a:lnTo>
                      <a:pt x="335" y="89"/>
                    </a:lnTo>
                    <a:lnTo>
                      <a:pt x="334" y="89"/>
                    </a:lnTo>
                    <a:lnTo>
                      <a:pt x="333" y="88"/>
                    </a:lnTo>
                    <a:lnTo>
                      <a:pt x="332" y="91"/>
                    </a:lnTo>
                    <a:lnTo>
                      <a:pt x="331" y="90"/>
                    </a:lnTo>
                    <a:lnTo>
                      <a:pt x="329" y="88"/>
                    </a:lnTo>
                    <a:lnTo>
                      <a:pt x="328" y="87"/>
                    </a:lnTo>
                    <a:lnTo>
                      <a:pt x="326" y="87"/>
                    </a:lnTo>
                    <a:lnTo>
                      <a:pt x="324" y="87"/>
                    </a:lnTo>
                    <a:lnTo>
                      <a:pt x="321" y="83"/>
                    </a:lnTo>
                    <a:lnTo>
                      <a:pt x="321" y="81"/>
                    </a:lnTo>
                    <a:lnTo>
                      <a:pt x="321" y="79"/>
                    </a:lnTo>
                    <a:lnTo>
                      <a:pt x="321" y="78"/>
                    </a:lnTo>
                    <a:lnTo>
                      <a:pt x="322" y="77"/>
                    </a:lnTo>
                    <a:lnTo>
                      <a:pt x="321" y="78"/>
                    </a:lnTo>
                    <a:lnTo>
                      <a:pt x="320" y="76"/>
                    </a:lnTo>
                    <a:lnTo>
                      <a:pt x="318" y="76"/>
                    </a:lnTo>
                    <a:lnTo>
                      <a:pt x="318" y="79"/>
                    </a:lnTo>
                    <a:lnTo>
                      <a:pt x="311" y="84"/>
                    </a:lnTo>
                    <a:lnTo>
                      <a:pt x="310" y="88"/>
                    </a:lnTo>
                    <a:lnTo>
                      <a:pt x="310" y="92"/>
                    </a:lnTo>
                    <a:lnTo>
                      <a:pt x="309" y="93"/>
                    </a:lnTo>
                    <a:lnTo>
                      <a:pt x="305" y="91"/>
                    </a:lnTo>
                    <a:lnTo>
                      <a:pt x="306" y="97"/>
                    </a:lnTo>
                    <a:lnTo>
                      <a:pt x="303" y="98"/>
                    </a:lnTo>
                    <a:lnTo>
                      <a:pt x="301" y="98"/>
                    </a:lnTo>
                    <a:lnTo>
                      <a:pt x="299" y="97"/>
                    </a:lnTo>
                    <a:lnTo>
                      <a:pt x="297" y="97"/>
                    </a:lnTo>
                    <a:lnTo>
                      <a:pt x="296" y="98"/>
                    </a:lnTo>
                    <a:lnTo>
                      <a:pt x="295" y="98"/>
                    </a:lnTo>
                    <a:lnTo>
                      <a:pt x="292" y="93"/>
                    </a:lnTo>
                    <a:lnTo>
                      <a:pt x="291" y="93"/>
                    </a:lnTo>
                    <a:lnTo>
                      <a:pt x="291" y="92"/>
                    </a:lnTo>
                    <a:lnTo>
                      <a:pt x="289" y="91"/>
                    </a:lnTo>
                    <a:lnTo>
                      <a:pt x="286" y="88"/>
                    </a:lnTo>
                    <a:lnTo>
                      <a:pt x="283" y="88"/>
                    </a:lnTo>
                    <a:lnTo>
                      <a:pt x="279" y="84"/>
                    </a:lnTo>
                    <a:lnTo>
                      <a:pt x="280" y="83"/>
                    </a:lnTo>
                    <a:lnTo>
                      <a:pt x="278" y="80"/>
                    </a:lnTo>
                    <a:lnTo>
                      <a:pt x="281" y="75"/>
                    </a:lnTo>
                    <a:lnTo>
                      <a:pt x="283" y="74"/>
                    </a:lnTo>
                    <a:lnTo>
                      <a:pt x="283" y="69"/>
                    </a:lnTo>
                    <a:lnTo>
                      <a:pt x="281" y="70"/>
                    </a:lnTo>
                    <a:lnTo>
                      <a:pt x="279" y="71"/>
                    </a:lnTo>
                    <a:lnTo>
                      <a:pt x="278" y="70"/>
                    </a:lnTo>
                    <a:lnTo>
                      <a:pt x="274" y="68"/>
                    </a:lnTo>
                    <a:lnTo>
                      <a:pt x="272" y="63"/>
                    </a:lnTo>
                    <a:lnTo>
                      <a:pt x="271" y="63"/>
                    </a:lnTo>
                    <a:lnTo>
                      <a:pt x="269" y="61"/>
                    </a:lnTo>
                    <a:lnTo>
                      <a:pt x="268" y="60"/>
                    </a:lnTo>
                    <a:lnTo>
                      <a:pt x="266" y="61"/>
                    </a:lnTo>
                    <a:lnTo>
                      <a:pt x="265" y="58"/>
                    </a:lnTo>
                    <a:lnTo>
                      <a:pt x="264" y="59"/>
                    </a:lnTo>
                    <a:lnTo>
                      <a:pt x="264" y="60"/>
                    </a:lnTo>
                    <a:lnTo>
                      <a:pt x="263" y="59"/>
                    </a:lnTo>
                    <a:lnTo>
                      <a:pt x="261" y="61"/>
                    </a:lnTo>
                    <a:lnTo>
                      <a:pt x="260" y="61"/>
                    </a:lnTo>
                    <a:lnTo>
                      <a:pt x="260" y="59"/>
                    </a:lnTo>
                    <a:lnTo>
                      <a:pt x="260" y="56"/>
                    </a:lnTo>
                    <a:lnTo>
                      <a:pt x="261" y="51"/>
                    </a:lnTo>
                    <a:lnTo>
                      <a:pt x="263" y="49"/>
                    </a:lnTo>
                    <a:lnTo>
                      <a:pt x="261" y="49"/>
                    </a:lnTo>
                    <a:lnTo>
                      <a:pt x="261" y="50"/>
                    </a:lnTo>
                    <a:lnTo>
                      <a:pt x="259" y="49"/>
                    </a:lnTo>
                    <a:lnTo>
                      <a:pt x="257" y="49"/>
                    </a:lnTo>
                    <a:lnTo>
                      <a:pt x="255" y="47"/>
                    </a:lnTo>
                    <a:lnTo>
                      <a:pt x="252" y="47"/>
                    </a:lnTo>
                    <a:lnTo>
                      <a:pt x="248" y="45"/>
                    </a:lnTo>
                    <a:lnTo>
                      <a:pt x="249" y="45"/>
                    </a:lnTo>
                    <a:lnTo>
                      <a:pt x="248" y="43"/>
                    </a:lnTo>
                    <a:lnTo>
                      <a:pt x="248" y="42"/>
                    </a:lnTo>
                    <a:lnTo>
                      <a:pt x="247" y="43"/>
                    </a:lnTo>
                    <a:lnTo>
                      <a:pt x="247" y="42"/>
                    </a:lnTo>
                    <a:lnTo>
                      <a:pt x="246" y="42"/>
                    </a:lnTo>
                    <a:lnTo>
                      <a:pt x="245" y="41"/>
                    </a:lnTo>
                    <a:lnTo>
                      <a:pt x="246" y="41"/>
                    </a:lnTo>
                    <a:lnTo>
                      <a:pt x="247" y="40"/>
                    </a:lnTo>
                    <a:lnTo>
                      <a:pt x="246" y="40"/>
                    </a:lnTo>
                    <a:lnTo>
                      <a:pt x="245" y="40"/>
                    </a:lnTo>
                    <a:lnTo>
                      <a:pt x="245" y="37"/>
                    </a:lnTo>
                    <a:lnTo>
                      <a:pt x="244" y="36"/>
                    </a:lnTo>
                    <a:lnTo>
                      <a:pt x="244" y="35"/>
                    </a:lnTo>
                    <a:lnTo>
                      <a:pt x="242" y="37"/>
                    </a:lnTo>
                    <a:lnTo>
                      <a:pt x="240" y="36"/>
                    </a:lnTo>
                    <a:lnTo>
                      <a:pt x="240" y="34"/>
                    </a:lnTo>
                    <a:lnTo>
                      <a:pt x="239" y="36"/>
                    </a:lnTo>
                    <a:lnTo>
                      <a:pt x="237" y="34"/>
                    </a:lnTo>
                    <a:lnTo>
                      <a:pt x="237" y="33"/>
                    </a:lnTo>
                    <a:lnTo>
                      <a:pt x="239" y="33"/>
                    </a:lnTo>
                    <a:lnTo>
                      <a:pt x="238" y="31"/>
                    </a:lnTo>
                    <a:lnTo>
                      <a:pt x="235" y="31"/>
                    </a:lnTo>
                    <a:lnTo>
                      <a:pt x="235" y="30"/>
                    </a:lnTo>
                    <a:lnTo>
                      <a:pt x="234" y="30"/>
                    </a:lnTo>
                    <a:lnTo>
                      <a:pt x="233" y="30"/>
                    </a:lnTo>
                    <a:lnTo>
                      <a:pt x="232" y="27"/>
                    </a:lnTo>
                    <a:lnTo>
                      <a:pt x="231" y="28"/>
                    </a:lnTo>
                    <a:lnTo>
                      <a:pt x="230" y="32"/>
                    </a:lnTo>
                    <a:lnTo>
                      <a:pt x="228" y="32"/>
                    </a:lnTo>
                    <a:lnTo>
                      <a:pt x="227" y="31"/>
                    </a:lnTo>
                    <a:lnTo>
                      <a:pt x="226" y="32"/>
                    </a:lnTo>
                    <a:lnTo>
                      <a:pt x="225" y="28"/>
                    </a:lnTo>
                    <a:lnTo>
                      <a:pt x="226" y="27"/>
                    </a:lnTo>
                    <a:lnTo>
                      <a:pt x="223" y="27"/>
                    </a:lnTo>
                    <a:lnTo>
                      <a:pt x="223" y="28"/>
                    </a:lnTo>
                    <a:lnTo>
                      <a:pt x="221" y="28"/>
                    </a:lnTo>
                    <a:lnTo>
                      <a:pt x="221" y="29"/>
                    </a:lnTo>
                    <a:lnTo>
                      <a:pt x="220" y="29"/>
                    </a:lnTo>
                    <a:lnTo>
                      <a:pt x="220" y="28"/>
                    </a:lnTo>
                    <a:lnTo>
                      <a:pt x="218" y="28"/>
                    </a:lnTo>
                    <a:lnTo>
                      <a:pt x="216" y="28"/>
                    </a:lnTo>
                    <a:lnTo>
                      <a:pt x="215" y="28"/>
                    </a:lnTo>
                    <a:lnTo>
                      <a:pt x="215" y="27"/>
                    </a:lnTo>
                    <a:lnTo>
                      <a:pt x="213" y="28"/>
                    </a:lnTo>
                    <a:lnTo>
                      <a:pt x="213" y="27"/>
                    </a:lnTo>
                    <a:lnTo>
                      <a:pt x="213" y="29"/>
                    </a:lnTo>
                    <a:lnTo>
                      <a:pt x="212" y="28"/>
                    </a:lnTo>
                    <a:lnTo>
                      <a:pt x="213" y="27"/>
                    </a:lnTo>
                    <a:lnTo>
                      <a:pt x="213" y="24"/>
                    </a:lnTo>
                    <a:lnTo>
                      <a:pt x="212" y="24"/>
                    </a:lnTo>
                    <a:lnTo>
                      <a:pt x="212" y="23"/>
                    </a:lnTo>
                    <a:lnTo>
                      <a:pt x="210" y="23"/>
                    </a:lnTo>
                    <a:lnTo>
                      <a:pt x="209" y="21"/>
                    </a:lnTo>
                    <a:lnTo>
                      <a:pt x="209" y="19"/>
                    </a:lnTo>
                    <a:lnTo>
                      <a:pt x="207" y="19"/>
                    </a:lnTo>
                    <a:lnTo>
                      <a:pt x="206" y="17"/>
                    </a:lnTo>
                    <a:lnTo>
                      <a:pt x="206" y="16"/>
                    </a:lnTo>
                    <a:lnTo>
                      <a:pt x="204" y="16"/>
                    </a:lnTo>
                    <a:lnTo>
                      <a:pt x="201" y="11"/>
                    </a:lnTo>
                    <a:lnTo>
                      <a:pt x="199" y="11"/>
                    </a:lnTo>
                    <a:lnTo>
                      <a:pt x="198" y="10"/>
                    </a:lnTo>
                    <a:lnTo>
                      <a:pt x="196" y="7"/>
                    </a:lnTo>
                    <a:lnTo>
                      <a:pt x="195" y="6"/>
                    </a:lnTo>
                    <a:lnTo>
                      <a:pt x="193" y="4"/>
                    </a:lnTo>
                    <a:lnTo>
                      <a:pt x="190" y="0"/>
                    </a:lnTo>
                    <a:lnTo>
                      <a:pt x="189" y="1"/>
                    </a:lnTo>
                    <a:lnTo>
                      <a:pt x="189" y="4"/>
                    </a:lnTo>
                    <a:lnTo>
                      <a:pt x="187" y="6"/>
                    </a:lnTo>
                    <a:lnTo>
                      <a:pt x="186" y="4"/>
                    </a:lnTo>
                    <a:lnTo>
                      <a:pt x="183" y="4"/>
                    </a:lnTo>
                    <a:lnTo>
                      <a:pt x="183" y="5"/>
                    </a:lnTo>
                    <a:lnTo>
                      <a:pt x="183" y="6"/>
                    </a:lnTo>
                    <a:lnTo>
                      <a:pt x="183" y="7"/>
                    </a:lnTo>
                    <a:lnTo>
                      <a:pt x="181" y="8"/>
                    </a:lnTo>
                    <a:lnTo>
                      <a:pt x="180" y="8"/>
                    </a:lnTo>
                    <a:lnTo>
                      <a:pt x="180" y="10"/>
                    </a:lnTo>
                    <a:lnTo>
                      <a:pt x="179" y="10"/>
                    </a:lnTo>
                    <a:lnTo>
                      <a:pt x="178" y="7"/>
                    </a:lnTo>
                    <a:lnTo>
                      <a:pt x="176" y="6"/>
                    </a:lnTo>
                    <a:lnTo>
                      <a:pt x="175" y="6"/>
                    </a:lnTo>
                    <a:lnTo>
                      <a:pt x="171" y="10"/>
                    </a:lnTo>
                    <a:lnTo>
                      <a:pt x="171" y="11"/>
                    </a:lnTo>
                    <a:lnTo>
                      <a:pt x="169" y="11"/>
                    </a:lnTo>
                    <a:lnTo>
                      <a:pt x="167" y="13"/>
                    </a:lnTo>
                    <a:lnTo>
                      <a:pt x="166" y="16"/>
                    </a:lnTo>
                    <a:lnTo>
                      <a:pt x="166" y="17"/>
                    </a:lnTo>
                    <a:lnTo>
                      <a:pt x="166" y="19"/>
                    </a:lnTo>
                    <a:lnTo>
                      <a:pt x="168" y="19"/>
                    </a:lnTo>
                    <a:lnTo>
                      <a:pt x="169" y="19"/>
                    </a:lnTo>
                    <a:lnTo>
                      <a:pt x="169" y="21"/>
                    </a:lnTo>
                    <a:lnTo>
                      <a:pt x="170" y="22"/>
                    </a:lnTo>
                    <a:lnTo>
                      <a:pt x="169" y="24"/>
                    </a:lnTo>
                    <a:lnTo>
                      <a:pt x="171" y="25"/>
                    </a:lnTo>
                    <a:lnTo>
                      <a:pt x="170" y="26"/>
                    </a:lnTo>
                    <a:lnTo>
                      <a:pt x="170" y="27"/>
                    </a:lnTo>
                    <a:lnTo>
                      <a:pt x="169" y="28"/>
                    </a:lnTo>
                    <a:lnTo>
                      <a:pt x="167" y="28"/>
                    </a:lnTo>
                    <a:lnTo>
                      <a:pt x="166" y="30"/>
                    </a:lnTo>
                    <a:lnTo>
                      <a:pt x="165" y="29"/>
                    </a:lnTo>
                    <a:lnTo>
                      <a:pt x="164" y="29"/>
                    </a:lnTo>
                    <a:lnTo>
                      <a:pt x="164" y="28"/>
                    </a:lnTo>
                    <a:lnTo>
                      <a:pt x="162" y="29"/>
                    </a:lnTo>
                    <a:lnTo>
                      <a:pt x="159" y="27"/>
                    </a:lnTo>
                    <a:lnTo>
                      <a:pt x="159" y="28"/>
                    </a:lnTo>
                    <a:lnTo>
                      <a:pt x="158" y="28"/>
                    </a:lnTo>
                    <a:lnTo>
                      <a:pt x="157" y="27"/>
                    </a:lnTo>
                    <a:lnTo>
                      <a:pt x="157" y="24"/>
                    </a:lnTo>
                    <a:lnTo>
                      <a:pt x="156" y="25"/>
                    </a:lnTo>
                    <a:lnTo>
                      <a:pt x="156" y="24"/>
                    </a:lnTo>
                    <a:lnTo>
                      <a:pt x="155" y="27"/>
                    </a:lnTo>
                    <a:lnTo>
                      <a:pt x="152" y="29"/>
                    </a:lnTo>
                    <a:lnTo>
                      <a:pt x="151" y="32"/>
                    </a:lnTo>
                    <a:lnTo>
                      <a:pt x="152" y="33"/>
                    </a:lnTo>
                    <a:lnTo>
                      <a:pt x="151" y="34"/>
                    </a:lnTo>
                    <a:lnTo>
                      <a:pt x="151" y="36"/>
                    </a:lnTo>
                    <a:lnTo>
                      <a:pt x="150" y="36"/>
                    </a:lnTo>
                    <a:lnTo>
                      <a:pt x="150" y="34"/>
                    </a:lnTo>
                    <a:lnTo>
                      <a:pt x="148" y="34"/>
                    </a:lnTo>
                    <a:lnTo>
                      <a:pt x="145" y="37"/>
                    </a:lnTo>
                    <a:lnTo>
                      <a:pt x="142" y="34"/>
                    </a:lnTo>
                    <a:lnTo>
                      <a:pt x="139" y="36"/>
                    </a:lnTo>
                    <a:lnTo>
                      <a:pt x="136" y="38"/>
                    </a:lnTo>
                    <a:lnTo>
                      <a:pt x="135" y="38"/>
                    </a:lnTo>
                    <a:lnTo>
                      <a:pt x="134" y="38"/>
                    </a:lnTo>
                    <a:lnTo>
                      <a:pt x="133" y="38"/>
                    </a:lnTo>
                    <a:lnTo>
                      <a:pt x="131" y="38"/>
                    </a:lnTo>
                    <a:lnTo>
                      <a:pt x="131" y="36"/>
                    </a:lnTo>
                    <a:lnTo>
                      <a:pt x="131" y="38"/>
                    </a:lnTo>
                    <a:lnTo>
                      <a:pt x="130" y="38"/>
                    </a:lnTo>
                    <a:lnTo>
                      <a:pt x="128" y="38"/>
                    </a:lnTo>
                    <a:lnTo>
                      <a:pt x="127" y="40"/>
                    </a:lnTo>
                    <a:lnTo>
                      <a:pt x="126" y="39"/>
                    </a:lnTo>
                    <a:lnTo>
                      <a:pt x="125" y="40"/>
                    </a:lnTo>
                    <a:lnTo>
                      <a:pt x="126" y="41"/>
                    </a:lnTo>
                    <a:lnTo>
                      <a:pt x="123" y="42"/>
                    </a:lnTo>
                    <a:lnTo>
                      <a:pt x="123" y="41"/>
                    </a:lnTo>
                    <a:lnTo>
                      <a:pt x="122" y="43"/>
                    </a:lnTo>
                    <a:lnTo>
                      <a:pt x="121" y="41"/>
                    </a:lnTo>
                    <a:lnTo>
                      <a:pt x="120" y="42"/>
                    </a:lnTo>
                    <a:lnTo>
                      <a:pt x="120" y="41"/>
                    </a:lnTo>
                    <a:lnTo>
                      <a:pt x="117" y="41"/>
                    </a:lnTo>
                    <a:lnTo>
                      <a:pt x="120" y="38"/>
                    </a:lnTo>
                    <a:lnTo>
                      <a:pt x="119" y="37"/>
                    </a:lnTo>
                    <a:lnTo>
                      <a:pt x="118" y="37"/>
                    </a:lnTo>
                    <a:lnTo>
                      <a:pt x="117" y="38"/>
                    </a:lnTo>
                    <a:lnTo>
                      <a:pt x="115" y="38"/>
                    </a:lnTo>
                    <a:lnTo>
                      <a:pt x="114" y="40"/>
                    </a:lnTo>
                    <a:lnTo>
                      <a:pt x="112" y="40"/>
                    </a:lnTo>
                    <a:lnTo>
                      <a:pt x="112" y="39"/>
                    </a:lnTo>
                    <a:lnTo>
                      <a:pt x="110" y="41"/>
                    </a:lnTo>
                    <a:lnTo>
                      <a:pt x="109" y="41"/>
                    </a:lnTo>
                    <a:lnTo>
                      <a:pt x="109" y="43"/>
                    </a:lnTo>
                    <a:lnTo>
                      <a:pt x="110" y="44"/>
                    </a:lnTo>
                    <a:lnTo>
                      <a:pt x="110" y="45"/>
                    </a:lnTo>
                    <a:lnTo>
                      <a:pt x="107" y="47"/>
                    </a:lnTo>
                    <a:lnTo>
                      <a:pt x="107" y="51"/>
                    </a:lnTo>
                    <a:lnTo>
                      <a:pt x="107" y="53"/>
                    </a:lnTo>
                    <a:lnTo>
                      <a:pt x="102" y="55"/>
                    </a:lnTo>
                    <a:lnTo>
                      <a:pt x="102" y="56"/>
                    </a:lnTo>
                    <a:lnTo>
                      <a:pt x="100" y="59"/>
                    </a:lnTo>
                    <a:lnTo>
                      <a:pt x="99" y="59"/>
                    </a:lnTo>
                    <a:lnTo>
                      <a:pt x="99" y="58"/>
                    </a:lnTo>
                    <a:lnTo>
                      <a:pt x="98" y="58"/>
                    </a:lnTo>
                    <a:lnTo>
                      <a:pt x="98" y="59"/>
                    </a:lnTo>
                    <a:lnTo>
                      <a:pt x="97" y="59"/>
                    </a:lnTo>
                    <a:lnTo>
                      <a:pt x="98" y="61"/>
                    </a:lnTo>
                    <a:lnTo>
                      <a:pt x="96" y="62"/>
                    </a:lnTo>
                    <a:lnTo>
                      <a:pt x="96" y="64"/>
                    </a:lnTo>
                    <a:lnTo>
                      <a:pt x="95" y="65"/>
                    </a:lnTo>
                    <a:lnTo>
                      <a:pt x="96" y="67"/>
                    </a:lnTo>
                    <a:lnTo>
                      <a:pt x="94" y="71"/>
                    </a:lnTo>
                    <a:lnTo>
                      <a:pt x="95" y="73"/>
                    </a:lnTo>
                    <a:lnTo>
                      <a:pt x="94" y="75"/>
                    </a:lnTo>
                    <a:lnTo>
                      <a:pt x="96" y="76"/>
                    </a:lnTo>
                    <a:lnTo>
                      <a:pt x="95" y="76"/>
                    </a:lnTo>
                    <a:lnTo>
                      <a:pt x="96" y="80"/>
                    </a:lnTo>
                    <a:lnTo>
                      <a:pt x="97" y="80"/>
                    </a:lnTo>
                    <a:lnTo>
                      <a:pt x="99" y="77"/>
                    </a:lnTo>
                    <a:lnTo>
                      <a:pt x="101" y="82"/>
                    </a:lnTo>
                    <a:lnTo>
                      <a:pt x="104" y="81"/>
                    </a:lnTo>
                    <a:lnTo>
                      <a:pt x="109" y="82"/>
                    </a:lnTo>
                    <a:lnTo>
                      <a:pt x="108" y="84"/>
                    </a:lnTo>
                    <a:lnTo>
                      <a:pt x="109" y="88"/>
                    </a:lnTo>
                    <a:lnTo>
                      <a:pt x="112" y="93"/>
                    </a:lnTo>
                    <a:lnTo>
                      <a:pt x="112" y="94"/>
                    </a:lnTo>
                    <a:lnTo>
                      <a:pt x="110" y="95"/>
                    </a:lnTo>
                    <a:lnTo>
                      <a:pt x="110" y="97"/>
                    </a:lnTo>
                    <a:lnTo>
                      <a:pt x="111" y="98"/>
                    </a:lnTo>
                    <a:lnTo>
                      <a:pt x="109" y="102"/>
                    </a:lnTo>
                    <a:lnTo>
                      <a:pt x="108" y="100"/>
                    </a:lnTo>
                    <a:lnTo>
                      <a:pt x="108" y="102"/>
                    </a:lnTo>
                    <a:lnTo>
                      <a:pt x="107" y="102"/>
                    </a:lnTo>
                    <a:lnTo>
                      <a:pt x="105" y="104"/>
                    </a:lnTo>
                    <a:lnTo>
                      <a:pt x="105" y="105"/>
                    </a:lnTo>
                    <a:lnTo>
                      <a:pt x="102" y="106"/>
                    </a:lnTo>
                    <a:lnTo>
                      <a:pt x="102" y="105"/>
                    </a:lnTo>
                    <a:lnTo>
                      <a:pt x="101" y="105"/>
                    </a:lnTo>
                    <a:lnTo>
                      <a:pt x="99" y="106"/>
                    </a:lnTo>
                    <a:lnTo>
                      <a:pt x="99" y="105"/>
                    </a:lnTo>
                    <a:lnTo>
                      <a:pt x="98" y="106"/>
                    </a:lnTo>
                    <a:lnTo>
                      <a:pt x="97" y="104"/>
                    </a:lnTo>
                    <a:lnTo>
                      <a:pt x="94" y="102"/>
                    </a:lnTo>
                    <a:lnTo>
                      <a:pt x="94" y="103"/>
                    </a:lnTo>
                    <a:lnTo>
                      <a:pt x="92" y="102"/>
                    </a:lnTo>
                    <a:lnTo>
                      <a:pt x="92" y="105"/>
                    </a:lnTo>
                    <a:lnTo>
                      <a:pt x="90" y="106"/>
                    </a:lnTo>
                    <a:lnTo>
                      <a:pt x="89" y="105"/>
                    </a:lnTo>
                    <a:lnTo>
                      <a:pt x="90" y="104"/>
                    </a:lnTo>
                    <a:lnTo>
                      <a:pt x="88" y="104"/>
                    </a:lnTo>
                    <a:lnTo>
                      <a:pt x="88" y="105"/>
                    </a:lnTo>
                    <a:lnTo>
                      <a:pt x="89" y="106"/>
                    </a:lnTo>
                    <a:lnTo>
                      <a:pt x="89" y="108"/>
                    </a:lnTo>
                    <a:lnTo>
                      <a:pt x="87" y="108"/>
                    </a:lnTo>
                    <a:lnTo>
                      <a:pt x="87" y="110"/>
                    </a:lnTo>
                    <a:lnTo>
                      <a:pt x="86" y="110"/>
                    </a:lnTo>
                    <a:lnTo>
                      <a:pt x="86" y="111"/>
                    </a:lnTo>
                    <a:lnTo>
                      <a:pt x="86" y="113"/>
                    </a:lnTo>
                    <a:lnTo>
                      <a:pt x="86" y="114"/>
                    </a:lnTo>
                    <a:lnTo>
                      <a:pt x="82" y="114"/>
                    </a:lnTo>
                    <a:lnTo>
                      <a:pt x="82" y="111"/>
                    </a:lnTo>
                    <a:lnTo>
                      <a:pt x="82" y="109"/>
                    </a:lnTo>
                    <a:lnTo>
                      <a:pt x="79" y="107"/>
                    </a:lnTo>
                    <a:lnTo>
                      <a:pt x="79" y="108"/>
                    </a:lnTo>
                    <a:lnTo>
                      <a:pt x="77" y="108"/>
                    </a:lnTo>
                    <a:lnTo>
                      <a:pt x="76" y="108"/>
                    </a:lnTo>
                    <a:lnTo>
                      <a:pt x="75" y="108"/>
                    </a:lnTo>
                    <a:lnTo>
                      <a:pt x="74" y="106"/>
                    </a:lnTo>
                    <a:lnTo>
                      <a:pt x="74" y="105"/>
                    </a:lnTo>
                    <a:lnTo>
                      <a:pt x="73" y="105"/>
                    </a:lnTo>
                    <a:lnTo>
                      <a:pt x="73" y="104"/>
                    </a:lnTo>
                    <a:lnTo>
                      <a:pt x="74" y="104"/>
                    </a:lnTo>
                    <a:lnTo>
                      <a:pt x="74" y="103"/>
                    </a:lnTo>
                    <a:lnTo>
                      <a:pt x="73" y="103"/>
                    </a:lnTo>
                    <a:lnTo>
                      <a:pt x="72" y="104"/>
                    </a:lnTo>
                    <a:lnTo>
                      <a:pt x="71" y="104"/>
                    </a:lnTo>
                    <a:lnTo>
                      <a:pt x="70" y="104"/>
                    </a:lnTo>
                    <a:lnTo>
                      <a:pt x="70" y="107"/>
                    </a:lnTo>
                    <a:lnTo>
                      <a:pt x="68" y="105"/>
                    </a:lnTo>
                    <a:lnTo>
                      <a:pt x="65" y="106"/>
                    </a:lnTo>
                    <a:lnTo>
                      <a:pt x="65" y="108"/>
                    </a:lnTo>
                    <a:lnTo>
                      <a:pt x="63" y="108"/>
                    </a:lnTo>
                    <a:lnTo>
                      <a:pt x="62" y="106"/>
                    </a:lnTo>
                    <a:lnTo>
                      <a:pt x="61" y="108"/>
                    </a:lnTo>
                    <a:lnTo>
                      <a:pt x="60" y="108"/>
                    </a:lnTo>
                    <a:lnTo>
                      <a:pt x="59" y="107"/>
                    </a:lnTo>
                    <a:lnTo>
                      <a:pt x="57" y="108"/>
                    </a:lnTo>
                    <a:lnTo>
                      <a:pt x="54" y="105"/>
                    </a:lnTo>
                    <a:lnTo>
                      <a:pt x="52" y="105"/>
                    </a:lnTo>
                    <a:lnTo>
                      <a:pt x="52" y="104"/>
                    </a:lnTo>
                    <a:lnTo>
                      <a:pt x="49" y="104"/>
                    </a:lnTo>
                    <a:lnTo>
                      <a:pt x="49" y="105"/>
                    </a:lnTo>
                    <a:lnTo>
                      <a:pt x="48" y="105"/>
                    </a:lnTo>
                    <a:lnTo>
                      <a:pt x="47" y="105"/>
                    </a:lnTo>
                    <a:lnTo>
                      <a:pt x="47" y="104"/>
                    </a:lnTo>
                    <a:lnTo>
                      <a:pt x="46" y="104"/>
                    </a:lnTo>
                    <a:lnTo>
                      <a:pt x="44" y="103"/>
                    </a:lnTo>
                    <a:lnTo>
                      <a:pt x="45" y="102"/>
                    </a:lnTo>
                    <a:lnTo>
                      <a:pt x="43" y="100"/>
                    </a:lnTo>
                    <a:lnTo>
                      <a:pt x="38" y="100"/>
                    </a:lnTo>
                    <a:lnTo>
                      <a:pt x="36" y="100"/>
                    </a:lnTo>
                    <a:lnTo>
                      <a:pt x="33" y="104"/>
                    </a:lnTo>
                    <a:lnTo>
                      <a:pt x="34" y="105"/>
                    </a:lnTo>
                    <a:lnTo>
                      <a:pt x="36" y="106"/>
                    </a:lnTo>
                    <a:lnTo>
                      <a:pt x="37" y="109"/>
                    </a:lnTo>
                    <a:lnTo>
                      <a:pt x="37" y="110"/>
                    </a:lnTo>
                    <a:lnTo>
                      <a:pt x="37" y="111"/>
                    </a:lnTo>
                    <a:lnTo>
                      <a:pt x="37" y="112"/>
                    </a:lnTo>
                    <a:lnTo>
                      <a:pt x="34" y="113"/>
                    </a:lnTo>
                    <a:lnTo>
                      <a:pt x="30" y="111"/>
                    </a:lnTo>
                    <a:lnTo>
                      <a:pt x="29" y="114"/>
                    </a:lnTo>
                    <a:lnTo>
                      <a:pt x="26" y="111"/>
                    </a:lnTo>
                    <a:lnTo>
                      <a:pt x="24" y="111"/>
                    </a:lnTo>
                    <a:lnTo>
                      <a:pt x="23" y="112"/>
                    </a:lnTo>
                    <a:lnTo>
                      <a:pt x="23" y="115"/>
                    </a:lnTo>
                    <a:lnTo>
                      <a:pt x="22" y="115"/>
                    </a:lnTo>
                    <a:lnTo>
                      <a:pt x="22" y="116"/>
                    </a:lnTo>
                    <a:lnTo>
                      <a:pt x="23" y="117"/>
                    </a:lnTo>
                    <a:lnTo>
                      <a:pt x="24" y="121"/>
                    </a:lnTo>
                    <a:lnTo>
                      <a:pt x="23" y="121"/>
                    </a:lnTo>
                    <a:lnTo>
                      <a:pt x="21" y="121"/>
                    </a:lnTo>
                    <a:lnTo>
                      <a:pt x="21" y="124"/>
                    </a:lnTo>
                    <a:lnTo>
                      <a:pt x="19" y="127"/>
                    </a:lnTo>
                    <a:lnTo>
                      <a:pt x="21" y="130"/>
                    </a:lnTo>
                    <a:lnTo>
                      <a:pt x="21" y="134"/>
                    </a:lnTo>
                    <a:lnTo>
                      <a:pt x="22" y="135"/>
                    </a:lnTo>
                    <a:lnTo>
                      <a:pt x="22" y="136"/>
                    </a:lnTo>
                    <a:lnTo>
                      <a:pt x="20" y="138"/>
                    </a:lnTo>
                    <a:lnTo>
                      <a:pt x="17" y="136"/>
                    </a:lnTo>
                    <a:lnTo>
                      <a:pt x="16" y="136"/>
                    </a:lnTo>
                    <a:lnTo>
                      <a:pt x="14" y="135"/>
                    </a:lnTo>
                    <a:lnTo>
                      <a:pt x="14" y="136"/>
                    </a:lnTo>
                    <a:lnTo>
                      <a:pt x="13" y="135"/>
                    </a:lnTo>
                    <a:lnTo>
                      <a:pt x="11" y="138"/>
                    </a:lnTo>
                    <a:lnTo>
                      <a:pt x="11" y="140"/>
                    </a:lnTo>
                    <a:lnTo>
                      <a:pt x="13" y="141"/>
                    </a:lnTo>
                    <a:lnTo>
                      <a:pt x="14" y="142"/>
                    </a:lnTo>
                    <a:lnTo>
                      <a:pt x="14" y="143"/>
                    </a:lnTo>
                    <a:lnTo>
                      <a:pt x="14" y="144"/>
                    </a:lnTo>
                    <a:lnTo>
                      <a:pt x="17" y="148"/>
                    </a:lnTo>
                    <a:lnTo>
                      <a:pt x="16" y="148"/>
                    </a:lnTo>
                    <a:lnTo>
                      <a:pt x="16" y="149"/>
                    </a:lnTo>
                    <a:lnTo>
                      <a:pt x="17" y="149"/>
                    </a:lnTo>
                    <a:lnTo>
                      <a:pt x="16" y="152"/>
                    </a:lnTo>
                    <a:lnTo>
                      <a:pt x="17" y="155"/>
                    </a:lnTo>
                    <a:lnTo>
                      <a:pt x="16" y="155"/>
                    </a:lnTo>
                    <a:lnTo>
                      <a:pt x="14" y="158"/>
                    </a:lnTo>
                    <a:lnTo>
                      <a:pt x="13" y="158"/>
                    </a:lnTo>
                    <a:lnTo>
                      <a:pt x="13" y="161"/>
                    </a:lnTo>
                    <a:lnTo>
                      <a:pt x="14" y="161"/>
                    </a:lnTo>
                    <a:lnTo>
                      <a:pt x="14" y="162"/>
                    </a:lnTo>
                    <a:lnTo>
                      <a:pt x="13" y="171"/>
                    </a:lnTo>
                    <a:lnTo>
                      <a:pt x="11" y="171"/>
                    </a:lnTo>
                    <a:lnTo>
                      <a:pt x="9" y="173"/>
                    </a:lnTo>
                    <a:lnTo>
                      <a:pt x="9" y="178"/>
                    </a:lnTo>
                    <a:lnTo>
                      <a:pt x="7" y="180"/>
                    </a:lnTo>
                    <a:lnTo>
                      <a:pt x="6" y="180"/>
                    </a:lnTo>
                    <a:lnTo>
                      <a:pt x="5" y="181"/>
                    </a:lnTo>
                    <a:lnTo>
                      <a:pt x="5" y="183"/>
                    </a:lnTo>
                    <a:lnTo>
                      <a:pt x="7" y="182"/>
                    </a:lnTo>
                    <a:lnTo>
                      <a:pt x="8" y="181"/>
                    </a:lnTo>
                    <a:lnTo>
                      <a:pt x="9" y="181"/>
                    </a:lnTo>
                    <a:lnTo>
                      <a:pt x="8" y="184"/>
                    </a:lnTo>
                    <a:lnTo>
                      <a:pt x="6" y="185"/>
                    </a:lnTo>
                    <a:lnTo>
                      <a:pt x="6" y="187"/>
                    </a:lnTo>
                    <a:lnTo>
                      <a:pt x="5" y="187"/>
                    </a:lnTo>
                    <a:lnTo>
                      <a:pt x="5" y="191"/>
                    </a:lnTo>
                    <a:lnTo>
                      <a:pt x="4" y="192"/>
                    </a:lnTo>
                    <a:lnTo>
                      <a:pt x="4" y="193"/>
                    </a:lnTo>
                    <a:lnTo>
                      <a:pt x="4" y="195"/>
                    </a:lnTo>
                    <a:lnTo>
                      <a:pt x="3" y="196"/>
                    </a:lnTo>
                    <a:lnTo>
                      <a:pt x="1" y="195"/>
                    </a:lnTo>
                    <a:lnTo>
                      <a:pt x="1" y="197"/>
                    </a:lnTo>
                    <a:lnTo>
                      <a:pt x="2" y="198"/>
                    </a:lnTo>
                    <a:lnTo>
                      <a:pt x="1" y="198"/>
                    </a:lnTo>
                    <a:lnTo>
                      <a:pt x="0" y="200"/>
                    </a:lnTo>
                    <a:lnTo>
                      <a:pt x="1" y="201"/>
                    </a:lnTo>
                    <a:lnTo>
                      <a:pt x="1" y="202"/>
                    </a:lnTo>
                    <a:lnTo>
                      <a:pt x="0" y="204"/>
                    </a:lnTo>
                    <a:lnTo>
                      <a:pt x="0" y="205"/>
                    </a:lnTo>
                    <a:lnTo>
                      <a:pt x="1" y="205"/>
                    </a:lnTo>
                    <a:lnTo>
                      <a:pt x="4" y="208"/>
                    </a:lnTo>
                    <a:lnTo>
                      <a:pt x="7" y="208"/>
                    </a:lnTo>
                    <a:lnTo>
                      <a:pt x="8" y="211"/>
                    </a:lnTo>
                    <a:lnTo>
                      <a:pt x="8" y="215"/>
                    </a:lnTo>
                    <a:lnTo>
                      <a:pt x="10" y="215"/>
                    </a:lnTo>
                    <a:lnTo>
                      <a:pt x="9" y="217"/>
                    </a:lnTo>
                    <a:lnTo>
                      <a:pt x="8" y="216"/>
                    </a:lnTo>
                    <a:lnTo>
                      <a:pt x="7" y="217"/>
                    </a:lnTo>
                    <a:lnTo>
                      <a:pt x="5" y="219"/>
                    </a:lnTo>
                    <a:lnTo>
                      <a:pt x="4" y="219"/>
                    </a:lnTo>
                    <a:lnTo>
                      <a:pt x="4" y="221"/>
                    </a:lnTo>
                    <a:lnTo>
                      <a:pt x="3" y="221"/>
                    </a:lnTo>
                    <a:lnTo>
                      <a:pt x="3" y="223"/>
                    </a:lnTo>
                    <a:lnTo>
                      <a:pt x="1" y="223"/>
                    </a:lnTo>
                    <a:lnTo>
                      <a:pt x="1" y="225"/>
                    </a:lnTo>
                    <a:lnTo>
                      <a:pt x="2" y="226"/>
                    </a:lnTo>
                    <a:lnTo>
                      <a:pt x="4" y="230"/>
                    </a:lnTo>
                    <a:lnTo>
                      <a:pt x="7" y="231"/>
                    </a:lnTo>
                    <a:lnTo>
                      <a:pt x="7" y="232"/>
                    </a:lnTo>
                    <a:lnTo>
                      <a:pt x="5" y="236"/>
                    </a:lnTo>
                    <a:lnTo>
                      <a:pt x="8" y="237"/>
                    </a:lnTo>
                    <a:lnTo>
                      <a:pt x="11" y="238"/>
                    </a:lnTo>
                    <a:lnTo>
                      <a:pt x="11" y="239"/>
                    </a:lnTo>
                    <a:lnTo>
                      <a:pt x="12" y="240"/>
                    </a:lnTo>
                    <a:lnTo>
                      <a:pt x="11" y="242"/>
                    </a:lnTo>
                    <a:lnTo>
                      <a:pt x="13" y="245"/>
                    </a:lnTo>
                    <a:lnTo>
                      <a:pt x="13" y="246"/>
                    </a:lnTo>
                    <a:lnTo>
                      <a:pt x="14" y="245"/>
                    </a:lnTo>
                    <a:lnTo>
                      <a:pt x="17" y="248"/>
                    </a:lnTo>
                    <a:lnTo>
                      <a:pt x="18" y="251"/>
                    </a:lnTo>
                    <a:lnTo>
                      <a:pt x="18" y="253"/>
                    </a:lnTo>
                    <a:lnTo>
                      <a:pt x="19" y="253"/>
                    </a:lnTo>
                    <a:lnTo>
                      <a:pt x="22" y="255"/>
                    </a:lnTo>
                    <a:lnTo>
                      <a:pt x="25" y="250"/>
                    </a:lnTo>
                    <a:lnTo>
                      <a:pt x="27" y="249"/>
                    </a:lnTo>
                    <a:lnTo>
                      <a:pt x="29" y="248"/>
                    </a:lnTo>
                    <a:lnTo>
                      <a:pt x="30" y="248"/>
                    </a:lnTo>
                    <a:lnTo>
                      <a:pt x="31" y="247"/>
                    </a:lnTo>
                    <a:lnTo>
                      <a:pt x="33" y="246"/>
                    </a:lnTo>
                    <a:lnTo>
                      <a:pt x="34" y="247"/>
                    </a:lnTo>
                    <a:lnTo>
                      <a:pt x="35" y="247"/>
                    </a:lnTo>
                    <a:lnTo>
                      <a:pt x="34" y="249"/>
                    </a:lnTo>
                    <a:lnTo>
                      <a:pt x="36" y="249"/>
                    </a:lnTo>
                    <a:lnTo>
                      <a:pt x="37" y="253"/>
                    </a:lnTo>
                    <a:lnTo>
                      <a:pt x="38" y="255"/>
                    </a:lnTo>
                    <a:lnTo>
                      <a:pt x="41" y="258"/>
                    </a:lnTo>
                    <a:lnTo>
                      <a:pt x="41" y="259"/>
                    </a:lnTo>
                    <a:lnTo>
                      <a:pt x="42" y="259"/>
                    </a:lnTo>
                    <a:lnTo>
                      <a:pt x="43" y="258"/>
                    </a:lnTo>
                    <a:lnTo>
                      <a:pt x="44" y="259"/>
                    </a:lnTo>
                    <a:lnTo>
                      <a:pt x="47" y="260"/>
                    </a:lnTo>
                    <a:lnTo>
                      <a:pt x="52" y="262"/>
                    </a:lnTo>
                    <a:lnTo>
                      <a:pt x="52" y="265"/>
                    </a:lnTo>
                    <a:lnTo>
                      <a:pt x="50" y="266"/>
                    </a:lnTo>
                    <a:lnTo>
                      <a:pt x="51" y="269"/>
                    </a:lnTo>
                    <a:lnTo>
                      <a:pt x="50" y="271"/>
                    </a:lnTo>
                    <a:lnTo>
                      <a:pt x="45" y="270"/>
                    </a:lnTo>
                    <a:lnTo>
                      <a:pt x="44" y="269"/>
                    </a:lnTo>
                    <a:lnTo>
                      <a:pt x="45" y="272"/>
                    </a:lnTo>
                    <a:lnTo>
                      <a:pt x="47" y="272"/>
                    </a:lnTo>
                    <a:lnTo>
                      <a:pt x="49" y="275"/>
                    </a:lnTo>
                    <a:lnTo>
                      <a:pt x="52" y="272"/>
                    </a:lnTo>
                    <a:lnTo>
                      <a:pt x="55" y="272"/>
                    </a:lnTo>
                    <a:lnTo>
                      <a:pt x="57" y="273"/>
                    </a:lnTo>
                    <a:lnTo>
                      <a:pt x="57" y="275"/>
                    </a:lnTo>
                    <a:lnTo>
                      <a:pt x="58" y="275"/>
                    </a:lnTo>
                    <a:lnTo>
                      <a:pt x="59" y="278"/>
                    </a:lnTo>
                    <a:lnTo>
                      <a:pt x="60" y="279"/>
                    </a:lnTo>
                    <a:lnTo>
                      <a:pt x="59" y="280"/>
                    </a:lnTo>
                    <a:lnTo>
                      <a:pt x="60" y="284"/>
                    </a:lnTo>
                    <a:lnTo>
                      <a:pt x="59" y="285"/>
                    </a:lnTo>
                    <a:lnTo>
                      <a:pt x="62" y="287"/>
                    </a:lnTo>
                    <a:lnTo>
                      <a:pt x="65" y="288"/>
                    </a:lnTo>
                    <a:lnTo>
                      <a:pt x="66" y="289"/>
                    </a:lnTo>
                    <a:lnTo>
                      <a:pt x="69" y="287"/>
                    </a:lnTo>
                    <a:lnTo>
                      <a:pt x="74" y="283"/>
                    </a:lnTo>
                    <a:lnTo>
                      <a:pt x="74" y="281"/>
                    </a:lnTo>
                    <a:lnTo>
                      <a:pt x="76" y="281"/>
                    </a:lnTo>
                    <a:lnTo>
                      <a:pt x="77" y="287"/>
                    </a:lnTo>
                    <a:lnTo>
                      <a:pt x="78" y="285"/>
                    </a:lnTo>
                    <a:lnTo>
                      <a:pt x="81" y="285"/>
                    </a:lnTo>
                    <a:lnTo>
                      <a:pt x="84" y="288"/>
                    </a:lnTo>
                    <a:lnTo>
                      <a:pt x="85" y="288"/>
                    </a:lnTo>
                    <a:lnTo>
                      <a:pt x="87" y="289"/>
                    </a:lnTo>
                    <a:lnTo>
                      <a:pt x="91" y="293"/>
                    </a:lnTo>
                    <a:lnTo>
                      <a:pt x="90" y="294"/>
                    </a:lnTo>
                    <a:lnTo>
                      <a:pt x="89" y="297"/>
                    </a:lnTo>
                    <a:lnTo>
                      <a:pt x="91" y="296"/>
                    </a:lnTo>
                    <a:lnTo>
                      <a:pt x="91" y="295"/>
                    </a:lnTo>
                    <a:lnTo>
                      <a:pt x="93" y="294"/>
                    </a:lnTo>
                    <a:lnTo>
                      <a:pt x="94" y="294"/>
                    </a:lnTo>
                    <a:lnTo>
                      <a:pt x="95" y="296"/>
                    </a:lnTo>
                    <a:lnTo>
                      <a:pt x="97" y="295"/>
                    </a:lnTo>
                    <a:lnTo>
                      <a:pt x="99" y="293"/>
                    </a:lnTo>
                    <a:lnTo>
                      <a:pt x="101" y="293"/>
                    </a:lnTo>
                    <a:lnTo>
                      <a:pt x="104" y="296"/>
                    </a:lnTo>
                    <a:lnTo>
                      <a:pt x="107" y="295"/>
                    </a:lnTo>
                    <a:lnTo>
                      <a:pt x="107" y="293"/>
                    </a:lnTo>
                    <a:lnTo>
                      <a:pt x="109" y="293"/>
                    </a:lnTo>
                    <a:lnTo>
                      <a:pt x="109" y="294"/>
                    </a:lnTo>
                    <a:lnTo>
                      <a:pt x="110" y="294"/>
                    </a:lnTo>
                    <a:lnTo>
                      <a:pt x="112" y="294"/>
                    </a:lnTo>
                    <a:lnTo>
                      <a:pt x="114" y="295"/>
                    </a:lnTo>
                    <a:lnTo>
                      <a:pt x="115" y="296"/>
                    </a:lnTo>
                    <a:lnTo>
                      <a:pt x="115" y="300"/>
                    </a:lnTo>
                    <a:lnTo>
                      <a:pt x="115" y="303"/>
                    </a:lnTo>
                    <a:lnTo>
                      <a:pt x="115" y="306"/>
                    </a:lnTo>
                    <a:lnTo>
                      <a:pt x="116" y="307"/>
                    </a:lnTo>
                    <a:lnTo>
                      <a:pt x="114" y="310"/>
                    </a:lnTo>
                    <a:lnTo>
                      <a:pt x="114" y="311"/>
                    </a:lnTo>
                    <a:lnTo>
                      <a:pt x="112" y="313"/>
                    </a:lnTo>
                    <a:lnTo>
                      <a:pt x="112" y="316"/>
                    </a:lnTo>
                    <a:lnTo>
                      <a:pt x="110" y="319"/>
                    </a:lnTo>
                    <a:lnTo>
                      <a:pt x="112" y="319"/>
                    </a:lnTo>
                    <a:lnTo>
                      <a:pt x="113" y="319"/>
                    </a:lnTo>
                    <a:lnTo>
                      <a:pt x="113" y="321"/>
                    </a:lnTo>
                    <a:lnTo>
                      <a:pt x="114" y="324"/>
                    </a:lnTo>
                    <a:lnTo>
                      <a:pt x="114" y="326"/>
                    </a:lnTo>
                    <a:lnTo>
                      <a:pt x="115" y="326"/>
                    </a:lnTo>
                    <a:lnTo>
                      <a:pt x="115" y="324"/>
                    </a:lnTo>
                    <a:lnTo>
                      <a:pt x="116" y="324"/>
                    </a:lnTo>
                    <a:lnTo>
                      <a:pt x="117" y="324"/>
                    </a:lnTo>
                    <a:lnTo>
                      <a:pt x="116" y="326"/>
                    </a:lnTo>
                    <a:lnTo>
                      <a:pt x="118" y="328"/>
                    </a:lnTo>
                    <a:lnTo>
                      <a:pt x="119" y="327"/>
                    </a:lnTo>
                    <a:lnTo>
                      <a:pt x="120" y="329"/>
                    </a:lnTo>
                    <a:lnTo>
                      <a:pt x="121" y="332"/>
                    </a:lnTo>
                    <a:lnTo>
                      <a:pt x="120" y="334"/>
                    </a:lnTo>
                    <a:lnTo>
                      <a:pt x="123" y="336"/>
                    </a:lnTo>
                    <a:lnTo>
                      <a:pt x="124" y="336"/>
                    </a:lnTo>
                    <a:lnTo>
                      <a:pt x="125" y="336"/>
                    </a:lnTo>
                    <a:lnTo>
                      <a:pt x="127" y="337"/>
                    </a:lnTo>
                    <a:lnTo>
                      <a:pt x="128" y="340"/>
                    </a:lnTo>
                    <a:lnTo>
                      <a:pt x="131" y="341"/>
                    </a:lnTo>
                    <a:lnTo>
                      <a:pt x="131" y="344"/>
                    </a:lnTo>
                    <a:lnTo>
                      <a:pt x="131" y="345"/>
                    </a:lnTo>
                    <a:lnTo>
                      <a:pt x="133" y="343"/>
                    </a:lnTo>
                    <a:lnTo>
                      <a:pt x="134" y="340"/>
                    </a:lnTo>
                    <a:lnTo>
                      <a:pt x="135" y="339"/>
                    </a:lnTo>
                    <a:lnTo>
                      <a:pt x="136" y="338"/>
                    </a:lnTo>
                    <a:lnTo>
                      <a:pt x="138" y="338"/>
                    </a:lnTo>
                    <a:lnTo>
                      <a:pt x="139" y="340"/>
                    </a:lnTo>
                    <a:lnTo>
                      <a:pt x="141" y="344"/>
                    </a:lnTo>
                    <a:lnTo>
                      <a:pt x="142" y="344"/>
                    </a:lnTo>
                    <a:lnTo>
                      <a:pt x="142" y="346"/>
                    </a:lnTo>
                    <a:lnTo>
                      <a:pt x="143" y="345"/>
                    </a:lnTo>
                    <a:lnTo>
                      <a:pt x="144" y="346"/>
                    </a:lnTo>
                    <a:lnTo>
                      <a:pt x="144" y="344"/>
                    </a:lnTo>
                    <a:lnTo>
                      <a:pt x="149" y="346"/>
                    </a:lnTo>
                    <a:lnTo>
                      <a:pt x="151" y="346"/>
                    </a:lnTo>
                    <a:lnTo>
                      <a:pt x="153" y="347"/>
                    </a:lnTo>
                    <a:lnTo>
                      <a:pt x="156" y="343"/>
                    </a:lnTo>
                    <a:lnTo>
                      <a:pt x="157" y="342"/>
                    </a:lnTo>
                    <a:lnTo>
                      <a:pt x="160" y="343"/>
                    </a:lnTo>
                    <a:lnTo>
                      <a:pt x="161" y="345"/>
                    </a:lnTo>
                    <a:lnTo>
                      <a:pt x="161" y="346"/>
                    </a:lnTo>
                    <a:lnTo>
                      <a:pt x="163" y="346"/>
                    </a:lnTo>
                    <a:lnTo>
                      <a:pt x="164" y="345"/>
                    </a:lnTo>
                    <a:lnTo>
                      <a:pt x="163" y="343"/>
                    </a:lnTo>
                    <a:lnTo>
                      <a:pt x="164" y="341"/>
                    </a:lnTo>
                    <a:lnTo>
                      <a:pt x="165" y="341"/>
                    </a:lnTo>
                    <a:lnTo>
                      <a:pt x="166" y="341"/>
                    </a:lnTo>
                    <a:lnTo>
                      <a:pt x="169" y="343"/>
                    </a:lnTo>
                    <a:lnTo>
                      <a:pt x="168" y="346"/>
                    </a:lnTo>
                    <a:lnTo>
                      <a:pt x="169" y="343"/>
                    </a:lnTo>
                    <a:lnTo>
                      <a:pt x="172" y="345"/>
                    </a:lnTo>
                    <a:lnTo>
                      <a:pt x="172" y="349"/>
                    </a:lnTo>
                    <a:lnTo>
                      <a:pt x="172" y="351"/>
                    </a:lnTo>
                    <a:lnTo>
                      <a:pt x="169" y="351"/>
                    </a:lnTo>
                    <a:lnTo>
                      <a:pt x="168" y="351"/>
                    </a:lnTo>
                    <a:lnTo>
                      <a:pt x="169" y="353"/>
                    </a:lnTo>
                    <a:lnTo>
                      <a:pt x="172" y="357"/>
                    </a:lnTo>
                    <a:lnTo>
                      <a:pt x="173" y="357"/>
                    </a:lnTo>
                    <a:lnTo>
                      <a:pt x="172" y="356"/>
                    </a:lnTo>
                    <a:lnTo>
                      <a:pt x="174" y="355"/>
                    </a:lnTo>
                    <a:lnTo>
                      <a:pt x="177" y="357"/>
                    </a:lnTo>
                    <a:lnTo>
                      <a:pt x="177" y="358"/>
                    </a:lnTo>
                    <a:lnTo>
                      <a:pt x="175" y="358"/>
                    </a:lnTo>
                    <a:lnTo>
                      <a:pt x="174" y="359"/>
                    </a:lnTo>
                    <a:lnTo>
                      <a:pt x="179" y="366"/>
                    </a:lnTo>
                    <a:lnTo>
                      <a:pt x="176" y="366"/>
                    </a:lnTo>
                    <a:lnTo>
                      <a:pt x="177" y="369"/>
                    </a:lnTo>
                    <a:lnTo>
                      <a:pt x="177" y="371"/>
                    </a:lnTo>
                    <a:lnTo>
                      <a:pt x="176" y="372"/>
                    </a:lnTo>
                    <a:lnTo>
                      <a:pt x="174" y="372"/>
                    </a:lnTo>
                    <a:lnTo>
                      <a:pt x="173" y="371"/>
                    </a:lnTo>
                    <a:lnTo>
                      <a:pt x="172" y="372"/>
                    </a:lnTo>
                    <a:lnTo>
                      <a:pt x="172" y="371"/>
                    </a:lnTo>
                    <a:lnTo>
                      <a:pt x="169" y="371"/>
                    </a:lnTo>
                    <a:lnTo>
                      <a:pt x="165" y="369"/>
                    </a:lnTo>
                    <a:lnTo>
                      <a:pt x="164" y="371"/>
                    </a:lnTo>
                    <a:lnTo>
                      <a:pt x="166" y="374"/>
                    </a:lnTo>
                    <a:lnTo>
                      <a:pt x="165" y="377"/>
                    </a:lnTo>
                    <a:lnTo>
                      <a:pt x="164" y="376"/>
                    </a:lnTo>
                    <a:lnTo>
                      <a:pt x="161" y="376"/>
                    </a:lnTo>
                    <a:lnTo>
                      <a:pt x="161" y="377"/>
                    </a:lnTo>
                    <a:lnTo>
                      <a:pt x="162" y="377"/>
                    </a:lnTo>
                    <a:lnTo>
                      <a:pt x="161" y="380"/>
                    </a:lnTo>
                    <a:lnTo>
                      <a:pt x="163" y="381"/>
                    </a:lnTo>
                    <a:lnTo>
                      <a:pt x="162" y="384"/>
                    </a:lnTo>
                    <a:lnTo>
                      <a:pt x="159" y="385"/>
                    </a:lnTo>
                    <a:lnTo>
                      <a:pt x="156" y="385"/>
                    </a:lnTo>
                    <a:lnTo>
                      <a:pt x="156" y="387"/>
                    </a:lnTo>
                    <a:lnTo>
                      <a:pt x="156" y="388"/>
                    </a:lnTo>
                    <a:lnTo>
                      <a:pt x="157" y="389"/>
                    </a:lnTo>
                    <a:lnTo>
                      <a:pt x="156" y="391"/>
                    </a:lnTo>
                    <a:lnTo>
                      <a:pt x="156" y="392"/>
                    </a:lnTo>
                    <a:lnTo>
                      <a:pt x="155" y="393"/>
                    </a:lnTo>
                    <a:lnTo>
                      <a:pt x="155" y="394"/>
                    </a:lnTo>
                    <a:lnTo>
                      <a:pt x="152" y="393"/>
                    </a:lnTo>
                    <a:lnTo>
                      <a:pt x="152" y="397"/>
                    </a:lnTo>
                    <a:lnTo>
                      <a:pt x="152" y="396"/>
                    </a:lnTo>
                    <a:lnTo>
                      <a:pt x="151" y="395"/>
                    </a:lnTo>
                    <a:lnTo>
                      <a:pt x="150" y="395"/>
                    </a:lnTo>
                    <a:lnTo>
                      <a:pt x="150" y="397"/>
                    </a:lnTo>
                    <a:lnTo>
                      <a:pt x="148" y="399"/>
                    </a:lnTo>
                    <a:lnTo>
                      <a:pt x="146" y="399"/>
                    </a:lnTo>
                    <a:lnTo>
                      <a:pt x="144" y="400"/>
                    </a:lnTo>
                    <a:lnTo>
                      <a:pt x="144" y="402"/>
                    </a:lnTo>
                    <a:lnTo>
                      <a:pt x="142" y="404"/>
                    </a:lnTo>
                    <a:lnTo>
                      <a:pt x="144" y="407"/>
                    </a:lnTo>
                    <a:lnTo>
                      <a:pt x="145" y="406"/>
                    </a:lnTo>
                    <a:lnTo>
                      <a:pt x="147" y="406"/>
                    </a:lnTo>
                    <a:lnTo>
                      <a:pt x="149" y="404"/>
                    </a:lnTo>
                    <a:lnTo>
                      <a:pt x="151" y="405"/>
                    </a:lnTo>
                    <a:lnTo>
                      <a:pt x="152" y="406"/>
                    </a:lnTo>
                    <a:lnTo>
                      <a:pt x="153" y="408"/>
                    </a:lnTo>
                    <a:lnTo>
                      <a:pt x="152" y="409"/>
                    </a:lnTo>
                    <a:lnTo>
                      <a:pt x="152" y="411"/>
                    </a:lnTo>
                    <a:lnTo>
                      <a:pt x="151" y="413"/>
                    </a:lnTo>
                    <a:lnTo>
                      <a:pt x="152" y="415"/>
                    </a:lnTo>
                    <a:lnTo>
                      <a:pt x="153" y="416"/>
                    </a:lnTo>
                    <a:lnTo>
                      <a:pt x="158" y="417"/>
                    </a:lnTo>
                    <a:lnTo>
                      <a:pt x="159" y="417"/>
                    </a:lnTo>
                    <a:lnTo>
                      <a:pt x="163" y="419"/>
                    </a:lnTo>
                    <a:lnTo>
                      <a:pt x="167" y="422"/>
                    </a:lnTo>
                    <a:lnTo>
                      <a:pt x="166" y="423"/>
                    </a:lnTo>
                    <a:lnTo>
                      <a:pt x="166" y="424"/>
                    </a:lnTo>
                    <a:lnTo>
                      <a:pt x="165" y="425"/>
                    </a:lnTo>
                    <a:lnTo>
                      <a:pt x="164" y="427"/>
                    </a:lnTo>
                    <a:lnTo>
                      <a:pt x="167" y="430"/>
                    </a:lnTo>
                    <a:lnTo>
                      <a:pt x="170" y="428"/>
                    </a:lnTo>
                    <a:lnTo>
                      <a:pt x="169" y="428"/>
                    </a:lnTo>
                    <a:lnTo>
                      <a:pt x="169" y="427"/>
                    </a:lnTo>
                    <a:lnTo>
                      <a:pt x="167" y="427"/>
                    </a:lnTo>
                    <a:lnTo>
                      <a:pt x="166" y="427"/>
                    </a:lnTo>
                    <a:lnTo>
                      <a:pt x="169" y="427"/>
                    </a:lnTo>
                    <a:lnTo>
                      <a:pt x="173" y="430"/>
                    </a:lnTo>
                    <a:lnTo>
                      <a:pt x="172" y="427"/>
                    </a:lnTo>
                    <a:lnTo>
                      <a:pt x="175" y="426"/>
                    </a:lnTo>
                    <a:lnTo>
                      <a:pt x="176" y="427"/>
                    </a:lnTo>
                    <a:lnTo>
                      <a:pt x="177" y="429"/>
                    </a:lnTo>
                    <a:lnTo>
                      <a:pt x="178" y="430"/>
                    </a:lnTo>
                    <a:lnTo>
                      <a:pt x="177" y="432"/>
                    </a:lnTo>
                    <a:lnTo>
                      <a:pt x="177" y="434"/>
                    </a:lnTo>
                    <a:lnTo>
                      <a:pt x="179" y="435"/>
                    </a:lnTo>
                    <a:lnTo>
                      <a:pt x="180" y="435"/>
                    </a:lnTo>
                    <a:lnTo>
                      <a:pt x="182" y="434"/>
                    </a:lnTo>
                    <a:lnTo>
                      <a:pt x="182" y="437"/>
                    </a:lnTo>
                    <a:lnTo>
                      <a:pt x="183" y="438"/>
                    </a:lnTo>
                    <a:lnTo>
                      <a:pt x="185" y="435"/>
                    </a:lnTo>
                    <a:lnTo>
                      <a:pt x="185" y="434"/>
                    </a:lnTo>
                    <a:lnTo>
                      <a:pt x="185" y="433"/>
                    </a:lnTo>
                    <a:lnTo>
                      <a:pt x="187" y="433"/>
                    </a:lnTo>
                    <a:lnTo>
                      <a:pt x="187" y="431"/>
                    </a:lnTo>
                    <a:lnTo>
                      <a:pt x="189" y="430"/>
                    </a:lnTo>
                    <a:lnTo>
                      <a:pt x="190" y="430"/>
                    </a:lnTo>
                    <a:lnTo>
                      <a:pt x="188" y="426"/>
                    </a:lnTo>
                    <a:lnTo>
                      <a:pt x="190" y="425"/>
                    </a:lnTo>
                    <a:lnTo>
                      <a:pt x="191" y="425"/>
                    </a:lnTo>
                    <a:lnTo>
                      <a:pt x="192" y="427"/>
                    </a:lnTo>
                    <a:lnTo>
                      <a:pt x="194" y="427"/>
                    </a:lnTo>
                    <a:lnTo>
                      <a:pt x="194" y="428"/>
                    </a:lnTo>
                    <a:lnTo>
                      <a:pt x="195" y="427"/>
                    </a:lnTo>
                    <a:lnTo>
                      <a:pt x="198" y="425"/>
                    </a:lnTo>
                    <a:lnTo>
                      <a:pt x="201" y="425"/>
                    </a:lnTo>
                    <a:lnTo>
                      <a:pt x="201" y="427"/>
                    </a:lnTo>
                    <a:lnTo>
                      <a:pt x="204" y="429"/>
                    </a:lnTo>
                    <a:lnTo>
                      <a:pt x="204" y="432"/>
                    </a:lnTo>
                    <a:lnTo>
                      <a:pt x="206" y="434"/>
                    </a:lnTo>
                    <a:lnTo>
                      <a:pt x="207" y="435"/>
                    </a:lnTo>
                    <a:lnTo>
                      <a:pt x="208" y="434"/>
                    </a:lnTo>
                    <a:lnTo>
                      <a:pt x="209" y="434"/>
                    </a:lnTo>
                    <a:lnTo>
                      <a:pt x="209" y="432"/>
                    </a:lnTo>
                    <a:lnTo>
                      <a:pt x="211" y="430"/>
                    </a:lnTo>
                    <a:lnTo>
                      <a:pt x="210" y="430"/>
                    </a:lnTo>
                    <a:lnTo>
                      <a:pt x="210" y="429"/>
                    </a:lnTo>
                    <a:lnTo>
                      <a:pt x="209" y="428"/>
                    </a:lnTo>
                    <a:lnTo>
                      <a:pt x="211" y="429"/>
                    </a:lnTo>
                    <a:lnTo>
                      <a:pt x="213" y="426"/>
                    </a:lnTo>
                    <a:lnTo>
                      <a:pt x="215" y="428"/>
                    </a:lnTo>
                    <a:lnTo>
                      <a:pt x="216" y="427"/>
                    </a:lnTo>
                    <a:lnTo>
                      <a:pt x="216" y="426"/>
                    </a:lnTo>
                    <a:lnTo>
                      <a:pt x="216" y="422"/>
                    </a:lnTo>
                    <a:lnTo>
                      <a:pt x="216" y="421"/>
                    </a:lnTo>
                    <a:lnTo>
                      <a:pt x="218" y="422"/>
                    </a:lnTo>
                    <a:lnTo>
                      <a:pt x="223" y="423"/>
                    </a:lnTo>
                    <a:lnTo>
                      <a:pt x="226" y="421"/>
                    </a:lnTo>
                    <a:lnTo>
                      <a:pt x="227" y="418"/>
                    </a:lnTo>
                    <a:lnTo>
                      <a:pt x="229" y="418"/>
                    </a:lnTo>
                    <a:lnTo>
                      <a:pt x="229" y="417"/>
                    </a:lnTo>
                    <a:lnTo>
                      <a:pt x="230" y="417"/>
                    </a:lnTo>
                    <a:lnTo>
                      <a:pt x="230" y="416"/>
                    </a:lnTo>
                    <a:lnTo>
                      <a:pt x="228" y="415"/>
                    </a:lnTo>
                    <a:lnTo>
                      <a:pt x="229" y="413"/>
                    </a:lnTo>
                    <a:lnTo>
                      <a:pt x="230" y="413"/>
                    </a:lnTo>
                    <a:lnTo>
                      <a:pt x="233" y="411"/>
                    </a:lnTo>
                    <a:lnTo>
                      <a:pt x="234" y="410"/>
                    </a:lnTo>
                    <a:lnTo>
                      <a:pt x="237" y="411"/>
                    </a:lnTo>
                    <a:lnTo>
                      <a:pt x="239" y="409"/>
                    </a:lnTo>
                    <a:lnTo>
                      <a:pt x="242" y="411"/>
                    </a:lnTo>
                    <a:lnTo>
                      <a:pt x="243" y="409"/>
                    </a:lnTo>
                    <a:lnTo>
                      <a:pt x="246" y="411"/>
                    </a:lnTo>
                    <a:lnTo>
                      <a:pt x="247" y="411"/>
                    </a:lnTo>
                    <a:lnTo>
                      <a:pt x="247" y="413"/>
                    </a:lnTo>
                    <a:lnTo>
                      <a:pt x="250" y="413"/>
                    </a:lnTo>
                    <a:lnTo>
                      <a:pt x="248" y="411"/>
                    </a:lnTo>
                    <a:lnTo>
                      <a:pt x="250" y="410"/>
                    </a:lnTo>
                    <a:lnTo>
                      <a:pt x="251" y="410"/>
                    </a:lnTo>
                    <a:lnTo>
                      <a:pt x="252" y="410"/>
                    </a:lnTo>
                    <a:lnTo>
                      <a:pt x="251" y="408"/>
                    </a:lnTo>
                    <a:lnTo>
                      <a:pt x="252" y="408"/>
                    </a:lnTo>
                    <a:lnTo>
                      <a:pt x="252" y="407"/>
                    </a:lnTo>
                    <a:lnTo>
                      <a:pt x="251" y="407"/>
                    </a:lnTo>
                    <a:lnTo>
                      <a:pt x="253" y="404"/>
                    </a:lnTo>
                    <a:lnTo>
                      <a:pt x="253" y="402"/>
                    </a:lnTo>
                    <a:lnTo>
                      <a:pt x="254" y="401"/>
                    </a:lnTo>
                    <a:lnTo>
                      <a:pt x="253" y="398"/>
                    </a:lnTo>
                    <a:lnTo>
                      <a:pt x="255" y="399"/>
                    </a:lnTo>
                    <a:lnTo>
                      <a:pt x="256" y="399"/>
                    </a:lnTo>
                    <a:lnTo>
                      <a:pt x="260" y="402"/>
                    </a:lnTo>
                    <a:lnTo>
                      <a:pt x="260" y="403"/>
                    </a:lnTo>
                    <a:lnTo>
                      <a:pt x="258" y="403"/>
                    </a:lnTo>
                    <a:lnTo>
                      <a:pt x="258" y="404"/>
                    </a:lnTo>
                    <a:lnTo>
                      <a:pt x="260" y="404"/>
                    </a:lnTo>
                    <a:lnTo>
                      <a:pt x="261" y="404"/>
                    </a:lnTo>
                    <a:lnTo>
                      <a:pt x="261" y="405"/>
                    </a:lnTo>
                    <a:lnTo>
                      <a:pt x="264" y="402"/>
                    </a:lnTo>
                    <a:lnTo>
                      <a:pt x="268" y="400"/>
                    </a:lnTo>
                    <a:lnTo>
                      <a:pt x="266" y="400"/>
                    </a:lnTo>
                    <a:lnTo>
                      <a:pt x="267" y="394"/>
                    </a:lnTo>
                    <a:lnTo>
                      <a:pt x="271" y="398"/>
                    </a:lnTo>
                    <a:lnTo>
                      <a:pt x="273" y="395"/>
                    </a:lnTo>
                    <a:lnTo>
                      <a:pt x="276" y="393"/>
                    </a:lnTo>
                    <a:lnTo>
                      <a:pt x="277" y="394"/>
                    </a:lnTo>
                    <a:lnTo>
                      <a:pt x="277" y="396"/>
                    </a:lnTo>
                    <a:lnTo>
                      <a:pt x="277" y="398"/>
                    </a:lnTo>
                    <a:lnTo>
                      <a:pt x="278" y="398"/>
                    </a:lnTo>
                    <a:lnTo>
                      <a:pt x="278" y="400"/>
                    </a:lnTo>
                    <a:lnTo>
                      <a:pt x="277" y="400"/>
                    </a:lnTo>
                    <a:lnTo>
                      <a:pt x="278" y="401"/>
                    </a:lnTo>
                    <a:lnTo>
                      <a:pt x="277" y="401"/>
                    </a:lnTo>
                    <a:lnTo>
                      <a:pt x="277" y="402"/>
                    </a:lnTo>
                    <a:lnTo>
                      <a:pt x="278" y="402"/>
                    </a:lnTo>
                    <a:lnTo>
                      <a:pt x="279" y="404"/>
                    </a:lnTo>
                    <a:lnTo>
                      <a:pt x="280" y="403"/>
                    </a:lnTo>
                    <a:lnTo>
                      <a:pt x="280" y="401"/>
                    </a:lnTo>
                    <a:lnTo>
                      <a:pt x="280" y="402"/>
                    </a:lnTo>
                    <a:lnTo>
                      <a:pt x="281" y="404"/>
                    </a:lnTo>
                    <a:lnTo>
                      <a:pt x="280" y="404"/>
                    </a:lnTo>
                    <a:lnTo>
                      <a:pt x="280" y="405"/>
                    </a:lnTo>
                    <a:lnTo>
                      <a:pt x="283" y="407"/>
                    </a:lnTo>
                    <a:lnTo>
                      <a:pt x="285" y="408"/>
                    </a:lnTo>
                    <a:lnTo>
                      <a:pt x="288" y="409"/>
                    </a:lnTo>
                    <a:lnTo>
                      <a:pt x="289" y="408"/>
                    </a:lnTo>
                    <a:lnTo>
                      <a:pt x="291" y="408"/>
                    </a:lnTo>
                    <a:lnTo>
                      <a:pt x="293" y="406"/>
                    </a:lnTo>
                    <a:lnTo>
                      <a:pt x="294" y="406"/>
                    </a:lnTo>
                    <a:lnTo>
                      <a:pt x="295" y="403"/>
                    </a:lnTo>
                    <a:lnTo>
                      <a:pt x="294" y="401"/>
                    </a:lnTo>
                    <a:lnTo>
                      <a:pt x="294" y="400"/>
                    </a:lnTo>
                    <a:lnTo>
                      <a:pt x="296" y="400"/>
                    </a:lnTo>
                    <a:lnTo>
                      <a:pt x="296" y="401"/>
                    </a:lnTo>
                    <a:lnTo>
                      <a:pt x="296" y="403"/>
                    </a:lnTo>
                    <a:lnTo>
                      <a:pt x="298" y="403"/>
                    </a:lnTo>
                    <a:lnTo>
                      <a:pt x="298" y="404"/>
                    </a:lnTo>
                    <a:lnTo>
                      <a:pt x="300" y="404"/>
                    </a:lnTo>
                    <a:lnTo>
                      <a:pt x="301" y="404"/>
                    </a:lnTo>
                    <a:lnTo>
                      <a:pt x="303" y="406"/>
                    </a:lnTo>
                    <a:lnTo>
                      <a:pt x="304" y="407"/>
                    </a:lnTo>
                    <a:lnTo>
                      <a:pt x="305" y="406"/>
                    </a:lnTo>
                    <a:lnTo>
                      <a:pt x="307" y="406"/>
                    </a:lnTo>
                    <a:lnTo>
                      <a:pt x="308" y="409"/>
                    </a:lnTo>
                    <a:lnTo>
                      <a:pt x="309" y="410"/>
                    </a:lnTo>
                    <a:lnTo>
                      <a:pt x="309" y="407"/>
                    </a:lnTo>
                    <a:lnTo>
                      <a:pt x="309" y="406"/>
                    </a:lnTo>
                    <a:lnTo>
                      <a:pt x="311" y="406"/>
                    </a:lnTo>
                    <a:lnTo>
                      <a:pt x="313" y="407"/>
                    </a:lnTo>
                    <a:lnTo>
                      <a:pt x="313" y="406"/>
                    </a:lnTo>
                    <a:lnTo>
                      <a:pt x="314" y="406"/>
                    </a:lnTo>
                    <a:lnTo>
                      <a:pt x="318" y="408"/>
                    </a:lnTo>
                    <a:lnTo>
                      <a:pt x="318" y="407"/>
                    </a:lnTo>
                    <a:lnTo>
                      <a:pt x="320" y="407"/>
                    </a:lnTo>
                    <a:lnTo>
                      <a:pt x="318" y="406"/>
                    </a:lnTo>
                    <a:lnTo>
                      <a:pt x="320" y="406"/>
                    </a:lnTo>
                    <a:lnTo>
                      <a:pt x="320" y="404"/>
                    </a:lnTo>
                    <a:lnTo>
                      <a:pt x="321" y="404"/>
                    </a:lnTo>
                    <a:lnTo>
                      <a:pt x="322" y="406"/>
                    </a:lnTo>
                    <a:lnTo>
                      <a:pt x="326" y="404"/>
                    </a:lnTo>
                    <a:lnTo>
                      <a:pt x="326" y="403"/>
                    </a:lnTo>
                    <a:lnTo>
                      <a:pt x="325" y="402"/>
                    </a:lnTo>
                    <a:lnTo>
                      <a:pt x="325" y="400"/>
                    </a:lnTo>
                    <a:lnTo>
                      <a:pt x="321" y="398"/>
                    </a:lnTo>
                    <a:lnTo>
                      <a:pt x="324" y="396"/>
                    </a:lnTo>
                    <a:lnTo>
                      <a:pt x="323" y="395"/>
                    </a:lnTo>
                    <a:lnTo>
                      <a:pt x="324" y="396"/>
                    </a:lnTo>
                    <a:lnTo>
                      <a:pt x="329" y="394"/>
                    </a:lnTo>
                    <a:lnTo>
                      <a:pt x="330" y="394"/>
                    </a:lnTo>
                    <a:lnTo>
                      <a:pt x="332" y="393"/>
                    </a:lnTo>
                    <a:lnTo>
                      <a:pt x="333" y="393"/>
                    </a:lnTo>
                    <a:lnTo>
                      <a:pt x="336" y="394"/>
                    </a:lnTo>
                    <a:lnTo>
                      <a:pt x="337" y="393"/>
                    </a:lnTo>
                    <a:lnTo>
                      <a:pt x="339" y="394"/>
                    </a:lnTo>
                    <a:lnTo>
                      <a:pt x="342" y="393"/>
                    </a:lnTo>
                    <a:lnTo>
                      <a:pt x="345" y="395"/>
                    </a:lnTo>
                    <a:lnTo>
                      <a:pt x="346" y="393"/>
                    </a:lnTo>
                    <a:lnTo>
                      <a:pt x="346" y="392"/>
                    </a:lnTo>
                    <a:lnTo>
                      <a:pt x="348" y="390"/>
                    </a:lnTo>
                    <a:lnTo>
                      <a:pt x="350" y="390"/>
                    </a:lnTo>
                    <a:lnTo>
                      <a:pt x="350" y="388"/>
                    </a:lnTo>
                    <a:lnTo>
                      <a:pt x="348" y="384"/>
                    </a:lnTo>
                    <a:lnTo>
                      <a:pt x="349" y="383"/>
                    </a:lnTo>
                    <a:lnTo>
                      <a:pt x="351" y="383"/>
                    </a:lnTo>
                    <a:lnTo>
                      <a:pt x="353" y="383"/>
                    </a:lnTo>
                    <a:lnTo>
                      <a:pt x="355" y="383"/>
                    </a:lnTo>
                    <a:lnTo>
                      <a:pt x="356" y="383"/>
                    </a:lnTo>
                    <a:lnTo>
                      <a:pt x="357" y="381"/>
                    </a:lnTo>
                    <a:lnTo>
                      <a:pt x="359" y="381"/>
                    </a:lnTo>
                    <a:lnTo>
                      <a:pt x="359" y="380"/>
                    </a:lnTo>
                    <a:lnTo>
                      <a:pt x="361" y="378"/>
                    </a:lnTo>
                    <a:lnTo>
                      <a:pt x="362" y="376"/>
                    </a:lnTo>
                    <a:lnTo>
                      <a:pt x="362" y="377"/>
                    </a:lnTo>
                    <a:lnTo>
                      <a:pt x="362" y="376"/>
                    </a:lnTo>
                    <a:lnTo>
                      <a:pt x="364" y="370"/>
                    </a:lnTo>
                    <a:lnTo>
                      <a:pt x="363" y="370"/>
                    </a:lnTo>
                    <a:lnTo>
                      <a:pt x="363" y="367"/>
                    </a:lnTo>
                    <a:lnTo>
                      <a:pt x="360" y="367"/>
                    </a:lnTo>
                    <a:lnTo>
                      <a:pt x="362" y="364"/>
                    </a:lnTo>
                    <a:lnTo>
                      <a:pt x="362" y="362"/>
                    </a:lnTo>
                    <a:lnTo>
                      <a:pt x="361" y="361"/>
                    </a:lnTo>
                    <a:lnTo>
                      <a:pt x="361" y="363"/>
                    </a:lnTo>
                    <a:lnTo>
                      <a:pt x="358" y="365"/>
                    </a:lnTo>
                    <a:lnTo>
                      <a:pt x="356" y="364"/>
                    </a:lnTo>
                    <a:lnTo>
                      <a:pt x="355" y="366"/>
                    </a:lnTo>
                    <a:lnTo>
                      <a:pt x="354" y="366"/>
                    </a:lnTo>
                    <a:lnTo>
                      <a:pt x="356" y="364"/>
                    </a:lnTo>
                    <a:lnTo>
                      <a:pt x="356" y="362"/>
                    </a:lnTo>
                    <a:lnTo>
                      <a:pt x="357" y="363"/>
                    </a:lnTo>
                    <a:lnTo>
                      <a:pt x="358" y="361"/>
                    </a:lnTo>
                    <a:lnTo>
                      <a:pt x="356" y="358"/>
                    </a:lnTo>
                    <a:lnTo>
                      <a:pt x="356" y="357"/>
                    </a:lnTo>
                    <a:lnTo>
                      <a:pt x="356" y="354"/>
                    </a:lnTo>
                    <a:lnTo>
                      <a:pt x="354" y="355"/>
                    </a:lnTo>
                    <a:lnTo>
                      <a:pt x="355" y="353"/>
                    </a:lnTo>
                    <a:lnTo>
                      <a:pt x="353" y="353"/>
                    </a:lnTo>
                    <a:lnTo>
                      <a:pt x="354" y="351"/>
                    </a:lnTo>
                    <a:lnTo>
                      <a:pt x="356" y="347"/>
                    </a:lnTo>
                    <a:lnTo>
                      <a:pt x="359" y="347"/>
                    </a:lnTo>
                    <a:lnTo>
                      <a:pt x="362" y="349"/>
                    </a:lnTo>
                    <a:lnTo>
                      <a:pt x="364" y="347"/>
                    </a:lnTo>
                    <a:lnTo>
                      <a:pt x="364" y="346"/>
                    </a:lnTo>
                    <a:lnTo>
                      <a:pt x="366" y="348"/>
                    </a:lnTo>
                    <a:lnTo>
                      <a:pt x="368" y="345"/>
                    </a:lnTo>
                    <a:lnTo>
                      <a:pt x="366" y="344"/>
                    </a:lnTo>
                    <a:lnTo>
                      <a:pt x="366" y="340"/>
                    </a:lnTo>
                    <a:lnTo>
                      <a:pt x="367" y="338"/>
                    </a:lnTo>
                    <a:lnTo>
                      <a:pt x="367" y="339"/>
                    </a:lnTo>
                    <a:lnTo>
                      <a:pt x="368" y="337"/>
                    </a:lnTo>
                    <a:lnTo>
                      <a:pt x="366" y="334"/>
                    </a:lnTo>
                    <a:lnTo>
                      <a:pt x="365" y="332"/>
                    </a:lnTo>
                    <a:lnTo>
                      <a:pt x="363" y="332"/>
                    </a:lnTo>
                    <a:lnTo>
                      <a:pt x="361" y="331"/>
                    </a:lnTo>
                    <a:lnTo>
                      <a:pt x="359" y="331"/>
                    </a:lnTo>
                    <a:lnTo>
                      <a:pt x="358" y="330"/>
                    </a:lnTo>
                    <a:lnTo>
                      <a:pt x="359" y="326"/>
                    </a:lnTo>
                    <a:lnTo>
                      <a:pt x="359" y="324"/>
                    </a:lnTo>
                    <a:lnTo>
                      <a:pt x="360" y="322"/>
                    </a:lnTo>
                    <a:lnTo>
                      <a:pt x="362" y="317"/>
                    </a:lnTo>
                    <a:lnTo>
                      <a:pt x="364" y="315"/>
                    </a:lnTo>
                    <a:lnTo>
                      <a:pt x="364" y="313"/>
                    </a:lnTo>
                    <a:lnTo>
                      <a:pt x="366" y="311"/>
                    </a:lnTo>
                    <a:lnTo>
                      <a:pt x="369" y="311"/>
                    </a:lnTo>
                    <a:lnTo>
                      <a:pt x="369" y="313"/>
                    </a:lnTo>
                    <a:lnTo>
                      <a:pt x="370" y="313"/>
                    </a:lnTo>
                    <a:lnTo>
                      <a:pt x="371" y="312"/>
                    </a:lnTo>
                    <a:lnTo>
                      <a:pt x="373" y="311"/>
                    </a:lnTo>
                    <a:lnTo>
                      <a:pt x="374" y="311"/>
                    </a:lnTo>
                    <a:lnTo>
                      <a:pt x="375" y="311"/>
                    </a:lnTo>
                    <a:lnTo>
                      <a:pt x="375" y="307"/>
                    </a:lnTo>
                    <a:lnTo>
                      <a:pt x="372" y="306"/>
                    </a:lnTo>
                    <a:lnTo>
                      <a:pt x="373" y="303"/>
                    </a:lnTo>
                    <a:lnTo>
                      <a:pt x="372" y="303"/>
                    </a:lnTo>
                    <a:lnTo>
                      <a:pt x="372" y="302"/>
                    </a:lnTo>
                    <a:lnTo>
                      <a:pt x="368" y="302"/>
                    </a:lnTo>
                    <a:lnTo>
                      <a:pt x="367" y="300"/>
                    </a:lnTo>
                    <a:lnTo>
                      <a:pt x="367" y="297"/>
                    </a:lnTo>
                    <a:lnTo>
                      <a:pt x="369" y="294"/>
                    </a:lnTo>
                    <a:lnTo>
                      <a:pt x="369" y="293"/>
                    </a:lnTo>
                    <a:lnTo>
                      <a:pt x="370" y="294"/>
                    </a:lnTo>
                    <a:lnTo>
                      <a:pt x="373" y="293"/>
                    </a:lnTo>
                    <a:lnTo>
                      <a:pt x="373" y="292"/>
                    </a:lnTo>
                    <a:lnTo>
                      <a:pt x="375" y="293"/>
                    </a:lnTo>
                    <a:lnTo>
                      <a:pt x="375" y="292"/>
                    </a:lnTo>
                    <a:lnTo>
                      <a:pt x="374" y="290"/>
                    </a:lnTo>
                    <a:lnTo>
                      <a:pt x="375" y="289"/>
                    </a:lnTo>
                    <a:lnTo>
                      <a:pt x="377" y="289"/>
                    </a:lnTo>
                    <a:lnTo>
                      <a:pt x="378" y="288"/>
                    </a:lnTo>
                    <a:lnTo>
                      <a:pt x="378" y="286"/>
                    </a:lnTo>
                    <a:lnTo>
                      <a:pt x="379" y="285"/>
                    </a:lnTo>
                    <a:lnTo>
                      <a:pt x="378" y="283"/>
                    </a:lnTo>
                    <a:lnTo>
                      <a:pt x="378" y="282"/>
                    </a:lnTo>
                    <a:lnTo>
                      <a:pt x="378" y="281"/>
                    </a:lnTo>
                    <a:lnTo>
                      <a:pt x="378" y="279"/>
                    </a:lnTo>
                    <a:lnTo>
                      <a:pt x="379" y="279"/>
                    </a:lnTo>
                    <a:lnTo>
                      <a:pt x="382" y="279"/>
                    </a:lnTo>
                    <a:lnTo>
                      <a:pt x="384" y="278"/>
                    </a:lnTo>
                    <a:lnTo>
                      <a:pt x="386" y="279"/>
                    </a:lnTo>
                    <a:lnTo>
                      <a:pt x="390" y="276"/>
                    </a:lnTo>
                    <a:lnTo>
                      <a:pt x="392" y="274"/>
                    </a:lnTo>
                    <a:lnTo>
                      <a:pt x="392" y="272"/>
                    </a:lnTo>
                    <a:lnTo>
                      <a:pt x="395" y="272"/>
                    </a:lnTo>
                    <a:lnTo>
                      <a:pt x="395" y="274"/>
                    </a:lnTo>
                    <a:lnTo>
                      <a:pt x="396" y="275"/>
                    </a:lnTo>
                    <a:lnTo>
                      <a:pt x="396" y="274"/>
                    </a:lnTo>
                    <a:lnTo>
                      <a:pt x="398" y="272"/>
                    </a:lnTo>
                    <a:lnTo>
                      <a:pt x="400" y="272"/>
                    </a:lnTo>
                    <a:lnTo>
                      <a:pt x="403" y="270"/>
                    </a:lnTo>
                    <a:lnTo>
                      <a:pt x="403" y="268"/>
                    </a:lnTo>
                    <a:lnTo>
                      <a:pt x="406" y="268"/>
                    </a:lnTo>
                    <a:lnTo>
                      <a:pt x="406" y="266"/>
                    </a:lnTo>
                    <a:lnTo>
                      <a:pt x="405" y="266"/>
                    </a:lnTo>
                    <a:lnTo>
                      <a:pt x="406" y="266"/>
                    </a:lnTo>
                    <a:lnTo>
                      <a:pt x="405" y="264"/>
                    </a:lnTo>
                    <a:lnTo>
                      <a:pt x="403" y="260"/>
                    </a:lnTo>
                    <a:lnTo>
                      <a:pt x="406" y="258"/>
                    </a:lnTo>
                    <a:lnTo>
                      <a:pt x="405" y="258"/>
                    </a:lnTo>
                    <a:lnTo>
                      <a:pt x="404" y="253"/>
                    </a:lnTo>
                    <a:lnTo>
                      <a:pt x="405" y="253"/>
                    </a:lnTo>
                    <a:lnTo>
                      <a:pt x="405" y="251"/>
                    </a:lnTo>
                    <a:lnTo>
                      <a:pt x="406" y="248"/>
                    </a:lnTo>
                    <a:lnTo>
                      <a:pt x="406" y="246"/>
                    </a:lnTo>
                    <a:lnTo>
                      <a:pt x="407" y="244"/>
                    </a:lnTo>
                    <a:lnTo>
                      <a:pt x="408" y="243"/>
                    </a:lnTo>
                    <a:lnTo>
                      <a:pt x="408" y="240"/>
                    </a:lnTo>
                    <a:lnTo>
                      <a:pt x="406" y="242"/>
                    </a:lnTo>
                    <a:lnTo>
                      <a:pt x="405" y="241"/>
                    </a:lnTo>
                    <a:lnTo>
                      <a:pt x="404" y="239"/>
                    </a:lnTo>
                    <a:lnTo>
                      <a:pt x="406" y="238"/>
                    </a:lnTo>
                    <a:lnTo>
                      <a:pt x="405" y="236"/>
                    </a:lnTo>
                    <a:lnTo>
                      <a:pt x="405" y="235"/>
                    </a:lnTo>
                    <a:lnTo>
                      <a:pt x="406" y="234"/>
                    </a:lnTo>
                    <a:lnTo>
                      <a:pt x="404" y="229"/>
                    </a:lnTo>
                    <a:lnTo>
                      <a:pt x="405" y="226"/>
                    </a:lnTo>
                    <a:lnTo>
                      <a:pt x="406" y="225"/>
                    </a:lnTo>
                    <a:lnTo>
                      <a:pt x="408" y="223"/>
                    </a:lnTo>
                    <a:lnTo>
                      <a:pt x="410" y="221"/>
                    </a:lnTo>
                    <a:lnTo>
                      <a:pt x="408" y="217"/>
                    </a:lnTo>
                    <a:lnTo>
                      <a:pt x="412" y="215"/>
                    </a:lnTo>
                    <a:lnTo>
                      <a:pt x="413" y="213"/>
                    </a:lnTo>
                    <a:lnTo>
                      <a:pt x="410" y="212"/>
                    </a:lnTo>
                    <a:lnTo>
                      <a:pt x="410" y="211"/>
                    </a:lnTo>
                    <a:lnTo>
                      <a:pt x="410" y="209"/>
                    </a:lnTo>
                    <a:lnTo>
                      <a:pt x="411" y="208"/>
                    </a:lnTo>
                    <a:lnTo>
                      <a:pt x="410" y="208"/>
                    </a:lnTo>
                    <a:lnTo>
                      <a:pt x="409" y="209"/>
                    </a:lnTo>
                    <a:lnTo>
                      <a:pt x="408" y="208"/>
                    </a:lnTo>
                    <a:lnTo>
                      <a:pt x="406" y="206"/>
                    </a:lnTo>
                    <a:lnTo>
                      <a:pt x="405" y="204"/>
                    </a:lnTo>
                    <a:lnTo>
                      <a:pt x="406" y="203"/>
                    </a:lnTo>
                    <a:lnTo>
                      <a:pt x="406" y="202"/>
                    </a:lnTo>
                    <a:lnTo>
                      <a:pt x="404" y="200"/>
                    </a:lnTo>
                    <a:lnTo>
                      <a:pt x="405" y="200"/>
                    </a:lnTo>
                    <a:lnTo>
                      <a:pt x="407" y="200"/>
                    </a:lnTo>
                    <a:lnTo>
                      <a:pt x="408" y="201"/>
                    </a:lnTo>
                    <a:lnTo>
                      <a:pt x="409" y="205"/>
                    </a:lnTo>
                    <a:lnTo>
                      <a:pt x="412" y="204"/>
                    </a:lnTo>
                    <a:lnTo>
                      <a:pt x="413" y="203"/>
                    </a:lnTo>
                    <a:lnTo>
                      <a:pt x="413" y="202"/>
                    </a:lnTo>
                    <a:lnTo>
                      <a:pt x="416" y="200"/>
                    </a:lnTo>
                    <a:lnTo>
                      <a:pt x="418" y="197"/>
                    </a:lnTo>
                    <a:lnTo>
                      <a:pt x="419" y="197"/>
                    </a:lnTo>
                    <a:lnTo>
                      <a:pt x="422" y="191"/>
                    </a:lnTo>
                    <a:lnTo>
                      <a:pt x="422" y="187"/>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5" name="Group 116"/>
            <p:cNvGrpSpPr>
              <a:grpSpLocks/>
            </p:cNvGrpSpPr>
            <p:nvPr/>
          </p:nvGrpSpPr>
          <p:grpSpPr bwMode="auto">
            <a:xfrm>
              <a:off x="1749" y="3515"/>
              <a:ext cx="370" cy="313"/>
              <a:chOff x="1749" y="3515"/>
              <a:chExt cx="370" cy="313"/>
            </a:xfrm>
          </p:grpSpPr>
          <p:sp>
            <p:nvSpPr>
              <p:cNvPr id="255" name="Freeform 114"/>
              <p:cNvSpPr>
                <a:spLocks/>
              </p:cNvSpPr>
              <p:nvPr/>
            </p:nvSpPr>
            <p:spPr bwMode="auto">
              <a:xfrm>
                <a:off x="1749" y="3515"/>
                <a:ext cx="370" cy="313"/>
              </a:xfrm>
              <a:custGeom>
                <a:avLst/>
                <a:gdLst>
                  <a:gd name="T0" fmla="*/ 360 w 370"/>
                  <a:gd name="T1" fmla="*/ 67 h 313"/>
                  <a:gd name="T2" fmla="*/ 345 w 370"/>
                  <a:gd name="T3" fmla="*/ 47 h 313"/>
                  <a:gd name="T4" fmla="*/ 321 w 370"/>
                  <a:gd name="T5" fmla="*/ 29 h 313"/>
                  <a:gd name="T6" fmla="*/ 291 w 370"/>
                  <a:gd name="T7" fmla="*/ 15 h 313"/>
                  <a:gd name="T8" fmla="*/ 261 w 370"/>
                  <a:gd name="T9" fmla="*/ 18 h 313"/>
                  <a:gd name="T10" fmla="*/ 248 w 370"/>
                  <a:gd name="T11" fmla="*/ 0 h 313"/>
                  <a:gd name="T12" fmla="*/ 224 w 370"/>
                  <a:gd name="T13" fmla="*/ 10 h 313"/>
                  <a:gd name="T14" fmla="*/ 217 w 370"/>
                  <a:gd name="T15" fmla="*/ 11 h 313"/>
                  <a:gd name="T16" fmla="*/ 202 w 370"/>
                  <a:gd name="T17" fmla="*/ 21 h 313"/>
                  <a:gd name="T18" fmla="*/ 198 w 370"/>
                  <a:gd name="T19" fmla="*/ 39 h 313"/>
                  <a:gd name="T20" fmla="*/ 187 w 370"/>
                  <a:gd name="T21" fmla="*/ 43 h 313"/>
                  <a:gd name="T22" fmla="*/ 178 w 370"/>
                  <a:gd name="T23" fmla="*/ 34 h 313"/>
                  <a:gd name="T24" fmla="*/ 168 w 370"/>
                  <a:gd name="T25" fmla="*/ 38 h 313"/>
                  <a:gd name="T26" fmla="*/ 156 w 370"/>
                  <a:gd name="T27" fmla="*/ 36 h 313"/>
                  <a:gd name="T28" fmla="*/ 157 w 370"/>
                  <a:gd name="T29" fmla="*/ 53 h 313"/>
                  <a:gd name="T30" fmla="*/ 147 w 370"/>
                  <a:gd name="T31" fmla="*/ 56 h 313"/>
                  <a:gd name="T32" fmla="*/ 132 w 370"/>
                  <a:gd name="T33" fmla="*/ 51 h 313"/>
                  <a:gd name="T34" fmla="*/ 124 w 370"/>
                  <a:gd name="T35" fmla="*/ 54 h 313"/>
                  <a:gd name="T36" fmla="*/ 110 w 370"/>
                  <a:gd name="T37" fmla="*/ 73 h 313"/>
                  <a:gd name="T38" fmla="*/ 100 w 370"/>
                  <a:gd name="T39" fmla="*/ 62 h 313"/>
                  <a:gd name="T40" fmla="*/ 85 w 370"/>
                  <a:gd name="T41" fmla="*/ 58 h 313"/>
                  <a:gd name="T42" fmla="*/ 83 w 370"/>
                  <a:gd name="T43" fmla="*/ 45 h 313"/>
                  <a:gd name="T44" fmla="*/ 74 w 370"/>
                  <a:gd name="T45" fmla="*/ 53 h 313"/>
                  <a:gd name="T46" fmla="*/ 77 w 370"/>
                  <a:gd name="T47" fmla="*/ 73 h 313"/>
                  <a:gd name="T48" fmla="*/ 66 w 370"/>
                  <a:gd name="T49" fmla="*/ 79 h 313"/>
                  <a:gd name="T50" fmla="*/ 59 w 370"/>
                  <a:gd name="T51" fmla="*/ 93 h 313"/>
                  <a:gd name="T52" fmla="*/ 45 w 370"/>
                  <a:gd name="T53" fmla="*/ 95 h 313"/>
                  <a:gd name="T54" fmla="*/ 30 w 370"/>
                  <a:gd name="T55" fmla="*/ 93 h 313"/>
                  <a:gd name="T56" fmla="*/ 25 w 370"/>
                  <a:gd name="T57" fmla="*/ 104 h 313"/>
                  <a:gd name="T58" fmla="*/ 15 w 370"/>
                  <a:gd name="T59" fmla="*/ 111 h 313"/>
                  <a:gd name="T60" fmla="*/ 16 w 370"/>
                  <a:gd name="T61" fmla="*/ 138 h 313"/>
                  <a:gd name="T62" fmla="*/ 16 w 370"/>
                  <a:gd name="T63" fmla="*/ 148 h 313"/>
                  <a:gd name="T64" fmla="*/ 27 w 370"/>
                  <a:gd name="T65" fmla="*/ 154 h 313"/>
                  <a:gd name="T66" fmla="*/ 18 w 370"/>
                  <a:gd name="T67" fmla="*/ 168 h 313"/>
                  <a:gd name="T68" fmla="*/ 6 w 370"/>
                  <a:gd name="T69" fmla="*/ 181 h 313"/>
                  <a:gd name="T70" fmla="*/ 11 w 370"/>
                  <a:gd name="T71" fmla="*/ 192 h 313"/>
                  <a:gd name="T72" fmla="*/ 31 w 370"/>
                  <a:gd name="T73" fmla="*/ 197 h 313"/>
                  <a:gd name="T74" fmla="*/ 28 w 370"/>
                  <a:gd name="T75" fmla="*/ 216 h 313"/>
                  <a:gd name="T76" fmla="*/ 42 w 370"/>
                  <a:gd name="T77" fmla="*/ 227 h 313"/>
                  <a:gd name="T78" fmla="*/ 55 w 370"/>
                  <a:gd name="T79" fmla="*/ 229 h 313"/>
                  <a:gd name="T80" fmla="*/ 64 w 370"/>
                  <a:gd name="T81" fmla="*/ 240 h 313"/>
                  <a:gd name="T82" fmla="*/ 68 w 370"/>
                  <a:gd name="T83" fmla="*/ 247 h 313"/>
                  <a:gd name="T84" fmla="*/ 89 w 370"/>
                  <a:gd name="T85" fmla="*/ 259 h 313"/>
                  <a:gd name="T86" fmla="*/ 104 w 370"/>
                  <a:gd name="T87" fmla="*/ 262 h 313"/>
                  <a:gd name="T88" fmla="*/ 124 w 370"/>
                  <a:gd name="T89" fmla="*/ 285 h 313"/>
                  <a:gd name="T90" fmla="*/ 136 w 370"/>
                  <a:gd name="T91" fmla="*/ 305 h 313"/>
                  <a:gd name="T92" fmla="*/ 159 w 370"/>
                  <a:gd name="T93" fmla="*/ 306 h 313"/>
                  <a:gd name="T94" fmla="*/ 178 w 370"/>
                  <a:gd name="T95" fmla="*/ 283 h 313"/>
                  <a:gd name="T96" fmla="*/ 212 w 370"/>
                  <a:gd name="T97" fmla="*/ 271 h 313"/>
                  <a:gd name="T98" fmla="*/ 221 w 370"/>
                  <a:gd name="T99" fmla="*/ 244 h 313"/>
                  <a:gd name="T100" fmla="*/ 250 w 370"/>
                  <a:gd name="T101" fmla="*/ 245 h 313"/>
                  <a:gd name="T102" fmla="*/ 274 w 370"/>
                  <a:gd name="T103" fmla="*/ 219 h 313"/>
                  <a:gd name="T104" fmla="*/ 278 w 370"/>
                  <a:gd name="T105" fmla="*/ 191 h 313"/>
                  <a:gd name="T106" fmla="*/ 290 w 370"/>
                  <a:gd name="T107" fmla="*/ 157 h 313"/>
                  <a:gd name="T108" fmla="*/ 303 w 370"/>
                  <a:gd name="T109" fmla="*/ 128 h 313"/>
                  <a:gd name="T110" fmla="*/ 320 w 370"/>
                  <a:gd name="T111" fmla="*/ 123 h 313"/>
                  <a:gd name="T112" fmla="*/ 345 w 370"/>
                  <a:gd name="T113" fmla="*/ 114 h 3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0"/>
                  <a:gd name="T172" fmla="*/ 0 h 313"/>
                  <a:gd name="T173" fmla="*/ 370 w 370"/>
                  <a:gd name="T174" fmla="*/ 313 h 3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0" h="313">
                    <a:moveTo>
                      <a:pt x="370" y="93"/>
                    </a:moveTo>
                    <a:lnTo>
                      <a:pt x="368" y="84"/>
                    </a:lnTo>
                    <a:lnTo>
                      <a:pt x="368" y="82"/>
                    </a:lnTo>
                    <a:lnTo>
                      <a:pt x="368" y="80"/>
                    </a:lnTo>
                    <a:lnTo>
                      <a:pt x="366" y="78"/>
                    </a:lnTo>
                    <a:lnTo>
                      <a:pt x="364" y="78"/>
                    </a:lnTo>
                    <a:lnTo>
                      <a:pt x="362" y="76"/>
                    </a:lnTo>
                    <a:lnTo>
                      <a:pt x="360" y="75"/>
                    </a:lnTo>
                    <a:lnTo>
                      <a:pt x="357" y="75"/>
                    </a:lnTo>
                    <a:lnTo>
                      <a:pt x="360" y="67"/>
                    </a:lnTo>
                    <a:lnTo>
                      <a:pt x="358" y="61"/>
                    </a:lnTo>
                    <a:lnTo>
                      <a:pt x="357" y="61"/>
                    </a:lnTo>
                    <a:lnTo>
                      <a:pt x="356" y="60"/>
                    </a:lnTo>
                    <a:lnTo>
                      <a:pt x="357" y="60"/>
                    </a:lnTo>
                    <a:lnTo>
                      <a:pt x="356" y="59"/>
                    </a:lnTo>
                    <a:lnTo>
                      <a:pt x="354" y="55"/>
                    </a:lnTo>
                    <a:lnTo>
                      <a:pt x="352" y="55"/>
                    </a:lnTo>
                    <a:lnTo>
                      <a:pt x="349" y="52"/>
                    </a:lnTo>
                    <a:lnTo>
                      <a:pt x="347" y="51"/>
                    </a:lnTo>
                    <a:lnTo>
                      <a:pt x="345" y="47"/>
                    </a:lnTo>
                    <a:lnTo>
                      <a:pt x="343" y="44"/>
                    </a:lnTo>
                    <a:lnTo>
                      <a:pt x="343" y="35"/>
                    </a:lnTo>
                    <a:lnTo>
                      <a:pt x="342" y="33"/>
                    </a:lnTo>
                    <a:lnTo>
                      <a:pt x="340" y="32"/>
                    </a:lnTo>
                    <a:lnTo>
                      <a:pt x="335" y="31"/>
                    </a:lnTo>
                    <a:lnTo>
                      <a:pt x="334" y="31"/>
                    </a:lnTo>
                    <a:lnTo>
                      <a:pt x="331" y="34"/>
                    </a:lnTo>
                    <a:lnTo>
                      <a:pt x="329" y="35"/>
                    </a:lnTo>
                    <a:lnTo>
                      <a:pt x="322" y="32"/>
                    </a:lnTo>
                    <a:lnTo>
                      <a:pt x="321" y="29"/>
                    </a:lnTo>
                    <a:lnTo>
                      <a:pt x="319" y="29"/>
                    </a:lnTo>
                    <a:lnTo>
                      <a:pt x="315" y="31"/>
                    </a:lnTo>
                    <a:lnTo>
                      <a:pt x="312" y="29"/>
                    </a:lnTo>
                    <a:lnTo>
                      <a:pt x="309" y="23"/>
                    </a:lnTo>
                    <a:lnTo>
                      <a:pt x="307" y="18"/>
                    </a:lnTo>
                    <a:lnTo>
                      <a:pt x="306" y="17"/>
                    </a:lnTo>
                    <a:lnTo>
                      <a:pt x="304" y="18"/>
                    </a:lnTo>
                    <a:lnTo>
                      <a:pt x="298" y="19"/>
                    </a:lnTo>
                    <a:lnTo>
                      <a:pt x="296" y="14"/>
                    </a:lnTo>
                    <a:lnTo>
                      <a:pt x="291" y="15"/>
                    </a:lnTo>
                    <a:lnTo>
                      <a:pt x="289" y="14"/>
                    </a:lnTo>
                    <a:lnTo>
                      <a:pt x="288" y="15"/>
                    </a:lnTo>
                    <a:lnTo>
                      <a:pt x="285" y="14"/>
                    </a:lnTo>
                    <a:lnTo>
                      <a:pt x="283" y="15"/>
                    </a:lnTo>
                    <a:lnTo>
                      <a:pt x="282" y="15"/>
                    </a:lnTo>
                    <a:lnTo>
                      <a:pt x="279" y="14"/>
                    </a:lnTo>
                    <a:lnTo>
                      <a:pt x="276" y="15"/>
                    </a:lnTo>
                    <a:lnTo>
                      <a:pt x="270" y="16"/>
                    </a:lnTo>
                    <a:lnTo>
                      <a:pt x="264" y="18"/>
                    </a:lnTo>
                    <a:lnTo>
                      <a:pt x="261" y="18"/>
                    </a:lnTo>
                    <a:lnTo>
                      <a:pt x="261" y="19"/>
                    </a:lnTo>
                    <a:lnTo>
                      <a:pt x="258" y="17"/>
                    </a:lnTo>
                    <a:lnTo>
                      <a:pt x="259" y="14"/>
                    </a:lnTo>
                    <a:lnTo>
                      <a:pt x="259" y="9"/>
                    </a:lnTo>
                    <a:lnTo>
                      <a:pt x="257" y="6"/>
                    </a:lnTo>
                    <a:lnTo>
                      <a:pt x="255" y="2"/>
                    </a:lnTo>
                    <a:lnTo>
                      <a:pt x="253" y="2"/>
                    </a:lnTo>
                    <a:lnTo>
                      <a:pt x="253" y="3"/>
                    </a:lnTo>
                    <a:lnTo>
                      <a:pt x="250" y="0"/>
                    </a:lnTo>
                    <a:lnTo>
                      <a:pt x="248" y="0"/>
                    </a:lnTo>
                    <a:lnTo>
                      <a:pt x="239" y="0"/>
                    </a:lnTo>
                    <a:lnTo>
                      <a:pt x="237" y="6"/>
                    </a:lnTo>
                    <a:lnTo>
                      <a:pt x="233" y="10"/>
                    </a:lnTo>
                    <a:lnTo>
                      <a:pt x="233" y="11"/>
                    </a:lnTo>
                    <a:lnTo>
                      <a:pt x="233" y="13"/>
                    </a:lnTo>
                    <a:lnTo>
                      <a:pt x="230" y="13"/>
                    </a:lnTo>
                    <a:lnTo>
                      <a:pt x="228" y="10"/>
                    </a:lnTo>
                    <a:lnTo>
                      <a:pt x="226" y="11"/>
                    </a:lnTo>
                    <a:lnTo>
                      <a:pt x="225" y="10"/>
                    </a:lnTo>
                    <a:lnTo>
                      <a:pt x="224" y="10"/>
                    </a:lnTo>
                    <a:lnTo>
                      <a:pt x="224" y="8"/>
                    </a:lnTo>
                    <a:lnTo>
                      <a:pt x="220" y="8"/>
                    </a:lnTo>
                    <a:lnTo>
                      <a:pt x="220" y="6"/>
                    </a:lnTo>
                    <a:lnTo>
                      <a:pt x="219" y="5"/>
                    </a:lnTo>
                    <a:lnTo>
                      <a:pt x="217" y="5"/>
                    </a:lnTo>
                    <a:lnTo>
                      <a:pt x="218" y="6"/>
                    </a:lnTo>
                    <a:lnTo>
                      <a:pt x="218" y="8"/>
                    </a:lnTo>
                    <a:lnTo>
                      <a:pt x="217" y="10"/>
                    </a:lnTo>
                    <a:lnTo>
                      <a:pt x="217" y="11"/>
                    </a:lnTo>
                    <a:lnTo>
                      <a:pt x="217" y="14"/>
                    </a:lnTo>
                    <a:lnTo>
                      <a:pt x="211" y="15"/>
                    </a:lnTo>
                    <a:lnTo>
                      <a:pt x="210" y="14"/>
                    </a:lnTo>
                    <a:lnTo>
                      <a:pt x="209" y="16"/>
                    </a:lnTo>
                    <a:lnTo>
                      <a:pt x="209" y="17"/>
                    </a:lnTo>
                    <a:lnTo>
                      <a:pt x="208" y="19"/>
                    </a:lnTo>
                    <a:lnTo>
                      <a:pt x="204" y="20"/>
                    </a:lnTo>
                    <a:lnTo>
                      <a:pt x="203" y="21"/>
                    </a:lnTo>
                    <a:lnTo>
                      <a:pt x="202" y="20"/>
                    </a:lnTo>
                    <a:lnTo>
                      <a:pt x="202" y="21"/>
                    </a:lnTo>
                    <a:lnTo>
                      <a:pt x="204" y="25"/>
                    </a:lnTo>
                    <a:lnTo>
                      <a:pt x="204" y="28"/>
                    </a:lnTo>
                    <a:lnTo>
                      <a:pt x="203" y="29"/>
                    </a:lnTo>
                    <a:lnTo>
                      <a:pt x="203" y="30"/>
                    </a:lnTo>
                    <a:lnTo>
                      <a:pt x="202" y="31"/>
                    </a:lnTo>
                    <a:lnTo>
                      <a:pt x="201" y="32"/>
                    </a:lnTo>
                    <a:lnTo>
                      <a:pt x="198" y="33"/>
                    </a:lnTo>
                    <a:lnTo>
                      <a:pt x="198" y="34"/>
                    </a:lnTo>
                    <a:lnTo>
                      <a:pt x="199" y="36"/>
                    </a:lnTo>
                    <a:lnTo>
                      <a:pt x="198" y="39"/>
                    </a:lnTo>
                    <a:lnTo>
                      <a:pt x="198" y="40"/>
                    </a:lnTo>
                    <a:lnTo>
                      <a:pt x="198" y="42"/>
                    </a:lnTo>
                    <a:lnTo>
                      <a:pt x="197" y="42"/>
                    </a:lnTo>
                    <a:lnTo>
                      <a:pt x="197" y="43"/>
                    </a:lnTo>
                    <a:lnTo>
                      <a:pt x="196" y="43"/>
                    </a:lnTo>
                    <a:lnTo>
                      <a:pt x="195" y="43"/>
                    </a:lnTo>
                    <a:lnTo>
                      <a:pt x="194" y="43"/>
                    </a:lnTo>
                    <a:lnTo>
                      <a:pt x="194" y="42"/>
                    </a:lnTo>
                    <a:lnTo>
                      <a:pt x="192" y="42"/>
                    </a:lnTo>
                    <a:lnTo>
                      <a:pt x="187" y="43"/>
                    </a:lnTo>
                    <a:lnTo>
                      <a:pt x="186" y="44"/>
                    </a:lnTo>
                    <a:lnTo>
                      <a:pt x="185" y="44"/>
                    </a:lnTo>
                    <a:lnTo>
                      <a:pt x="183" y="41"/>
                    </a:lnTo>
                    <a:lnTo>
                      <a:pt x="181" y="41"/>
                    </a:lnTo>
                    <a:lnTo>
                      <a:pt x="181" y="40"/>
                    </a:lnTo>
                    <a:lnTo>
                      <a:pt x="179" y="39"/>
                    </a:lnTo>
                    <a:lnTo>
                      <a:pt x="179" y="38"/>
                    </a:lnTo>
                    <a:lnTo>
                      <a:pt x="180" y="36"/>
                    </a:lnTo>
                    <a:lnTo>
                      <a:pt x="179" y="36"/>
                    </a:lnTo>
                    <a:lnTo>
                      <a:pt x="178" y="34"/>
                    </a:lnTo>
                    <a:lnTo>
                      <a:pt x="176" y="32"/>
                    </a:lnTo>
                    <a:lnTo>
                      <a:pt x="175" y="29"/>
                    </a:lnTo>
                    <a:lnTo>
                      <a:pt x="173" y="31"/>
                    </a:lnTo>
                    <a:lnTo>
                      <a:pt x="171" y="29"/>
                    </a:lnTo>
                    <a:lnTo>
                      <a:pt x="170" y="29"/>
                    </a:lnTo>
                    <a:lnTo>
                      <a:pt x="170" y="31"/>
                    </a:lnTo>
                    <a:lnTo>
                      <a:pt x="168" y="32"/>
                    </a:lnTo>
                    <a:lnTo>
                      <a:pt x="168" y="34"/>
                    </a:lnTo>
                    <a:lnTo>
                      <a:pt x="168" y="38"/>
                    </a:lnTo>
                    <a:lnTo>
                      <a:pt x="167" y="39"/>
                    </a:lnTo>
                    <a:lnTo>
                      <a:pt x="165" y="39"/>
                    </a:lnTo>
                    <a:lnTo>
                      <a:pt x="163" y="33"/>
                    </a:lnTo>
                    <a:lnTo>
                      <a:pt x="159" y="34"/>
                    </a:lnTo>
                    <a:lnTo>
                      <a:pt x="158" y="34"/>
                    </a:lnTo>
                    <a:lnTo>
                      <a:pt x="157" y="35"/>
                    </a:lnTo>
                    <a:lnTo>
                      <a:pt x="156" y="33"/>
                    </a:lnTo>
                    <a:lnTo>
                      <a:pt x="155" y="34"/>
                    </a:lnTo>
                    <a:lnTo>
                      <a:pt x="156" y="36"/>
                    </a:lnTo>
                    <a:lnTo>
                      <a:pt x="155" y="37"/>
                    </a:lnTo>
                    <a:lnTo>
                      <a:pt x="158" y="40"/>
                    </a:lnTo>
                    <a:lnTo>
                      <a:pt x="158" y="43"/>
                    </a:lnTo>
                    <a:lnTo>
                      <a:pt x="159" y="45"/>
                    </a:lnTo>
                    <a:lnTo>
                      <a:pt x="162" y="47"/>
                    </a:lnTo>
                    <a:lnTo>
                      <a:pt x="160" y="47"/>
                    </a:lnTo>
                    <a:lnTo>
                      <a:pt x="162" y="50"/>
                    </a:lnTo>
                    <a:lnTo>
                      <a:pt x="158" y="53"/>
                    </a:lnTo>
                    <a:lnTo>
                      <a:pt x="157" y="53"/>
                    </a:lnTo>
                    <a:lnTo>
                      <a:pt x="156" y="56"/>
                    </a:lnTo>
                    <a:lnTo>
                      <a:pt x="153" y="57"/>
                    </a:lnTo>
                    <a:lnTo>
                      <a:pt x="151" y="57"/>
                    </a:lnTo>
                    <a:lnTo>
                      <a:pt x="150" y="57"/>
                    </a:lnTo>
                    <a:lnTo>
                      <a:pt x="150" y="56"/>
                    </a:lnTo>
                    <a:lnTo>
                      <a:pt x="150" y="57"/>
                    </a:lnTo>
                    <a:lnTo>
                      <a:pt x="148" y="57"/>
                    </a:lnTo>
                    <a:lnTo>
                      <a:pt x="147" y="57"/>
                    </a:lnTo>
                    <a:lnTo>
                      <a:pt x="147" y="56"/>
                    </a:lnTo>
                    <a:lnTo>
                      <a:pt x="145" y="57"/>
                    </a:lnTo>
                    <a:lnTo>
                      <a:pt x="145" y="56"/>
                    </a:lnTo>
                    <a:lnTo>
                      <a:pt x="145" y="54"/>
                    </a:lnTo>
                    <a:lnTo>
                      <a:pt x="143" y="52"/>
                    </a:lnTo>
                    <a:lnTo>
                      <a:pt x="142" y="51"/>
                    </a:lnTo>
                    <a:lnTo>
                      <a:pt x="141" y="52"/>
                    </a:lnTo>
                    <a:lnTo>
                      <a:pt x="139" y="52"/>
                    </a:lnTo>
                    <a:lnTo>
                      <a:pt x="139" y="51"/>
                    </a:lnTo>
                    <a:lnTo>
                      <a:pt x="133" y="53"/>
                    </a:lnTo>
                    <a:lnTo>
                      <a:pt x="132" y="51"/>
                    </a:lnTo>
                    <a:lnTo>
                      <a:pt x="130" y="53"/>
                    </a:lnTo>
                    <a:lnTo>
                      <a:pt x="129" y="53"/>
                    </a:lnTo>
                    <a:lnTo>
                      <a:pt x="127" y="56"/>
                    </a:lnTo>
                    <a:lnTo>
                      <a:pt x="126" y="55"/>
                    </a:lnTo>
                    <a:lnTo>
                      <a:pt x="126" y="54"/>
                    </a:lnTo>
                    <a:lnTo>
                      <a:pt x="126" y="52"/>
                    </a:lnTo>
                    <a:lnTo>
                      <a:pt x="124" y="53"/>
                    </a:lnTo>
                    <a:lnTo>
                      <a:pt x="121" y="52"/>
                    </a:lnTo>
                    <a:lnTo>
                      <a:pt x="124" y="54"/>
                    </a:lnTo>
                    <a:lnTo>
                      <a:pt x="122" y="56"/>
                    </a:lnTo>
                    <a:lnTo>
                      <a:pt x="123" y="56"/>
                    </a:lnTo>
                    <a:lnTo>
                      <a:pt x="124" y="57"/>
                    </a:lnTo>
                    <a:lnTo>
                      <a:pt x="123" y="62"/>
                    </a:lnTo>
                    <a:lnTo>
                      <a:pt x="122" y="63"/>
                    </a:lnTo>
                    <a:lnTo>
                      <a:pt x="121" y="63"/>
                    </a:lnTo>
                    <a:lnTo>
                      <a:pt x="120" y="63"/>
                    </a:lnTo>
                    <a:lnTo>
                      <a:pt x="117" y="67"/>
                    </a:lnTo>
                    <a:lnTo>
                      <a:pt x="110" y="73"/>
                    </a:lnTo>
                    <a:lnTo>
                      <a:pt x="110" y="68"/>
                    </a:lnTo>
                    <a:lnTo>
                      <a:pt x="109" y="66"/>
                    </a:lnTo>
                    <a:lnTo>
                      <a:pt x="107" y="63"/>
                    </a:lnTo>
                    <a:lnTo>
                      <a:pt x="104" y="62"/>
                    </a:lnTo>
                    <a:lnTo>
                      <a:pt x="105" y="61"/>
                    </a:lnTo>
                    <a:lnTo>
                      <a:pt x="102" y="61"/>
                    </a:lnTo>
                    <a:lnTo>
                      <a:pt x="101" y="60"/>
                    </a:lnTo>
                    <a:lnTo>
                      <a:pt x="101" y="61"/>
                    </a:lnTo>
                    <a:lnTo>
                      <a:pt x="99" y="60"/>
                    </a:lnTo>
                    <a:lnTo>
                      <a:pt x="100" y="62"/>
                    </a:lnTo>
                    <a:lnTo>
                      <a:pt x="99" y="63"/>
                    </a:lnTo>
                    <a:lnTo>
                      <a:pt x="99" y="61"/>
                    </a:lnTo>
                    <a:lnTo>
                      <a:pt x="95" y="61"/>
                    </a:lnTo>
                    <a:lnTo>
                      <a:pt x="96" y="59"/>
                    </a:lnTo>
                    <a:lnTo>
                      <a:pt x="94" y="57"/>
                    </a:lnTo>
                    <a:lnTo>
                      <a:pt x="93" y="57"/>
                    </a:lnTo>
                    <a:lnTo>
                      <a:pt x="89" y="55"/>
                    </a:lnTo>
                    <a:lnTo>
                      <a:pt x="89" y="59"/>
                    </a:lnTo>
                    <a:lnTo>
                      <a:pt x="88" y="58"/>
                    </a:lnTo>
                    <a:lnTo>
                      <a:pt x="85" y="58"/>
                    </a:lnTo>
                    <a:lnTo>
                      <a:pt x="85" y="57"/>
                    </a:lnTo>
                    <a:lnTo>
                      <a:pt x="85" y="54"/>
                    </a:lnTo>
                    <a:lnTo>
                      <a:pt x="86" y="50"/>
                    </a:lnTo>
                    <a:lnTo>
                      <a:pt x="88" y="47"/>
                    </a:lnTo>
                    <a:lnTo>
                      <a:pt x="87" y="47"/>
                    </a:lnTo>
                    <a:lnTo>
                      <a:pt x="85" y="43"/>
                    </a:lnTo>
                    <a:lnTo>
                      <a:pt x="85" y="44"/>
                    </a:lnTo>
                    <a:lnTo>
                      <a:pt x="83" y="44"/>
                    </a:lnTo>
                    <a:lnTo>
                      <a:pt x="83" y="45"/>
                    </a:lnTo>
                    <a:lnTo>
                      <a:pt x="80" y="45"/>
                    </a:lnTo>
                    <a:lnTo>
                      <a:pt x="80" y="48"/>
                    </a:lnTo>
                    <a:lnTo>
                      <a:pt x="78" y="49"/>
                    </a:lnTo>
                    <a:lnTo>
                      <a:pt x="79" y="49"/>
                    </a:lnTo>
                    <a:lnTo>
                      <a:pt x="78" y="50"/>
                    </a:lnTo>
                    <a:lnTo>
                      <a:pt x="77" y="50"/>
                    </a:lnTo>
                    <a:lnTo>
                      <a:pt x="76" y="51"/>
                    </a:lnTo>
                    <a:lnTo>
                      <a:pt x="76" y="53"/>
                    </a:lnTo>
                    <a:lnTo>
                      <a:pt x="74" y="53"/>
                    </a:lnTo>
                    <a:lnTo>
                      <a:pt x="74" y="56"/>
                    </a:lnTo>
                    <a:lnTo>
                      <a:pt x="73" y="56"/>
                    </a:lnTo>
                    <a:lnTo>
                      <a:pt x="73" y="57"/>
                    </a:lnTo>
                    <a:lnTo>
                      <a:pt x="73" y="60"/>
                    </a:lnTo>
                    <a:lnTo>
                      <a:pt x="74" y="63"/>
                    </a:lnTo>
                    <a:lnTo>
                      <a:pt x="75" y="65"/>
                    </a:lnTo>
                    <a:lnTo>
                      <a:pt x="74" y="67"/>
                    </a:lnTo>
                    <a:lnTo>
                      <a:pt x="77" y="68"/>
                    </a:lnTo>
                    <a:lnTo>
                      <a:pt x="77" y="69"/>
                    </a:lnTo>
                    <a:lnTo>
                      <a:pt x="77" y="73"/>
                    </a:lnTo>
                    <a:lnTo>
                      <a:pt x="77" y="76"/>
                    </a:lnTo>
                    <a:lnTo>
                      <a:pt x="75" y="76"/>
                    </a:lnTo>
                    <a:lnTo>
                      <a:pt x="74" y="76"/>
                    </a:lnTo>
                    <a:lnTo>
                      <a:pt x="73" y="76"/>
                    </a:lnTo>
                    <a:lnTo>
                      <a:pt x="71" y="79"/>
                    </a:lnTo>
                    <a:lnTo>
                      <a:pt x="69" y="78"/>
                    </a:lnTo>
                    <a:lnTo>
                      <a:pt x="69" y="80"/>
                    </a:lnTo>
                    <a:lnTo>
                      <a:pt x="67" y="80"/>
                    </a:lnTo>
                    <a:lnTo>
                      <a:pt x="66" y="79"/>
                    </a:lnTo>
                    <a:lnTo>
                      <a:pt x="65" y="86"/>
                    </a:lnTo>
                    <a:lnTo>
                      <a:pt x="64" y="86"/>
                    </a:lnTo>
                    <a:lnTo>
                      <a:pt x="63" y="87"/>
                    </a:lnTo>
                    <a:lnTo>
                      <a:pt x="62" y="87"/>
                    </a:lnTo>
                    <a:lnTo>
                      <a:pt x="63" y="88"/>
                    </a:lnTo>
                    <a:lnTo>
                      <a:pt x="61" y="88"/>
                    </a:lnTo>
                    <a:lnTo>
                      <a:pt x="61" y="90"/>
                    </a:lnTo>
                    <a:lnTo>
                      <a:pt x="59" y="91"/>
                    </a:lnTo>
                    <a:lnTo>
                      <a:pt x="58" y="92"/>
                    </a:lnTo>
                    <a:lnTo>
                      <a:pt x="59" y="93"/>
                    </a:lnTo>
                    <a:lnTo>
                      <a:pt x="58" y="93"/>
                    </a:lnTo>
                    <a:lnTo>
                      <a:pt x="55" y="95"/>
                    </a:lnTo>
                    <a:lnTo>
                      <a:pt x="53" y="95"/>
                    </a:lnTo>
                    <a:lnTo>
                      <a:pt x="53" y="96"/>
                    </a:lnTo>
                    <a:lnTo>
                      <a:pt x="50" y="93"/>
                    </a:lnTo>
                    <a:lnTo>
                      <a:pt x="49" y="93"/>
                    </a:lnTo>
                    <a:lnTo>
                      <a:pt x="49" y="91"/>
                    </a:lnTo>
                    <a:lnTo>
                      <a:pt x="48" y="93"/>
                    </a:lnTo>
                    <a:lnTo>
                      <a:pt x="46" y="94"/>
                    </a:lnTo>
                    <a:lnTo>
                      <a:pt x="45" y="95"/>
                    </a:lnTo>
                    <a:lnTo>
                      <a:pt x="42" y="93"/>
                    </a:lnTo>
                    <a:lnTo>
                      <a:pt x="41" y="93"/>
                    </a:lnTo>
                    <a:lnTo>
                      <a:pt x="39" y="94"/>
                    </a:lnTo>
                    <a:lnTo>
                      <a:pt x="37" y="94"/>
                    </a:lnTo>
                    <a:lnTo>
                      <a:pt x="37" y="96"/>
                    </a:lnTo>
                    <a:lnTo>
                      <a:pt x="36" y="97"/>
                    </a:lnTo>
                    <a:lnTo>
                      <a:pt x="33" y="95"/>
                    </a:lnTo>
                    <a:lnTo>
                      <a:pt x="33" y="92"/>
                    </a:lnTo>
                    <a:lnTo>
                      <a:pt x="32" y="92"/>
                    </a:lnTo>
                    <a:lnTo>
                      <a:pt x="30" y="93"/>
                    </a:lnTo>
                    <a:lnTo>
                      <a:pt x="32" y="95"/>
                    </a:lnTo>
                    <a:lnTo>
                      <a:pt x="30" y="96"/>
                    </a:lnTo>
                    <a:lnTo>
                      <a:pt x="29" y="96"/>
                    </a:lnTo>
                    <a:lnTo>
                      <a:pt x="27" y="97"/>
                    </a:lnTo>
                    <a:lnTo>
                      <a:pt x="27" y="100"/>
                    </a:lnTo>
                    <a:lnTo>
                      <a:pt x="27" y="103"/>
                    </a:lnTo>
                    <a:lnTo>
                      <a:pt x="25" y="105"/>
                    </a:lnTo>
                    <a:lnTo>
                      <a:pt x="25" y="104"/>
                    </a:lnTo>
                    <a:lnTo>
                      <a:pt x="25" y="105"/>
                    </a:lnTo>
                    <a:lnTo>
                      <a:pt x="24" y="104"/>
                    </a:lnTo>
                    <a:lnTo>
                      <a:pt x="23" y="103"/>
                    </a:lnTo>
                    <a:lnTo>
                      <a:pt x="22" y="102"/>
                    </a:lnTo>
                    <a:lnTo>
                      <a:pt x="21" y="101"/>
                    </a:lnTo>
                    <a:lnTo>
                      <a:pt x="19" y="104"/>
                    </a:lnTo>
                    <a:lnTo>
                      <a:pt x="18" y="108"/>
                    </a:lnTo>
                    <a:lnTo>
                      <a:pt x="16" y="109"/>
                    </a:lnTo>
                    <a:lnTo>
                      <a:pt x="15" y="111"/>
                    </a:lnTo>
                    <a:lnTo>
                      <a:pt x="12" y="112"/>
                    </a:lnTo>
                    <a:lnTo>
                      <a:pt x="12" y="115"/>
                    </a:lnTo>
                    <a:lnTo>
                      <a:pt x="14" y="116"/>
                    </a:lnTo>
                    <a:lnTo>
                      <a:pt x="14" y="118"/>
                    </a:lnTo>
                    <a:lnTo>
                      <a:pt x="16" y="120"/>
                    </a:lnTo>
                    <a:lnTo>
                      <a:pt x="16" y="124"/>
                    </a:lnTo>
                    <a:lnTo>
                      <a:pt x="12" y="128"/>
                    </a:lnTo>
                    <a:lnTo>
                      <a:pt x="14" y="131"/>
                    </a:lnTo>
                    <a:lnTo>
                      <a:pt x="16" y="134"/>
                    </a:lnTo>
                    <a:lnTo>
                      <a:pt x="16" y="138"/>
                    </a:lnTo>
                    <a:lnTo>
                      <a:pt x="17" y="139"/>
                    </a:lnTo>
                    <a:lnTo>
                      <a:pt x="18" y="140"/>
                    </a:lnTo>
                    <a:lnTo>
                      <a:pt x="19" y="140"/>
                    </a:lnTo>
                    <a:lnTo>
                      <a:pt x="19" y="142"/>
                    </a:lnTo>
                    <a:lnTo>
                      <a:pt x="17" y="144"/>
                    </a:lnTo>
                    <a:lnTo>
                      <a:pt x="16" y="143"/>
                    </a:lnTo>
                    <a:lnTo>
                      <a:pt x="16" y="146"/>
                    </a:lnTo>
                    <a:lnTo>
                      <a:pt x="14" y="148"/>
                    </a:lnTo>
                    <a:lnTo>
                      <a:pt x="16" y="150"/>
                    </a:lnTo>
                    <a:lnTo>
                      <a:pt x="16" y="148"/>
                    </a:lnTo>
                    <a:lnTo>
                      <a:pt x="20" y="148"/>
                    </a:lnTo>
                    <a:lnTo>
                      <a:pt x="22" y="148"/>
                    </a:lnTo>
                    <a:lnTo>
                      <a:pt x="23" y="150"/>
                    </a:lnTo>
                    <a:lnTo>
                      <a:pt x="25" y="149"/>
                    </a:lnTo>
                    <a:lnTo>
                      <a:pt x="27" y="145"/>
                    </a:lnTo>
                    <a:lnTo>
                      <a:pt x="28" y="145"/>
                    </a:lnTo>
                    <a:lnTo>
                      <a:pt x="29" y="148"/>
                    </a:lnTo>
                    <a:lnTo>
                      <a:pt x="27" y="152"/>
                    </a:lnTo>
                    <a:lnTo>
                      <a:pt x="27" y="154"/>
                    </a:lnTo>
                    <a:lnTo>
                      <a:pt x="27" y="155"/>
                    </a:lnTo>
                    <a:lnTo>
                      <a:pt x="27" y="156"/>
                    </a:lnTo>
                    <a:lnTo>
                      <a:pt x="25" y="157"/>
                    </a:lnTo>
                    <a:lnTo>
                      <a:pt x="23" y="166"/>
                    </a:lnTo>
                    <a:lnTo>
                      <a:pt x="21" y="165"/>
                    </a:lnTo>
                    <a:lnTo>
                      <a:pt x="20" y="166"/>
                    </a:lnTo>
                    <a:lnTo>
                      <a:pt x="19" y="165"/>
                    </a:lnTo>
                    <a:lnTo>
                      <a:pt x="19" y="167"/>
                    </a:lnTo>
                    <a:lnTo>
                      <a:pt x="18" y="168"/>
                    </a:lnTo>
                    <a:lnTo>
                      <a:pt x="17" y="168"/>
                    </a:lnTo>
                    <a:lnTo>
                      <a:pt x="16" y="167"/>
                    </a:lnTo>
                    <a:lnTo>
                      <a:pt x="14" y="167"/>
                    </a:lnTo>
                    <a:lnTo>
                      <a:pt x="12" y="167"/>
                    </a:lnTo>
                    <a:lnTo>
                      <a:pt x="11" y="171"/>
                    </a:lnTo>
                    <a:lnTo>
                      <a:pt x="9" y="177"/>
                    </a:lnTo>
                    <a:lnTo>
                      <a:pt x="9" y="180"/>
                    </a:lnTo>
                    <a:lnTo>
                      <a:pt x="7" y="181"/>
                    </a:lnTo>
                    <a:lnTo>
                      <a:pt x="6" y="181"/>
                    </a:lnTo>
                    <a:lnTo>
                      <a:pt x="1" y="180"/>
                    </a:lnTo>
                    <a:lnTo>
                      <a:pt x="1" y="187"/>
                    </a:lnTo>
                    <a:lnTo>
                      <a:pt x="2" y="186"/>
                    </a:lnTo>
                    <a:lnTo>
                      <a:pt x="3" y="188"/>
                    </a:lnTo>
                    <a:lnTo>
                      <a:pt x="2" y="191"/>
                    </a:lnTo>
                    <a:lnTo>
                      <a:pt x="0" y="192"/>
                    </a:lnTo>
                    <a:lnTo>
                      <a:pt x="6" y="194"/>
                    </a:lnTo>
                    <a:lnTo>
                      <a:pt x="8" y="193"/>
                    </a:lnTo>
                    <a:lnTo>
                      <a:pt x="9" y="195"/>
                    </a:lnTo>
                    <a:lnTo>
                      <a:pt x="11" y="192"/>
                    </a:lnTo>
                    <a:lnTo>
                      <a:pt x="12" y="192"/>
                    </a:lnTo>
                    <a:lnTo>
                      <a:pt x="13" y="191"/>
                    </a:lnTo>
                    <a:lnTo>
                      <a:pt x="14" y="192"/>
                    </a:lnTo>
                    <a:lnTo>
                      <a:pt x="16" y="191"/>
                    </a:lnTo>
                    <a:lnTo>
                      <a:pt x="20" y="191"/>
                    </a:lnTo>
                    <a:lnTo>
                      <a:pt x="25" y="188"/>
                    </a:lnTo>
                    <a:lnTo>
                      <a:pt x="28" y="189"/>
                    </a:lnTo>
                    <a:lnTo>
                      <a:pt x="29" y="189"/>
                    </a:lnTo>
                    <a:lnTo>
                      <a:pt x="29" y="196"/>
                    </a:lnTo>
                    <a:lnTo>
                      <a:pt x="31" y="197"/>
                    </a:lnTo>
                    <a:lnTo>
                      <a:pt x="32" y="198"/>
                    </a:lnTo>
                    <a:lnTo>
                      <a:pt x="32" y="200"/>
                    </a:lnTo>
                    <a:lnTo>
                      <a:pt x="32" y="202"/>
                    </a:lnTo>
                    <a:lnTo>
                      <a:pt x="32" y="206"/>
                    </a:lnTo>
                    <a:lnTo>
                      <a:pt x="31" y="208"/>
                    </a:lnTo>
                    <a:lnTo>
                      <a:pt x="29" y="210"/>
                    </a:lnTo>
                    <a:lnTo>
                      <a:pt x="29" y="211"/>
                    </a:lnTo>
                    <a:lnTo>
                      <a:pt x="28" y="214"/>
                    </a:lnTo>
                    <a:lnTo>
                      <a:pt x="27" y="215"/>
                    </a:lnTo>
                    <a:lnTo>
                      <a:pt x="28" y="216"/>
                    </a:lnTo>
                    <a:lnTo>
                      <a:pt x="29" y="215"/>
                    </a:lnTo>
                    <a:lnTo>
                      <a:pt x="30" y="213"/>
                    </a:lnTo>
                    <a:lnTo>
                      <a:pt x="37" y="214"/>
                    </a:lnTo>
                    <a:lnTo>
                      <a:pt x="37" y="218"/>
                    </a:lnTo>
                    <a:lnTo>
                      <a:pt x="39" y="217"/>
                    </a:lnTo>
                    <a:lnTo>
                      <a:pt x="41" y="218"/>
                    </a:lnTo>
                    <a:lnTo>
                      <a:pt x="42" y="220"/>
                    </a:lnTo>
                    <a:lnTo>
                      <a:pt x="43" y="221"/>
                    </a:lnTo>
                    <a:lnTo>
                      <a:pt x="42" y="227"/>
                    </a:lnTo>
                    <a:lnTo>
                      <a:pt x="44" y="227"/>
                    </a:lnTo>
                    <a:lnTo>
                      <a:pt x="45" y="225"/>
                    </a:lnTo>
                    <a:lnTo>
                      <a:pt x="47" y="227"/>
                    </a:lnTo>
                    <a:lnTo>
                      <a:pt x="47" y="226"/>
                    </a:lnTo>
                    <a:lnTo>
                      <a:pt x="49" y="227"/>
                    </a:lnTo>
                    <a:lnTo>
                      <a:pt x="50" y="226"/>
                    </a:lnTo>
                    <a:lnTo>
                      <a:pt x="52" y="227"/>
                    </a:lnTo>
                    <a:lnTo>
                      <a:pt x="52" y="229"/>
                    </a:lnTo>
                    <a:lnTo>
                      <a:pt x="55" y="229"/>
                    </a:lnTo>
                    <a:lnTo>
                      <a:pt x="56" y="229"/>
                    </a:lnTo>
                    <a:lnTo>
                      <a:pt x="59" y="228"/>
                    </a:lnTo>
                    <a:lnTo>
                      <a:pt x="61" y="230"/>
                    </a:lnTo>
                    <a:lnTo>
                      <a:pt x="60" y="231"/>
                    </a:lnTo>
                    <a:lnTo>
                      <a:pt x="63" y="233"/>
                    </a:lnTo>
                    <a:lnTo>
                      <a:pt x="63" y="232"/>
                    </a:lnTo>
                    <a:lnTo>
                      <a:pt x="65" y="234"/>
                    </a:lnTo>
                    <a:lnTo>
                      <a:pt x="64" y="237"/>
                    </a:lnTo>
                    <a:lnTo>
                      <a:pt x="65" y="238"/>
                    </a:lnTo>
                    <a:lnTo>
                      <a:pt x="64" y="240"/>
                    </a:lnTo>
                    <a:lnTo>
                      <a:pt x="64" y="241"/>
                    </a:lnTo>
                    <a:lnTo>
                      <a:pt x="62" y="243"/>
                    </a:lnTo>
                    <a:lnTo>
                      <a:pt x="63" y="244"/>
                    </a:lnTo>
                    <a:lnTo>
                      <a:pt x="62" y="245"/>
                    </a:lnTo>
                    <a:lnTo>
                      <a:pt x="62" y="246"/>
                    </a:lnTo>
                    <a:lnTo>
                      <a:pt x="63" y="246"/>
                    </a:lnTo>
                    <a:lnTo>
                      <a:pt x="65" y="248"/>
                    </a:lnTo>
                    <a:lnTo>
                      <a:pt x="66" y="247"/>
                    </a:lnTo>
                    <a:lnTo>
                      <a:pt x="67" y="248"/>
                    </a:lnTo>
                    <a:lnTo>
                      <a:pt x="68" y="247"/>
                    </a:lnTo>
                    <a:lnTo>
                      <a:pt x="68" y="249"/>
                    </a:lnTo>
                    <a:lnTo>
                      <a:pt x="69" y="246"/>
                    </a:lnTo>
                    <a:lnTo>
                      <a:pt x="74" y="246"/>
                    </a:lnTo>
                    <a:lnTo>
                      <a:pt x="74" y="250"/>
                    </a:lnTo>
                    <a:lnTo>
                      <a:pt x="76" y="252"/>
                    </a:lnTo>
                    <a:lnTo>
                      <a:pt x="80" y="257"/>
                    </a:lnTo>
                    <a:lnTo>
                      <a:pt x="83" y="261"/>
                    </a:lnTo>
                    <a:lnTo>
                      <a:pt x="88" y="258"/>
                    </a:lnTo>
                    <a:lnTo>
                      <a:pt x="89" y="259"/>
                    </a:lnTo>
                    <a:lnTo>
                      <a:pt x="90" y="257"/>
                    </a:lnTo>
                    <a:lnTo>
                      <a:pt x="91" y="258"/>
                    </a:lnTo>
                    <a:lnTo>
                      <a:pt x="93" y="257"/>
                    </a:lnTo>
                    <a:lnTo>
                      <a:pt x="94" y="257"/>
                    </a:lnTo>
                    <a:lnTo>
                      <a:pt x="96" y="260"/>
                    </a:lnTo>
                    <a:lnTo>
                      <a:pt x="102" y="259"/>
                    </a:lnTo>
                    <a:lnTo>
                      <a:pt x="102" y="255"/>
                    </a:lnTo>
                    <a:lnTo>
                      <a:pt x="104" y="261"/>
                    </a:lnTo>
                    <a:lnTo>
                      <a:pt x="104" y="262"/>
                    </a:lnTo>
                    <a:lnTo>
                      <a:pt x="108" y="261"/>
                    </a:lnTo>
                    <a:lnTo>
                      <a:pt x="113" y="265"/>
                    </a:lnTo>
                    <a:lnTo>
                      <a:pt x="116" y="268"/>
                    </a:lnTo>
                    <a:lnTo>
                      <a:pt x="115" y="269"/>
                    </a:lnTo>
                    <a:lnTo>
                      <a:pt x="115" y="271"/>
                    </a:lnTo>
                    <a:lnTo>
                      <a:pt x="111" y="278"/>
                    </a:lnTo>
                    <a:lnTo>
                      <a:pt x="114" y="280"/>
                    </a:lnTo>
                    <a:lnTo>
                      <a:pt x="116" y="278"/>
                    </a:lnTo>
                    <a:lnTo>
                      <a:pt x="118" y="278"/>
                    </a:lnTo>
                    <a:lnTo>
                      <a:pt x="124" y="285"/>
                    </a:lnTo>
                    <a:lnTo>
                      <a:pt x="128" y="285"/>
                    </a:lnTo>
                    <a:lnTo>
                      <a:pt x="132" y="294"/>
                    </a:lnTo>
                    <a:lnTo>
                      <a:pt x="134" y="299"/>
                    </a:lnTo>
                    <a:lnTo>
                      <a:pt x="133" y="300"/>
                    </a:lnTo>
                    <a:lnTo>
                      <a:pt x="134" y="302"/>
                    </a:lnTo>
                    <a:lnTo>
                      <a:pt x="137" y="301"/>
                    </a:lnTo>
                    <a:lnTo>
                      <a:pt x="136" y="302"/>
                    </a:lnTo>
                    <a:lnTo>
                      <a:pt x="137" y="303"/>
                    </a:lnTo>
                    <a:lnTo>
                      <a:pt x="136" y="303"/>
                    </a:lnTo>
                    <a:lnTo>
                      <a:pt x="136" y="305"/>
                    </a:lnTo>
                    <a:lnTo>
                      <a:pt x="138" y="313"/>
                    </a:lnTo>
                    <a:lnTo>
                      <a:pt x="141" y="312"/>
                    </a:lnTo>
                    <a:lnTo>
                      <a:pt x="143" y="313"/>
                    </a:lnTo>
                    <a:lnTo>
                      <a:pt x="146" y="312"/>
                    </a:lnTo>
                    <a:lnTo>
                      <a:pt x="147" y="312"/>
                    </a:lnTo>
                    <a:lnTo>
                      <a:pt x="149" y="310"/>
                    </a:lnTo>
                    <a:lnTo>
                      <a:pt x="150" y="310"/>
                    </a:lnTo>
                    <a:lnTo>
                      <a:pt x="155" y="312"/>
                    </a:lnTo>
                    <a:lnTo>
                      <a:pt x="158" y="309"/>
                    </a:lnTo>
                    <a:lnTo>
                      <a:pt x="159" y="306"/>
                    </a:lnTo>
                    <a:lnTo>
                      <a:pt x="163" y="303"/>
                    </a:lnTo>
                    <a:lnTo>
                      <a:pt x="165" y="301"/>
                    </a:lnTo>
                    <a:lnTo>
                      <a:pt x="166" y="300"/>
                    </a:lnTo>
                    <a:lnTo>
                      <a:pt x="168" y="299"/>
                    </a:lnTo>
                    <a:lnTo>
                      <a:pt x="168" y="297"/>
                    </a:lnTo>
                    <a:lnTo>
                      <a:pt x="170" y="293"/>
                    </a:lnTo>
                    <a:lnTo>
                      <a:pt x="175" y="289"/>
                    </a:lnTo>
                    <a:lnTo>
                      <a:pt x="176" y="289"/>
                    </a:lnTo>
                    <a:lnTo>
                      <a:pt x="178" y="288"/>
                    </a:lnTo>
                    <a:lnTo>
                      <a:pt x="178" y="283"/>
                    </a:lnTo>
                    <a:lnTo>
                      <a:pt x="187" y="284"/>
                    </a:lnTo>
                    <a:lnTo>
                      <a:pt x="188" y="284"/>
                    </a:lnTo>
                    <a:lnTo>
                      <a:pt x="189" y="283"/>
                    </a:lnTo>
                    <a:lnTo>
                      <a:pt x="195" y="284"/>
                    </a:lnTo>
                    <a:lnTo>
                      <a:pt x="198" y="284"/>
                    </a:lnTo>
                    <a:lnTo>
                      <a:pt x="203" y="287"/>
                    </a:lnTo>
                    <a:lnTo>
                      <a:pt x="208" y="285"/>
                    </a:lnTo>
                    <a:lnTo>
                      <a:pt x="208" y="281"/>
                    </a:lnTo>
                    <a:lnTo>
                      <a:pt x="211" y="274"/>
                    </a:lnTo>
                    <a:lnTo>
                      <a:pt x="212" y="271"/>
                    </a:lnTo>
                    <a:lnTo>
                      <a:pt x="213" y="270"/>
                    </a:lnTo>
                    <a:lnTo>
                      <a:pt x="212" y="266"/>
                    </a:lnTo>
                    <a:lnTo>
                      <a:pt x="213" y="263"/>
                    </a:lnTo>
                    <a:lnTo>
                      <a:pt x="215" y="259"/>
                    </a:lnTo>
                    <a:lnTo>
                      <a:pt x="217" y="257"/>
                    </a:lnTo>
                    <a:lnTo>
                      <a:pt x="218" y="253"/>
                    </a:lnTo>
                    <a:lnTo>
                      <a:pt x="217" y="249"/>
                    </a:lnTo>
                    <a:lnTo>
                      <a:pt x="218" y="247"/>
                    </a:lnTo>
                    <a:lnTo>
                      <a:pt x="220" y="246"/>
                    </a:lnTo>
                    <a:lnTo>
                      <a:pt x="221" y="244"/>
                    </a:lnTo>
                    <a:lnTo>
                      <a:pt x="224" y="242"/>
                    </a:lnTo>
                    <a:lnTo>
                      <a:pt x="228" y="242"/>
                    </a:lnTo>
                    <a:lnTo>
                      <a:pt x="229" y="242"/>
                    </a:lnTo>
                    <a:lnTo>
                      <a:pt x="236" y="244"/>
                    </a:lnTo>
                    <a:lnTo>
                      <a:pt x="237" y="242"/>
                    </a:lnTo>
                    <a:lnTo>
                      <a:pt x="239" y="241"/>
                    </a:lnTo>
                    <a:lnTo>
                      <a:pt x="241" y="241"/>
                    </a:lnTo>
                    <a:lnTo>
                      <a:pt x="244" y="244"/>
                    </a:lnTo>
                    <a:lnTo>
                      <a:pt x="248" y="245"/>
                    </a:lnTo>
                    <a:lnTo>
                      <a:pt x="250" y="245"/>
                    </a:lnTo>
                    <a:lnTo>
                      <a:pt x="251" y="242"/>
                    </a:lnTo>
                    <a:lnTo>
                      <a:pt x="254" y="242"/>
                    </a:lnTo>
                    <a:lnTo>
                      <a:pt x="261" y="239"/>
                    </a:lnTo>
                    <a:lnTo>
                      <a:pt x="263" y="237"/>
                    </a:lnTo>
                    <a:lnTo>
                      <a:pt x="266" y="234"/>
                    </a:lnTo>
                    <a:lnTo>
                      <a:pt x="266" y="232"/>
                    </a:lnTo>
                    <a:lnTo>
                      <a:pt x="270" y="229"/>
                    </a:lnTo>
                    <a:lnTo>
                      <a:pt x="269" y="228"/>
                    </a:lnTo>
                    <a:lnTo>
                      <a:pt x="270" y="226"/>
                    </a:lnTo>
                    <a:lnTo>
                      <a:pt x="274" y="219"/>
                    </a:lnTo>
                    <a:lnTo>
                      <a:pt x="277" y="215"/>
                    </a:lnTo>
                    <a:lnTo>
                      <a:pt x="277" y="204"/>
                    </a:lnTo>
                    <a:lnTo>
                      <a:pt x="278" y="202"/>
                    </a:lnTo>
                    <a:lnTo>
                      <a:pt x="279" y="202"/>
                    </a:lnTo>
                    <a:lnTo>
                      <a:pt x="280" y="202"/>
                    </a:lnTo>
                    <a:lnTo>
                      <a:pt x="279" y="199"/>
                    </a:lnTo>
                    <a:lnTo>
                      <a:pt x="277" y="197"/>
                    </a:lnTo>
                    <a:lnTo>
                      <a:pt x="277" y="194"/>
                    </a:lnTo>
                    <a:lnTo>
                      <a:pt x="278" y="191"/>
                    </a:lnTo>
                    <a:lnTo>
                      <a:pt x="280" y="190"/>
                    </a:lnTo>
                    <a:lnTo>
                      <a:pt x="280" y="187"/>
                    </a:lnTo>
                    <a:lnTo>
                      <a:pt x="280" y="186"/>
                    </a:lnTo>
                    <a:lnTo>
                      <a:pt x="286" y="183"/>
                    </a:lnTo>
                    <a:lnTo>
                      <a:pt x="284" y="179"/>
                    </a:lnTo>
                    <a:lnTo>
                      <a:pt x="285" y="169"/>
                    </a:lnTo>
                    <a:lnTo>
                      <a:pt x="288" y="167"/>
                    </a:lnTo>
                    <a:lnTo>
                      <a:pt x="289" y="163"/>
                    </a:lnTo>
                    <a:lnTo>
                      <a:pt x="290" y="163"/>
                    </a:lnTo>
                    <a:lnTo>
                      <a:pt x="290" y="157"/>
                    </a:lnTo>
                    <a:lnTo>
                      <a:pt x="292" y="157"/>
                    </a:lnTo>
                    <a:lnTo>
                      <a:pt x="292" y="155"/>
                    </a:lnTo>
                    <a:lnTo>
                      <a:pt x="293" y="151"/>
                    </a:lnTo>
                    <a:lnTo>
                      <a:pt x="290" y="151"/>
                    </a:lnTo>
                    <a:lnTo>
                      <a:pt x="291" y="147"/>
                    </a:lnTo>
                    <a:lnTo>
                      <a:pt x="291" y="142"/>
                    </a:lnTo>
                    <a:lnTo>
                      <a:pt x="296" y="140"/>
                    </a:lnTo>
                    <a:lnTo>
                      <a:pt x="296" y="137"/>
                    </a:lnTo>
                    <a:lnTo>
                      <a:pt x="302" y="133"/>
                    </a:lnTo>
                    <a:lnTo>
                      <a:pt x="303" y="128"/>
                    </a:lnTo>
                    <a:lnTo>
                      <a:pt x="303" y="125"/>
                    </a:lnTo>
                    <a:lnTo>
                      <a:pt x="305" y="124"/>
                    </a:lnTo>
                    <a:lnTo>
                      <a:pt x="306" y="124"/>
                    </a:lnTo>
                    <a:lnTo>
                      <a:pt x="308" y="123"/>
                    </a:lnTo>
                    <a:lnTo>
                      <a:pt x="310" y="124"/>
                    </a:lnTo>
                    <a:lnTo>
                      <a:pt x="311" y="122"/>
                    </a:lnTo>
                    <a:lnTo>
                      <a:pt x="312" y="123"/>
                    </a:lnTo>
                    <a:lnTo>
                      <a:pt x="313" y="121"/>
                    </a:lnTo>
                    <a:lnTo>
                      <a:pt x="320" y="123"/>
                    </a:lnTo>
                    <a:lnTo>
                      <a:pt x="322" y="122"/>
                    </a:lnTo>
                    <a:lnTo>
                      <a:pt x="326" y="121"/>
                    </a:lnTo>
                    <a:lnTo>
                      <a:pt x="327" y="120"/>
                    </a:lnTo>
                    <a:lnTo>
                      <a:pt x="330" y="120"/>
                    </a:lnTo>
                    <a:lnTo>
                      <a:pt x="335" y="120"/>
                    </a:lnTo>
                    <a:lnTo>
                      <a:pt x="336" y="119"/>
                    </a:lnTo>
                    <a:lnTo>
                      <a:pt x="336" y="118"/>
                    </a:lnTo>
                    <a:lnTo>
                      <a:pt x="341" y="116"/>
                    </a:lnTo>
                    <a:lnTo>
                      <a:pt x="344" y="114"/>
                    </a:lnTo>
                    <a:lnTo>
                      <a:pt x="345" y="114"/>
                    </a:lnTo>
                    <a:lnTo>
                      <a:pt x="353" y="113"/>
                    </a:lnTo>
                    <a:lnTo>
                      <a:pt x="358" y="110"/>
                    </a:lnTo>
                    <a:lnTo>
                      <a:pt x="362" y="103"/>
                    </a:lnTo>
                    <a:lnTo>
                      <a:pt x="363" y="102"/>
                    </a:lnTo>
                    <a:lnTo>
                      <a:pt x="366" y="102"/>
                    </a:lnTo>
                    <a:lnTo>
                      <a:pt x="365" y="98"/>
                    </a:lnTo>
                    <a:lnTo>
                      <a:pt x="368" y="97"/>
                    </a:lnTo>
                    <a:lnTo>
                      <a:pt x="370"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56" name="Freeform 115"/>
              <p:cNvSpPr>
                <a:spLocks/>
              </p:cNvSpPr>
              <p:nvPr/>
            </p:nvSpPr>
            <p:spPr bwMode="auto">
              <a:xfrm>
                <a:off x="1749" y="3515"/>
                <a:ext cx="370" cy="313"/>
              </a:xfrm>
              <a:custGeom>
                <a:avLst/>
                <a:gdLst>
                  <a:gd name="T0" fmla="*/ 360 w 370"/>
                  <a:gd name="T1" fmla="*/ 67 h 313"/>
                  <a:gd name="T2" fmla="*/ 345 w 370"/>
                  <a:gd name="T3" fmla="*/ 47 h 313"/>
                  <a:gd name="T4" fmla="*/ 321 w 370"/>
                  <a:gd name="T5" fmla="*/ 29 h 313"/>
                  <a:gd name="T6" fmla="*/ 291 w 370"/>
                  <a:gd name="T7" fmla="*/ 15 h 313"/>
                  <a:gd name="T8" fmla="*/ 261 w 370"/>
                  <a:gd name="T9" fmla="*/ 18 h 313"/>
                  <a:gd name="T10" fmla="*/ 248 w 370"/>
                  <a:gd name="T11" fmla="*/ 0 h 313"/>
                  <a:gd name="T12" fmla="*/ 224 w 370"/>
                  <a:gd name="T13" fmla="*/ 10 h 313"/>
                  <a:gd name="T14" fmla="*/ 217 w 370"/>
                  <a:gd name="T15" fmla="*/ 11 h 313"/>
                  <a:gd name="T16" fmla="*/ 202 w 370"/>
                  <a:gd name="T17" fmla="*/ 21 h 313"/>
                  <a:gd name="T18" fmla="*/ 198 w 370"/>
                  <a:gd name="T19" fmla="*/ 39 h 313"/>
                  <a:gd name="T20" fmla="*/ 187 w 370"/>
                  <a:gd name="T21" fmla="*/ 43 h 313"/>
                  <a:gd name="T22" fmla="*/ 178 w 370"/>
                  <a:gd name="T23" fmla="*/ 34 h 313"/>
                  <a:gd name="T24" fmla="*/ 168 w 370"/>
                  <a:gd name="T25" fmla="*/ 38 h 313"/>
                  <a:gd name="T26" fmla="*/ 156 w 370"/>
                  <a:gd name="T27" fmla="*/ 36 h 313"/>
                  <a:gd name="T28" fmla="*/ 157 w 370"/>
                  <a:gd name="T29" fmla="*/ 53 h 313"/>
                  <a:gd name="T30" fmla="*/ 147 w 370"/>
                  <a:gd name="T31" fmla="*/ 56 h 313"/>
                  <a:gd name="T32" fmla="*/ 132 w 370"/>
                  <a:gd name="T33" fmla="*/ 51 h 313"/>
                  <a:gd name="T34" fmla="*/ 124 w 370"/>
                  <a:gd name="T35" fmla="*/ 54 h 313"/>
                  <a:gd name="T36" fmla="*/ 110 w 370"/>
                  <a:gd name="T37" fmla="*/ 73 h 313"/>
                  <a:gd name="T38" fmla="*/ 100 w 370"/>
                  <a:gd name="T39" fmla="*/ 62 h 313"/>
                  <a:gd name="T40" fmla="*/ 85 w 370"/>
                  <a:gd name="T41" fmla="*/ 58 h 313"/>
                  <a:gd name="T42" fmla="*/ 83 w 370"/>
                  <a:gd name="T43" fmla="*/ 45 h 313"/>
                  <a:gd name="T44" fmla="*/ 74 w 370"/>
                  <a:gd name="T45" fmla="*/ 53 h 313"/>
                  <a:gd name="T46" fmla="*/ 77 w 370"/>
                  <a:gd name="T47" fmla="*/ 73 h 313"/>
                  <a:gd name="T48" fmla="*/ 66 w 370"/>
                  <a:gd name="T49" fmla="*/ 79 h 313"/>
                  <a:gd name="T50" fmla="*/ 59 w 370"/>
                  <a:gd name="T51" fmla="*/ 93 h 313"/>
                  <a:gd name="T52" fmla="*/ 45 w 370"/>
                  <a:gd name="T53" fmla="*/ 95 h 313"/>
                  <a:gd name="T54" fmla="*/ 30 w 370"/>
                  <a:gd name="T55" fmla="*/ 93 h 313"/>
                  <a:gd name="T56" fmla="*/ 25 w 370"/>
                  <a:gd name="T57" fmla="*/ 104 h 313"/>
                  <a:gd name="T58" fmla="*/ 15 w 370"/>
                  <a:gd name="T59" fmla="*/ 111 h 313"/>
                  <a:gd name="T60" fmla="*/ 16 w 370"/>
                  <a:gd name="T61" fmla="*/ 138 h 313"/>
                  <a:gd name="T62" fmla="*/ 16 w 370"/>
                  <a:gd name="T63" fmla="*/ 148 h 313"/>
                  <a:gd name="T64" fmla="*/ 27 w 370"/>
                  <a:gd name="T65" fmla="*/ 154 h 313"/>
                  <a:gd name="T66" fmla="*/ 18 w 370"/>
                  <a:gd name="T67" fmla="*/ 168 h 313"/>
                  <a:gd name="T68" fmla="*/ 6 w 370"/>
                  <a:gd name="T69" fmla="*/ 181 h 313"/>
                  <a:gd name="T70" fmla="*/ 11 w 370"/>
                  <a:gd name="T71" fmla="*/ 192 h 313"/>
                  <a:gd name="T72" fmla="*/ 31 w 370"/>
                  <a:gd name="T73" fmla="*/ 197 h 313"/>
                  <a:gd name="T74" fmla="*/ 28 w 370"/>
                  <a:gd name="T75" fmla="*/ 216 h 313"/>
                  <a:gd name="T76" fmla="*/ 42 w 370"/>
                  <a:gd name="T77" fmla="*/ 227 h 313"/>
                  <a:gd name="T78" fmla="*/ 55 w 370"/>
                  <a:gd name="T79" fmla="*/ 229 h 313"/>
                  <a:gd name="T80" fmla="*/ 64 w 370"/>
                  <a:gd name="T81" fmla="*/ 240 h 313"/>
                  <a:gd name="T82" fmla="*/ 68 w 370"/>
                  <a:gd name="T83" fmla="*/ 247 h 313"/>
                  <a:gd name="T84" fmla="*/ 89 w 370"/>
                  <a:gd name="T85" fmla="*/ 259 h 313"/>
                  <a:gd name="T86" fmla="*/ 104 w 370"/>
                  <a:gd name="T87" fmla="*/ 262 h 313"/>
                  <a:gd name="T88" fmla="*/ 124 w 370"/>
                  <a:gd name="T89" fmla="*/ 285 h 313"/>
                  <a:gd name="T90" fmla="*/ 136 w 370"/>
                  <a:gd name="T91" fmla="*/ 305 h 313"/>
                  <a:gd name="T92" fmla="*/ 159 w 370"/>
                  <a:gd name="T93" fmla="*/ 306 h 313"/>
                  <a:gd name="T94" fmla="*/ 178 w 370"/>
                  <a:gd name="T95" fmla="*/ 283 h 313"/>
                  <a:gd name="T96" fmla="*/ 212 w 370"/>
                  <a:gd name="T97" fmla="*/ 271 h 313"/>
                  <a:gd name="T98" fmla="*/ 221 w 370"/>
                  <a:gd name="T99" fmla="*/ 244 h 313"/>
                  <a:gd name="T100" fmla="*/ 250 w 370"/>
                  <a:gd name="T101" fmla="*/ 245 h 313"/>
                  <a:gd name="T102" fmla="*/ 274 w 370"/>
                  <a:gd name="T103" fmla="*/ 219 h 313"/>
                  <a:gd name="T104" fmla="*/ 278 w 370"/>
                  <a:gd name="T105" fmla="*/ 191 h 313"/>
                  <a:gd name="T106" fmla="*/ 290 w 370"/>
                  <a:gd name="T107" fmla="*/ 157 h 313"/>
                  <a:gd name="T108" fmla="*/ 303 w 370"/>
                  <a:gd name="T109" fmla="*/ 128 h 313"/>
                  <a:gd name="T110" fmla="*/ 320 w 370"/>
                  <a:gd name="T111" fmla="*/ 123 h 313"/>
                  <a:gd name="T112" fmla="*/ 345 w 370"/>
                  <a:gd name="T113" fmla="*/ 114 h 3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0"/>
                  <a:gd name="T172" fmla="*/ 0 h 313"/>
                  <a:gd name="T173" fmla="*/ 370 w 370"/>
                  <a:gd name="T174" fmla="*/ 313 h 3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0" h="313">
                    <a:moveTo>
                      <a:pt x="370" y="93"/>
                    </a:moveTo>
                    <a:lnTo>
                      <a:pt x="368" y="84"/>
                    </a:lnTo>
                    <a:lnTo>
                      <a:pt x="368" y="82"/>
                    </a:lnTo>
                    <a:lnTo>
                      <a:pt x="368" y="80"/>
                    </a:lnTo>
                    <a:lnTo>
                      <a:pt x="366" y="78"/>
                    </a:lnTo>
                    <a:lnTo>
                      <a:pt x="364" y="78"/>
                    </a:lnTo>
                    <a:lnTo>
                      <a:pt x="362" y="76"/>
                    </a:lnTo>
                    <a:lnTo>
                      <a:pt x="360" y="75"/>
                    </a:lnTo>
                    <a:lnTo>
                      <a:pt x="357" y="75"/>
                    </a:lnTo>
                    <a:lnTo>
                      <a:pt x="360" y="67"/>
                    </a:lnTo>
                    <a:lnTo>
                      <a:pt x="358" y="61"/>
                    </a:lnTo>
                    <a:lnTo>
                      <a:pt x="357" y="61"/>
                    </a:lnTo>
                    <a:lnTo>
                      <a:pt x="356" y="60"/>
                    </a:lnTo>
                    <a:lnTo>
                      <a:pt x="357" y="60"/>
                    </a:lnTo>
                    <a:lnTo>
                      <a:pt x="356" y="59"/>
                    </a:lnTo>
                    <a:lnTo>
                      <a:pt x="354" y="55"/>
                    </a:lnTo>
                    <a:lnTo>
                      <a:pt x="352" y="55"/>
                    </a:lnTo>
                    <a:lnTo>
                      <a:pt x="349" y="52"/>
                    </a:lnTo>
                    <a:lnTo>
                      <a:pt x="347" y="51"/>
                    </a:lnTo>
                    <a:lnTo>
                      <a:pt x="345" y="47"/>
                    </a:lnTo>
                    <a:lnTo>
                      <a:pt x="343" y="44"/>
                    </a:lnTo>
                    <a:lnTo>
                      <a:pt x="343" y="35"/>
                    </a:lnTo>
                    <a:lnTo>
                      <a:pt x="342" y="33"/>
                    </a:lnTo>
                    <a:lnTo>
                      <a:pt x="340" y="32"/>
                    </a:lnTo>
                    <a:lnTo>
                      <a:pt x="335" y="31"/>
                    </a:lnTo>
                    <a:lnTo>
                      <a:pt x="334" y="31"/>
                    </a:lnTo>
                    <a:lnTo>
                      <a:pt x="331" y="34"/>
                    </a:lnTo>
                    <a:lnTo>
                      <a:pt x="329" y="35"/>
                    </a:lnTo>
                    <a:lnTo>
                      <a:pt x="322" y="32"/>
                    </a:lnTo>
                    <a:lnTo>
                      <a:pt x="321" y="29"/>
                    </a:lnTo>
                    <a:lnTo>
                      <a:pt x="319" y="29"/>
                    </a:lnTo>
                    <a:lnTo>
                      <a:pt x="315" y="31"/>
                    </a:lnTo>
                    <a:lnTo>
                      <a:pt x="312" y="29"/>
                    </a:lnTo>
                    <a:lnTo>
                      <a:pt x="309" y="23"/>
                    </a:lnTo>
                    <a:lnTo>
                      <a:pt x="307" y="18"/>
                    </a:lnTo>
                    <a:lnTo>
                      <a:pt x="306" y="17"/>
                    </a:lnTo>
                    <a:lnTo>
                      <a:pt x="304" y="18"/>
                    </a:lnTo>
                    <a:lnTo>
                      <a:pt x="298" y="19"/>
                    </a:lnTo>
                    <a:lnTo>
                      <a:pt x="296" y="14"/>
                    </a:lnTo>
                    <a:lnTo>
                      <a:pt x="291" y="15"/>
                    </a:lnTo>
                    <a:lnTo>
                      <a:pt x="289" y="14"/>
                    </a:lnTo>
                    <a:lnTo>
                      <a:pt x="288" y="15"/>
                    </a:lnTo>
                    <a:lnTo>
                      <a:pt x="285" y="14"/>
                    </a:lnTo>
                    <a:lnTo>
                      <a:pt x="283" y="15"/>
                    </a:lnTo>
                    <a:lnTo>
                      <a:pt x="282" y="15"/>
                    </a:lnTo>
                    <a:lnTo>
                      <a:pt x="279" y="14"/>
                    </a:lnTo>
                    <a:lnTo>
                      <a:pt x="276" y="15"/>
                    </a:lnTo>
                    <a:lnTo>
                      <a:pt x="270" y="16"/>
                    </a:lnTo>
                    <a:lnTo>
                      <a:pt x="264" y="18"/>
                    </a:lnTo>
                    <a:lnTo>
                      <a:pt x="261" y="18"/>
                    </a:lnTo>
                    <a:lnTo>
                      <a:pt x="261" y="19"/>
                    </a:lnTo>
                    <a:lnTo>
                      <a:pt x="258" y="17"/>
                    </a:lnTo>
                    <a:lnTo>
                      <a:pt x="259" y="14"/>
                    </a:lnTo>
                    <a:lnTo>
                      <a:pt x="259" y="9"/>
                    </a:lnTo>
                    <a:lnTo>
                      <a:pt x="257" y="6"/>
                    </a:lnTo>
                    <a:lnTo>
                      <a:pt x="255" y="2"/>
                    </a:lnTo>
                    <a:lnTo>
                      <a:pt x="253" y="2"/>
                    </a:lnTo>
                    <a:lnTo>
                      <a:pt x="253" y="3"/>
                    </a:lnTo>
                    <a:lnTo>
                      <a:pt x="250" y="0"/>
                    </a:lnTo>
                    <a:lnTo>
                      <a:pt x="248" y="0"/>
                    </a:lnTo>
                    <a:lnTo>
                      <a:pt x="239" y="0"/>
                    </a:lnTo>
                    <a:lnTo>
                      <a:pt x="237" y="6"/>
                    </a:lnTo>
                    <a:lnTo>
                      <a:pt x="233" y="10"/>
                    </a:lnTo>
                    <a:lnTo>
                      <a:pt x="233" y="11"/>
                    </a:lnTo>
                    <a:lnTo>
                      <a:pt x="233" y="13"/>
                    </a:lnTo>
                    <a:lnTo>
                      <a:pt x="230" y="13"/>
                    </a:lnTo>
                    <a:lnTo>
                      <a:pt x="228" y="10"/>
                    </a:lnTo>
                    <a:lnTo>
                      <a:pt x="226" y="11"/>
                    </a:lnTo>
                    <a:lnTo>
                      <a:pt x="225" y="10"/>
                    </a:lnTo>
                    <a:lnTo>
                      <a:pt x="224" y="10"/>
                    </a:lnTo>
                    <a:lnTo>
                      <a:pt x="224" y="8"/>
                    </a:lnTo>
                    <a:lnTo>
                      <a:pt x="220" y="8"/>
                    </a:lnTo>
                    <a:lnTo>
                      <a:pt x="220" y="6"/>
                    </a:lnTo>
                    <a:lnTo>
                      <a:pt x="219" y="5"/>
                    </a:lnTo>
                    <a:lnTo>
                      <a:pt x="217" y="5"/>
                    </a:lnTo>
                    <a:lnTo>
                      <a:pt x="218" y="6"/>
                    </a:lnTo>
                    <a:lnTo>
                      <a:pt x="218" y="8"/>
                    </a:lnTo>
                    <a:lnTo>
                      <a:pt x="217" y="10"/>
                    </a:lnTo>
                    <a:lnTo>
                      <a:pt x="217" y="11"/>
                    </a:lnTo>
                    <a:lnTo>
                      <a:pt x="217" y="14"/>
                    </a:lnTo>
                    <a:lnTo>
                      <a:pt x="211" y="15"/>
                    </a:lnTo>
                    <a:lnTo>
                      <a:pt x="210" y="14"/>
                    </a:lnTo>
                    <a:lnTo>
                      <a:pt x="209" y="16"/>
                    </a:lnTo>
                    <a:lnTo>
                      <a:pt x="209" y="17"/>
                    </a:lnTo>
                    <a:lnTo>
                      <a:pt x="208" y="19"/>
                    </a:lnTo>
                    <a:lnTo>
                      <a:pt x="204" y="20"/>
                    </a:lnTo>
                    <a:lnTo>
                      <a:pt x="203" y="21"/>
                    </a:lnTo>
                    <a:lnTo>
                      <a:pt x="202" y="20"/>
                    </a:lnTo>
                    <a:lnTo>
                      <a:pt x="202" y="21"/>
                    </a:lnTo>
                    <a:lnTo>
                      <a:pt x="204" y="25"/>
                    </a:lnTo>
                    <a:lnTo>
                      <a:pt x="204" y="28"/>
                    </a:lnTo>
                    <a:lnTo>
                      <a:pt x="203" y="29"/>
                    </a:lnTo>
                    <a:lnTo>
                      <a:pt x="203" y="30"/>
                    </a:lnTo>
                    <a:lnTo>
                      <a:pt x="202" y="31"/>
                    </a:lnTo>
                    <a:lnTo>
                      <a:pt x="201" y="32"/>
                    </a:lnTo>
                    <a:lnTo>
                      <a:pt x="198" y="33"/>
                    </a:lnTo>
                    <a:lnTo>
                      <a:pt x="198" y="34"/>
                    </a:lnTo>
                    <a:lnTo>
                      <a:pt x="199" y="36"/>
                    </a:lnTo>
                    <a:lnTo>
                      <a:pt x="198" y="39"/>
                    </a:lnTo>
                    <a:lnTo>
                      <a:pt x="198" y="40"/>
                    </a:lnTo>
                    <a:lnTo>
                      <a:pt x="198" y="42"/>
                    </a:lnTo>
                    <a:lnTo>
                      <a:pt x="197" y="42"/>
                    </a:lnTo>
                    <a:lnTo>
                      <a:pt x="197" y="43"/>
                    </a:lnTo>
                    <a:lnTo>
                      <a:pt x="196" y="43"/>
                    </a:lnTo>
                    <a:lnTo>
                      <a:pt x="195" y="43"/>
                    </a:lnTo>
                    <a:lnTo>
                      <a:pt x="194" y="43"/>
                    </a:lnTo>
                    <a:lnTo>
                      <a:pt x="194" y="42"/>
                    </a:lnTo>
                    <a:lnTo>
                      <a:pt x="192" y="42"/>
                    </a:lnTo>
                    <a:lnTo>
                      <a:pt x="187" y="43"/>
                    </a:lnTo>
                    <a:lnTo>
                      <a:pt x="186" y="44"/>
                    </a:lnTo>
                    <a:lnTo>
                      <a:pt x="185" y="44"/>
                    </a:lnTo>
                    <a:lnTo>
                      <a:pt x="183" y="41"/>
                    </a:lnTo>
                    <a:lnTo>
                      <a:pt x="181" y="41"/>
                    </a:lnTo>
                    <a:lnTo>
                      <a:pt x="181" y="40"/>
                    </a:lnTo>
                    <a:lnTo>
                      <a:pt x="179" y="39"/>
                    </a:lnTo>
                    <a:lnTo>
                      <a:pt x="179" y="38"/>
                    </a:lnTo>
                    <a:lnTo>
                      <a:pt x="180" y="36"/>
                    </a:lnTo>
                    <a:lnTo>
                      <a:pt x="179" y="36"/>
                    </a:lnTo>
                    <a:lnTo>
                      <a:pt x="178" y="34"/>
                    </a:lnTo>
                    <a:lnTo>
                      <a:pt x="176" y="32"/>
                    </a:lnTo>
                    <a:lnTo>
                      <a:pt x="175" y="29"/>
                    </a:lnTo>
                    <a:lnTo>
                      <a:pt x="173" y="31"/>
                    </a:lnTo>
                    <a:lnTo>
                      <a:pt x="171" y="29"/>
                    </a:lnTo>
                    <a:lnTo>
                      <a:pt x="170" y="29"/>
                    </a:lnTo>
                    <a:lnTo>
                      <a:pt x="170" y="31"/>
                    </a:lnTo>
                    <a:lnTo>
                      <a:pt x="168" y="32"/>
                    </a:lnTo>
                    <a:lnTo>
                      <a:pt x="168" y="34"/>
                    </a:lnTo>
                    <a:lnTo>
                      <a:pt x="168" y="38"/>
                    </a:lnTo>
                    <a:lnTo>
                      <a:pt x="167" y="39"/>
                    </a:lnTo>
                    <a:lnTo>
                      <a:pt x="165" y="39"/>
                    </a:lnTo>
                    <a:lnTo>
                      <a:pt x="163" y="33"/>
                    </a:lnTo>
                    <a:lnTo>
                      <a:pt x="159" y="34"/>
                    </a:lnTo>
                    <a:lnTo>
                      <a:pt x="158" y="34"/>
                    </a:lnTo>
                    <a:lnTo>
                      <a:pt x="157" y="35"/>
                    </a:lnTo>
                    <a:lnTo>
                      <a:pt x="156" y="33"/>
                    </a:lnTo>
                    <a:lnTo>
                      <a:pt x="155" y="34"/>
                    </a:lnTo>
                    <a:lnTo>
                      <a:pt x="156" y="36"/>
                    </a:lnTo>
                    <a:lnTo>
                      <a:pt x="155" y="37"/>
                    </a:lnTo>
                    <a:lnTo>
                      <a:pt x="158" y="40"/>
                    </a:lnTo>
                    <a:lnTo>
                      <a:pt x="158" y="43"/>
                    </a:lnTo>
                    <a:lnTo>
                      <a:pt x="159" y="45"/>
                    </a:lnTo>
                    <a:lnTo>
                      <a:pt x="162" y="47"/>
                    </a:lnTo>
                    <a:lnTo>
                      <a:pt x="160" y="47"/>
                    </a:lnTo>
                    <a:lnTo>
                      <a:pt x="162" y="50"/>
                    </a:lnTo>
                    <a:lnTo>
                      <a:pt x="158" y="53"/>
                    </a:lnTo>
                    <a:lnTo>
                      <a:pt x="157" y="53"/>
                    </a:lnTo>
                    <a:lnTo>
                      <a:pt x="156" y="56"/>
                    </a:lnTo>
                    <a:lnTo>
                      <a:pt x="153" y="57"/>
                    </a:lnTo>
                    <a:lnTo>
                      <a:pt x="151" y="57"/>
                    </a:lnTo>
                    <a:lnTo>
                      <a:pt x="150" y="57"/>
                    </a:lnTo>
                    <a:lnTo>
                      <a:pt x="150" y="56"/>
                    </a:lnTo>
                    <a:lnTo>
                      <a:pt x="150" y="57"/>
                    </a:lnTo>
                    <a:lnTo>
                      <a:pt x="148" y="57"/>
                    </a:lnTo>
                    <a:lnTo>
                      <a:pt x="147" y="57"/>
                    </a:lnTo>
                    <a:lnTo>
                      <a:pt x="147" y="56"/>
                    </a:lnTo>
                    <a:lnTo>
                      <a:pt x="145" y="57"/>
                    </a:lnTo>
                    <a:lnTo>
                      <a:pt x="145" y="56"/>
                    </a:lnTo>
                    <a:lnTo>
                      <a:pt x="145" y="54"/>
                    </a:lnTo>
                    <a:lnTo>
                      <a:pt x="143" y="52"/>
                    </a:lnTo>
                    <a:lnTo>
                      <a:pt x="142" y="51"/>
                    </a:lnTo>
                    <a:lnTo>
                      <a:pt x="141" y="52"/>
                    </a:lnTo>
                    <a:lnTo>
                      <a:pt x="139" y="52"/>
                    </a:lnTo>
                    <a:lnTo>
                      <a:pt x="139" y="51"/>
                    </a:lnTo>
                    <a:lnTo>
                      <a:pt x="133" y="53"/>
                    </a:lnTo>
                    <a:lnTo>
                      <a:pt x="132" y="51"/>
                    </a:lnTo>
                    <a:lnTo>
                      <a:pt x="130" y="53"/>
                    </a:lnTo>
                    <a:lnTo>
                      <a:pt x="129" y="53"/>
                    </a:lnTo>
                    <a:lnTo>
                      <a:pt x="127" y="56"/>
                    </a:lnTo>
                    <a:lnTo>
                      <a:pt x="126" y="55"/>
                    </a:lnTo>
                    <a:lnTo>
                      <a:pt x="126" y="54"/>
                    </a:lnTo>
                    <a:lnTo>
                      <a:pt x="126" y="52"/>
                    </a:lnTo>
                    <a:lnTo>
                      <a:pt x="124" y="53"/>
                    </a:lnTo>
                    <a:lnTo>
                      <a:pt x="121" y="52"/>
                    </a:lnTo>
                    <a:lnTo>
                      <a:pt x="124" y="54"/>
                    </a:lnTo>
                    <a:lnTo>
                      <a:pt x="122" y="56"/>
                    </a:lnTo>
                    <a:lnTo>
                      <a:pt x="123" y="56"/>
                    </a:lnTo>
                    <a:lnTo>
                      <a:pt x="124" y="57"/>
                    </a:lnTo>
                    <a:lnTo>
                      <a:pt x="123" y="62"/>
                    </a:lnTo>
                    <a:lnTo>
                      <a:pt x="122" y="63"/>
                    </a:lnTo>
                    <a:lnTo>
                      <a:pt x="121" y="63"/>
                    </a:lnTo>
                    <a:lnTo>
                      <a:pt x="120" y="63"/>
                    </a:lnTo>
                    <a:lnTo>
                      <a:pt x="117" y="67"/>
                    </a:lnTo>
                    <a:lnTo>
                      <a:pt x="110" y="73"/>
                    </a:lnTo>
                    <a:lnTo>
                      <a:pt x="110" y="68"/>
                    </a:lnTo>
                    <a:lnTo>
                      <a:pt x="109" y="66"/>
                    </a:lnTo>
                    <a:lnTo>
                      <a:pt x="107" y="63"/>
                    </a:lnTo>
                    <a:lnTo>
                      <a:pt x="104" y="62"/>
                    </a:lnTo>
                    <a:lnTo>
                      <a:pt x="105" y="61"/>
                    </a:lnTo>
                    <a:lnTo>
                      <a:pt x="102" y="61"/>
                    </a:lnTo>
                    <a:lnTo>
                      <a:pt x="101" y="60"/>
                    </a:lnTo>
                    <a:lnTo>
                      <a:pt x="101" y="61"/>
                    </a:lnTo>
                    <a:lnTo>
                      <a:pt x="99" y="60"/>
                    </a:lnTo>
                    <a:lnTo>
                      <a:pt x="100" y="62"/>
                    </a:lnTo>
                    <a:lnTo>
                      <a:pt x="99" y="63"/>
                    </a:lnTo>
                    <a:lnTo>
                      <a:pt x="99" y="61"/>
                    </a:lnTo>
                    <a:lnTo>
                      <a:pt x="95" y="61"/>
                    </a:lnTo>
                    <a:lnTo>
                      <a:pt x="96" y="59"/>
                    </a:lnTo>
                    <a:lnTo>
                      <a:pt x="94" y="57"/>
                    </a:lnTo>
                    <a:lnTo>
                      <a:pt x="93" y="57"/>
                    </a:lnTo>
                    <a:lnTo>
                      <a:pt x="89" y="55"/>
                    </a:lnTo>
                    <a:lnTo>
                      <a:pt x="89" y="59"/>
                    </a:lnTo>
                    <a:lnTo>
                      <a:pt x="88" y="58"/>
                    </a:lnTo>
                    <a:lnTo>
                      <a:pt x="85" y="58"/>
                    </a:lnTo>
                    <a:lnTo>
                      <a:pt x="85" y="57"/>
                    </a:lnTo>
                    <a:lnTo>
                      <a:pt x="85" y="54"/>
                    </a:lnTo>
                    <a:lnTo>
                      <a:pt x="86" y="50"/>
                    </a:lnTo>
                    <a:lnTo>
                      <a:pt x="88" y="47"/>
                    </a:lnTo>
                    <a:lnTo>
                      <a:pt x="87" y="47"/>
                    </a:lnTo>
                    <a:lnTo>
                      <a:pt x="85" y="43"/>
                    </a:lnTo>
                    <a:lnTo>
                      <a:pt x="85" y="44"/>
                    </a:lnTo>
                    <a:lnTo>
                      <a:pt x="83" y="44"/>
                    </a:lnTo>
                    <a:lnTo>
                      <a:pt x="83" y="45"/>
                    </a:lnTo>
                    <a:lnTo>
                      <a:pt x="80" y="45"/>
                    </a:lnTo>
                    <a:lnTo>
                      <a:pt x="80" y="48"/>
                    </a:lnTo>
                    <a:lnTo>
                      <a:pt x="78" y="49"/>
                    </a:lnTo>
                    <a:lnTo>
                      <a:pt x="79" y="49"/>
                    </a:lnTo>
                    <a:lnTo>
                      <a:pt x="78" y="50"/>
                    </a:lnTo>
                    <a:lnTo>
                      <a:pt x="77" y="50"/>
                    </a:lnTo>
                    <a:lnTo>
                      <a:pt x="76" y="51"/>
                    </a:lnTo>
                    <a:lnTo>
                      <a:pt x="76" y="53"/>
                    </a:lnTo>
                    <a:lnTo>
                      <a:pt x="74" y="53"/>
                    </a:lnTo>
                    <a:lnTo>
                      <a:pt x="74" y="56"/>
                    </a:lnTo>
                    <a:lnTo>
                      <a:pt x="73" y="56"/>
                    </a:lnTo>
                    <a:lnTo>
                      <a:pt x="73" y="57"/>
                    </a:lnTo>
                    <a:lnTo>
                      <a:pt x="73" y="60"/>
                    </a:lnTo>
                    <a:lnTo>
                      <a:pt x="74" y="63"/>
                    </a:lnTo>
                    <a:lnTo>
                      <a:pt x="75" y="65"/>
                    </a:lnTo>
                    <a:lnTo>
                      <a:pt x="74" y="67"/>
                    </a:lnTo>
                    <a:lnTo>
                      <a:pt x="77" y="68"/>
                    </a:lnTo>
                    <a:lnTo>
                      <a:pt x="77" y="69"/>
                    </a:lnTo>
                    <a:lnTo>
                      <a:pt x="77" y="73"/>
                    </a:lnTo>
                    <a:lnTo>
                      <a:pt x="77" y="76"/>
                    </a:lnTo>
                    <a:lnTo>
                      <a:pt x="75" y="76"/>
                    </a:lnTo>
                    <a:lnTo>
                      <a:pt x="74" y="76"/>
                    </a:lnTo>
                    <a:lnTo>
                      <a:pt x="73" y="76"/>
                    </a:lnTo>
                    <a:lnTo>
                      <a:pt x="71" y="79"/>
                    </a:lnTo>
                    <a:lnTo>
                      <a:pt x="69" y="78"/>
                    </a:lnTo>
                    <a:lnTo>
                      <a:pt x="69" y="80"/>
                    </a:lnTo>
                    <a:lnTo>
                      <a:pt x="67" y="80"/>
                    </a:lnTo>
                    <a:lnTo>
                      <a:pt x="66" y="79"/>
                    </a:lnTo>
                    <a:lnTo>
                      <a:pt x="65" y="86"/>
                    </a:lnTo>
                    <a:lnTo>
                      <a:pt x="64" y="86"/>
                    </a:lnTo>
                    <a:lnTo>
                      <a:pt x="63" y="87"/>
                    </a:lnTo>
                    <a:lnTo>
                      <a:pt x="62" y="87"/>
                    </a:lnTo>
                    <a:lnTo>
                      <a:pt x="63" y="88"/>
                    </a:lnTo>
                    <a:lnTo>
                      <a:pt x="61" y="88"/>
                    </a:lnTo>
                    <a:lnTo>
                      <a:pt x="61" y="90"/>
                    </a:lnTo>
                    <a:lnTo>
                      <a:pt x="59" y="91"/>
                    </a:lnTo>
                    <a:lnTo>
                      <a:pt x="58" y="92"/>
                    </a:lnTo>
                    <a:lnTo>
                      <a:pt x="59" y="93"/>
                    </a:lnTo>
                    <a:lnTo>
                      <a:pt x="58" y="93"/>
                    </a:lnTo>
                    <a:lnTo>
                      <a:pt x="55" y="95"/>
                    </a:lnTo>
                    <a:lnTo>
                      <a:pt x="53" y="95"/>
                    </a:lnTo>
                    <a:lnTo>
                      <a:pt x="53" y="96"/>
                    </a:lnTo>
                    <a:lnTo>
                      <a:pt x="50" y="93"/>
                    </a:lnTo>
                    <a:lnTo>
                      <a:pt x="49" y="93"/>
                    </a:lnTo>
                    <a:lnTo>
                      <a:pt x="49" y="91"/>
                    </a:lnTo>
                    <a:lnTo>
                      <a:pt x="48" y="93"/>
                    </a:lnTo>
                    <a:lnTo>
                      <a:pt x="46" y="94"/>
                    </a:lnTo>
                    <a:lnTo>
                      <a:pt x="45" y="95"/>
                    </a:lnTo>
                    <a:lnTo>
                      <a:pt x="42" y="93"/>
                    </a:lnTo>
                    <a:lnTo>
                      <a:pt x="41" y="93"/>
                    </a:lnTo>
                    <a:lnTo>
                      <a:pt x="39" y="94"/>
                    </a:lnTo>
                    <a:lnTo>
                      <a:pt x="37" y="94"/>
                    </a:lnTo>
                    <a:lnTo>
                      <a:pt x="37" y="96"/>
                    </a:lnTo>
                    <a:lnTo>
                      <a:pt x="36" y="97"/>
                    </a:lnTo>
                    <a:lnTo>
                      <a:pt x="33" y="95"/>
                    </a:lnTo>
                    <a:lnTo>
                      <a:pt x="33" y="92"/>
                    </a:lnTo>
                    <a:lnTo>
                      <a:pt x="32" y="92"/>
                    </a:lnTo>
                    <a:lnTo>
                      <a:pt x="30" y="93"/>
                    </a:lnTo>
                    <a:lnTo>
                      <a:pt x="32" y="95"/>
                    </a:lnTo>
                    <a:lnTo>
                      <a:pt x="30" y="96"/>
                    </a:lnTo>
                    <a:lnTo>
                      <a:pt x="29" y="96"/>
                    </a:lnTo>
                    <a:lnTo>
                      <a:pt x="27" y="97"/>
                    </a:lnTo>
                    <a:lnTo>
                      <a:pt x="27" y="100"/>
                    </a:lnTo>
                    <a:lnTo>
                      <a:pt x="27" y="103"/>
                    </a:lnTo>
                    <a:lnTo>
                      <a:pt x="25" y="105"/>
                    </a:lnTo>
                    <a:lnTo>
                      <a:pt x="25" y="104"/>
                    </a:lnTo>
                    <a:lnTo>
                      <a:pt x="25" y="105"/>
                    </a:lnTo>
                    <a:lnTo>
                      <a:pt x="24" y="104"/>
                    </a:lnTo>
                    <a:lnTo>
                      <a:pt x="23" y="103"/>
                    </a:lnTo>
                    <a:lnTo>
                      <a:pt x="22" y="102"/>
                    </a:lnTo>
                    <a:lnTo>
                      <a:pt x="21" y="101"/>
                    </a:lnTo>
                    <a:lnTo>
                      <a:pt x="19" y="104"/>
                    </a:lnTo>
                    <a:lnTo>
                      <a:pt x="18" y="108"/>
                    </a:lnTo>
                    <a:lnTo>
                      <a:pt x="16" y="109"/>
                    </a:lnTo>
                    <a:lnTo>
                      <a:pt x="15" y="111"/>
                    </a:lnTo>
                    <a:lnTo>
                      <a:pt x="12" y="112"/>
                    </a:lnTo>
                    <a:lnTo>
                      <a:pt x="12" y="115"/>
                    </a:lnTo>
                    <a:lnTo>
                      <a:pt x="14" y="116"/>
                    </a:lnTo>
                    <a:lnTo>
                      <a:pt x="14" y="118"/>
                    </a:lnTo>
                    <a:lnTo>
                      <a:pt x="16" y="120"/>
                    </a:lnTo>
                    <a:lnTo>
                      <a:pt x="16" y="124"/>
                    </a:lnTo>
                    <a:lnTo>
                      <a:pt x="12" y="128"/>
                    </a:lnTo>
                    <a:lnTo>
                      <a:pt x="14" y="131"/>
                    </a:lnTo>
                    <a:lnTo>
                      <a:pt x="16" y="134"/>
                    </a:lnTo>
                    <a:lnTo>
                      <a:pt x="16" y="138"/>
                    </a:lnTo>
                    <a:lnTo>
                      <a:pt x="17" y="139"/>
                    </a:lnTo>
                    <a:lnTo>
                      <a:pt x="18" y="140"/>
                    </a:lnTo>
                    <a:lnTo>
                      <a:pt x="19" y="140"/>
                    </a:lnTo>
                    <a:lnTo>
                      <a:pt x="19" y="142"/>
                    </a:lnTo>
                    <a:lnTo>
                      <a:pt x="17" y="144"/>
                    </a:lnTo>
                    <a:lnTo>
                      <a:pt x="16" y="143"/>
                    </a:lnTo>
                    <a:lnTo>
                      <a:pt x="16" y="146"/>
                    </a:lnTo>
                    <a:lnTo>
                      <a:pt x="14" y="148"/>
                    </a:lnTo>
                    <a:lnTo>
                      <a:pt x="16" y="150"/>
                    </a:lnTo>
                    <a:lnTo>
                      <a:pt x="16" y="148"/>
                    </a:lnTo>
                    <a:lnTo>
                      <a:pt x="20" y="148"/>
                    </a:lnTo>
                    <a:lnTo>
                      <a:pt x="22" y="148"/>
                    </a:lnTo>
                    <a:lnTo>
                      <a:pt x="23" y="150"/>
                    </a:lnTo>
                    <a:lnTo>
                      <a:pt x="25" y="149"/>
                    </a:lnTo>
                    <a:lnTo>
                      <a:pt x="27" y="145"/>
                    </a:lnTo>
                    <a:lnTo>
                      <a:pt x="28" y="145"/>
                    </a:lnTo>
                    <a:lnTo>
                      <a:pt x="29" y="148"/>
                    </a:lnTo>
                    <a:lnTo>
                      <a:pt x="27" y="152"/>
                    </a:lnTo>
                    <a:lnTo>
                      <a:pt x="27" y="154"/>
                    </a:lnTo>
                    <a:lnTo>
                      <a:pt x="27" y="155"/>
                    </a:lnTo>
                    <a:lnTo>
                      <a:pt x="27" y="156"/>
                    </a:lnTo>
                    <a:lnTo>
                      <a:pt x="25" y="157"/>
                    </a:lnTo>
                    <a:lnTo>
                      <a:pt x="23" y="166"/>
                    </a:lnTo>
                    <a:lnTo>
                      <a:pt x="21" y="165"/>
                    </a:lnTo>
                    <a:lnTo>
                      <a:pt x="20" y="166"/>
                    </a:lnTo>
                    <a:lnTo>
                      <a:pt x="19" y="165"/>
                    </a:lnTo>
                    <a:lnTo>
                      <a:pt x="19" y="167"/>
                    </a:lnTo>
                    <a:lnTo>
                      <a:pt x="18" y="168"/>
                    </a:lnTo>
                    <a:lnTo>
                      <a:pt x="17" y="168"/>
                    </a:lnTo>
                    <a:lnTo>
                      <a:pt x="16" y="167"/>
                    </a:lnTo>
                    <a:lnTo>
                      <a:pt x="14" y="167"/>
                    </a:lnTo>
                    <a:lnTo>
                      <a:pt x="12" y="167"/>
                    </a:lnTo>
                    <a:lnTo>
                      <a:pt x="11" y="171"/>
                    </a:lnTo>
                    <a:lnTo>
                      <a:pt x="9" y="177"/>
                    </a:lnTo>
                    <a:lnTo>
                      <a:pt x="9" y="180"/>
                    </a:lnTo>
                    <a:lnTo>
                      <a:pt x="7" y="181"/>
                    </a:lnTo>
                    <a:lnTo>
                      <a:pt x="6" y="181"/>
                    </a:lnTo>
                    <a:lnTo>
                      <a:pt x="1" y="180"/>
                    </a:lnTo>
                    <a:lnTo>
                      <a:pt x="1" y="187"/>
                    </a:lnTo>
                    <a:lnTo>
                      <a:pt x="2" y="186"/>
                    </a:lnTo>
                    <a:lnTo>
                      <a:pt x="3" y="188"/>
                    </a:lnTo>
                    <a:lnTo>
                      <a:pt x="2" y="191"/>
                    </a:lnTo>
                    <a:lnTo>
                      <a:pt x="0" y="192"/>
                    </a:lnTo>
                    <a:lnTo>
                      <a:pt x="6" y="194"/>
                    </a:lnTo>
                    <a:lnTo>
                      <a:pt x="8" y="193"/>
                    </a:lnTo>
                    <a:lnTo>
                      <a:pt x="9" y="195"/>
                    </a:lnTo>
                    <a:lnTo>
                      <a:pt x="11" y="192"/>
                    </a:lnTo>
                    <a:lnTo>
                      <a:pt x="12" y="192"/>
                    </a:lnTo>
                    <a:lnTo>
                      <a:pt x="13" y="191"/>
                    </a:lnTo>
                    <a:lnTo>
                      <a:pt x="14" y="192"/>
                    </a:lnTo>
                    <a:lnTo>
                      <a:pt x="16" y="191"/>
                    </a:lnTo>
                    <a:lnTo>
                      <a:pt x="20" y="191"/>
                    </a:lnTo>
                    <a:lnTo>
                      <a:pt x="25" y="188"/>
                    </a:lnTo>
                    <a:lnTo>
                      <a:pt x="28" y="189"/>
                    </a:lnTo>
                    <a:lnTo>
                      <a:pt x="29" y="189"/>
                    </a:lnTo>
                    <a:lnTo>
                      <a:pt x="29" y="196"/>
                    </a:lnTo>
                    <a:lnTo>
                      <a:pt x="31" y="197"/>
                    </a:lnTo>
                    <a:lnTo>
                      <a:pt x="32" y="198"/>
                    </a:lnTo>
                    <a:lnTo>
                      <a:pt x="32" y="200"/>
                    </a:lnTo>
                    <a:lnTo>
                      <a:pt x="32" y="202"/>
                    </a:lnTo>
                    <a:lnTo>
                      <a:pt x="32" y="206"/>
                    </a:lnTo>
                    <a:lnTo>
                      <a:pt x="31" y="208"/>
                    </a:lnTo>
                    <a:lnTo>
                      <a:pt x="29" y="210"/>
                    </a:lnTo>
                    <a:lnTo>
                      <a:pt x="29" y="211"/>
                    </a:lnTo>
                    <a:lnTo>
                      <a:pt x="28" y="214"/>
                    </a:lnTo>
                    <a:lnTo>
                      <a:pt x="27" y="215"/>
                    </a:lnTo>
                    <a:lnTo>
                      <a:pt x="28" y="216"/>
                    </a:lnTo>
                    <a:lnTo>
                      <a:pt x="29" y="215"/>
                    </a:lnTo>
                    <a:lnTo>
                      <a:pt x="30" y="213"/>
                    </a:lnTo>
                    <a:lnTo>
                      <a:pt x="37" y="214"/>
                    </a:lnTo>
                    <a:lnTo>
                      <a:pt x="37" y="218"/>
                    </a:lnTo>
                    <a:lnTo>
                      <a:pt x="39" y="217"/>
                    </a:lnTo>
                    <a:lnTo>
                      <a:pt x="41" y="218"/>
                    </a:lnTo>
                    <a:lnTo>
                      <a:pt x="42" y="220"/>
                    </a:lnTo>
                    <a:lnTo>
                      <a:pt x="43" y="221"/>
                    </a:lnTo>
                    <a:lnTo>
                      <a:pt x="42" y="227"/>
                    </a:lnTo>
                    <a:lnTo>
                      <a:pt x="44" y="227"/>
                    </a:lnTo>
                    <a:lnTo>
                      <a:pt x="45" y="225"/>
                    </a:lnTo>
                    <a:lnTo>
                      <a:pt x="47" y="227"/>
                    </a:lnTo>
                    <a:lnTo>
                      <a:pt x="47" y="226"/>
                    </a:lnTo>
                    <a:lnTo>
                      <a:pt x="49" y="227"/>
                    </a:lnTo>
                    <a:lnTo>
                      <a:pt x="50" y="226"/>
                    </a:lnTo>
                    <a:lnTo>
                      <a:pt x="52" y="227"/>
                    </a:lnTo>
                    <a:lnTo>
                      <a:pt x="52" y="229"/>
                    </a:lnTo>
                    <a:lnTo>
                      <a:pt x="55" y="229"/>
                    </a:lnTo>
                    <a:lnTo>
                      <a:pt x="56" y="229"/>
                    </a:lnTo>
                    <a:lnTo>
                      <a:pt x="59" y="228"/>
                    </a:lnTo>
                    <a:lnTo>
                      <a:pt x="61" y="230"/>
                    </a:lnTo>
                    <a:lnTo>
                      <a:pt x="60" y="231"/>
                    </a:lnTo>
                    <a:lnTo>
                      <a:pt x="63" y="233"/>
                    </a:lnTo>
                    <a:lnTo>
                      <a:pt x="63" y="232"/>
                    </a:lnTo>
                    <a:lnTo>
                      <a:pt x="65" y="234"/>
                    </a:lnTo>
                    <a:lnTo>
                      <a:pt x="64" y="237"/>
                    </a:lnTo>
                    <a:lnTo>
                      <a:pt x="65" y="238"/>
                    </a:lnTo>
                    <a:lnTo>
                      <a:pt x="64" y="240"/>
                    </a:lnTo>
                    <a:lnTo>
                      <a:pt x="64" y="241"/>
                    </a:lnTo>
                    <a:lnTo>
                      <a:pt x="62" y="243"/>
                    </a:lnTo>
                    <a:lnTo>
                      <a:pt x="63" y="244"/>
                    </a:lnTo>
                    <a:lnTo>
                      <a:pt x="62" y="245"/>
                    </a:lnTo>
                    <a:lnTo>
                      <a:pt x="62" y="246"/>
                    </a:lnTo>
                    <a:lnTo>
                      <a:pt x="63" y="246"/>
                    </a:lnTo>
                    <a:lnTo>
                      <a:pt x="65" y="248"/>
                    </a:lnTo>
                    <a:lnTo>
                      <a:pt x="66" y="247"/>
                    </a:lnTo>
                    <a:lnTo>
                      <a:pt x="67" y="248"/>
                    </a:lnTo>
                    <a:lnTo>
                      <a:pt x="68" y="247"/>
                    </a:lnTo>
                    <a:lnTo>
                      <a:pt x="68" y="249"/>
                    </a:lnTo>
                    <a:lnTo>
                      <a:pt x="69" y="246"/>
                    </a:lnTo>
                    <a:lnTo>
                      <a:pt x="74" y="246"/>
                    </a:lnTo>
                    <a:lnTo>
                      <a:pt x="74" y="250"/>
                    </a:lnTo>
                    <a:lnTo>
                      <a:pt x="76" y="252"/>
                    </a:lnTo>
                    <a:lnTo>
                      <a:pt x="80" y="257"/>
                    </a:lnTo>
                    <a:lnTo>
                      <a:pt x="83" y="261"/>
                    </a:lnTo>
                    <a:lnTo>
                      <a:pt x="88" y="258"/>
                    </a:lnTo>
                    <a:lnTo>
                      <a:pt x="89" y="259"/>
                    </a:lnTo>
                    <a:lnTo>
                      <a:pt x="90" y="257"/>
                    </a:lnTo>
                    <a:lnTo>
                      <a:pt x="91" y="258"/>
                    </a:lnTo>
                    <a:lnTo>
                      <a:pt x="93" y="257"/>
                    </a:lnTo>
                    <a:lnTo>
                      <a:pt x="94" y="257"/>
                    </a:lnTo>
                    <a:lnTo>
                      <a:pt x="96" y="260"/>
                    </a:lnTo>
                    <a:lnTo>
                      <a:pt x="102" y="259"/>
                    </a:lnTo>
                    <a:lnTo>
                      <a:pt x="102" y="255"/>
                    </a:lnTo>
                    <a:lnTo>
                      <a:pt x="104" y="261"/>
                    </a:lnTo>
                    <a:lnTo>
                      <a:pt x="104" y="262"/>
                    </a:lnTo>
                    <a:lnTo>
                      <a:pt x="108" y="261"/>
                    </a:lnTo>
                    <a:lnTo>
                      <a:pt x="113" y="265"/>
                    </a:lnTo>
                    <a:lnTo>
                      <a:pt x="116" y="268"/>
                    </a:lnTo>
                    <a:lnTo>
                      <a:pt x="115" y="269"/>
                    </a:lnTo>
                    <a:lnTo>
                      <a:pt x="115" y="271"/>
                    </a:lnTo>
                    <a:lnTo>
                      <a:pt x="111" y="278"/>
                    </a:lnTo>
                    <a:lnTo>
                      <a:pt x="114" y="280"/>
                    </a:lnTo>
                    <a:lnTo>
                      <a:pt x="116" y="278"/>
                    </a:lnTo>
                    <a:lnTo>
                      <a:pt x="118" y="278"/>
                    </a:lnTo>
                    <a:lnTo>
                      <a:pt x="124" y="285"/>
                    </a:lnTo>
                    <a:lnTo>
                      <a:pt x="128" y="285"/>
                    </a:lnTo>
                    <a:lnTo>
                      <a:pt x="132" y="294"/>
                    </a:lnTo>
                    <a:lnTo>
                      <a:pt x="134" y="299"/>
                    </a:lnTo>
                    <a:lnTo>
                      <a:pt x="133" y="300"/>
                    </a:lnTo>
                    <a:lnTo>
                      <a:pt x="134" y="302"/>
                    </a:lnTo>
                    <a:lnTo>
                      <a:pt x="137" y="301"/>
                    </a:lnTo>
                    <a:lnTo>
                      <a:pt x="136" y="302"/>
                    </a:lnTo>
                    <a:lnTo>
                      <a:pt x="137" y="303"/>
                    </a:lnTo>
                    <a:lnTo>
                      <a:pt x="136" y="303"/>
                    </a:lnTo>
                    <a:lnTo>
                      <a:pt x="136" y="305"/>
                    </a:lnTo>
                    <a:lnTo>
                      <a:pt x="138" y="313"/>
                    </a:lnTo>
                    <a:lnTo>
                      <a:pt x="141" y="312"/>
                    </a:lnTo>
                    <a:lnTo>
                      <a:pt x="143" y="313"/>
                    </a:lnTo>
                    <a:lnTo>
                      <a:pt x="146" y="312"/>
                    </a:lnTo>
                    <a:lnTo>
                      <a:pt x="147" y="312"/>
                    </a:lnTo>
                    <a:lnTo>
                      <a:pt x="149" y="310"/>
                    </a:lnTo>
                    <a:lnTo>
                      <a:pt x="150" y="310"/>
                    </a:lnTo>
                    <a:lnTo>
                      <a:pt x="155" y="312"/>
                    </a:lnTo>
                    <a:lnTo>
                      <a:pt x="158" y="309"/>
                    </a:lnTo>
                    <a:lnTo>
                      <a:pt x="159" y="306"/>
                    </a:lnTo>
                    <a:lnTo>
                      <a:pt x="163" y="303"/>
                    </a:lnTo>
                    <a:lnTo>
                      <a:pt x="165" y="301"/>
                    </a:lnTo>
                    <a:lnTo>
                      <a:pt x="166" y="300"/>
                    </a:lnTo>
                    <a:lnTo>
                      <a:pt x="168" y="299"/>
                    </a:lnTo>
                    <a:lnTo>
                      <a:pt x="168" y="297"/>
                    </a:lnTo>
                    <a:lnTo>
                      <a:pt x="170" y="293"/>
                    </a:lnTo>
                    <a:lnTo>
                      <a:pt x="175" y="289"/>
                    </a:lnTo>
                    <a:lnTo>
                      <a:pt x="176" y="289"/>
                    </a:lnTo>
                    <a:lnTo>
                      <a:pt x="178" y="288"/>
                    </a:lnTo>
                    <a:lnTo>
                      <a:pt x="178" y="283"/>
                    </a:lnTo>
                    <a:lnTo>
                      <a:pt x="187" y="284"/>
                    </a:lnTo>
                    <a:lnTo>
                      <a:pt x="188" y="284"/>
                    </a:lnTo>
                    <a:lnTo>
                      <a:pt x="189" y="283"/>
                    </a:lnTo>
                    <a:lnTo>
                      <a:pt x="195" y="284"/>
                    </a:lnTo>
                    <a:lnTo>
                      <a:pt x="198" y="284"/>
                    </a:lnTo>
                    <a:lnTo>
                      <a:pt x="203" y="287"/>
                    </a:lnTo>
                    <a:lnTo>
                      <a:pt x="208" y="285"/>
                    </a:lnTo>
                    <a:lnTo>
                      <a:pt x="208" y="281"/>
                    </a:lnTo>
                    <a:lnTo>
                      <a:pt x="211" y="274"/>
                    </a:lnTo>
                    <a:lnTo>
                      <a:pt x="212" y="271"/>
                    </a:lnTo>
                    <a:lnTo>
                      <a:pt x="213" y="270"/>
                    </a:lnTo>
                    <a:lnTo>
                      <a:pt x="212" y="266"/>
                    </a:lnTo>
                    <a:lnTo>
                      <a:pt x="213" y="263"/>
                    </a:lnTo>
                    <a:lnTo>
                      <a:pt x="215" y="259"/>
                    </a:lnTo>
                    <a:lnTo>
                      <a:pt x="217" y="257"/>
                    </a:lnTo>
                    <a:lnTo>
                      <a:pt x="218" y="253"/>
                    </a:lnTo>
                    <a:lnTo>
                      <a:pt x="217" y="249"/>
                    </a:lnTo>
                    <a:lnTo>
                      <a:pt x="218" y="247"/>
                    </a:lnTo>
                    <a:lnTo>
                      <a:pt x="220" y="246"/>
                    </a:lnTo>
                    <a:lnTo>
                      <a:pt x="221" y="244"/>
                    </a:lnTo>
                    <a:lnTo>
                      <a:pt x="224" y="242"/>
                    </a:lnTo>
                    <a:lnTo>
                      <a:pt x="228" y="242"/>
                    </a:lnTo>
                    <a:lnTo>
                      <a:pt x="229" y="242"/>
                    </a:lnTo>
                    <a:lnTo>
                      <a:pt x="236" y="244"/>
                    </a:lnTo>
                    <a:lnTo>
                      <a:pt x="237" y="242"/>
                    </a:lnTo>
                    <a:lnTo>
                      <a:pt x="239" y="241"/>
                    </a:lnTo>
                    <a:lnTo>
                      <a:pt x="241" y="241"/>
                    </a:lnTo>
                    <a:lnTo>
                      <a:pt x="244" y="244"/>
                    </a:lnTo>
                    <a:lnTo>
                      <a:pt x="248" y="245"/>
                    </a:lnTo>
                    <a:lnTo>
                      <a:pt x="250" y="245"/>
                    </a:lnTo>
                    <a:lnTo>
                      <a:pt x="251" y="242"/>
                    </a:lnTo>
                    <a:lnTo>
                      <a:pt x="254" y="242"/>
                    </a:lnTo>
                    <a:lnTo>
                      <a:pt x="261" y="239"/>
                    </a:lnTo>
                    <a:lnTo>
                      <a:pt x="263" y="237"/>
                    </a:lnTo>
                    <a:lnTo>
                      <a:pt x="266" y="234"/>
                    </a:lnTo>
                    <a:lnTo>
                      <a:pt x="266" y="232"/>
                    </a:lnTo>
                    <a:lnTo>
                      <a:pt x="270" y="229"/>
                    </a:lnTo>
                    <a:lnTo>
                      <a:pt x="269" y="228"/>
                    </a:lnTo>
                    <a:lnTo>
                      <a:pt x="270" y="226"/>
                    </a:lnTo>
                    <a:lnTo>
                      <a:pt x="274" y="219"/>
                    </a:lnTo>
                    <a:lnTo>
                      <a:pt x="277" y="215"/>
                    </a:lnTo>
                    <a:lnTo>
                      <a:pt x="277" y="204"/>
                    </a:lnTo>
                    <a:lnTo>
                      <a:pt x="278" y="202"/>
                    </a:lnTo>
                    <a:lnTo>
                      <a:pt x="279" y="202"/>
                    </a:lnTo>
                    <a:lnTo>
                      <a:pt x="280" y="202"/>
                    </a:lnTo>
                    <a:lnTo>
                      <a:pt x="279" y="199"/>
                    </a:lnTo>
                    <a:lnTo>
                      <a:pt x="277" y="197"/>
                    </a:lnTo>
                    <a:lnTo>
                      <a:pt x="277" y="194"/>
                    </a:lnTo>
                    <a:lnTo>
                      <a:pt x="278" y="191"/>
                    </a:lnTo>
                    <a:lnTo>
                      <a:pt x="280" y="190"/>
                    </a:lnTo>
                    <a:lnTo>
                      <a:pt x="280" y="187"/>
                    </a:lnTo>
                    <a:lnTo>
                      <a:pt x="280" y="186"/>
                    </a:lnTo>
                    <a:lnTo>
                      <a:pt x="286" y="183"/>
                    </a:lnTo>
                    <a:lnTo>
                      <a:pt x="284" y="179"/>
                    </a:lnTo>
                    <a:lnTo>
                      <a:pt x="285" y="169"/>
                    </a:lnTo>
                    <a:lnTo>
                      <a:pt x="288" y="167"/>
                    </a:lnTo>
                    <a:lnTo>
                      <a:pt x="289" y="163"/>
                    </a:lnTo>
                    <a:lnTo>
                      <a:pt x="290" y="163"/>
                    </a:lnTo>
                    <a:lnTo>
                      <a:pt x="290" y="157"/>
                    </a:lnTo>
                    <a:lnTo>
                      <a:pt x="292" y="157"/>
                    </a:lnTo>
                    <a:lnTo>
                      <a:pt x="292" y="155"/>
                    </a:lnTo>
                    <a:lnTo>
                      <a:pt x="293" y="151"/>
                    </a:lnTo>
                    <a:lnTo>
                      <a:pt x="290" y="151"/>
                    </a:lnTo>
                    <a:lnTo>
                      <a:pt x="291" y="147"/>
                    </a:lnTo>
                    <a:lnTo>
                      <a:pt x="291" y="142"/>
                    </a:lnTo>
                    <a:lnTo>
                      <a:pt x="296" y="140"/>
                    </a:lnTo>
                    <a:lnTo>
                      <a:pt x="296" y="137"/>
                    </a:lnTo>
                    <a:lnTo>
                      <a:pt x="302" y="133"/>
                    </a:lnTo>
                    <a:lnTo>
                      <a:pt x="303" y="128"/>
                    </a:lnTo>
                    <a:lnTo>
                      <a:pt x="303" y="125"/>
                    </a:lnTo>
                    <a:lnTo>
                      <a:pt x="305" y="124"/>
                    </a:lnTo>
                    <a:lnTo>
                      <a:pt x="306" y="124"/>
                    </a:lnTo>
                    <a:lnTo>
                      <a:pt x="308" y="123"/>
                    </a:lnTo>
                    <a:lnTo>
                      <a:pt x="310" y="124"/>
                    </a:lnTo>
                    <a:lnTo>
                      <a:pt x="311" y="122"/>
                    </a:lnTo>
                    <a:lnTo>
                      <a:pt x="312" y="123"/>
                    </a:lnTo>
                    <a:lnTo>
                      <a:pt x="313" y="121"/>
                    </a:lnTo>
                    <a:lnTo>
                      <a:pt x="320" y="123"/>
                    </a:lnTo>
                    <a:lnTo>
                      <a:pt x="322" y="122"/>
                    </a:lnTo>
                    <a:lnTo>
                      <a:pt x="326" y="121"/>
                    </a:lnTo>
                    <a:lnTo>
                      <a:pt x="327" y="120"/>
                    </a:lnTo>
                    <a:lnTo>
                      <a:pt x="330" y="120"/>
                    </a:lnTo>
                    <a:lnTo>
                      <a:pt x="335" y="120"/>
                    </a:lnTo>
                    <a:lnTo>
                      <a:pt x="336" y="119"/>
                    </a:lnTo>
                    <a:lnTo>
                      <a:pt x="336" y="118"/>
                    </a:lnTo>
                    <a:lnTo>
                      <a:pt x="341" y="116"/>
                    </a:lnTo>
                    <a:lnTo>
                      <a:pt x="344" y="114"/>
                    </a:lnTo>
                    <a:lnTo>
                      <a:pt x="345" y="114"/>
                    </a:lnTo>
                    <a:lnTo>
                      <a:pt x="353" y="113"/>
                    </a:lnTo>
                    <a:lnTo>
                      <a:pt x="358" y="110"/>
                    </a:lnTo>
                    <a:lnTo>
                      <a:pt x="362" y="103"/>
                    </a:lnTo>
                    <a:lnTo>
                      <a:pt x="363" y="102"/>
                    </a:lnTo>
                    <a:lnTo>
                      <a:pt x="366" y="102"/>
                    </a:lnTo>
                    <a:lnTo>
                      <a:pt x="365" y="98"/>
                    </a:lnTo>
                    <a:lnTo>
                      <a:pt x="368" y="97"/>
                    </a:lnTo>
                    <a:lnTo>
                      <a:pt x="370" y="93"/>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6" name="Group 119"/>
            <p:cNvGrpSpPr>
              <a:grpSpLocks/>
            </p:cNvGrpSpPr>
            <p:nvPr/>
          </p:nvGrpSpPr>
          <p:grpSpPr bwMode="auto">
            <a:xfrm>
              <a:off x="763" y="3367"/>
              <a:ext cx="572" cy="484"/>
              <a:chOff x="763" y="3367"/>
              <a:chExt cx="572" cy="484"/>
            </a:xfrm>
          </p:grpSpPr>
          <p:sp>
            <p:nvSpPr>
              <p:cNvPr id="253" name="Freeform 117"/>
              <p:cNvSpPr>
                <a:spLocks/>
              </p:cNvSpPr>
              <p:nvPr/>
            </p:nvSpPr>
            <p:spPr bwMode="auto">
              <a:xfrm>
                <a:off x="763" y="3367"/>
                <a:ext cx="572" cy="484"/>
              </a:xfrm>
              <a:custGeom>
                <a:avLst/>
                <a:gdLst>
                  <a:gd name="T0" fmla="*/ 557 w 572"/>
                  <a:gd name="T1" fmla="*/ 259 h 484"/>
                  <a:gd name="T2" fmla="*/ 527 w 572"/>
                  <a:gd name="T3" fmla="*/ 257 h 484"/>
                  <a:gd name="T4" fmla="*/ 507 w 572"/>
                  <a:gd name="T5" fmla="*/ 242 h 484"/>
                  <a:gd name="T6" fmla="*/ 497 w 572"/>
                  <a:gd name="T7" fmla="*/ 214 h 484"/>
                  <a:gd name="T8" fmla="*/ 467 w 572"/>
                  <a:gd name="T9" fmla="*/ 200 h 484"/>
                  <a:gd name="T10" fmla="*/ 443 w 572"/>
                  <a:gd name="T11" fmla="*/ 189 h 484"/>
                  <a:gd name="T12" fmla="*/ 418 w 572"/>
                  <a:gd name="T13" fmla="*/ 168 h 484"/>
                  <a:gd name="T14" fmla="*/ 395 w 572"/>
                  <a:gd name="T15" fmla="*/ 140 h 484"/>
                  <a:gd name="T16" fmla="*/ 394 w 572"/>
                  <a:gd name="T17" fmla="*/ 113 h 484"/>
                  <a:gd name="T18" fmla="*/ 407 w 572"/>
                  <a:gd name="T19" fmla="*/ 79 h 484"/>
                  <a:gd name="T20" fmla="*/ 410 w 572"/>
                  <a:gd name="T21" fmla="*/ 54 h 484"/>
                  <a:gd name="T22" fmla="*/ 401 w 572"/>
                  <a:gd name="T23" fmla="*/ 32 h 484"/>
                  <a:gd name="T24" fmla="*/ 391 w 572"/>
                  <a:gd name="T25" fmla="*/ 24 h 484"/>
                  <a:gd name="T26" fmla="*/ 365 w 572"/>
                  <a:gd name="T27" fmla="*/ 14 h 484"/>
                  <a:gd name="T28" fmla="*/ 360 w 572"/>
                  <a:gd name="T29" fmla="*/ 29 h 484"/>
                  <a:gd name="T30" fmla="*/ 344 w 572"/>
                  <a:gd name="T31" fmla="*/ 39 h 484"/>
                  <a:gd name="T32" fmla="*/ 315 w 572"/>
                  <a:gd name="T33" fmla="*/ 39 h 484"/>
                  <a:gd name="T34" fmla="*/ 308 w 572"/>
                  <a:gd name="T35" fmla="*/ 34 h 484"/>
                  <a:gd name="T36" fmla="*/ 288 w 572"/>
                  <a:gd name="T37" fmla="*/ 31 h 484"/>
                  <a:gd name="T38" fmla="*/ 271 w 572"/>
                  <a:gd name="T39" fmla="*/ 22 h 484"/>
                  <a:gd name="T40" fmla="*/ 262 w 572"/>
                  <a:gd name="T41" fmla="*/ 26 h 484"/>
                  <a:gd name="T42" fmla="*/ 250 w 572"/>
                  <a:gd name="T43" fmla="*/ 21 h 484"/>
                  <a:gd name="T44" fmla="*/ 225 w 572"/>
                  <a:gd name="T45" fmla="*/ 6 h 484"/>
                  <a:gd name="T46" fmla="*/ 205 w 572"/>
                  <a:gd name="T47" fmla="*/ 17 h 484"/>
                  <a:gd name="T48" fmla="*/ 179 w 572"/>
                  <a:gd name="T49" fmla="*/ 16 h 484"/>
                  <a:gd name="T50" fmla="*/ 163 w 572"/>
                  <a:gd name="T51" fmla="*/ 6 h 484"/>
                  <a:gd name="T52" fmla="*/ 154 w 572"/>
                  <a:gd name="T53" fmla="*/ 16 h 484"/>
                  <a:gd name="T54" fmla="*/ 131 w 572"/>
                  <a:gd name="T55" fmla="*/ 15 h 484"/>
                  <a:gd name="T56" fmla="*/ 113 w 572"/>
                  <a:gd name="T57" fmla="*/ 10 h 484"/>
                  <a:gd name="T58" fmla="*/ 90 w 572"/>
                  <a:gd name="T59" fmla="*/ 17 h 484"/>
                  <a:gd name="T60" fmla="*/ 91 w 572"/>
                  <a:gd name="T61" fmla="*/ 32 h 484"/>
                  <a:gd name="T62" fmla="*/ 92 w 572"/>
                  <a:gd name="T63" fmla="*/ 49 h 484"/>
                  <a:gd name="T64" fmla="*/ 89 w 572"/>
                  <a:gd name="T65" fmla="*/ 74 h 484"/>
                  <a:gd name="T66" fmla="*/ 84 w 572"/>
                  <a:gd name="T67" fmla="*/ 98 h 484"/>
                  <a:gd name="T68" fmla="*/ 62 w 572"/>
                  <a:gd name="T69" fmla="*/ 116 h 484"/>
                  <a:gd name="T70" fmla="*/ 58 w 572"/>
                  <a:gd name="T71" fmla="*/ 138 h 484"/>
                  <a:gd name="T72" fmla="*/ 52 w 572"/>
                  <a:gd name="T73" fmla="*/ 168 h 484"/>
                  <a:gd name="T74" fmla="*/ 34 w 572"/>
                  <a:gd name="T75" fmla="*/ 177 h 484"/>
                  <a:gd name="T76" fmla="*/ 20 w 572"/>
                  <a:gd name="T77" fmla="*/ 196 h 484"/>
                  <a:gd name="T78" fmla="*/ 0 w 572"/>
                  <a:gd name="T79" fmla="*/ 245 h 484"/>
                  <a:gd name="T80" fmla="*/ 24 w 572"/>
                  <a:gd name="T81" fmla="*/ 282 h 484"/>
                  <a:gd name="T82" fmla="*/ 57 w 572"/>
                  <a:gd name="T83" fmla="*/ 328 h 484"/>
                  <a:gd name="T84" fmla="*/ 97 w 572"/>
                  <a:gd name="T85" fmla="*/ 386 h 484"/>
                  <a:gd name="T86" fmla="*/ 125 w 572"/>
                  <a:gd name="T87" fmla="*/ 414 h 484"/>
                  <a:gd name="T88" fmla="*/ 119 w 572"/>
                  <a:gd name="T89" fmla="*/ 447 h 484"/>
                  <a:gd name="T90" fmla="*/ 155 w 572"/>
                  <a:gd name="T91" fmla="*/ 457 h 484"/>
                  <a:gd name="T92" fmla="*/ 208 w 572"/>
                  <a:gd name="T93" fmla="*/ 477 h 484"/>
                  <a:gd name="T94" fmla="*/ 229 w 572"/>
                  <a:gd name="T95" fmla="*/ 444 h 484"/>
                  <a:gd name="T96" fmla="*/ 260 w 572"/>
                  <a:gd name="T97" fmla="*/ 468 h 484"/>
                  <a:gd name="T98" fmla="*/ 299 w 572"/>
                  <a:gd name="T99" fmla="*/ 482 h 484"/>
                  <a:gd name="T100" fmla="*/ 332 w 572"/>
                  <a:gd name="T101" fmla="*/ 418 h 484"/>
                  <a:gd name="T102" fmla="*/ 356 w 572"/>
                  <a:gd name="T103" fmla="*/ 399 h 484"/>
                  <a:gd name="T104" fmla="*/ 379 w 572"/>
                  <a:gd name="T105" fmla="*/ 397 h 484"/>
                  <a:gd name="T106" fmla="*/ 395 w 572"/>
                  <a:gd name="T107" fmla="*/ 340 h 484"/>
                  <a:gd name="T108" fmla="*/ 403 w 572"/>
                  <a:gd name="T109" fmla="*/ 295 h 484"/>
                  <a:gd name="T110" fmla="*/ 444 w 572"/>
                  <a:gd name="T111" fmla="*/ 311 h 484"/>
                  <a:gd name="T112" fmla="*/ 462 w 572"/>
                  <a:gd name="T113" fmla="*/ 329 h 484"/>
                  <a:gd name="T114" fmla="*/ 497 w 572"/>
                  <a:gd name="T115" fmla="*/ 322 h 484"/>
                  <a:gd name="T116" fmla="*/ 550 w 572"/>
                  <a:gd name="T117" fmla="*/ 358 h 484"/>
                  <a:gd name="T118" fmla="*/ 560 w 572"/>
                  <a:gd name="T119" fmla="*/ 348 h 484"/>
                  <a:gd name="T120" fmla="*/ 535 w 572"/>
                  <a:gd name="T121" fmla="*/ 322 h 484"/>
                  <a:gd name="T122" fmla="*/ 556 w 572"/>
                  <a:gd name="T123" fmla="*/ 299 h 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484"/>
                  <a:gd name="T188" fmla="*/ 572 w 572"/>
                  <a:gd name="T189" fmla="*/ 484 h 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484">
                    <a:moveTo>
                      <a:pt x="572" y="284"/>
                    </a:moveTo>
                    <a:lnTo>
                      <a:pt x="567" y="277"/>
                    </a:lnTo>
                    <a:lnTo>
                      <a:pt x="568" y="276"/>
                    </a:lnTo>
                    <a:lnTo>
                      <a:pt x="570" y="276"/>
                    </a:lnTo>
                    <a:lnTo>
                      <a:pt x="570" y="274"/>
                    </a:lnTo>
                    <a:lnTo>
                      <a:pt x="567" y="273"/>
                    </a:lnTo>
                    <a:lnTo>
                      <a:pt x="565" y="274"/>
                    </a:lnTo>
                    <a:lnTo>
                      <a:pt x="566" y="274"/>
                    </a:lnTo>
                    <a:lnTo>
                      <a:pt x="565" y="275"/>
                    </a:lnTo>
                    <a:lnTo>
                      <a:pt x="562" y="271"/>
                    </a:lnTo>
                    <a:lnTo>
                      <a:pt x="561" y="269"/>
                    </a:lnTo>
                    <a:lnTo>
                      <a:pt x="562" y="268"/>
                    </a:lnTo>
                    <a:lnTo>
                      <a:pt x="565" y="268"/>
                    </a:lnTo>
                    <a:lnTo>
                      <a:pt x="565" y="269"/>
                    </a:lnTo>
                    <a:lnTo>
                      <a:pt x="565" y="267"/>
                    </a:lnTo>
                    <a:lnTo>
                      <a:pt x="565" y="263"/>
                    </a:lnTo>
                    <a:lnTo>
                      <a:pt x="562" y="261"/>
                    </a:lnTo>
                    <a:lnTo>
                      <a:pt x="561" y="264"/>
                    </a:lnTo>
                    <a:lnTo>
                      <a:pt x="562" y="261"/>
                    </a:lnTo>
                    <a:lnTo>
                      <a:pt x="559" y="259"/>
                    </a:lnTo>
                    <a:lnTo>
                      <a:pt x="558" y="259"/>
                    </a:lnTo>
                    <a:lnTo>
                      <a:pt x="557" y="259"/>
                    </a:lnTo>
                    <a:lnTo>
                      <a:pt x="556" y="261"/>
                    </a:lnTo>
                    <a:lnTo>
                      <a:pt x="557" y="263"/>
                    </a:lnTo>
                    <a:lnTo>
                      <a:pt x="556" y="264"/>
                    </a:lnTo>
                    <a:lnTo>
                      <a:pt x="554" y="264"/>
                    </a:lnTo>
                    <a:lnTo>
                      <a:pt x="554" y="263"/>
                    </a:lnTo>
                    <a:lnTo>
                      <a:pt x="553" y="261"/>
                    </a:lnTo>
                    <a:lnTo>
                      <a:pt x="550" y="260"/>
                    </a:lnTo>
                    <a:lnTo>
                      <a:pt x="549" y="261"/>
                    </a:lnTo>
                    <a:lnTo>
                      <a:pt x="546" y="265"/>
                    </a:lnTo>
                    <a:lnTo>
                      <a:pt x="544" y="264"/>
                    </a:lnTo>
                    <a:lnTo>
                      <a:pt x="542" y="264"/>
                    </a:lnTo>
                    <a:lnTo>
                      <a:pt x="537" y="262"/>
                    </a:lnTo>
                    <a:lnTo>
                      <a:pt x="537" y="264"/>
                    </a:lnTo>
                    <a:lnTo>
                      <a:pt x="536" y="263"/>
                    </a:lnTo>
                    <a:lnTo>
                      <a:pt x="535" y="264"/>
                    </a:lnTo>
                    <a:lnTo>
                      <a:pt x="535" y="262"/>
                    </a:lnTo>
                    <a:lnTo>
                      <a:pt x="534" y="262"/>
                    </a:lnTo>
                    <a:lnTo>
                      <a:pt x="532" y="257"/>
                    </a:lnTo>
                    <a:lnTo>
                      <a:pt x="531" y="256"/>
                    </a:lnTo>
                    <a:lnTo>
                      <a:pt x="529" y="256"/>
                    </a:lnTo>
                    <a:lnTo>
                      <a:pt x="528" y="257"/>
                    </a:lnTo>
                    <a:lnTo>
                      <a:pt x="527" y="257"/>
                    </a:lnTo>
                    <a:lnTo>
                      <a:pt x="526" y="261"/>
                    </a:lnTo>
                    <a:lnTo>
                      <a:pt x="524" y="263"/>
                    </a:lnTo>
                    <a:lnTo>
                      <a:pt x="524" y="262"/>
                    </a:lnTo>
                    <a:lnTo>
                      <a:pt x="524" y="259"/>
                    </a:lnTo>
                    <a:lnTo>
                      <a:pt x="521" y="257"/>
                    </a:lnTo>
                    <a:lnTo>
                      <a:pt x="520" y="255"/>
                    </a:lnTo>
                    <a:lnTo>
                      <a:pt x="518" y="254"/>
                    </a:lnTo>
                    <a:lnTo>
                      <a:pt x="517" y="254"/>
                    </a:lnTo>
                    <a:lnTo>
                      <a:pt x="516" y="254"/>
                    </a:lnTo>
                    <a:lnTo>
                      <a:pt x="513" y="251"/>
                    </a:lnTo>
                    <a:lnTo>
                      <a:pt x="514" y="250"/>
                    </a:lnTo>
                    <a:lnTo>
                      <a:pt x="513" y="247"/>
                    </a:lnTo>
                    <a:lnTo>
                      <a:pt x="512" y="245"/>
                    </a:lnTo>
                    <a:lnTo>
                      <a:pt x="511" y="246"/>
                    </a:lnTo>
                    <a:lnTo>
                      <a:pt x="509" y="244"/>
                    </a:lnTo>
                    <a:lnTo>
                      <a:pt x="510" y="242"/>
                    </a:lnTo>
                    <a:lnTo>
                      <a:pt x="509" y="242"/>
                    </a:lnTo>
                    <a:lnTo>
                      <a:pt x="508" y="242"/>
                    </a:lnTo>
                    <a:lnTo>
                      <a:pt x="508" y="244"/>
                    </a:lnTo>
                    <a:lnTo>
                      <a:pt x="507" y="244"/>
                    </a:lnTo>
                    <a:lnTo>
                      <a:pt x="507" y="242"/>
                    </a:lnTo>
                    <a:lnTo>
                      <a:pt x="506" y="239"/>
                    </a:lnTo>
                    <a:lnTo>
                      <a:pt x="506" y="237"/>
                    </a:lnTo>
                    <a:lnTo>
                      <a:pt x="504" y="237"/>
                    </a:lnTo>
                    <a:lnTo>
                      <a:pt x="503" y="237"/>
                    </a:lnTo>
                    <a:lnTo>
                      <a:pt x="505" y="234"/>
                    </a:lnTo>
                    <a:lnTo>
                      <a:pt x="505" y="231"/>
                    </a:lnTo>
                    <a:lnTo>
                      <a:pt x="507" y="229"/>
                    </a:lnTo>
                    <a:lnTo>
                      <a:pt x="507" y="227"/>
                    </a:lnTo>
                    <a:lnTo>
                      <a:pt x="509" y="225"/>
                    </a:lnTo>
                    <a:lnTo>
                      <a:pt x="508" y="224"/>
                    </a:lnTo>
                    <a:lnTo>
                      <a:pt x="508" y="223"/>
                    </a:lnTo>
                    <a:lnTo>
                      <a:pt x="508" y="221"/>
                    </a:lnTo>
                    <a:lnTo>
                      <a:pt x="508" y="217"/>
                    </a:lnTo>
                    <a:lnTo>
                      <a:pt x="508" y="214"/>
                    </a:lnTo>
                    <a:lnTo>
                      <a:pt x="507" y="213"/>
                    </a:lnTo>
                    <a:lnTo>
                      <a:pt x="504" y="212"/>
                    </a:lnTo>
                    <a:lnTo>
                      <a:pt x="503" y="212"/>
                    </a:lnTo>
                    <a:lnTo>
                      <a:pt x="502" y="212"/>
                    </a:lnTo>
                    <a:lnTo>
                      <a:pt x="501" y="211"/>
                    </a:lnTo>
                    <a:lnTo>
                      <a:pt x="499" y="211"/>
                    </a:lnTo>
                    <a:lnTo>
                      <a:pt x="499" y="213"/>
                    </a:lnTo>
                    <a:lnTo>
                      <a:pt x="497" y="214"/>
                    </a:lnTo>
                    <a:lnTo>
                      <a:pt x="494" y="211"/>
                    </a:lnTo>
                    <a:lnTo>
                      <a:pt x="491" y="211"/>
                    </a:lnTo>
                    <a:lnTo>
                      <a:pt x="490" y="213"/>
                    </a:lnTo>
                    <a:lnTo>
                      <a:pt x="488" y="214"/>
                    </a:lnTo>
                    <a:lnTo>
                      <a:pt x="487" y="212"/>
                    </a:lnTo>
                    <a:lnTo>
                      <a:pt x="486" y="212"/>
                    </a:lnTo>
                    <a:lnTo>
                      <a:pt x="484" y="213"/>
                    </a:lnTo>
                    <a:lnTo>
                      <a:pt x="484" y="214"/>
                    </a:lnTo>
                    <a:lnTo>
                      <a:pt x="482" y="215"/>
                    </a:lnTo>
                    <a:lnTo>
                      <a:pt x="483" y="212"/>
                    </a:lnTo>
                    <a:lnTo>
                      <a:pt x="484" y="210"/>
                    </a:lnTo>
                    <a:lnTo>
                      <a:pt x="480" y="206"/>
                    </a:lnTo>
                    <a:lnTo>
                      <a:pt x="480" y="207"/>
                    </a:lnTo>
                    <a:lnTo>
                      <a:pt x="478" y="206"/>
                    </a:lnTo>
                    <a:lnTo>
                      <a:pt x="477" y="206"/>
                    </a:lnTo>
                    <a:lnTo>
                      <a:pt x="474" y="203"/>
                    </a:lnTo>
                    <a:lnTo>
                      <a:pt x="471" y="203"/>
                    </a:lnTo>
                    <a:lnTo>
                      <a:pt x="470" y="204"/>
                    </a:lnTo>
                    <a:lnTo>
                      <a:pt x="469" y="199"/>
                    </a:lnTo>
                    <a:lnTo>
                      <a:pt x="467" y="199"/>
                    </a:lnTo>
                    <a:lnTo>
                      <a:pt x="467" y="200"/>
                    </a:lnTo>
                    <a:lnTo>
                      <a:pt x="462" y="205"/>
                    </a:lnTo>
                    <a:lnTo>
                      <a:pt x="459" y="206"/>
                    </a:lnTo>
                    <a:lnTo>
                      <a:pt x="458" y="206"/>
                    </a:lnTo>
                    <a:lnTo>
                      <a:pt x="455" y="204"/>
                    </a:lnTo>
                    <a:lnTo>
                      <a:pt x="452" y="203"/>
                    </a:lnTo>
                    <a:lnTo>
                      <a:pt x="453" y="202"/>
                    </a:lnTo>
                    <a:lnTo>
                      <a:pt x="452" y="198"/>
                    </a:lnTo>
                    <a:lnTo>
                      <a:pt x="453" y="197"/>
                    </a:lnTo>
                    <a:lnTo>
                      <a:pt x="452" y="196"/>
                    </a:lnTo>
                    <a:lnTo>
                      <a:pt x="451" y="193"/>
                    </a:lnTo>
                    <a:lnTo>
                      <a:pt x="450" y="193"/>
                    </a:lnTo>
                    <a:lnTo>
                      <a:pt x="449" y="191"/>
                    </a:lnTo>
                    <a:lnTo>
                      <a:pt x="448" y="190"/>
                    </a:lnTo>
                    <a:lnTo>
                      <a:pt x="444" y="190"/>
                    </a:lnTo>
                    <a:lnTo>
                      <a:pt x="442" y="193"/>
                    </a:lnTo>
                    <a:lnTo>
                      <a:pt x="440" y="190"/>
                    </a:lnTo>
                    <a:lnTo>
                      <a:pt x="438" y="190"/>
                    </a:lnTo>
                    <a:lnTo>
                      <a:pt x="436" y="187"/>
                    </a:lnTo>
                    <a:lnTo>
                      <a:pt x="437" y="187"/>
                    </a:lnTo>
                    <a:lnTo>
                      <a:pt x="438" y="187"/>
                    </a:lnTo>
                    <a:lnTo>
                      <a:pt x="443" y="189"/>
                    </a:lnTo>
                    <a:lnTo>
                      <a:pt x="444" y="187"/>
                    </a:lnTo>
                    <a:lnTo>
                      <a:pt x="442" y="184"/>
                    </a:lnTo>
                    <a:lnTo>
                      <a:pt x="444" y="183"/>
                    </a:lnTo>
                    <a:lnTo>
                      <a:pt x="445" y="180"/>
                    </a:lnTo>
                    <a:lnTo>
                      <a:pt x="439" y="177"/>
                    </a:lnTo>
                    <a:lnTo>
                      <a:pt x="436" y="176"/>
                    </a:lnTo>
                    <a:lnTo>
                      <a:pt x="435" y="177"/>
                    </a:lnTo>
                    <a:lnTo>
                      <a:pt x="433" y="176"/>
                    </a:lnTo>
                    <a:lnTo>
                      <a:pt x="434" y="176"/>
                    </a:lnTo>
                    <a:lnTo>
                      <a:pt x="431" y="173"/>
                    </a:lnTo>
                    <a:lnTo>
                      <a:pt x="430" y="171"/>
                    </a:lnTo>
                    <a:lnTo>
                      <a:pt x="429" y="167"/>
                    </a:lnTo>
                    <a:lnTo>
                      <a:pt x="427" y="167"/>
                    </a:lnTo>
                    <a:lnTo>
                      <a:pt x="428" y="165"/>
                    </a:lnTo>
                    <a:lnTo>
                      <a:pt x="427" y="165"/>
                    </a:lnTo>
                    <a:lnTo>
                      <a:pt x="426" y="164"/>
                    </a:lnTo>
                    <a:lnTo>
                      <a:pt x="424" y="165"/>
                    </a:lnTo>
                    <a:lnTo>
                      <a:pt x="423" y="166"/>
                    </a:lnTo>
                    <a:lnTo>
                      <a:pt x="422" y="166"/>
                    </a:lnTo>
                    <a:lnTo>
                      <a:pt x="420" y="167"/>
                    </a:lnTo>
                    <a:lnTo>
                      <a:pt x="418" y="168"/>
                    </a:lnTo>
                    <a:lnTo>
                      <a:pt x="415" y="172"/>
                    </a:lnTo>
                    <a:lnTo>
                      <a:pt x="412" y="171"/>
                    </a:lnTo>
                    <a:lnTo>
                      <a:pt x="412" y="170"/>
                    </a:lnTo>
                    <a:lnTo>
                      <a:pt x="411" y="170"/>
                    </a:lnTo>
                    <a:lnTo>
                      <a:pt x="411" y="169"/>
                    </a:lnTo>
                    <a:lnTo>
                      <a:pt x="410" y="166"/>
                    </a:lnTo>
                    <a:lnTo>
                      <a:pt x="407" y="163"/>
                    </a:lnTo>
                    <a:lnTo>
                      <a:pt x="406" y="163"/>
                    </a:lnTo>
                    <a:lnTo>
                      <a:pt x="404" y="160"/>
                    </a:lnTo>
                    <a:lnTo>
                      <a:pt x="405" y="158"/>
                    </a:lnTo>
                    <a:lnTo>
                      <a:pt x="403" y="157"/>
                    </a:lnTo>
                    <a:lnTo>
                      <a:pt x="403" y="156"/>
                    </a:lnTo>
                    <a:lnTo>
                      <a:pt x="401" y="155"/>
                    </a:lnTo>
                    <a:lnTo>
                      <a:pt x="398" y="153"/>
                    </a:lnTo>
                    <a:lnTo>
                      <a:pt x="400" y="150"/>
                    </a:lnTo>
                    <a:lnTo>
                      <a:pt x="400" y="149"/>
                    </a:lnTo>
                    <a:lnTo>
                      <a:pt x="397" y="148"/>
                    </a:lnTo>
                    <a:lnTo>
                      <a:pt x="395" y="144"/>
                    </a:lnTo>
                    <a:lnTo>
                      <a:pt x="394" y="142"/>
                    </a:lnTo>
                    <a:lnTo>
                      <a:pt x="394" y="141"/>
                    </a:lnTo>
                    <a:lnTo>
                      <a:pt x="395" y="140"/>
                    </a:lnTo>
                    <a:lnTo>
                      <a:pt x="395" y="139"/>
                    </a:lnTo>
                    <a:lnTo>
                      <a:pt x="397" y="139"/>
                    </a:lnTo>
                    <a:lnTo>
                      <a:pt x="397" y="136"/>
                    </a:lnTo>
                    <a:lnTo>
                      <a:pt x="398" y="137"/>
                    </a:lnTo>
                    <a:lnTo>
                      <a:pt x="400" y="135"/>
                    </a:lnTo>
                    <a:lnTo>
                      <a:pt x="401" y="134"/>
                    </a:lnTo>
                    <a:lnTo>
                      <a:pt x="402" y="135"/>
                    </a:lnTo>
                    <a:lnTo>
                      <a:pt x="403" y="132"/>
                    </a:lnTo>
                    <a:lnTo>
                      <a:pt x="401" y="133"/>
                    </a:lnTo>
                    <a:lnTo>
                      <a:pt x="401" y="129"/>
                    </a:lnTo>
                    <a:lnTo>
                      <a:pt x="400" y="126"/>
                    </a:lnTo>
                    <a:lnTo>
                      <a:pt x="397" y="125"/>
                    </a:lnTo>
                    <a:lnTo>
                      <a:pt x="393" y="123"/>
                    </a:lnTo>
                    <a:lnTo>
                      <a:pt x="392" y="122"/>
                    </a:lnTo>
                    <a:lnTo>
                      <a:pt x="393" y="120"/>
                    </a:lnTo>
                    <a:lnTo>
                      <a:pt x="393" y="119"/>
                    </a:lnTo>
                    <a:lnTo>
                      <a:pt x="393" y="118"/>
                    </a:lnTo>
                    <a:lnTo>
                      <a:pt x="393" y="116"/>
                    </a:lnTo>
                    <a:lnTo>
                      <a:pt x="395" y="116"/>
                    </a:lnTo>
                    <a:lnTo>
                      <a:pt x="393" y="115"/>
                    </a:lnTo>
                    <a:lnTo>
                      <a:pt x="394" y="113"/>
                    </a:lnTo>
                    <a:lnTo>
                      <a:pt x="395" y="113"/>
                    </a:lnTo>
                    <a:lnTo>
                      <a:pt x="397" y="113"/>
                    </a:lnTo>
                    <a:lnTo>
                      <a:pt x="397" y="111"/>
                    </a:lnTo>
                    <a:lnTo>
                      <a:pt x="397" y="109"/>
                    </a:lnTo>
                    <a:lnTo>
                      <a:pt x="398" y="108"/>
                    </a:lnTo>
                    <a:lnTo>
                      <a:pt x="398" y="105"/>
                    </a:lnTo>
                    <a:lnTo>
                      <a:pt x="399" y="105"/>
                    </a:lnTo>
                    <a:lnTo>
                      <a:pt x="399" y="102"/>
                    </a:lnTo>
                    <a:lnTo>
                      <a:pt x="401" y="102"/>
                    </a:lnTo>
                    <a:lnTo>
                      <a:pt x="402" y="99"/>
                    </a:lnTo>
                    <a:lnTo>
                      <a:pt x="401" y="99"/>
                    </a:lnTo>
                    <a:lnTo>
                      <a:pt x="400" y="100"/>
                    </a:lnTo>
                    <a:lnTo>
                      <a:pt x="398" y="100"/>
                    </a:lnTo>
                    <a:lnTo>
                      <a:pt x="398" y="99"/>
                    </a:lnTo>
                    <a:lnTo>
                      <a:pt x="398" y="98"/>
                    </a:lnTo>
                    <a:lnTo>
                      <a:pt x="400" y="98"/>
                    </a:lnTo>
                    <a:lnTo>
                      <a:pt x="402" y="95"/>
                    </a:lnTo>
                    <a:lnTo>
                      <a:pt x="402" y="91"/>
                    </a:lnTo>
                    <a:lnTo>
                      <a:pt x="403" y="89"/>
                    </a:lnTo>
                    <a:lnTo>
                      <a:pt x="406" y="89"/>
                    </a:lnTo>
                    <a:lnTo>
                      <a:pt x="407" y="80"/>
                    </a:lnTo>
                    <a:lnTo>
                      <a:pt x="407" y="79"/>
                    </a:lnTo>
                    <a:lnTo>
                      <a:pt x="406" y="78"/>
                    </a:lnTo>
                    <a:lnTo>
                      <a:pt x="406" y="76"/>
                    </a:lnTo>
                    <a:lnTo>
                      <a:pt x="407" y="75"/>
                    </a:lnTo>
                    <a:lnTo>
                      <a:pt x="409" y="73"/>
                    </a:lnTo>
                    <a:lnTo>
                      <a:pt x="410" y="72"/>
                    </a:lnTo>
                    <a:lnTo>
                      <a:pt x="409" y="70"/>
                    </a:lnTo>
                    <a:lnTo>
                      <a:pt x="410" y="67"/>
                    </a:lnTo>
                    <a:lnTo>
                      <a:pt x="409" y="66"/>
                    </a:lnTo>
                    <a:lnTo>
                      <a:pt x="409" y="65"/>
                    </a:lnTo>
                    <a:lnTo>
                      <a:pt x="410" y="65"/>
                    </a:lnTo>
                    <a:lnTo>
                      <a:pt x="407" y="62"/>
                    </a:lnTo>
                    <a:lnTo>
                      <a:pt x="407" y="61"/>
                    </a:lnTo>
                    <a:lnTo>
                      <a:pt x="407" y="59"/>
                    </a:lnTo>
                    <a:lnTo>
                      <a:pt x="406" y="59"/>
                    </a:lnTo>
                    <a:lnTo>
                      <a:pt x="403" y="57"/>
                    </a:lnTo>
                    <a:lnTo>
                      <a:pt x="404" y="55"/>
                    </a:lnTo>
                    <a:lnTo>
                      <a:pt x="406" y="53"/>
                    </a:lnTo>
                    <a:lnTo>
                      <a:pt x="407" y="54"/>
                    </a:lnTo>
                    <a:lnTo>
                      <a:pt x="407" y="53"/>
                    </a:lnTo>
                    <a:lnTo>
                      <a:pt x="409" y="54"/>
                    </a:lnTo>
                    <a:lnTo>
                      <a:pt x="410" y="54"/>
                    </a:lnTo>
                    <a:lnTo>
                      <a:pt x="413" y="55"/>
                    </a:lnTo>
                    <a:lnTo>
                      <a:pt x="415" y="54"/>
                    </a:lnTo>
                    <a:lnTo>
                      <a:pt x="415" y="53"/>
                    </a:lnTo>
                    <a:lnTo>
                      <a:pt x="414" y="51"/>
                    </a:lnTo>
                    <a:lnTo>
                      <a:pt x="414" y="48"/>
                    </a:lnTo>
                    <a:lnTo>
                      <a:pt x="412" y="45"/>
                    </a:lnTo>
                    <a:lnTo>
                      <a:pt x="412" y="44"/>
                    </a:lnTo>
                    <a:lnTo>
                      <a:pt x="414" y="42"/>
                    </a:lnTo>
                    <a:lnTo>
                      <a:pt x="412" y="42"/>
                    </a:lnTo>
                    <a:lnTo>
                      <a:pt x="411" y="44"/>
                    </a:lnTo>
                    <a:lnTo>
                      <a:pt x="410" y="44"/>
                    </a:lnTo>
                    <a:lnTo>
                      <a:pt x="409" y="42"/>
                    </a:lnTo>
                    <a:lnTo>
                      <a:pt x="407" y="44"/>
                    </a:lnTo>
                    <a:lnTo>
                      <a:pt x="406" y="44"/>
                    </a:lnTo>
                    <a:lnTo>
                      <a:pt x="405" y="41"/>
                    </a:lnTo>
                    <a:lnTo>
                      <a:pt x="402" y="38"/>
                    </a:lnTo>
                    <a:lnTo>
                      <a:pt x="404" y="37"/>
                    </a:lnTo>
                    <a:lnTo>
                      <a:pt x="402" y="36"/>
                    </a:lnTo>
                    <a:lnTo>
                      <a:pt x="402" y="34"/>
                    </a:lnTo>
                    <a:lnTo>
                      <a:pt x="402" y="33"/>
                    </a:lnTo>
                    <a:lnTo>
                      <a:pt x="401" y="32"/>
                    </a:lnTo>
                    <a:lnTo>
                      <a:pt x="401" y="28"/>
                    </a:lnTo>
                    <a:lnTo>
                      <a:pt x="399" y="29"/>
                    </a:lnTo>
                    <a:lnTo>
                      <a:pt x="400" y="28"/>
                    </a:lnTo>
                    <a:lnTo>
                      <a:pt x="400" y="27"/>
                    </a:lnTo>
                    <a:lnTo>
                      <a:pt x="399" y="27"/>
                    </a:lnTo>
                    <a:lnTo>
                      <a:pt x="400" y="26"/>
                    </a:lnTo>
                    <a:lnTo>
                      <a:pt x="400" y="24"/>
                    </a:lnTo>
                    <a:lnTo>
                      <a:pt x="398" y="23"/>
                    </a:lnTo>
                    <a:lnTo>
                      <a:pt x="399" y="23"/>
                    </a:lnTo>
                    <a:lnTo>
                      <a:pt x="401" y="23"/>
                    </a:lnTo>
                    <a:lnTo>
                      <a:pt x="398" y="21"/>
                    </a:lnTo>
                    <a:lnTo>
                      <a:pt x="398" y="20"/>
                    </a:lnTo>
                    <a:lnTo>
                      <a:pt x="397" y="22"/>
                    </a:lnTo>
                    <a:lnTo>
                      <a:pt x="396" y="22"/>
                    </a:lnTo>
                    <a:lnTo>
                      <a:pt x="395" y="21"/>
                    </a:lnTo>
                    <a:lnTo>
                      <a:pt x="394" y="21"/>
                    </a:lnTo>
                    <a:lnTo>
                      <a:pt x="392" y="25"/>
                    </a:lnTo>
                    <a:lnTo>
                      <a:pt x="393" y="26"/>
                    </a:lnTo>
                    <a:lnTo>
                      <a:pt x="392" y="27"/>
                    </a:lnTo>
                    <a:lnTo>
                      <a:pt x="391" y="26"/>
                    </a:lnTo>
                    <a:lnTo>
                      <a:pt x="391" y="24"/>
                    </a:lnTo>
                    <a:lnTo>
                      <a:pt x="390" y="22"/>
                    </a:lnTo>
                    <a:lnTo>
                      <a:pt x="389" y="22"/>
                    </a:lnTo>
                    <a:lnTo>
                      <a:pt x="387" y="21"/>
                    </a:lnTo>
                    <a:lnTo>
                      <a:pt x="385" y="17"/>
                    </a:lnTo>
                    <a:lnTo>
                      <a:pt x="384" y="13"/>
                    </a:lnTo>
                    <a:lnTo>
                      <a:pt x="382" y="13"/>
                    </a:lnTo>
                    <a:lnTo>
                      <a:pt x="376" y="10"/>
                    </a:lnTo>
                    <a:lnTo>
                      <a:pt x="375" y="8"/>
                    </a:lnTo>
                    <a:lnTo>
                      <a:pt x="372" y="3"/>
                    </a:lnTo>
                    <a:lnTo>
                      <a:pt x="373" y="2"/>
                    </a:lnTo>
                    <a:lnTo>
                      <a:pt x="372" y="2"/>
                    </a:lnTo>
                    <a:lnTo>
                      <a:pt x="371" y="4"/>
                    </a:lnTo>
                    <a:lnTo>
                      <a:pt x="371" y="7"/>
                    </a:lnTo>
                    <a:lnTo>
                      <a:pt x="368" y="7"/>
                    </a:lnTo>
                    <a:lnTo>
                      <a:pt x="368" y="8"/>
                    </a:lnTo>
                    <a:lnTo>
                      <a:pt x="366" y="8"/>
                    </a:lnTo>
                    <a:lnTo>
                      <a:pt x="366" y="9"/>
                    </a:lnTo>
                    <a:lnTo>
                      <a:pt x="366" y="8"/>
                    </a:lnTo>
                    <a:lnTo>
                      <a:pt x="365" y="10"/>
                    </a:lnTo>
                    <a:lnTo>
                      <a:pt x="366" y="10"/>
                    </a:lnTo>
                    <a:lnTo>
                      <a:pt x="365" y="14"/>
                    </a:lnTo>
                    <a:lnTo>
                      <a:pt x="361" y="11"/>
                    </a:lnTo>
                    <a:lnTo>
                      <a:pt x="361" y="13"/>
                    </a:lnTo>
                    <a:lnTo>
                      <a:pt x="361" y="14"/>
                    </a:lnTo>
                    <a:lnTo>
                      <a:pt x="360" y="14"/>
                    </a:lnTo>
                    <a:lnTo>
                      <a:pt x="361" y="15"/>
                    </a:lnTo>
                    <a:lnTo>
                      <a:pt x="360" y="15"/>
                    </a:lnTo>
                    <a:lnTo>
                      <a:pt x="361" y="16"/>
                    </a:lnTo>
                    <a:lnTo>
                      <a:pt x="360" y="18"/>
                    </a:lnTo>
                    <a:lnTo>
                      <a:pt x="361" y="19"/>
                    </a:lnTo>
                    <a:lnTo>
                      <a:pt x="360" y="19"/>
                    </a:lnTo>
                    <a:lnTo>
                      <a:pt x="359" y="20"/>
                    </a:lnTo>
                    <a:lnTo>
                      <a:pt x="358" y="20"/>
                    </a:lnTo>
                    <a:lnTo>
                      <a:pt x="358" y="23"/>
                    </a:lnTo>
                    <a:lnTo>
                      <a:pt x="357" y="23"/>
                    </a:lnTo>
                    <a:lnTo>
                      <a:pt x="357" y="24"/>
                    </a:lnTo>
                    <a:lnTo>
                      <a:pt x="357" y="25"/>
                    </a:lnTo>
                    <a:lnTo>
                      <a:pt x="359" y="26"/>
                    </a:lnTo>
                    <a:lnTo>
                      <a:pt x="358" y="28"/>
                    </a:lnTo>
                    <a:lnTo>
                      <a:pt x="358" y="30"/>
                    </a:lnTo>
                    <a:lnTo>
                      <a:pt x="360" y="29"/>
                    </a:lnTo>
                    <a:lnTo>
                      <a:pt x="360" y="31"/>
                    </a:lnTo>
                    <a:lnTo>
                      <a:pt x="359" y="31"/>
                    </a:lnTo>
                    <a:lnTo>
                      <a:pt x="361" y="32"/>
                    </a:lnTo>
                    <a:lnTo>
                      <a:pt x="361" y="33"/>
                    </a:lnTo>
                    <a:lnTo>
                      <a:pt x="359" y="34"/>
                    </a:lnTo>
                    <a:lnTo>
                      <a:pt x="361" y="34"/>
                    </a:lnTo>
                    <a:lnTo>
                      <a:pt x="360" y="34"/>
                    </a:lnTo>
                    <a:lnTo>
                      <a:pt x="358" y="35"/>
                    </a:lnTo>
                    <a:lnTo>
                      <a:pt x="357" y="34"/>
                    </a:lnTo>
                    <a:lnTo>
                      <a:pt x="357" y="35"/>
                    </a:lnTo>
                    <a:lnTo>
                      <a:pt x="357" y="36"/>
                    </a:lnTo>
                    <a:lnTo>
                      <a:pt x="353" y="36"/>
                    </a:lnTo>
                    <a:lnTo>
                      <a:pt x="353" y="37"/>
                    </a:lnTo>
                    <a:lnTo>
                      <a:pt x="352" y="37"/>
                    </a:lnTo>
                    <a:lnTo>
                      <a:pt x="352" y="36"/>
                    </a:lnTo>
                    <a:lnTo>
                      <a:pt x="349" y="36"/>
                    </a:lnTo>
                    <a:lnTo>
                      <a:pt x="348" y="35"/>
                    </a:lnTo>
                    <a:lnTo>
                      <a:pt x="348" y="36"/>
                    </a:lnTo>
                    <a:lnTo>
                      <a:pt x="348" y="37"/>
                    </a:lnTo>
                    <a:lnTo>
                      <a:pt x="346" y="37"/>
                    </a:lnTo>
                    <a:lnTo>
                      <a:pt x="345" y="37"/>
                    </a:lnTo>
                    <a:lnTo>
                      <a:pt x="344" y="39"/>
                    </a:lnTo>
                    <a:lnTo>
                      <a:pt x="341" y="42"/>
                    </a:lnTo>
                    <a:lnTo>
                      <a:pt x="340" y="41"/>
                    </a:lnTo>
                    <a:lnTo>
                      <a:pt x="340" y="42"/>
                    </a:lnTo>
                    <a:lnTo>
                      <a:pt x="338" y="42"/>
                    </a:lnTo>
                    <a:lnTo>
                      <a:pt x="336" y="43"/>
                    </a:lnTo>
                    <a:lnTo>
                      <a:pt x="336" y="44"/>
                    </a:lnTo>
                    <a:lnTo>
                      <a:pt x="335" y="44"/>
                    </a:lnTo>
                    <a:lnTo>
                      <a:pt x="336" y="48"/>
                    </a:lnTo>
                    <a:lnTo>
                      <a:pt x="335" y="49"/>
                    </a:lnTo>
                    <a:lnTo>
                      <a:pt x="335" y="51"/>
                    </a:lnTo>
                    <a:lnTo>
                      <a:pt x="334" y="52"/>
                    </a:lnTo>
                    <a:lnTo>
                      <a:pt x="332" y="51"/>
                    </a:lnTo>
                    <a:lnTo>
                      <a:pt x="331" y="50"/>
                    </a:lnTo>
                    <a:lnTo>
                      <a:pt x="332" y="49"/>
                    </a:lnTo>
                    <a:lnTo>
                      <a:pt x="331" y="45"/>
                    </a:lnTo>
                    <a:lnTo>
                      <a:pt x="329" y="44"/>
                    </a:lnTo>
                    <a:lnTo>
                      <a:pt x="324" y="41"/>
                    </a:lnTo>
                    <a:lnTo>
                      <a:pt x="319" y="42"/>
                    </a:lnTo>
                    <a:lnTo>
                      <a:pt x="317" y="42"/>
                    </a:lnTo>
                    <a:lnTo>
                      <a:pt x="317" y="40"/>
                    </a:lnTo>
                    <a:lnTo>
                      <a:pt x="315" y="40"/>
                    </a:lnTo>
                    <a:lnTo>
                      <a:pt x="315" y="39"/>
                    </a:lnTo>
                    <a:lnTo>
                      <a:pt x="316" y="38"/>
                    </a:lnTo>
                    <a:lnTo>
                      <a:pt x="317" y="38"/>
                    </a:lnTo>
                    <a:lnTo>
                      <a:pt x="318" y="36"/>
                    </a:lnTo>
                    <a:lnTo>
                      <a:pt x="319" y="35"/>
                    </a:lnTo>
                    <a:lnTo>
                      <a:pt x="320" y="32"/>
                    </a:lnTo>
                    <a:lnTo>
                      <a:pt x="320" y="31"/>
                    </a:lnTo>
                    <a:lnTo>
                      <a:pt x="319" y="31"/>
                    </a:lnTo>
                    <a:lnTo>
                      <a:pt x="318" y="33"/>
                    </a:lnTo>
                    <a:lnTo>
                      <a:pt x="317" y="34"/>
                    </a:lnTo>
                    <a:lnTo>
                      <a:pt x="315" y="33"/>
                    </a:lnTo>
                    <a:lnTo>
                      <a:pt x="315" y="34"/>
                    </a:lnTo>
                    <a:lnTo>
                      <a:pt x="314" y="34"/>
                    </a:lnTo>
                    <a:lnTo>
                      <a:pt x="314" y="32"/>
                    </a:lnTo>
                    <a:lnTo>
                      <a:pt x="312" y="36"/>
                    </a:lnTo>
                    <a:lnTo>
                      <a:pt x="310" y="35"/>
                    </a:lnTo>
                    <a:lnTo>
                      <a:pt x="311" y="34"/>
                    </a:lnTo>
                    <a:lnTo>
                      <a:pt x="310" y="34"/>
                    </a:lnTo>
                    <a:lnTo>
                      <a:pt x="309" y="35"/>
                    </a:lnTo>
                    <a:lnTo>
                      <a:pt x="309" y="34"/>
                    </a:lnTo>
                    <a:lnTo>
                      <a:pt x="308" y="34"/>
                    </a:lnTo>
                    <a:lnTo>
                      <a:pt x="306" y="33"/>
                    </a:lnTo>
                    <a:lnTo>
                      <a:pt x="305" y="32"/>
                    </a:lnTo>
                    <a:lnTo>
                      <a:pt x="304" y="32"/>
                    </a:lnTo>
                    <a:lnTo>
                      <a:pt x="303" y="34"/>
                    </a:lnTo>
                    <a:lnTo>
                      <a:pt x="302" y="32"/>
                    </a:lnTo>
                    <a:lnTo>
                      <a:pt x="301" y="32"/>
                    </a:lnTo>
                    <a:lnTo>
                      <a:pt x="301" y="31"/>
                    </a:lnTo>
                    <a:lnTo>
                      <a:pt x="300" y="32"/>
                    </a:lnTo>
                    <a:lnTo>
                      <a:pt x="300" y="31"/>
                    </a:lnTo>
                    <a:lnTo>
                      <a:pt x="298" y="31"/>
                    </a:lnTo>
                    <a:lnTo>
                      <a:pt x="300" y="28"/>
                    </a:lnTo>
                    <a:lnTo>
                      <a:pt x="299" y="27"/>
                    </a:lnTo>
                    <a:lnTo>
                      <a:pt x="297" y="27"/>
                    </a:lnTo>
                    <a:lnTo>
                      <a:pt x="296" y="28"/>
                    </a:lnTo>
                    <a:lnTo>
                      <a:pt x="294" y="28"/>
                    </a:lnTo>
                    <a:lnTo>
                      <a:pt x="291" y="25"/>
                    </a:lnTo>
                    <a:lnTo>
                      <a:pt x="289" y="25"/>
                    </a:lnTo>
                    <a:lnTo>
                      <a:pt x="289" y="26"/>
                    </a:lnTo>
                    <a:lnTo>
                      <a:pt x="288" y="28"/>
                    </a:lnTo>
                    <a:lnTo>
                      <a:pt x="286" y="29"/>
                    </a:lnTo>
                    <a:lnTo>
                      <a:pt x="286" y="31"/>
                    </a:lnTo>
                    <a:lnTo>
                      <a:pt x="288" y="31"/>
                    </a:lnTo>
                    <a:lnTo>
                      <a:pt x="287" y="31"/>
                    </a:lnTo>
                    <a:lnTo>
                      <a:pt x="286" y="31"/>
                    </a:lnTo>
                    <a:lnTo>
                      <a:pt x="285" y="29"/>
                    </a:lnTo>
                    <a:lnTo>
                      <a:pt x="284" y="31"/>
                    </a:lnTo>
                    <a:lnTo>
                      <a:pt x="283" y="29"/>
                    </a:lnTo>
                    <a:lnTo>
                      <a:pt x="283" y="28"/>
                    </a:lnTo>
                    <a:lnTo>
                      <a:pt x="282" y="26"/>
                    </a:lnTo>
                    <a:lnTo>
                      <a:pt x="280" y="26"/>
                    </a:lnTo>
                    <a:lnTo>
                      <a:pt x="280" y="23"/>
                    </a:lnTo>
                    <a:lnTo>
                      <a:pt x="278" y="23"/>
                    </a:lnTo>
                    <a:lnTo>
                      <a:pt x="277" y="24"/>
                    </a:lnTo>
                    <a:lnTo>
                      <a:pt x="276" y="24"/>
                    </a:lnTo>
                    <a:lnTo>
                      <a:pt x="273" y="18"/>
                    </a:lnTo>
                    <a:lnTo>
                      <a:pt x="272" y="18"/>
                    </a:lnTo>
                    <a:lnTo>
                      <a:pt x="271" y="16"/>
                    </a:lnTo>
                    <a:lnTo>
                      <a:pt x="271" y="19"/>
                    </a:lnTo>
                    <a:lnTo>
                      <a:pt x="270" y="17"/>
                    </a:lnTo>
                    <a:lnTo>
                      <a:pt x="269" y="18"/>
                    </a:lnTo>
                    <a:lnTo>
                      <a:pt x="270" y="18"/>
                    </a:lnTo>
                    <a:lnTo>
                      <a:pt x="271" y="22"/>
                    </a:lnTo>
                    <a:lnTo>
                      <a:pt x="270" y="23"/>
                    </a:lnTo>
                    <a:lnTo>
                      <a:pt x="271" y="23"/>
                    </a:lnTo>
                    <a:lnTo>
                      <a:pt x="270" y="25"/>
                    </a:lnTo>
                    <a:lnTo>
                      <a:pt x="270" y="26"/>
                    </a:lnTo>
                    <a:lnTo>
                      <a:pt x="272" y="26"/>
                    </a:lnTo>
                    <a:lnTo>
                      <a:pt x="271" y="27"/>
                    </a:lnTo>
                    <a:lnTo>
                      <a:pt x="270" y="26"/>
                    </a:lnTo>
                    <a:lnTo>
                      <a:pt x="270" y="27"/>
                    </a:lnTo>
                    <a:lnTo>
                      <a:pt x="269" y="24"/>
                    </a:lnTo>
                    <a:lnTo>
                      <a:pt x="268" y="24"/>
                    </a:lnTo>
                    <a:lnTo>
                      <a:pt x="267" y="23"/>
                    </a:lnTo>
                    <a:lnTo>
                      <a:pt x="265" y="23"/>
                    </a:lnTo>
                    <a:lnTo>
                      <a:pt x="264" y="24"/>
                    </a:lnTo>
                    <a:lnTo>
                      <a:pt x="263" y="23"/>
                    </a:lnTo>
                    <a:lnTo>
                      <a:pt x="263" y="24"/>
                    </a:lnTo>
                    <a:lnTo>
                      <a:pt x="262" y="24"/>
                    </a:lnTo>
                    <a:lnTo>
                      <a:pt x="263" y="25"/>
                    </a:lnTo>
                    <a:lnTo>
                      <a:pt x="262" y="25"/>
                    </a:lnTo>
                    <a:lnTo>
                      <a:pt x="262" y="26"/>
                    </a:lnTo>
                    <a:lnTo>
                      <a:pt x="262" y="25"/>
                    </a:lnTo>
                    <a:lnTo>
                      <a:pt x="262" y="26"/>
                    </a:lnTo>
                    <a:lnTo>
                      <a:pt x="261" y="27"/>
                    </a:lnTo>
                    <a:lnTo>
                      <a:pt x="260" y="25"/>
                    </a:lnTo>
                    <a:lnTo>
                      <a:pt x="260" y="26"/>
                    </a:lnTo>
                    <a:lnTo>
                      <a:pt x="259" y="28"/>
                    </a:lnTo>
                    <a:lnTo>
                      <a:pt x="258" y="28"/>
                    </a:lnTo>
                    <a:lnTo>
                      <a:pt x="259" y="27"/>
                    </a:lnTo>
                    <a:lnTo>
                      <a:pt x="257" y="27"/>
                    </a:lnTo>
                    <a:lnTo>
                      <a:pt x="256" y="28"/>
                    </a:lnTo>
                    <a:lnTo>
                      <a:pt x="255" y="30"/>
                    </a:lnTo>
                    <a:lnTo>
                      <a:pt x="255" y="28"/>
                    </a:lnTo>
                    <a:lnTo>
                      <a:pt x="254" y="28"/>
                    </a:lnTo>
                    <a:lnTo>
                      <a:pt x="254" y="27"/>
                    </a:lnTo>
                    <a:lnTo>
                      <a:pt x="252" y="26"/>
                    </a:lnTo>
                    <a:lnTo>
                      <a:pt x="249" y="28"/>
                    </a:lnTo>
                    <a:lnTo>
                      <a:pt x="248" y="27"/>
                    </a:lnTo>
                    <a:lnTo>
                      <a:pt x="247" y="27"/>
                    </a:lnTo>
                    <a:lnTo>
                      <a:pt x="249" y="27"/>
                    </a:lnTo>
                    <a:lnTo>
                      <a:pt x="249" y="26"/>
                    </a:lnTo>
                    <a:lnTo>
                      <a:pt x="249" y="24"/>
                    </a:lnTo>
                    <a:lnTo>
                      <a:pt x="250" y="23"/>
                    </a:lnTo>
                    <a:lnTo>
                      <a:pt x="250" y="21"/>
                    </a:lnTo>
                    <a:lnTo>
                      <a:pt x="249" y="21"/>
                    </a:lnTo>
                    <a:lnTo>
                      <a:pt x="248" y="21"/>
                    </a:lnTo>
                    <a:lnTo>
                      <a:pt x="247" y="20"/>
                    </a:lnTo>
                    <a:lnTo>
                      <a:pt x="247" y="18"/>
                    </a:lnTo>
                    <a:lnTo>
                      <a:pt x="246" y="19"/>
                    </a:lnTo>
                    <a:lnTo>
                      <a:pt x="243" y="16"/>
                    </a:lnTo>
                    <a:lnTo>
                      <a:pt x="241" y="18"/>
                    </a:lnTo>
                    <a:lnTo>
                      <a:pt x="240" y="16"/>
                    </a:lnTo>
                    <a:lnTo>
                      <a:pt x="240" y="17"/>
                    </a:lnTo>
                    <a:lnTo>
                      <a:pt x="240" y="16"/>
                    </a:lnTo>
                    <a:lnTo>
                      <a:pt x="239" y="15"/>
                    </a:lnTo>
                    <a:lnTo>
                      <a:pt x="240" y="12"/>
                    </a:lnTo>
                    <a:lnTo>
                      <a:pt x="240" y="11"/>
                    </a:lnTo>
                    <a:lnTo>
                      <a:pt x="239" y="10"/>
                    </a:lnTo>
                    <a:lnTo>
                      <a:pt x="236" y="9"/>
                    </a:lnTo>
                    <a:lnTo>
                      <a:pt x="236" y="8"/>
                    </a:lnTo>
                    <a:lnTo>
                      <a:pt x="234" y="8"/>
                    </a:lnTo>
                    <a:lnTo>
                      <a:pt x="234" y="6"/>
                    </a:lnTo>
                    <a:lnTo>
                      <a:pt x="231" y="8"/>
                    </a:lnTo>
                    <a:lnTo>
                      <a:pt x="230" y="8"/>
                    </a:lnTo>
                    <a:lnTo>
                      <a:pt x="226" y="8"/>
                    </a:lnTo>
                    <a:lnTo>
                      <a:pt x="225" y="6"/>
                    </a:lnTo>
                    <a:lnTo>
                      <a:pt x="224" y="8"/>
                    </a:lnTo>
                    <a:lnTo>
                      <a:pt x="223" y="8"/>
                    </a:lnTo>
                    <a:lnTo>
                      <a:pt x="222" y="8"/>
                    </a:lnTo>
                    <a:lnTo>
                      <a:pt x="222" y="10"/>
                    </a:lnTo>
                    <a:lnTo>
                      <a:pt x="222" y="13"/>
                    </a:lnTo>
                    <a:lnTo>
                      <a:pt x="220" y="14"/>
                    </a:lnTo>
                    <a:lnTo>
                      <a:pt x="220" y="15"/>
                    </a:lnTo>
                    <a:lnTo>
                      <a:pt x="218" y="16"/>
                    </a:lnTo>
                    <a:lnTo>
                      <a:pt x="217" y="16"/>
                    </a:lnTo>
                    <a:lnTo>
                      <a:pt x="217" y="17"/>
                    </a:lnTo>
                    <a:lnTo>
                      <a:pt x="218" y="17"/>
                    </a:lnTo>
                    <a:lnTo>
                      <a:pt x="216" y="19"/>
                    </a:lnTo>
                    <a:lnTo>
                      <a:pt x="216" y="21"/>
                    </a:lnTo>
                    <a:lnTo>
                      <a:pt x="214" y="20"/>
                    </a:lnTo>
                    <a:lnTo>
                      <a:pt x="214" y="19"/>
                    </a:lnTo>
                    <a:lnTo>
                      <a:pt x="215" y="18"/>
                    </a:lnTo>
                    <a:lnTo>
                      <a:pt x="215" y="17"/>
                    </a:lnTo>
                    <a:lnTo>
                      <a:pt x="212" y="18"/>
                    </a:lnTo>
                    <a:lnTo>
                      <a:pt x="209" y="18"/>
                    </a:lnTo>
                    <a:lnTo>
                      <a:pt x="208" y="19"/>
                    </a:lnTo>
                    <a:lnTo>
                      <a:pt x="206" y="18"/>
                    </a:lnTo>
                    <a:lnTo>
                      <a:pt x="205" y="17"/>
                    </a:lnTo>
                    <a:lnTo>
                      <a:pt x="202" y="17"/>
                    </a:lnTo>
                    <a:lnTo>
                      <a:pt x="201" y="17"/>
                    </a:lnTo>
                    <a:lnTo>
                      <a:pt x="200" y="19"/>
                    </a:lnTo>
                    <a:lnTo>
                      <a:pt x="198" y="16"/>
                    </a:lnTo>
                    <a:lnTo>
                      <a:pt x="196" y="16"/>
                    </a:lnTo>
                    <a:lnTo>
                      <a:pt x="193" y="15"/>
                    </a:lnTo>
                    <a:lnTo>
                      <a:pt x="193" y="19"/>
                    </a:lnTo>
                    <a:lnTo>
                      <a:pt x="191" y="17"/>
                    </a:lnTo>
                    <a:lnTo>
                      <a:pt x="189" y="18"/>
                    </a:lnTo>
                    <a:lnTo>
                      <a:pt x="188" y="17"/>
                    </a:lnTo>
                    <a:lnTo>
                      <a:pt x="188" y="16"/>
                    </a:lnTo>
                    <a:lnTo>
                      <a:pt x="189" y="15"/>
                    </a:lnTo>
                    <a:lnTo>
                      <a:pt x="188" y="14"/>
                    </a:lnTo>
                    <a:lnTo>
                      <a:pt x="187" y="14"/>
                    </a:lnTo>
                    <a:lnTo>
                      <a:pt x="187" y="16"/>
                    </a:lnTo>
                    <a:lnTo>
                      <a:pt x="186" y="17"/>
                    </a:lnTo>
                    <a:lnTo>
                      <a:pt x="184" y="17"/>
                    </a:lnTo>
                    <a:lnTo>
                      <a:pt x="183" y="17"/>
                    </a:lnTo>
                    <a:lnTo>
                      <a:pt x="183" y="16"/>
                    </a:lnTo>
                    <a:lnTo>
                      <a:pt x="180" y="16"/>
                    </a:lnTo>
                    <a:lnTo>
                      <a:pt x="180" y="15"/>
                    </a:lnTo>
                    <a:lnTo>
                      <a:pt x="179" y="16"/>
                    </a:lnTo>
                    <a:lnTo>
                      <a:pt x="178" y="15"/>
                    </a:lnTo>
                    <a:lnTo>
                      <a:pt x="177" y="12"/>
                    </a:lnTo>
                    <a:lnTo>
                      <a:pt x="178" y="10"/>
                    </a:lnTo>
                    <a:lnTo>
                      <a:pt x="178" y="7"/>
                    </a:lnTo>
                    <a:lnTo>
                      <a:pt x="178" y="6"/>
                    </a:lnTo>
                    <a:lnTo>
                      <a:pt x="179" y="5"/>
                    </a:lnTo>
                    <a:lnTo>
                      <a:pt x="179" y="4"/>
                    </a:lnTo>
                    <a:lnTo>
                      <a:pt x="181" y="4"/>
                    </a:lnTo>
                    <a:lnTo>
                      <a:pt x="179" y="3"/>
                    </a:lnTo>
                    <a:lnTo>
                      <a:pt x="177" y="0"/>
                    </a:lnTo>
                    <a:lnTo>
                      <a:pt x="177" y="1"/>
                    </a:lnTo>
                    <a:lnTo>
                      <a:pt x="173" y="1"/>
                    </a:lnTo>
                    <a:lnTo>
                      <a:pt x="172" y="0"/>
                    </a:lnTo>
                    <a:lnTo>
                      <a:pt x="170" y="3"/>
                    </a:lnTo>
                    <a:lnTo>
                      <a:pt x="170" y="2"/>
                    </a:lnTo>
                    <a:lnTo>
                      <a:pt x="167" y="4"/>
                    </a:lnTo>
                    <a:lnTo>
                      <a:pt x="166" y="4"/>
                    </a:lnTo>
                    <a:lnTo>
                      <a:pt x="164" y="3"/>
                    </a:lnTo>
                    <a:lnTo>
                      <a:pt x="163" y="6"/>
                    </a:lnTo>
                    <a:lnTo>
                      <a:pt x="164" y="8"/>
                    </a:lnTo>
                    <a:lnTo>
                      <a:pt x="163" y="10"/>
                    </a:lnTo>
                    <a:lnTo>
                      <a:pt x="163" y="8"/>
                    </a:lnTo>
                    <a:lnTo>
                      <a:pt x="162" y="11"/>
                    </a:lnTo>
                    <a:lnTo>
                      <a:pt x="162" y="13"/>
                    </a:lnTo>
                    <a:lnTo>
                      <a:pt x="161" y="13"/>
                    </a:lnTo>
                    <a:lnTo>
                      <a:pt x="161" y="14"/>
                    </a:lnTo>
                    <a:lnTo>
                      <a:pt x="160" y="12"/>
                    </a:lnTo>
                    <a:lnTo>
                      <a:pt x="159" y="12"/>
                    </a:lnTo>
                    <a:lnTo>
                      <a:pt x="159" y="14"/>
                    </a:lnTo>
                    <a:lnTo>
                      <a:pt x="160" y="16"/>
                    </a:lnTo>
                    <a:lnTo>
                      <a:pt x="159" y="16"/>
                    </a:lnTo>
                    <a:lnTo>
                      <a:pt x="159" y="17"/>
                    </a:lnTo>
                    <a:lnTo>
                      <a:pt x="158" y="17"/>
                    </a:lnTo>
                    <a:lnTo>
                      <a:pt x="158" y="15"/>
                    </a:lnTo>
                    <a:lnTo>
                      <a:pt x="156" y="15"/>
                    </a:lnTo>
                    <a:lnTo>
                      <a:pt x="156" y="13"/>
                    </a:lnTo>
                    <a:lnTo>
                      <a:pt x="154" y="15"/>
                    </a:lnTo>
                    <a:lnTo>
                      <a:pt x="154" y="16"/>
                    </a:lnTo>
                    <a:lnTo>
                      <a:pt x="153" y="17"/>
                    </a:lnTo>
                    <a:lnTo>
                      <a:pt x="153" y="19"/>
                    </a:lnTo>
                    <a:lnTo>
                      <a:pt x="153" y="20"/>
                    </a:lnTo>
                    <a:lnTo>
                      <a:pt x="149" y="19"/>
                    </a:lnTo>
                    <a:lnTo>
                      <a:pt x="146" y="18"/>
                    </a:lnTo>
                    <a:lnTo>
                      <a:pt x="146" y="16"/>
                    </a:lnTo>
                    <a:lnTo>
                      <a:pt x="145" y="15"/>
                    </a:lnTo>
                    <a:lnTo>
                      <a:pt x="141" y="18"/>
                    </a:lnTo>
                    <a:lnTo>
                      <a:pt x="141" y="21"/>
                    </a:lnTo>
                    <a:lnTo>
                      <a:pt x="139" y="23"/>
                    </a:lnTo>
                    <a:lnTo>
                      <a:pt x="139" y="21"/>
                    </a:lnTo>
                    <a:lnTo>
                      <a:pt x="135" y="22"/>
                    </a:lnTo>
                    <a:lnTo>
                      <a:pt x="134" y="21"/>
                    </a:lnTo>
                    <a:lnTo>
                      <a:pt x="133" y="21"/>
                    </a:lnTo>
                    <a:lnTo>
                      <a:pt x="133" y="19"/>
                    </a:lnTo>
                    <a:lnTo>
                      <a:pt x="131" y="17"/>
                    </a:lnTo>
                    <a:lnTo>
                      <a:pt x="131" y="19"/>
                    </a:lnTo>
                    <a:lnTo>
                      <a:pt x="128" y="19"/>
                    </a:lnTo>
                    <a:lnTo>
                      <a:pt x="130" y="17"/>
                    </a:lnTo>
                    <a:lnTo>
                      <a:pt x="130" y="16"/>
                    </a:lnTo>
                    <a:lnTo>
                      <a:pt x="131" y="15"/>
                    </a:lnTo>
                    <a:lnTo>
                      <a:pt x="128" y="15"/>
                    </a:lnTo>
                    <a:lnTo>
                      <a:pt x="128" y="16"/>
                    </a:lnTo>
                    <a:lnTo>
                      <a:pt x="126" y="15"/>
                    </a:lnTo>
                    <a:lnTo>
                      <a:pt x="126" y="13"/>
                    </a:lnTo>
                    <a:lnTo>
                      <a:pt x="126" y="10"/>
                    </a:lnTo>
                    <a:lnTo>
                      <a:pt x="123" y="8"/>
                    </a:lnTo>
                    <a:lnTo>
                      <a:pt x="121" y="9"/>
                    </a:lnTo>
                    <a:lnTo>
                      <a:pt x="121" y="10"/>
                    </a:lnTo>
                    <a:lnTo>
                      <a:pt x="122" y="10"/>
                    </a:lnTo>
                    <a:lnTo>
                      <a:pt x="120" y="11"/>
                    </a:lnTo>
                    <a:lnTo>
                      <a:pt x="118" y="14"/>
                    </a:lnTo>
                    <a:lnTo>
                      <a:pt x="117" y="14"/>
                    </a:lnTo>
                    <a:lnTo>
                      <a:pt x="115" y="15"/>
                    </a:lnTo>
                    <a:lnTo>
                      <a:pt x="115" y="14"/>
                    </a:lnTo>
                    <a:lnTo>
                      <a:pt x="115" y="13"/>
                    </a:lnTo>
                    <a:lnTo>
                      <a:pt x="114" y="14"/>
                    </a:lnTo>
                    <a:lnTo>
                      <a:pt x="113" y="14"/>
                    </a:lnTo>
                    <a:lnTo>
                      <a:pt x="113" y="10"/>
                    </a:lnTo>
                    <a:lnTo>
                      <a:pt x="112" y="10"/>
                    </a:lnTo>
                    <a:lnTo>
                      <a:pt x="112" y="6"/>
                    </a:lnTo>
                    <a:lnTo>
                      <a:pt x="110" y="6"/>
                    </a:lnTo>
                    <a:lnTo>
                      <a:pt x="111" y="7"/>
                    </a:lnTo>
                    <a:lnTo>
                      <a:pt x="109" y="7"/>
                    </a:lnTo>
                    <a:lnTo>
                      <a:pt x="109" y="10"/>
                    </a:lnTo>
                    <a:lnTo>
                      <a:pt x="107" y="10"/>
                    </a:lnTo>
                    <a:lnTo>
                      <a:pt x="107" y="11"/>
                    </a:lnTo>
                    <a:lnTo>
                      <a:pt x="104" y="9"/>
                    </a:lnTo>
                    <a:lnTo>
                      <a:pt x="102" y="8"/>
                    </a:lnTo>
                    <a:lnTo>
                      <a:pt x="100" y="12"/>
                    </a:lnTo>
                    <a:lnTo>
                      <a:pt x="99" y="12"/>
                    </a:lnTo>
                    <a:lnTo>
                      <a:pt x="95" y="11"/>
                    </a:lnTo>
                    <a:lnTo>
                      <a:pt x="95" y="10"/>
                    </a:lnTo>
                    <a:lnTo>
                      <a:pt x="93" y="10"/>
                    </a:lnTo>
                    <a:lnTo>
                      <a:pt x="93" y="11"/>
                    </a:lnTo>
                    <a:lnTo>
                      <a:pt x="91" y="12"/>
                    </a:lnTo>
                    <a:lnTo>
                      <a:pt x="90" y="14"/>
                    </a:lnTo>
                    <a:lnTo>
                      <a:pt x="92" y="15"/>
                    </a:lnTo>
                    <a:lnTo>
                      <a:pt x="92" y="16"/>
                    </a:lnTo>
                    <a:lnTo>
                      <a:pt x="92" y="17"/>
                    </a:lnTo>
                    <a:lnTo>
                      <a:pt x="90" y="17"/>
                    </a:lnTo>
                    <a:lnTo>
                      <a:pt x="90" y="18"/>
                    </a:lnTo>
                    <a:lnTo>
                      <a:pt x="88" y="18"/>
                    </a:lnTo>
                    <a:lnTo>
                      <a:pt x="89" y="19"/>
                    </a:lnTo>
                    <a:lnTo>
                      <a:pt x="88" y="20"/>
                    </a:lnTo>
                    <a:lnTo>
                      <a:pt x="88" y="23"/>
                    </a:lnTo>
                    <a:lnTo>
                      <a:pt x="90" y="23"/>
                    </a:lnTo>
                    <a:lnTo>
                      <a:pt x="91" y="23"/>
                    </a:lnTo>
                    <a:lnTo>
                      <a:pt x="91" y="24"/>
                    </a:lnTo>
                    <a:lnTo>
                      <a:pt x="91" y="23"/>
                    </a:lnTo>
                    <a:lnTo>
                      <a:pt x="93" y="24"/>
                    </a:lnTo>
                    <a:lnTo>
                      <a:pt x="93" y="25"/>
                    </a:lnTo>
                    <a:lnTo>
                      <a:pt x="91" y="24"/>
                    </a:lnTo>
                    <a:lnTo>
                      <a:pt x="92" y="25"/>
                    </a:lnTo>
                    <a:lnTo>
                      <a:pt x="91" y="27"/>
                    </a:lnTo>
                    <a:lnTo>
                      <a:pt x="92" y="25"/>
                    </a:lnTo>
                    <a:lnTo>
                      <a:pt x="92" y="27"/>
                    </a:lnTo>
                    <a:lnTo>
                      <a:pt x="91" y="28"/>
                    </a:lnTo>
                    <a:lnTo>
                      <a:pt x="92" y="28"/>
                    </a:lnTo>
                    <a:lnTo>
                      <a:pt x="92" y="29"/>
                    </a:lnTo>
                    <a:lnTo>
                      <a:pt x="92" y="32"/>
                    </a:lnTo>
                    <a:lnTo>
                      <a:pt x="91" y="32"/>
                    </a:lnTo>
                    <a:lnTo>
                      <a:pt x="90" y="34"/>
                    </a:lnTo>
                    <a:lnTo>
                      <a:pt x="92" y="35"/>
                    </a:lnTo>
                    <a:lnTo>
                      <a:pt x="91" y="36"/>
                    </a:lnTo>
                    <a:lnTo>
                      <a:pt x="91" y="37"/>
                    </a:lnTo>
                    <a:lnTo>
                      <a:pt x="90" y="38"/>
                    </a:lnTo>
                    <a:lnTo>
                      <a:pt x="91" y="39"/>
                    </a:lnTo>
                    <a:lnTo>
                      <a:pt x="92" y="41"/>
                    </a:lnTo>
                    <a:lnTo>
                      <a:pt x="92" y="42"/>
                    </a:lnTo>
                    <a:lnTo>
                      <a:pt x="93" y="43"/>
                    </a:lnTo>
                    <a:lnTo>
                      <a:pt x="93" y="44"/>
                    </a:lnTo>
                    <a:lnTo>
                      <a:pt x="94" y="44"/>
                    </a:lnTo>
                    <a:lnTo>
                      <a:pt x="94" y="45"/>
                    </a:lnTo>
                    <a:lnTo>
                      <a:pt x="93" y="45"/>
                    </a:lnTo>
                    <a:lnTo>
                      <a:pt x="93" y="46"/>
                    </a:lnTo>
                    <a:lnTo>
                      <a:pt x="97" y="47"/>
                    </a:lnTo>
                    <a:lnTo>
                      <a:pt x="97" y="48"/>
                    </a:lnTo>
                    <a:lnTo>
                      <a:pt x="95" y="48"/>
                    </a:lnTo>
                    <a:lnTo>
                      <a:pt x="93" y="47"/>
                    </a:lnTo>
                    <a:lnTo>
                      <a:pt x="92" y="49"/>
                    </a:lnTo>
                    <a:lnTo>
                      <a:pt x="90" y="52"/>
                    </a:lnTo>
                    <a:lnTo>
                      <a:pt x="88" y="52"/>
                    </a:lnTo>
                    <a:lnTo>
                      <a:pt x="89" y="53"/>
                    </a:lnTo>
                    <a:lnTo>
                      <a:pt x="88" y="55"/>
                    </a:lnTo>
                    <a:lnTo>
                      <a:pt x="88" y="57"/>
                    </a:lnTo>
                    <a:lnTo>
                      <a:pt x="88" y="58"/>
                    </a:lnTo>
                    <a:lnTo>
                      <a:pt x="87" y="61"/>
                    </a:lnTo>
                    <a:lnTo>
                      <a:pt x="86" y="61"/>
                    </a:lnTo>
                    <a:lnTo>
                      <a:pt x="86" y="62"/>
                    </a:lnTo>
                    <a:lnTo>
                      <a:pt x="87" y="62"/>
                    </a:lnTo>
                    <a:lnTo>
                      <a:pt x="86" y="62"/>
                    </a:lnTo>
                    <a:lnTo>
                      <a:pt x="87" y="62"/>
                    </a:lnTo>
                    <a:lnTo>
                      <a:pt x="86" y="63"/>
                    </a:lnTo>
                    <a:lnTo>
                      <a:pt x="87" y="66"/>
                    </a:lnTo>
                    <a:lnTo>
                      <a:pt x="87" y="68"/>
                    </a:lnTo>
                    <a:lnTo>
                      <a:pt x="88" y="70"/>
                    </a:lnTo>
                    <a:lnTo>
                      <a:pt x="89" y="72"/>
                    </a:lnTo>
                    <a:lnTo>
                      <a:pt x="88" y="72"/>
                    </a:lnTo>
                    <a:lnTo>
                      <a:pt x="89" y="73"/>
                    </a:lnTo>
                    <a:lnTo>
                      <a:pt x="88" y="73"/>
                    </a:lnTo>
                    <a:lnTo>
                      <a:pt x="88" y="74"/>
                    </a:lnTo>
                    <a:lnTo>
                      <a:pt x="89" y="74"/>
                    </a:lnTo>
                    <a:lnTo>
                      <a:pt x="90" y="75"/>
                    </a:lnTo>
                    <a:lnTo>
                      <a:pt x="92" y="75"/>
                    </a:lnTo>
                    <a:lnTo>
                      <a:pt x="91" y="76"/>
                    </a:lnTo>
                    <a:lnTo>
                      <a:pt x="92" y="77"/>
                    </a:lnTo>
                    <a:lnTo>
                      <a:pt x="92" y="79"/>
                    </a:lnTo>
                    <a:lnTo>
                      <a:pt x="92" y="81"/>
                    </a:lnTo>
                    <a:lnTo>
                      <a:pt x="91" y="80"/>
                    </a:lnTo>
                    <a:lnTo>
                      <a:pt x="91" y="82"/>
                    </a:lnTo>
                    <a:lnTo>
                      <a:pt x="90" y="82"/>
                    </a:lnTo>
                    <a:lnTo>
                      <a:pt x="88" y="83"/>
                    </a:lnTo>
                    <a:lnTo>
                      <a:pt x="89" y="84"/>
                    </a:lnTo>
                    <a:lnTo>
                      <a:pt x="90" y="82"/>
                    </a:lnTo>
                    <a:lnTo>
                      <a:pt x="90" y="85"/>
                    </a:lnTo>
                    <a:lnTo>
                      <a:pt x="91" y="86"/>
                    </a:lnTo>
                    <a:lnTo>
                      <a:pt x="88" y="86"/>
                    </a:lnTo>
                    <a:lnTo>
                      <a:pt x="86" y="89"/>
                    </a:lnTo>
                    <a:lnTo>
                      <a:pt x="85" y="92"/>
                    </a:lnTo>
                    <a:lnTo>
                      <a:pt x="85" y="93"/>
                    </a:lnTo>
                    <a:lnTo>
                      <a:pt x="84" y="93"/>
                    </a:lnTo>
                    <a:lnTo>
                      <a:pt x="85" y="96"/>
                    </a:lnTo>
                    <a:lnTo>
                      <a:pt x="84" y="98"/>
                    </a:lnTo>
                    <a:lnTo>
                      <a:pt x="80" y="97"/>
                    </a:lnTo>
                    <a:lnTo>
                      <a:pt x="79" y="98"/>
                    </a:lnTo>
                    <a:lnTo>
                      <a:pt x="78" y="100"/>
                    </a:lnTo>
                    <a:lnTo>
                      <a:pt x="77" y="100"/>
                    </a:lnTo>
                    <a:lnTo>
                      <a:pt x="75" y="100"/>
                    </a:lnTo>
                    <a:lnTo>
                      <a:pt x="74" y="105"/>
                    </a:lnTo>
                    <a:lnTo>
                      <a:pt x="71" y="102"/>
                    </a:lnTo>
                    <a:lnTo>
                      <a:pt x="71" y="107"/>
                    </a:lnTo>
                    <a:lnTo>
                      <a:pt x="70" y="108"/>
                    </a:lnTo>
                    <a:lnTo>
                      <a:pt x="69" y="108"/>
                    </a:lnTo>
                    <a:lnTo>
                      <a:pt x="71" y="111"/>
                    </a:lnTo>
                    <a:lnTo>
                      <a:pt x="72" y="111"/>
                    </a:lnTo>
                    <a:lnTo>
                      <a:pt x="73" y="112"/>
                    </a:lnTo>
                    <a:lnTo>
                      <a:pt x="72" y="114"/>
                    </a:lnTo>
                    <a:lnTo>
                      <a:pt x="71" y="115"/>
                    </a:lnTo>
                    <a:lnTo>
                      <a:pt x="71" y="118"/>
                    </a:lnTo>
                    <a:lnTo>
                      <a:pt x="69" y="118"/>
                    </a:lnTo>
                    <a:lnTo>
                      <a:pt x="68" y="118"/>
                    </a:lnTo>
                    <a:lnTo>
                      <a:pt x="67" y="116"/>
                    </a:lnTo>
                    <a:lnTo>
                      <a:pt x="65" y="116"/>
                    </a:lnTo>
                    <a:lnTo>
                      <a:pt x="63" y="116"/>
                    </a:lnTo>
                    <a:lnTo>
                      <a:pt x="62" y="116"/>
                    </a:lnTo>
                    <a:lnTo>
                      <a:pt x="63" y="118"/>
                    </a:lnTo>
                    <a:lnTo>
                      <a:pt x="63" y="122"/>
                    </a:lnTo>
                    <a:lnTo>
                      <a:pt x="63" y="126"/>
                    </a:lnTo>
                    <a:lnTo>
                      <a:pt x="64" y="126"/>
                    </a:lnTo>
                    <a:lnTo>
                      <a:pt x="65" y="126"/>
                    </a:lnTo>
                    <a:lnTo>
                      <a:pt x="69" y="127"/>
                    </a:lnTo>
                    <a:lnTo>
                      <a:pt x="70" y="126"/>
                    </a:lnTo>
                    <a:lnTo>
                      <a:pt x="71" y="128"/>
                    </a:lnTo>
                    <a:lnTo>
                      <a:pt x="69" y="128"/>
                    </a:lnTo>
                    <a:lnTo>
                      <a:pt x="66" y="130"/>
                    </a:lnTo>
                    <a:lnTo>
                      <a:pt x="66" y="131"/>
                    </a:lnTo>
                    <a:lnTo>
                      <a:pt x="68" y="134"/>
                    </a:lnTo>
                    <a:lnTo>
                      <a:pt x="67" y="134"/>
                    </a:lnTo>
                    <a:lnTo>
                      <a:pt x="64" y="133"/>
                    </a:lnTo>
                    <a:lnTo>
                      <a:pt x="64" y="132"/>
                    </a:lnTo>
                    <a:lnTo>
                      <a:pt x="63" y="131"/>
                    </a:lnTo>
                    <a:lnTo>
                      <a:pt x="62" y="133"/>
                    </a:lnTo>
                    <a:lnTo>
                      <a:pt x="63" y="134"/>
                    </a:lnTo>
                    <a:lnTo>
                      <a:pt x="63" y="136"/>
                    </a:lnTo>
                    <a:lnTo>
                      <a:pt x="60" y="135"/>
                    </a:lnTo>
                    <a:lnTo>
                      <a:pt x="58" y="137"/>
                    </a:lnTo>
                    <a:lnTo>
                      <a:pt x="58" y="138"/>
                    </a:lnTo>
                    <a:lnTo>
                      <a:pt x="58" y="139"/>
                    </a:lnTo>
                    <a:lnTo>
                      <a:pt x="57" y="139"/>
                    </a:lnTo>
                    <a:lnTo>
                      <a:pt x="56" y="139"/>
                    </a:lnTo>
                    <a:lnTo>
                      <a:pt x="56" y="141"/>
                    </a:lnTo>
                    <a:lnTo>
                      <a:pt x="58" y="141"/>
                    </a:lnTo>
                    <a:lnTo>
                      <a:pt x="57" y="141"/>
                    </a:lnTo>
                    <a:lnTo>
                      <a:pt x="57" y="143"/>
                    </a:lnTo>
                    <a:lnTo>
                      <a:pt x="58" y="142"/>
                    </a:lnTo>
                    <a:lnTo>
                      <a:pt x="58" y="146"/>
                    </a:lnTo>
                    <a:lnTo>
                      <a:pt x="61" y="148"/>
                    </a:lnTo>
                    <a:lnTo>
                      <a:pt x="61" y="149"/>
                    </a:lnTo>
                    <a:lnTo>
                      <a:pt x="62" y="149"/>
                    </a:lnTo>
                    <a:lnTo>
                      <a:pt x="62" y="153"/>
                    </a:lnTo>
                    <a:lnTo>
                      <a:pt x="63" y="156"/>
                    </a:lnTo>
                    <a:lnTo>
                      <a:pt x="61" y="157"/>
                    </a:lnTo>
                    <a:lnTo>
                      <a:pt x="59" y="156"/>
                    </a:lnTo>
                    <a:lnTo>
                      <a:pt x="58" y="156"/>
                    </a:lnTo>
                    <a:lnTo>
                      <a:pt x="55" y="159"/>
                    </a:lnTo>
                    <a:lnTo>
                      <a:pt x="54" y="167"/>
                    </a:lnTo>
                    <a:lnTo>
                      <a:pt x="52" y="168"/>
                    </a:lnTo>
                    <a:lnTo>
                      <a:pt x="53" y="169"/>
                    </a:lnTo>
                    <a:lnTo>
                      <a:pt x="55" y="169"/>
                    </a:lnTo>
                    <a:lnTo>
                      <a:pt x="53" y="170"/>
                    </a:lnTo>
                    <a:lnTo>
                      <a:pt x="53" y="172"/>
                    </a:lnTo>
                    <a:lnTo>
                      <a:pt x="53" y="170"/>
                    </a:lnTo>
                    <a:lnTo>
                      <a:pt x="52" y="170"/>
                    </a:lnTo>
                    <a:lnTo>
                      <a:pt x="51" y="169"/>
                    </a:lnTo>
                    <a:lnTo>
                      <a:pt x="50" y="170"/>
                    </a:lnTo>
                    <a:lnTo>
                      <a:pt x="49" y="169"/>
                    </a:lnTo>
                    <a:lnTo>
                      <a:pt x="47" y="170"/>
                    </a:lnTo>
                    <a:lnTo>
                      <a:pt x="44" y="170"/>
                    </a:lnTo>
                    <a:lnTo>
                      <a:pt x="44" y="172"/>
                    </a:lnTo>
                    <a:lnTo>
                      <a:pt x="43" y="172"/>
                    </a:lnTo>
                    <a:lnTo>
                      <a:pt x="43" y="174"/>
                    </a:lnTo>
                    <a:lnTo>
                      <a:pt x="41" y="174"/>
                    </a:lnTo>
                    <a:lnTo>
                      <a:pt x="40" y="174"/>
                    </a:lnTo>
                    <a:lnTo>
                      <a:pt x="39" y="176"/>
                    </a:lnTo>
                    <a:lnTo>
                      <a:pt x="35" y="179"/>
                    </a:lnTo>
                    <a:lnTo>
                      <a:pt x="34" y="177"/>
                    </a:lnTo>
                    <a:lnTo>
                      <a:pt x="33" y="176"/>
                    </a:lnTo>
                    <a:lnTo>
                      <a:pt x="32" y="176"/>
                    </a:lnTo>
                    <a:lnTo>
                      <a:pt x="28" y="174"/>
                    </a:lnTo>
                    <a:lnTo>
                      <a:pt x="30" y="174"/>
                    </a:lnTo>
                    <a:lnTo>
                      <a:pt x="30" y="173"/>
                    </a:lnTo>
                    <a:lnTo>
                      <a:pt x="25" y="172"/>
                    </a:lnTo>
                    <a:lnTo>
                      <a:pt x="24" y="172"/>
                    </a:lnTo>
                    <a:lnTo>
                      <a:pt x="24" y="173"/>
                    </a:lnTo>
                    <a:lnTo>
                      <a:pt x="27" y="174"/>
                    </a:lnTo>
                    <a:lnTo>
                      <a:pt x="27" y="176"/>
                    </a:lnTo>
                    <a:lnTo>
                      <a:pt x="25" y="177"/>
                    </a:lnTo>
                    <a:lnTo>
                      <a:pt x="24" y="180"/>
                    </a:lnTo>
                    <a:lnTo>
                      <a:pt x="24" y="182"/>
                    </a:lnTo>
                    <a:lnTo>
                      <a:pt x="23" y="183"/>
                    </a:lnTo>
                    <a:lnTo>
                      <a:pt x="24" y="184"/>
                    </a:lnTo>
                    <a:lnTo>
                      <a:pt x="24" y="190"/>
                    </a:lnTo>
                    <a:lnTo>
                      <a:pt x="24" y="191"/>
                    </a:lnTo>
                    <a:lnTo>
                      <a:pt x="19" y="191"/>
                    </a:lnTo>
                    <a:lnTo>
                      <a:pt x="19" y="192"/>
                    </a:lnTo>
                    <a:lnTo>
                      <a:pt x="20" y="196"/>
                    </a:lnTo>
                    <a:lnTo>
                      <a:pt x="22" y="199"/>
                    </a:lnTo>
                    <a:lnTo>
                      <a:pt x="23" y="200"/>
                    </a:lnTo>
                    <a:lnTo>
                      <a:pt x="22" y="203"/>
                    </a:lnTo>
                    <a:lnTo>
                      <a:pt x="24" y="208"/>
                    </a:lnTo>
                    <a:lnTo>
                      <a:pt x="24" y="211"/>
                    </a:lnTo>
                    <a:lnTo>
                      <a:pt x="24" y="212"/>
                    </a:lnTo>
                    <a:lnTo>
                      <a:pt x="22" y="216"/>
                    </a:lnTo>
                    <a:lnTo>
                      <a:pt x="17" y="220"/>
                    </a:lnTo>
                    <a:lnTo>
                      <a:pt x="15" y="218"/>
                    </a:lnTo>
                    <a:lnTo>
                      <a:pt x="14" y="217"/>
                    </a:lnTo>
                    <a:lnTo>
                      <a:pt x="14" y="216"/>
                    </a:lnTo>
                    <a:lnTo>
                      <a:pt x="13" y="216"/>
                    </a:lnTo>
                    <a:lnTo>
                      <a:pt x="13" y="217"/>
                    </a:lnTo>
                    <a:lnTo>
                      <a:pt x="9" y="222"/>
                    </a:lnTo>
                    <a:lnTo>
                      <a:pt x="7" y="227"/>
                    </a:lnTo>
                    <a:lnTo>
                      <a:pt x="4" y="231"/>
                    </a:lnTo>
                    <a:lnTo>
                      <a:pt x="4" y="232"/>
                    </a:lnTo>
                    <a:lnTo>
                      <a:pt x="4" y="234"/>
                    </a:lnTo>
                    <a:lnTo>
                      <a:pt x="4" y="237"/>
                    </a:lnTo>
                    <a:lnTo>
                      <a:pt x="1" y="240"/>
                    </a:lnTo>
                    <a:lnTo>
                      <a:pt x="1" y="242"/>
                    </a:lnTo>
                    <a:lnTo>
                      <a:pt x="0" y="245"/>
                    </a:lnTo>
                    <a:lnTo>
                      <a:pt x="1" y="248"/>
                    </a:lnTo>
                    <a:lnTo>
                      <a:pt x="4" y="249"/>
                    </a:lnTo>
                    <a:lnTo>
                      <a:pt x="3" y="251"/>
                    </a:lnTo>
                    <a:lnTo>
                      <a:pt x="3" y="254"/>
                    </a:lnTo>
                    <a:lnTo>
                      <a:pt x="5" y="255"/>
                    </a:lnTo>
                    <a:lnTo>
                      <a:pt x="6" y="254"/>
                    </a:lnTo>
                    <a:lnTo>
                      <a:pt x="9" y="256"/>
                    </a:lnTo>
                    <a:lnTo>
                      <a:pt x="10" y="255"/>
                    </a:lnTo>
                    <a:lnTo>
                      <a:pt x="11" y="254"/>
                    </a:lnTo>
                    <a:lnTo>
                      <a:pt x="14" y="259"/>
                    </a:lnTo>
                    <a:lnTo>
                      <a:pt x="12" y="262"/>
                    </a:lnTo>
                    <a:lnTo>
                      <a:pt x="14" y="265"/>
                    </a:lnTo>
                    <a:lnTo>
                      <a:pt x="17" y="271"/>
                    </a:lnTo>
                    <a:lnTo>
                      <a:pt x="17" y="268"/>
                    </a:lnTo>
                    <a:lnTo>
                      <a:pt x="19" y="268"/>
                    </a:lnTo>
                    <a:lnTo>
                      <a:pt x="20" y="266"/>
                    </a:lnTo>
                    <a:lnTo>
                      <a:pt x="23" y="267"/>
                    </a:lnTo>
                    <a:lnTo>
                      <a:pt x="24" y="267"/>
                    </a:lnTo>
                    <a:lnTo>
                      <a:pt x="21" y="269"/>
                    </a:lnTo>
                    <a:lnTo>
                      <a:pt x="20" y="271"/>
                    </a:lnTo>
                    <a:lnTo>
                      <a:pt x="24" y="277"/>
                    </a:lnTo>
                    <a:lnTo>
                      <a:pt x="24" y="282"/>
                    </a:lnTo>
                    <a:lnTo>
                      <a:pt x="25" y="283"/>
                    </a:lnTo>
                    <a:lnTo>
                      <a:pt x="27" y="293"/>
                    </a:lnTo>
                    <a:lnTo>
                      <a:pt x="28" y="294"/>
                    </a:lnTo>
                    <a:lnTo>
                      <a:pt x="30" y="295"/>
                    </a:lnTo>
                    <a:lnTo>
                      <a:pt x="30" y="297"/>
                    </a:lnTo>
                    <a:lnTo>
                      <a:pt x="30" y="300"/>
                    </a:lnTo>
                    <a:lnTo>
                      <a:pt x="32" y="301"/>
                    </a:lnTo>
                    <a:lnTo>
                      <a:pt x="34" y="301"/>
                    </a:lnTo>
                    <a:lnTo>
                      <a:pt x="35" y="302"/>
                    </a:lnTo>
                    <a:lnTo>
                      <a:pt x="38" y="301"/>
                    </a:lnTo>
                    <a:lnTo>
                      <a:pt x="43" y="303"/>
                    </a:lnTo>
                    <a:lnTo>
                      <a:pt x="45" y="302"/>
                    </a:lnTo>
                    <a:lnTo>
                      <a:pt x="47" y="300"/>
                    </a:lnTo>
                    <a:lnTo>
                      <a:pt x="49" y="301"/>
                    </a:lnTo>
                    <a:lnTo>
                      <a:pt x="49" y="305"/>
                    </a:lnTo>
                    <a:lnTo>
                      <a:pt x="52" y="311"/>
                    </a:lnTo>
                    <a:lnTo>
                      <a:pt x="50" y="313"/>
                    </a:lnTo>
                    <a:lnTo>
                      <a:pt x="53" y="324"/>
                    </a:lnTo>
                    <a:lnTo>
                      <a:pt x="53" y="325"/>
                    </a:lnTo>
                    <a:lnTo>
                      <a:pt x="55" y="328"/>
                    </a:lnTo>
                    <a:lnTo>
                      <a:pt x="57" y="328"/>
                    </a:lnTo>
                    <a:lnTo>
                      <a:pt x="61" y="329"/>
                    </a:lnTo>
                    <a:lnTo>
                      <a:pt x="59" y="332"/>
                    </a:lnTo>
                    <a:lnTo>
                      <a:pt x="61" y="335"/>
                    </a:lnTo>
                    <a:lnTo>
                      <a:pt x="61" y="337"/>
                    </a:lnTo>
                    <a:lnTo>
                      <a:pt x="64" y="345"/>
                    </a:lnTo>
                    <a:lnTo>
                      <a:pt x="62" y="351"/>
                    </a:lnTo>
                    <a:lnTo>
                      <a:pt x="61" y="353"/>
                    </a:lnTo>
                    <a:lnTo>
                      <a:pt x="63" y="356"/>
                    </a:lnTo>
                    <a:lnTo>
                      <a:pt x="68" y="359"/>
                    </a:lnTo>
                    <a:lnTo>
                      <a:pt x="71" y="358"/>
                    </a:lnTo>
                    <a:lnTo>
                      <a:pt x="72" y="360"/>
                    </a:lnTo>
                    <a:lnTo>
                      <a:pt x="74" y="359"/>
                    </a:lnTo>
                    <a:lnTo>
                      <a:pt x="79" y="362"/>
                    </a:lnTo>
                    <a:lnTo>
                      <a:pt x="82" y="366"/>
                    </a:lnTo>
                    <a:lnTo>
                      <a:pt x="85" y="368"/>
                    </a:lnTo>
                    <a:lnTo>
                      <a:pt x="88" y="375"/>
                    </a:lnTo>
                    <a:lnTo>
                      <a:pt x="90" y="377"/>
                    </a:lnTo>
                    <a:lnTo>
                      <a:pt x="90" y="379"/>
                    </a:lnTo>
                    <a:lnTo>
                      <a:pt x="92" y="379"/>
                    </a:lnTo>
                    <a:lnTo>
                      <a:pt x="92" y="381"/>
                    </a:lnTo>
                    <a:lnTo>
                      <a:pt x="95" y="386"/>
                    </a:lnTo>
                    <a:lnTo>
                      <a:pt x="97" y="386"/>
                    </a:lnTo>
                    <a:lnTo>
                      <a:pt x="98" y="388"/>
                    </a:lnTo>
                    <a:lnTo>
                      <a:pt x="99" y="391"/>
                    </a:lnTo>
                    <a:lnTo>
                      <a:pt x="103" y="392"/>
                    </a:lnTo>
                    <a:lnTo>
                      <a:pt x="105" y="394"/>
                    </a:lnTo>
                    <a:lnTo>
                      <a:pt x="107" y="394"/>
                    </a:lnTo>
                    <a:lnTo>
                      <a:pt x="112" y="396"/>
                    </a:lnTo>
                    <a:lnTo>
                      <a:pt x="113" y="397"/>
                    </a:lnTo>
                    <a:lnTo>
                      <a:pt x="113" y="400"/>
                    </a:lnTo>
                    <a:lnTo>
                      <a:pt x="112" y="402"/>
                    </a:lnTo>
                    <a:lnTo>
                      <a:pt x="115" y="402"/>
                    </a:lnTo>
                    <a:lnTo>
                      <a:pt x="114" y="403"/>
                    </a:lnTo>
                    <a:lnTo>
                      <a:pt x="116" y="405"/>
                    </a:lnTo>
                    <a:lnTo>
                      <a:pt x="117" y="407"/>
                    </a:lnTo>
                    <a:lnTo>
                      <a:pt x="116" y="407"/>
                    </a:lnTo>
                    <a:lnTo>
                      <a:pt x="115" y="408"/>
                    </a:lnTo>
                    <a:lnTo>
                      <a:pt x="118" y="410"/>
                    </a:lnTo>
                    <a:lnTo>
                      <a:pt x="118" y="412"/>
                    </a:lnTo>
                    <a:lnTo>
                      <a:pt x="119" y="412"/>
                    </a:lnTo>
                    <a:lnTo>
                      <a:pt x="121" y="412"/>
                    </a:lnTo>
                    <a:lnTo>
                      <a:pt x="123" y="414"/>
                    </a:lnTo>
                    <a:lnTo>
                      <a:pt x="125" y="414"/>
                    </a:lnTo>
                    <a:lnTo>
                      <a:pt x="124" y="418"/>
                    </a:lnTo>
                    <a:lnTo>
                      <a:pt x="123" y="421"/>
                    </a:lnTo>
                    <a:lnTo>
                      <a:pt x="121" y="423"/>
                    </a:lnTo>
                    <a:lnTo>
                      <a:pt x="118" y="422"/>
                    </a:lnTo>
                    <a:lnTo>
                      <a:pt x="113" y="422"/>
                    </a:lnTo>
                    <a:lnTo>
                      <a:pt x="113" y="426"/>
                    </a:lnTo>
                    <a:lnTo>
                      <a:pt x="111" y="426"/>
                    </a:lnTo>
                    <a:lnTo>
                      <a:pt x="110" y="427"/>
                    </a:lnTo>
                    <a:lnTo>
                      <a:pt x="109" y="427"/>
                    </a:lnTo>
                    <a:lnTo>
                      <a:pt x="112" y="431"/>
                    </a:lnTo>
                    <a:lnTo>
                      <a:pt x="112" y="432"/>
                    </a:lnTo>
                    <a:lnTo>
                      <a:pt x="114" y="434"/>
                    </a:lnTo>
                    <a:lnTo>
                      <a:pt x="113" y="435"/>
                    </a:lnTo>
                    <a:lnTo>
                      <a:pt x="117" y="435"/>
                    </a:lnTo>
                    <a:lnTo>
                      <a:pt x="118" y="435"/>
                    </a:lnTo>
                    <a:lnTo>
                      <a:pt x="118" y="439"/>
                    </a:lnTo>
                    <a:lnTo>
                      <a:pt x="116" y="439"/>
                    </a:lnTo>
                    <a:lnTo>
                      <a:pt x="117" y="440"/>
                    </a:lnTo>
                    <a:lnTo>
                      <a:pt x="116" y="442"/>
                    </a:lnTo>
                    <a:lnTo>
                      <a:pt x="118" y="443"/>
                    </a:lnTo>
                    <a:lnTo>
                      <a:pt x="118" y="444"/>
                    </a:lnTo>
                    <a:lnTo>
                      <a:pt x="119" y="447"/>
                    </a:lnTo>
                    <a:lnTo>
                      <a:pt x="121" y="445"/>
                    </a:lnTo>
                    <a:lnTo>
                      <a:pt x="123" y="446"/>
                    </a:lnTo>
                    <a:lnTo>
                      <a:pt x="122" y="448"/>
                    </a:lnTo>
                    <a:lnTo>
                      <a:pt x="122" y="451"/>
                    </a:lnTo>
                    <a:lnTo>
                      <a:pt x="123" y="451"/>
                    </a:lnTo>
                    <a:lnTo>
                      <a:pt x="124" y="449"/>
                    </a:lnTo>
                    <a:lnTo>
                      <a:pt x="130" y="450"/>
                    </a:lnTo>
                    <a:lnTo>
                      <a:pt x="131" y="451"/>
                    </a:lnTo>
                    <a:lnTo>
                      <a:pt x="129" y="454"/>
                    </a:lnTo>
                    <a:lnTo>
                      <a:pt x="132" y="456"/>
                    </a:lnTo>
                    <a:lnTo>
                      <a:pt x="136" y="456"/>
                    </a:lnTo>
                    <a:lnTo>
                      <a:pt x="140" y="453"/>
                    </a:lnTo>
                    <a:lnTo>
                      <a:pt x="143" y="455"/>
                    </a:lnTo>
                    <a:lnTo>
                      <a:pt x="145" y="454"/>
                    </a:lnTo>
                    <a:lnTo>
                      <a:pt x="148" y="456"/>
                    </a:lnTo>
                    <a:lnTo>
                      <a:pt x="148" y="458"/>
                    </a:lnTo>
                    <a:lnTo>
                      <a:pt x="152" y="457"/>
                    </a:lnTo>
                    <a:lnTo>
                      <a:pt x="153" y="457"/>
                    </a:lnTo>
                    <a:lnTo>
                      <a:pt x="154" y="457"/>
                    </a:lnTo>
                    <a:lnTo>
                      <a:pt x="155" y="457"/>
                    </a:lnTo>
                    <a:lnTo>
                      <a:pt x="158" y="458"/>
                    </a:lnTo>
                    <a:lnTo>
                      <a:pt x="162" y="461"/>
                    </a:lnTo>
                    <a:lnTo>
                      <a:pt x="166" y="463"/>
                    </a:lnTo>
                    <a:lnTo>
                      <a:pt x="169" y="465"/>
                    </a:lnTo>
                    <a:lnTo>
                      <a:pt x="169" y="467"/>
                    </a:lnTo>
                    <a:lnTo>
                      <a:pt x="174" y="465"/>
                    </a:lnTo>
                    <a:lnTo>
                      <a:pt x="178" y="467"/>
                    </a:lnTo>
                    <a:lnTo>
                      <a:pt x="180" y="471"/>
                    </a:lnTo>
                    <a:lnTo>
                      <a:pt x="188" y="477"/>
                    </a:lnTo>
                    <a:lnTo>
                      <a:pt x="190" y="477"/>
                    </a:lnTo>
                    <a:lnTo>
                      <a:pt x="191" y="477"/>
                    </a:lnTo>
                    <a:lnTo>
                      <a:pt x="191" y="481"/>
                    </a:lnTo>
                    <a:lnTo>
                      <a:pt x="193" y="482"/>
                    </a:lnTo>
                    <a:lnTo>
                      <a:pt x="196" y="482"/>
                    </a:lnTo>
                    <a:lnTo>
                      <a:pt x="197" y="479"/>
                    </a:lnTo>
                    <a:lnTo>
                      <a:pt x="200" y="478"/>
                    </a:lnTo>
                    <a:lnTo>
                      <a:pt x="200" y="476"/>
                    </a:lnTo>
                    <a:lnTo>
                      <a:pt x="202" y="473"/>
                    </a:lnTo>
                    <a:lnTo>
                      <a:pt x="204" y="473"/>
                    </a:lnTo>
                    <a:lnTo>
                      <a:pt x="205" y="476"/>
                    </a:lnTo>
                    <a:lnTo>
                      <a:pt x="206" y="477"/>
                    </a:lnTo>
                    <a:lnTo>
                      <a:pt x="208" y="477"/>
                    </a:lnTo>
                    <a:lnTo>
                      <a:pt x="210" y="476"/>
                    </a:lnTo>
                    <a:lnTo>
                      <a:pt x="211" y="473"/>
                    </a:lnTo>
                    <a:lnTo>
                      <a:pt x="211" y="471"/>
                    </a:lnTo>
                    <a:lnTo>
                      <a:pt x="210" y="470"/>
                    </a:lnTo>
                    <a:lnTo>
                      <a:pt x="210" y="466"/>
                    </a:lnTo>
                    <a:lnTo>
                      <a:pt x="211" y="465"/>
                    </a:lnTo>
                    <a:lnTo>
                      <a:pt x="213" y="467"/>
                    </a:lnTo>
                    <a:lnTo>
                      <a:pt x="215" y="467"/>
                    </a:lnTo>
                    <a:lnTo>
                      <a:pt x="216" y="467"/>
                    </a:lnTo>
                    <a:lnTo>
                      <a:pt x="218" y="467"/>
                    </a:lnTo>
                    <a:lnTo>
                      <a:pt x="221" y="470"/>
                    </a:lnTo>
                    <a:lnTo>
                      <a:pt x="223" y="470"/>
                    </a:lnTo>
                    <a:lnTo>
                      <a:pt x="224" y="466"/>
                    </a:lnTo>
                    <a:lnTo>
                      <a:pt x="226" y="465"/>
                    </a:lnTo>
                    <a:lnTo>
                      <a:pt x="227" y="462"/>
                    </a:lnTo>
                    <a:lnTo>
                      <a:pt x="229" y="459"/>
                    </a:lnTo>
                    <a:lnTo>
                      <a:pt x="229" y="456"/>
                    </a:lnTo>
                    <a:lnTo>
                      <a:pt x="231" y="454"/>
                    </a:lnTo>
                    <a:lnTo>
                      <a:pt x="232" y="454"/>
                    </a:lnTo>
                    <a:lnTo>
                      <a:pt x="231" y="450"/>
                    </a:lnTo>
                    <a:lnTo>
                      <a:pt x="229" y="447"/>
                    </a:lnTo>
                    <a:lnTo>
                      <a:pt x="229" y="444"/>
                    </a:lnTo>
                    <a:lnTo>
                      <a:pt x="232" y="444"/>
                    </a:lnTo>
                    <a:lnTo>
                      <a:pt x="233" y="445"/>
                    </a:lnTo>
                    <a:lnTo>
                      <a:pt x="236" y="444"/>
                    </a:lnTo>
                    <a:lnTo>
                      <a:pt x="237" y="446"/>
                    </a:lnTo>
                    <a:lnTo>
                      <a:pt x="238" y="447"/>
                    </a:lnTo>
                    <a:lnTo>
                      <a:pt x="237" y="447"/>
                    </a:lnTo>
                    <a:lnTo>
                      <a:pt x="237" y="448"/>
                    </a:lnTo>
                    <a:lnTo>
                      <a:pt x="239" y="450"/>
                    </a:lnTo>
                    <a:lnTo>
                      <a:pt x="242" y="452"/>
                    </a:lnTo>
                    <a:lnTo>
                      <a:pt x="242" y="455"/>
                    </a:lnTo>
                    <a:lnTo>
                      <a:pt x="242" y="456"/>
                    </a:lnTo>
                    <a:lnTo>
                      <a:pt x="243" y="457"/>
                    </a:lnTo>
                    <a:lnTo>
                      <a:pt x="244" y="460"/>
                    </a:lnTo>
                    <a:lnTo>
                      <a:pt x="246" y="459"/>
                    </a:lnTo>
                    <a:lnTo>
                      <a:pt x="249" y="459"/>
                    </a:lnTo>
                    <a:lnTo>
                      <a:pt x="250" y="461"/>
                    </a:lnTo>
                    <a:lnTo>
                      <a:pt x="256" y="463"/>
                    </a:lnTo>
                    <a:lnTo>
                      <a:pt x="257" y="464"/>
                    </a:lnTo>
                    <a:lnTo>
                      <a:pt x="257" y="467"/>
                    </a:lnTo>
                    <a:lnTo>
                      <a:pt x="259" y="469"/>
                    </a:lnTo>
                    <a:lnTo>
                      <a:pt x="260" y="468"/>
                    </a:lnTo>
                    <a:lnTo>
                      <a:pt x="260" y="466"/>
                    </a:lnTo>
                    <a:lnTo>
                      <a:pt x="262" y="466"/>
                    </a:lnTo>
                    <a:lnTo>
                      <a:pt x="263" y="465"/>
                    </a:lnTo>
                    <a:lnTo>
                      <a:pt x="264" y="465"/>
                    </a:lnTo>
                    <a:lnTo>
                      <a:pt x="266" y="463"/>
                    </a:lnTo>
                    <a:lnTo>
                      <a:pt x="268" y="463"/>
                    </a:lnTo>
                    <a:lnTo>
                      <a:pt x="271" y="460"/>
                    </a:lnTo>
                    <a:lnTo>
                      <a:pt x="272" y="459"/>
                    </a:lnTo>
                    <a:lnTo>
                      <a:pt x="275" y="459"/>
                    </a:lnTo>
                    <a:lnTo>
                      <a:pt x="276" y="463"/>
                    </a:lnTo>
                    <a:lnTo>
                      <a:pt x="276" y="470"/>
                    </a:lnTo>
                    <a:lnTo>
                      <a:pt x="278" y="471"/>
                    </a:lnTo>
                    <a:lnTo>
                      <a:pt x="279" y="471"/>
                    </a:lnTo>
                    <a:lnTo>
                      <a:pt x="283" y="470"/>
                    </a:lnTo>
                    <a:lnTo>
                      <a:pt x="285" y="475"/>
                    </a:lnTo>
                    <a:lnTo>
                      <a:pt x="286" y="483"/>
                    </a:lnTo>
                    <a:lnTo>
                      <a:pt x="292" y="483"/>
                    </a:lnTo>
                    <a:lnTo>
                      <a:pt x="294" y="482"/>
                    </a:lnTo>
                    <a:lnTo>
                      <a:pt x="294" y="483"/>
                    </a:lnTo>
                    <a:lnTo>
                      <a:pt x="295" y="482"/>
                    </a:lnTo>
                    <a:lnTo>
                      <a:pt x="297" y="484"/>
                    </a:lnTo>
                    <a:lnTo>
                      <a:pt x="299" y="482"/>
                    </a:lnTo>
                    <a:lnTo>
                      <a:pt x="299" y="480"/>
                    </a:lnTo>
                    <a:lnTo>
                      <a:pt x="301" y="479"/>
                    </a:lnTo>
                    <a:lnTo>
                      <a:pt x="301" y="478"/>
                    </a:lnTo>
                    <a:lnTo>
                      <a:pt x="304" y="476"/>
                    </a:lnTo>
                    <a:lnTo>
                      <a:pt x="303" y="468"/>
                    </a:lnTo>
                    <a:lnTo>
                      <a:pt x="306" y="458"/>
                    </a:lnTo>
                    <a:lnTo>
                      <a:pt x="306" y="453"/>
                    </a:lnTo>
                    <a:lnTo>
                      <a:pt x="304" y="453"/>
                    </a:lnTo>
                    <a:lnTo>
                      <a:pt x="308" y="441"/>
                    </a:lnTo>
                    <a:lnTo>
                      <a:pt x="309" y="440"/>
                    </a:lnTo>
                    <a:lnTo>
                      <a:pt x="310" y="436"/>
                    </a:lnTo>
                    <a:lnTo>
                      <a:pt x="313" y="431"/>
                    </a:lnTo>
                    <a:lnTo>
                      <a:pt x="314" y="430"/>
                    </a:lnTo>
                    <a:lnTo>
                      <a:pt x="319" y="430"/>
                    </a:lnTo>
                    <a:lnTo>
                      <a:pt x="320" y="427"/>
                    </a:lnTo>
                    <a:lnTo>
                      <a:pt x="324" y="427"/>
                    </a:lnTo>
                    <a:lnTo>
                      <a:pt x="328" y="424"/>
                    </a:lnTo>
                    <a:lnTo>
                      <a:pt x="328" y="422"/>
                    </a:lnTo>
                    <a:lnTo>
                      <a:pt x="330" y="421"/>
                    </a:lnTo>
                    <a:lnTo>
                      <a:pt x="330" y="419"/>
                    </a:lnTo>
                    <a:lnTo>
                      <a:pt x="332" y="418"/>
                    </a:lnTo>
                    <a:lnTo>
                      <a:pt x="333" y="418"/>
                    </a:lnTo>
                    <a:lnTo>
                      <a:pt x="335" y="418"/>
                    </a:lnTo>
                    <a:lnTo>
                      <a:pt x="333" y="411"/>
                    </a:lnTo>
                    <a:lnTo>
                      <a:pt x="337" y="405"/>
                    </a:lnTo>
                    <a:lnTo>
                      <a:pt x="337" y="403"/>
                    </a:lnTo>
                    <a:lnTo>
                      <a:pt x="336" y="400"/>
                    </a:lnTo>
                    <a:lnTo>
                      <a:pt x="337" y="399"/>
                    </a:lnTo>
                    <a:lnTo>
                      <a:pt x="337" y="397"/>
                    </a:lnTo>
                    <a:lnTo>
                      <a:pt x="340" y="396"/>
                    </a:lnTo>
                    <a:lnTo>
                      <a:pt x="341" y="396"/>
                    </a:lnTo>
                    <a:lnTo>
                      <a:pt x="343" y="397"/>
                    </a:lnTo>
                    <a:lnTo>
                      <a:pt x="346" y="397"/>
                    </a:lnTo>
                    <a:lnTo>
                      <a:pt x="347" y="396"/>
                    </a:lnTo>
                    <a:lnTo>
                      <a:pt x="348" y="398"/>
                    </a:lnTo>
                    <a:lnTo>
                      <a:pt x="348" y="397"/>
                    </a:lnTo>
                    <a:lnTo>
                      <a:pt x="349" y="399"/>
                    </a:lnTo>
                    <a:lnTo>
                      <a:pt x="350" y="400"/>
                    </a:lnTo>
                    <a:lnTo>
                      <a:pt x="351" y="399"/>
                    </a:lnTo>
                    <a:lnTo>
                      <a:pt x="352" y="400"/>
                    </a:lnTo>
                    <a:lnTo>
                      <a:pt x="354" y="398"/>
                    </a:lnTo>
                    <a:lnTo>
                      <a:pt x="356" y="399"/>
                    </a:lnTo>
                    <a:lnTo>
                      <a:pt x="358" y="401"/>
                    </a:lnTo>
                    <a:lnTo>
                      <a:pt x="358" y="403"/>
                    </a:lnTo>
                    <a:lnTo>
                      <a:pt x="361" y="403"/>
                    </a:lnTo>
                    <a:lnTo>
                      <a:pt x="363" y="405"/>
                    </a:lnTo>
                    <a:lnTo>
                      <a:pt x="365" y="406"/>
                    </a:lnTo>
                    <a:lnTo>
                      <a:pt x="366" y="405"/>
                    </a:lnTo>
                    <a:lnTo>
                      <a:pt x="369" y="407"/>
                    </a:lnTo>
                    <a:lnTo>
                      <a:pt x="371" y="408"/>
                    </a:lnTo>
                    <a:lnTo>
                      <a:pt x="372" y="410"/>
                    </a:lnTo>
                    <a:lnTo>
                      <a:pt x="374" y="410"/>
                    </a:lnTo>
                    <a:lnTo>
                      <a:pt x="375" y="410"/>
                    </a:lnTo>
                    <a:lnTo>
                      <a:pt x="377" y="412"/>
                    </a:lnTo>
                    <a:lnTo>
                      <a:pt x="379" y="410"/>
                    </a:lnTo>
                    <a:lnTo>
                      <a:pt x="380" y="410"/>
                    </a:lnTo>
                    <a:lnTo>
                      <a:pt x="382" y="409"/>
                    </a:lnTo>
                    <a:lnTo>
                      <a:pt x="384" y="405"/>
                    </a:lnTo>
                    <a:lnTo>
                      <a:pt x="384" y="403"/>
                    </a:lnTo>
                    <a:lnTo>
                      <a:pt x="379" y="398"/>
                    </a:lnTo>
                    <a:lnTo>
                      <a:pt x="379" y="397"/>
                    </a:lnTo>
                    <a:lnTo>
                      <a:pt x="379" y="396"/>
                    </a:lnTo>
                    <a:lnTo>
                      <a:pt x="378" y="395"/>
                    </a:lnTo>
                    <a:lnTo>
                      <a:pt x="381" y="392"/>
                    </a:lnTo>
                    <a:lnTo>
                      <a:pt x="381" y="387"/>
                    </a:lnTo>
                    <a:lnTo>
                      <a:pt x="384" y="382"/>
                    </a:lnTo>
                    <a:lnTo>
                      <a:pt x="384" y="376"/>
                    </a:lnTo>
                    <a:lnTo>
                      <a:pt x="386" y="375"/>
                    </a:lnTo>
                    <a:lnTo>
                      <a:pt x="386" y="374"/>
                    </a:lnTo>
                    <a:lnTo>
                      <a:pt x="389" y="374"/>
                    </a:lnTo>
                    <a:lnTo>
                      <a:pt x="389" y="372"/>
                    </a:lnTo>
                    <a:lnTo>
                      <a:pt x="388" y="369"/>
                    </a:lnTo>
                    <a:lnTo>
                      <a:pt x="387" y="369"/>
                    </a:lnTo>
                    <a:lnTo>
                      <a:pt x="387" y="365"/>
                    </a:lnTo>
                    <a:lnTo>
                      <a:pt x="388" y="359"/>
                    </a:lnTo>
                    <a:lnTo>
                      <a:pt x="391" y="359"/>
                    </a:lnTo>
                    <a:lnTo>
                      <a:pt x="392" y="351"/>
                    </a:lnTo>
                    <a:lnTo>
                      <a:pt x="393" y="352"/>
                    </a:lnTo>
                    <a:lnTo>
                      <a:pt x="393" y="350"/>
                    </a:lnTo>
                    <a:lnTo>
                      <a:pt x="394" y="348"/>
                    </a:lnTo>
                    <a:lnTo>
                      <a:pt x="395" y="346"/>
                    </a:lnTo>
                    <a:lnTo>
                      <a:pt x="395" y="340"/>
                    </a:lnTo>
                    <a:lnTo>
                      <a:pt x="393" y="339"/>
                    </a:lnTo>
                    <a:lnTo>
                      <a:pt x="393" y="336"/>
                    </a:lnTo>
                    <a:lnTo>
                      <a:pt x="392" y="335"/>
                    </a:lnTo>
                    <a:lnTo>
                      <a:pt x="392" y="333"/>
                    </a:lnTo>
                    <a:lnTo>
                      <a:pt x="394" y="332"/>
                    </a:lnTo>
                    <a:lnTo>
                      <a:pt x="395" y="331"/>
                    </a:lnTo>
                    <a:lnTo>
                      <a:pt x="395" y="328"/>
                    </a:lnTo>
                    <a:lnTo>
                      <a:pt x="393" y="327"/>
                    </a:lnTo>
                    <a:lnTo>
                      <a:pt x="393" y="321"/>
                    </a:lnTo>
                    <a:lnTo>
                      <a:pt x="393" y="318"/>
                    </a:lnTo>
                    <a:lnTo>
                      <a:pt x="394" y="314"/>
                    </a:lnTo>
                    <a:lnTo>
                      <a:pt x="395" y="310"/>
                    </a:lnTo>
                    <a:lnTo>
                      <a:pt x="395" y="311"/>
                    </a:lnTo>
                    <a:lnTo>
                      <a:pt x="397" y="307"/>
                    </a:lnTo>
                    <a:lnTo>
                      <a:pt x="400" y="306"/>
                    </a:lnTo>
                    <a:lnTo>
                      <a:pt x="401" y="305"/>
                    </a:lnTo>
                    <a:lnTo>
                      <a:pt x="401" y="304"/>
                    </a:lnTo>
                    <a:lnTo>
                      <a:pt x="402" y="299"/>
                    </a:lnTo>
                    <a:lnTo>
                      <a:pt x="401" y="299"/>
                    </a:lnTo>
                    <a:lnTo>
                      <a:pt x="400" y="297"/>
                    </a:lnTo>
                    <a:lnTo>
                      <a:pt x="402" y="294"/>
                    </a:lnTo>
                    <a:lnTo>
                      <a:pt x="403" y="295"/>
                    </a:lnTo>
                    <a:lnTo>
                      <a:pt x="406" y="295"/>
                    </a:lnTo>
                    <a:lnTo>
                      <a:pt x="407" y="293"/>
                    </a:lnTo>
                    <a:lnTo>
                      <a:pt x="409" y="292"/>
                    </a:lnTo>
                    <a:lnTo>
                      <a:pt x="410" y="295"/>
                    </a:lnTo>
                    <a:lnTo>
                      <a:pt x="414" y="297"/>
                    </a:lnTo>
                    <a:lnTo>
                      <a:pt x="418" y="296"/>
                    </a:lnTo>
                    <a:lnTo>
                      <a:pt x="420" y="297"/>
                    </a:lnTo>
                    <a:lnTo>
                      <a:pt x="421" y="301"/>
                    </a:lnTo>
                    <a:lnTo>
                      <a:pt x="420" y="302"/>
                    </a:lnTo>
                    <a:lnTo>
                      <a:pt x="420" y="303"/>
                    </a:lnTo>
                    <a:lnTo>
                      <a:pt x="420" y="305"/>
                    </a:lnTo>
                    <a:lnTo>
                      <a:pt x="426" y="306"/>
                    </a:lnTo>
                    <a:lnTo>
                      <a:pt x="430" y="308"/>
                    </a:lnTo>
                    <a:lnTo>
                      <a:pt x="431" y="306"/>
                    </a:lnTo>
                    <a:lnTo>
                      <a:pt x="433" y="306"/>
                    </a:lnTo>
                    <a:lnTo>
                      <a:pt x="435" y="307"/>
                    </a:lnTo>
                    <a:lnTo>
                      <a:pt x="436" y="306"/>
                    </a:lnTo>
                    <a:lnTo>
                      <a:pt x="437" y="307"/>
                    </a:lnTo>
                    <a:lnTo>
                      <a:pt x="439" y="306"/>
                    </a:lnTo>
                    <a:lnTo>
                      <a:pt x="439" y="308"/>
                    </a:lnTo>
                    <a:lnTo>
                      <a:pt x="444" y="311"/>
                    </a:lnTo>
                    <a:lnTo>
                      <a:pt x="444" y="314"/>
                    </a:lnTo>
                    <a:lnTo>
                      <a:pt x="443" y="314"/>
                    </a:lnTo>
                    <a:lnTo>
                      <a:pt x="442" y="315"/>
                    </a:lnTo>
                    <a:lnTo>
                      <a:pt x="442" y="316"/>
                    </a:lnTo>
                    <a:lnTo>
                      <a:pt x="445" y="318"/>
                    </a:lnTo>
                    <a:lnTo>
                      <a:pt x="445" y="319"/>
                    </a:lnTo>
                    <a:lnTo>
                      <a:pt x="444" y="320"/>
                    </a:lnTo>
                    <a:lnTo>
                      <a:pt x="446" y="322"/>
                    </a:lnTo>
                    <a:lnTo>
                      <a:pt x="446" y="325"/>
                    </a:lnTo>
                    <a:lnTo>
                      <a:pt x="446" y="326"/>
                    </a:lnTo>
                    <a:lnTo>
                      <a:pt x="444" y="327"/>
                    </a:lnTo>
                    <a:lnTo>
                      <a:pt x="441" y="332"/>
                    </a:lnTo>
                    <a:lnTo>
                      <a:pt x="443" y="335"/>
                    </a:lnTo>
                    <a:lnTo>
                      <a:pt x="444" y="334"/>
                    </a:lnTo>
                    <a:lnTo>
                      <a:pt x="445" y="335"/>
                    </a:lnTo>
                    <a:lnTo>
                      <a:pt x="448" y="333"/>
                    </a:lnTo>
                    <a:lnTo>
                      <a:pt x="450" y="335"/>
                    </a:lnTo>
                    <a:lnTo>
                      <a:pt x="454" y="331"/>
                    </a:lnTo>
                    <a:lnTo>
                      <a:pt x="456" y="331"/>
                    </a:lnTo>
                    <a:lnTo>
                      <a:pt x="458" y="329"/>
                    </a:lnTo>
                    <a:lnTo>
                      <a:pt x="459" y="329"/>
                    </a:lnTo>
                    <a:lnTo>
                      <a:pt x="462" y="329"/>
                    </a:lnTo>
                    <a:lnTo>
                      <a:pt x="466" y="330"/>
                    </a:lnTo>
                    <a:lnTo>
                      <a:pt x="467" y="330"/>
                    </a:lnTo>
                    <a:lnTo>
                      <a:pt x="471" y="333"/>
                    </a:lnTo>
                    <a:lnTo>
                      <a:pt x="472" y="331"/>
                    </a:lnTo>
                    <a:lnTo>
                      <a:pt x="474" y="331"/>
                    </a:lnTo>
                    <a:lnTo>
                      <a:pt x="473" y="328"/>
                    </a:lnTo>
                    <a:lnTo>
                      <a:pt x="474" y="328"/>
                    </a:lnTo>
                    <a:lnTo>
                      <a:pt x="475" y="328"/>
                    </a:lnTo>
                    <a:lnTo>
                      <a:pt x="478" y="322"/>
                    </a:lnTo>
                    <a:lnTo>
                      <a:pt x="479" y="322"/>
                    </a:lnTo>
                    <a:lnTo>
                      <a:pt x="477" y="318"/>
                    </a:lnTo>
                    <a:lnTo>
                      <a:pt x="478" y="315"/>
                    </a:lnTo>
                    <a:lnTo>
                      <a:pt x="481" y="316"/>
                    </a:lnTo>
                    <a:lnTo>
                      <a:pt x="482" y="318"/>
                    </a:lnTo>
                    <a:lnTo>
                      <a:pt x="481" y="320"/>
                    </a:lnTo>
                    <a:lnTo>
                      <a:pt x="485" y="324"/>
                    </a:lnTo>
                    <a:lnTo>
                      <a:pt x="487" y="323"/>
                    </a:lnTo>
                    <a:lnTo>
                      <a:pt x="489" y="325"/>
                    </a:lnTo>
                    <a:lnTo>
                      <a:pt x="491" y="324"/>
                    </a:lnTo>
                    <a:lnTo>
                      <a:pt x="492" y="322"/>
                    </a:lnTo>
                    <a:lnTo>
                      <a:pt x="494" y="323"/>
                    </a:lnTo>
                    <a:lnTo>
                      <a:pt x="497" y="322"/>
                    </a:lnTo>
                    <a:lnTo>
                      <a:pt x="501" y="324"/>
                    </a:lnTo>
                    <a:lnTo>
                      <a:pt x="507" y="329"/>
                    </a:lnTo>
                    <a:lnTo>
                      <a:pt x="508" y="333"/>
                    </a:lnTo>
                    <a:lnTo>
                      <a:pt x="511" y="334"/>
                    </a:lnTo>
                    <a:lnTo>
                      <a:pt x="513" y="338"/>
                    </a:lnTo>
                    <a:lnTo>
                      <a:pt x="516" y="341"/>
                    </a:lnTo>
                    <a:lnTo>
                      <a:pt x="519" y="342"/>
                    </a:lnTo>
                    <a:lnTo>
                      <a:pt x="521" y="342"/>
                    </a:lnTo>
                    <a:lnTo>
                      <a:pt x="523" y="342"/>
                    </a:lnTo>
                    <a:lnTo>
                      <a:pt x="524" y="345"/>
                    </a:lnTo>
                    <a:lnTo>
                      <a:pt x="528" y="342"/>
                    </a:lnTo>
                    <a:lnTo>
                      <a:pt x="529" y="345"/>
                    </a:lnTo>
                    <a:lnTo>
                      <a:pt x="531" y="346"/>
                    </a:lnTo>
                    <a:lnTo>
                      <a:pt x="532" y="346"/>
                    </a:lnTo>
                    <a:lnTo>
                      <a:pt x="537" y="350"/>
                    </a:lnTo>
                    <a:lnTo>
                      <a:pt x="537" y="357"/>
                    </a:lnTo>
                    <a:lnTo>
                      <a:pt x="539" y="361"/>
                    </a:lnTo>
                    <a:lnTo>
                      <a:pt x="545" y="365"/>
                    </a:lnTo>
                    <a:lnTo>
                      <a:pt x="548" y="361"/>
                    </a:lnTo>
                    <a:lnTo>
                      <a:pt x="549" y="361"/>
                    </a:lnTo>
                    <a:lnTo>
                      <a:pt x="549" y="358"/>
                    </a:lnTo>
                    <a:lnTo>
                      <a:pt x="550" y="358"/>
                    </a:lnTo>
                    <a:lnTo>
                      <a:pt x="552" y="359"/>
                    </a:lnTo>
                    <a:lnTo>
                      <a:pt x="553" y="358"/>
                    </a:lnTo>
                    <a:lnTo>
                      <a:pt x="555" y="357"/>
                    </a:lnTo>
                    <a:lnTo>
                      <a:pt x="552" y="356"/>
                    </a:lnTo>
                    <a:lnTo>
                      <a:pt x="554" y="354"/>
                    </a:lnTo>
                    <a:lnTo>
                      <a:pt x="555" y="355"/>
                    </a:lnTo>
                    <a:lnTo>
                      <a:pt x="555" y="353"/>
                    </a:lnTo>
                    <a:lnTo>
                      <a:pt x="555" y="352"/>
                    </a:lnTo>
                    <a:lnTo>
                      <a:pt x="554" y="352"/>
                    </a:lnTo>
                    <a:lnTo>
                      <a:pt x="554" y="351"/>
                    </a:lnTo>
                    <a:lnTo>
                      <a:pt x="553" y="352"/>
                    </a:lnTo>
                    <a:lnTo>
                      <a:pt x="552" y="350"/>
                    </a:lnTo>
                    <a:lnTo>
                      <a:pt x="553" y="348"/>
                    </a:lnTo>
                    <a:lnTo>
                      <a:pt x="555" y="348"/>
                    </a:lnTo>
                    <a:lnTo>
                      <a:pt x="555" y="350"/>
                    </a:lnTo>
                    <a:lnTo>
                      <a:pt x="557" y="351"/>
                    </a:lnTo>
                    <a:lnTo>
                      <a:pt x="558" y="351"/>
                    </a:lnTo>
                    <a:lnTo>
                      <a:pt x="559" y="350"/>
                    </a:lnTo>
                    <a:lnTo>
                      <a:pt x="560" y="348"/>
                    </a:lnTo>
                    <a:lnTo>
                      <a:pt x="557" y="345"/>
                    </a:lnTo>
                    <a:lnTo>
                      <a:pt x="558" y="343"/>
                    </a:lnTo>
                    <a:lnTo>
                      <a:pt x="559" y="342"/>
                    </a:lnTo>
                    <a:lnTo>
                      <a:pt x="559" y="341"/>
                    </a:lnTo>
                    <a:lnTo>
                      <a:pt x="560" y="340"/>
                    </a:lnTo>
                    <a:lnTo>
                      <a:pt x="556" y="337"/>
                    </a:lnTo>
                    <a:lnTo>
                      <a:pt x="552" y="335"/>
                    </a:lnTo>
                    <a:lnTo>
                      <a:pt x="550" y="335"/>
                    </a:lnTo>
                    <a:lnTo>
                      <a:pt x="546" y="334"/>
                    </a:lnTo>
                    <a:lnTo>
                      <a:pt x="545" y="333"/>
                    </a:lnTo>
                    <a:lnTo>
                      <a:pt x="544" y="331"/>
                    </a:lnTo>
                    <a:lnTo>
                      <a:pt x="545" y="329"/>
                    </a:lnTo>
                    <a:lnTo>
                      <a:pt x="545" y="327"/>
                    </a:lnTo>
                    <a:lnTo>
                      <a:pt x="546" y="326"/>
                    </a:lnTo>
                    <a:lnTo>
                      <a:pt x="545" y="324"/>
                    </a:lnTo>
                    <a:lnTo>
                      <a:pt x="544" y="323"/>
                    </a:lnTo>
                    <a:lnTo>
                      <a:pt x="542" y="322"/>
                    </a:lnTo>
                    <a:lnTo>
                      <a:pt x="540" y="324"/>
                    </a:lnTo>
                    <a:lnTo>
                      <a:pt x="538" y="324"/>
                    </a:lnTo>
                    <a:lnTo>
                      <a:pt x="537" y="325"/>
                    </a:lnTo>
                    <a:lnTo>
                      <a:pt x="535" y="322"/>
                    </a:lnTo>
                    <a:lnTo>
                      <a:pt x="537" y="320"/>
                    </a:lnTo>
                    <a:lnTo>
                      <a:pt x="537" y="318"/>
                    </a:lnTo>
                    <a:lnTo>
                      <a:pt x="539" y="317"/>
                    </a:lnTo>
                    <a:lnTo>
                      <a:pt x="541" y="317"/>
                    </a:lnTo>
                    <a:lnTo>
                      <a:pt x="542" y="315"/>
                    </a:lnTo>
                    <a:lnTo>
                      <a:pt x="543" y="313"/>
                    </a:lnTo>
                    <a:lnTo>
                      <a:pt x="545" y="314"/>
                    </a:lnTo>
                    <a:lnTo>
                      <a:pt x="545" y="311"/>
                    </a:lnTo>
                    <a:lnTo>
                      <a:pt x="547" y="312"/>
                    </a:lnTo>
                    <a:lnTo>
                      <a:pt x="548" y="311"/>
                    </a:lnTo>
                    <a:lnTo>
                      <a:pt x="549" y="310"/>
                    </a:lnTo>
                    <a:lnTo>
                      <a:pt x="548" y="309"/>
                    </a:lnTo>
                    <a:lnTo>
                      <a:pt x="550" y="307"/>
                    </a:lnTo>
                    <a:lnTo>
                      <a:pt x="548" y="306"/>
                    </a:lnTo>
                    <a:lnTo>
                      <a:pt x="549" y="306"/>
                    </a:lnTo>
                    <a:lnTo>
                      <a:pt x="548" y="305"/>
                    </a:lnTo>
                    <a:lnTo>
                      <a:pt x="549" y="303"/>
                    </a:lnTo>
                    <a:lnTo>
                      <a:pt x="552" y="303"/>
                    </a:lnTo>
                    <a:lnTo>
                      <a:pt x="555" y="302"/>
                    </a:lnTo>
                    <a:lnTo>
                      <a:pt x="556" y="299"/>
                    </a:lnTo>
                    <a:lnTo>
                      <a:pt x="554" y="298"/>
                    </a:lnTo>
                    <a:lnTo>
                      <a:pt x="555" y="295"/>
                    </a:lnTo>
                    <a:lnTo>
                      <a:pt x="554" y="295"/>
                    </a:lnTo>
                    <a:lnTo>
                      <a:pt x="554" y="294"/>
                    </a:lnTo>
                    <a:lnTo>
                      <a:pt x="557" y="294"/>
                    </a:lnTo>
                    <a:lnTo>
                      <a:pt x="558" y="295"/>
                    </a:lnTo>
                    <a:lnTo>
                      <a:pt x="559" y="291"/>
                    </a:lnTo>
                    <a:lnTo>
                      <a:pt x="557" y="289"/>
                    </a:lnTo>
                    <a:lnTo>
                      <a:pt x="558" y="287"/>
                    </a:lnTo>
                    <a:lnTo>
                      <a:pt x="562" y="289"/>
                    </a:lnTo>
                    <a:lnTo>
                      <a:pt x="565" y="289"/>
                    </a:lnTo>
                    <a:lnTo>
                      <a:pt x="565" y="290"/>
                    </a:lnTo>
                    <a:lnTo>
                      <a:pt x="566" y="289"/>
                    </a:lnTo>
                    <a:lnTo>
                      <a:pt x="567" y="290"/>
                    </a:lnTo>
                    <a:lnTo>
                      <a:pt x="569" y="290"/>
                    </a:lnTo>
                    <a:lnTo>
                      <a:pt x="570" y="289"/>
                    </a:lnTo>
                    <a:lnTo>
                      <a:pt x="570" y="287"/>
                    </a:lnTo>
                    <a:lnTo>
                      <a:pt x="569" y="284"/>
                    </a:lnTo>
                    <a:lnTo>
                      <a:pt x="572"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54" name="Freeform 118"/>
              <p:cNvSpPr>
                <a:spLocks/>
              </p:cNvSpPr>
              <p:nvPr/>
            </p:nvSpPr>
            <p:spPr bwMode="auto">
              <a:xfrm>
                <a:off x="763" y="3367"/>
                <a:ext cx="572" cy="484"/>
              </a:xfrm>
              <a:custGeom>
                <a:avLst/>
                <a:gdLst>
                  <a:gd name="T0" fmla="*/ 557 w 572"/>
                  <a:gd name="T1" fmla="*/ 259 h 484"/>
                  <a:gd name="T2" fmla="*/ 527 w 572"/>
                  <a:gd name="T3" fmla="*/ 257 h 484"/>
                  <a:gd name="T4" fmla="*/ 507 w 572"/>
                  <a:gd name="T5" fmla="*/ 242 h 484"/>
                  <a:gd name="T6" fmla="*/ 497 w 572"/>
                  <a:gd name="T7" fmla="*/ 214 h 484"/>
                  <a:gd name="T8" fmla="*/ 467 w 572"/>
                  <a:gd name="T9" fmla="*/ 200 h 484"/>
                  <a:gd name="T10" fmla="*/ 443 w 572"/>
                  <a:gd name="T11" fmla="*/ 189 h 484"/>
                  <a:gd name="T12" fmla="*/ 418 w 572"/>
                  <a:gd name="T13" fmla="*/ 168 h 484"/>
                  <a:gd name="T14" fmla="*/ 395 w 572"/>
                  <a:gd name="T15" fmla="*/ 140 h 484"/>
                  <a:gd name="T16" fmla="*/ 394 w 572"/>
                  <a:gd name="T17" fmla="*/ 113 h 484"/>
                  <a:gd name="T18" fmla="*/ 407 w 572"/>
                  <a:gd name="T19" fmla="*/ 79 h 484"/>
                  <a:gd name="T20" fmla="*/ 410 w 572"/>
                  <a:gd name="T21" fmla="*/ 54 h 484"/>
                  <a:gd name="T22" fmla="*/ 401 w 572"/>
                  <a:gd name="T23" fmla="*/ 32 h 484"/>
                  <a:gd name="T24" fmla="*/ 391 w 572"/>
                  <a:gd name="T25" fmla="*/ 24 h 484"/>
                  <a:gd name="T26" fmla="*/ 365 w 572"/>
                  <a:gd name="T27" fmla="*/ 14 h 484"/>
                  <a:gd name="T28" fmla="*/ 360 w 572"/>
                  <a:gd name="T29" fmla="*/ 29 h 484"/>
                  <a:gd name="T30" fmla="*/ 344 w 572"/>
                  <a:gd name="T31" fmla="*/ 39 h 484"/>
                  <a:gd name="T32" fmla="*/ 315 w 572"/>
                  <a:gd name="T33" fmla="*/ 39 h 484"/>
                  <a:gd name="T34" fmla="*/ 308 w 572"/>
                  <a:gd name="T35" fmla="*/ 34 h 484"/>
                  <a:gd name="T36" fmla="*/ 288 w 572"/>
                  <a:gd name="T37" fmla="*/ 31 h 484"/>
                  <a:gd name="T38" fmla="*/ 271 w 572"/>
                  <a:gd name="T39" fmla="*/ 22 h 484"/>
                  <a:gd name="T40" fmla="*/ 262 w 572"/>
                  <a:gd name="T41" fmla="*/ 26 h 484"/>
                  <a:gd name="T42" fmla="*/ 250 w 572"/>
                  <a:gd name="T43" fmla="*/ 21 h 484"/>
                  <a:gd name="T44" fmla="*/ 225 w 572"/>
                  <a:gd name="T45" fmla="*/ 6 h 484"/>
                  <a:gd name="T46" fmla="*/ 205 w 572"/>
                  <a:gd name="T47" fmla="*/ 17 h 484"/>
                  <a:gd name="T48" fmla="*/ 179 w 572"/>
                  <a:gd name="T49" fmla="*/ 16 h 484"/>
                  <a:gd name="T50" fmla="*/ 163 w 572"/>
                  <a:gd name="T51" fmla="*/ 6 h 484"/>
                  <a:gd name="T52" fmla="*/ 154 w 572"/>
                  <a:gd name="T53" fmla="*/ 16 h 484"/>
                  <a:gd name="T54" fmla="*/ 131 w 572"/>
                  <a:gd name="T55" fmla="*/ 15 h 484"/>
                  <a:gd name="T56" fmla="*/ 113 w 572"/>
                  <a:gd name="T57" fmla="*/ 10 h 484"/>
                  <a:gd name="T58" fmla="*/ 90 w 572"/>
                  <a:gd name="T59" fmla="*/ 17 h 484"/>
                  <a:gd name="T60" fmla="*/ 91 w 572"/>
                  <a:gd name="T61" fmla="*/ 32 h 484"/>
                  <a:gd name="T62" fmla="*/ 92 w 572"/>
                  <a:gd name="T63" fmla="*/ 49 h 484"/>
                  <a:gd name="T64" fmla="*/ 89 w 572"/>
                  <a:gd name="T65" fmla="*/ 74 h 484"/>
                  <a:gd name="T66" fmla="*/ 84 w 572"/>
                  <a:gd name="T67" fmla="*/ 98 h 484"/>
                  <a:gd name="T68" fmla="*/ 62 w 572"/>
                  <a:gd name="T69" fmla="*/ 116 h 484"/>
                  <a:gd name="T70" fmla="*/ 58 w 572"/>
                  <a:gd name="T71" fmla="*/ 138 h 484"/>
                  <a:gd name="T72" fmla="*/ 52 w 572"/>
                  <a:gd name="T73" fmla="*/ 168 h 484"/>
                  <a:gd name="T74" fmla="*/ 34 w 572"/>
                  <a:gd name="T75" fmla="*/ 177 h 484"/>
                  <a:gd name="T76" fmla="*/ 20 w 572"/>
                  <a:gd name="T77" fmla="*/ 196 h 484"/>
                  <a:gd name="T78" fmla="*/ 0 w 572"/>
                  <a:gd name="T79" fmla="*/ 245 h 484"/>
                  <a:gd name="T80" fmla="*/ 24 w 572"/>
                  <a:gd name="T81" fmla="*/ 282 h 484"/>
                  <a:gd name="T82" fmla="*/ 57 w 572"/>
                  <a:gd name="T83" fmla="*/ 328 h 484"/>
                  <a:gd name="T84" fmla="*/ 97 w 572"/>
                  <a:gd name="T85" fmla="*/ 386 h 484"/>
                  <a:gd name="T86" fmla="*/ 125 w 572"/>
                  <a:gd name="T87" fmla="*/ 414 h 484"/>
                  <a:gd name="T88" fmla="*/ 119 w 572"/>
                  <a:gd name="T89" fmla="*/ 447 h 484"/>
                  <a:gd name="T90" fmla="*/ 155 w 572"/>
                  <a:gd name="T91" fmla="*/ 457 h 484"/>
                  <a:gd name="T92" fmla="*/ 208 w 572"/>
                  <a:gd name="T93" fmla="*/ 477 h 484"/>
                  <a:gd name="T94" fmla="*/ 229 w 572"/>
                  <a:gd name="T95" fmla="*/ 444 h 484"/>
                  <a:gd name="T96" fmla="*/ 260 w 572"/>
                  <a:gd name="T97" fmla="*/ 468 h 484"/>
                  <a:gd name="T98" fmla="*/ 299 w 572"/>
                  <a:gd name="T99" fmla="*/ 482 h 484"/>
                  <a:gd name="T100" fmla="*/ 332 w 572"/>
                  <a:gd name="T101" fmla="*/ 418 h 484"/>
                  <a:gd name="T102" fmla="*/ 356 w 572"/>
                  <a:gd name="T103" fmla="*/ 399 h 484"/>
                  <a:gd name="T104" fmla="*/ 379 w 572"/>
                  <a:gd name="T105" fmla="*/ 397 h 484"/>
                  <a:gd name="T106" fmla="*/ 395 w 572"/>
                  <a:gd name="T107" fmla="*/ 340 h 484"/>
                  <a:gd name="T108" fmla="*/ 403 w 572"/>
                  <a:gd name="T109" fmla="*/ 295 h 484"/>
                  <a:gd name="T110" fmla="*/ 444 w 572"/>
                  <a:gd name="T111" fmla="*/ 311 h 484"/>
                  <a:gd name="T112" fmla="*/ 462 w 572"/>
                  <a:gd name="T113" fmla="*/ 329 h 484"/>
                  <a:gd name="T114" fmla="*/ 497 w 572"/>
                  <a:gd name="T115" fmla="*/ 322 h 484"/>
                  <a:gd name="T116" fmla="*/ 550 w 572"/>
                  <a:gd name="T117" fmla="*/ 358 h 484"/>
                  <a:gd name="T118" fmla="*/ 560 w 572"/>
                  <a:gd name="T119" fmla="*/ 348 h 484"/>
                  <a:gd name="T120" fmla="*/ 535 w 572"/>
                  <a:gd name="T121" fmla="*/ 322 h 484"/>
                  <a:gd name="T122" fmla="*/ 556 w 572"/>
                  <a:gd name="T123" fmla="*/ 299 h 4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2"/>
                  <a:gd name="T187" fmla="*/ 0 h 484"/>
                  <a:gd name="T188" fmla="*/ 572 w 572"/>
                  <a:gd name="T189" fmla="*/ 484 h 4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2" h="484">
                    <a:moveTo>
                      <a:pt x="572" y="284"/>
                    </a:moveTo>
                    <a:lnTo>
                      <a:pt x="567" y="277"/>
                    </a:lnTo>
                    <a:lnTo>
                      <a:pt x="568" y="276"/>
                    </a:lnTo>
                    <a:lnTo>
                      <a:pt x="570" y="276"/>
                    </a:lnTo>
                    <a:lnTo>
                      <a:pt x="570" y="274"/>
                    </a:lnTo>
                    <a:lnTo>
                      <a:pt x="567" y="273"/>
                    </a:lnTo>
                    <a:lnTo>
                      <a:pt x="565" y="274"/>
                    </a:lnTo>
                    <a:lnTo>
                      <a:pt x="566" y="274"/>
                    </a:lnTo>
                    <a:lnTo>
                      <a:pt x="565" y="275"/>
                    </a:lnTo>
                    <a:lnTo>
                      <a:pt x="562" y="271"/>
                    </a:lnTo>
                    <a:lnTo>
                      <a:pt x="561" y="269"/>
                    </a:lnTo>
                    <a:lnTo>
                      <a:pt x="562" y="268"/>
                    </a:lnTo>
                    <a:lnTo>
                      <a:pt x="565" y="268"/>
                    </a:lnTo>
                    <a:lnTo>
                      <a:pt x="565" y="269"/>
                    </a:lnTo>
                    <a:lnTo>
                      <a:pt x="565" y="267"/>
                    </a:lnTo>
                    <a:lnTo>
                      <a:pt x="565" y="263"/>
                    </a:lnTo>
                    <a:lnTo>
                      <a:pt x="562" y="261"/>
                    </a:lnTo>
                    <a:lnTo>
                      <a:pt x="561" y="264"/>
                    </a:lnTo>
                    <a:lnTo>
                      <a:pt x="562" y="261"/>
                    </a:lnTo>
                    <a:lnTo>
                      <a:pt x="559" y="259"/>
                    </a:lnTo>
                    <a:lnTo>
                      <a:pt x="558" y="259"/>
                    </a:lnTo>
                    <a:lnTo>
                      <a:pt x="557" y="259"/>
                    </a:lnTo>
                    <a:lnTo>
                      <a:pt x="556" y="261"/>
                    </a:lnTo>
                    <a:lnTo>
                      <a:pt x="557" y="263"/>
                    </a:lnTo>
                    <a:lnTo>
                      <a:pt x="556" y="264"/>
                    </a:lnTo>
                    <a:lnTo>
                      <a:pt x="554" y="264"/>
                    </a:lnTo>
                    <a:lnTo>
                      <a:pt x="554" y="263"/>
                    </a:lnTo>
                    <a:lnTo>
                      <a:pt x="553" y="261"/>
                    </a:lnTo>
                    <a:lnTo>
                      <a:pt x="550" y="260"/>
                    </a:lnTo>
                    <a:lnTo>
                      <a:pt x="549" y="261"/>
                    </a:lnTo>
                    <a:lnTo>
                      <a:pt x="546" y="265"/>
                    </a:lnTo>
                    <a:lnTo>
                      <a:pt x="544" y="264"/>
                    </a:lnTo>
                    <a:lnTo>
                      <a:pt x="542" y="264"/>
                    </a:lnTo>
                    <a:lnTo>
                      <a:pt x="537" y="262"/>
                    </a:lnTo>
                    <a:lnTo>
                      <a:pt x="537" y="264"/>
                    </a:lnTo>
                    <a:lnTo>
                      <a:pt x="536" y="263"/>
                    </a:lnTo>
                    <a:lnTo>
                      <a:pt x="535" y="264"/>
                    </a:lnTo>
                    <a:lnTo>
                      <a:pt x="535" y="262"/>
                    </a:lnTo>
                    <a:lnTo>
                      <a:pt x="534" y="262"/>
                    </a:lnTo>
                    <a:lnTo>
                      <a:pt x="532" y="257"/>
                    </a:lnTo>
                    <a:lnTo>
                      <a:pt x="531" y="256"/>
                    </a:lnTo>
                    <a:lnTo>
                      <a:pt x="529" y="256"/>
                    </a:lnTo>
                    <a:lnTo>
                      <a:pt x="528" y="257"/>
                    </a:lnTo>
                    <a:lnTo>
                      <a:pt x="527" y="257"/>
                    </a:lnTo>
                    <a:lnTo>
                      <a:pt x="526" y="261"/>
                    </a:lnTo>
                    <a:lnTo>
                      <a:pt x="524" y="263"/>
                    </a:lnTo>
                    <a:lnTo>
                      <a:pt x="524" y="262"/>
                    </a:lnTo>
                    <a:lnTo>
                      <a:pt x="524" y="259"/>
                    </a:lnTo>
                    <a:lnTo>
                      <a:pt x="521" y="257"/>
                    </a:lnTo>
                    <a:lnTo>
                      <a:pt x="520" y="255"/>
                    </a:lnTo>
                    <a:lnTo>
                      <a:pt x="518" y="254"/>
                    </a:lnTo>
                    <a:lnTo>
                      <a:pt x="517" y="254"/>
                    </a:lnTo>
                    <a:lnTo>
                      <a:pt x="516" y="254"/>
                    </a:lnTo>
                    <a:lnTo>
                      <a:pt x="513" y="251"/>
                    </a:lnTo>
                    <a:lnTo>
                      <a:pt x="514" y="250"/>
                    </a:lnTo>
                    <a:lnTo>
                      <a:pt x="513" y="247"/>
                    </a:lnTo>
                    <a:lnTo>
                      <a:pt x="512" y="245"/>
                    </a:lnTo>
                    <a:lnTo>
                      <a:pt x="511" y="246"/>
                    </a:lnTo>
                    <a:lnTo>
                      <a:pt x="509" y="244"/>
                    </a:lnTo>
                    <a:lnTo>
                      <a:pt x="510" y="242"/>
                    </a:lnTo>
                    <a:lnTo>
                      <a:pt x="509" y="242"/>
                    </a:lnTo>
                    <a:lnTo>
                      <a:pt x="508" y="242"/>
                    </a:lnTo>
                    <a:lnTo>
                      <a:pt x="508" y="244"/>
                    </a:lnTo>
                    <a:lnTo>
                      <a:pt x="507" y="244"/>
                    </a:lnTo>
                    <a:lnTo>
                      <a:pt x="507" y="242"/>
                    </a:lnTo>
                    <a:lnTo>
                      <a:pt x="506" y="239"/>
                    </a:lnTo>
                    <a:lnTo>
                      <a:pt x="506" y="237"/>
                    </a:lnTo>
                    <a:lnTo>
                      <a:pt x="504" y="237"/>
                    </a:lnTo>
                    <a:lnTo>
                      <a:pt x="503" y="237"/>
                    </a:lnTo>
                    <a:lnTo>
                      <a:pt x="505" y="234"/>
                    </a:lnTo>
                    <a:lnTo>
                      <a:pt x="505" y="231"/>
                    </a:lnTo>
                    <a:lnTo>
                      <a:pt x="507" y="229"/>
                    </a:lnTo>
                    <a:lnTo>
                      <a:pt x="507" y="227"/>
                    </a:lnTo>
                    <a:lnTo>
                      <a:pt x="509" y="225"/>
                    </a:lnTo>
                    <a:lnTo>
                      <a:pt x="508" y="224"/>
                    </a:lnTo>
                    <a:lnTo>
                      <a:pt x="508" y="223"/>
                    </a:lnTo>
                    <a:lnTo>
                      <a:pt x="508" y="221"/>
                    </a:lnTo>
                    <a:lnTo>
                      <a:pt x="508" y="217"/>
                    </a:lnTo>
                    <a:lnTo>
                      <a:pt x="508" y="214"/>
                    </a:lnTo>
                    <a:lnTo>
                      <a:pt x="507" y="213"/>
                    </a:lnTo>
                    <a:lnTo>
                      <a:pt x="504" y="212"/>
                    </a:lnTo>
                    <a:lnTo>
                      <a:pt x="503" y="212"/>
                    </a:lnTo>
                    <a:lnTo>
                      <a:pt x="502" y="212"/>
                    </a:lnTo>
                    <a:lnTo>
                      <a:pt x="501" y="211"/>
                    </a:lnTo>
                    <a:lnTo>
                      <a:pt x="499" y="211"/>
                    </a:lnTo>
                    <a:lnTo>
                      <a:pt x="499" y="213"/>
                    </a:lnTo>
                    <a:lnTo>
                      <a:pt x="497" y="214"/>
                    </a:lnTo>
                    <a:lnTo>
                      <a:pt x="494" y="211"/>
                    </a:lnTo>
                    <a:lnTo>
                      <a:pt x="491" y="211"/>
                    </a:lnTo>
                    <a:lnTo>
                      <a:pt x="490" y="213"/>
                    </a:lnTo>
                    <a:lnTo>
                      <a:pt x="488" y="214"/>
                    </a:lnTo>
                    <a:lnTo>
                      <a:pt x="487" y="212"/>
                    </a:lnTo>
                    <a:lnTo>
                      <a:pt x="486" y="212"/>
                    </a:lnTo>
                    <a:lnTo>
                      <a:pt x="484" y="213"/>
                    </a:lnTo>
                    <a:lnTo>
                      <a:pt x="484" y="214"/>
                    </a:lnTo>
                    <a:lnTo>
                      <a:pt x="482" y="215"/>
                    </a:lnTo>
                    <a:lnTo>
                      <a:pt x="483" y="212"/>
                    </a:lnTo>
                    <a:lnTo>
                      <a:pt x="484" y="210"/>
                    </a:lnTo>
                    <a:lnTo>
                      <a:pt x="480" y="206"/>
                    </a:lnTo>
                    <a:lnTo>
                      <a:pt x="480" y="207"/>
                    </a:lnTo>
                    <a:lnTo>
                      <a:pt x="478" y="206"/>
                    </a:lnTo>
                    <a:lnTo>
                      <a:pt x="477" y="206"/>
                    </a:lnTo>
                    <a:lnTo>
                      <a:pt x="474" y="203"/>
                    </a:lnTo>
                    <a:lnTo>
                      <a:pt x="471" y="203"/>
                    </a:lnTo>
                    <a:lnTo>
                      <a:pt x="470" y="204"/>
                    </a:lnTo>
                    <a:lnTo>
                      <a:pt x="469" y="199"/>
                    </a:lnTo>
                    <a:lnTo>
                      <a:pt x="467" y="199"/>
                    </a:lnTo>
                    <a:lnTo>
                      <a:pt x="467" y="200"/>
                    </a:lnTo>
                    <a:lnTo>
                      <a:pt x="462" y="205"/>
                    </a:lnTo>
                    <a:lnTo>
                      <a:pt x="459" y="206"/>
                    </a:lnTo>
                    <a:lnTo>
                      <a:pt x="458" y="206"/>
                    </a:lnTo>
                    <a:lnTo>
                      <a:pt x="455" y="204"/>
                    </a:lnTo>
                    <a:lnTo>
                      <a:pt x="452" y="203"/>
                    </a:lnTo>
                    <a:lnTo>
                      <a:pt x="453" y="202"/>
                    </a:lnTo>
                    <a:lnTo>
                      <a:pt x="452" y="198"/>
                    </a:lnTo>
                    <a:lnTo>
                      <a:pt x="453" y="197"/>
                    </a:lnTo>
                    <a:lnTo>
                      <a:pt x="452" y="196"/>
                    </a:lnTo>
                    <a:lnTo>
                      <a:pt x="451" y="193"/>
                    </a:lnTo>
                    <a:lnTo>
                      <a:pt x="450" y="193"/>
                    </a:lnTo>
                    <a:lnTo>
                      <a:pt x="449" y="191"/>
                    </a:lnTo>
                    <a:lnTo>
                      <a:pt x="448" y="190"/>
                    </a:lnTo>
                    <a:lnTo>
                      <a:pt x="444" y="190"/>
                    </a:lnTo>
                    <a:lnTo>
                      <a:pt x="442" y="193"/>
                    </a:lnTo>
                    <a:lnTo>
                      <a:pt x="440" y="190"/>
                    </a:lnTo>
                    <a:lnTo>
                      <a:pt x="438" y="190"/>
                    </a:lnTo>
                    <a:lnTo>
                      <a:pt x="436" y="187"/>
                    </a:lnTo>
                    <a:lnTo>
                      <a:pt x="437" y="187"/>
                    </a:lnTo>
                    <a:lnTo>
                      <a:pt x="438" y="187"/>
                    </a:lnTo>
                    <a:lnTo>
                      <a:pt x="443" y="189"/>
                    </a:lnTo>
                    <a:lnTo>
                      <a:pt x="444" y="187"/>
                    </a:lnTo>
                    <a:lnTo>
                      <a:pt x="442" y="184"/>
                    </a:lnTo>
                    <a:lnTo>
                      <a:pt x="444" y="183"/>
                    </a:lnTo>
                    <a:lnTo>
                      <a:pt x="445" y="180"/>
                    </a:lnTo>
                    <a:lnTo>
                      <a:pt x="439" y="177"/>
                    </a:lnTo>
                    <a:lnTo>
                      <a:pt x="436" y="176"/>
                    </a:lnTo>
                    <a:lnTo>
                      <a:pt x="435" y="177"/>
                    </a:lnTo>
                    <a:lnTo>
                      <a:pt x="433" y="176"/>
                    </a:lnTo>
                    <a:lnTo>
                      <a:pt x="434" y="176"/>
                    </a:lnTo>
                    <a:lnTo>
                      <a:pt x="431" y="173"/>
                    </a:lnTo>
                    <a:lnTo>
                      <a:pt x="430" y="171"/>
                    </a:lnTo>
                    <a:lnTo>
                      <a:pt x="429" y="167"/>
                    </a:lnTo>
                    <a:lnTo>
                      <a:pt x="427" y="167"/>
                    </a:lnTo>
                    <a:lnTo>
                      <a:pt x="428" y="165"/>
                    </a:lnTo>
                    <a:lnTo>
                      <a:pt x="427" y="165"/>
                    </a:lnTo>
                    <a:lnTo>
                      <a:pt x="426" y="164"/>
                    </a:lnTo>
                    <a:lnTo>
                      <a:pt x="424" y="165"/>
                    </a:lnTo>
                    <a:lnTo>
                      <a:pt x="423" y="166"/>
                    </a:lnTo>
                    <a:lnTo>
                      <a:pt x="422" y="166"/>
                    </a:lnTo>
                    <a:lnTo>
                      <a:pt x="420" y="167"/>
                    </a:lnTo>
                    <a:lnTo>
                      <a:pt x="418" y="168"/>
                    </a:lnTo>
                    <a:lnTo>
                      <a:pt x="415" y="172"/>
                    </a:lnTo>
                    <a:lnTo>
                      <a:pt x="412" y="171"/>
                    </a:lnTo>
                    <a:lnTo>
                      <a:pt x="412" y="170"/>
                    </a:lnTo>
                    <a:lnTo>
                      <a:pt x="411" y="170"/>
                    </a:lnTo>
                    <a:lnTo>
                      <a:pt x="411" y="169"/>
                    </a:lnTo>
                    <a:lnTo>
                      <a:pt x="410" y="166"/>
                    </a:lnTo>
                    <a:lnTo>
                      <a:pt x="407" y="163"/>
                    </a:lnTo>
                    <a:lnTo>
                      <a:pt x="406" y="163"/>
                    </a:lnTo>
                    <a:lnTo>
                      <a:pt x="404" y="160"/>
                    </a:lnTo>
                    <a:lnTo>
                      <a:pt x="405" y="158"/>
                    </a:lnTo>
                    <a:lnTo>
                      <a:pt x="403" y="157"/>
                    </a:lnTo>
                    <a:lnTo>
                      <a:pt x="403" y="156"/>
                    </a:lnTo>
                    <a:lnTo>
                      <a:pt x="401" y="155"/>
                    </a:lnTo>
                    <a:lnTo>
                      <a:pt x="398" y="153"/>
                    </a:lnTo>
                    <a:lnTo>
                      <a:pt x="400" y="150"/>
                    </a:lnTo>
                    <a:lnTo>
                      <a:pt x="400" y="149"/>
                    </a:lnTo>
                    <a:lnTo>
                      <a:pt x="397" y="148"/>
                    </a:lnTo>
                    <a:lnTo>
                      <a:pt x="395" y="144"/>
                    </a:lnTo>
                    <a:lnTo>
                      <a:pt x="394" y="142"/>
                    </a:lnTo>
                    <a:lnTo>
                      <a:pt x="394" y="141"/>
                    </a:lnTo>
                    <a:lnTo>
                      <a:pt x="395" y="140"/>
                    </a:lnTo>
                    <a:lnTo>
                      <a:pt x="395" y="139"/>
                    </a:lnTo>
                    <a:lnTo>
                      <a:pt x="397" y="139"/>
                    </a:lnTo>
                    <a:lnTo>
                      <a:pt x="397" y="136"/>
                    </a:lnTo>
                    <a:lnTo>
                      <a:pt x="398" y="137"/>
                    </a:lnTo>
                    <a:lnTo>
                      <a:pt x="400" y="135"/>
                    </a:lnTo>
                    <a:lnTo>
                      <a:pt x="401" y="134"/>
                    </a:lnTo>
                    <a:lnTo>
                      <a:pt x="402" y="135"/>
                    </a:lnTo>
                    <a:lnTo>
                      <a:pt x="403" y="132"/>
                    </a:lnTo>
                    <a:lnTo>
                      <a:pt x="401" y="133"/>
                    </a:lnTo>
                    <a:lnTo>
                      <a:pt x="401" y="129"/>
                    </a:lnTo>
                    <a:lnTo>
                      <a:pt x="400" y="126"/>
                    </a:lnTo>
                    <a:lnTo>
                      <a:pt x="397" y="125"/>
                    </a:lnTo>
                    <a:lnTo>
                      <a:pt x="393" y="123"/>
                    </a:lnTo>
                    <a:lnTo>
                      <a:pt x="392" y="122"/>
                    </a:lnTo>
                    <a:lnTo>
                      <a:pt x="393" y="120"/>
                    </a:lnTo>
                    <a:lnTo>
                      <a:pt x="393" y="119"/>
                    </a:lnTo>
                    <a:lnTo>
                      <a:pt x="393" y="118"/>
                    </a:lnTo>
                    <a:lnTo>
                      <a:pt x="393" y="116"/>
                    </a:lnTo>
                    <a:lnTo>
                      <a:pt x="395" y="116"/>
                    </a:lnTo>
                    <a:lnTo>
                      <a:pt x="393" y="115"/>
                    </a:lnTo>
                    <a:lnTo>
                      <a:pt x="394" y="113"/>
                    </a:lnTo>
                    <a:lnTo>
                      <a:pt x="395" y="113"/>
                    </a:lnTo>
                    <a:lnTo>
                      <a:pt x="397" y="113"/>
                    </a:lnTo>
                    <a:lnTo>
                      <a:pt x="397" y="111"/>
                    </a:lnTo>
                    <a:lnTo>
                      <a:pt x="397" y="109"/>
                    </a:lnTo>
                    <a:lnTo>
                      <a:pt x="398" y="108"/>
                    </a:lnTo>
                    <a:lnTo>
                      <a:pt x="398" y="105"/>
                    </a:lnTo>
                    <a:lnTo>
                      <a:pt x="399" y="105"/>
                    </a:lnTo>
                    <a:lnTo>
                      <a:pt x="399" y="102"/>
                    </a:lnTo>
                    <a:lnTo>
                      <a:pt x="401" y="102"/>
                    </a:lnTo>
                    <a:lnTo>
                      <a:pt x="402" y="99"/>
                    </a:lnTo>
                    <a:lnTo>
                      <a:pt x="401" y="99"/>
                    </a:lnTo>
                    <a:lnTo>
                      <a:pt x="400" y="100"/>
                    </a:lnTo>
                    <a:lnTo>
                      <a:pt x="398" y="100"/>
                    </a:lnTo>
                    <a:lnTo>
                      <a:pt x="398" y="99"/>
                    </a:lnTo>
                    <a:lnTo>
                      <a:pt x="398" y="98"/>
                    </a:lnTo>
                    <a:lnTo>
                      <a:pt x="400" y="98"/>
                    </a:lnTo>
                    <a:lnTo>
                      <a:pt x="402" y="95"/>
                    </a:lnTo>
                    <a:lnTo>
                      <a:pt x="402" y="91"/>
                    </a:lnTo>
                    <a:lnTo>
                      <a:pt x="403" y="89"/>
                    </a:lnTo>
                    <a:lnTo>
                      <a:pt x="406" y="89"/>
                    </a:lnTo>
                    <a:lnTo>
                      <a:pt x="407" y="80"/>
                    </a:lnTo>
                    <a:lnTo>
                      <a:pt x="407" y="79"/>
                    </a:lnTo>
                    <a:lnTo>
                      <a:pt x="406" y="78"/>
                    </a:lnTo>
                    <a:lnTo>
                      <a:pt x="406" y="76"/>
                    </a:lnTo>
                    <a:lnTo>
                      <a:pt x="407" y="75"/>
                    </a:lnTo>
                    <a:lnTo>
                      <a:pt x="409" y="73"/>
                    </a:lnTo>
                    <a:lnTo>
                      <a:pt x="410" y="72"/>
                    </a:lnTo>
                    <a:lnTo>
                      <a:pt x="409" y="70"/>
                    </a:lnTo>
                    <a:lnTo>
                      <a:pt x="410" y="67"/>
                    </a:lnTo>
                    <a:lnTo>
                      <a:pt x="409" y="66"/>
                    </a:lnTo>
                    <a:lnTo>
                      <a:pt x="409" y="65"/>
                    </a:lnTo>
                    <a:lnTo>
                      <a:pt x="410" y="65"/>
                    </a:lnTo>
                    <a:lnTo>
                      <a:pt x="407" y="62"/>
                    </a:lnTo>
                    <a:lnTo>
                      <a:pt x="407" y="61"/>
                    </a:lnTo>
                    <a:lnTo>
                      <a:pt x="407" y="59"/>
                    </a:lnTo>
                    <a:lnTo>
                      <a:pt x="406" y="59"/>
                    </a:lnTo>
                    <a:lnTo>
                      <a:pt x="403" y="57"/>
                    </a:lnTo>
                    <a:lnTo>
                      <a:pt x="404" y="55"/>
                    </a:lnTo>
                    <a:lnTo>
                      <a:pt x="406" y="53"/>
                    </a:lnTo>
                    <a:lnTo>
                      <a:pt x="407" y="54"/>
                    </a:lnTo>
                    <a:lnTo>
                      <a:pt x="407" y="53"/>
                    </a:lnTo>
                    <a:lnTo>
                      <a:pt x="409" y="54"/>
                    </a:lnTo>
                    <a:lnTo>
                      <a:pt x="410" y="54"/>
                    </a:lnTo>
                    <a:lnTo>
                      <a:pt x="413" y="55"/>
                    </a:lnTo>
                    <a:lnTo>
                      <a:pt x="415" y="54"/>
                    </a:lnTo>
                    <a:lnTo>
                      <a:pt x="415" y="53"/>
                    </a:lnTo>
                    <a:lnTo>
                      <a:pt x="414" y="51"/>
                    </a:lnTo>
                    <a:lnTo>
                      <a:pt x="414" y="48"/>
                    </a:lnTo>
                    <a:lnTo>
                      <a:pt x="412" y="45"/>
                    </a:lnTo>
                    <a:lnTo>
                      <a:pt x="412" y="44"/>
                    </a:lnTo>
                    <a:lnTo>
                      <a:pt x="414" y="42"/>
                    </a:lnTo>
                    <a:lnTo>
                      <a:pt x="412" y="42"/>
                    </a:lnTo>
                    <a:lnTo>
                      <a:pt x="411" y="44"/>
                    </a:lnTo>
                    <a:lnTo>
                      <a:pt x="410" y="44"/>
                    </a:lnTo>
                    <a:lnTo>
                      <a:pt x="409" y="42"/>
                    </a:lnTo>
                    <a:lnTo>
                      <a:pt x="407" y="44"/>
                    </a:lnTo>
                    <a:lnTo>
                      <a:pt x="406" y="44"/>
                    </a:lnTo>
                    <a:lnTo>
                      <a:pt x="405" y="41"/>
                    </a:lnTo>
                    <a:lnTo>
                      <a:pt x="402" y="38"/>
                    </a:lnTo>
                    <a:lnTo>
                      <a:pt x="404" y="37"/>
                    </a:lnTo>
                    <a:lnTo>
                      <a:pt x="402" y="36"/>
                    </a:lnTo>
                    <a:lnTo>
                      <a:pt x="402" y="34"/>
                    </a:lnTo>
                    <a:lnTo>
                      <a:pt x="402" y="33"/>
                    </a:lnTo>
                    <a:lnTo>
                      <a:pt x="401" y="32"/>
                    </a:lnTo>
                    <a:lnTo>
                      <a:pt x="401" y="28"/>
                    </a:lnTo>
                    <a:lnTo>
                      <a:pt x="399" y="29"/>
                    </a:lnTo>
                    <a:lnTo>
                      <a:pt x="400" y="28"/>
                    </a:lnTo>
                    <a:lnTo>
                      <a:pt x="400" y="27"/>
                    </a:lnTo>
                    <a:lnTo>
                      <a:pt x="399" y="27"/>
                    </a:lnTo>
                    <a:lnTo>
                      <a:pt x="400" y="26"/>
                    </a:lnTo>
                    <a:lnTo>
                      <a:pt x="400" y="24"/>
                    </a:lnTo>
                    <a:lnTo>
                      <a:pt x="398" y="23"/>
                    </a:lnTo>
                    <a:lnTo>
                      <a:pt x="399" y="23"/>
                    </a:lnTo>
                    <a:lnTo>
                      <a:pt x="401" y="23"/>
                    </a:lnTo>
                    <a:lnTo>
                      <a:pt x="398" y="21"/>
                    </a:lnTo>
                    <a:lnTo>
                      <a:pt x="398" y="20"/>
                    </a:lnTo>
                    <a:lnTo>
                      <a:pt x="397" y="22"/>
                    </a:lnTo>
                    <a:lnTo>
                      <a:pt x="396" y="22"/>
                    </a:lnTo>
                    <a:lnTo>
                      <a:pt x="395" y="21"/>
                    </a:lnTo>
                    <a:lnTo>
                      <a:pt x="394" y="21"/>
                    </a:lnTo>
                    <a:lnTo>
                      <a:pt x="392" y="25"/>
                    </a:lnTo>
                    <a:lnTo>
                      <a:pt x="393" y="26"/>
                    </a:lnTo>
                    <a:lnTo>
                      <a:pt x="392" y="27"/>
                    </a:lnTo>
                    <a:lnTo>
                      <a:pt x="391" y="26"/>
                    </a:lnTo>
                    <a:lnTo>
                      <a:pt x="391" y="24"/>
                    </a:lnTo>
                    <a:lnTo>
                      <a:pt x="390" y="22"/>
                    </a:lnTo>
                    <a:lnTo>
                      <a:pt x="389" y="22"/>
                    </a:lnTo>
                    <a:lnTo>
                      <a:pt x="387" y="21"/>
                    </a:lnTo>
                    <a:lnTo>
                      <a:pt x="385" y="17"/>
                    </a:lnTo>
                    <a:lnTo>
                      <a:pt x="384" y="13"/>
                    </a:lnTo>
                    <a:lnTo>
                      <a:pt x="382" y="13"/>
                    </a:lnTo>
                    <a:lnTo>
                      <a:pt x="376" y="10"/>
                    </a:lnTo>
                    <a:lnTo>
                      <a:pt x="375" y="8"/>
                    </a:lnTo>
                    <a:lnTo>
                      <a:pt x="372" y="3"/>
                    </a:lnTo>
                    <a:lnTo>
                      <a:pt x="373" y="2"/>
                    </a:lnTo>
                    <a:lnTo>
                      <a:pt x="372" y="2"/>
                    </a:lnTo>
                    <a:lnTo>
                      <a:pt x="371" y="4"/>
                    </a:lnTo>
                    <a:lnTo>
                      <a:pt x="371" y="7"/>
                    </a:lnTo>
                    <a:lnTo>
                      <a:pt x="368" y="7"/>
                    </a:lnTo>
                    <a:lnTo>
                      <a:pt x="368" y="8"/>
                    </a:lnTo>
                    <a:lnTo>
                      <a:pt x="366" y="8"/>
                    </a:lnTo>
                    <a:lnTo>
                      <a:pt x="366" y="9"/>
                    </a:lnTo>
                    <a:lnTo>
                      <a:pt x="366" y="8"/>
                    </a:lnTo>
                    <a:lnTo>
                      <a:pt x="365" y="10"/>
                    </a:lnTo>
                    <a:lnTo>
                      <a:pt x="366" y="10"/>
                    </a:lnTo>
                    <a:lnTo>
                      <a:pt x="365" y="14"/>
                    </a:lnTo>
                    <a:lnTo>
                      <a:pt x="361" y="11"/>
                    </a:lnTo>
                    <a:lnTo>
                      <a:pt x="361" y="13"/>
                    </a:lnTo>
                    <a:lnTo>
                      <a:pt x="361" y="14"/>
                    </a:lnTo>
                    <a:lnTo>
                      <a:pt x="360" y="14"/>
                    </a:lnTo>
                    <a:lnTo>
                      <a:pt x="361" y="15"/>
                    </a:lnTo>
                    <a:lnTo>
                      <a:pt x="360" y="15"/>
                    </a:lnTo>
                    <a:lnTo>
                      <a:pt x="361" y="16"/>
                    </a:lnTo>
                    <a:lnTo>
                      <a:pt x="360" y="18"/>
                    </a:lnTo>
                    <a:lnTo>
                      <a:pt x="361" y="19"/>
                    </a:lnTo>
                    <a:lnTo>
                      <a:pt x="360" y="19"/>
                    </a:lnTo>
                    <a:lnTo>
                      <a:pt x="359" y="20"/>
                    </a:lnTo>
                    <a:lnTo>
                      <a:pt x="358" y="20"/>
                    </a:lnTo>
                    <a:lnTo>
                      <a:pt x="358" y="23"/>
                    </a:lnTo>
                    <a:lnTo>
                      <a:pt x="357" y="23"/>
                    </a:lnTo>
                    <a:lnTo>
                      <a:pt x="357" y="24"/>
                    </a:lnTo>
                    <a:lnTo>
                      <a:pt x="357" y="25"/>
                    </a:lnTo>
                    <a:lnTo>
                      <a:pt x="359" y="26"/>
                    </a:lnTo>
                    <a:lnTo>
                      <a:pt x="358" y="28"/>
                    </a:lnTo>
                    <a:lnTo>
                      <a:pt x="358" y="30"/>
                    </a:lnTo>
                    <a:lnTo>
                      <a:pt x="360" y="29"/>
                    </a:lnTo>
                    <a:lnTo>
                      <a:pt x="360" y="31"/>
                    </a:lnTo>
                    <a:lnTo>
                      <a:pt x="359" y="31"/>
                    </a:lnTo>
                    <a:lnTo>
                      <a:pt x="361" y="32"/>
                    </a:lnTo>
                    <a:lnTo>
                      <a:pt x="361" y="33"/>
                    </a:lnTo>
                    <a:lnTo>
                      <a:pt x="359" y="34"/>
                    </a:lnTo>
                    <a:lnTo>
                      <a:pt x="361" y="34"/>
                    </a:lnTo>
                    <a:lnTo>
                      <a:pt x="360" y="34"/>
                    </a:lnTo>
                    <a:lnTo>
                      <a:pt x="358" y="35"/>
                    </a:lnTo>
                    <a:lnTo>
                      <a:pt x="357" y="34"/>
                    </a:lnTo>
                    <a:lnTo>
                      <a:pt x="357" y="35"/>
                    </a:lnTo>
                    <a:lnTo>
                      <a:pt x="357" y="36"/>
                    </a:lnTo>
                    <a:lnTo>
                      <a:pt x="353" y="36"/>
                    </a:lnTo>
                    <a:lnTo>
                      <a:pt x="353" y="37"/>
                    </a:lnTo>
                    <a:lnTo>
                      <a:pt x="352" y="37"/>
                    </a:lnTo>
                    <a:lnTo>
                      <a:pt x="352" y="36"/>
                    </a:lnTo>
                    <a:lnTo>
                      <a:pt x="349" y="36"/>
                    </a:lnTo>
                    <a:lnTo>
                      <a:pt x="348" y="35"/>
                    </a:lnTo>
                    <a:lnTo>
                      <a:pt x="348" y="36"/>
                    </a:lnTo>
                    <a:lnTo>
                      <a:pt x="348" y="37"/>
                    </a:lnTo>
                    <a:lnTo>
                      <a:pt x="346" y="37"/>
                    </a:lnTo>
                    <a:lnTo>
                      <a:pt x="345" y="37"/>
                    </a:lnTo>
                    <a:lnTo>
                      <a:pt x="344" y="39"/>
                    </a:lnTo>
                    <a:lnTo>
                      <a:pt x="341" y="42"/>
                    </a:lnTo>
                    <a:lnTo>
                      <a:pt x="340" y="41"/>
                    </a:lnTo>
                    <a:lnTo>
                      <a:pt x="340" y="42"/>
                    </a:lnTo>
                    <a:lnTo>
                      <a:pt x="338" y="42"/>
                    </a:lnTo>
                    <a:lnTo>
                      <a:pt x="336" y="43"/>
                    </a:lnTo>
                    <a:lnTo>
                      <a:pt x="336" y="44"/>
                    </a:lnTo>
                    <a:lnTo>
                      <a:pt x="335" y="44"/>
                    </a:lnTo>
                    <a:lnTo>
                      <a:pt x="336" y="48"/>
                    </a:lnTo>
                    <a:lnTo>
                      <a:pt x="335" y="49"/>
                    </a:lnTo>
                    <a:lnTo>
                      <a:pt x="335" y="51"/>
                    </a:lnTo>
                    <a:lnTo>
                      <a:pt x="334" y="52"/>
                    </a:lnTo>
                    <a:lnTo>
                      <a:pt x="332" y="51"/>
                    </a:lnTo>
                    <a:lnTo>
                      <a:pt x="331" y="50"/>
                    </a:lnTo>
                    <a:lnTo>
                      <a:pt x="332" y="49"/>
                    </a:lnTo>
                    <a:lnTo>
                      <a:pt x="331" y="45"/>
                    </a:lnTo>
                    <a:lnTo>
                      <a:pt x="329" y="44"/>
                    </a:lnTo>
                    <a:lnTo>
                      <a:pt x="324" y="41"/>
                    </a:lnTo>
                    <a:lnTo>
                      <a:pt x="319" y="42"/>
                    </a:lnTo>
                    <a:lnTo>
                      <a:pt x="317" y="42"/>
                    </a:lnTo>
                    <a:lnTo>
                      <a:pt x="317" y="40"/>
                    </a:lnTo>
                    <a:lnTo>
                      <a:pt x="315" y="40"/>
                    </a:lnTo>
                    <a:lnTo>
                      <a:pt x="315" y="39"/>
                    </a:lnTo>
                    <a:lnTo>
                      <a:pt x="316" y="38"/>
                    </a:lnTo>
                    <a:lnTo>
                      <a:pt x="317" y="38"/>
                    </a:lnTo>
                    <a:lnTo>
                      <a:pt x="318" y="36"/>
                    </a:lnTo>
                    <a:lnTo>
                      <a:pt x="319" y="35"/>
                    </a:lnTo>
                    <a:lnTo>
                      <a:pt x="320" y="32"/>
                    </a:lnTo>
                    <a:lnTo>
                      <a:pt x="320" y="31"/>
                    </a:lnTo>
                    <a:lnTo>
                      <a:pt x="319" y="31"/>
                    </a:lnTo>
                    <a:lnTo>
                      <a:pt x="318" y="33"/>
                    </a:lnTo>
                    <a:lnTo>
                      <a:pt x="317" y="34"/>
                    </a:lnTo>
                    <a:lnTo>
                      <a:pt x="315" y="33"/>
                    </a:lnTo>
                    <a:lnTo>
                      <a:pt x="315" y="34"/>
                    </a:lnTo>
                    <a:lnTo>
                      <a:pt x="314" y="34"/>
                    </a:lnTo>
                    <a:lnTo>
                      <a:pt x="314" y="32"/>
                    </a:lnTo>
                    <a:lnTo>
                      <a:pt x="312" y="36"/>
                    </a:lnTo>
                    <a:lnTo>
                      <a:pt x="310" y="35"/>
                    </a:lnTo>
                    <a:lnTo>
                      <a:pt x="311" y="34"/>
                    </a:lnTo>
                    <a:lnTo>
                      <a:pt x="310" y="34"/>
                    </a:lnTo>
                    <a:lnTo>
                      <a:pt x="309" y="35"/>
                    </a:lnTo>
                    <a:lnTo>
                      <a:pt x="309" y="34"/>
                    </a:lnTo>
                    <a:lnTo>
                      <a:pt x="308" y="34"/>
                    </a:lnTo>
                    <a:lnTo>
                      <a:pt x="306" y="33"/>
                    </a:lnTo>
                    <a:lnTo>
                      <a:pt x="305" y="32"/>
                    </a:lnTo>
                    <a:lnTo>
                      <a:pt x="304" y="32"/>
                    </a:lnTo>
                    <a:lnTo>
                      <a:pt x="303" y="34"/>
                    </a:lnTo>
                    <a:lnTo>
                      <a:pt x="302" y="32"/>
                    </a:lnTo>
                    <a:lnTo>
                      <a:pt x="301" y="32"/>
                    </a:lnTo>
                    <a:lnTo>
                      <a:pt x="301" y="31"/>
                    </a:lnTo>
                    <a:lnTo>
                      <a:pt x="300" y="32"/>
                    </a:lnTo>
                    <a:lnTo>
                      <a:pt x="300" y="31"/>
                    </a:lnTo>
                    <a:lnTo>
                      <a:pt x="298" y="31"/>
                    </a:lnTo>
                    <a:lnTo>
                      <a:pt x="300" y="28"/>
                    </a:lnTo>
                    <a:lnTo>
                      <a:pt x="299" y="27"/>
                    </a:lnTo>
                    <a:lnTo>
                      <a:pt x="297" y="27"/>
                    </a:lnTo>
                    <a:lnTo>
                      <a:pt x="296" y="28"/>
                    </a:lnTo>
                    <a:lnTo>
                      <a:pt x="294" y="28"/>
                    </a:lnTo>
                    <a:lnTo>
                      <a:pt x="291" y="25"/>
                    </a:lnTo>
                    <a:lnTo>
                      <a:pt x="289" y="25"/>
                    </a:lnTo>
                    <a:lnTo>
                      <a:pt x="289" y="26"/>
                    </a:lnTo>
                    <a:lnTo>
                      <a:pt x="288" y="28"/>
                    </a:lnTo>
                    <a:lnTo>
                      <a:pt x="286" y="29"/>
                    </a:lnTo>
                    <a:lnTo>
                      <a:pt x="286" y="31"/>
                    </a:lnTo>
                    <a:lnTo>
                      <a:pt x="288" y="31"/>
                    </a:lnTo>
                    <a:lnTo>
                      <a:pt x="287" y="31"/>
                    </a:lnTo>
                    <a:lnTo>
                      <a:pt x="286" y="31"/>
                    </a:lnTo>
                    <a:lnTo>
                      <a:pt x="285" y="29"/>
                    </a:lnTo>
                    <a:lnTo>
                      <a:pt x="284" y="31"/>
                    </a:lnTo>
                    <a:lnTo>
                      <a:pt x="283" y="29"/>
                    </a:lnTo>
                    <a:lnTo>
                      <a:pt x="283" y="28"/>
                    </a:lnTo>
                    <a:lnTo>
                      <a:pt x="282" y="26"/>
                    </a:lnTo>
                    <a:lnTo>
                      <a:pt x="280" y="26"/>
                    </a:lnTo>
                    <a:lnTo>
                      <a:pt x="280" y="23"/>
                    </a:lnTo>
                    <a:lnTo>
                      <a:pt x="278" y="23"/>
                    </a:lnTo>
                    <a:lnTo>
                      <a:pt x="277" y="24"/>
                    </a:lnTo>
                    <a:lnTo>
                      <a:pt x="276" y="24"/>
                    </a:lnTo>
                    <a:lnTo>
                      <a:pt x="273" y="18"/>
                    </a:lnTo>
                    <a:lnTo>
                      <a:pt x="272" y="18"/>
                    </a:lnTo>
                    <a:lnTo>
                      <a:pt x="271" y="16"/>
                    </a:lnTo>
                    <a:lnTo>
                      <a:pt x="271" y="19"/>
                    </a:lnTo>
                    <a:lnTo>
                      <a:pt x="270" y="17"/>
                    </a:lnTo>
                    <a:lnTo>
                      <a:pt x="269" y="18"/>
                    </a:lnTo>
                    <a:lnTo>
                      <a:pt x="270" y="18"/>
                    </a:lnTo>
                    <a:lnTo>
                      <a:pt x="271" y="22"/>
                    </a:lnTo>
                    <a:lnTo>
                      <a:pt x="270" y="23"/>
                    </a:lnTo>
                    <a:lnTo>
                      <a:pt x="271" y="23"/>
                    </a:lnTo>
                    <a:lnTo>
                      <a:pt x="270" y="25"/>
                    </a:lnTo>
                    <a:lnTo>
                      <a:pt x="270" y="26"/>
                    </a:lnTo>
                    <a:lnTo>
                      <a:pt x="272" y="26"/>
                    </a:lnTo>
                    <a:lnTo>
                      <a:pt x="271" y="27"/>
                    </a:lnTo>
                    <a:lnTo>
                      <a:pt x="270" y="26"/>
                    </a:lnTo>
                    <a:lnTo>
                      <a:pt x="270" y="27"/>
                    </a:lnTo>
                    <a:lnTo>
                      <a:pt x="269" y="24"/>
                    </a:lnTo>
                    <a:lnTo>
                      <a:pt x="268" y="24"/>
                    </a:lnTo>
                    <a:lnTo>
                      <a:pt x="267" y="23"/>
                    </a:lnTo>
                    <a:lnTo>
                      <a:pt x="265" y="23"/>
                    </a:lnTo>
                    <a:lnTo>
                      <a:pt x="264" y="24"/>
                    </a:lnTo>
                    <a:lnTo>
                      <a:pt x="263" y="23"/>
                    </a:lnTo>
                    <a:lnTo>
                      <a:pt x="263" y="24"/>
                    </a:lnTo>
                    <a:lnTo>
                      <a:pt x="262" y="24"/>
                    </a:lnTo>
                    <a:lnTo>
                      <a:pt x="263" y="25"/>
                    </a:lnTo>
                    <a:lnTo>
                      <a:pt x="262" y="25"/>
                    </a:lnTo>
                    <a:lnTo>
                      <a:pt x="262" y="26"/>
                    </a:lnTo>
                    <a:lnTo>
                      <a:pt x="262" y="25"/>
                    </a:lnTo>
                    <a:lnTo>
                      <a:pt x="262" y="26"/>
                    </a:lnTo>
                    <a:lnTo>
                      <a:pt x="261" y="27"/>
                    </a:lnTo>
                    <a:lnTo>
                      <a:pt x="260" y="25"/>
                    </a:lnTo>
                    <a:lnTo>
                      <a:pt x="260" y="26"/>
                    </a:lnTo>
                    <a:lnTo>
                      <a:pt x="259" y="28"/>
                    </a:lnTo>
                    <a:lnTo>
                      <a:pt x="258" y="28"/>
                    </a:lnTo>
                    <a:lnTo>
                      <a:pt x="259" y="27"/>
                    </a:lnTo>
                    <a:lnTo>
                      <a:pt x="257" y="27"/>
                    </a:lnTo>
                    <a:lnTo>
                      <a:pt x="256" y="28"/>
                    </a:lnTo>
                    <a:lnTo>
                      <a:pt x="255" y="30"/>
                    </a:lnTo>
                    <a:lnTo>
                      <a:pt x="255" y="28"/>
                    </a:lnTo>
                    <a:lnTo>
                      <a:pt x="254" y="28"/>
                    </a:lnTo>
                    <a:lnTo>
                      <a:pt x="254" y="27"/>
                    </a:lnTo>
                    <a:lnTo>
                      <a:pt x="252" y="26"/>
                    </a:lnTo>
                    <a:lnTo>
                      <a:pt x="249" y="28"/>
                    </a:lnTo>
                    <a:lnTo>
                      <a:pt x="248" y="27"/>
                    </a:lnTo>
                    <a:lnTo>
                      <a:pt x="247" y="27"/>
                    </a:lnTo>
                    <a:lnTo>
                      <a:pt x="249" y="27"/>
                    </a:lnTo>
                    <a:lnTo>
                      <a:pt x="249" y="26"/>
                    </a:lnTo>
                    <a:lnTo>
                      <a:pt x="249" y="24"/>
                    </a:lnTo>
                    <a:lnTo>
                      <a:pt x="250" y="23"/>
                    </a:lnTo>
                    <a:lnTo>
                      <a:pt x="250" y="21"/>
                    </a:lnTo>
                    <a:lnTo>
                      <a:pt x="249" y="21"/>
                    </a:lnTo>
                    <a:lnTo>
                      <a:pt x="248" y="21"/>
                    </a:lnTo>
                    <a:lnTo>
                      <a:pt x="247" y="20"/>
                    </a:lnTo>
                    <a:lnTo>
                      <a:pt x="247" y="18"/>
                    </a:lnTo>
                    <a:lnTo>
                      <a:pt x="246" y="19"/>
                    </a:lnTo>
                    <a:lnTo>
                      <a:pt x="243" y="16"/>
                    </a:lnTo>
                    <a:lnTo>
                      <a:pt x="241" y="18"/>
                    </a:lnTo>
                    <a:lnTo>
                      <a:pt x="240" y="16"/>
                    </a:lnTo>
                    <a:lnTo>
                      <a:pt x="240" y="17"/>
                    </a:lnTo>
                    <a:lnTo>
                      <a:pt x="240" y="16"/>
                    </a:lnTo>
                    <a:lnTo>
                      <a:pt x="239" y="15"/>
                    </a:lnTo>
                    <a:lnTo>
                      <a:pt x="240" y="12"/>
                    </a:lnTo>
                    <a:lnTo>
                      <a:pt x="240" y="11"/>
                    </a:lnTo>
                    <a:lnTo>
                      <a:pt x="239" y="10"/>
                    </a:lnTo>
                    <a:lnTo>
                      <a:pt x="236" y="9"/>
                    </a:lnTo>
                    <a:lnTo>
                      <a:pt x="236" y="8"/>
                    </a:lnTo>
                    <a:lnTo>
                      <a:pt x="234" y="8"/>
                    </a:lnTo>
                    <a:lnTo>
                      <a:pt x="234" y="6"/>
                    </a:lnTo>
                    <a:lnTo>
                      <a:pt x="231" y="8"/>
                    </a:lnTo>
                    <a:lnTo>
                      <a:pt x="230" y="8"/>
                    </a:lnTo>
                    <a:lnTo>
                      <a:pt x="226" y="8"/>
                    </a:lnTo>
                    <a:lnTo>
                      <a:pt x="225" y="6"/>
                    </a:lnTo>
                    <a:lnTo>
                      <a:pt x="224" y="8"/>
                    </a:lnTo>
                    <a:lnTo>
                      <a:pt x="223" y="8"/>
                    </a:lnTo>
                    <a:lnTo>
                      <a:pt x="222" y="8"/>
                    </a:lnTo>
                    <a:lnTo>
                      <a:pt x="222" y="10"/>
                    </a:lnTo>
                    <a:lnTo>
                      <a:pt x="222" y="13"/>
                    </a:lnTo>
                    <a:lnTo>
                      <a:pt x="220" y="14"/>
                    </a:lnTo>
                    <a:lnTo>
                      <a:pt x="220" y="15"/>
                    </a:lnTo>
                    <a:lnTo>
                      <a:pt x="218" y="16"/>
                    </a:lnTo>
                    <a:lnTo>
                      <a:pt x="217" y="16"/>
                    </a:lnTo>
                    <a:lnTo>
                      <a:pt x="217" y="17"/>
                    </a:lnTo>
                    <a:lnTo>
                      <a:pt x="218" y="17"/>
                    </a:lnTo>
                    <a:lnTo>
                      <a:pt x="216" y="19"/>
                    </a:lnTo>
                    <a:lnTo>
                      <a:pt x="216" y="21"/>
                    </a:lnTo>
                    <a:lnTo>
                      <a:pt x="214" y="20"/>
                    </a:lnTo>
                    <a:lnTo>
                      <a:pt x="214" y="19"/>
                    </a:lnTo>
                    <a:lnTo>
                      <a:pt x="215" y="18"/>
                    </a:lnTo>
                    <a:lnTo>
                      <a:pt x="215" y="17"/>
                    </a:lnTo>
                    <a:lnTo>
                      <a:pt x="212" y="18"/>
                    </a:lnTo>
                    <a:lnTo>
                      <a:pt x="209" y="18"/>
                    </a:lnTo>
                    <a:lnTo>
                      <a:pt x="208" y="19"/>
                    </a:lnTo>
                    <a:lnTo>
                      <a:pt x="206" y="18"/>
                    </a:lnTo>
                    <a:lnTo>
                      <a:pt x="205" y="17"/>
                    </a:lnTo>
                    <a:lnTo>
                      <a:pt x="202" y="17"/>
                    </a:lnTo>
                    <a:lnTo>
                      <a:pt x="201" y="17"/>
                    </a:lnTo>
                    <a:lnTo>
                      <a:pt x="200" y="19"/>
                    </a:lnTo>
                    <a:lnTo>
                      <a:pt x="198" y="16"/>
                    </a:lnTo>
                    <a:lnTo>
                      <a:pt x="196" y="16"/>
                    </a:lnTo>
                    <a:lnTo>
                      <a:pt x="193" y="15"/>
                    </a:lnTo>
                    <a:lnTo>
                      <a:pt x="193" y="19"/>
                    </a:lnTo>
                    <a:lnTo>
                      <a:pt x="191" y="17"/>
                    </a:lnTo>
                    <a:lnTo>
                      <a:pt x="189" y="18"/>
                    </a:lnTo>
                    <a:lnTo>
                      <a:pt x="188" y="17"/>
                    </a:lnTo>
                    <a:lnTo>
                      <a:pt x="188" y="16"/>
                    </a:lnTo>
                    <a:lnTo>
                      <a:pt x="189" y="15"/>
                    </a:lnTo>
                    <a:lnTo>
                      <a:pt x="188" y="14"/>
                    </a:lnTo>
                    <a:lnTo>
                      <a:pt x="187" y="14"/>
                    </a:lnTo>
                    <a:lnTo>
                      <a:pt x="187" y="16"/>
                    </a:lnTo>
                    <a:lnTo>
                      <a:pt x="186" y="17"/>
                    </a:lnTo>
                    <a:lnTo>
                      <a:pt x="184" y="17"/>
                    </a:lnTo>
                    <a:lnTo>
                      <a:pt x="183" y="17"/>
                    </a:lnTo>
                    <a:lnTo>
                      <a:pt x="183" y="16"/>
                    </a:lnTo>
                    <a:lnTo>
                      <a:pt x="180" y="16"/>
                    </a:lnTo>
                    <a:lnTo>
                      <a:pt x="180" y="15"/>
                    </a:lnTo>
                    <a:lnTo>
                      <a:pt x="179" y="16"/>
                    </a:lnTo>
                    <a:lnTo>
                      <a:pt x="178" y="15"/>
                    </a:lnTo>
                    <a:lnTo>
                      <a:pt x="177" y="12"/>
                    </a:lnTo>
                    <a:lnTo>
                      <a:pt x="178" y="10"/>
                    </a:lnTo>
                    <a:lnTo>
                      <a:pt x="178" y="7"/>
                    </a:lnTo>
                    <a:lnTo>
                      <a:pt x="178" y="6"/>
                    </a:lnTo>
                    <a:lnTo>
                      <a:pt x="179" y="5"/>
                    </a:lnTo>
                    <a:lnTo>
                      <a:pt x="179" y="4"/>
                    </a:lnTo>
                    <a:lnTo>
                      <a:pt x="181" y="4"/>
                    </a:lnTo>
                    <a:lnTo>
                      <a:pt x="179" y="3"/>
                    </a:lnTo>
                    <a:lnTo>
                      <a:pt x="177" y="0"/>
                    </a:lnTo>
                    <a:lnTo>
                      <a:pt x="177" y="1"/>
                    </a:lnTo>
                    <a:lnTo>
                      <a:pt x="173" y="1"/>
                    </a:lnTo>
                    <a:lnTo>
                      <a:pt x="172" y="0"/>
                    </a:lnTo>
                    <a:lnTo>
                      <a:pt x="170" y="3"/>
                    </a:lnTo>
                    <a:lnTo>
                      <a:pt x="170" y="2"/>
                    </a:lnTo>
                    <a:lnTo>
                      <a:pt x="167" y="4"/>
                    </a:lnTo>
                    <a:lnTo>
                      <a:pt x="166" y="4"/>
                    </a:lnTo>
                    <a:lnTo>
                      <a:pt x="164" y="3"/>
                    </a:lnTo>
                    <a:lnTo>
                      <a:pt x="163" y="6"/>
                    </a:lnTo>
                    <a:lnTo>
                      <a:pt x="164" y="8"/>
                    </a:lnTo>
                    <a:lnTo>
                      <a:pt x="163" y="10"/>
                    </a:lnTo>
                    <a:lnTo>
                      <a:pt x="163" y="8"/>
                    </a:lnTo>
                    <a:lnTo>
                      <a:pt x="162" y="11"/>
                    </a:lnTo>
                    <a:lnTo>
                      <a:pt x="162" y="13"/>
                    </a:lnTo>
                    <a:lnTo>
                      <a:pt x="161" y="13"/>
                    </a:lnTo>
                    <a:lnTo>
                      <a:pt x="161" y="14"/>
                    </a:lnTo>
                    <a:lnTo>
                      <a:pt x="160" y="12"/>
                    </a:lnTo>
                    <a:lnTo>
                      <a:pt x="159" y="12"/>
                    </a:lnTo>
                    <a:lnTo>
                      <a:pt x="159" y="14"/>
                    </a:lnTo>
                    <a:lnTo>
                      <a:pt x="160" y="16"/>
                    </a:lnTo>
                    <a:lnTo>
                      <a:pt x="159" y="16"/>
                    </a:lnTo>
                    <a:lnTo>
                      <a:pt x="159" y="17"/>
                    </a:lnTo>
                    <a:lnTo>
                      <a:pt x="158" y="17"/>
                    </a:lnTo>
                    <a:lnTo>
                      <a:pt x="158" y="15"/>
                    </a:lnTo>
                    <a:lnTo>
                      <a:pt x="156" y="15"/>
                    </a:lnTo>
                    <a:lnTo>
                      <a:pt x="156" y="13"/>
                    </a:lnTo>
                    <a:lnTo>
                      <a:pt x="154" y="15"/>
                    </a:lnTo>
                    <a:lnTo>
                      <a:pt x="154" y="16"/>
                    </a:lnTo>
                    <a:lnTo>
                      <a:pt x="153" y="17"/>
                    </a:lnTo>
                    <a:lnTo>
                      <a:pt x="153" y="19"/>
                    </a:lnTo>
                    <a:lnTo>
                      <a:pt x="153" y="20"/>
                    </a:lnTo>
                    <a:lnTo>
                      <a:pt x="149" y="19"/>
                    </a:lnTo>
                    <a:lnTo>
                      <a:pt x="146" y="18"/>
                    </a:lnTo>
                    <a:lnTo>
                      <a:pt x="146" y="16"/>
                    </a:lnTo>
                    <a:lnTo>
                      <a:pt x="145" y="15"/>
                    </a:lnTo>
                    <a:lnTo>
                      <a:pt x="141" y="18"/>
                    </a:lnTo>
                    <a:lnTo>
                      <a:pt x="141" y="21"/>
                    </a:lnTo>
                    <a:lnTo>
                      <a:pt x="139" y="23"/>
                    </a:lnTo>
                    <a:lnTo>
                      <a:pt x="139" y="21"/>
                    </a:lnTo>
                    <a:lnTo>
                      <a:pt x="135" y="22"/>
                    </a:lnTo>
                    <a:lnTo>
                      <a:pt x="134" y="21"/>
                    </a:lnTo>
                    <a:lnTo>
                      <a:pt x="133" y="21"/>
                    </a:lnTo>
                    <a:lnTo>
                      <a:pt x="133" y="19"/>
                    </a:lnTo>
                    <a:lnTo>
                      <a:pt x="131" y="17"/>
                    </a:lnTo>
                    <a:lnTo>
                      <a:pt x="131" y="19"/>
                    </a:lnTo>
                    <a:lnTo>
                      <a:pt x="128" y="19"/>
                    </a:lnTo>
                    <a:lnTo>
                      <a:pt x="130" y="17"/>
                    </a:lnTo>
                    <a:lnTo>
                      <a:pt x="130" y="16"/>
                    </a:lnTo>
                    <a:lnTo>
                      <a:pt x="131" y="15"/>
                    </a:lnTo>
                    <a:lnTo>
                      <a:pt x="128" y="15"/>
                    </a:lnTo>
                    <a:lnTo>
                      <a:pt x="128" y="16"/>
                    </a:lnTo>
                    <a:lnTo>
                      <a:pt x="126" y="15"/>
                    </a:lnTo>
                    <a:lnTo>
                      <a:pt x="126" y="13"/>
                    </a:lnTo>
                    <a:lnTo>
                      <a:pt x="126" y="10"/>
                    </a:lnTo>
                    <a:lnTo>
                      <a:pt x="123" y="8"/>
                    </a:lnTo>
                    <a:lnTo>
                      <a:pt x="121" y="9"/>
                    </a:lnTo>
                    <a:lnTo>
                      <a:pt x="121" y="10"/>
                    </a:lnTo>
                    <a:lnTo>
                      <a:pt x="122" y="10"/>
                    </a:lnTo>
                    <a:lnTo>
                      <a:pt x="120" y="11"/>
                    </a:lnTo>
                    <a:lnTo>
                      <a:pt x="118" y="14"/>
                    </a:lnTo>
                    <a:lnTo>
                      <a:pt x="117" y="14"/>
                    </a:lnTo>
                    <a:lnTo>
                      <a:pt x="115" y="15"/>
                    </a:lnTo>
                    <a:lnTo>
                      <a:pt x="115" y="14"/>
                    </a:lnTo>
                    <a:lnTo>
                      <a:pt x="115" y="13"/>
                    </a:lnTo>
                    <a:lnTo>
                      <a:pt x="114" y="14"/>
                    </a:lnTo>
                    <a:lnTo>
                      <a:pt x="113" y="14"/>
                    </a:lnTo>
                    <a:lnTo>
                      <a:pt x="113" y="10"/>
                    </a:lnTo>
                    <a:lnTo>
                      <a:pt x="112" y="10"/>
                    </a:lnTo>
                    <a:lnTo>
                      <a:pt x="112" y="6"/>
                    </a:lnTo>
                    <a:lnTo>
                      <a:pt x="110" y="6"/>
                    </a:lnTo>
                    <a:lnTo>
                      <a:pt x="111" y="7"/>
                    </a:lnTo>
                    <a:lnTo>
                      <a:pt x="109" y="7"/>
                    </a:lnTo>
                    <a:lnTo>
                      <a:pt x="109" y="10"/>
                    </a:lnTo>
                    <a:lnTo>
                      <a:pt x="107" y="10"/>
                    </a:lnTo>
                    <a:lnTo>
                      <a:pt x="107" y="11"/>
                    </a:lnTo>
                    <a:lnTo>
                      <a:pt x="104" y="9"/>
                    </a:lnTo>
                    <a:lnTo>
                      <a:pt x="102" y="8"/>
                    </a:lnTo>
                    <a:lnTo>
                      <a:pt x="100" y="12"/>
                    </a:lnTo>
                    <a:lnTo>
                      <a:pt x="99" y="12"/>
                    </a:lnTo>
                    <a:lnTo>
                      <a:pt x="95" y="11"/>
                    </a:lnTo>
                    <a:lnTo>
                      <a:pt x="95" y="10"/>
                    </a:lnTo>
                    <a:lnTo>
                      <a:pt x="93" y="10"/>
                    </a:lnTo>
                    <a:lnTo>
                      <a:pt x="93" y="11"/>
                    </a:lnTo>
                    <a:lnTo>
                      <a:pt x="91" y="12"/>
                    </a:lnTo>
                    <a:lnTo>
                      <a:pt x="90" y="14"/>
                    </a:lnTo>
                    <a:lnTo>
                      <a:pt x="92" y="15"/>
                    </a:lnTo>
                    <a:lnTo>
                      <a:pt x="92" y="16"/>
                    </a:lnTo>
                    <a:lnTo>
                      <a:pt x="92" y="17"/>
                    </a:lnTo>
                    <a:lnTo>
                      <a:pt x="90" y="17"/>
                    </a:lnTo>
                    <a:lnTo>
                      <a:pt x="90" y="18"/>
                    </a:lnTo>
                    <a:lnTo>
                      <a:pt x="88" y="18"/>
                    </a:lnTo>
                    <a:lnTo>
                      <a:pt x="89" y="19"/>
                    </a:lnTo>
                    <a:lnTo>
                      <a:pt x="88" y="20"/>
                    </a:lnTo>
                    <a:lnTo>
                      <a:pt x="88" y="23"/>
                    </a:lnTo>
                    <a:lnTo>
                      <a:pt x="90" y="23"/>
                    </a:lnTo>
                    <a:lnTo>
                      <a:pt x="91" y="23"/>
                    </a:lnTo>
                    <a:lnTo>
                      <a:pt x="91" y="24"/>
                    </a:lnTo>
                    <a:lnTo>
                      <a:pt x="91" y="23"/>
                    </a:lnTo>
                    <a:lnTo>
                      <a:pt x="93" y="24"/>
                    </a:lnTo>
                    <a:lnTo>
                      <a:pt x="93" y="25"/>
                    </a:lnTo>
                    <a:lnTo>
                      <a:pt x="91" y="24"/>
                    </a:lnTo>
                    <a:lnTo>
                      <a:pt x="92" y="25"/>
                    </a:lnTo>
                    <a:lnTo>
                      <a:pt x="91" y="27"/>
                    </a:lnTo>
                    <a:lnTo>
                      <a:pt x="92" y="25"/>
                    </a:lnTo>
                    <a:lnTo>
                      <a:pt x="92" y="27"/>
                    </a:lnTo>
                    <a:lnTo>
                      <a:pt x="91" y="28"/>
                    </a:lnTo>
                    <a:lnTo>
                      <a:pt x="92" y="28"/>
                    </a:lnTo>
                    <a:lnTo>
                      <a:pt x="92" y="29"/>
                    </a:lnTo>
                    <a:lnTo>
                      <a:pt x="92" y="32"/>
                    </a:lnTo>
                    <a:lnTo>
                      <a:pt x="91" y="32"/>
                    </a:lnTo>
                    <a:lnTo>
                      <a:pt x="90" y="34"/>
                    </a:lnTo>
                    <a:lnTo>
                      <a:pt x="92" y="35"/>
                    </a:lnTo>
                    <a:lnTo>
                      <a:pt x="91" y="36"/>
                    </a:lnTo>
                    <a:lnTo>
                      <a:pt x="91" y="37"/>
                    </a:lnTo>
                    <a:lnTo>
                      <a:pt x="90" y="38"/>
                    </a:lnTo>
                    <a:lnTo>
                      <a:pt x="91" y="39"/>
                    </a:lnTo>
                    <a:lnTo>
                      <a:pt x="92" y="41"/>
                    </a:lnTo>
                    <a:lnTo>
                      <a:pt x="92" y="42"/>
                    </a:lnTo>
                    <a:lnTo>
                      <a:pt x="93" y="43"/>
                    </a:lnTo>
                    <a:lnTo>
                      <a:pt x="93" y="44"/>
                    </a:lnTo>
                    <a:lnTo>
                      <a:pt x="94" y="44"/>
                    </a:lnTo>
                    <a:lnTo>
                      <a:pt x="94" y="45"/>
                    </a:lnTo>
                    <a:lnTo>
                      <a:pt x="93" y="45"/>
                    </a:lnTo>
                    <a:lnTo>
                      <a:pt x="93" y="46"/>
                    </a:lnTo>
                    <a:lnTo>
                      <a:pt x="97" y="47"/>
                    </a:lnTo>
                    <a:lnTo>
                      <a:pt x="97" y="48"/>
                    </a:lnTo>
                    <a:lnTo>
                      <a:pt x="95" y="48"/>
                    </a:lnTo>
                    <a:lnTo>
                      <a:pt x="93" y="47"/>
                    </a:lnTo>
                    <a:lnTo>
                      <a:pt x="92" y="49"/>
                    </a:lnTo>
                    <a:lnTo>
                      <a:pt x="90" y="52"/>
                    </a:lnTo>
                    <a:lnTo>
                      <a:pt x="88" y="52"/>
                    </a:lnTo>
                    <a:lnTo>
                      <a:pt x="89" y="53"/>
                    </a:lnTo>
                    <a:lnTo>
                      <a:pt x="88" y="55"/>
                    </a:lnTo>
                    <a:lnTo>
                      <a:pt x="88" y="57"/>
                    </a:lnTo>
                    <a:lnTo>
                      <a:pt x="88" y="58"/>
                    </a:lnTo>
                    <a:lnTo>
                      <a:pt x="87" y="61"/>
                    </a:lnTo>
                    <a:lnTo>
                      <a:pt x="86" y="61"/>
                    </a:lnTo>
                    <a:lnTo>
                      <a:pt x="86" y="62"/>
                    </a:lnTo>
                    <a:lnTo>
                      <a:pt x="87" y="62"/>
                    </a:lnTo>
                    <a:lnTo>
                      <a:pt x="86" y="62"/>
                    </a:lnTo>
                    <a:lnTo>
                      <a:pt x="87" y="62"/>
                    </a:lnTo>
                    <a:lnTo>
                      <a:pt x="86" y="63"/>
                    </a:lnTo>
                    <a:lnTo>
                      <a:pt x="87" y="66"/>
                    </a:lnTo>
                    <a:lnTo>
                      <a:pt x="87" y="68"/>
                    </a:lnTo>
                    <a:lnTo>
                      <a:pt x="88" y="70"/>
                    </a:lnTo>
                    <a:lnTo>
                      <a:pt x="89" y="72"/>
                    </a:lnTo>
                    <a:lnTo>
                      <a:pt x="88" y="72"/>
                    </a:lnTo>
                    <a:lnTo>
                      <a:pt x="89" y="73"/>
                    </a:lnTo>
                    <a:lnTo>
                      <a:pt x="88" y="73"/>
                    </a:lnTo>
                    <a:lnTo>
                      <a:pt x="88" y="74"/>
                    </a:lnTo>
                    <a:lnTo>
                      <a:pt x="89" y="74"/>
                    </a:lnTo>
                    <a:lnTo>
                      <a:pt x="90" y="75"/>
                    </a:lnTo>
                    <a:lnTo>
                      <a:pt x="92" y="75"/>
                    </a:lnTo>
                    <a:lnTo>
                      <a:pt x="91" y="76"/>
                    </a:lnTo>
                    <a:lnTo>
                      <a:pt x="92" y="77"/>
                    </a:lnTo>
                    <a:lnTo>
                      <a:pt x="92" y="79"/>
                    </a:lnTo>
                    <a:lnTo>
                      <a:pt x="92" y="81"/>
                    </a:lnTo>
                    <a:lnTo>
                      <a:pt x="91" y="80"/>
                    </a:lnTo>
                    <a:lnTo>
                      <a:pt x="91" y="82"/>
                    </a:lnTo>
                    <a:lnTo>
                      <a:pt x="90" y="82"/>
                    </a:lnTo>
                    <a:lnTo>
                      <a:pt x="88" y="83"/>
                    </a:lnTo>
                    <a:lnTo>
                      <a:pt x="89" y="84"/>
                    </a:lnTo>
                    <a:lnTo>
                      <a:pt x="90" y="82"/>
                    </a:lnTo>
                    <a:lnTo>
                      <a:pt x="90" y="85"/>
                    </a:lnTo>
                    <a:lnTo>
                      <a:pt x="91" y="86"/>
                    </a:lnTo>
                    <a:lnTo>
                      <a:pt x="88" y="86"/>
                    </a:lnTo>
                    <a:lnTo>
                      <a:pt x="86" y="89"/>
                    </a:lnTo>
                    <a:lnTo>
                      <a:pt x="85" y="92"/>
                    </a:lnTo>
                    <a:lnTo>
                      <a:pt x="85" y="93"/>
                    </a:lnTo>
                    <a:lnTo>
                      <a:pt x="84" y="93"/>
                    </a:lnTo>
                    <a:lnTo>
                      <a:pt x="85" y="96"/>
                    </a:lnTo>
                    <a:lnTo>
                      <a:pt x="84" y="98"/>
                    </a:lnTo>
                    <a:lnTo>
                      <a:pt x="80" y="97"/>
                    </a:lnTo>
                    <a:lnTo>
                      <a:pt x="79" y="98"/>
                    </a:lnTo>
                    <a:lnTo>
                      <a:pt x="78" y="100"/>
                    </a:lnTo>
                    <a:lnTo>
                      <a:pt x="77" y="100"/>
                    </a:lnTo>
                    <a:lnTo>
                      <a:pt x="75" y="100"/>
                    </a:lnTo>
                    <a:lnTo>
                      <a:pt x="74" y="105"/>
                    </a:lnTo>
                    <a:lnTo>
                      <a:pt x="71" y="102"/>
                    </a:lnTo>
                    <a:lnTo>
                      <a:pt x="71" y="107"/>
                    </a:lnTo>
                    <a:lnTo>
                      <a:pt x="70" y="108"/>
                    </a:lnTo>
                    <a:lnTo>
                      <a:pt x="69" y="108"/>
                    </a:lnTo>
                    <a:lnTo>
                      <a:pt x="71" y="111"/>
                    </a:lnTo>
                    <a:lnTo>
                      <a:pt x="72" y="111"/>
                    </a:lnTo>
                    <a:lnTo>
                      <a:pt x="73" y="112"/>
                    </a:lnTo>
                    <a:lnTo>
                      <a:pt x="72" y="114"/>
                    </a:lnTo>
                    <a:lnTo>
                      <a:pt x="71" y="115"/>
                    </a:lnTo>
                    <a:lnTo>
                      <a:pt x="71" y="118"/>
                    </a:lnTo>
                    <a:lnTo>
                      <a:pt x="69" y="118"/>
                    </a:lnTo>
                    <a:lnTo>
                      <a:pt x="68" y="118"/>
                    </a:lnTo>
                    <a:lnTo>
                      <a:pt x="67" y="116"/>
                    </a:lnTo>
                    <a:lnTo>
                      <a:pt x="65" y="116"/>
                    </a:lnTo>
                    <a:lnTo>
                      <a:pt x="63" y="116"/>
                    </a:lnTo>
                    <a:lnTo>
                      <a:pt x="62" y="116"/>
                    </a:lnTo>
                    <a:lnTo>
                      <a:pt x="63" y="118"/>
                    </a:lnTo>
                    <a:lnTo>
                      <a:pt x="63" y="122"/>
                    </a:lnTo>
                    <a:lnTo>
                      <a:pt x="63" y="126"/>
                    </a:lnTo>
                    <a:lnTo>
                      <a:pt x="64" y="126"/>
                    </a:lnTo>
                    <a:lnTo>
                      <a:pt x="65" y="126"/>
                    </a:lnTo>
                    <a:lnTo>
                      <a:pt x="69" y="127"/>
                    </a:lnTo>
                    <a:lnTo>
                      <a:pt x="70" y="126"/>
                    </a:lnTo>
                    <a:lnTo>
                      <a:pt x="71" y="128"/>
                    </a:lnTo>
                    <a:lnTo>
                      <a:pt x="69" y="128"/>
                    </a:lnTo>
                    <a:lnTo>
                      <a:pt x="66" y="130"/>
                    </a:lnTo>
                    <a:lnTo>
                      <a:pt x="66" y="131"/>
                    </a:lnTo>
                    <a:lnTo>
                      <a:pt x="68" y="134"/>
                    </a:lnTo>
                    <a:lnTo>
                      <a:pt x="67" y="134"/>
                    </a:lnTo>
                    <a:lnTo>
                      <a:pt x="64" y="133"/>
                    </a:lnTo>
                    <a:lnTo>
                      <a:pt x="64" y="132"/>
                    </a:lnTo>
                    <a:lnTo>
                      <a:pt x="63" y="131"/>
                    </a:lnTo>
                    <a:lnTo>
                      <a:pt x="62" y="133"/>
                    </a:lnTo>
                    <a:lnTo>
                      <a:pt x="63" y="134"/>
                    </a:lnTo>
                    <a:lnTo>
                      <a:pt x="63" y="136"/>
                    </a:lnTo>
                    <a:lnTo>
                      <a:pt x="60" y="135"/>
                    </a:lnTo>
                    <a:lnTo>
                      <a:pt x="58" y="137"/>
                    </a:lnTo>
                    <a:lnTo>
                      <a:pt x="58" y="138"/>
                    </a:lnTo>
                    <a:lnTo>
                      <a:pt x="58" y="139"/>
                    </a:lnTo>
                    <a:lnTo>
                      <a:pt x="57" y="139"/>
                    </a:lnTo>
                    <a:lnTo>
                      <a:pt x="56" y="139"/>
                    </a:lnTo>
                    <a:lnTo>
                      <a:pt x="56" y="141"/>
                    </a:lnTo>
                    <a:lnTo>
                      <a:pt x="58" y="141"/>
                    </a:lnTo>
                    <a:lnTo>
                      <a:pt x="57" y="141"/>
                    </a:lnTo>
                    <a:lnTo>
                      <a:pt x="57" y="143"/>
                    </a:lnTo>
                    <a:lnTo>
                      <a:pt x="58" y="142"/>
                    </a:lnTo>
                    <a:lnTo>
                      <a:pt x="58" y="146"/>
                    </a:lnTo>
                    <a:lnTo>
                      <a:pt x="61" y="148"/>
                    </a:lnTo>
                    <a:lnTo>
                      <a:pt x="61" y="149"/>
                    </a:lnTo>
                    <a:lnTo>
                      <a:pt x="62" y="149"/>
                    </a:lnTo>
                    <a:lnTo>
                      <a:pt x="62" y="153"/>
                    </a:lnTo>
                    <a:lnTo>
                      <a:pt x="63" y="156"/>
                    </a:lnTo>
                    <a:lnTo>
                      <a:pt x="61" y="157"/>
                    </a:lnTo>
                    <a:lnTo>
                      <a:pt x="59" y="156"/>
                    </a:lnTo>
                    <a:lnTo>
                      <a:pt x="58" y="156"/>
                    </a:lnTo>
                    <a:lnTo>
                      <a:pt x="55" y="159"/>
                    </a:lnTo>
                    <a:lnTo>
                      <a:pt x="54" y="167"/>
                    </a:lnTo>
                    <a:lnTo>
                      <a:pt x="52" y="168"/>
                    </a:lnTo>
                    <a:lnTo>
                      <a:pt x="53" y="169"/>
                    </a:lnTo>
                    <a:lnTo>
                      <a:pt x="55" y="169"/>
                    </a:lnTo>
                    <a:lnTo>
                      <a:pt x="53" y="170"/>
                    </a:lnTo>
                    <a:lnTo>
                      <a:pt x="53" y="172"/>
                    </a:lnTo>
                    <a:lnTo>
                      <a:pt x="53" y="170"/>
                    </a:lnTo>
                    <a:lnTo>
                      <a:pt x="52" y="170"/>
                    </a:lnTo>
                    <a:lnTo>
                      <a:pt x="51" y="169"/>
                    </a:lnTo>
                    <a:lnTo>
                      <a:pt x="50" y="170"/>
                    </a:lnTo>
                    <a:lnTo>
                      <a:pt x="49" y="169"/>
                    </a:lnTo>
                    <a:lnTo>
                      <a:pt x="47" y="170"/>
                    </a:lnTo>
                    <a:lnTo>
                      <a:pt x="44" y="170"/>
                    </a:lnTo>
                    <a:lnTo>
                      <a:pt x="44" y="172"/>
                    </a:lnTo>
                    <a:lnTo>
                      <a:pt x="43" y="172"/>
                    </a:lnTo>
                    <a:lnTo>
                      <a:pt x="43" y="174"/>
                    </a:lnTo>
                    <a:lnTo>
                      <a:pt x="41" y="174"/>
                    </a:lnTo>
                    <a:lnTo>
                      <a:pt x="40" y="174"/>
                    </a:lnTo>
                    <a:lnTo>
                      <a:pt x="39" y="176"/>
                    </a:lnTo>
                    <a:lnTo>
                      <a:pt x="35" y="179"/>
                    </a:lnTo>
                    <a:lnTo>
                      <a:pt x="34" y="177"/>
                    </a:lnTo>
                    <a:lnTo>
                      <a:pt x="33" y="176"/>
                    </a:lnTo>
                    <a:lnTo>
                      <a:pt x="32" y="176"/>
                    </a:lnTo>
                    <a:lnTo>
                      <a:pt x="28" y="174"/>
                    </a:lnTo>
                    <a:lnTo>
                      <a:pt x="30" y="174"/>
                    </a:lnTo>
                    <a:lnTo>
                      <a:pt x="30" y="173"/>
                    </a:lnTo>
                    <a:lnTo>
                      <a:pt x="25" y="172"/>
                    </a:lnTo>
                    <a:lnTo>
                      <a:pt x="24" y="172"/>
                    </a:lnTo>
                    <a:lnTo>
                      <a:pt x="24" y="173"/>
                    </a:lnTo>
                    <a:lnTo>
                      <a:pt x="27" y="174"/>
                    </a:lnTo>
                    <a:lnTo>
                      <a:pt x="27" y="176"/>
                    </a:lnTo>
                    <a:lnTo>
                      <a:pt x="25" y="177"/>
                    </a:lnTo>
                    <a:lnTo>
                      <a:pt x="24" y="180"/>
                    </a:lnTo>
                    <a:lnTo>
                      <a:pt x="24" y="182"/>
                    </a:lnTo>
                    <a:lnTo>
                      <a:pt x="23" y="183"/>
                    </a:lnTo>
                    <a:lnTo>
                      <a:pt x="24" y="184"/>
                    </a:lnTo>
                    <a:lnTo>
                      <a:pt x="24" y="190"/>
                    </a:lnTo>
                    <a:lnTo>
                      <a:pt x="24" y="191"/>
                    </a:lnTo>
                    <a:lnTo>
                      <a:pt x="19" y="191"/>
                    </a:lnTo>
                    <a:lnTo>
                      <a:pt x="19" y="192"/>
                    </a:lnTo>
                    <a:lnTo>
                      <a:pt x="20" y="196"/>
                    </a:lnTo>
                    <a:lnTo>
                      <a:pt x="22" y="199"/>
                    </a:lnTo>
                    <a:lnTo>
                      <a:pt x="23" y="200"/>
                    </a:lnTo>
                    <a:lnTo>
                      <a:pt x="22" y="203"/>
                    </a:lnTo>
                    <a:lnTo>
                      <a:pt x="24" y="208"/>
                    </a:lnTo>
                    <a:lnTo>
                      <a:pt x="24" y="211"/>
                    </a:lnTo>
                    <a:lnTo>
                      <a:pt x="24" y="212"/>
                    </a:lnTo>
                    <a:lnTo>
                      <a:pt x="22" y="216"/>
                    </a:lnTo>
                    <a:lnTo>
                      <a:pt x="17" y="220"/>
                    </a:lnTo>
                    <a:lnTo>
                      <a:pt x="15" y="218"/>
                    </a:lnTo>
                    <a:lnTo>
                      <a:pt x="14" y="217"/>
                    </a:lnTo>
                    <a:lnTo>
                      <a:pt x="14" y="216"/>
                    </a:lnTo>
                    <a:lnTo>
                      <a:pt x="13" y="216"/>
                    </a:lnTo>
                    <a:lnTo>
                      <a:pt x="13" y="217"/>
                    </a:lnTo>
                    <a:lnTo>
                      <a:pt x="9" y="222"/>
                    </a:lnTo>
                    <a:lnTo>
                      <a:pt x="7" y="227"/>
                    </a:lnTo>
                    <a:lnTo>
                      <a:pt x="4" y="231"/>
                    </a:lnTo>
                    <a:lnTo>
                      <a:pt x="4" y="232"/>
                    </a:lnTo>
                    <a:lnTo>
                      <a:pt x="4" y="234"/>
                    </a:lnTo>
                    <a:lnTo>
                      <a:pt x="4" y="237"/>
                    </a:lnTo>
                    <a:lnTo>
                      <a:pt x="1" y="240"/>
                    </a:lnTo>
                    <a:lnTo>
                      <a:pt x="1" y="242"/>
                    </a:lnTo>
                    <a:lnTo>
                      <a:pt x="0" y="245"/>
                    </a:lnTo>
                    <a:lnTo>
                      <a:pt x="1" y="248"/>
                    </a:lnTo>
                    <a:lnTo>
                      <a:pt x="4" y="249"/>
                    </a:lnTo>
                    <a:lnTo>
                      <a:pt x="3" y="251"/>
                    </a:lnTo>
                    <a:lnTo>
                      <a:pt x="3" y="254"/>
                    </a:lnTo>
                    <a:lnTo>
                      <a:pt x="5" y="255"/>
                    </a:lnTo>
                    <a:lnTo>
                      <a:pt x="6" y="254"/>
                    </a:lnTo>
                    <a:lnTo>
                      <a:pt x="9" y="256"/>
                    </a:lnTo>
                    <a:lnTo>
                      <a:pt x="10" y="255"/>
                    </a:lnTo>
                    <a:lnTo>
                      <a:pt x="11" y="254"/>
                    </a:lnTo>
                    <a:lnTo>
                      <a:pt x="14" y="259"/>
                    </a:lnTo>
                    <a:lnTo>
                      <a:pt x="12" y="262"/>
                    </a:lnTo>
                    <a:lnTo>
                      <a:pt x="14" y="265"/>
                    </a:lnTo>
                    <a:lnTo>
                      <a:pt x="17" y="271"/>
                    </a:lnTo>
                    <a:lnTo>
                      <a:pt x="17" y="268"/>
                    </a:lnTo>
                    <a:lnTo>
                      <a:pt x="19" y="268"/>
                    </a:lnTo>
                    <a:lnTo>
                      <a:pt x="20" y="266"/>
                    </a:lnTo>
                    <a:lnTo>
                      <a:pt x="23" y="267"/>
                    </a:lnTo>
                    <a:lnTo>
                      <a:pt x="24" y="267"/>
                    </a:lnTo>
                    <a:lnTo>
                      <a:pt x="21" y="269"/>
                    </a:lnTo>
                    <a:lnTo>
                      <a:pt x="20" y="271"/>
                    </a:lnTo>
                    <a:lnTo>
                      <a:pt x="24" y="277"/>
                    </a:lnTo>
                    <a:lnTo>
                      <a:pt x="24" y="282"/>
                    </a:lnTo>
                    <a:lnTo>
                      <a:pt x="25" y="283"/>
                    </a:lnTo>
                    <a:lnTo>
                      <a:pt x="27" y="293"/>
                    </a:lnTo>
                    <a:lnTo>
                      <a:pt x="28" y="294"/>
                    </a:lnTo>
                    <a:lnTo>
                      <a:pt x="30" y="295"/>
                    </a:lnTo>
                    <a:lnTo>
                      <a:pt x="30" y="297"/>
                    </a:lnTo>
                    <a:lnTo>
                      <a:pt x="30" y="300"/>
                    </a:lnTo>
                    <a:lnTo>
                      <a:pt x="32" y="301"/>
                    </a:lnTo>
                    <a:lnTo>
                      <a:pt x="34" y="301"/>
                    </a:lnTo>
                    <a:lnTo>
                      <a:pt x="35" y="302"/>
                    </a:lnTo>
                    <a:lnTo>
                      <a:pt x="38" y="301"/>
                    </a:lnTo>
                    <a:lnTo>
                      <a:pt x="43" y="303"/>
                    </a:lnTo>
                    <a:lnTo>
                      <a:pt x="45" y="302"/>
                    </a:lnTo>
                    <a:lnTo>
                      <a:pt x="47" y="300"/>
                    </a:lnTo>
                    <a:lnTo>
                      <a:pt x="49" y="301"/>
                    </a:lnTo>
                    <a:lnTo>
                      <a:pt x="49" y="305"/>
                    </a:lnTo>
                    <a:lnTo>
                      <a:pt x="52" y="311"/>
                    </a:lnTo>
                    <a:lnTo>
                      <a:pt x="50" y="313"/>
                    </a:lnTo>
                    <a:lnTo>
                      <a:pt x="53" y="324"/>
                    </a:lnTo>
                    <a:lnTo>
                      <a:pt x="53" y="325"/>
                    </a:lnTo>
                    <a:lnTo>
                      <a:pt x="55" y="328"/>
                    </a:lnTo>
                    <a:lnTo>
                      <a:pt x="57" y="328"/>
                    </a:lnTo>
                    <a:lnTo>
                      <a:pt x="61" y="329"/>
                    </a:lnTo>
                    <a:lnTo>
                      <a:pt x="59" y="332"/>
                    </a:lnTo>
                    <a:lnTo>
                      <a:pt x="61" y="335"/>
                    </a:lnTo>
                    <a:lnTo>
                      <a:pt x="61" y="337"/>
                    </a:lnTo>
                    <a:lnTo>
                      <a:pt x="64" y="345"/>
                    </a:lnTo>
                    <a:lnTo>
                      <a:pt x="62" y="351"/>
                    </a:lnTo>
                    <a:lnTo>
                      <a:pt x="61" y="353"/>
                    </a:lnTo>
                    <a:lnTo>
                      <a:pt x="63" y="356"/>
                    </a:lnTo>
                    <a:lnTo>
                      <a:pt x="68" y="359"/>
                    </a:lnTo>
                    <a:lnTo>
                      <a:pt x="71" y="358"/>
                    </a:lnTo>
                    <a:lnTo>
                      <a:pt x="72" y="360"/>
                    </a:lnTo>
                    <a:lnTo>
                      <a:pt x="74" y="359"/>
                    </a:lnTo>
                    <a:lnTo>
                      <a:pt x="79" y="362"/>
                    </a:lnTo>
                    <a:lnTo>
                      <a:pt x="82" y="366"/>
                    </a:lnTo>
                    <a:lnTo>
                      <a:pt x="85" y="368"/>
                    </a:lnTo>
                    <a:lnTo>
                      <a:pt x="88" y="375"/>
                    </a:lnTo>
                    <a:lnTo>
                      <a:pt x="90" y="377"/>
                    </a:lnTo>
                    <a:lnTo>
                      <a:pt x="90" y="379"/>
                    </a:lnTo>
                    <a:lnTo>
                      <a:pt x="92" y="379"/>
                    </a:lnTo>
                    <a:lnTo>
                      <a:pt x="92" y="381"/>
                    </a:lnTo>
                    <a:lnTo>
                      <a:pt x="95" y="386"/>
                    </a:lnTo>
                    <a:lnTo>
                      <a:pt x="97" y="386"/>
                    </a:lnTo>
                    <a:lnTo>
                      <a:pt x="98" y="388"/>
                    </a:lnTo>
                    <a:lnTo>
                      <a:pt x="99" y="391"/>
                    </a:lnTo>
                    <a:lnTo>
                      <a:pt x="103" y="392"/>
                    </a:lnTo>
                    <a:lnTo>
                      <a:pt x="105" y="394"/>
                    </a:lnTo>
                    <a:lnTo>
                      <a:pt x="107" y="394"/>
                    </a:lnTo>
                    <a:lnTo>
                      <a:pt x="112" y="396"/>
                    </a:lnTo>
                    <a:lnTo>
                      <a:pt x="113" y="397"/>
                    </a:lnTo>
                    <a:lnTo>
                      <a:pt x="113" y="400"/>
                    </a:lnTo>
                    <a:lnTo>
                      <a:pt x="112" y="402"/>
                    </a:lnTo>
                    <a:lnTo>
                      <a:pt x="115" y="402"/>
                    </a:lnTo>
                    <a:lnTo>
                      <a:pt x="114" y="403"/>
                    </a:lnTo>
                    <a:lnTo>
                      <a:pt x="116" y="405"/>
                    </a:lnTo>
                    <a:lnTo>
                      <a:pt x="117" y="407"/>
                    </a:lnTo>
                    <a:lnTo>
                      <a:pt x="116" y="407"/>
                    </a:lnTo>
                    <a:lnTo>
                      <a:pt x="115" y="408"/>
                    </a:lnTo>
                    <a:lnTo>
                      <a:pt x="118" y="410"/>
                    </a:lnTo>
                    <a:lnTo>
                      <a:pt x="118" y="412"/>
                    </a:lnTo>
                    <a:lnTo>
                      <a:pt x="119" y="412"/>
                    </a:lnTo>
                    <a:lnTo>
                      <a:pt x="121" y="412"/>
                    </a:lnTo>
                    <a:lnTo>
                      <a:pt x="123" y="414"/>
                    </a:lnTo>
                    <a:lnTo>
                      <a:pt x="125" y="414"/>
                    </a:lnTo>
                    <a:lnTo>
                      <a:pt x="124" y="418"/>
                    </a:lnTo>
                    <a:lnTo>
                      <a:pt x="123" y="421"/>
                    </a:lnTo>
                    <a:lnTo>
                      <a:pt x="121" y="423"/>
                    </a:lnTo>
                    <a:lnTo>
                      <a:pt x="118" y="422"/>
                    </a:lnTo>
                    <a:lnTo>
                      <a:pt x="113" y="422"/>
                    </a:lnTo>
                    <a:lnTo>
                      <a:pt x="113" y="426"/>
                    </a:lnTo>
                    <a:lnTo>
                      <a:pt x="111" y="426"/>
                    </a:lnTo>
                    <a:lnTo>
                      <a:pt x="110" y="427"/>
                    </a:lnTo>
                    <a:lnTo>
                      <a:pt x="109" y="427"/>
                    </a:lnTo>
                    <a:lnTo>
                      <a:pt x="112" y="431"/>
                    </a:lnTo>
                    <a:lnTo>
                      <a:pt x="112" y="432"/>
                    </a:lnTo>
                    <a:lnTo>
                      <a:pt x="114" y="434"/>
                    </a:lnTo>
                    <a:lnTo>
                      <a:pt x="113" y="435"/>
                    </a:lnTo>
                    <a:lnTo>
                      <a:pt x="117" y="435"/>
                    </a:lnTo>
                    <a:lnTo>
                      <a:pt x="118" y="435"/>
                    </a:lnTo>
                    <a:lnTo>
                      <a:pt x="118" y="439"/>
                    </a:lnTo>
                    <a:lnTo>
                      <a:pt x="116" y="439"/>
                    </a:lnTo>
                    <a:lnTo>
                      <a:pt x="117" y="440"/>
                    </a:lnTo>
                    <a:lnTo>
                      <a:pt x="116" y="442"/>
                    </a:lnTo>
                    <a:lnTo>
                      <a:pt x="118" y="443"/>
                    </a:lnTo>
                    <a:lnTo>
                      <a:pt x="118" y="444"/>
                    </a:lnTo>
                    <a:lnTo>
                      <a:pt x="119" y="447"/>
                    </a:lnTo>
                    <a:lnTo>
                      <a:pt x="121" y="445"/>
                    </a:lnTo>
                    <a:lnTo>
                      <a:pt x="123" y="446"/>
                    </a:lnTo>
                    <a:lnTo>
                      <a:pt x="122" y="448"/>
                    </a:lnTo>
                    <a:lnTo>
                      <a:pt x="122" y="451"/>
                    </a:lnTo>
                    <a:lnTo>
                      <a:pt x="123" y="451"/>
                    </a:lnTo>
                    <a:lnTo>
                      <a:pt x="124" y="449"/>
                    </a:lnTo>
                    <a:lnTo>
                      <a:pt x="130" y="450"/>
                    </a:lnTo>
                    <a:lnTo>
                      <a:pt x="131" y="451"/>
                    </a:lnTo>
                    <a:lnTo>
                      <a:pt x="129" y="454"/>
                    </a:lnTo>
                    <a:lnTo>
                      <a:pt x="132" y="456"/>
                    </a:lnTo>
                    <a:lnTo>
                      <a:pt x="136" y="456"/>
                    </a:lnTo>
                    <a:lnTo>
                      <a:pt x="140" y="453"/>
                    </a:lnTo>
                    <a:lnTo>
                      <a:pt x="143" y="455"/>
                    </a:lnTo>
                    <a:lnTo>
                      <a:pt x="145" y="454"/>
                    </a:lnTo>
                    <a:lnTo>
                      <a:pt x="148" y="456"/>
                    </a:lnTo>
                    <a:lnTo>
                      <a:pt x="148" y="458"/>
                    </a:lnTo>
                    <a:lnTo>
                      <a:pt x="152" y="457"/>
                    </a:lnTo>
                    <a:lnTo>
                      <a:pt x="153" y="457"/>
                    </a:lnTo>
                    <a:lnTo>
                      <a:pt x="154" y="457"/>
                    </a:lnTo>
                    <a:lnTo>
                      <a:pt x="155" y="457"/>
                    </a:lnTo>
                    <a:lnTo>
                      <a:pt x="158" y="458"/>
                    </a:lnTo>
                    <a:lnTo>
                      <a:pt x="162" y="461"/>
                    </a:lnTo>
                    <a:lnTo>
                      <a:pt x="166" y="463"/>
                    </a:lnTo>
                    <a:lnTo>
                      <a:pt x="169" y="465"/>
                    </a:lnTo>
                    <a:lnTo>
                      <a:pt x="169" y="467"/>
                    </a:lnTo>
                    <a:lnTo>
                      <a:pt x="174" y="465"/>
                    </a:lnTo>
                    <a:lnTo>
                      <a:pt x="178" y="467"/>
                    </a:lnTo>
                    <a:lnTo>
                      <a:pt x="180" y="471"/>
                    </a:lnTo>
                    <a:lnTo>
                      <a:pt x="188" y="477"/>
                    </a:lnTo>
                    <a:lnTo>
                      <a:pt x="190" y="477"/>
                    </a:lnTo>
                    <a:lnTo>
                      <a:pt x="191" y="477"/>
                    </a:lnTo>
                    <a:lnTo>
                      <a:pt x="191" y="481"/>
                    </a:lnTo>
                    <a:lnTo>
                      <a:pt x="193" y="482"/>
                    </a:lnTo>
                    <a:lnTo>
                      <a:pt x="196" y="482"/>
                    </a:lnTo>
                    <a:lnTo>
                      <a:pt x="197" y="479"/>
                    </a:lnTo>
                    <a:lnTo>
                      <a:pt x="200" y="478"/>
                    </a:lnTo>
                    <a:lnTo>
                      <a:pt x="200" y="476"/>
                    </a:lnTo>
                    <a:lnTo>
                      <a:pt x="202" y="473"/>
                    </a:lnTo>
                    <a:lnTo>
                      <a:pt x="204" y="473"/>
                    </a:lnTo>
                    <a:lnTo>
                      <a:pt x="205" y="476"/>
                    </a:lnTo>
                    <a:lnTo>
                      <a:pt x="206" y="477"/>
                    </a:lnTo>
                    <a:lnTo>
                      <a:pt x="208" y="477"/>
                    </a:lnTo>
                    <a:lnTo>
                      <a:pt x="210" y="476"/>
                    </a:lnTo>
                    <a:lnTo>
                      <a:pt x="211" y="473"/>
                    </a:lnTo>
                    <a:lnTo>
                      <a:pt x="211" y="471"/>
                    </a:lnTo>
                    <a:lnTo>
                      <a:pt x="210" y="470"/>
                    </a:lnTo>
                    <a:lnTo>
                      <a:pt x="210" y="466"/>
                    </a:lnTo>
                    <a:lnTo>
                      <a:pt x="211" y="465"/>
                    </a:lnTo>
                    <a:lnTo>
                      <a:pt x="213" y="467"/>
                    </a:lnTo>
                    <a:lnTo>
                      <a:pt x="215" y="467"/>
                    </a:lnTo>
                    <a:lnTo>
                      <a:pt x="216" y="467"/>
                    </a:lnTo>
                    <a:lnTo>
                      <a:pt x="218" y="467"/>
                    </a:lnTo>
                    <a:lnTo>
                      <a:pt x="221" y="470"/>
                    </a:lnTo>
                    <a:lnTo>
                      <a:pt x="223" y="470"/>
                    </a:lnTo>
                    <a:lnTo>
                      <a:pt x="224" y="466"/>
                    </a:lnTo>
                    <a:lnTo>
                      <a:pt x="226" y="465"/>
                    </a:lnTo>
                    <a:lnTo>
                      <a:pt x="227" y="462"/>
                    </a:lnTo>
                    <a:lnTo>
                      <a:pt x="229" y="459"/>
                    </a:lnTo>
                    <a:lnTo>
                      <a:pt x="229" y="456"/>
                    </a:lnTo>
                    <a:lnTo>
                      <a:pt x="231" y="454"/>
                    </a:lnTo>
                    <a:lnTo>
                      <a:pt x="232" y="454"/>
                    </a:lnTo>
                    <a:lnTo>
                      <a:pt x="231" y="450"/>
                    </a:lnTo>
                    <a:lnTo>
                      <a:pt x="229" y="447"/>
                    </a:lnTo>
                    <a:lnTo>
                      <a:pt x="229" y="444"/>
                    </a:lnTo>
                    <a:lnTo>
                      <a:pt x="232" y="444"/>
                    </a:lnTo>
                    <a:lnTo>
                      <a:pt x="233" y="445"/>
                    </a:lnTo>
                    <a:lnTo>
                      <a:pt x="236" y="444"/>
                    </a:lnTo>
                    <a:lnTo>
                      <a:pt x="237" y="446"/>
                    </a:lnTo>
                    <a:lnTo>
                      <a:pt x="238" y="447"/>
                    </a:lnTo>
                    <a:lnTo>
                      <a:pt x="237" y="447"/>
                    </a:lnTo>
                    <a:lnTo>
                      <a:pt x="237" y="448"/>
                    </a:lnTo>
                    <a:lnTo>
                      <a:pt x="239" y="450"/>
                    </a:lnTo>
                    <a:lnTo>
                      <a:pt x="242" y="452"/>
                    </a:lnTo>
                    <a:lnTo>
                      <a:pt x="242" y="455"/>
                    </a:lnTo>
                    <a:lnTo>
                      <a:pt x="242" y="456"/>
                    </a:lnTo>
                    <a:lnTo>
                      <a:pt x="243" y="457"/>
                    </a:lnTo>
                    <a:lnTo>
                      <a:pt x="244" y="460"/>
                    </a:lnTo>
                    <a:lnTo>
                      <a:pt x="246" y="459"/>
                    </a:lnTo>
                    <a:lnTo>
                      <a:pt x="249" y="459"/>
                    </a:lnTo>
                    <a:lnTo>
                      <a:pt x="250" y="461"/>
                    </a:lnTo>
                    <a:lnTo>
                      <a:pt x="256" y="463"/>
                    </a:lnTo>
                    <a:lnTo>
                      <a:pt x="257" y="464"/>
                    </a:lnTo>
                    <a:lnTo>
                      <a:pt x="257" y="467"/>
                    </a:lnTo>
                    <a:lnTo>
                      <a:pt x="259" y="469"/>
                    </a:lnTo>
                    <a:lnTo>
                      <a:pt x="260" y="468"/>
                    </a:lnTo>
                    <a:lnTo>
                      <a:pt x="260" y="466"/>
                    </a:lnTo>
                    <a:lnTo>
                      <a:pt x="262" y="466"/>
                    </a:lnTo>
                    <a:lnTo>
                      <a:pt x="263" y="465"/>
                    </a:lnTo>
                    <a:lnTo>
                      <a:pt x="264" y="465"/>
                    </a:lnTo>
                    <a:lnTo>
                      <a:pt x="266" y="463"/>
                    </a:lnTo>
                    <a:lnTo>
                      <a:pt x="268" y="463"/>
                    </a:lnTo>
                    <a:lnTo>
                      <a:pt x="271" y="460"/>
                    </a:lnTo>
                    <a:lnTo>
                      <a:pt x="272" y="459"/>
                    </a:lnTo>
                    <a:lnTo>
                      <a:pt x="275" y="459"/>
                    </a:lnTo>
                    <a:lnTo>
                      <a:pt x="276" y="463"/>
                    </a:lnTo>
                    <a:lnTo>
                      <a:pt x="276" y="470"/>
                    </a:lnTo>
                    <a:lnTo>
                      <a:pt x="278" y="471"/>
                    </a:lnTo>
                    <a:lnTo>
                      <a:pt x="279" y="471"/>
                    </a:lnTo>
                    <a:lnTo>
                      <a:pt x="283" y="470"/>
                    </a:lnTo>
                    <a:lnTo>
                      <a:pt x="285" y="475"/>
                    </a:lnTo>
                    <a:lnTo>
                      <a:pt x="286" y="483"/>
                    </a:lnTo>
                    <a:lnTo>
                      <a:pt x="292" y="483"/>
                    </a:lnTo>
                    <a:lnTo>
                      <a:pt x="294" y="482"/>
                    </a:lnTo>
                    <a:lnTo>
                      <a:pt x="294" y="483"/>
                    </a:lnTo>
                    <a:lnTo>
                      <a:pt x="295" y="482"/>
                    </a:lnTo>
                    <a:lnTo>
                      <a:pt x="297" y="484"/>
                    </a:lnTo>
                    <a:lnTo>
                      <a:pt x="299" y="482"/>
                    </a:lnTo>
                    <a:lnTo>
                      <a:pt x="299" y="480"/>
                    </a:lnTo>
                    <a:lnTo>
                      <a:pt x="301" y="479"/>
                    </a:lnTo>
                    <a:lnTo>
                      <a:pt x="301" y="478"/>
                    </a:lnTo>
                    <a:lnTo>
                      <a:pt x="304" y="476"/>
                    </a:lnTo>
                    <a:lnTo>
                      <a:pt x="303" y="468"/>
                    </a:lnTo>
                    <a:lnTo>
                      <a:pt x="306" y="458"/>
                    </a:lnTo>
                    <a:lnTo>
                      <a:pt x="306" y="453"/>
                    </a:lnTo>
                    <a:lnTo>
                      <a:pt x="304" y="453"/>
                    </a:lnTo>
                    <a:lnTo>
                      <a:pt x="308" y="441"/>
                    </a:lnTo>
                    <a:lnTo>
                      <a:pt x="309" y="440"/>
                    </a:lnTo>
                    <a:lnTo>
                      <a:pt x="310" y="436"/>
                    </a:lnTo>
                    <a:lnTo>
                      <a:pt x="313" y="431"/>
                    </a:lnTo>
                    <a:lnTo>
                      <a:pt x="314" y="430"/>
                    </a:lnTo>
                    <a:lnTo>
                      <a:pt x="319" y="430"/>
                    </a:lnTo>
                    <a:lnTo>
                      <a:pt x="320" y="427"/>
                    </a:lnTo>
                    <a:lnTo>
                      <a:pt x="324" y="427"/>
                    </a:lnTo>
                    <a:lnTo>
                      <a:pt x="328" y="424"/>
                    </a:lnTo>
                    <a:lnTo>
                      <a:pt x="328" y="422"/>
                    </a:lnTo>
                    <a:lnTo>
                      <a:pt x="330" y="421"/>
                    </a:lnTo>
                    <a:lnTo>
                      <a:pt x="330" y="419"/>
                    </a:lnTo>
                    <a:lnTo>
                      <a:pt x="332" y="418"/>
                    </a:lnTo>
                    <a:lnTo>
                      <a:pt x="333" y="418"/>
                    </a:lnTo>
                    <a:lnTo>
                      <a:pt x="335" y="418"/>
                    </a:lnTo>
                    <a:lnTo>
                      <a:pt x="333" y="411"/>
                    </a:lnTo>
                    <a:lnTo>
                      <a:pt x="337" y="405"/>
                    </a:lnTo>
                    <a:lnTo>
                      <a:pt x="337" y="403"/>
                    </a:lnTo>
                    <a:lnTo>
                      <a:pt x="336" y="400"/>
                    </a:lnTo>
                    <a:lnTo>
                      <a:pt x="337" y="399"/>
                    </a:lnTo>
                    <a:lnTo>
                      <a:pt x="337" y="397"/>
                    </a:lnTo>
                    <a:lnTo>
                      <a:pt x="340" y="396"/>
                    </a:lnTo>
                    <a:lnTo>
                      <a:pt x="341" y="396"/>
                    </a:lnTo>
                    <a:lnTo>
                      <a:pt x="343" y="397"/>
                    </a:lnTo>
                    <a:lnTo>
                      <a:pt x="346" y="397"/>
                    </a:lnTo>
                    <a:lnTo>
                      <a:pt x="347" y="396"/>
                    </a:lnTo>
                    <a:lnTo>
                      <a:pt x="348" y="398"/>
                    </a:lnTo>
                    <a:lnTo>
                      <a:pt x="348" y="397"/>
                    </a:lnTo>
                    <a:lnTo>
                      <a:pt x="349" y="399"/>
                    </a:lnTo>
                    <a:lnTo>
                      <a:pt x="350" y="400"/>
                    </a:lnTo>
                    <a:lnTo>
                      <a:pt x="351" y="399"/>
                    </a:lnTo>
                    <a:lnTo>
                      <a:pt x="352" y="400"/>
                    </a:lnTo>
                    <a:lnTo>
                      <a:pt x="354" y="398"/>
                    </a:lnTo>
                    <a:lnTo>
                      <a:pt x="356" y="399"/>
                    </a:lnTo>
                    <a:lnTo>
                      <a:pt x="358" y="401"/>
                    </a:lnTo>
                    <a:lnTo>
                      <a:pt x="358" y="403"/>
                    </a:lnTo>
                    <a:lnTo>
                      <a:pt x="361" y="403"/>
                    </a:lnTo>
                    <a:lnTo>
                      <a:pt x="363" y="405"/>
                    </a:lnTo>
                    <a:lnTo>
                      <a:pt x="365" y="406"/>
                    </a:lnTo>
                    <a:lnTo>
                      <a:pt x="366" y="405"/>
                    </a:lnTo>
                    <a:lnTo>
                      <a:pt x="369" y="407"/>
                    </a:lnTo>
                    <a:lnTo>
                      <a:pt x="371" y="408"/>
                    </a:lnTo>
                    <a:lnTo>
                      <a:pt x="372" y="410"/>
                    </a:lnTo>
                    <a:lnTo>
                      <a:pt x="374" y="410"/>
                    </a:lnTo>
                    <a:lnTo>
                      <a:pt x="375" y="410"/>
                    </a:lnTo>
                    <a:lnTo>
                      <a:pt x="377" y="412"/>
                    </a:lnTo>
                    <a:lnTo>
                      <a:pt x="379" y="410"/>
                    </a:lnTo>
                    <a:lnTo>
                      <a:pt x="380" y="410"/>
                    </a:lnTo>
                    <a:lnTo>
                      <a:pt x="382" y="409"/>
                    </a:lnTo>
                    <a:lnTo>
                      <a:pt x="384" y="405"/>
                    </a:lnTo>
                    <a:lnTo>
                      <a:pt x="384" y="403"/>
                    </a:lnTo>
                    <a:lnTo>
                      <a:pt x="379" y="398"/>
                    </a:lnTo>
                    <a:lnTo>
                      <a:pt x="379" y="397"/>
                    </a:lnTo>
                    <a:lnTo>
                      <a:pt x="379" y="396"/>
                    </a:lnTo>
                    <a:lnTo>
                      <a:pt x="378" y="395"/>
                    </a:lnTo>
                    <a:lnTo>
                      <a:pt x="381" y="392"/>
                    </a:lnTo>
                    <a:lnTo>
                      <a:pt x="381" y="387"/>
                    </a:lnTo>
                    <a:lnTo>
                      <a:pt x="384" y="382"/>
                    </a:lnTo>
                    <a:lnTo>
                      <a:pt x="384" y="376"/>
                    </a:lnTo>
                    <a:lnTo>
                      <a:pt x="386" y="375"/>
                    </a:lnTo>
                    <a:lnTo>
                      <a:pt x="386" y="374"/>
                    </a:lnTo>
                    <a:lnTo>
                      <a:pt x="389" y="374"/>
                    </a:lnTo>
                    <a:lnTo>
                      <a:pt x="389" y="372"/>
                    </a:lnTo>
                    <a:lnTo>
                      <a:pt x="388" y="369"/>
                    </a:lnTo>
                    <a:lnTo>
                      <a:pt x="387" y="369"/>
                    </a:lnTo>
                    <a:lnTo>
                      <a:pt x="387" y="365"/>
                    </a:lnTo>
                    <a:lnTo>
                      <a:pt x="388" y="359"/>
                    </a:lnTo>
                    <a:lnTo>
                      <a:pt x="391" y="359"/>
                    </a:lnTo>
                    <a:lnTo>
                      <a:pt x="392" y="351"/>
                    </a:lnTo>
                    <a:lnTo>
                      <a:pt x="393" y="352"/>
                    </a:lnTo>
                    <a:lnTo>
                      <a:pt x="393" y="350"/>
                    </a:lnTo>
                    <a:lnTo>
                      <a:pt x="394" y="348"/>
                    </a:lnTo>
                    <a:lnTo>
                      <a:pt x="395" y="346"/>
                    </a:lnTo>
                    <a:lnTo>
                      <a:pt x="395" y="340"/>
                    </a:lnTo>
                    <a:lnTo>
                      <a:pt x="393" y="339"/>
                    </a:lnTo>
                    <a:lnTo>
                      <a:pt x="393" y="336"/>
                    </a:lnTo>
                    <a:lnTo>
                      <a:pt x="392" y="335"/>
                    </a:lnTo>
                    <a:lnTo>
                      <a:pt x="392" y="333"/>
                    </a:lnTo>
                    <a:lnTo>
                      <a:pt x="394" y="332"/>
                    </a:lnTo>
                    <a:lnTo>
                      <a:pt x="395" y="331"/>
                    </a:lnTo>
                    <a:lnTo>
                      <a:pt x="395" y="328"/>
                    </a:lnTo>
                    <a:lnTo>
                      <a:pt x="393" y="327"/>
                    </a:lnTo>
                    <a:lnTo>
                      <a:pt x="393" y="321"/>
                    </a:lnTo>
                    <a:lnTo>
                      <a:pt x="393" y="318"/>
                    </a:lnTo>
                    <a:lnTo>
                      <a:pt x="394" y="314"/>
                    </a:lnTo>
                    <a:lnTo>
                      <a:pt x="395" y="310"/>
                    </a:lnTo>
                    <a:lnTo>
                      <a:pt x="395" y="311"/>
                    </a:lnTo>
                    <a:lnTo>
                      <a:pt x="397" y="307"/>
                    </a:lnTo>
                    <a:lnTo>
                      <a:pt x="400" y="306"/>
                    </a:lnTo>
                    <a:lnTo>
                      <a:pt x="401" y="305"/>
                    </a:lnTo>
                    <a:lnTo>
                      <a:pt x="401" y="304"/>
                    </a:lnTo>
                    <a:lnTo>
                      <a:pt x="402" y="299"/>
                    </a:lnTo>
                    <a:lnTo>
                      <a:pt x="401" y="299"/>
                    </a:lnTo>
                    <a:lnTo>
                      <a:pt x="400" y="297"/>
                    </a:lnTo>
                    <a:lnTo>
                      <a:pt x="402" y="294"/>
                    </a:lnTo>
                    <a:lnTo>
                      <a:pt x="403" y="295"/>
                    </a:lnTo>
                    <a:lnTo>
                      <a:pt x="406" y="295"/>
                    </a:lnTo>
                    <a:lnTo>
                      <a:pt x="407" y="293"/>
                    </a:lnTo>
                    <a:lnTo>
                      <a:pt x="409" y="292"/>
                    </a:lnTo>
                    <a:lnTo>
                      <a:pt x="410" y="295"/>
                    </a:lnTo>
                    <a:lnTo>
                      <a:pt x="414" y="297"/>
                    </a:lnTo>
                    <a:lnTo>
                      <a:pt x="418" y="296"/>
                    </a:lnTo>
                    <a:lnTo>
                      <a:pt x="420" y="297"/>
                    </a:lnTo>
                    <a:lnTo>
                      <a:pt x="421" y="301"/>
                    </a:lnTo>
                    <a:lnTo>
                      <a:pt x="420" y="302"/>
                    </a:lnTo>
                    <a:lnTo>
                      <a:pt x="420" y="303"/>
                    </a:lnTo>
                    <a:lnTo>
                      <a:pt x="420" y="305"/>
                    </a:lnTo>
                    <a:lnTo>
                      <a:pt x="426" y="306"/>
                    </a:lnTo>
                    <a:lnTo>
                      <a:pt x="430" y="308"/>
                    </a:lnTo>
                    <a:lnTo>
                      <a:pt x="431" y="306"/>
                    </a:lnTo>
                    <a:lnTo>
                      <a:pt x="433" y="306"/>
                    </a:lnTo>
                    <a:lnTo>
                      <a:pt x="435" y="307"/>
                    </a:lnTo>
                    <a:lnTo>
                      <a:pt x="436" y="306"/>
                    </a:lnTo>
                    <a:lnTo>
                      <a:pt x="437" y="307"/>
                    </a:lnTo>
                    <a:lnTo>
                      <a:pt x="439" y="306"/>
                    </a:lnTo>
                    <a:lnTo>
                      <a:pt x="439" y="308"/>
                    </a:lnTo>
                    <a:lnTo>
                      <a:pt x="444" y="311"/>
                    </a:lnTo>
                    <a:lnTo>
                      <a:pt x="444" y="314"/>
                    </a:lnTo>
                    <a:lnTo>
                      <a:pt x="443" y="314"/>
                    </a:lnTo>
                    <a:lnTo>
                      <a:pt x="442" y="315"/>
                    </a:lnTo>
                    <a:lnTo>
                      <a:pt x="442" y="316"/>
                    </a:lnTo>
                    <a:lnTo>
                      <a:pt x="445" y="318"/>
                    </a:lnTo>
                    <a:lnTo>
                      <a:pt x="445" y="319"/>
                    </a:lnTo>
                    <a:lnTo>
                      <a:pt x="444" y="320"/>
                    </a:lnTo>
                    <a:lnTo>
                      <a:pt x="446" y="322"/>
                    </a:lnTo>
                    <a:lnTo>
                      <a:pt x="446" y="325"/>
                    </a:lnTo>
                    <a:lnTo>
                      <a:pt x="446" y="326"/>
                    </a:lnTo>
                    <a:lnTo>
                      <a:pt x="444" y="327"/>
                    </a:lnTo>
                    <a:lnTo>
                      <a:pt x="441" y="332"/>
                    </a:lnTo>
                    <a:lnTo>
                      <a:pt x="443" y="335"/>
                    </a:lnTo>
                    <a:lnTo>
                      <a:pt x="444" y="334"/>
                    </a:lnTo>
                    <a:lnTo>
                      <a:pt x="445" y="335"/>
                    </a:lnTo>
                    <a:lnTo>
                      <a:pt x="448" y="333"/>
                    </a:lnTo>
                    <a:lnTo>
                      <a:pt x="450" y="335"/>
                    </a:lnTo>
                    <a:lnTo>
                      <a:pt x="454" y="331"/>
                    </a:lnTo>
                    <a:lnTo>
                      <a:pt x="456" y="331"/>
                    </a:lnTo>
                    <a:lnTo>
                      <a:pt x="458" y="329"/>
                    </a:lnTo>
                    <a:lnTo>
                      <a:pt x="459" y="329"/>
                    </a:lnTo>
                    <a:lnTo>
                      <a:pt x="462" y="329"/>
                    </a:lnTo>
                    <a:lnTo>
                      <a:pt x="466" y="330"/>
                    </a:lnTo>
                    <a:lnTo>
                      <a:pt x="467" y="330"/>
                    </a:lnTo>
                    <a:lnTo>
                      <a:pt x="471" y="333"/>
                    </a:lnTo>
                    <a:lnTo>
                      <a:pt x="472" y="331"/>
                    </a:lnTo>
                    <a:lnTo>
                      <a:pt x="474" y="331"/>
                    </a:lnTo>
                    <a:lnTo>
                      <a:pt x="473" y="328"/>
                    </a:lnTo>
                    <a:lnTo>
                      <a:pt x="474" y="328"/>
                    </a:lnTo>
                    <a:lnTo>
                      <a:pt x="475" y="328"/>
                    </a:lnTo>
                    <a:lnTo>
                      <a:pt x="478" y="322"/>
                    </a:lnTo>
                    <a:lnTo>
                      <a:pt x="479" y="322"/>
                    </a:lnTo>
                    <a:lnTo>
                      <a:pt x="477" y="318"/>
                    </a:lnTo>
                    <a:lnTo>
                      <a:pt x="478" y="315"/>
                    </a:lnTo>
                    <a:lnTo>
                      <a:pt x="481" y="316"/>
                    </a:lnTo>
                    <a:lnTo>
                      <a:pt x="482" y="318"/>
                    </a:lnTo>
                    <a:lnTo>
                      <a:pt x="481" y="320"/>
                    </a:lnTo>
                    <a:lnTo>
                      <a:pt x="485" y="324"/>
                    </a:lnTo>
                    <a:lnTo>
                      <a:pt x="487" y="323"/>
                    </a:lnTo>
                    <a:lnTo>
                      <a:pt x="489" y="325"/>
                    </a:lnTo>
                    <a:lnTo>
                      <a:pt x="491" y="324"/>
                    </a:lnTo>
                    <a:lnTo>
                      <a:pt x="492" y="322"/>
                    </a:lnTo>
                    <a:lnTo>
                      <a:pt x="494" y="323"/>
                    </a:lnTo>
                    <a:lnTo>
                      <a:pt x="497" y="322"/>
                    </a:lnTo>
                    <a:lnTo>
                      <a:pt x="501" y="324"/>
                    </a:lnTo>
                    <a:lnTo>
                      <a:pt x="507" y="329"/>
                    </a:lnTo>
                    <a:lnTo>
                      <a:pt x="508" y="333"/>
                    </a:lnTo>
                    <a:lnTo>
                      <a:pt x="511" y="334"/>
                    </a:lnTo>
                    <a:lnTo>
                      <a:pt x="513" y="338"/>
                    </a:lnTo>
                    <a:lnTo>
                      <a:pt x="516" y="341"/>
                    </a:lnTo>
                    <a:lnTo>
                      <a:pt x="519" y="342"/>
                    </a:lnTo>
                    <a:lnTo>
                      <a:pt x="521" y="342"/>
                    </a:lnTo>
                    <a:lnTo>
                      <a:pt x="523" y="342"/>
                    </a:lnTo>
                    <a:lnTo>
                      <a:pt x="524" y="345"/>
                    </a:lnTo>
                    <a:lnTo>
                      <a:pt x="528" y="342"/>
                    </a:lnTo>
                    <a:lnTo>
                      <a:pt x="529" y="345"/>
                    </a:lnTo>
                    <a:lnTo>
                      <a:pt x="531" y="346"/>
                    </a:lnTo>
                    <a:lnTo>
                      <a:pt x="532" y="346"/>
                    </a:lnTo>
                    <a:lnTo>
                      <a:pt x="537" y="350"/>
                    </a:lnTo>
                    <a:lnTo>
                      <a:pt x="537" y="357"/>
                    </a:lnTo>
                    <a:lnTo>
                      <a:pt x="539" y="361"/>
                    </a:lnTo>
                    <a:lnTo>
                      <a:pt x="545" y="365"/>
                    </a:lnTo>
                    <a:lnTo>
                      <a:pt x="548" y="361"/>
                    </a:lnTo>
                    <a:lnTo>
                      <a:pt x="549" y="361"/>
                    </a:lnTo>
                    <a:lnTo>
                      <a:pt x="549" y="358"/>
                    </a:lnTo>
                    <a:lnTo>
                      <a:pt x="550" y="358"/>
                    </a:lnTo>
                    <a:lnTo>
                      <a:pt x="552" y="359"/>
                    </a:lnTo>
                    <a:lnTo>
                      <a:pt x="553" y="358"/>
                    </a:lnTo>
                    <a:lnTo>
                      <a:pt x="555" y="357"/>
                    </a:lnTo>
                    <a:lnTo>
                      <a:pt x="552" y="356"/>
                    </a:lnTo>
                    <a:lnTo>
                      <a:pt x="554" y="354"/>
                    </a:lnTo>
                    <a:lnTo>
                      <a:pt x="555" y="355"/>
                    </a:lnTo>
                    <a:lnTo>
                      <a:pt x="555" y="353"/>
                    </a:lnTo>
                    <a:lnTo>
                      <a:pt x="555" y="352"/>
                    </a:lnTo>
                    <a:lnTo>
                      <a:pt x="554" y="352"/>
                    </a:lnTo>
                    <a:lnTo>
                      <a:pt x="554" y="351"/>
                    </a:lnTo>
                    <a:lnTo>
                      <a:pt x="553" y="352"/>
                    </a:lnTo>
                    <a:lnTo>
                      <a:pt x="552" y="350"/>
                    </a:lnTo>
                    <a:lnTo>
                      <a:pt x="553" y="348"/>
                    </a:lnTo>
                    <a:lnTo>
                      <a:pt x="555" y="348"/>
                    </a:lnTo>
                    <a:lnTo>
                      <a:pt x="555" y="350"/>
                    </a:lnTo>
                    <a:lnTo>
                      <a:pt x="557" y="351"/>
                    </a:lnTo>
                    <a:lnTo>
                      <a:pt x="558" y="351"/>
                    </a:lnTo>
                    <a:lnTo>
                      <a:pt x="559" y="350"/>
                    </a:lnTo>
                    <a:lnTo>
                      <a:pt x="560" y="348"/>
                    </a:lnTo>
                    <a:lnTo>
                      <a:pt x="557" y="345"/>
                    </a:lnTo>
                    <a:lnTo>
                      <a:pt x="558" y="343"/>
                    </a:lnTo>
                    <a:lnTo>
                      <a:pt x="559" y="342"/>
                    </a:lnTo>
                    <a:lnTo>
                      <a:pt x="559" y="341"/>
                    </a:lnTo>
                    <a:lnTo>
                      <a:pt x="560" y="340"/>
                    </a:lnTo>
                    <a:lnTo>
                      <a:pt x="556" y="337"/>
                    </a:lnTo>
                    <a:lnTo>
                      <a:pt x="552" y="335"/>
                    </a:lnTo>
                    <a:lnTo>
                      <a:pt x="550" y="335"/>
                    </a:lnTo>
                    <a:lnTo>
                      <a:pt x="546" y="334"/>
                    </a:lnTo>
                    <a:lnTo>
                      <a:pt x="545" y="333"/>
                    </a:lnTo>
                    <a:lnTo>
                      <a:pt x="544" y="331"/>
                    </a:lnTo>
                    <a:lnTo>
                      <a:pt x="545" y="329"/>
                    </a:lnTo>
                    <a:lnTo>
                      <a:pt x="545" y="327"/>
                    </a:lnTo>
                    <a:lnTo>
                      <a:pt x="546" y="326"/>
                    </a:lnTo>
                    <a:lnTo>
                      <a:pt x="545" y="324"/>
                    </a:lnTo>
                    <a:lnTo>
                      <a:pt x="544" y="323"/>
                    </a:lnTo>
                    <a:lnTo>
                      <a:pt x="542" y="322"/>
                    </a:lnTo>
                    <a:lnTo>
                      <a:pt x="540" y="324"/>
                    </a:lnTo>
                    <a:lnTo>
                      <a:pt x="538" y="324"/>
                    </a:lnTo>
                    <a:lnTo>
                      <a:pt x="537" y="325"/>
                    </a:lnTo>
                    <a:lnTo>
                      <a:pt x="535" y="322"/>
                    </a:lnTo>
                    <a:lnTo>
                      <a:pt x="537" y="320"/>
                    </a:lnTo>
                    <a:lnTo>
                      <a:pt x="537" y="318"/>
                    </a:lnTo>
                    <a:lnTo>
                      <a:pt x="539" y="317"/>
                    </a:lnTo>
                    <a:lnTo>
                      <a:pt x="541" y="317"/>
                    </a:lnTo>
                    <a:lnTo>
                      <a:pt x="542" y="315"/>
                    </a:lnTo>
                    <a:lnTo>
                      <a:pt x="543" y="313"/>
                    </a:lnTo>
                    <a:lnTo>
                      <a:pt x="545" y="314"/>
                    </a:lnTo>
                    <a:lnTo>
                      <a:pt x="545" y="311"/>
                    </a:lnTo>
                    <a:lnTo>
                      <a:pt x="547" y="312"/>
                    </a:lnTo>
                    <a:lnTo>
                      <a:pt x="548" y="311"/>
                    </a:lnTo>
                    <a:lnTo>
                      <a:pt x="549" y="310"/>
                    </a:lnTo>
                    <a:lnTo>
                      <a:pt x="548" y="309"/>
                    </a:lnTo>
                    <a:lnTo>
                      <a:pt x="550" y="307"/>
                    </a:lnTo>
                    <a:lnTo>
                      <a:pt x="548" y="306"/>
                    </a:lnTo>
                    <a:lnTo>
                      <a:pt x="549" y="306"/>
                    </a:lnTo>
                    <a:lnTo>
                      <a:pt x="548" y="305"/>
                    </a:lnTo>
                    <a:lnTo>
                      <a:pt x="549" y="303"/>
                    </a:lnTo>
                    <a:lnTo>
                      <a:pt x="552" y="303"/>
                    </a:lnTo>
                    <a:lnTo>
                      <a:pt x="555" y="302"/>
                    </a:lnTo>
                    <a:lnTo>
                      <a:pt x="556" y="299"/>
                    </a:lnTo>
                    <a:lnTo>
                      <a:pt x="554" y="298"/>
                    </a:lnTo>
                    <a:lnTo>
                      <a:pt x="555" y="295"/>
                    </a:lnTo>
                    <a:lnTo>
                      <a:pt x="554" y="295"/>
                    </a:lnTo>
                    <a:lnTo>
                      <a:pt x="554" y="294"/>
                    </a:lnTo>
                    <a:lnTo>
                      <a:pt x="557" y="294"/>
                    </a:lnTo>
                    <a:lnTo>
                      <a:pt x="558" y="295"/>
                    </a:lnTo>
                    <a:lnTo>
                      <a:pt x="559" y="291"/>
                    </a:lnTo>
                    <a:lnTo>
                      <a:pt x="557" y="289"/>
                    </a:lnTo>
                    <a:lnTo>
                      <a:pt x="558" y="287"/>
                    </a:lnTo>
                    <a:lnTo>
                      <a:pt x="562" y="289"/>
                    </a:lnTo>
                    <a:lnTo>
                      <a:pt x="565" y="289"/>
                    </a:lnTo>
                    <a:lnTo>
                      <a:pt x="565" y="290"/>
                    </a:lnTo>
                    <a:lnTo>
                      <a:pt x="566" y="289"/>
                    </a:lnTo>
                    <a:lnTo>
                      <a:pt x="567" y="290"/>
                    </a:lnTo>
                    <a:lnTo>
                      <a:pt x="569" y="290"/>
                    </a:lnTo>
                    <a:lnTo>
                      <a:pt x="570" y="289"/>
                    </a:lnTo>
                    <a:lnTo>
                      <a:pt x="570" y="287"/>
                    </a:lnTo>
                    <a:lnTo>
                      <a:pt x="569" y="284"/>
                    </a:lnTo>
                    <a:lnTo>
                      <a:pt x="572" y="284"/>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7" name="Group 122"/>
            <p:cNvGrpSpPr>
              <a:grpSpLocks/>
            </p:cNvGrpSpPr>
            <p:nvPr/>
          </p:nvGrpSpPr>
          <p:grpSpPr bwMode="auto">
            <a:xfrm>
              <a:off x="1308" y="3431"/>
              <a:ext cx="579" cy="487"/>
              <a:chOff x="1308" y="3431"/>
              <a:chExt cx="579" cy="487"/>
            </a:xfrm>
          </p:grpSpPr>
          <p:sp>
            <p:nvSpPr>
              <p:cNvPr id="251" name="Freeform 120"/>
              <p:cNvSpPr>
                <a:spLocks/>
              </p:cNvSpPr>
              <p:nvPr/>
            </p:nvSpPr>
            <p:spPr bwMode="auto">
              <a:xfrm>
                <a:off x="1308" y="3431"/>
                <a:ext cx="579" cy="487"/>
              </a:xfrm>
              <a:custGeom>
                <a:avLst/>
                <a:gdLst>
                  <a:gd name="T0" fmla="*/ 545 w 579"/>
                  <a:gd name="T1" fmla="*/ 345 h 487"/>
                  <a:gd name="T2" fmla="*/ 506 w 579"/>
                  <a:gd name="T3" fmla="*/ 331 h 487"/>
                  <a:gd name="T4" fmla="*/ 490 w 579"/>
                  <a:gd name="T5" fmla="*/ 310 h 487"/>
                  <a:gd name="T6" fmla="*/ 473 w 579"/>
                  <a:gd name="T7" fmla="*/ 285 h 487"/>
                  <a:gd name="T8" fmla="*/ 442 w 579"/>
                  <a:gd name="T9" fmla="*/ 263 h 487"/>
                  <a:gd name="T10" fmla="*/ 468 w 579"/>
                  <a:gd name="T11" fmla="*/ 236 h 487"/>
                  <a:gd name="T12" fmla="*/ 453 w 579"/>
                  <a:gd name="T13" fmla="*/ 212 h 487"/>
                  <a:gd name="T14" fmla="*/ 460 w 579"/>
                  <a:gd name="T15" fmla="*/ 176 h 487"/>
                  <a:gd name="T16" fmla="*/ 438 w 579"/>
                  <a:gd name="T17" fmla="*/ 146 h 487"/>
                  <a:gd name="T18" fmla="*/ 435 w 579"/>
                  <a:gd name="T19" fmla="*/ 123 h 487"/>
                  <a:gd name="T20" fmla="*/ 428 w 579"/>
                  <a:gd name="T21" fmla="*/ 117 h 487"/>
                  <a:gd name="T22" fmla="*/ 420 w 579"/>
                  <a:gd name="T23" fmla="*/ 91 h 487"/>
                  <a:gd name="T24" fmla="*/ 393 w 579"/>
                  <a:gd name="T25" fmla="*/ 76 h 487"/>
                  <a:gd name="T26" fmla="*/ 398 w 579"/>
                  <a:gd name="T27" fmla="*/ 91 h 487"/>
                  <a:gd name="T28" fmla="*/ 391 w 579"/>
                  <a:gd name="T29" fmla="*/ 118 h 487"/>
                  <a:gd name="T30" fmla="*/ 378 w 579"/>
                  <a:gd name="T31" fmla="*/ 99 h 487"/>
                  <a:gd name="T32" fmla="*/ 373 w 579"/>
                  <a:gd name="T33" fmla="*/ 62 h 487"/>
                  <a:gd name="T34" fmla="*/ 371 w 579"/>
                  <a:gd name="T35" fmla="*/ 49 h 487"/>
                  <a:gd name="T36" fmla="*/ 362 w 579"/>
                  <a:gd name="T37" fmla="*/ 25 h 487"/>
                  <a:gd name="T38" fmla="*/ 373 w 579"/>
                  <a:gd name="T39" fmla="*/ 23 h 487"/>
                  <a:gd name="T40" fmla="*/ 330 w 579"/>
                  <a:gd name="T41" fmla="*/ 0 h 487"/>
                  <a:gd name="T42" fmla="*/ 307 w 579"/>
                  <a:gd name="T43" fmla="*/ 13 h 487"/>
                  <a:gd name="T44" fmla="*/ 280 w 579"/>
                  <a:gd name="T45" fmla="*/ 10 h 487"/>
                  <a:gd name="T46" fmla="*/ 261 w 579"/>
                  <a:gd name="T47" fmla="*/ 33 h 487"/>
                  <a:gd name="T48" fmla="*/ 254 w 579"/>
                  <a:gd name="T49" fmla="*/ 57 h 487"/>
                  <a:gd name="T50" fmla="*/ 252 w 579"/>
                  <a:gd name="T51" fmla="*/ 92 h 487"/>
                  <a:gd name="T52" fmla="*/ 251 w 579"/>
                  <a:gd name="T53" fmla="*/ 123 h 487"/>
                  <a:gd name="T54" fmla="*/ 226 w 579"/>
                  <a:gd name="T55" fmla="*/ 142 h 487"/>
                  <a:gd name="T56" fmla="*/ 219 w 579"/>
                  <a:gd name="T57" fmla="*/ 166 h 487"/>
                  <a:gd name="T58" fmla="*/ 214 w 579"/>
                  <a:gd name="T59" fmla="*/ 198 h 487"/>
                  <a:gd name="T60" fmla="*/ 206 w 579"/>
                  <a:gd name="T61" fmla="*/ 219 h 487"/>
                  <a:gd name="T62" fmla="*/ 198 w 579"/>
                  <a:gd name="T63" fmla="*/ 242 h 487"/>
                  <a:gd name="T64" fmla="*/ 170 w 579"/>
                  <a:gd name="T65" fmla="*/ 260 h 487"/>
                  <a:gd name="T66" fmla="*/ 148 w 579"/>
                  <a:gd name="T67" fmla="*/ 257 h 487"/>
                  <a:gd name="T68" fmla="*/ 127 w 579"/>
                  <a:gd name="T69" fmla="*/ 257 h 487"/>
                  <a:gd name="T70" fmla="*/ 106 w 579"/>
                  <a:gd name="T71" fmla="*/ 257 h 487"/>
                  <a:gd name="T72" fmla="*/ 90 w 579"/>
                  <a:gd name="T73" fmla="*/ 264 h 487"/>
                  <a:gd name="T74" fmla="*/ 59 w 579"/>
                  <a:gd name="T75" fmla="*/ 283 h 487"/>
                  <a:gd name="T76" fmla="*/ 38 w 579"/>
                  <a:gd name="T77" fmla="*/ 284 h 487"/>
                  <a:gd name="T78" fmla="*/ 15 w 579"/>
                  <a:gd name="T79" fmla="*/ 281 h 487"/>
                  <a:gd name="T80" fmla="*/ 7 w 579"/>
                  <a:gd name="T81" fmla="*/ 292 h 487"/>
                  <a:gd name="T82" fmla="*/ 39 w 579"/>
                  <a:gd name="T83" fmla="*/ 331 h 487"/>
                  <a:gd name="T84" fmla="*/ 85 w 579"/>
                  <a:gd name="T85" fmla="*/ 337 h 487"/>
                  <a:gd name="T86" fmla="*/ 102 w 579"/>
                  <a:gd name="T87" fmla="*/ 349 h 487"/>
                  <a:gd name="T88" fmla="*/ 146 w 579"/>
                  <a:gd name="T89" fmla="*/ 397 h 487"/>
                  <a:gd name="T90" fmla="*/ 212 w 579"/>
                  <a:gd name="T91" fmla="*/ 410 h 487"/>
                  <a:gd name="T92" fmla="*/ 231 w 579"/>
                  <a:gd name="T93" fmla="*/ 410 h 487"/>
                  <a:gd name="T94" fmla="*/ 265 w 579"/>
                  <a:gd name="T95" fmla="*/ 387 h 487"/>
                  <a:gd name="T96" fmla="*/ 308 w 579"/>
                  <a:gd name="T97" fmla="*/ 415 h 487"/>
                  <a:gd name="T98" fmla="*/ 328 w 579"/>
                  <a:gd name="T99" fmla="*/ 433 h 487"/>
                  <a:gd name="T100" fmla="*/ 369 w 579"/>
                  <a:gd name="T101" fmla="*/ 443 h 487"/>
                  <a:gd name="T102" fmla="*/ 369 w 579"/>
                  <a:gd name="T103" fmla="*/ 471 h 487"/>
                  <a:gd name="T104" fmla="*/ 381 w 579"/>
                  <a:gd name="T105" fmla="*/ 483 h 487"/>
                  <a:gd name="T106" fmla="*/ 388 w 579"/>
                  <a:gd name="T107" fmla="*/ 454 h 487"/>
                  <a:gd name="T108" fmla="*/ 396 w 579"/>
                  <a:gd name="T109" fmla="*/ 444 h 487"/>
                  <a:gd name="T110" fmla="*/ 409 w 579"/>
                  <a:gd name="T111" fmla="*/ 422 h 487"/>
                  <a:gd name="T112" fmla="*/ 421 w 579"/>
                  <a:gd name="T113" fmla="*/ 413 h 487"/>
                  <a:gd name="T114" fmla="*/ 440 w 579"/>
                  <a:gd name="T115" fmla="*/ 389 h 487"/>
                  <a:gd name="T116" fmla="*/ 450 w 579"/>
                  <a:gd name="T117" fmla="*/ 376 h 487"/>
                  <a:gd name="T118" fmla="*/ 484 w 579"/>
                  <a:gd name="T119" fmla="*/ 391 h 487"/>
                  <a:gd name="T120" fmla="*/ 525 w 579"/>
                  <a:gd name="T121" fmla="*/ 394 h 487"/>
                  <a:gd name="T122" fmla="*/ 579 w 579"/>
                  <a:gd name="T123" fmla="*/ 397 h 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9"/>
                  <a:gd name="T187" fmla="*/ 0 h 487"/>
                  <a:gd name="T188" fmla="*/ 579 w 579"/>
                  <a:gd name="T189" fmla="*/ 487 h 4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9" h="487">
                    <a:moveTo>
                      <a:pt x="577" y="389"/>
                    </a:moveTo>
                    <a:lnTo>
                      <a:pt x="577" y="387"/>
                    </a:lnTo>
                    <a:lnTo>
                      <a:pt x="577" y="386"/>
                    </a:lnTo>
                    <a:lnTo>
                      <a:pt x="578" y="385"/>
                    </a:lnTo>
                    <a:lnTo>
                      <a:pt x="575" y="386"/>
                    </a:lnTo>
                    <a:lnTo>
                      <a:pt x="574" y="384"/>
                    </a:lnTo>
                    <a:lnTo>
                      <a:pt x="574" y="382"/>
                    </a:lnTo>
                    <a:lnTo>
                      <a:pt x="572" y="378"/>
                    </a:lnTo>
                    <a:lnTo>
                      <a:pt x="569" y="369"/>
                    </a:lnTo>
                    <a:lnTo>
                      <a:pt x="564" y="369"/>
                    </a:lnTo>
                    <a:lnTo>
                      <a:pt x="559" y="362"/>
                    </a:lnTo>
                    <a:lnTo>
                      <a:pt x="557" y="362"/>
                    </a:lnTo>
                    <a:lnTo>
                      <a:pt x="555" y="364"/>
                    </a:lnTo>
                    <a:lnTo>
                      <a:pt x="552" y="361"/>
                    </a:lnTo>
                    <a:lnTo>
                      <a:pt x="556" y="355"/>
                    </a:lnTo>
                    <a:lnTo>
                      <a:pt x="556" y="353"/>
                    </a:lnTo>
                    <a:lnTo>
                      <a:pt x="557" y="352"/>
                    </a:lnTo>
                    <a:lnTo>
                      <a:pt x="554" y="349"/>
                    </a:lnTo>
                    <a:lnTo>
                      <a:pt x="549" y="345"/>
                    </a:lnTo>
                    <a:lnTo>
                      <a:pt x="545" y="346"/>
                    </a:lnTo>
                    <a:lnTo>
                      <a:pt x="545" y="345"/>
                    </a:lnTo>
                    <a:lnTo>
                      <a:pt x="543" y="339"/>
                    </a:lnTo>
                    <a:lnTo>
                      <a:pt x="543" y="342"/>
                    </a:lnTo>
                    <a:lnTo>
                      <a:pt x="537" y="344"/>
                    </a:lnTo>
                    <a:lnTo>
                      <a:pt x="535" y="341"/>
                    </a:lnTo>
                    <a:lnTo>
                      <a:pt x="534" y="341"/>
                    </a:lnTo>
                    <a:lnTo>
                      <a:pt x="531" y="342"/>
                    </a:lnTo>
                    <a:lnTo>
                      <a:pt x="531" y="341"/>
                    </a:lnTo>
                    <a:lnTo>
                      <a:pt x="530" y="342"/>
                    </a:lnTo>
                    <a:lnTo>
                      <a:pt x="529" y="342"/>
                    </a:lnTo>
                    <a:lnTo>
                      <a:pt x="524" y="345"/>
                    </a:lnTo>
                    <a:lnTo>
                      <a:pt x="521" y="341"/>
                    </a:lnTo>
                    <a:lnTo>
                      <a:pt x="520" y="341"/>
                    </a:lnTo>
                    <a:lnTo>
                      <a:pt x="517" y="336"/>
                    </a:lnTo>
                    <a:lnTo>
                      <a:pt x="515" y="334"/>
                    </a:lnTo>
                    <a:lnTo>
                      <a:pt x="515" y="329"/>
                    </a:lnTo>
                    <a:lnTo>
                      <a:pt x="510" y="330"/>
                    </a:lnTo>
                    <a:lnTo>
                      <a:pt x="509" y="332"/>
                    </a:lnTo>
                    <a:lnTo>
                      <a:pt x="509" y="331"/>
                    </a:lnTo>
                    <a:lnTo>
                      <a:pt x="508" y="331"/>
                    </a:lnTo>
                    <a:lnTo>
                      <a:pt x="507" y="331"/>
                    </a:lnTo>
                    <a:lnTo>
                      <a:pt x="506" y="331"/>
                    </a:lnTo>
                    <a:lnTo>
                      <a:pt x="504" y="330"/>
                    </a:lnTo>
                    <a:lnTo>
                      <a:pt x="503" y="329"/>
                    </a:lnTo>
                    <a:lnTo>
                      <a:pt x="504" y="328"/>
                    </a:lnTo>
                    <a:lnTo>
                      <a:pt x="503" y="327"/>
                    </a:lnTo>
                    <a:lnTo>
                      <a:pt x="505" y="325"/>
                    </a:lnTo>
                    <a:lnTo>
                      <a:pt x="505" y="324"/>
                    </a:lnTo>
                    <a:lnTo>
                      <a:pt x="506" y="322"/>
                    </a:lnTo>
                    <a:lnTo>
                      <a:pt x="505" y="321"/>
                    </a:lnTo>
                    <a:lnTo>
                      <a:pt x="506" y="318"/>
                    </a:lnTo>
                    <a:lnTo>
                      <a:pt x="504" y="315"/>
                    </a:lnTo>
                    <a:lnTo>
                      <a:pt x="504" y="317"/>
                    </a:lnTo>
                    <a:lnTo>
                      <a:pt x="501" y="315"/>
                    </a:lnTo>
                    <a:lnTo>
                      <a:pt x="502" y="314"/>
                    </a:lnTo>
                    <a:lnTo>
                      <a:pt x="500" y="312"/>
                    </a:lnTo>
                    <a:lnTo>
                      <a:pt x="497" y="313"/>
                    </a:lnTo>
                    <a:lnTo>
                      <a:pt x="496" y="312"/>
                    </a:lnTo>
                    <a:lnTo>
                      <a:pt x="493" y="312"/>
                    </a:lnTo>
                    <a:lnTo>
                      <a:pt x="492" y="310"/>
                    </a:lnTo>
                    <a:lnTo>
                      <a:pt x="491" y="310"/>
                    </a:lnTo>
                    <a:lnTo>
                      <a:pt x="490" y="310"/>
                    </a:lnTo>
                    <a:lnTo>
                      <a:pt x="488" y="310"/>
                    </a:lnTo>
                    <a:lnTo>
                      <a:pt x="486" y="309"/>
                    </a:lnTo>
                    <a:lnTo>
                      <a:pt x="485" y="310"/>
                    </a:lnTo>
                    <a:lnTo>
                      <a:pt x="483" y="310"/>
                    </a:lnTo>
                    <a:lnTo>
                      <a:pt x="484" y="305"/>
                    </a:lnTo>
                    <a:lnTo>
                      <a:pt x="482" y="304"/>
                    </a:lnTo>
                    <a:lnTo>
                      <a:pt x="482" y="301"/>
                    </a:lnTo>
                    <a:lnTo>
                      <a:pt x="480" y="301"/>
                    </a:lnTo>
                    <a:lnTo>
                      <a:pt x="478" y="302"/>
                    </a:lnTo>
                    <a:lnTo>
                      <a:pt x="478" y="298"/>
                    </a:lnTo>
                    <a:lnTo>
                      <a:pt x="471" y="297"/>
                    </a:lnTo>
                    <a:lnTo>
                      <a:pt x="470" y="299"/>
                    </a:lnTo>
                    <a:lnTo>
                      <a:pt x="469" y="300"/>
                    </a:lnTo>
                    <a:lnTo>
                      <a:pt x="468" y="299"/>
                    </a:lnTo>
                    <a:lnTo>
                      <a:pt x="469" y="297"/>
                    </a:lnTo>
                    <a:lnTo>
                      <a:pt x="470" y="295"/>
                    </a:lnTo>
                    <a:lnTo>
                      <a:pt x="470" y="294"/>
                    </a:lnTo>
                    <a:lnTo>
                      <a:pt x="472" y="291"/>
                    </a:lnTo>
                    <a:lnTo>
                      <a:pt x="473" y="289"/>
                    </a:lnTo>
                    <a:lnTo>
                      <a:pt x="473" y="285"/>
                    </a:lnTo>
                    <a:lnTo>
                      <a:pt x="473" y="284"/>
                    </a:lnTo>
                    <a:lnTo>
                      <a:pt x="473" y="282"/>
                    </a:lnTo>
                    <a:lnTo>
                      <a:pt x="472" y="280"/>
                    </a:lnTo>
                    <a:lnTo>
                      <a:pt x="470" y="280"/>
                    </a:lnTo>
                    <a:lnTo>
                      <a:pt x="470" y="273"/>
                    </a:lnTo>
                    <a:lnTo>
                      <a:pt x="469" y="272"/>
                    </a:lnTo>
                    <a:lnTo>
                      <a:pt x="466" y="272"/>
                    </a:lnTo>
                    <a:lnTo>
                      <a:pt x="461" y="274"/>
                    </a:lnTo>
                    <a:lnTo>
                      <a:pt x="457" y="275"/>
                    </a:lnTo>
                    <a:lnTo>
                      <a:pt x="455" y="276"/>
                    </a:lnTo>
                    <a:lnTo>
                      <a:pt x="454" y="275"/>
                    </a:lnTo>
                    <a:lnTo>
                      <a:pt x="453" y="276"/>
                    </a:lnTo>
                    <a:lnTo>
                      <a:pt x="452" y="276"/>
                    </a:lnTo>
                    <a:lnTo>
                      <a:pt x="450" y="278"/>
                    </a:lnTo>
                    <a:lnTo>
                      <a:pt x="449" y="277"/>
                    </a:lnTo>
                    <a:lnTo>
                      <a:pt x="447" y="278"/>
                    </a:lnTo>
                    <a:lnTo>
                      <a:pt x="441" y="276"/>
                    </a:lnTo>
                    <a:lnTo>
                      <a:pt x="443" y="274"/>
                    </a:lnTo>
                    <a:lnTo>
                      <a:pt x="444" y="272"/>
                    </a:lnTo>
                    <a:lnTo>
                      <a:pt x="443" y="270"/>
                    </a:lnTo>
                    <a:lnTo>
                      <a:pt x="442" y="271"/>
                    </a:lnTo>
                    <a:lnTo>
                      <a:pt x="442" y="263"/>
                    </a:lnTo>
                    <a:lnTo>
                      <a:pt x="447" y="264"/>
                    </a:lnTo>
                    <a:lnTo>
                      <a:pt x="448" y="265"/>
                    </a:lnTo>
                    <a:lnTo>
                      <a:pt x="450" y="264"/>
                    </a:lnTo>
                    <a:lnTo>
                      <a:pt x="450" y="261"/>
                    </a:lnTo>
                    <a:lnTo>
                      <a:pt x="452" y="255"/>
                    </a:lnTo>
                    <a:lnTo>
                      <a:pt x="453" y="251"/>
                    </a:lnTo>
                    <a:lnTo>
                      <a:pt x="455" y="250"/>
                    </a:lnTo>
                    <a:lnTo>
                      <a:pt x="457" y="251"/>
                    </a:lnTo>
                    <a:lnTo>
                      <a:pt x="458" y="251"/>
                    </a:lnTo>
                    <a:lnTo>
                      <a:pt x="459" y="251"/>
                    </a:lnTo>
                    <a:lnTo>
                      <a:pt x="460" y="250"/>
                    </a:lnTo>
                    <a:lnTo>
                      <a:pt x="460" y="249"/>
                    </a:lnTo>
                    <a:lnTo>
                      <a:pt x="461" y="250"/>
                    </a:lnTo>
                    <a:lnTo>
                      <a:pt x="462" y="249"/>
                    </a:lnTo>
                    <a:lnTo>
                      <a:pt x="464" y="250"/>
                    </a:lnTo>
                    <a:lnTo>
                      <a:pt x="466" y="240"/>
                    </a:lnTo>
                    <a:lnTo>
                      <a:pt x="468" y="240"/>
                    </a:lnTo>
                    <a:lnTo>
                      <a:pt x="468" y="238"/>
                    </a:lnTo>
                    <a:lnTo>
                      <a:pt x="468" y="237"/>
                    </a:lnTo>
                    <a:lnTo>
                      <a:pt x="468" y="236"/>
                    </a:lnTo>
                    <a:lnTo>
                      <a:pt x="470" y="231"/>
                    </a:lnTo>
                    <a:lnTo>
                      <a:pt x="469" y="229"/>
                    </a:lnTo>
                    <a:lnTo>
                      <a:pt x="468" y="229"/>
                    </a:lnTo>
                    <a:lnTo>
                      <a:pt x="466" y="233"/>
                    </a:lnTo>
                    <a:lnTo>
                      <a:pt x="464" y="233"/>
                    </a:lnTo>
                    <a:lnTo>
                      <a:pt x="463" y="232"/>
                    </a:lnTo>
                    <a:lnTo>
                      <a:pt x="461" y="232"/>
                    </a:lnTo>
                    <a:lnTo>
                      <a:pt x="461" y="231"/>
                    </a:lnTo>
                    <a:lnTo>
                      <a:pt x="457" y="231"/>
                    </a:lnTo>
                    <a:lnTo>
                      <a:pt x="457" y="233"/>
                    </a:lnTo>
                    <a:lnTo>
                      <a:pt x="455" y="231"/>
                    </a:lnTo>
                    <a:lnTo>
                      <a:pt x="457" y="230"/>
                    </a:lnTo>
                    <a:lnTo>
                      <a:pt x="457" y="227"/>
                    </a:lnTo>
                    <a:lnTo>
                      <a:pt x="458" y="227"/>
                    </a:lnTo>
                    <a:lnTo>
                      <a:pt x="460" y="225"/>
                    </a:lnTo>
                    <a:lnTo>
                      <a:pt x="460" y="223"/>
                    </a:lnTo>
                    <a:lnTo>
                      <a:pt x="459" y="223"/>
                    </a:lnTo>
                    <a:lnTo>
                      <a:pt x="458" y="223"/>
                    </a:lnTo>
                    <a:lnTo>
                      <a:pt x="457" y="222"/>
                    </a:lnTo>
                    <a:lnTo>
                      <a:pt x="457" y="217"/>
                    </a:lnTo>
                    <a:lnTo>
                      <a:pt x="455" y="214"/>
                    </a:lnTo>
                    <a:lnTo>
                      <a:pt x="453" y="212"/>
                    </a:lnTo>
                    <a:lnTo>
                      <a:pt x="457" y="207"/>
                    </a:lnTo>
                    <a:lnTo>
                      <a:pt x="457" y="204"/>
                    </a:lnTo>
                    <a:lnTo>
                      <a:pt x="455" y="202"/>
                    </a:lnTo>
                    <a:lnTo>
                      <a:pt x="455" y="200"/>
                    </a:lnTo>
                    <a:lnTo>
                      <a:pt x="453" y="199"/>
                    </a:lnTo>
                    <a:lnTo>
                      <a:pt x="453" y="196"/>
                    </a:lnTo>
                    <a:lnTo>
                      <a:pt x="456" y="195"/>
                    </a:lnTo>
                    <a:lnTo>
                      <a:pt x="457" y="193"/>
                    </a:lnTo>
                    <a:lnTo>
                      <a:pt x="459" y="192"/>
                    </a:lnTo>
                    <a:lnTo>
                      <a:pt x="460" y="188"/>
                    </a:lnTo>
                    <a:lnTo>
                      <a:pt x="460" y="187"/>
                    </a:lnTo>
                    <a:lnTo>
                      <a:pt x="462" y="185"/>
                    </a:lnTo>
                    <a:lnTo>
                      <a:pt x="463" y="185"/>
                    </a:lnTo>
                    <a:lnTo>
                      <a:pt x="463" y="183"/>
                    </a:lnTo>
                    <a:lnTo>
                      <a:pt x="461" y="183"/>
                    </a:lnTo>
                    <a:lnTo>
                      <a:pt x="462" y="182"/>
                    </a:lnTo>
                    <a:lnTo>
                      <a:pt x="461" y="182"/>
                    </a:lnTo>
                    <a:lnTo>
                      <a:pt x="461" y="178"/>
                    </a:lnTo>
                    <a:lnTo>
                      <a:pt x="461" y="176"/>
                    </a:lnTo>
                    <a:lnTo>
                      <a:pt x="460" y="175"/>
                    </a:lnTo>
                    <a:lnTo>
                      <a:pt x="460" y="176"/>
                    </a:lnTo>
                    <a:lnTo>
                      <a:pt x="459" y="174"/>
                    </a:lnTo>
                    <a:lnTo>
                      <a:pt x="459" y="171"/>
                    </a:lnTo>
                    <a:lnTo>
                      <a:pt x="458" y="168"/>
                    </a:lnTo>
                    <a:lnTo>
                      <a:pt x="457" y="165"/>
                    </a:lnTo>
                    <a:lnTo>
                      <a:pt x="458" y="165"/>
                    </a:lnTo>
                    <a:lnTo>
                      <a:pt x="458" y="164"/>
                    </a:lnTo>
                    <a:lnTo>
                      <a:pt x="459" y="163"/>
                    </a:lnTo>
                    <a:lnTo>
                      <a:pt x="459" y="160"/>
                    </a:lnTo>
                    <a:lnTo>
                      <a:pt x="456" y="161"/>
                    </a:lnTo>
                    <a:lnTo>
                      <a:pt x="454" y="157"/>
                    </a:lnTo>
                    <a:lnTo>
                      <a:pt x="453" y="155"/>
                    </a:lnTo>
                    <a:lnTo>
                      <a:pt x="453" y="154"/>
                    </a:lnTo>
                    <a:lnTo>
                      <a:pt x="452" y="153"/>
                    </a:lnTo>
                    <a:lnTo>
                      <a:pt x="449" y="152"/>
                    </a:lnTo>
                    <a:lnTo>
                      <a:pt x="447" y="152"/>
                    </a:lnTo>
                    <a:lnTo>
                      <a:pt x="444" y="149"/>
                    </a:lnTo>
                    <a:lnTo>
                      <a:pt x="442" y="149"/>
                    </a:lnTo>
                    <a:lnTo>
                      <a:pt x="439" y="148"/>
                    </a:lnTo>
                    <a:lnTo>
                      <a:pt x="438" y="146"/>
                    </a:lnTo>
                    <a:lnTo>
                      <a:pt x="439" y="146"/>
                    </a:lnTo>
                    <a:lnTo>
                      <a:pt x="436" y="143"/>
                    </a:lnTo>
                    <a:lnTo>
                      <a:pt x="435" y="144"/>
                    </a:lnTo>
                    <a:lnTo>
                      <a:pt x="434" y="142"/>
                    </a:lnTo>
                    <a:lnTo>
                      <a:pt x="436" y="141"/>
                    </a:lnTo>
                    <a:lnTo>
                      <a:pt x="436" y="139"/>
                    </a:lnTo>
                    <a:lnTo>
                      <a:pt x="436" y="138"/>
                    </a:lnTo>
                    <a:lnTo>
                      <a:pt x="435" y="137"/>
                    </a:lnTo>
                    <a:lnTo>
                      <a:pt x="437" y="134"/>
                    </a:lnTo>
                    <a:lnTo>
                      <a:pt x="438" y="133"/>
                    </a:lnTo>
                    <a:lnTo>
                      <a:pt x="438" y="131"/>
                    </a:lnTo>
                    <a:lnTo>
                      <a:pt x="438" y="129"/>
                    </a:lnTo>
                    <a:lnTo>
                      <a:pt x="441" y="127"/>
                    </a:lnTo>
                    <a:lnTo>
                      <a:pt x="441" y="125"/>
                    </a:lnTo>
                    <a:lnTo>
                      <a:pt x="439" y="123"/>
                    </a:lnTo>
                    <a:lnTo>
                      <a:pt x="438" y="120"/>
                    </a:lnTo>
                    <a:lnTo>
                      <a:pt x="438" y="118"/>
                    </a:lnTo>
                    <a:lnTo>
                      <a:pt x="437" y="118"/>
                    </a:lnTo>
                    <a:lnTo>
                      <a:pt x="438" y="120"/>
                    </a:lnTo>
                    <a:lnTo>
                      <a:pt x="437" y="122"/>
                    </a:lnTo>
                    <a:lnTo>
                      <a:pt x="437" y="123"/>
                    </a:lnTo>
                    <a:lnTo>
                      <a:pt x="435" y="123"/>
                    </a:lnTo>
                    <a:lnTo>
                      <a:pt x="436" y="123"/>
                    </a:lnTo>
                    <a:lnTo>
                      <a:pt x="436" y="125"/>
                    </a:lnTo>
                    <a:lnTo>
                      <a:pt x="436" y="126"/>
                    </a:lnTo>
                    <a:lnTo>
                      <a:pt x="437" y="126"/>
                    </a:lnTo>
                    <a:lnTo>
                      <a:pt x="436" y="127"/>
                    </a:lnTo>
                    <a:lnTo>
                      <a:pt x="436" y="128"/>
                    </a:lnTo>
                    <a:lnTo>
                      <a:pt x="434" y="127"/>
                    </a:lnTo>
                    <a:lnTo>
                      <a:pt x="433" y="127"/>
                    </a:lnTo>
                    <a:lnTo>
                      <a:pt x="433" y="128"/>
                    </a:lnTo>
                    <a:lnTo>
                      <a:pt x="432" y="128"/>
                    </a:lnTo>
                    <a:lnTo>
                      <a:pt x="432" y="126"/>
                    </a:lnTo>
                    <a:lnTo>
                      <a:pt x="432" y="125"/>
                    </a:lnTo>
                    <a:lnTo>
                      <a:pt x="431" y="125"/>
                    </a:lnTo>
                    <a:lnTo>
                      <a:pt x="430" y="122"/>
                    </a:lnTo>
                    <a:lnTo>
                      <a:pt x="431" y="120"/>
                    </a:lnTo>
                    <a:lnTo>
                      <a:pt x="427" y="120"/>
                    </a:lnTo>
                    <a:lnTo>
                      <a:pt x="427" y="118"/>
                    </a:lnTo>
                    <a:lnTo>
                      <a:pt x="429" y="119"/>
                    </a:lnTo>
                    <a:lnTo>
                      <a:pt x="429" y="117"/>
                    </a:lnTo>
                    <a:lnTo>
                      <a:pt x="428" y="117"/>
                    </a:lnTo>
                    <a:lnTo>
                      <a:pt x="429" y="114"/>
                    </a:lnTo>
                    <a:lnTo>
                      <a:pt x="429" y="113"/>
                    </a:lnTo>
                    <a:lnTo>
                      <a:pt x="427" y="113"/>
                    </a:lnTo>
                    <a:lnTo>
                      <a:pt x="427" y="112"/>
                    </a:lnTo>
                    <a:lnTo>
                      <a:pt x="425" y="112"/>
                    </a:lnTo>
                    <a:lnTo>
                      <a:pt x="424" y="112"/>
                    </a:lnTo>
                    <a:lnTo>
                      <a:pt x="421" y="109"/>
                    </a:lnTo>
                    <a:lnTo>
                      <a:pt x="422" y="108"/>
                    </a:lnTo>
                    <a:lnTo>
                      <a:pt x="423" y="106"/>
                    </a:lnTo>
                    <a:lnTo>
                      <a:pt x="423" y="104"/>
                    </a:lnTo>
                    <a:lnTo>
                      <a:pt x="422" y="99"/>
                    </a:lnTo>
                    <a:lnTo>
                      <a:pt x="422" y="95"/>
                    </a:lnTo>
                    <a:lnTo>
                      <a:pt x="421" y="93"/>
                    </a:lnTo>
                    <a:lnTo>
                      <a:pt x="420" y="94"/>
                    </a:lnTo>
                    <a:lnTo>
                      <a:pt x="419" y="92"/>
                    </a:lnTo>
                    <a:lnTo>
                      <a:pt x="418" y="92"/>
                    </a:lnTo>
                    <a:lnTo>
                      <a:pt x="418" y="91"/>
                    </a:lnTo>
                    <a:lnTo>
                      <a:pt x="420" y="91"/>
                    </a:lnTo>
                    <a:lnTo>
                      <a:pt x="421" y="91"/>
                    </a:lnTo>
                    <a:lnTo>
                      <a:pt x="420" y="89"/>
                    </a:lnTo>
                    <a:lnTo>
                      <a:pt x="416" y="88"/>
                    </a:lnTo>
                    <a:lnTo>
                      <a:pt x="416" y="86"/>
                    </a:lnTo>
                    <a:lnTo>
                      <a:pt x="414" y="86"/>
                    </a:lnTo>
                    <a:lnTo>
                      <a:pt x="414" y="85"/>
                    </a:lnTo>
                    <a:lnTo>
                      <a:pt x="416" y="85"/>
                    </a:lnTo>
                    <a:lnTo>
                      <a:pt x="416" y="81"/>
                    </a:lnTo>
                    <a:lnTo>
                      <a:pt x="414" y="79"/>
                    </a:lnTo>
                    <a:lnTo>
                      <a:pt x="413" y="78"/>
                    </a:lnTo>
                    <a:lnTo>
                      <a:pt x="414" y="77"/>
                    </a:lnTo>
                    <a:lnTo>
                      <a:pt x="413" y="76"/>
                    </a:lnTo>
                    <a:lnTo>
                      <a:pt x="411" y="75"/>
                    </a:lnTo>
                    <a:lnTo>
                      <a:pt x="409" y="78"/>
                    </a:lnTo>
                    <a:lnTo>
                      <a:pt x="406" y="72"/>
                    </a:lnTo>
                    <a:lnTo>
                      <a:pt x="405" y="72"/>
                    </a:lnTo>
                    <a:lnTo>
                      <a:pt x="404" y="73"/>
                    </a:lnTo>
                    <a:lnTo>
                      <a:pt x="403" y="72"/>
                    </a:lnTo>
                    <a:lnTo>
                      <a:pt x="397" y="76"/>
                    </a:lnTo>
                    <a:lnTo>
                      <a:pt x="395" y="76"/>
                    </a:lnTo>
                    <a:lnTo>
                      <a:pt x="393" y="76"/>
                    </a:lnTo>
                    <a:lnTo>
                      <a:pt x="394" y="77"/>
                    </a:lnTo>
                    <a:lnTo>
                      <a:pt x="395" y="77"/>
                    </a:lnTo>
                    <a:lnTo>
                      <a:pt x="395" y="78"/>
                    </a:lnTo>
                    <a:lnTo>
                      <a:pt x="394" y="78"/>
                    </a:lnTo>
                    <a:lnTo>
                      <a:pt x="393" y="79"/>
                    </a:lnTo>
                    <a:lnTo>
                      <a:pt x="392" y="80"/>
                    </a:lnTo>
                    <a:lnTo>
                      <a:pt x="390" y="79"/>
                    </a:lnTo>
                    <a:lnTo>
                      <a:pt x="389" y="80"/>
                    </a:lnTo>
                    <a:lnTo>
                      <a:pt x="391" y="80"/>
                    </a:lnTo>
                    <a:lnTo>
                      <a:pt x="392" y="82"/>
                    </a:lnTo>
                    <a:lnTo>
                      <a:pt x="391" y="85"/>
                    </a:lnTo>
                    <a:lnTo>
                      <a:pt x="392" y="85"/>
                    </a:lnTo>
                    <a:lnTo>
                      <a:pt x="393" y="85"/>
                    </a:lnTo>
                    <a:lnTo>
                      <a:pt x="394" y="85"/>
                    </a:lnTo>
                    <a:lnTo>
                      <a:pt x="395" y="86"/>
                    </a:lnTo>
                    <a:lnTo>
                      <a:pt x="395" y="89"/>
                    </a:lnTo>
                    <a:lnTo>
                      <a:pt x="396" y="89"/>
                    </a:lnTo>
                    <a:lnTo>
                      <a:pt x="396" y="91"/>
                    </a:lnTo>
                    <a:lnTo>
                      <a:pt x="397" y="90"/>
                    </a:lnTo>
                    <a:lnTo>
                      <a:pt x="398" y="90"/>
                    </a:lnTo>
                    <a:lnTo>
                      <a:pt x="398" y="91"/>
                    </a:lnTo>
                    <a:lnTo>
                      <a:pt x="400" y="92"/>
                    </a:lnTo>
                    <a:lnTo>
                      <a:pt x="399" y="93"/>
                    </a:lnTo>
                    <a:lnTo>
                      <a:pt x="399" y="94"/>
                    </a:lnTo>
                    <a:lnTo>
                      <a:pt x="397" y="95"/>
                    </a:lnTo>
                    <a:lnTo>
                      <a:pt x="397" y="96"/>
                    </a:lnTo>
                    <a:lnTo>
                      <a:pt x="397" y="97"/>
                    </a:lnTo>
                    <a:lnTo>
                      <a:pt x="400" y="99"/>
                    </a:lnTo>
                    <a:lnTo>
                      <a:pt x="401" y="99"/>
                    </a:lnTo>
                    <a:lnTo>
                      <a:pt x="400" y="102"/>
                    </a:lnTo>
                    <a:lnTo>
                      <a:pt x="403" y="105"/>
                    </a:lnTo>
                    <a:lnTo>
                      <a:pt x="400" y="107"/>
                    </a:lnTo>
                    <a:lnTo>
                      <a:pt x="399" y="108"/>
                    </a:lnTo>
                    <a:lnTo>
                      <a:pt x="398" y="105"/>
                    </a:lnTo>
                    <a:lnTo>
                      <a:pt x="396" y="110"/>
                    </a:lnTo>
                    <a:lnTo>
                      <a:pt x="395" y="110"/>
                    </a:lnTo>
                    <a:lnTo>
                      <a:pt x="395" y="112"/>
                    </a:lnTo>
                    <a:lnTo>
                      <a:pt x="395" y="113"/>
                    </a:lnTo>
                    <a:lnTo>
                      <a:pt x="395" y="115"/>
                    </a:lnTo>
                    <a:lnTo>
                      <a:pt x="396" y="118"/>
                    </a:lnTo>
                    <a:lnTo>
                      <a:pt x="395" y="117"/>
                    </a:lnTo>
                    <a:lnTo>
                      <a:pt x="393" y="118"/>
                    </a:lnTo>
                    <a:lnTo>
                      <a:pt x="391" y="118"/>
                    </a:lnTo>
                    <a:lnTo>
                      <a:pt x="389" y="119"/>
                    </a:lnTo>
                    <a:lnTo>
                      <a:pt x="386" y="123"/>
                    </a:lnTo>
                    <a:lnTo>
                      <a:pt x="386" y="125"/>
                    </a:lnTo>
                    <a:lnTo>
                      <a:pt x="384" y="125"/>
                    </a:lnTo>
                    <a:lnTo>
                      <a:pt x="383" y="123"/>
                    </a:lnTo>
                    <a:lnTo>
                      <a:pt x="380" y="121"/>
                    </a:lnTo>
                    <a:lnTo>
                      <a:pt x="377" y="117"/>
                    </a:lnTo>
                    <a:lnTo>
                      <a:pt x="371" y="112"/>
                    </a:lnTo>
                    <a:lnTo>
                      <a:pt x="372" y="109"/>
                    </a:lnTo>
                    <a:lnTo>
                      <a:pt x="370" y="109"/>
                    </a:lnTo>
                    <a:lnTo>
                      <a:pt x="370" y="110"/>
                    </a:lnTo>
                    <a:lnTo>
                      <a:pt x="368" y="109"/>
                    </a:lnTo>
                    <a:lnTo>
                      <a:pt x="368" y="107"/>
                    </a:lnTo>
                    <a:lnTo>
                      <a:pt x="370" y="105"/>
                    </a:lnTo>
                    <a:lnTo>
                      <a:pt x="370" y="103"/>
                    </a:lnTo>
                    <a:lnTo>
                      <a:pt x="371" y="101"/>
                    </a:lnTo>
                    <a:lnTo>
                      <a:pt x="373" y="102"/>
                    </a:lnTo>
                    <a:lnTo>
                      <a:pt x="374" y="101"/>
                    </a:lnTo>
                    <a:lnTo>
                      <a:pt x="376" y="101"/>
                    </a:lnTo>
                    <a:lnTo>
                      <a:pt x="377" y="101"/>
                    </a:lnTo>
                    <a:lnTo>
                      <a:pt x="378" y="101"/>
                    </a:lnTo>
                    <a:lnTo>
                      <a:pt x="378" y="99"/>
                    </a:lnTo>
                    <a:lnTo>
                      <a:pt x="378" y="98"/>
                    </a:lnTo>
                    <a:lnTo>
                      <a:pt x="376" y="97"/>
                    </a:lnTo>
                    <a:lnTo>
                      <a:pt x="377" y="96"/>
                    </a:lnTo>
                    <a:lnTo>
                      <a:pt x="376" y="95"/>
                    </a:lnTo>
                    <a:lnTo>
                      <a:pt x="375" y="95"/>
                    </a:lnTo>
                    <a:lnTo>
                      <a:pt x="376" y="91"/>
                    </a:lnTo>
                    <a:lnTo>
                      <a:pt x="373" y="91"/>
                    </a:lnTo>
                    <a:lnTo>
                      <a:pt x="373" y="89"/>
                    </a:lnTo>
                    <a:lnTo>
                      <a:pt x="371" y="89"/>
                    </a:lnTo>
                    <a:lnTo>
                      <a:pt x="372" y="82"/>
                    </a:lnTo>
                    <a:lnTo>
                      <a:pt x="371" y="81"/>
                    </a:lnTo>
                    <a:lnTo>
                      <a:pt x="372" y="81"/>
                    </a:lnTo>
                    <a:lnTo>
                      <a:pt x="372" y="80"/>
                    </a:lnTo>
                    <a:lnTo>
                      <a:pt x="371" y="78"/>
                    </a:lnTo>
                    <a:lnTo>
                      <a:pt x="371" y="76"/>
                    </a:lnTo>
                    <a:lnTo>
                      <a:pt x="370" y="74"/>
                    </a:lnTo>
                    <a:lnTo>
                      <a:pt x="370" y="72"/>
                    </a:lnTo>
                    <a:lnTo>
                      <a:pt x="369" y="70"/>
                    </a:lnTo>
                    <a:lnTo>
                      <a:pt x="371" y="65"/>
                    </a:lnTo>
                    <a:lnTo>
                      <a:pt x="370" y="64"/>
                    </a:lnTo>
                    <a:lnTo>
                      <a:pt x="373" y="62"/>
                    </a:lnTo>
                    <a:lnTo>
                      <a:pt x="374" y="62"/>
                    </a:lnTo>
                    <a:lnTo>
                      <a:pt x="375" y="62"/>
                    </a:lnTo>
                    <a:lnTo>
                      <a:pt x="376" y="61"/>
                    </a:lnTo>
                    <a:lnTo>
                      <a:pt x="376" y="58"/>
                    </a:lnTo>
                    <a:lnTo>
                      <a:pt x="375" y="57"/>
                    </a:lnTo>
                    <a:lnTo>
                      <a:pt x="377" y="54"/>
                    </a:lnTo>
                    <a:lnTo>
                      <a:pt x="379" y="54"/>
                    </a:lnTo>
                    <a:lnTo>
                      <a:pt x="381" y="55"/>
                    </a:lnTo>
                    <a:lnTo>
                      <a:pt x="383" y="55"/>
                    </a:lnTo>
                    <a:lnTo>
                      <a:pt x="384" y="54"/>
                    </a:lnTo>
                    <a:lnTo>
                      <a:pt x="383" y="54"/>
                    </a:lnTo>
                    <a:lnTo>
                      <a:pt x="382" y="54"/>
                    </a:lnTo>
                    <a:lnTo>
                      <a:pt x="380" y="53"/>
                    </a:lnTo>
                    <a:lnTo>
                      <a:pt x="379" y="52"/>
                    </a:lnTo>
                    <a:lnTo>
                      <a:pt x="378" y="54"/>
                    </a:lnTo>
                    <a:lnTo>
                      <a:pt x="378" y="52"/>
                    </a:lnTo>
                    <a:lnTo>
                      <a:pt x="379" y="51"/>
                    </a:lnTo>
                    <a:lnTo>
                      <a:pt x="377" y="53"/>
                    </a:lnTo>
                    <a:lnTo>
                      <a:pt x="374" y="52"/>
                    </a:lnTo>
                    <a:lnTo>
                      <a:pt x="371" y="49"/>
                    </a:lnTo>
                    <a:lnTo>
                      <a:pt x="370" y="48"/>
                    </a:lnTo>
                    <a:lnTo>
                      <a:pt x="368" y="47"/>
                    </a:lnTo>
                    <a:lnTo>
                      <a:pt x="367" y="48"/>
                    </a:lnTo>
                    <a:lnTo>
                      <a:pt x="365" y="47"/>
                    </a:lnTo>
                    <a:lnTo>
                      <a:pt x="364" y="46"/>
                    </a:lnTo>
                    <a:lnTo>
                      <a:pt x="361" y="47"/>
                    </a:lnTo>
                    <a:lnTo>
                      <a:pt x="359" y="46"/>
                    </a:lnTo>
                    <a:lnTo>
                      <a:pt x="360" y="44"/>
                    </a:lnTo>
                    <a:lnTo>
                      <a:pt x="361" y="43"/>
                    </a:lnTo>
                    <a:lnTo>
                      <a:pt x="362" y="40"/>
                    </a:lnTo>
                    <a:lnTo>
                      <a:pt x="364" y="38"/>
                    </a:lnTo>
                    <a:lnTo>
                      <a:pt x="364" y="37"/>
                    </a:lnTo>
                    <a:lnTo>
                      <a:pt x="362" y="37"/>
                    </a:lnTo>
                    <a:lnTo>
                      <a:pt x="362" y="36"/>
                    </a:lnTo>
                    <a:lnTo>
                      <a:pt x="362" y="34"/>
                    </a:lnTo>
                    <a:lnTo>
                      <a:pt x="362" y="31"/>
                    </a:lnTo>
                    <a:lnTo>
                      <a:pt x="363" y="30"/>
                    </a:lnTo>
                    <a:lnTo>
                      <a:pt x="362" y="28"/>
                    </a:lnTo>
                    <a:lnTo>
                      <a:pt x="364" y="28"/>
                    </a:lnTo>
                    <a:lnTo>
                      <a:pt x="362" y="25"/>
                    </a:lnTo>
                    <a:lnTo>
                      <a:pt x="364" y="28"/>
                    </a:lnTo>
                    <a:lnTo>
                      <a:pt x="367" y="29"/>
                    </a:lnTo>
                    <a:lnTo>
                      <a:pt x="367" y="31"/>
                    </a:lnTo>
                    <a:lnTo>
                      <a:pt x="368" y="28"/>
                    </a:lnTo>
                    <a:lnTo>
                      <a:pt x="368" y="31"/>
                    </a:lnTo>
                    <a:lnTo>
                      <a:pt x="370" y="30"/>
                    </a:lnTo>
                    <a:lnTo>
                      <a:pt x="371" y="31"/>
                    </a:lnTo>
                    <a:lnTo>
                      <a:pt x="372" y="33"/>
                    </a:lnTo>
                    <a:lnTo>
                      <a:pt x="372" y="34"/>
                    </a:lnTo>
                    <a:lnTo>
                      <a:pt x="375" y="33"/>
                    </a:lnTo>
                    <a:lnTo>
                      <a:pt x="377" y="32"/>
                    </a:lnTo>
                    <a:lnTo>
                      <a:pt x="378" y="31"/>
                    </a:lnTo>
                    <a:lnTo>
                      <a:pt x="376" y="31"/>
                    </a:lnTo>
                    <a:lnTo>
                      <a:pt x="376" y="28"/>
                    </a:lnTo>
                    <a:lnTo>
                      <a:pt x="374" y="27"/>
                    </a:lnTo>
                    <a:lnTo>
                      <a:pt x="375" y="25"/>
                    </a:lnTo>
                    <a:lnTo>
                      <a:pt x="377" y="25"/>
                    </a:lnTo>
                    <a:lnTo>
                      <a:pt x="377" y="23"/>
                    </a:lnTo>
                    <a:lnTo>
                      <a:pt x="380" y="23"/>
                    </a:lnTo>
                    <a:lnTo>
                      <a:pt x="379" y="22"/>
                    </a:lnTo>
                    <a:lnTo>
                      <a:pt x="373" y="23"/>
                    </a:lnTo>
                    <a:lnTo>
                      <a:pt x="371" y="21"/>
                    </a:lnTo>
                    <a:lnTo>
                      <a:pt x="367" y="17"/>
                    </a:lnTo>
                    <a:lnTo>
                      <a:pt x="365" y="17"/>
                    </a:lnTo>
                    <a:lnTo>
                      <a:pt x="359" y="12"/>
                    </a:lnTo>
                    <a:lnTo>
                      <a:pt x="358" y="12"/>
                    </a:lnTo>
                    <a:lnTo>
                      <a:pt x="357" y="11"/>
                    </a:lnTo>
                    <a:lnTo>
                      <a:pt x="356" y="9"/>
                    </a:lnTo>
                    <a:lnTo>
                      <a:pt x="351" y="7"/>
                    </a:lnTo>
                    <a:lnTo>
                      <a:pt x="352" y="6"/>
                    </a:lnTo>
                    <a:lnTo>
                      <a:pt x="349" y="7"/>
                    </a:lnTo>
                    <a:lnTo>
                      <a:pt x="348" y="6"/>
                    </a:lnTo>
                    <a:lnTo>
                      <a:pt x="348" y="7"/>
                    </a:lnTo>
                    <a:lnTo>
                      <a:pt x="346" y="6"/>
                    </a:lnTo>
                    <a:lnTo>
                      <a:pt x="343" y="4"/>
                    </a:lnTo>
                    <a:lnTo>
                      <a:pt x="344" y="5"/>
                    </a:lnTo>
                    <a:lnTo>
                      <a:pt x="344" y="6"/>
                    </a:lnTo>
                    <a:lnTo>
                      <a:pt x="341" y="5"/>
                    </a:lnTo>
                    <a:lnTo>
                      <a:pt x="339" y="8"/>
                    </a:lnTo>
                    <a:lnTo>
                      <a:pt x="335" y="2"/>
                    </a:lnTo>
                    <a:lnTo>
                      <a:pt x="331" y="0"/>
                    </a:lnTo>
                    <a:lnTo>
                      <a:pt x="330" y="0"/>
                    </a:lnTo>
                    <a:lnTo>
                      <a:pt x="329" y="2"/>
                    </a:lnTo>
                    <a:lnTo>
                      <a:pt x="330" y="4"/>
                    </a:lnTo>
                    <a:lnTo>
                      <a:pt x="329" y="4"/>
                    </a:lnTo>
                    <a:lnTo>
                      <a:pt x="326" y="4"/>
                    </a:lnTo>
                    <a:lnTo>
                      <a:pt x="324" y="4"/>
                    </a:lnTo>
                    <a:lnTo>
                      <a:pt x="323" y="2"/>
                    </a:lnTo>
                    <a:lnTo>
                      <a:pt x="321" y="4"/>
                    </a:lnTo>
                    <a:lnTo>
                      <a:pt x="318" y="2"/>
                    </a:lnTo>
                    <a:lnTo>
                      <a:pt x="318" y="0"/>
                    </a:lnTo>
                    <a:lnTo>
                      <a:pt x="316" y="1"/>
                    </a:lnTo>
                    <a:lnTo>
                      <a:pt x="315" y="0"/>
                    </a:lnTo>
                    <a:lnTo>
                      <a:pt x="313" y="0"/>
                    </a:lnTo>
                    <a:lnTo>
                      <a:pt x="311" y="0"/>
                    </a:lnTo>
                    <a:lnTo>
                      <a:pt x="311" y="2"/>
                    </a:lnTo>
                    <a:lnTo>
                      <a:pt x="310" y="4"/>
                    </a:lnTo>
                    <a:lnTo>
                      <a:pt x="310" y="7"/>
                    </a:lnTo>
                    <a:lnTo>
                      <a:pt x="310" y="9"/>
                    </a:lnTo>
                    <a:lnTo>
                      <a:pt x="309" y="10"/>
                    </a:lnTo>
                    <a:lnTo>
                      <a:pt x="307" y="13"/>
                    </a:lnTo>
                    <a:lnTo>
                      <a:pt x="308" y="15"/>
                    </a:lnTo>
                    <a:lnTo>
                      <a:pt x="308" y="17"/>
                    </a:lnTo>
                    <a:lnTo>
                      <a:pt x="307" y="17"/>
                    </a:lnTo>
                    <a:lnTo>
                      <a:pt x="307" y="16"/>
                    </a:lnTo>
                    <a:lnTo>
                      <a:pt x="305" y="17"/>
                    </a:lnTo>
                    <a:lnTo>
                      <a:pt x="300" y="15"/>
                    </a:lnTo>
                    <a:lnTo>
                      <a:pt x="300" y="17"/>
                    </a:lnTo>
                    <a:lnTo>
                      <a:pt x="299" y="16"/>
                    </a:lnTo>
                    <a:lnTo>
                      <a:pt x="299" y="15"/>
                    </a:lnTo>
                    <a:lnTo>
                      <a:pt x="297" y="16"/>
                    </a:lnTo>
                    <a:lnTo>
                      <a:pt x="297" y="15"/>
                    </a:lnTo>
                    <a:lnTo>
                      <a:pt x="294" y="11"/>
                    </a:lnTo>
                    <a:lnTo>
                      <a:pt x="293" y="11"/>
                    </a:lnTo>
                    <a:lnTo>
                      <a:pt x="289" y="15"/>
                    </a:lnTo>
                    <a:lnTo>
                      <a:pt x="286" y="14"/>
                    </a:lnTo>
                    <a:lnTo>
                      <a:pt x="285" y="15"/>
                    </a:lnTo>
                    <a:lnTo>
                      <a:pt x="284" y="15"/>
                    </a:lnTo>
                    <a:lnTo>
                      <a:pt x="283" y="15"/>
                    </a:lnTo>
                    <a:lnTo>
                      <a:pt x="281" y="15"/>
                    </a:lnTo>
                    <a:lnTo>
                      <a:pt x="283" y="11"/>
                    </a:lnTo>
                    <a:lnTo>
                      <a:pt x="281" y="10"/>
                    </a:lnTo>
                    <a:lnTo>
                      <a:pt x="280" y="10"/>
                    </a:lnTo>
                    <a:lnTo>
                      <a:pt x="279" y="10"/>
                    </a:lnTo>
                    <a:lnTo>
                      <a:pt x="278" y="11"/>
                    </a:lnTo>
                    <a:lnTo>
                      <a:pt x="276" y="12"/>
                    </a:lnTo>
                    <a:lnTo>
                      <a:pt x="274" y="11"/>
                    </a:lnTo>
                    <a:lnTo>
                      <a:pt x="273" y="13"/>
                    </a:lnTo>
                    <a:lnTo>
                      <a:pt x="274" y="16"/>
                    </a:lnTo>
                    <a:lnTo>
                      <a:pt x="270" y="19"/>
                    </a:lnTo>
                    <a:lnTo>
                      <a:pt x="270" y="21"/>
                    </a:lnTo>
                    <a:lnTo>
                      <a:pt x="268" y="20"/>
                    </a:lnTo>
                    <a:lnTo>
                      <a:pt x="267" y="17"/>
                    </a:lnTo>
                    <a:lnTo>
                      <a:pt x="266" y="17"/>
                    </a:lnTo>
                    <a:lnTo>
                      <a:pt x="266" y="18"/>
                    </a:lnTo>
                    <a:lnTo>
                      <a:pt x="266" y="22"/>
                    </a:lnTo>
                    <a:lnTo>
                      <a:pt x="266" y="23"/>
                    </a:lnTo>
                    <a:lnTo>
                      <a:pt x="265" y="23"/>
                    </a:lnTo>
                    <a:lnTo>
                      <a:pt x="265" y="25"/>
                    </a:lnTo>
                    <a:lnTo>
                      <a:pt x="263" y="28"/>
                    </a:lnTo>
                    <a:lnTo>
                      <a:pt x="262" y="29"/>
                    </a:lnTo>
                    <a:lnTo>
                      <a:pt x="260" y="29"/>
                    </a:lnTo>
                    <a:lnTo>
                      <a:pt x="259" y="31"/>
                    </a:lnTo>
                    <a:lnTo>
                      <a:pt x="261" y="31"/>
                    </a:lnTo>
                    <a:lnTo>
                      <a:pt x="261" y="33"/>
                    </a:lnTo>
                    <a:lnTo>
                      <a:pt x="262" y="34"/>
                    </a:lnTo>
                    <a:lnTo>
                      <a:pt x="263" y="36"/>
                    </a:lnTo>
                    <a:lnTo>
                      <a:pt x="265" y="36"/>
                    </a:lnTo>
                    <a:lnTo>
                      <a:pt x="269" y="38"/>
                    </a:lnTo>
                    <a:lnTo>
                      <a:pt x="270" y="41"/>
                    </a:lnTo>
                    <a:lnTo>
                      <a:pt x="270" y="44"/>
                    </a:lnTo>
                    <a:lnTo>
                      <a:pt x="267" y="51"/>
                    </a:lnTo>
                    <a:lnTo>
                      <a:pt x="266" y="51"/>
                    </a:lnTo>
                    <a:lnTo>
                      <a:pt x="264" y="54"/>
                    </a:lnTo>
                    <a:lnTo>
                      <a:pt x="261" y="55"/>
                    </a:lnTo>
                    <a:lnTo>
                      <a:pt x="261" y="57"/>
                    </a:lnTo>
                    <a:lnTo>
                      <a:pt x="260" y="58"/>
                    </a:lnTo>
                    <a:lnTo>
                      <a:pt x="257" y="59"/>
                    </a:lnTo>
                    <a:lnTo>
                      <a:pt x="256" y="55"/>
                    </a:lnTo>
                    <a:lnTo>
                      <a:pt x="255" y="54"/>
                    </a:lnTo>
                    <a:lnTo>
                      <a:pt x="253" y="54"/>
                    </a:lnTo>
                    <a:lnTo>
                      <a:pt x="252" y="54"/>
                    </a:lnTo>
                    <a:lnTo>
                      <a:pt x="254" y="56"/>
                    </a:lnTo>
                    <a:lnTo>
                      <a:pt x="254" y="57"/>
                    </a:lnTo>
                    <a:lnTo>
                      <a:pt x="253" y="58"/>
                    </a:lnTo>
                    <a:lnTo>
                      <a:pt x="254" y="60"/>
                    </a:lnTo>
                    <a:lnTo>
                      <a:pt x="256" y="62"/>
                    </a:lnTo>
                    <a:lnTo>
                      <a:pt x="257" y="62"/>
                    </a:lnTo>
                    <a:lnTo>
                      <a:pt x="258" y="61"/>
                    </a:lnTo>
                    <a:lnTo>
                      <a:pt x="259" y="62"/>
                    </a:lnTo>
                    <a:lnTo>
                      <a:pt x="258" y="63"/>
                    </a:lnTo>
                    <a:lnTo>
                      <a:pt x="258" y="64"/>
                    </a:lnTo>
                    <a:lnTo>
                      <a:pt x="258" y="66"/>
                    </a:lnTo>
                    <a:lnTo>
                      <a:pt x="261" y="66"/>
                    </a:lnTo>
                    <a:lnTo>
                      <a:pt x="260" y="69"/>
                    </a:lnTo>
                    <a:lnTo>
                      <a:pt x="256" y="71"/>
                    </a:lnTo>
                    <a:lnTo>
                      <a:pt x="258" y="74"/>
                    </a:lnTo>
                    <a:lnTo>
                      <a:pt x="256" y="77"/>
                    </a:lnTo>
                    <a:lnTo>
                      <a:pt x="254" y="78"/>
                    </a:lnTo>
                    <a:lnTo>
                      <a:pt x="253" y="80"/>
                    </a:lnTo>
                    <a:lnTo>
                      <a:pt x="252" y="83"/>
                    </a:lnTo>
                    <a:lnTo>
                      <a:pt x="254" y="88"/>
                    </a:lnTo>
                    <a:lnTo>
                      <a:pt x="253" y="89"/>
                    </a:lnTo>
                    <a:lnTo>
                      <a:pt x="253" y="90"/>
                    </a:lnTo>
                    <a:lnTo>
                      <a:pt x="254" y="91"/>
                    </a:lnTo>
                    <a:lnTo>
                      <a:pt x="252" y="92"/>
                    </a:lnTo>
                    <a:lnTo>
                      <a:pt x="253" y="95"/>
                    </a:lnTo>
                    <a:lnTo>
                      <a:pt x="254" y="95"/>
                    </a:lnTo>
                    <a:lnTo>
                      <a:pt x="256" y="94"/>
                    </a:lnTo>
                    <a:lnTo>
                      <a:pt x="256" y="96"/>
                    </a:lnTo>
                    <a:lnTo>
                      <a:pt x="255" y="98"/>
                    </a:lnTo>
                    <a:lnTo>
                      <a:pt x="254" y="99"/>
                    </a:lnTo>
                    <a:lnTo>
                      <a:pt x="254" y="102"/>
                    </a:lnTo>
                    <a:lnTo>
                      <a:pt x="253" y="105"/>
                    </a:lnTo>
                    <a:lnTo>
                      <a:pt x="253" y="107"/>
                    </a:lnTo>
                    <a:lnTo>
                      <a:pt x="252" y="106"/>
                    </a:lnTo>
                    <a:lnTo>
                      <a:pt x="252" y="107"/>
                    </a:lnTo>
                    <a:lnTo>
                      <a:pt x="253" y="112"/>
                    </a:lnTo>
                    <a:lnTo>
                      <a:pt x="254" y="112"/>
                    </a:lnTo>
                    <a:lnTo>
                      <a:pt x="251" y="114"/>
                    </a:lnTo>
                    <a:lnTo>
                      <a:pt x="253" y="118"/>
                    </a:lnTo>
                    <a:lnTo>
                      <a:pt x="254" y="120"/>
                    </a:lnTo>
                    <a:lnTo>
                      <a:pt x="253" y="119"/>
                    </a:lnTo>
                    <a:lnTo>
                      <a:pt x="254" y="120"/>
                    </a:lnTo>
                    <a:lnTo>
                      <a:pt x="254" y="122"/>
                    </a:lnTo>
                    <a:lnTo>
                      <a:pt x="251" y="122"/>
                    </a:lnTo>
                    <a:lnTo>
                      <a:pt x="251" y="123"/>
                    </a:lnTo>
                    <a:lnTo>
                      <a:pt x="248" y="125"/>
                    </a:lnTo>
                    <a:lnTo>
                      <a:pt x="246" y="125"/>
                    </a:lnTo>
                    <a:lnTo>
                      <a:pt x="246" y="126"/>
                    </a:lnTo>
                    <a:lnTo>
                      <a:pt x="244" y="128"/>
                    </a:lnTo>
                    <a:lnTo>
                      <a:pt x="244" y="129"/>
                    </a:lnTo>
                    <a:lnTo>
                      <a:pt x="243" y="128"/>
                    </a:lnTo>
                    <a:lnTo>
                      <a:pt x="243" y="125"/>
                    </a:lnTo>
                    <a:lnTo>
                      <a:pt x="240" y="125"/>
                    </a:lnTo>
                    <a:lnTo>
                      <a:pt x="240" y="126"/>
                    </a:lnTo>
                    <a:lnTo>
                      <a:pt x="240" y="128"/>
                    </a:lnTo>
                    <a:lnTo>
                      <a:pt x="238" y="129"/>
                    </a:lnTo>
                    <a:lnTo>
                      <a:pt x="234" y="133"/>
                    </a:lnTo>
                    <a:lnTo>
                      <a:pt x="232" y="132"/>
                    </a:lnTo>
                    <a:lnTo>
                      <a:pt x="230" y="133"/>
                    </a:lnTo>
                    <a:lnTo>
                      <a:pt x="227" y="133"/>
                    </a:lnTo>
                    <a:lnTo>
                      <a:pt x="227" y="135"/>
                    </a:lnTo>
                    <a:lnTo>
                      <a:pt x="227" y="136"/>
                    </a:lnTo>
                    <a:lnTo>
                      <a:pt x="226" y="136"/>
                    </a:lnTo>
                    <a:lnTo>
                      <a:pt x="227" y="139"/>
                    </a:lnTo>
                    <a:lnTo>
                      <a:pt x="226" y="140"/>
                    </a:lnTo>
                    <a:lnTo>
                      <a:pt x="226" y="142"/>
                    </a:lnTo>
                    <a:lnTo>
                      <a:pt x="225" y="143"/>
                    </a:lnTo>
                    <a:lnTo>
                      <a:pt x="223" y="143"/>
                    </a:lnTo>
                    <a:lnTo>
                      <a:pt x="222" y="144"/>
                    </a:lnTo>
                    <a:lnTo>
                      <a:pt x="223" y="146"/>
                    </a:lnTo>
                    <a:lnTo>
                      <a:pt x="221" y="146"/>
                    </a:lnTo>
                    <a:lnTo>
                      <a:pt x="221" y="147"/>
                    </a:lnTo>
                    <a:lnTo>
                      <a:pt x="218" y="148"/>
                    </a:lnTo>
                    <a:lnTo>
                      <a:pt x="218" y="147"/>
                    </a:lnTo>
                    <a:lnTo>
                      <a:pt x="217" y="148"/>
                    </a:lnTo>
                    <a:lnTo>
                      <a:pt x="215" y="151"/>
                    </a:lnTo>
                    <a:lnTo>
                      <a:pt x="215" y="154"/>
                    </a:lnTo>
                    <a:lnTo>
                      <a:pt x="216" y="156"/>
                    </a:lnTo>
                    <a:lnTo>
                      <a:pt x="220" y="156"/>
                    </a:lnTo>
                    <a:lnTo>
                      <a:pt x="220" y="157"/>
                    </a:lnTo>
                    <a:lnTo>
                      <a:pt x="221" y="157"/>
                    </a:lnTo>
                    <a:lnTo>
                      <a:pt x="221" y="159"/>
                    </a:lnTo>
                    <a:lnTo>
                      <a:pt x="223" y="161"/>
                    </a:lnTo>
                    <a:lnTo>
                      <a:pt x="223" y="165"/>
                    </a:lnTo>
                    <a:lnTo>
                      <a:pt x="222" y="165"/>
                    </a:lnTo>
                    <a:lnTo>
                      <a:pt x="221" y="165"/>
                    </a:lnTo>
                    <a:lnTo>
                      <a:pt x="219" y="166"/>
                    </a:lnTo>
                    <a:lnTo>
                      <a:pt x="218" y="166"/>
                    </a:lnTo>
                    <a:lnTo>
                      <a:pt x="217" y="165"/>
                    </a:lnTo>
                    <a:lnTo>
                      <a:pt x="214" y="165"/>
                    </a:lnTo>
                    <a:lnTo>
                      <a:pt x="212" y="166"/>
                    </a:lnTo>
                    <a:lnTo>
                      <a:pt x="212" y="169"/>
                    </a:lnTo>
                    <a:lnTo>
                      <a:pt x="210" y="170"/>
                    </a:lnTo>
                    <a:lnTo>
                      <a:pt x="208" y="176"/>
                    </a:lnTo>
                    <a:lnTo>
                      <a:pt x="207" y="178"/>
                    </a:lnTo>
                    <a:lnTo>
                      <a:pt x="207" y="180"/>
                    </a:lnTo>
                    <a:lnTo>
                      <a:pt x="206" y="183"/>
                    </a:lnTo>
                    <a:lnTo>
                      <a:pt x="207" y="185"/>
                    </a:lnTo>
                    <a:lnTo>
                      <a:pt x="209" y="185"/>
                    </a:lnTo>
                    <a:lnTo>
                      <a:pt x="211" y="186"/>
                    </a:lnTo>
                    <a:lnTo>
                      <a:pt x="213" y="186"/>
                    </a:lnTo>
                    <a:lnTo>
                      <a:pt x="214" y="188"/>
                    </a:lnTo>
                    <a:lnTo>
                      <a:pt x="216" y="191"/>
                    </a:lnTo>
                    <a:lnTo>
                      <a:pt x="215" y="193"/>
                    </a:lnTo>
                    <a:lnTo>
                      <a:pt x="215" y="192"/>
                    </a:lnTo>
                    <a:lnTo>
                      <a:pt x="214" y="193"/>
                    </a:lnTo>
                    <a:lnTo>
                      <a:pt x="214" y="198"/>
                    </a:lnTo>
                    <a:lnTo>
                      <a:pt x="216" y="199"/>
                    </a:lnTo>
                    <a:lnTo>
                      <a:pt x="214" y="202"/>
                    </a:lnTo>
                    <a:lnTo>
                      <a:pt x="212" y="200"/>
                    </a:lnTo>
                    <a:lnTo>
                      <a:pt x="212" y="201"/>
                    </a:lnTo>
                    <a:lnTo>
                      <a:pt x="210" y="203"/>
                    </a:lnTo>
                    <a:lnTo>
                      <a:pt x="207" y="201"/>
                    </a:lnTo>
                    <a:lnTo>
                      <a:pt x="204" y="201"/>
                    </a:lnTo>
                    <a:lnTo>
                      <a:pt x="202" y="205"/>
                    </a:lnTo>
                    <a:lnTo>
                      <a:pt x="201" y="206"/>
                    </a:lnTo>
                    <a:lnTo>
                      <a:pt x="203" y="207"/>
                    </a:lnTo>
                    <a:lnTo>
                      <a:pt x="202" y="209"/>
                    </a:lnTo>
                    <a:lnTo>
                      <a:pt x="204" y="208"/>
                    </a:lnTo>
                    <a:lnTo>
                      <a:pt x="204" y="210"/>
                    </a:lnTo>
                    <a:lnTo>
                      <a:pt x="204" y="212"/>
                    </a:lnTo>
                    <a:lnTo>
                      <a:pt x="206" y="215"/>
                    </a:lnTo>
                    <a:lnTo>
                      <a:pt x="205" y="216"/>
                    </a:lnTo>
                    <a:lnTo>
                      <a:pt x="204" y="216"/>
                    </a:lnTo>
                    <a:lnTo>
                      <a:pt x="204" y="217"/>
                    </a:lnTo>
                    <a:lnTo>
                      <a:pt x="202" y="220"/>
                    </a:lnTo>
                    <a:lnTo>
                      <a:pt x="203" y="220"/>
                    </a:lnTo>
                    <a:lnTo>
                      <a:pt x="204" y="218"/>
                    </a:lnTo>
                    <a:lnTo>
                      <a:pt x="206" y="219"/>
                    </a:lnTo>
                    <a:lnTo>
                      <a:pt x="209" y="217"/>
                    </a:lnTo>
                    <a:lnTo>
                      <a:pt x="209" y="215"/>
                    </a:lnTo>
                    <a:lnTo>
                      <a:pt x="210" y="216"/>
                    </a:lnTo>
                    <a:lnTo>
                      <a:pt x="210" y="217"/>
                    </a:lnTo>
                    <a:lnTo>
                      <a:pt x="208" y="221"/>
                    </a:lnTo>
                    <a:lnTo>
                      <a:pt x="211" y="221"/>
                    </a:lnTo>
                    <a:lnTo>
                      <a:pt x="211" y="223"/>
                    </a:lnTo>
                    <a:lnTo>
                      <a:pt x="212" y="223"/>
                    </a:lnTo>
                    <a:lnTo>
                      <a:pt x="210" y="230"/>
                    </a:lnTo>
                    <a:lnTo>
                      <a:pt x="210" y="231"/>
                    </a:lnTo>
                    <a:lnTo>
                      <a:pt x="210" y="230"/>
                    </a:lnTo>
                    <a:lnTo>
                      <a:pt x="209" y="232"/>
                    </a:lnTo>
                    <a:lnTo>
                      <a:pt x="207" y="233"/>
                    </a:lnTo>
                    <a:lnTo>
                      <a:pt x="207" y="234"/>
                    </a:lnTo>
                    <a:lnTo>
                      <a:pt x="205" y="235"/>
                    </a:lnTo>
                    <a:lnTo>
                      <a:pt x="204" y="237"/>
                    </a:lnTo>
                    <a:lnTo>
                      <a:pt x="203" y="237"/>
                    </a:lnTo>
                    <a:lnTo>
                      <a:pt x="201" y="237"/>
                    </a:lnTo>
                    <a:lnTo>
                      <a:pt x="199" y="237"/>
                    </a:lnTo>
                    <a:lnTo>
                      <a:pt x="197" y="237"/>
                    </a:lnTo>
                    <a:lnTo>
                      <a:pt x="196" y="238"/>
                    </a:lnTo>
                    <a:lnTo>
                      <a:pt x="198" y="242"/>
                    </a:lnTo>
                    <a:lnTo>
                      <a:pt x="198" y="244"/>
                    </a:lnTo>
                    <a:lnTo>
                      <a:pt x="196" y="244"/>
                    </a:lnTo>
                    <a:lnTo>
                      <a:pt x="194" y="246"/>
                    </a:lnTo>
                    <a:lnTo>
                      <a:pt x="194" y="247"/>
                    </a:lnTo>
                    <a:lnTo>
                      <a:pt x="193" y="249"/>
                    </a:lnTo>
                    <a:lnTo>
                      <a:pt x="190" y="247"/>
                    </a:lnTo>
                    <a:lnTo>
                      <a:pt x="187" y="248"/>
                    </a:lnTo>
                    <a:lnTo>
                      <a:pt x="185" y="247"/>
                    </a:lnTo>
                    <a:lnTo>
                      <a:pt x="184" y="248"/>
                    </a:lnTo>
                    <a:lnTo>
                      <a:pt x="181" y="246"/>
                    </a:lnTo>
                    <a:lnTo>
                      <a:pt x="180" y="246"/>
                    </a:lnTo>
                    <a:lnTo>
                      <a:pt x="178" y="248"/>
                    </a:lnTo>
                    <a:lnTo>
                      <a:pt x="177" y="248"/>
                    </a:lnTo>
                    <a:lnTo>
                      <a:pt x="172" y="250"/>
                    </a:lnTo>
                    <a:lnTo>
                      <a:pt x="172" y="249"/>
                    </a:lnTo>
                    <a:lnTo>
                      <a:pt x="172" y="250"/>
                    </a:lnTo>
                    <a:lnTo>
                      <a:pt x="170" y="252"/>
                    </a:lnTo>
                    <a:lnTo>
                      <a:pt x="173" y="254"/>
                    </a:lnTo>
                    <a:lnTo>
                      <a:pt x="173" y="256"/>
                    </a:lnTo>
                    <a:lnTo>
                      <a:pt x="174" y="257"/>
                    </a:lnTo>
                    <a:lnTo>
                      <a:pt x="174" y="258"/>
                    </a:lnTo>
                    <a:lnTo>
                      <a:pt x="170" y="260"/>
                    </a:lnTo>
                    <a:lnTo>
                      <a:pt x="170" y="257"/>
                    </a:lnTo>
                    <a:lnTo>
                      <a:pt x="168" y="257"/>
                    </a:lnTo>
                    <a:lnTo>
                      <a:pt x="168" y="260"/>
                    </a:lnTo>
                    <a:lnTo>
                      <a:pt x="166" y="260"/>
                    </a:lnTo>
                    <a:lnTo>
                      <a:pt x="168" y="261"/>
                    </a:lnTo>
                    <a:lnTo>
                      <a:pt x="166" y="261"/>
                    </a:lnTo>
                    <a:lnTo>
                      <a:pt x="166" y="262"/>
                    </a:lnTo>
                    <a:lnTo>
                      <a:pt x="162" y="260"/>
                    </a:lnTo>
                    <a:lnTo>
                      <a:pt x="161" y="260"/>
                    </a:lnTo>
                    <a:lnTo>
                      <a:pt x="161" y="261"/>
                    </a:lnTo>
                    <a:lnTo>
                      <a:pt x="159" y="260"/>
                    </a:lnTo>
                    <a:lnTo>
                      <a:pt x="157" y="260"/>
                    </a:lnTo>
                    <a:lnTo>
                      <a:pt x="157" y="261"/>
                    </a:lnTo>
                    <a:lnTo>
                      <a:pt x="157" y="263"/>
                    </a:lnTo>
                    <a:lnTo>
                      <a:pt x="157" y="264"/>
                    </a:lnTo>
                    <a:lnTo>
                      <a:pt x="156" y="263"/>
                    </a:lnTo>
                    <a:lnTo>
                      <a:pt x="155" y="260"/>
                    </a:lnTo>
                    <a:lnTo>
                      <a:pt x="153" y="260"/>
                    </a:lnTo>
                    <a:lnTo>
                      <a:pt x="152" y="261"/>
                    </a:lnTo>
                    <a:lnTo>
                      <a:pt x="151" y="260"/>
                    </a:lnTo>
                    <a:lnTo>
                      <a:pt x="149" y="257"/>
                    </a:lnTo>
                    <a:lnTo>
                      <a:pt x="148" y="257"/>
                    </a:lnTo>
                    <a:lnTo>
                      <a:pt x="146" y="257"/>
                    </a:lnTo>
                    <a:lnTo>
                      <a:pt x="144" y="257"/>
                    </a:lnTo>
                    <a:lnTo>
                      <a:pt x="144" y="255"/>
                    </a:lnTo>
                    <a:lnTo>
                      <a:pt x="144" y="254"/>
                    </a:lnTo>
                    <a:lnTo>
                      <a:pt x="142" y="254"/>
                    </a:lnTo>
                    <a:lnTo>
                      <a:pt x="142" y="255"/>
                    </a:lnTo>
                    <a:lnTo>
                      <a:pt x="143" y="257"/>
                    </a:lnTo>
                    <a:lnTo>
                      <a:pt x="142" y="260"/>
                    </a:lnTo>
                    <a:lnTo>
                      <a:pt x="141" y="260"/>
                    </a:lnTo>
                    <a:lnTo>
                      <a:pt x="139" y="262"/>
                    </a:lnTo>
                    <a:lnTo>
                      <a:pt x="137" y="262"/>
                    </a:lnTo>
                    <a:lnTo>
                      <a:pt x="136" y="263"/>
                    </a:lnTo>
                    <a:lnTo>
                      <a:pt x="133" y="262"/>
                    </a:lnTo>
                    <a:lnTo>
                      <a:pt x="131" y="261"/>
                    </a:lnTo>
                    <a:lnTo>
                      <a:pt x="128" y="259"/>
                    </a:lnTo>
                    <a:lnTo>
                      <a:pt x="128" y="257"/>
                    </a:lnTo>
                    <a:lnTo>
                      <a:pt x="129" y="257"/>
                    </a:lnTo>
                    <a:lnTo>
                      <a:pt x="128" y="256"/>
                    </a:lnTo>
                    <a:lnTo>
                      <a:pt x="128" y="255"/>
                    </a:lnTo>
                    <a:lnTo>
                      <a:pt x="128" y="257"/>
                    </a:lnTo>
                    <a:lnTo>
                      <a:pt x="127" y="257"/>
                    </a:lnTo>
                    <a:lnTo>
                      <a:pt x="126" y="256"/>
                    </a:lnTo>
                    <a:lnTo>
                      <a:pt x="125" y="256"/>
                    </a:lnTo>
                    <a:lnTo>
                      <a:pt x="125" y="255"/>
                    </a:lnTo>
                    <a:lnTo>
                      <a:pt x="126" y="255"/>
                    </a:lnTo>
                    <a:lnTo>
                      <a:pt x="125" y="254"/>
                    </a:lnTo>
                    <a:lnTo>
                      <a:pt x="126" y="254"/>
                    </a:lnTo>
                    <a:lnTo>
                      <a:pt x="126" y="252"/>
                    </a:lnTo>
                    <a:lnTo>
                      <a:pt x="125" y="251"/>
                    </a:lnTo>
                    <a:lnTo>
                      <a:pt x="125" y="250"/>
                    </a:lnTo>
                    <a:lnTo>
                      <a:pt x="125" y="248"/>
                    </a:lnTo>
                    <a:lnTo>
                      <a:pt x="124" y="247"/>
                    </a:lnTo>
                    <a:lnTo>
                      <a:pt x="121" y="249"/>
                    </a:lnTo>
                    <a:lnTo>
                      <a:pt x="119" y="251"/>
                    </a:lnTo>
                    <a:lnTo>
                      <a:pt x="115" y="248"/>
                    </a:lnTo>
                    <a:lnTo>
                      <a:pt x="114" y="254"/>
                    </a:lnTo>
                    <a:lnTo>
                      <a:pt x="116" y="254"/>
                    </a:lnTo>
                    <a:lnTo>
                      <a:pt x="112" y="256"/>
                    </a:lnTo>
                    <a:lnTo>
                      <a:pt x="110" y="259"/>
                    </a:lnTo>
                    <a:lnTo>
                      <a:pt x="109" y="257"/>
                    </a:lnTo>
                    <a:lnTo>
                      <a:pt x="108" y="258"/>
                    </a:lnTo>
                    <a:lnTo>
                      <a:pt x="106" y="257"/>
                    </a:lnTo>
                    <a:lnTo>
                      <a:pt x="108" y="257"/>
                    </a:lnTo>
                    <a:lnTo>
                      <a:pt x="108" y="256"/>
                    </a:lnTo>
                    <a:lnTo>
                      <a:pt x="104" y="253"/>
                    </a:lnTo>
                    <a:lnTo>
                      <a:pt x="103" y="253"/>
                    </a:lnTo>
                    <a:lnTo>
                      <a:pt x="101" y="252"/>
                    </a:lnTo>
                    <a:lnTo>
                      <a:pt x="102" y="255"/>
                    </a:lnTo>
                    <a:lnTo>
                      <a:pt x="101" y="256"/>
                    </a:lnTo>
                    <a:lnTo>
                      <a:pt x="101" y="258"/>
                    </a:lnTo>
                    <a:lnTo>
                      <a:pt x="99" y="261"/>
                    </a:lnTo>
                    <a:lnTo>
                      <a:pt x="100" y="261"/>
                    </a:lnTo>
                    <a:lnTo>
                      <a:pt x="100" y="262"/>
                    </a:lnTo>
                    <a:lnTo>
                      <a:pt x="99" y="262"/>
                    </a:lnTo>
                    <a:lnTo>
                      <a:pt x="100" y="264"/>
                    </a:lnTo>
                    <a:lnTo>
                      <a:pt x="99" y="264"/>
                    </a:lnTo>
                    <a:lnTo>
                      <a:pt x="98" y="264"/>
                    </a:lnTo>
                    <a:lnTo>
                      <a:pt x="96" y="265"/>
                    </a:lnTo>
                    <a:lnTo>
                      <a:pt x="98" y="267"/>
                    </a:lnTo>
                    <a:lnTo>
                      <a:pt x="95" y="267"/>
                    </a:lnTo>
                    <a:lnTo>
                      <a:pt x="95" y="264"/>
                    </a:lnTo>
                    <a:lnTo>
                      <a:pt x="94" y="264"/>
                    </a:lnTo>
                    <a:lnTo>
                      <a:pt x="91" y="263"/>
                    </a:lnTo>
                    <a:lnTo>
                      <a:pt x="90" y="264"/>
                    </a:lnTo>
                    <a:lnTo>
                      <a:pt x="87" y="263"/>
                    </a:lnTo>
                    <a:lnTo>
                      <a:pt x="85" y="265"/>
                    </a:lnTo>
                    <a:lnTo>
                      <a:pt x="82" y="263"/>
                    </a:lnTo>
                    <a:lnTo>
                      <a:pt x="81" y="265"/>
                    </a:lnTo>
                    <a:lnTo>
                      <a:pt x="78" y="267"/>
                    </a:lnTo>
                    <a:lnTo>
                      <a:pt x="77" y="267"/>
                    </a:lnTo>
                    <a:lnTo>
                      <a:pt x="76" y="269"/>
                    </a:lnTo>
                    <a:lnTo>
                      <a:pt x="78" y="270"/>
                    </a:lnTo>
                    <a:lnTo>
                      <a:pt x="78" y="271"/>
                    </a:lnTo>
                    <a:lnTo>
                      <a:pt x="77" y="271"/>
                    </a:lnTo>
                    <a:lnTo>
                      <a:pt x="77" y="272"/>
                    </a:lnTo>
                    <a:lnTo>
                      <a:pt x="75" y="272"/>
                    </a:lnTo>
                    <a:lnTo>
                      <a:pt x="74" y="275"/>
                    </a:lnTo>
                    <a:lnTo>
                      <a:pt x="71" y="277"/>
                    </a:lnTo>
                    <a:lnTo>
                      <a:pt x="66" y="276"/>
                    </a:lnTo>
                    <a:lnTo>
                      <a:pt x="64" y="275"/>
                    </a:lnTo>
                    <a:lnTo>
                      <a:pt x="64" y="276"/>
                    </a:lnTo>
                    <a:lnTo>
                      <a:pt x="64" y="280"/>
                    </a:lnTo>
                    <a:lnTo>
                      <a:pt x="63" y="282"/>
                    </a:lnTo>
                    <a:lnTo>
                      <a:pt x="60" y="280"/>
                    </a:lnTo>
                    <a:lnTo>
                      <a:pt x="59" y="283"/>
                    </a:lnTo>
                    <a:lnTo>
                      <a:pt x="58" y="282"/>
                    </a:lnTo>
                    <a:lnTo>
                      <a:pt x="58" y="283"/>
                    </a:lnTo>
                    <a:lnTo>
                      <a:pt x="58" y="284"/>
                    </a:lnTo>
                    <a:lnTo>
                      <a:pt x="59" y="284"/>
                    </a:lnTo>
                    <a:lnTo>
                      <a:pt x="58" y="286"/>
                    </a:lnTo>
                    <a:lnTo>
                      <a:pt x="58" y="288"/>
                    </a:lnTo>
                    <a:lnTo>
                      <a:pt x="56" y="288"/>
                    </a:lnTo>
                    <a:lnTo>
                      <a:pt x="55" y="289"/>
                    </a:lnTo>
                    <a:lnTo>
                      <a:pt x="54" y="287"/>
                    </a:lnTo>
                    <a:lnTo>
                      <a:pt x="52" y="285"/>
                    </a:lnTo>
                    <a:lnTo>
                      <a:pt x="52" y="283"/>
                    </a:lnTo>
                    <a:lnTo>
                      <a:pt x="49" y="280"/>
                    </a:lnTo>
                    <a:lnTo>
                      <a:pt x="49" y="279"/>
                    </a:lnTo>
                    <a:lnTo>
                      <a:pt x="46" y="279"/>
                    </a:lnTo>
                    <a:lnTo>
                      <a:pt x="43" y="281"/>
                    </a:lnTo>
                    <a:lnTo>
                      <a:pt x="42" y="282"/>
                    </a:lnTo>
                    <a:lnTo>
                      <a:pt x="42" y="280"/>
                    </a:lnTo>
                    <a:lnTo>
                      <a:pt x="40" y="280"/>
                    </a:lnTo>
                    <a:lnTo>
                      <a:pt x="39" y="279"/>
                    </a:lnTo>
                    <a:lnTo>
                      <a:pt x="38" y="279"/>
                    </a:lnTo>
                    <a:lnTo>
                      <a:pt x="36" y="280"/>
                    </a:lnTo>
                    <a:lnTo>
                      <a:pt x="38" y="284"/>
                    </a:lnTo>
                    <a:lnTo>
                      <a:pt x="37" y="284"/>
                    </a:lnTo>
                    <a:lnTo>
                      <a:pt x="35" y="285"/>
                    </a:lnTo>
                    <a:lnTo>
                      <a:pt x="35" y="287"/>
                    </a:lnTo>
                    <a:lnTo>
                      <a:pt x="33" y="287"/>
                    </a:lnTo>
                    <a:lnTo>
                      <a:pt x="33" y="288"/>
                    </a:lnTo>
                    <a:lnTo>
                      <a:pt x="33" y="289"/>
                    </a:lnTo>
                    <a:lnTo>
                      <a:pt x="31" y="291"/>
                    </a:lnTo>
                    <a:lnTo>
                      <a:pt x="30" y="291"/>
                    </a:lnTo>
                    <a:lnTo>
                      <a:pt x="30" y="288"/>
                    </a:lnTo>
                    <a:lnTo>
                      <a:pt x="28" y="289"/>
                    </a:lnTo>
                    <a:lnTo>
                      <a:pt x="27" y="289"/>
                    </a:lnTo>
                    <a:lnTo>
                      <a:pt x="25" y="287"/>
                    </a:lnTo>
                    <a:lnTo>
                      <a:pt x="25" y="286"/>
                    </a:lnTo>
                    <a:lnTo>
                      <a:pt x="26" y="284"/>
                    </a:lnTo>
                    <a:lnTo>
                      <a:pt x="25" y="283"/>
                    </a:lnTo>
                    <a:lnTo>
                      <a:pt x="24" y="281"/>
                    </a:lnTo>
                    <a:lnTo>
                      <a:pt x="23" y="280"/>
                    </a:lnTo>
                    <a:lnTo>
                      <a:pt x="20" y="280"/>
                    </a:lnTo>
                    <a:lnTo>
                      <a:pt x="21" y="284"/>
                    </a:lnTo>
                    <a:lnTo>
                      <a:pt x="17" y="280"/>
                    </a:lnTo>
                    <a:lnTo>
                      <a:pt x="14" y="280"/>
                    </a:lnTo>
                    <a:lnTo>
                      <a:pt x="15" y="281"/>
                    </a:lnTo>
                    <a:lnTo>
                      <a:pt x="17" y="281"/>
                    </a:lnTo>
                    <a:lnTo>
                      <a:pt x="17" y="282"/>
                    </a:lnTo>
                    <a:lnTo>
                      <a:pt x="18" y="282"/>
                    </a:lnTo>
                    <a:lnTo>
                      <a:pt x="15" y="284"/>
                    </a:lnTo>
                    <a:lnTo>
                      <a:pt x="14" y="285"/>
                    </a:lnTo>
                    <a:lnTo>
                      <a:pt x="14" y="286"/>
                    </a:lnTo>
                    <a:lnTo>
                      <a:pt x="13" y="287"/>
                    </a:lnTo>
                    <a:lnTo>
                      <a:pt x="12" y="287"/>
                    </a:lnTo>
                    <a:lnTo>
                      <a:pt x="10" y="286"/>
                    </a:lnTo>
                    <a:lnTo>
                      <a:pt x="10" y="284"/>
                    </a:lnTo>
                    <a:lnTo>
                      <a:pt x="8" y="284"/>
                    </a:lnTo>
                    <a:lnTo>
                      <a:pt x="7" y="286"/>
                    </a:lnTo>
                    <a:lnTo>
                      <a:pt x="8" y="287"/>
                    </a:lnTo>
                    <a:lnTo>
                      <a:pt x="9" y="287"/>
                    </a:lnTo>
                    <a:lnTo>
                      <a:pt x="10" y="288"/>
                    </a:lnTo>
                    <a:lnTo>
                      <a:pt x="11" y="289"/>
                    </a:lnTo>
                    <a:lnTo>
                      <a:pt x="10" y="291"/>
                    </a:lnTo>
                    <a:lnTo>
                      <a:pt x="9" y="290"/>
                    </a:lnTo>
                    <a:lnTo>
                      <a:pt x="7" y="291"/>
                    </a:lnTo>
                    <a:lnTo>
                      <a:pt x="7" y="292"/>
                    </a:lnTo>
                    <a:lnTo>
                      <a:pt x="10" y="293"/>
                    </a:lnTo>
                    <a:lnTo>
                      <a:pt x="8" y="294"/>
                    </a:lnTo>
                    <a:lnTo>
                      <a:pt x="7" y="295"/>
                    </a:lnTo>
                    <a:lnTo>
                      <a:pt x="5" y="294"/>
                    </a:lnTo>
                    <a:lnTo>
                      <a:pt x="4" y="294"/>
                    </a:lnTo>
                    <a:lnTo>
                      <a:pt x="4" y="297"/>
                    </a:lnTo>
                    <a:lnTo>
                      <a:pt x="0" y="301"/>
                    </a:lnTo>
                    <a:lnTo>
                      <a:pt x="5" y="303"/>
                    </a:lnTo>
                    <a:lnTo>
                      <a:pt x="11" y="308"/>
                    </a:lnTo>
                    <a:lnTo>
                      <a:pt x="17" y="308"/>
                    </a:lnTo>
                    <a:lnTo>
                      <a:pt x="19" y="309"/>
                    </a:lnTo>
                    <a:lnTo>
                      <a:pt x="20" y="308"/>
                    </a:lnTo>
                    <a:lnTo>
                      <a:pt x="22" y="310"/>
                    </a:lnTo>
                    <a:lnTo>
                      <a:pt x="25" y="315"/>
                    </a:lnTo>
                    <a:lnTo>
                      <a:pt x="27" y="315"/>
                    </a:lnTo>
                    <a:lnTo>
                      <a:pt x="26" y="314"/>
                    </a:lnTo>
                    <a:lnTo>
                      <a:pt x="31" y="318"/>
                    </a:lnTo>
                    <a:lnTo>
                      <a:pt x="34" y="322"/>
                    </a:lnTo>
                    <a:lnTo>
                      <a:pt x="35" y="325"/>
                    </a:lnTo>
                    <a:lnTo>
                      <a:pt x="38" y="328"/>
                    </a:lnTo>
                    <a:lnTo>
                      <a:pt x="39" y="331"/>
                    </a:lnTo>
                    <a:lnTo>
                      <a:pt x="40" y="331"/>
                    </a:lnTo>
                    <a:lnTo>
                      <a:pt x="42" y="330"/>
                    </a:lnTo>
                    <a:lnTo>
                      <a:pt x="45" y="330"/>
                    </a:lnTo>
                    <a:lnTo>
                      <a:pt x="46" y="330"/>
                    </a:lnTo>
                    <a:lnTo>
                      <a:pt x="46" y="331"/>
                    </a:lnTo>
                    <a:lnTo>
                      <a:pt x="53" y="333"/>
                    </a:lnTo>
                    <a:lnTo>
                      <a:pt x="57" y="335"/>
                    </a:lnTo>
                    <a:lnTo>
                      <a:pt x="62" y="331"/>
                    </a:lnTo>
                    <a:lnTo>
                      <a:pt x="64" y="328"/>
                    </a:lnTo>
                    <a:lnTo>
                      <a:pt x="65" y="325"/>
                    </a:lnTo>
                    <a:lnTo>
                      <a:pt x="69" y="326"/>
                    </a:lnTo>
                    <a:lnTo>
                      <a:pt x="72" y="328"/>
                    </a:lnTo>
                    <a:lnTo>
                      <a:pt x="77" y="328"/>
                    </a:lnTo>
                    <a:lnTo>
                      <a:pt x="78" y="329"/>
                    </a:lnTo>
                    <a:lnTo>
                      <a:pt x="79" y="329"/>
                    </a:lnTo>
                    <a:lnTo>
                      <a:pt x="82" y="326"/>
                    </a:lnTo>
                    <a:lnTo>
                      <a:pt x="82" y="328"/>
                    </a:lnTo>
                    <a:lnTo>
                      <a:pt x="84" y="331"/>
                    </a:lnTo>
                    <a:lnTo>
                      <a:pt x="84" y="332"/>
                    </a:lnTo>
                    <a:lnTo>
                      <a:pt x="82" y="333"/>
                    </a:lnTo>
                    <a:lnTo>
                      <a:pt x="82" y="335"/>
                    </a:lnTo>
                    <a:lnTo>
                      <a:pt x="85" y="337"/>
                    </a:lnTo>
                    <a:lnTo>
                      <a:pt x="87" y="339"/>
                    </a:lnTo>
                    <a:lnTo>
                      <a:pt x="90" y="338"/>
                    </a:lnTo>
                    <a:lnTo>
                      <a:pt x="90" y="337"/>
                    </a:lnTo>
                    <a:lnTo>
                      <a:pt x="90" y="336"/>
                    </a:lnTo>
                    <a:lnTo>
                      <a:pt x="91" y="336"/>
                    </a:lnTo>
                    <a:lnTo>
                      <a:pt x="92" y="337"/>
                    </a:lnTo>
                    <a:lnTo>
                      <a:pt x="92" y="338"/>
                    </a:lnTo>
                    <a:lnTo>
                      <a:pt x="91" y="342"/>
                    </a:lnTo>
                    <a:lnTo>
                      <a:pt x="92" y="345"/>
                    </a:lnTo>
                    <a:lnTo>
                      <a:pt x="93" y="345"/>
                    </a:lnTo>
                    <a:lnTo>
                      <a:pt x="96" y="342"/>
                    </a:lnTo>
                    <a:lnTo>
                      <a:pt x="97" y="345"/>
                    </a:lnTo>
                    <a:lnTo>
                      <a:pt x="97" y="347"/>
                    </a:lnTo>
                    <a:lnTo>
                      <a:pt x="96" y="347"/>
                    </a:lnTo>
                    <a:lnTo>
                      <a:pt x="95" y="346"/>
                    </a:lnTo>
                    <a:lnTo>
                      <a:pt x="95" y="344"/>
                    </a:lnTo>
                    <a:lnTo>
                      <a:pt x="95" y="345"/>
                    </a:lnTo>
                    <a:lnTo>
                      <a:pt x="94" y="346"/>
                    </a:lnTo>
                    <a:lnTo>
                      <a:pt x="95" y="348"/>
                    </a:lnTo>
                    <a:lnTo>
                      <a:pt x="98" y="348"/>
                    </a:lnTo>
                    <a:lnTo>
                      <a:pt x="101" y="347"/>
                    </a:lnTo>
                    <a:lnTo>
                      <a:pt x="102" y="349"/>
                    </a:lnTo>
                    <a:lnTo>
                      <a:pt x="104" y="349"/>
                    </a:lnTo>
                    <a:lnTo>
                      <a:pt x="102" y="354"/>
                    </a:lnTo>
                    <a:lnTo>
                      <a:pt x="103" y="355"/>
                    </a:lnTo>
                    <a:lnTo>
                      <a:pt x="104" y="358"/>
                    </a:lnTo>
                    <a:lnTo>
                      <a:pt x="106" y="358"/>
                    </a:lnTo>
                    <a:lnTo>
                      <a:pt x="107" y="357"/>
                    </a:lnTo>
                    <a:lnTo>
                      <a:pt x="107" y="354"/>
                    </a:lnTo>
                    <a:lnTo>
                      <a:pt x="108" y="354"/>
                    </a:lnTo>
                    <a:lnTo>
                      <a:pt x="109" y="354"/>
                    </a:lnTo>
                    <a:lnTo>
                      <a:pt x="108" y="356"/>
                    </a:lnTo>
                    <a:lnTo>
                      <a:pt x="112" y="356"/>
                    </a:lnTo>
                    <a:lnTo>
                      <a:pt x="112" y="358"/>
                    </a:lnTo>
                    <a:lnTo>
                      <a:pt x="109" y="360"/>
                    </a:lnTo>
                    <a:lnTo>
                      <a:pt x="108" y="365"/>
                    </a:lnTo>
                    <a:lnTo>
                      <a:pt x="112" y="368"/>
                    </a:lnTo>
                    <a:lnTo>
                      <a:pt x="118" y="375"/>
                    </a:lnTo>
                    <a:lnTo>
                      <a:pt x="120" y="378"/>
                    </a:lnTo>
                    <a:lnTo>
                      <a:pt x="134" y="388"/>
                    </a:lnTo>
                    <a:lnTo>
                      <a:pt x="138" y="392"/>
                    </a:lnTo>
                    <a:lnTo>
                      <a:pt x="142" y="395"/>
                    </a:lnTo>
                    <a:lnTo>
                      <a:pt x="146" y="397"/>
                    </a:lnTo>
                    <a:lnTo>
                      <a:pt x="149" y="398"/>
                    </a:lnTo>
                    <a:lnTo>
                      <a:pt x="150" y="398"/>
                    </a:lnTo>
                    <a:lnTo>
                      <a:pt x="150" y="397"/>
                    </a:lnTo>
                    <a:lnTo>
                      <a:pt x="152" y="397"/>
                    </a:lnTo>
                    <a:lnTo>
                      <a:pt x="152" y="398"/>
                    </a:lnTo>
                    <a:lnTo>
                      <a:pt x="157" y="400"/>
                    </a:lnTo>
                    <a:lnTo>
                      <a:pt x="158" y="399"/>
                    </a:lnTo>
                    <a:lnTo>
                      <a:pt x="160" y="399"/>
                    </a:lnTo>
                    <a:lnTo>
                      <a:pt x="160" y="400"/>
                    </a:lnTo>
                    <a:lnTo>
                      <a:pt x="161" y="399"/>
                    </a:lnTo>
                    <a:lnTo>
                      <a:pt x="161" y="398"/>
                    </a:lnTo>
                    <a:lnTo>
                      <a:pt x="173" y="402"/>
                    </a:lnTo>
                    <a:lnTo>
                      <a:pt x="187" y="405"/>
                    </a:lnTo>
                    <a:lnTo>
                      <a:pt x="191" y="407"/>
                    </a:lnTo>
                    <a:lnTo>
                      <a:pt x="193" y="406"/>
                    </a:lnTo>
                    <a:lnTo>
                      <a:pt x="196" y="406"/>
                    </a:lnTo>
                    <a:lnTo>
                      <a:pt x="201" y="408"/>
                    </a:lnTo>
                    <a:lnTo>
                      <a:pt x="202" y="407"/>
                    </a:lnTo>
                    <a:lnTo>
                      <a:pt x="205" y="410"/>
                    </a:lnTo>
                    <a:lnTo>
                      <a:pt x="210" y="412"/>
                    </a:lnTo>
                    <a:lnTo>
                      <a:pt x="212" y="410"/>
                    </a:lnTo>
                    <a:lnTo>
                      <a:pt x="213" y="408"/>
                    </a:lnTo>
                    <a:lnTo>
                      <a:pt x="214" y="407"/>
                    </a:lnTo>
                    <a:lnTo>
                      <a:pt x="214" y="406"/>
                    </a:lnTo>
                    <a:lnTo>
                      <a:pt x="214" y="409"/>
                    </a:lnTo>
                    <a:lnTo>
                      <a:pt x="216" y="408"/>
                    </a:lnTo>
                    <a:lnTo>
                      <a:pt x="217" y="409"/>
                    </a:lnTo>
                    <a:lnTo>
                      <a:pt x="218" y="410"/>
                    </a:lnTo>
                    <a:lnTo>
                      <a:pt x="216" y="412"/>
                    </a:lnTo>
                    <a:lnTo>
                      <a:pt x="218" y="414"/>
                    </a:lnTo>
                    <a:lnTo>
                      <a:pt x="218" y="413"/>
                    </a:lnTo>
                    <a:lnTo>
                      <a:pt x="218" y="414"/>
                    </a:lnTo>
                    <a:lnTo>
                      <a:pt x="222" y="414"/>
                    </a:lnTo>
                    <a:lnTo>
                      <a:pt x="222" y="415"/>
                    </a:lnTo>
                    <a:lnTo>
                      <a:pt x="224" y="415"/>
                    </a:lnTo>
                    <a:lnTo>
                      <a:pt x="225" y="414"/>
                    </a:lnTo>
                    <a:lnTo>
                      <a:pt x="226" y="412"/>
                    </a:lnTo>
                    <a:lnTo>
                      <a:pt x="227" y="410"/>
                    </a:lnTo>
                    <a:lnTo>
                      <a:pt x="228" y="412"/>
                    </a:lnTo>
                    <a:lnTo>
                      <a:pt x="230" y="410"/>
                    </a:lnTo>
                    <a:lnTo>
                      <a:pt x="231" y="410"/>
                    </a:lnTo>
                    <a:lnTo>
                      <a:pt x="232" y="410"/>
                    </a:lnTo>
                    <a:lnTo>
                      <a:pt x="234" y="406"/>
                    </a:lnTo>
                    <a:lnTo>
                      <a:pt x="235" y="404"/>
                    </a:lnTo>
                    <a:lnTo>
                      <a:pt x="237" y="401"/>
                    </a:lnTo>
                    <a:lnTo>
                      <a:pt x="240" y="401"/>
                    </a:lnTo>
                    <a:lnTo>
                      <a:pt x="242" y="399"/>
                    </a:lnTo>
                    <a:lnTo>
                      <a:pt x="242" y="396"/>
                    </a:lnTo>
                    <a:lnTo>
                      <a:pt x="242" y="395"/>
                    </a:lnTo>
                    <a:lnTo>
                      <a:pt x="243" y="392"/>
                    </a:lnTo>
                    <a:lnTo>
                      <a:pt x="245" y="388"/>
                    </a:lnTo>
                    <a:lnTo>
                      <a:pt x="245" y="386"/>
                    </a:lnTo>
                    <a:lnTo>
                      <a:pt x="246" y="384"/>
                    </a:lnTo>
                    <a:lnTo>
                      <a:pt x="250" y="382"/>
                    </a:lnTo>
                    <a:lnTo>
                      <a:pt x="250" y="381"/>
                    </a:lnTo>
                    <a:lnTo>
                      <a:pt x="249" y="380"/>
                    </a:lnTo>
                    <a:lnTo>
                      <a:pt x="250" y="380"/>
                    </a:lnTo>
                    <a:lnTo>
                      <a:pt x="254" y="384"/>
                    </a:lnTo>
                    <a:lnTo>
                      <a:pt x="260" y="386"/>
                    </a:lnTo>
                    <a:lnTo>
                      <a:pt x="264" y="385"/>
                    </a:lnTo>
                    <a:lnTo>
                      <a:pt x="265" y="387"/>
                    </a:lnTo>
                    <a:lnTo>
                      <a:pt x="267" y="386"/>
                    </a:lnTo>
                    <a:lnTo>
                      <a:pt x="269" y="383"/>
                    </a:lnTo>
                    <a:lnTo>
                      <a:pt x="271" y="381"/>
                    </a:lnTo>
                    <a:lnTo>
                      <a:pt x="275" y="386"/>
                    </a:lnTo>
                    <a:lnTo>
                      <a:pt x="275" y="387"/>
                    </a:lnTo>
                    <a:lnTo>
                      <a:pt x="278" y="391"/>
                    </a:lnTo>
                    <a:lnTo>
                      <a:pt x="283" y="392"/>
                    </a:lnTo>
                    <a:lnTo>
                      <a:pt x="286" y="395"/>
                    </a:lnTo>
                    <a:lnTo>
                      <a:pt x="285" y="397"/>
                    </a:lnTo>
                    <a:lnTo>
                      <a:pt x="289" y="399"/>
                    </a:lnTo>
                    <a:lnTo>
                      <a:pt x="291" y="399"/>
                    </a:lnTo>
                    <a:lnTo>
                      <a:pt x="295" y="399"/>
                    </a:lnTo>
                    <a:lnTo>
                      <a:pt x="296" y="397"/>
                    </a:lnTo>
                    <a:lnTo>
                      <a:pt x="299" y="397"/>
                    </a:lnTo>
                    <a:lnTo>
                      <a:pt x="302" y="399"/>
                    </a:lnTo>
                    <a:lnTo>
                      <a:pt x="304" y="400"/>
                    </a:lnTo>
                    <a:lnTo>
                      <a:pt x="305" y="403"/>
                    </a:lnTo>
                    <a:lnTo>
                      <a:pt x="307" y="406"/>
                    </a:lnTo>
                    <a:lnTo>
                      <a:pt x="308" y="412"/>
                    </a:lnTo>
                    <a:lnTo>
                      <a:pt x="308" y="415"/>
                    </a:lnTo>
                    <a:lnTo>
                      <a:pt x="305" y="418"/>
                    </a:lnTo>
                    <a:lnTo>
                      <a:pt x="305" y="420"/>
                    </a:lnTo>
                    <a:lnTo>
                      <a:pt x="307" y="423"/>
                    </a:lnTo>
                    <a:lnTo>
                      <a:pt x="307" y="426"/>
                    </a:lnTo>
                    <a:lnTo>
                      <a:pt x="308" y="426"/>
                    </a:lnTo>
                    <a:lnTo>
                      <a:pt x="313" y="423"/>
                    </a:lnTo>
                    <a:lnTo>
                      <a:pt x="314" y="422"/>
                    </a:lnTo>
                    <a:lnTo>
                      <a:pt x="317" y="422"/>
                    </a:lnTo>
                    <a:lnTo>
                      <a:pt x="319" y="423"/>
                    </a:lnTo>
                    <a:lnTo>
                      <a:pt x="321" y="423"/>
                    </a:lnTo>
                    <a:lnTo>
                      <a:pt x="320" y="424"/>
                    </a:lnTo>
                    <a:lnTo>
                      <a:pt x="320" y="425"/>
                    </a:lnTo>
                    <a:lnTo>
                      <a:pt x="321" y="425"/>
                    </a:lnTo>
                    <a:lnTo>
                      <a:pt x="322" y="426"/>
                    </a:lnTo>
                    <a:lnTo>
                      <a:pt x="322" y="427"/>
                    </a:lnTo>
                    <a:lnTo>
                      <a:pt x="325" y="426"/>
                    </a:lnTo>
                    <a:lnTo>
                      <a:pt x="327" y="429"/>
                    </a:lnTo>
                    <a:lnTo>
                      <a:pt x="327" y="431"/>
                    </a:lnTo>
                    <a:lnTo>
                      <a:pt x="328" y="433"/>
                    </a:lnTo>
                    <a:lnTo>
                      <a:pt x="329" y="433"/>
                    </a:lnTo>
                    <a:lnTo>
                      <a:pt x="332" y="436"/>
                    </a:lnTo>
                    <a:lnTo>
                      <a:pt x="333" y="435"/>
                    </a:lnTo>
                    <a:lnTo>
                      <a:pt x="334" y="436"/>
                    </a:lnTo>
                    <a:lnTo>
                      <a:pt x="336" y="436"/>
                    </a:lnTo>
                    <a:lnTo>
                      <a:pt x="338" y="438"/>
                    </a:lnTo>
                    <a:lnTo>
                      <a:pt x="339" y="440"/>
                    </a:lnTo>
                    <a:lnTo>
                      <a:pt x="341" y="437"/>
                    </a:lnTo>
                    <a:lnTo>
                      <a:pt x="343" y="438"/>
                    </a:lnTo>
                    <a:lnTo>
                      <a:pt x="346" y="439"/>
                    </a:lnTo>
                    <a:lnTo>
                      <a:pt x="349" y="436"/>
                    </a:lnTo>
                    <a:lnTo>
                      <a:pt x="351" y="439"/>
                    </a:lnTo>
                    <a:lnTo>
                      <a:pt x="358" y="439"/>
                    </a:lnTo>
                    <a:lnTo>
                      <a:pt x="361" y="435"/>
                    </a:lnTo>
                    <a:lnTo>
                      <a:pt x="362" y="438"/>
                    </a:lnTo>
                    <a:lnTo>
                      <a:pt x="366" y="439"/>
                    </a:lnTo>
                    <a:lnTo>
                      <a:pt x="367" y="438"/>
                    </a:lnTo>
                    <a:lnTo>
                      <a:pt x="368" y="439"/>
                    </a:lnTo>
                    <a:lnTo>
                      <a:pt x="367" y="439"/>
                    </a:lnTo>
                    <a:lnTo>
                      <a:pt x="368" y="441"/>
                    </a:lnTo>
                    <a:lnTo>
                      <a:pt x="369" y="443"/>
                    </a:lnTo>
                    <a:lnTo>
                      <a:pt x="368" y="444"/>
                    </a:lnTo>
                    <a:lnTo>
                      <a:pt x="370" y="446"/>
                    </a:lnTo>
                    <a:lnTo>
                      <a:pt x="370" y="448"/>
                    </a:lnTo>
                    <a:lnTo>
                      <a:pt x="370" y="450"/>
                    </a:lnTo>
                    <a:lnTo>
                      <a:pt x="370" y="451"/>
                    </a:lnTo>
                    <a:lnTo>
                      <a:pt x="370" y="452"/>
                    </a:lnTo>
                    <a:lnTo>
                      <a:pt x="370" y="454"/>
                    </a:lnTo>
                    <a:lnTo>
                      <a:pt x="369" y="454"/>
                    </a:lnTo>
                    <a:lnTo>
                      <a:pt x="368" y="456"/>
                    </a:lnTo>
                    <a:lnTo>
                      <a:pt x="368" y="458"/>
                    </a:lnTo>
                    <a:lnTo>
                      <a:pt x="370" y="460"/>
                    </a:lnTo>
                    <a:lnTo>
                      <a:pt x="371" y="461"/>
                    </a:lnTo>
                    <a:lnTo>
                      <a:pt x="370" y="462"/>
                    </a:lnTo>
                    <a:lnTo>
                      <a:pt x="371" y="463"/>
                    </a:lnTo>
                    <a:lnTo>
                      <a:pt x="370" y="463"/>
                    </a:lnTo>
                    <a:lnTo>
                      <a:pt x="371" y="465"/>
                    </a:lnTo>
                    <a:lnTo>
                      <a:pt x="370" y="467"/>
                    </a:lnTo>
                    <a:lnTo>
                      <a:pt x="369" y="468"/>
                    </a:lnTo>
                    <a:lnTo>
                      <a:pt x="370" y="471"/>
                    </a:lnTo>
                    <a:lnTo>
                      <a:pt x="369" y="471"/>
                    </a:lnTo>
                    <a:lnTo>
                      <a:pt x="370" y="473"/>
                    </a:lnTo>
                    <a:lnTo>
                      <a:pt x="371" y="473"/>
                    </a:lnTo>
                    <a:lnTo>
                      <a:pt x="371" y="475"/>
                    </a:lnTo>
                    <a:lnTo>
                      <a:pt x="370" y="476"/>
                    </a:lnTo>
                    <a:lnTo>
                      <a:pt x="370" y="478"/>
                    </a:lnTo>
                    <a:lnTo>
                      <a:pt x="368" y="481"/>
                    </a:lnTo>
                    <a:lnTo>
                      <a:pt x="368" y="483"/>
                    </a:lnTo>
                    <a:lnTo>
                      <a:pt x="370" y="484"/>
                    </a:lnTo>
                    <a:lnTo>
                      <a:pt x="373" y="486"/>
                    </a:lnTo>
                    <a:lnTo>
                      <a:pt x="375" y="487"/>
                    </a:lnTo>
                    <a:lnTo>
                      <a:pt x="375" y="485"/>
                    </a:lnTo>
                    <a:lnTo>
                      <a:pt x="376" y="486"/>
                    </a:lnTo>
                    <a:lnTo>
                      <a:pt x="377" y="486"/>
                    </a:lnTo>
                    <a:lnTo>
                      <a:pt x="376" y="485"/>
                    </a:lnTo>
                    <a:lnTo>
                      <a:pt x="376" y="484"/>
                    </a:lnTo>
                    <a:lnTo>
                      <a:pt x="378" y="484"/>
                    </a:lnTo>
                    <a:lnTo>
                      <a:pt x="378" y="481"/>
                    </a:lnTo>
                    <a:lnTo>
                      <a:pt x="379" y="483"/>
                    </a:lnTo>
                    <a:lnTo>
                      <a:pt x="379" y="481"/>
                    </a:lnTo>
                    <a:lnTo>
                      <a:pt x="381" y="483"/>
                    </a:lnTo>
                    <a:lnTo>
                      <a:pt x="382" y="482"/>
                    </a:lnTo>
                    <a:lnTo>
                      <a:pt x="380" y="480"/>
                    </a:lnTo>
                    <a:lnTo>
                      <a:pt x="382" y="480"/>
                    </a:lnTo>
                    <a:lnTo>
                      <a:pt x="380" y="477"/>
                    </a:lnTo>
                    <a:lnTo>
                      <a:pt x="380" y="476"/>
                    </a:lnTo>
                    <a:lnTo>
                      <a:pt x="382" y="478"/>
                    </a:lnTo>
                    <a:lnTo>
                      <a:pt x="382" y="476"/>
                    </a:lnTo>
                    <a:lnTo>
                      <a:pt x="383" y="475"/>
                    </a:lnTo>
                    <a:lnTo>
                      <a:pt x="382" y="473"/>
                    </a:lnTo>
                    <a:lnTo>
                      <a:pt x="384" y="473"/>
                    </a:lnTo>
                    <a:lnTo>
                      <a:pt x="383" y="471"/>
                    </a:lnTo>
                    <a:lnTo>
                      <a:pt x="383" y="464"/>
                    </a:lnTo>
                    <a:lnTo>
                      <a:pt x="385" y="463"/>
                    </a:lnTo>
                    <a:lnTo>
                      <a:pt x="384" y="461"/>
                    </a:lnTo>
                    <a:lnTo>
                      <a:pt x="384" y="460"/>
                    </a:lnTo>
                    <a:lnTo>
                      <a:pt x="385" y="462"/>
                    </a:lnTo>
                    <a:lnTo>
                      <a:pt x="386" y="461"/>
                    </a:lnTo>
                    <a:lnTo>
                      <a:pt x="386" y="459"/>
                    </a:lnTo>
                    <a:lnTo>
                      <a:pt x="387" y="459"/>
                    </a:lnTo>
                    <a:lnTo>
                      <a:pt x="387" y="457"/>
                    </a:lnTo>
                    <a:lnTo>
                      <a:pt x="388" y="456"/>
                    </a:lnTo>
                    <a:lnTo>
                      <a:pt x="388" y="454"/>
                    </a:lnTo>
                    <a:lnTo>
                      <a:pt x="389" y="453"/>
                    </a:lnTo>
                    <a:lnTo>
                      <a:pt x="390" y="454"/>
                    </a:lnTo>
                    <a:lnTo>
                      <a:pt x="391" y="454"/>
                    </a:lnTo>
                    <a:lnTo>
                      <a:pt x="392" y="452"/>
                    </a:lnTo>
                    <a:lnTo>
                      <a:pt x="393" y="454"/>
                    </a:lnTo>
                    <a:lnTo>
                      <a:pt x="394" y="452"/>
                    </a:lnTo>
                    <a:lnTo>
                      <a:pt x="392" y="452"/>
                    </a:lnTo>
                    <a:lnTo>
                      <a:pt x="393" y="451"/>
                    </a:lnTo>
                    <a:lnTo>
                      <a:pt x="392" y="450"/>
                    </a:lnTo>
                    <a:lnTo>
                      <a:pt x="396" y="450"/>
                    </a:lnTo>
                    <a:lnTo>
                      <a:pt x="394" y="448"/>
                    </a:lnTo>
                    <a:lnTo>
                      <a:pt x="395" y="447"/>
                    </a:lnTo>
                    <a:lnTo>
                      <a:pt x="394" y="448"/>
                    </a:lnTo>
                    <a:lnTo>
                      <a:pt x="393" y="447"/>
                    </a:lnTo>
                    <a:lnTo>
                      <a:pt x="394" y="446"/>
                    </a:lnTo>
                    <a:lnTo>
                      <a:pt x="395" y="446"/>
                    </a:lnTo>
                    <a:lnTo>
                      <a:pt x="394" y="446"/>
                    </a:lnTo>
                    <a:lnTo>
                      <a:pt x="395" y="444"/>
                    </a:lnTo>
                    <a:lnTo>
                      <a:pt x="396" y="444"/>
                    </a:lnTo>
                    <a:lnTo>
                      <a:pt x="395" y="443"/>
                    </a:lnTo>
                    <a:lnTo>
                      <a:pt x="395" y="441"/>
                    </a:lnTo>
                    <a:lnTo>
                      <a:pt x="397" y="440"/>
                    </a:lnTo>
                    <a:lnTo>
                      <a:pt x="395" y="440"/>
                    </a:lnTo>
                    <a:lnTo>
                      <a:pt x="395" y="439"/>
                    </a:lnTo>
                    <a:lnTo>
                      <a:pt x="394" y="439"/>
                    </a:lnTo>
                    <a:lnTo>
                      <a:pt x="396" y="437"/>
                    </a:lnTo>
                    <a:lnTo>
                      <a:pt x="397" y="438"/>
                    </a:lnTo>
                    <a:lnTo>
                      <a:pt x="397" y="437"/>
                    </a:lnTo>
                    <a:lnTo>
                      <a:pt x="398" y="437"/>
                    </a:lnTo>
                    <a:lnTo>
                      <a:pt x="399" y="436"/>
                    </a:lnTo>
                    <a:lnTo>
                      <a:pt x="400" y="434"/>
                    </a:lnTo>
                    <a:lnTo>
                      <a:pt x="400" y="435"/>
                    </a:lnTo>
                    <a:lnTo>
                      <a:pt x="400" y="433"/>
                    </a:lnTo>
                    <a:lnTo>
                      <a:pt x="403" y="433"/>
                    </a:lnTo>
                    <a:lnTo>
                      <a:pt x="403" y="430"/>
                    </a:lnTo>
                    <a:lnTo>
                      <a:pt x="404" y="427"/>
                    </a:lnTo>
                    <a:lnTo>
                      <a:pt x="406" y="426"/>
                    </a:lnTo>
                    <a:lnTo>
                      <a:pt x="408" y="424"/>
                    </a:lnTo>
                    <a:lnTo>
                      <a:pt x="409" y="423"/>
                    </a:lnTo>
                    <a:lnTo>
                      <a:pt x="409" y="422"/>
                    </a:lnTo>
                    <a:lnTo>
                      <a:pt x="408" y="423"/>
                    </a:lnTo>
                    <a:lnTo>
                      <a:pt x="409" y="418"/>
                    </a:lnTo>
                    <a:lnTo>
                      <a:pt x="411" y="419"/>
                    </a:lnTo>
                    <a:lnTo>
                      <a:pt x="412" y="418"/>
                    </a:lnTo>
                    <a:lnTo>
                      <a:pt x="413" y="418"/>
                    </a:lnTo>
                    <a:lnTo>
                      <a:pt x="413" y="417"/>
                    </a:lnTo>
                    <a:lnTo>
                      <a:pt x="414" y="418"/>
                    </a:lnTo>
                    <a:lnTo>
                      <a:pt x="416" y="417"/>
                    </a:lnTo>
                    <a:lnTo>
                      <a:pt x="414" y="416"/>
                    </a:lnTo>
                    <a:lnTo>
                      <a:pt x="414" y="415"/>
                    </a:lnTo>
                    <a:lnTo>
                      <a:pt x="414" y="416"/>
                    </a:lnTo>
                    <a:lnTo>
                      <a:pt x="416" y="416"/>
                    </a:lnTo>
                    <a:lnTo>
                      <a:pt x="416" y="414"/>
                    </a:lnTo>
                    <a:lnTo>
                      <a:pt x="417" y="414"/>
                    </a:lnTo>
                    <a:lnTo>
                      <a:pt x="417" y="413"/>
                    </a:lnTo>
                    <a:lnTo>
                      <a:pt x="418" y="413"/>
                    </a:lnTo>
                    <a:lnTo>
                      <a:pt x="420" y="412"/>
                    </a:lnTo>
                    <a:lnTo>
                      <a:pt x="421" y="413"/>
                    </a:lnTo>
                    <a:lnTo>
                      <a:pt x="424" y="410"/>
                    </a:lnTo>
                    <a:lnTo>
                      <a:pt x="422" y="409"/>
                    </a:lnTo>
                    <a:lnTo>
                      <a:pt x="423" y="406"/>
                    </a:lnTo>
                    <a:lnTo>
                      <a:pt x="424" y="405"/>
                    </a:lnTo>
                    <a:lnTo>
                      <a:pt x="425" y="405"/>
                    </a:lnTo>
                    <a:lnTo>
                      <a:pt x="424" y="404"/>
                    </a:lnTo>
                    <a:lnTo>
                      <a:pt x="425" y="404"/>
                    </a:lnTo>
                    <a:lnTo>
                      <a:pt x="425" y="403"/>
                    </a:lnTo>
                    <a:lnTo>
                      <a:pt x="427" y="403"/>
                    </a:lnTo>
                    <a:lnTo>
                      <a:pt x="427" y="401"/>
                    </a:lnTo>
                    <a:lnTo>
                      <a:pt x="428" y="400"/>
                    </a:lnTo>
                    <a:lnTo>
                      <a:pt x="429" y="398"/>
                    </a:lnTo>
                    <a:lnTo>
                      <a:pt x="428" y="395"/>
                    </a:lnTo>
                    <a:lnTo>
                      <a:pt x="429" y="392"/>
                    </a:lnTo>
                    <a:lnTo>
                      <a:pt x="429" y="391"/>
                    </a:lnTo>
                    <a:lnTo>
                      <a:pt x="430" y="389"/>
                    </a:lnTo>
                    <a:lnTo>
                      <a:pt x="430" y="388"/>
                    </a:lnTo>
                    <a:lnTo>
                      <a:pt x="431" y="388"/>
                    </a:lnTo>
                    <a:lnTo>
                      <a:pt x="432" y="386"/>
                    </a:lnTo>
                    <a:lnTo>
                      <a:pt x="437" y="389"/>
                    </a:lnTo>
                    <a:lnTo>
                      <a:pt x="440" y="389"/>
                    </a:lnTo>
                    <a:lnTo>
                      <a:pt x="441" y="389"/>
                    </a:lnTo>
                    <a:lnTo>
                      <a:pt x="442" y="387"/>
                    </a:lnTo>
                    <a:lnTo>
                      <a:pt x="443" y="386"/>
                    </a:lnTo>
                    <a:lnTo>
                      <a:pt x="442" y="386"/>
                    </a:lnTo>
                    <a:lnTo>
                      <a:pt x="442" y="384"/>
                    </a:lnTo>
                    <a:lnTo>
                      <a:pt x="443" y="385"/>
                    </a:lnTo>
                    <a:lnTo>
                      <a:pt x="445" y="384"/>
                    </a:lnTo>
                    <a:lnTo>
                      <a:pt x="444" y="383"/>
                    </a:lnTo>
                    <a:lnTo>
                      <a:pt x="446" y="384"/>
                    </a:lnTo>
                    <a:lnTo>
                      <a:pt x="446" y="383"/>
                    </a:lnTo>
                    <a:lnTo>
                      <a:pt x="445" y="382"/>
                    </a:lnTo>
                    <a:lnTo>
                      <a:pt x="447" y="382"/>
                    </a:lnTo>
                    <a:lnTo>
                      <a:pt x="448" y="381"/>
                    </a:lnTo>
                    <a:lnTo>
                      <a:pt x="447" y="380"/>
                    </a:lnTo>
                    <a:lnTo>
                      <a:pt x="449" y="379"/>
                    </a:lnTo>
                    <a:lnTo>
                      <a:pt x="449" y="381"/>
                    </a:lnTo>
                    <a:lnTo>
                      <a:pt x="450" y="381"/>
                    </a:lnTo>
                    <a:lnTo>
                      <a:pt x="450" y="380"/>
                    </a:lnTo>
                    <a:lnTo>
                      <a:pt x="449" y="378"/>
                    </a:lnTo>
                    <a:lnTo>
                      <a:pt x="449" y="376"/>
                    </a:lnTo>
                    <a:lnTo>
                      <a:pt x="450" y="376"/>
                    </a:lnTo>
                    <a:lnTo>
                      <a:pt x="452" y="377"/>
                    </a:lnTo>
                    <a:lnTo>
                      <a:pt x="452" y="375"/>
                    </a:lnTo>
                    <a:lnTo>
                      <a:pt x="455" y="373"/>
                    </a:lnTo>
                    <a:lnTo>
                      <a:pt x="456" y="373"/>
                    </a:lnTo>
                    <a:lnTo>
                      <a:pt x="457" y="373"/>
                    </a:lnTo>
                    <a:lnTo>
                      <a:pt x="458" y="373"/>
                    </a:lnTo>
                    <a:lnTo>
                      <a:pt x="458" y="374"/>
                    </a:lnTo>
                    <a:lnTo>
                      <a:pt x="458" y="375"/>
                    </a:lnTo>
                    <a:lnTo>
                      <a:pt x="459" y="374"/>
                    </a:lnTo>
                    <a:lnTo>
                      <a:pt x="461" y="375"/>
                    </a:lnTo>
                    <a:lnTo>
                      <a:pt x="463" y="374"/>
                    </a:lnTo>
                    <a:lnTo>
                      <a:pt x="463" y="376"/>
                    </a:lnTo>
                    <a:lnTo>
                      <a:pt x="465" y="376"/>
                    </a:lnTo>
                    <a:lnTo>
                      <a:pt x="466" y="378"/>
                    </a:lnTo>
                    <a:lnTo>
                      <a:pt x="469" y="378"/>
                    </a:lnTo>
                    <a:lnTo>
                      <a:pt x="470" y="380"/>
                    </a:lnTo>
                    <a:lnTo>
                      <a:pt x="473" y="382"/>
                    </a:lnTo>
                    <a:lnTo>
                      <a:pt x="475" y="382"/>
                    </a:lnTo>
                    <a:lnTo>
                      <a:pt x="478" y="382"/>
                    </a:lnTo>
                    <a:lnTo>
                      <a:pt x="478" y="385"/>
                    </a:lnTo>
                    <a:lnTo>
                      <a:pt x="482" y="388"/>
                    </a:lnTo>
                    <a:lnTo>
                      <a:pt x="484" y="391"/>
                    </a:lnTo>
                    <a:lnTo>
                      <a:pt x="486" y="392"/>
                    </a:lnTo>
                    <a:lnTo>
                      <a:pt x="488" y="391"/>
                    </a:lnTo>
                    <a:lnTo>
                      <a:pt x="489" y="392"/>
                    </a:lnTo>
                    <a:lnTo>
                      <a:pt x="490" y="394"/>
                    </a:lnTo>
                    <a:lnTo>
                      <a:pt x="491" y="397"/>
                    </a:lnTo>
                    <a:lnTo>
                      <a:pt x="495" y="401"/>
                    </a:lnTo>
                    <a:lnTo>
                      <a:pt x="496" y="403"/>
                    </a:lnTo>
                    <a:lnTo>
                      <a:pt x="497" y="403"/>
                    </a:lnTo>
                    <a:lnTo>
                      <a:pt x="499" y="407"/>
                    </a:lnTo>
                    <a:lnTo>
                      <a:pt x="504" y="405"/>
                    </a:lnTo>
                    <a:lnTo>
                      <a:pt x="506" y="406"/>
                    </a:lnTo>
                    <a:lnTo>
                      <a:pt x="507" y="406"/>
                    </a:lnTo>
                    <a:lnTo>
                      <a:pt x="508" y="408"/>
                    </a:lnTo>
                    <a:lnTo>
                      <a:pt x="510" y="405"/>
                    </a:lnTo>
                    <a:lnTo>
                      <a:pt x="514" y="403"/>
                    </a:lnTo>
                    <a:lnTo>
                      <a:pt x="515" y="402"/>
                    </a:lnTo>
                    <a:lnTo>
                      <a:pt x="517" y="403"/>
                    </a:lnTo>
                    <a:lnTo>
                      <a:pt x="518" y="401"/>
                    </a:lnTo>
                    <a:lnTo>
                      <a:pt x="520" y="397"/>
                    </a:lnTo>
                    <a:lnTo>
                      <a:pt x="522" y="399"/>
                    </a:lnTo>
                    <a:lnTo>
                      <a:pt x="522" y="397"/>
                    </a:lnTo>
                    <a:lnTo>
                      <a:pt x="525" y="394"/>
                    </a:lnTo>
                    <a:lnTo>
                      <a:pt x="531" y="397"/>
                    </a:lnTo>
                    <a:lnTo>
                      <a:pt x="533" y="399"/>
                    </a:lnTo>
                    <a:lnTo>
                      <a:pt x="536" y="404"/>
                    </a:lnTo>
                    <a:lnTo>
                      <a:pt x="539" y="409"/>
                    </a:lnTo>
                    <a:lnTo>
                      <a:pt x="539" y="410"/>
                    </a:lnTo>
                    <a:lnTo>
                      <a:pt x="542" y="412"/>
                    </a:lnTo>
                    <a:lnTo>
                      <a:pt x="545" y="412"/>
                    </a:lnTo>
                    <a:lnTo>
                      <a:pt x="548" y="410"/>
                    </a:lnTo>
                    <a:lnTo>
                      <a:pt x="551" y="411"/>
                    </a:lnTo>
                    <a:lnTo>
                      <a:pt x="554" y="407"/>
                    </a:lnTo>
                    <a:lnTo>
                      <a:pt x="557" y="409"/>
                    </a:lnTo>
                    <a:lnTo>
                      <a:pt x="559" y="408"/>
                    </a:lnTo>
                    <a:lnTo>
                      <a:pt x="562" y="409"/>
                    </a:lnTo>
                    <a:lnTo>
                      <a:pt x="564" y="407"/>
                    </a:lnTo>
                    <a:lnTo>
                      <a:pt x="565" y="403"/>
                    </a:lnTo>
                    <a:lnTo>
                      <a:pt x="566" y="401"/>
                    </a:lnTo>
                    <a:lnTo>
                      <a:pt x="571" y="401"/>
                    </a:lnTo>
                    <a:lnTo>
                      <a:pt x="572" y="399"/>
                    </a:lnTo>
                    <a:lnTo>
                      <a:pt x="574" y="396"/>
                    </a:lnTo>
                    <a:lnTo>
                      <a:pt x="577" y="396"/>
                    </a:lnTo>
                    <a:lnTo>
                      <a:pt x="579" y="397"/>
                    </a:lnTo>
                    <a:lnTo>
                      <a:pt x="57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52" name="Freeform 121"/>
              <p:cNvSpPr>
                <a:spLocks/>
              </p:cNvSpPr>
              <p:nvPr/>
            </p:nvSpPr>
            <p:spPr bwMode="auto">
              <a:xfrm>
                <a:off x="1308" y="3431"/>
                <a:ext cx="579" cy="487"/>
              </a:xfrm>
              <a:custGeom>
                <a:avLst/>
                <a:gdLst>
                  <a:gd name="T0" fmla="*/ 545 w 579"/>
                  <a:gd name="T1" fmla="*/ 345 h 487"/>
                  <a:gd name="T2" fmla="*/ 506 w 579"/>
                  <a:gd name="T3" fmla="*/ 331 h 487"/>
                  <a:gd name="T4" fmla="*/ 490 w 579"/>
                  <a:gd name="T5" fmla="*/ 310 h 487"/>
                  <a:gd name="T6" fmla="*/ 473 w 579"/>
                  <a:gd name="T7" fmla="*/ 285 h 487"/>
                  <a:gd name="T8" fmla="*/ 442 w 579"/>
                  <a:gd name="T9" fmla="*/ 263 h 487"/>
                  <a:gd name="T10" fmla="*/ 468 w 579"/>
                  <a:gd name="T11" fmla="*/ 236 h 487"/>
                  <a:gd name="T12" fmla="*/ 453 w 579"/>
                  <a:gd name="T13" fmla="*/ 212 h 487"/>
                  <a:gd name="T14" fmla="*/ 460 w 579"/>
                  <a:gd name="T15" fmla="*/ 176 h 487"/>
                  <a:gd name="T16" fmla="*/ 438 w 579"/>
                  <a:gd name="T17" fmla="*/ 146 h 487"/>
                  <a:gd name="T18" fmla="*/ 435 w 579"/>
                  <a:gd name="T19" fmla="*/ 123 h 487"/>
                  <a:gd name="T20" fmla="*/ 428 w 579"/>
                  <a:gd name="T21" fmla="*/ 117 h 487"/>
                  <a:gd name="T22" fmla="*/ 420 w 579"/>
                  <a:gd name="T23" fmla="*/ 91 h 487"/>
                  <a:gd name="T24" fmla="*/ 393 w 579"/>
                  <a:gd name="T25" fmla="*/ 76 h 487"/>
                  <a:gd name="T26" fmla="*/ 398 w 579"/>
                  <a:gd name="T27" fmla="*/ 91 h 487"/>
                  <a:gd name="T28" fmla="*/ 391 w 579"/>
                  <a:gd name="T29" fmla="*/ 118 h 487"/>
                  <a:gd name="T30" fmla="*/ 378 w 579"/>
                  <a:gd name="T31" fmla="*/ 99 h 487"/>
                  <a:gd name="T32" fmla="*/ 373 w 579"/>
                  <a:gd name="T33" fmla="*/ 62 h 487"/>
                  <a:gd name="T34" fmla="*/ 371 w 579"/>
                  <a:gd name="T35" fmla="*/ 49 h 487"/>
                  <a:gd name="T36" fmla="*/ 362 w 579"/>
                  <a:gd name="T37" fmla="*/ 25 h 487"/>
                  <a:gd name="T38" fmla="*/ 373 w 579"/>
                  <a:gd name="T39" fmla="*/ 23 h 487"/>
                  <a:gd name="T40" fmla="*/ 330 w 579"/>
                  <a:gd name="T41" fmla="*/ 0 h 487"/>
                  <a:gd name="T42" fmla="*/ 307 w 579"/>
                  <a:gd name="T43" fmla="*/ 13 h 487"/>
                  <a:gd name="T44" fmla="*/ 280 w 579"/>
                  <a:gd name="T45" fmla="*/ 10 h 487"/>
                  <a:gd name="T46" fmla="*/ 261 w 579"/>
                  <a:gd name="T47" fmla="*/ 33 h 487"/>
                  <a:gd name="T48" fmla="*/ 254 w 579"/>
                  <a:gd name="T49" fmla="*/ 57 h 487"/>
                  <a:gd name="T50" fmla="*/ 252 w 579"/>
                  <a:gd name="T51" fmla="*/ 92 h 487"/>
                  <a:gd name="T52" fmla="*/ 251 w 579"/>
                  <a:gd name="T53" fmla="*/ 123 h 487"/>
                  <a:gd name="T54" fmla="*/ 226 w 579"/>
                  <a:gd name="T55" fmla="*/ 142 h 487"/>
                  <a:gd name="T56" fmla="*/ 219 w 579"/>
                  <a:gd name="T57" fmla="*/ 166 h 487"/>
                  <a:gd name="T58" fmla="*/ 214 w 579"/>
                  <a:gd name="T59" fmla="*/ 198 h 487"/>
                  <a:gd name="T60" fmla="*/ 206 w 579"/>
                  <a:gd name="T61" fmla="*/ 219 h 487"/>
                  <a:gd name="T62" fmla="*/ 198 w 579"/>
                  <a:gd name="T63" fmla="*/ 242 h 487"/>
                  <a:gd name="T64" fmla="*/ 170 w 579"/>
                  <a:gd name="T65" fmla="*/ 260 h 487"/>
                  <a:gd name="T66" fmla="*/ 148 w 579"/>
                  <a:gd name="T67" fmla="*/ 257 h 487"/>
                  <a:gd name="T68" fmla="*/ 127 w 579"/>
                  <a:gd name="T69" fmla="*/ 257 h 487"/>
                  <a:gd name="T70" fmla="*/ 106 w 579"/>
                  <a:gd name="T71" fmla="*/ 257 h 487"/>
                  <a:gd name="T72" fmla="*/ 90 w 579"/>
                  <a:gd name="T73" fmla="*/ 264 h 487"/>
                  <a:gd name="T74" fmla="*/ 59 w 579"/>
                  <a:gd name="T75" fmla="*/ 283 h 487"/>
                  <a:gd name="T76" fmla="*/ 38 w 579"/>
                  <a:gd name="T77" fmla="*/ 284 h 487"/>
                  <a:gd name="T78" fmla="*/ 15 w 579"/>
                  <a:gd name="T79" fmla="*/ 281 h 487"/>
                  <a:gd name="T80" fmla="*/ 7 w 579"/>
                  <a:gd name="T81" fmla="*/ 292 h 487"/>
                  <a:gd name="T82" fmla="*/ 39 w 579"/>
                  <a:gd name="T83" fmla="*/ 331 h 487"/>
                  <a:gd name="T84" fmla="*/ 85 w 579"/>
                  <a:gd name="T85" fmla="*/ 337 h 487"/>
                  <a:gd name="T86" fmla="*/ 102 w 579"/>
                  <a:gd name="T87" fmla="*/ 349 h 487"/>
                  <a:gd name="T88" fmla="*/ 146 w 579"/>
                  <a:gd name="T89" fmla="*/ 397 h 487"/>
                  <a:gd name="T90" fmla="*/ 212 w 579"/>
                  <a:gd name="T91" fmla="*/ 410 h 487"/>
                  <a:gd name="T92" fmla="*/ 231 w 579"/>
                  <a:gd name="T93" fmla="*/ 410 h 487"/>
                  <a:gd name="T94" fmla="*/ 265 w 579"/>
                  <a:gd name="T95" fmla="*/ 387 h 487"/>
                  <a:gd name="T96" fmla="*/ 308 w 579"/>
                  <a:gd name="T97" fmla="*/ 415 h 487"/>
                  <a:gd name="T98" fmla="*/ 328 w 579"/>
                  <a:gd name="T99" fmla="*/ 433 h 487"/>
                  <a:gd name="T100" fmla="*/ 369 w 579"/>
                  <a:gd name="T101" fmla="*/ 443 h 487"/>
                  <a:gd name="T102" fmla="*/ 369 w 579"/>
                  <a:gd name="T103" fmla="*/ 471 h 487"/>
                  <a:gd name="T104" fmla="*/ 381 w 579"/>
                  <a:gd name="T105" fmla="*/ 483 h 487"/>
                  <a:gd name="T106" fmla="*/ 388 w 579"/>
                  <a:gd name="T107" fmla="*/ 454 h 487"/>
                  <a:gd name="T108" fmla="*/ 396 w 579"/>
                  <a:gd name="T109" fmla="*/ 444 h 487"/>
                  <a:gd name="T110" fmla="*/ 409 w 579"/>
                  <a:gd name="T111" fmla="*/ 422 h 487"/>
                  <a:gd name="T112" fmla="*/ 421 w 579"/>
                  <a:gd name="T113" fmla="*/ 413 h 487"/>
                  <a:gd name="T114" fmla="*/ 440 w 579"/>
                  <a:gd name="T115" fmla="*/ 389 h 487"/>
                  <a:gd name="T116" fmla="*/ 450 w 579"/>
                  <a:gd name="T117" fmla="*/ 376 h 487"/>
                  <a:gd name="T118" fmla="*/ 484 w 579"/>
                  <a:gd name="T119" fmla="*/ 391 h 487"/>
                  <a:gd name="T120" fmla="*/ 525 w 579"/>
                  <a:gd name="T121" fmla="*/ 394 h 487"/>
                  <a:gd name="T122" fmla="*/ 579 w 579"/>
                  <a:gd name="T123" fmla="*/ 397 h 4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9"/>
                  <a:gd name="T187" fmla="*/ 0 h 487"/>
                  <a:gd name="T188" fmla="*/ 579 w 579"/>
                  <a:gd name="T189" fmla="*/ 487 h 4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9" h="487">
                    <a:moveTo>
                      <a:pt x="577" y="389"/>
                    </a:moveTo>
                    <a:lnTo>
                      <a:pt x="577" y="387"/>
                    </a:lnTo>
                    <a:lnTo>
                      <a:pt x="577" y="386"/>
                    </a:lnTo>
                    <a:lnTo>
                      <a:pt x="578" y="385"/>
                    </a:lnTo>
                    <a:lnTo>
                      <a:pt x="575" y="386"/>
                    </a:lnTo>
                    <a:lnTo>
                      <a:pt x="574" y="384"/>
                    </a:lnTo>
                    <a:lnTo>
                      <a:pt x="574" y="382"/>
                    </a:lnTo>
                    <a:lnTo>
                      <a:pt x="572" y="378"/>
                    </a:lnTo>
                    <a:lnTo>
                      <a:pt x="569" y="369"/>
                    </a:lnTo>
                    <a:lnTo>
                      <a:pt x="564" y="369"/>
                    </a:lnTo>
                    <a:lnTo>
                      <a:pt x="559" y="362"/>
                    </a:lnTo>
                    <a:lnTo>
                      <a:pt x="557" y="362"/>
                    </a:lnTo>
                    <a:lnTo>
                      <a:pt x="555" y="364"/>
                    </a:lnTo>
                    <a:lnTo>
                      <a:pt x="552" y="361"/>
                    </a:lnTo>
                    <a:lnTo>
                      <a:pt x="556" y="355"/>
                    </a:lnTo>
                    <a:lnTo>
                      <a:pt x="556" y="353"/>
                    </a:lnTo>
                    <a:lnTo>
                      <a:pt x="557" y="352"/>
                    </a:lnTo>
                    <a:lnTo>
                      <a:pt x="554" y="349"/>
                    </a:lnTo>
                    <a:lnTo>
                      <a:pt x="549" y="345"/>
                    </a:lnTo>
                    <a:lnTo>
                      <a:pt x="545" y="346"/>
                    </a:lnTo>
                    <a:lnTo>
                      <a:pt x="545" y="345"/>
                    </a:lnTo>
                    <a:lnTo>
                      <a:pt x="543" y="339"/>
                    </a:lnTo>
                    <a:lnTo>
                      <a:pt x="543" y="342"/>
                    </a:lnTo>
                    <a:lnTo>
                      <a:pt x="537" y="344"/>
                    </a:lnTo>
                    <a:lnTo>
                      <a:pt x="535" y="341"/>
                    </a:lnTo>
                    <a:lnTo>
                      <a:pt x="534" y="341"/>
                    </a:lnTo>
                    <a:lnTo>
                      <a:pt x="531" y="342"/>
                    </a:lnTo>
                    <a:lnTo>
                      <a:pt x="531" y="341"/>
                    </a:lnTo>
                    <a:lnTo>
                      <a:pt x="530" y="342"/>
                    </a:lnTo>
                    <a:lnTo>
                      <a:pt x="529" y="342"/>
                    </a:lnTo>
                    <a:lnTo>
                      <a:pt x="524" y="345"/>
                    </a:lnTo>
                    <a:lnTo>
                      <a:pt x="521" y="341"/>
                    </a:lnTo>
                    <a:lnTo>
                      <a:pt x="520" y="341"/>
                    </a:lnTo>
                    <a:lnTo>
                      <a:pt x="517" y="336"/>
                    </a:lnTo>
                    <a:lnTo>
                      <a:pt x="515" y="334"/>
                    </a:lnTo>
                    <a:lnTo>
                      <a:pt x="515" y="329"/>
                    </a:lnTo>
                    <a:lnTo>
                      <a:pt x="510" y="330"/>
                    </a:lnTo>
                    <a:lnTo>
                      <a:pt x="509" y="332"/>
                    </a:lnTo>
                    <a:lnTo>
                      <a:pt x="509" y="331"/>
                    </a:lnTo>
                    <a:lnTo>
                      <a:pt x="508" y="331"/>
                    </a:lnTo>
                    <a:lnTo>
                      <a:pt x="507" y="331"/>
                    </a:lnTo>
                    <a:lnTo>
                      <a:pt x="506" y="331"/>
                    </a:lnTo>
                    <a:lnTo>
                      <a:pt x="504" y="330"/>
                    </a:lnTo>
                    <a:lnTo>
                      <a:pt x="503" y="329"/>
                    </a:lnTo>
                    <a:lnTo>
                      <a:pt x="504" y="328"/>
                    </a:lnTo>
                    <a:lnTo>
                      <a:pt x="503" y="327"/>
                    </a:lnTo>
                    <a:lnTo>
                      <a:pt x="505" y="325"/>
                    </a:lnTo>
                    <a:lnTo>
                      <a:pt x="505" y="324"/>
                    </a:lnTo>
                    <a:lnTo>
                      <a:pt x="506" y="322"/>
                    </a:lnTo>
                    <a:lnTo>
                      <a:pt x="505" y="321"/>
                    </a:lnTo>
                    <a:lnTo>
                      <a:pt x="506" y="318"/>
                    </a:lnTo>
                    <a:lnTo>
                      <a:pt x="504" y="315"/>
                    </a:lnTo>
                    <a:lnTo>
                      <a:pt x="504" y="317"/>
                    </a:lnTo>
                    <a:lnTo>
                      <a:pt x="501" y="315"/>
                    </a:lnTo>
                    <a:lnTo>
                      <a:pt x="502" y="314"/>
                    </a:lnTo>
                    <a:lnTo>
                      <a:pt x="500" y="312"/>
                    </a:lnTo>
                    <a:lnTo>
                      <a:pt x="497" y="313"/>
                    </a:lnTo>
                    <a:lnTo>
                      <a:pt x="496" y="312"/>
                    </a:lnTo>
                    <a:lnTo>
                      <a:pt x="493" y="312"/>
                    </a:lnTo>
                    <a:lnTo>
                      <a:pt x="492" y="310"/>
                    </a:lnTo>
                    <a:lnTo>
                      <a:pt x="491" y="310"/>
                    </a:lnTo>
                    <a:lnTo>
                      <a:pt x="490" y="310"/>
                    </a:lnTo>
                    <a:lnTo>
                      <a:pt x="488" y="310"/>
                    </a:lnTo>
                    <a:lnTo>
                      <a:pt x="486" y="309"/>
                    </a:lnTo>
                    <a:lnTo>
                      <a:pt x="485" y="310"/>
                    </a:lnTo>
                    <a:lnTo>
                      <a:pt x="483" y="310"/>
                    </a:lnTo>
                    <a:lnTo>
                      <a:pt x="484" y="305"/>
                    </a:lnTo>
                    <a:lnTo>
                      <a:pt x="482" y="304"/>
                    </a:lnTo>
                    <a:lnTo>
                      <a:pt x="482" y="301"/>
                    </a:lnTo>
                    <a:lnTo>
                      <a:pt x="480" y="301"/>
                    </a:lnTo>
                    <a:lnTo>
                      <a:pt x="478" y="302"/>
                    </a:lnTo>
                    <a:lnTo>
                      <a:pt x="478" y="298"/>
                    </a:lnTo>
                    <a:lnTo>
                      <a:pt x="471" y="297"/>
                    </a:lnTo>
                    <a:lnTo>
                      <a:pt x="470" y="299"/>
                    </a:lnTo>
                    <a:lnTo>
                      <a:pt x="469" y="300"/>
                    </a:lnTo>
                    <a:lnTo>
                      <a:pt x="468" y="299"/>
                    </a:lnTo>
                    <a:lnTo>
                      <a:pt x="469" y="297"/>
                    </a:lnTo>
                    <a:lnTo>
                      <a:pt x="470" y="295"/>
                    </a:lnTo>
                    <a:lnTo>
                      <a:pt x="470" y="294"/>
                    </a:lnTo>
                    <a:lnTo>
                      <a:pt x="472" y="291"/>
                    </a:lnTo>
                    <a:lnTo>
                      <a:pt x="473" y="289"/>
                    </a:lnTo>
                    <a:lnTo>
                      <a:pt x="473" y="285"/>
                    </a:lnTo>
                    <a:lnTo>
                      <a:pt x="473" y="284"/>
                    </a:lnTo>
                    <a:lnTo>
                      <a:pt x="473" y="282"/>
                    </a:lnTo>
                    <a:lnTo>
                      <a:pt x="472" y="280"/>
                    </a:lnTo>
                    <a:lnTo>
                      <a:pt x="470" y="280"/>
                    </a:lnTo>
                    <a:lnTo>
                      <a:pt x="470" y="273"/>
                    </a:lnTo>
                    <a:lnTo>
                      <a:pt x="469" y="272"/>
                    </a:lnTo>
                    <a:lnTo>
                      <a:pt x="466" y="272"/>
                    </a:lnTo>
                    <a:lnTo>
                      <a:pt x="461" y="274"/>
                    </a:lnTo>
                    <a:lnTo>
                      <a:pt x="457" y="275"/>
                    </a:lnTo>
                    <a:lnTo>
                      <a:pt x="455" y="276"/>
                    </a:lnTo>
                    <a:lnTo>
                      <a:pt x="454" y="275"/>
                    </a:lnTo>
                    <a:lnTo>
                      <a:pt x="453" y="276"/>
                    </a:lnTo>
                    <a:lnTo>
                      <a:pt x="452" y="276"/>
                    </a:lnTo>
                    <a:lnTo>
                      <a:pt x="450" y="278"/>
                    </a:lnTo>
                    <a:lnTo>
                      <a:pt x="449" y="277"/>
                    </a:lnTo>
                    <a:lnTo>
                      <a:pt x="447" y="278"/>
                    </a:lnTo>
                    <a:lnTo>
                      <a:pt x="441" y="276"/>
                    </a:lnTo>
                    <a:lnTo>
                      <a:pt x="443" y="274"/>
                    </a:lnTo>
                    <a:lnTo>
                      <a:pt x="444" y="272"/>
                    </a:lnTo>
                    <a:lnTo>
                      <a:pt x="443" y="270"/>
                    </a:lnTo>
                    <a:lnTo>
                      <a:pt x="442" y="271"/>
                    </a:lnTo>
                    <a:lnTo>
                      <a:pt x="442" y="263"/>
                    </a:lnTo>
                    <a:lnTo>
                      <a:pt x="447" y="264"/>
                    </a:lnTo>
                    <a:lnTo>
                      <a:pt x="448" y="265"/>
                    </a:lnTo>
                    <a:lnTo>
                      <a:pt x="450" y="264"/>
                    </a:lnTo>
                    <a:lnTo>
                      <a:pt x="450" y="261"/>
                    </a:lnTo>
                    <a:lnTo>
                      <a:pt x="452" y="255"/>
                    </a:lnTo>
                    <a:lnTo>
                      <a:pt x="453" y="251"/>
                    </a:lnTo>
                    <a:lnTo>
                      <a:pt x="455" y="250"/>
                    </a:lnTo>
                    <a:lnTo>
                      <a:pt x="457" y="251"/>
                    </a:lnTo>
                    <a:lnTo>
                      <a:pt x="458" y="251"/>
                    </a:lnTo>
                    <a:lnTo>
                      <a:pt x="459" y="251"/>
                    </a:lnTo>
                    <a:lnTo>
                      <a:pt x="460" y="250"/>
                    </a:lnTo>
                    <a:lnTo>
                      <a:pt x="460" y="249"/>
                    </a:lnTo>
                    <a:lnTo>
                      <a:pt x="461" y="250"/>
                    </a:lnTo>
                    <a:lnTo>
                      <a:pt x="462" y="249"/>
                    </a:lnTo>
                    <a:lnTo>
                      <a:pt x="464" y="250"/>
                    </a:lnTo>
                    <a:lnTo>
                      <a:pt x="466" y="240"/>
                    </a:lnTo>
                    <a:lnTo>
                      <a:pt x="468" y="240"/>
                    </a:lnTo>
                    <a:lnTo>
                      <a:pt x="468" y="238"/>
                    </a:lnTo>
                    <a:lnTo>
                      <a:pt x="468" y="237"/>
                    </a:lnTo>
                    <a:lnTo>
                      <a:pt x="468" y="236"/>
                    </a:lnTo>
                    <a:lnTo>
                      <a:pt x="470" y="231"/>
                    </a:lnTo>
                    <a:lnTo>
                      <a:pt x="469" y="229"/>
                    </a:lnTo>
                    <a:lnTo>
                      <a:pt x="468" y="229"/>
                    </a:lnTo>
                    <a:lnTo>
                      <a:pt x="466" y="233"/>
                    </a:lnTo>
                    <a:lnTo>
                      <a:pt x="464" y="233"/>
                    </a:lnTo>
                    <a:lnTo>
                      <a:pt x="463" y="232"/>
                    </a:lnTo>
                    <a:lnTo>
                      <a:pt x="461" y="232"/>
                    </a:lnTo>
                    <a:lnTo>
                      <a:pt x="461" y="231"/>
                    </a:lnTo>
                    <a:lnTo>
                      <a:pt x="457" y="231"/>
                    </a:lnTo>
                    <a:lnTo>
                      <a:pt x="457" y="233"/>
                    </a:lnTo>
                    <a:lnTo>
                      <a:pt x="455" y="231"/>
                    </a:lnTo>
                    <a:lnTo>
                      <a:pt x="457" y="230"/>
                    </a:lnTo>
                    <a:lnTo>
                      <a:pt x="457" y="227"/>
                    </a:lnTo>
                    <a:lnTo>
                      <a:pt x="458" y="227"/>
                    </a:lnTo>
                    <a:lnTo>
                      <a:pt x="460" y="225"/>
                    </a:lnTo>
                    <a:lnTo>
                      <a:pt x="460" y="223"/>
                    </a:lnTo>
                    <a:lnTo>
                      <a:pt x="459" y="223"/>
                    </a:lnTo>
                    <a:lnTo>
                      <a:pt x="458" y="223"/>
                    </a:lnTo>
                    <a:lnTo>
                      <a:pt x="457" y="222"/>
                    </a:lnTo>
                    <a:lnTo>
                      <a:pt x="457" y="217"/>
                    </a:lnTo>
                    <a:lnTo>
                      <a:pt x="455" y="214"/>
                    </a:lnTo>
                    <a:lnTo>
                      <a:pt x="453" y="212"/>
                    </a:lnTo>
                    <a:lnTo>
                      <a:pt x="457" y="207"/>
                    </a:lnTo>
                    <a:lnTo>
                      <a:pt x="457" y="204"/>
                    </a:lnTo>
                    <a:lnTo>
                      <a:pt x="455" y="202"/>
                    </a:lnTo>
                    <a:lnTo>
                      <a:pt x="455" y="200"/>
                    </a:lnTo>
                    <a:lnTo>
                      <a:pt x="453" y="199"/>
                    </a:lnTo>
                    <a:lnTo>
                      <a:pt x="453" y="196"/>
                    </a:lnTo>
                    <a:lnTo>
                      <a:pt x="456" y="195"/>
                    </a:lnTo>
                    <a:lnTo>
                      <a:pt x="457" y="193"/>
                    </a:lnTo>
                    <a:lnTo>
                      <a:pt x="459" y="192"/>
                    </a:lnTo>
                    <a:lnTo>
                      <a:pt x="460" y="188"/>
                    </a:lnTo>
                    <a:lnTo>
                      <a:pt x="460" y="187"/>
                    </a:lnTo>
                    <a:lnTo>
                      <a:pt x="462" y="185"/>
                    </a:lnTo>
                    <a:lnTo>
                      <a:pt x="463" y="185"/>
                    </a:lnTo>
                    <a:lnTo>
                      <a:pt x="463" y="183"/>
                    </a:lnTo>
                    <a:lnTo>
                      <a:pt x="461" y="183"/>
                    </a:lnTo>
                    <a:lnTo>
                      <a:pt x="462" y="182"/>
                    </a:lnTo>
                    <a:lnTo>
                      <a:pt x="461" y="182"/>
                    </a:lnTo>
                    <a:lnTo>
                      <a:pt x="461" y="178"/>
                    </a:lnTo>
                    <a:lnTo>
                      <a:pt x="461" y="176"/>
                    </a:lnTo>
                    <a:lnTo>
                      <a:pt x="460" y="175"/>
                    </a:lnTo>
                    <a:lnTo>
                      <a:pt x="460" y="176"/>
                    </a:lnTo>
                    <a:lnTo>
                      <a:pt x="459" y="174"/>
                    </a:lnTo>
                    <a:lnTo>
                      <a:pt x="459" y="171"/>
                    </a:lnTo>
                    <a:lnTo>
                      <a:pt x="458" y="168"/>
                    </a:lnTo>
                    <a:lnTo>
                      <a:pt x="457" y="165"/>
                    </a:lnTo>
                    <a:lnTo>
                      <a:pt x="458" y="165"/>
                    </a:lnTo>
                    <a:lnTo>
                      <a:pt x="458" y="164"/>
                    </a:lnTo>
                    <a:lnTo>
                      <a:pt x="459" y="163"/>
                    </a:lnTo>
                    <a:lnTo>
                      <a:pt x="459" y="160"/>
                    </a:lnTo>
                    <a:lnTo>
                      <a:pt x="456" y="161"/>
                    </a:lnTo>
                    <a:lnTo>
                      <a:pt x="454" y="157"/>
                    </a:lnTo>
                    <a:lnTo>
                      <a:pt x="453" y="155"/>
                    </a:lnTo>
                    <a:lnTo>
                      <a:pt x="453" y="154"/>
                    </a:lnTo>
                    <a:lnTo>
                      <a:pt x="452" y="153"/>
                    </a:lnTo>
                    <a:lnTo>
                      <a:pt x="449" y="152"/>
                    </a:lnTo>
                    <a:lnTo>
                      <a:pt x="447" y="152"/>
                    </a:lnTo>
                    <a:lnTo>
                      <a:pt x="444" y="149"/>
                    </a:lnTo>
                    <a:lnTo>
                      <a:pt x="442" y="149"/>
                    </a:lnTo>
                    <a:lnTo>
                      <a:pt x="439" y="148"/>
                    </a:lnTo>
                    <a:lnTo>
                      <a:pt x="438" y="146"/>
                    </a:lnTo>
                    <a:lnTo>
                      <a:pt x="439" y="146"/>
                    </a:lnTo>
                    <a:lnTo>
                      <a:pt x="436" y="143"/>
                    </a:lnTo>
                    <a:lnTo>
                      <a:pt x="435" y="144"/>
                    </a:lnTo>
                    <a:lnTo>
                      <a:pt x="434" y="142"/>
                    </a:lnTo>
                    <a:lnTo>
                      <a:pt x="436" y="141"/>
                    </a:lnTo>
                    <a:lnTo>
                      <a:pt x="436" y="139"/>
                    </a:lnTo>
                    <a:lnTo>
                      <a:pt x="436" y="138"/>
                    </a:lnTo>
                    <a:lnTo>
                      <a:pt x="435" y="137"/>
                    </a:lnTo>
                    <a:lnTo>
                      <a:pt x="437" y="134"/>
                    </a:lnTo>
                    <a:lnTo>
                      <a:pt x="438" y="133"/>
                    </a:lnTo>
                    <a:lnTo>
                      <a:pt x="438" y="131"/>
                    </a:lnTo>
                    <a:lnTo>
                      <a:pt x="438" y="129"/>
                    </a:lnTo>
                    <a:lnTo>
                      <a:pt x="441" y="127"/>
                    </a:lnTo>
                    <a:lnTo>
                      <a:pt x="441" y="125"/>
                    </a:lnTo>
                    <a:lnTo>
                      <a:pt x="439" y="123"/>
                    </a:lnTo>
                    <a:lnTo>
                      <a:pt x="438" y="120"/>
                    </a:lnTo>
                    <a:lnTo>
                      <a:pt x="438" y="118"/>
                    </a:lnTo>
                    <a:lnTo>
                      <a:pt x="437" y="118"/>
                    </a:lnTo>
                    <a:lnTo>
                      <a:pt x="438" y="120"/>
                    </a:lnTo>
                    <a:lnTo>
                      <a:pt x="437" y="122"/>
                    </a:lnTo>
                    <a:lnTo>
                      <a:pt x="437" y="123"/>
                    </a:lnTo>
                    <a:lnTo>
                      <a:pt x="435" y="123"/>
                    </a:lnTo>
                    <a:lnTo>
                      <a:pt x="436" y="123"/>
                    </a:lnTo>
                    <a:lnTo>
                      <a:pt x="436" y="125"/>
                    </a:lnTo>
                    <a:lnTo>
                      <a:pt x="436" y="126"/>
                    </a:lnTo>
                    <a:lnTo>
                      <a:pt x="437" y="126"/>
                    </a:lnTo>
                    <a:lnTo>
                      <a:pt x="436" y="127"/>
                    </a:lnTo>
                    <a:lnTo>
                      <a:pt x="436" y="128"/>
                    </a:lnTo>
                    <a:lnTo>
                      <a:pt x="434" y="127"/>
                    </a:lnTo>
                    <a:lnTo>
                      <a:pt x="433" y="127"/>
                    </a:lnTo>
                    <a:lnTo>
                      <a:pt x="433" y="128"/>
                    </a:lnTo>
                    <a:lnTo>
                      <a:pt x="432" y="128"/>
                    </a:lnTo>
                    <a:lnTo>
                      <a:pt x="432" y="126"/>
                    </a:lnTo>
                    <a:lnTo>
                      <a:pt x="432" y="125"/>
                    </a:lnTo>
                    <a:lnTo>
                      <a:pt x="431" y="125"/>
                    </a:lnTo>
                    <a:lnTo>
                      <a:pt x="430" y="122"/>
                    </a:lnTo>
                    <a:lnTo>
                      <a:pt x="431" y="120"/>
                    </a:lnTo>
                    <a:lnTo>
                      <a:pt x="427" y="120"/>
                    </a:lnTo>
                    <a:lnTo>
                      <a:pt x="427" y="118"/>
                    </a:lnTo>
                    <a:lnTo>
                      <a:pt x="429" y="119"/>
                    </a:lnTo>
                    <a:lnTo>
                      <a:pt x="429" y="117"/>
                    </a:lnTo>
                    <a:lnTo>
                      <a:pt x="428" y="117"/>
                    </a:lnTo>
                    <a:lnTo>
                      <a:pt x="429" y="114"/>
                    </a:lnTo>
                    <a:lnTo>
                      <a:pt x="429" y="113"/>
                    </a:lnTo>
                    <a:lnTo>
                      <a:pt x="427" y="113"/>
                    </a:lnTo>
                    <a:lnTo>
                      <a:pt x="427" y="112"/>
                    </a:lnTo>
                    <a:lnTo>
                      <a:pt x="425" y="112"/>
                    </a:lnTo>
                    <a:lnTo>
                      <a:pt x="424" y="112"/>
                    </a:lnTo>
                    <a:lnTo>
                      <a:pt x="421" y="109"/>
                    </a:lnTo>
                    <a:lnTo>
                      <a:pt x="422" y="108"/>
                    </a:lnTo>
                    <a:lnTo>
                      <a:pt x="423" y="106"/>
                    </a:lnTo>
                    <a:lnTo>
                      <a:pt x="423" y="104"/>
                    </a:lnTo>
                    <a:lnTo>
                      <a:pt x="422" y="99"/>
                    </a:lnTo>
                    <a:lnTo>
                      <a:pt x="422" y="95"/>
                    </a:lnTo>
                    <a:lnTo>
                      <a:pt x="421" y="93"/>
                    </a:lnTo>
                    <a:lnTo>
                      <a:pt x="420" y="94"/>
                    </a:lnTo>
                    <a:lnTo>
                      <a:pt x="419" y="92"/>
                    </a:lnTo>
                    <a:lnTo>
                      <a:pt x="418" y="92"/>
                    </a:lnTo>
                    <a:lnTo>
                      <a:pt x="418" y="91"/>
                    </a:lnTo>
                    <a:lnTo>
                      <a:pt x="420" y="91"/>
                    </a:lnTo>
                    <a:lnTo>
                      <a:pt x="421" y="91"/>
                    </a:lnTo>
                    <a:lnTo>
                      <a:pt x="420" y="89"/>
                    </a:lnTo>
                    <a:lnTo>
                      <a:pt x="416" y="88"/>
                    </a:lnTo>
                    <a:lnTo>
                      <a:pt x="416" y="86"/>
                    </a:lnTo>
                    <a:lnTo>
                      <a:pt x="414" y="86"/>
                    </a:lnTo>
                    <a:lnTo>
                      <a:pt x="414" y="85"/>
                    </a:lnTo>
                    <a:lnTo>
                      <a:pt x="416" y="85"/>
                    </a:lnTo>
                    <a:lnTo>
                      <a:pt x="416" y="81"/>
                    </a:lnTo>
                    <a:lnTo>
                      <a:pt x="414" y="79"/>
                    </a:lnTo>
                    <a:lnTo>
                      <a:pt x="413" y="78"/>
                    </a:lnTo>
                    <a:lnTo>
                      <a:pt x="414" y="77"/>
                    </a:lnTo>
                    <a:lnTo>
                      <a:pt x="413" y="76"/>
                    </a:lnTo>
                    <a:lnTo>
                      <a:pt x="411" y="75"/>
                    </a:lnTo>
                    <a:lnTo>
                      <a:pt x="409" y="78"/>
                    </a:lnTo>
                    <a:lnTo>
                      <a:pt x="406" y="72"/>
                    </a:lnTo>
                    <a:lnTo>
                      <a:pt x="405" y="72"/>
                    </a:lnTo>
                    <a:lnTo>
                      <a:pt x="404" y="73"/>
                    </a:lnTo>
                    <a:lnTo>
                      <a:pt x="403" y="72"/>
                    </a:lnTo>
                    <a:lnTo>
                      <a:pt x="397" y="76"/>
                    </a:lnTo>
                    <a:lnTo>
                      <a:pt x="395" y="76"/>
                    </a:lnTo>
                    <a:lnTo>
                      <a:pt x="393" y="76"/>
                    </a:lnTo>
                    <a:lnTo>
                      <a:pt x="394" y="77"/>
                    </a:lnTo>
                    <a:lnTo>
                      <a:pt x="395" y="77"/>
                    </a:lnTo>
                    <a:lnTo>
                      <a:pt x="395" y="78"/>
                    </a:lnTo>
                    <a:lnTo>
                      <a:pt x="394" y="78"/>
                    </a:lnTo>
                    <a:lnTo>
                      <a:pt x="393" y="79"/>
                    </a:lnTo>
                    <a:lnTo>
                      <a:pt x="392" y="80"/>
                    </a:lnTo>
                    <a:lnTo>
                      <a:pt x="390" y="79"/>
                    </a:lnTo>
                    <a:lnTo>
                      <a:pt x="389" y="80"/>
                    </a:lnTo>
                    <a:lnTo>
                      <a:pt x="391" y="80"/>
                    </a:lnTo>
                    <a:lnTo>
                      <a:pt x="392" y="82"/>
                    </a:lnTo>
                    <a:lnTo>
                      <a:pt x="391" y="85"/>
                    </a:lnTo>
                    <a:lnTo>
                      <a:pt x="392" y="85"/>
                    </a:lnTo>
                    <a:lnTo>
                      <a:pt x="393" y="85"/>
                    </a:lnTo>
                    <a:lnTo>
                      <a:pt x="394" y="85"/>
                    </a:lnTo>
                    <a:lnTo>
                      <a:pt x="395" y="86"/>
                    </a:lnTo>
                    <a:lnTo>
                      <a:pt x="395" y="89"/>
                    </a:lnTo>
                    <a:lnTo>
                      <a:pt x="396" y="89"/>
                    </a:lnTo>
                    <a:lnTo>
                      <a:pt x="396" y="91"/>
                    </a:lnTo>
                    <a:lnTo>
                      <a:pt x="397" y="90"/>
                    </a:lnTo>
                    <a:lnTo>
                      <a:pt x="398" y="90"/>
                    </a:lnTo>
                    <a:lnTo>
                      <a:pt x="398" y="91"/>
                    </a:lnTo>
                    <a:lnTo>
                      <a:pt x="400" y="92"/>
                    </a:lnTo>
                    <a:lnTo>
                      <a:pt x="399" y="93"/>
                    </a:lnTo>
                    <a:lnTo>
                      <a:pt x="399" y="94"/>
                    </a:lnTo>
                    <a:lnTo>
                      <a:pt x="397" y="95"/>
                    </a:lnTo>
                    <a:lnTo>
                      <a:pt x="397" y="96"/>
                    </a:lnTo>
                    <a:lnTo>
                      <a:pt x="397" y="97"/>
                    </a:lnTo>
                    <a:lnTo>
                      <a:pt x="400" y="99"/>
                    </a:lnTo>
                    <a:lnTo>
                      <a:pt x="401" y="99"/>
                    </a:lnTo>
                    <a:lnTo>
                      <a:pt x="400" y="102"/>
                    </a:lnTo>
                    <a:lnTo>
                      <a:pt x="403" y="105"/>
                    </a:lnTo>
                    <a:lnTo>
                      <a:pt x="400" y="107"/>
                    </a:lnTo>
                    <a:lnTo>
                      <a:pt x="399" y="108"/>
                    </a:lnTo>
                    <a:lnTo>
                      <a:pt x="398" y="105"/>
                    </a:lnTo>
                    <a:lnTo>
                      <a:pt x="396" y="110"/>
                    </a:lnTo>
                    <a:lnTo>
                      <a:pt x="395" y="110"/>
                    </a:lnTo>
                    <a:lnTo>
                      <a:pt x="395" y="112"/>
                    </a:lnTo>
                    <a:lnTo>
                      <a:pt x="395" y="113"/>
                    </a:lnTo>
                    <a:lnTo>
                      <a:pt x="395" y="115"/>
                    </a:lnTo>
                    <a:lnTo>
                      <a:pt x="396" y="118"/>
                    </a:lnTo>
                    <a:lnTo>
                      <a:pt x="395" y="117"/>
                    </a:lnTo>
                    <a:lnTo>
                      <a:pt x="393" y="118"/>
                    </a:lnTo>
                    <a:lnTo>
                      <a:pt x="391" y="118"/>
                    </a:lnTo>
                    <a:lnTo>
                      <a:pt x="389" y="119"/>
                    </a:lnTo>
                    <a:lnTo>
                      <a:pt x="386" y="123"/>
                    </a:lnTo>
                    <a:lnTo>
                      <a:pt x="386" y="125"/>
                    </a:lnTo>
                    <a:lnTo>
                      <a:pt x="384" y="125"/>
                    </a:lnTo>
                    <a:lnTo>
                      <a:pt x="383" y="123"/>
                    </a:lnTo>
                    <a:lnTo>
                      <a:pt x="380" y="121"/>
                    </a:lnTo>
                    <a:lnTo>
                      <a:pt x="377" y="117"/>
                    </a:lnTo>
                    <a:lnTo>
                      <a:pt x="371" y="112"/>
                    </a:lnTo>
                    <a:lnTo>
                      <a:pt x="372" y="109"/>
                    </a:lnTo>
                    <a:lnTo>
                      <a:pt x="370" y="109"/>
                    </a:lnTo>
                    <a:lnTo>
                      <a:pt x="370" y="110"/>
                    </a:lnTo>
                    <a:lnTo>
                      <a:pt x="368" y="109"/>
                    </a:lnTo>
                    <a:lnTo>
                      <a:pt x="368" y="107"/>
                    </a:lnTo>
                    <a:lnTo>
                      <a:pt x="370" y="105"/>
                    </a:lnTo>
                    <a:lnTo>
                      <a:pt x="370" y="103"/>
                    </a:lnTo>
                    <a:lnTo>
                      <a:pt x="371" y="101"/>
                    </a:lnTo>
                    <a:lnTo>
                      <a:pt x="373" y="102"/>
                    </a:lnTo>
                    <a:lnTo>
                      <a:pt x="374" y="101"/>
                    </a:lnTo>
                    <a:lnTo>
                      <a:pt x="376" y="101"/>
                    </a:lnTo>
                    <a:lnTo>
                      <a:pt x="377" y="101"/>
                    </a:lnTo>
                    <a:lnTo>
                      <a:pt x="378" y="101"/>
                    </a:lnTo>
                    <a:lnTo>
                      <a:pt x="378" y="99"/>
                    </a:lnTo>
                    <a:lnTo>
                      <a:pt x="378" y="98"/>
                    </a:lnTo>
                    <a:lnTo>
                      <a:pt x="376" y="97"/>
                    </a:lnTo>
                    <a:lnTo>
                      <a:pt x="377" y="96"/>
                    </a:lnTo>
                    <a:lnTo>
                      <a:pt x="376" y="95"/>
                    </a:lnTo>
                    <a:lnTo>
                      <a:pt x="375" y="95"/>
                    </a:lnTo>
                    <a:lnTo>
                      <a:pt x="376" y="91"/>
                    </a:lnTo>
                    <a:lnTo>
                      <a:pt x="373" y="91"/>
                    </a:lnTo>
                    <a:lnTo>
                      <a:pt x="373" y="89"/>
                    </a:lnTo>
                    <a:lnTo>
                      <a:pt x="371" y="89"/>
                    </a:lnTo>
                    <a:lnTo>
                      <a:pt x="372" y="82"/>
                    </a:lnTo>
                    <a:lnTo>
                      <a:pt x="371" y="81"/>
                    </a:lnTo>
                    <a:lnTo>
                      <a:pt x="372" y="81"/>
                    </a:lnTo>
                    <a:lnTo>
                      <a:pt x="372" y="80"/>
                    </a:lnTo>
                    <a:lnTo>
                      <a:pt x="371" y="78"/>
                    </a:lnTo>
                    <a:lnTo>
                      <a:pt x="371" y="76"/>
                    </a:lnTo>
                    <a:lnTo>
                      <a:pt x="370" y="74"/>
                    </a:lnTo>
                    <a:lnTo>
                      <a:pt x="370" y="72"/>
                    </a:lnTo>
                    <a:lnTo>
                      <a:pt x="369" y="70"/>
                    </a:lnTo>
                    <a:lnTo>
                      <a:pt x="371" y="65"/>
                    </a:lnTo>
                    <a:lnTo>
                      <a:pt x="370" y="64"/>
                    </a:lnTo>
                    <a:lnTo>
                      <a:pt x="373" y="62"/>
                    </a:lnTo>
                    <a:lnTo>
                      <a:pt x="374" y="62"/>
                    </a:lnTo>
                    <a:lnTo>
                      <a:pt x="375" y="62"/>
                    </a:lnTo>
                    <a:lnTo>
                      <a:pt x="376" y="61"/>
                    </a:lnTo>
                    <a:lnTo>
                      <a:pt x="376" y="58"/>
                    </a:lnTo>
                    <a:lnTo>
                      <a:pt x="375" y="57"/>
                    </a:lnTo>
                    <a:lnTo>
                      <a:pt x="377" y="54"/>
                    </a:lnTo>
                    <a:lnTo>
                      <a:pt x="379" y="54"/>
                    </a:lnTo>
                    <a:lnTo>
                      <a:pt x="381" y="55"/>
                    </a:lnTo>
                    <a:lnTo>
                      <a:pt x="383" y="55"/>
                    </a:lnTo>
                    <a:lnTo>
                      <a:pt x="384" y="54"/>
                    </a:lnTo>
                    <a:lnTo>
                      <a:pt x="383" y="54"/>
                    </a:lnTo>
                    <a:lnTo>
                      <a:pt x="382" y="54"/>
                    </a:lnTo>
                    <a:lnTo>
                      <a:pt x="380" y="53"/>
                    </a:lnTo>
                    <a:lnTo>
                      <a:pt x="379" y="52"/>
                    </a:lnTo>
                    <a:lnTo>
                      <a:pt x="378" y="54"/>
                    </a:lnTo>
                    <a:lnTo>
                      <a:pt x="378" y="52"/>
                    </a:lnTo>
                    <a:lnTo>
                      <a:pt x="379" y="51"/>
                    </a:lnTo>
                    <a:lnTo>
                      <a:pt x="377" y="53"/>
                    </a:lnTo>
                    <a:lnTo>
                      <a:pt x="374" y="52"/>
                    </a:lnTo>
                    <a:lnTo>
                      <a:pt x="371" y="49"/>
                    </a:lnTo>
                    <a:lnTo>
                      <a:pt x="370" y="48"/>
                    </a:lnTo>
                    <a:lnTo>
                      <a:pt x="368" y="47"/>
                    </a:lnTo>
                    <a:lnTo>
                      <a:pt x="367" y="48"/>
                    </a:lnTo>
                    <a:lnTo>
                      <a:pt x="365" y="47"/>
                    </a:lnTo>
                    <a:lnTo>
                      <a:pt x="364" y="46"/>
                    </a:lnTo>
                    <a:lnTo>
                      <a:pt x="361" y="47"/>
                    </a:lnTo>
                    <a:lnTo>
                      <a:pt x="359" y="46"/>
                    </a:lnTo>
                    <a:lnTo>
                      <a:pt x="360" y="44"/>
                    </a:lnTo>
                    <a:lnTo>
                      <a:pt x="361" y="43"/>
                    </a:lnTo>
                    <a:lnTo>
                      <a:pt x="362" y="40"/>
                    </a:lnTo>
                    <a:lnTo>
                      <a:pt x="364" y="38"/>
                    </a:lnTo>
                    <a:lnTo>
                      <a:pt x="364" y="37"/>
                    </a:lnTo>
                    <a:lnTo>
                      <a:pt x="362" y="37"/>
                    </a:lnTo>
                    <a:lnTo>
                      <a:pt x="362" y="36"/>
                    </a:lnTo>
                    <a:lnTo>
                      <a:pt x="362" y="34"/>
                    </a:lnTo>
                    <a:lnTo>
                      <a:pt x="362" y="31"/>
                    </a:lnTo>
                    <a:lnTo>
                      <a:pt x="363" y="30"/>
                    </a:lnTo>
                    <a:lnTo>
                      <a:pt x="362" y="28"/>
                    </a:lnTo>
                    <a:lnTo>
                      <a:pt x="364" y="28"/>
                    </a:lnTo>
                    <a:lnTo>
                      <a:pt x="362" y="25"/>
                    </a:lnTo>
                    <a:lnTo>
                      <a:pt x="364" y="28"/>
                    </a:lnTo>
                    <a:lnTo>
                      <a:pt x="367" y="29"/>
                    </a:lnTo>
                    <a:lnTo>
                      <a:pt x="367" y="31"/>
                    </a:lnTo>
                    <a:lnTo>
                      <a:pt x="368" y="28"/>
                    </a:lnTo>
                    <a:lnTo>
                      <a:pt x="368" y="31"/>
                    </a:lnTo>
                    <a:lnTo>
                      <a:pt x="370" y="30"/>
                    </a:lnTo>
                    <a:lnTo>
                      <a:pt x="371" y="31"/>
                    </a:lnTo>
                    <a:lnTo>
                      <a:pt x="372" y="33"/>
                    </a:lnTo>
                    <a:lnTo>
                      <a:pt x="372" y="34"/>
                    </a:lnTo>
                    <a:lnTo>
                      <a:pt x="375" y="33"/>
                    </a:lnTo>
                    <a:lnTo>
                      <a:pt x="377" y="32"/>
                    </a:lnTo>
                    <a:lnTo>
                      <a:pt x="378" y="31"/>
                    </a:lnTo>
                    <a:lnTo>
                      <a:pt x="376" y="31"/>
                    </a:lnTo>
                    <a:lnTo>
                      <a:pt x="376" y="28"/>
                    </a:lnTo>
                    <a:lnTo>
                      <a:pt x="374" y="27"/>
                    </a:lnTo>
                    <a:lnTo>
                      <a:pt x="375" y="25"/>
                    </a:lnTo>
                    <a:lnTo>
                      <a:pt x="377" y="25"/>
                    </a:lnTo>
                    <a:lnTo>
                      <a:pt x="377" y="23"/>
                    </a:lnTo>
                    <a:lnTo>
                      <a:pt x="380" y="23"/>
                    </a:lnTo>
                    <a:lnTo>
                      <a:pt x="379" y="22"/>
                    </a:lnTo>
                    <a:lnTo>
                      <a:pt x="373" y="23"/>
                    </a:lnTo>
                    <a:lnTo>
                      <a:pt x="371" y="21"/>
                    </a:lnTo>
                    <a:lnTo>
                      <a:pt x="367" y="17"/>
                    </a:lnTo>
                    <a:lnTo>
                      <a:pt x="365" y="17"/>
                    </a:lnTo>
                    <a:lnTo>
                      <a:pt x="359" y="12"/>
                    </a:lnTo>
                    <a:lnTo>
                      <a:pt x="358" y="12"/>
                    </a:lnTo>
                    <a:lnTo>
                      <a:pt x="357" y="11"/>
                    </a:lnTo>
                    <a:lnTo>
                      <a:pt x="356" y="9"/>
                    </a:lnTo>
                    <a:lnTo>
                      <a:pt x="351" y="7"/>
                    </a:lnTo>
                    <a:lnTo>
                      <a:pt x="352" y="6"/>
                    </a:lnTo>
                    <a:lnTo>
                      <a:pt x="349" y="7"/>
                    </a:lnTo>
                    <a:lnTo>
                      <a:pt x="348" y="6"/>
                    </a:lnTo>
                    <a:lnTo>
                      <a:pt x="348" y="7"/>
                    </a:lnTo>
                    <a:lnTo>
                      <a:pt x="346" y="6"/>
                    </a:lnTo>
                    <a:lnTo>
                      <a:pt x="343" y="4"/>
                    </a:lnTo>
                    <a:lnTo>
                      <a:pt x="344" y="5"/>
                    </a:lnTo>
                    <a:lnTo>
                      <a:pt x="344" y="6"/>
                    </a:lnTo>
                    <a:lnTo>
                      <a:pt x="341" y="5"/>
                    </a:lnTo>
                    <a:lnTo>
                      <a:pt x="339" y="8"/>
                    </a:lnTo>
                    <a:lnTo>
                      <a:pt x="335" y="2"/>
                    </a:lnTo>
                    <a:lnTo>
                      <a:pt x="331" y="0"/>
                    </a:lnTo>
                    <a:lnTo>
                      <a:pt x="330" y="0"/>
                    </a:lnTo>
                    <a:lnTo>
                      <a:pt x="329" y="2"/>
                    </a:lnTo>
                    <a:lnTo>
                      <a:pt x="330" y="4"/>
                    </a:lnTo>
                    <a:lnTo>
                      <a:pt x="329" y="4"/>
                    </a:lnTo>
                    <a:lnTo>
                      <a:pt x="326" y="4"/>
                    </a:lnTo>
                    <a:lnTo>
                      <a:pt x="324" y="4"/>
                    </a:lnTo>
                    <a:lnTo>
                      <a:pt x="323" y="2"/>
                    </a:lnTo>
                    <a:lnTo>
                      <a:pt x="321" y="4"/>
                    </a:lnTo>
                    <a:lnTo>
                      <a:pt x="318" y="2"/>
                    </a:lnTo>
                    <a:lnTo>
                      <a:pt x="318" y="0"/>
                    </a:lnTo>
                    <a:lnTo>
                      <a:pt x="316" y="1"/>
                    </a:lnTo>
                    <a:lnTo>
                      <a:pt x="315" y="0"/>
                    </a:lnTo>
                    <a:lnTo>
                      <a:pt x="313" y="0"/>
                    </a:lnTo>
                    <a:lnTo>
                      <a:pt x="311" y="0"/>
                    </a:lnTo>
                    <a:lnTo>
                      <a:pt x="311" y="2"/>
                    </a:lnTo>
                    <a:lnTo>
                      <a:pt x="310" y="4"/>
                    </a:lnTo>
                    <a:lnTo>
                      <a:pt x="310" y="7"/>
                    </a:lnTo>
                    <a:lnTo>
                      <a:pt x="310" y="9"/>
                    </a:lnTo>
                    <a:lnTo>
                      <a:pt x="309" y="10"/>
                    </a:lnTo>
                    <a:lnTo>
                      <a:pt x="307" y="13"/>
                    </a:lnTo>
                    <a:lnTo>
                      <a:pt x="308" y="15"/>
                    </a:lnTo>
                    <a:lnTo>
                      <a:pt x="308" y="17"/>
                    </a:lnTo>
                    <a:lnTo>
                      <a:pt x="307" y="17"/>
                    </a:lnTo>
                    <a:lnTo>
                      <a:pt x="307" y="16"/>
                    </a:lnTo>
                    <a:lnTo>
                      <a:pt x="305" y="17"/>
                    </a:lnTo>
                    <a:lnTo>
                      <a:pt x="300" y="15"/>
                    </a:lnTo>
                    <a:lnTo>
                      <a:pt x="300" y="17"/>
                    </a:lnTo>
                    <a:lnTo>
                      <a:pt x="299" y="16"/>
                    </a:lnTo>
                    <a:lnTo>
                      <a:pt x="299" y="15"/>
                    </a:lnTo>
                    <a:lnTo>
                      <a:pt x="297" y="16"/>
                    </a:lnTo>
                    <a:lnTo>
                      <a:pt x="297" y="15"/>
                    </a:lnTo>
                    <a:lnTo>
                      <a:pt x="294" y="11"/>
                    </a:lnTo>
                    <a:lnTo>
                      <a:pt x="293" y="11"/>
                    </a:lnTo>
                    <a:lnTo>
                      <a:pt x="289" y="15"/>
                    </a:lnTo>
                    <a:lnTo>
                      <a:pt x="286" y="14"/>
                    </a:lnTo>
                    <a:lnTo>
                      <a:pt x="285" y="15"/>
                    </a:lnTo>
                    <a:lnTo>
                      <a:pt x="284" y="15"/>
                    </a:lnTo>
                    <a:lnTo>
                      <a:pt x="283" y="15"/>
                    </a:lnTo>
                    <a:lnTo>
                      <a:pt x="281" y="15"/>
                    </a:lnTo>
                    <a:lnTo>
                      <a:pt x="283" y="11"/>
                    </a:lnTo>
                    <a:lnTo>
                      <a:pt x="281" y="10"/>
                    </a:lnTo>
                    <a:lnTo>
                      <a:pt x="280" y="10"/>
                    </a:lnTo>
                    <a:lnTo>
                      <a:pt x="279" y="10"/>
                    </a:lnTo>
                    <a:lnTo>
                      <a:pt x="278" y="11"/>
                    </a:lnTo>
                    <a:lnTo>
                      <a:pt x="276" y="12"/>
                    </a:lnTo>
                    <a:lnTo>
                      <a:pt x="274" y="11"/>
                    </a:lnTo>
                    <a:lnTo>
                      <a:pt x="273" y="13"/>
                    </a:lnTo>
                    <a:lnTo>
                      <a:pt x="274" y="16"/>
                    </a:lnTo>
                    <a:lnTo>
                      <a:pt x="270" y="19"/>
                    </a:lnTo>
                    <a:lnTo>
                      <a:pt x="270" y="21"/>
                    </a:lnTo>
                    <a:lnTo>
                      <a:pt x="268" y="20"/>
                    </a:lnTo>
                    <a:lnTo>
                      <a:pt x="267" y="17"/>
                    </a:lnTo>
                    <a:lnTo>
                      <a:pt x="266" y="17"/>
                    </a:lnTo>
                    <a:lnTo>
                      <a:pt x="266" y="18"/>
                    </a:lnTo>
                    <a:lnTo>
                      <a:pt x="266" y="22"/>
                    </a:lnTo>
                    <a:lnTo>
                      <a:pt x="266" y="23"/>
                    </a:lnTo>
                    <a:lnTo>
                      <a:pt x="265" y="23"/>
                    </a:lnTo>
                    <a:lnTo>
                      <a:pt x="265" y="25"/>
                    </a:lnTo>
                    <a:lnTo>
                      <a:pt x="263" y="28"/>
                    </a:lnTo>
                    <a:lnTo>
                      <a:pt x="262" y="29"/>
                    </a:lnTo>
                    <a:lnTo>
                      <a:pt x="260" y="29"/>
                    </a:lnTo>
                    <a:lnTo>
                      <a:pt x="259" y="31"/>
                    </a:lnTo>
                    <a:lnTo>
                      <a:pt x="261" y="31"/>
                    </a:lnTo>
                    <a:lnTo>
                      <a:pt x="261" y="33"/>
                    </a:lnTo>
                    <a:lnTo>
                      <a:pt x="262" y="34"/>
                    </a:lnTo>
                    <a:lnTo>
                      <a:pt x="263" y="36"/>
                    </a:lnTo>
                    <a:lnTo>
                      <a:pt x="265" y="36"/>
                    </a:lnTo>
                    <a:lnTo>
                      <a:pt x="269" y="38"/>
                    </a:lnTo>
                    <a:lnTo>
                      <a:pt x="270" y="41"/>
                    </a:lnTo>
                    <a:lnTo>
                      <a:pt x="270" y="44"/>
                    </a:lnTo>
                    <a:lnTo>
                      <a:pt x="267" y="51"/>
                    </a:lnTo>
                    <a:lnTo>
                      <a:pt x="266" y="51"/>
                    </a:lnTo>
                    <a:lnTo>
                      <a:pt x="264" y="54"/>
                    </a:lnTo>
                    <a:lnTo>
                      <a:pt x="261" y="55"/>
                    </a:lnTo>
                    <a:lnTo>
                      <a:pt x="261" y="57"/>
                    </a:lnTo>
                    <a:lnTo>
                      <a:pt x="260" y="58"/>
                    </a:lnTo>
                    <a:lnTo>
                      <a:pt x="257" y="59"/>
                    </a:lnTo>
                    <a:lnTo>
                      <a:pt x="256" y="55"/>
                    </a:lnTo>
                    <a:lnTo>
                      <a:pt x="255" y="54"/>
                    </a:lnTo>
                    <a:lnTo>
                      <a:pt x="253" y="54"/>
                    </a:lnTo>
                    <a:lnTo>
                      <a:pt x="252" y="54"/>
                    </a:lnTo>
                    <a:lnTo>
                      <a:pt x="254" y="56"/>
                    </a:lnTo>
                    <a:lnTo>
                      <a:pt x="254" y="57"/>
                    </a:lnTo>
                    <a:lnTo>
                      <a:pt x="253" y="58"/>
                    </a:lnTo>
                    <a:lnTo>
                      <a:pt x="254" y="60"/>
                    </a:lnTo>
                    <a:lnTo>
                      <a:pt x="256" y="62"/>
                    </a:lnTo>
                    <a:lnTo>
                      <a:pt x="257" y="62"/>
                    </a:lnTo>
                    <a:lnTo>
                      <a:pt x="258" y="61"/>
                    </a:lnTo>
                    <a:lnTo>
                      <a:pt x="259" y="62"/>
                    </a:lnTo>
                    <a:lnTo>
                      <a:pt x="258" y="63"/>
                    </a:lnTo>
                    <a:lnTo>
                      <a:pt x="258" y="64"/>
                    </a:lnTo>
                    <a:lnTo>
                      <a:pt x="258" y="66"/>
                    </a:lnTo>
                    <a:lnTo>
                      <a:pt x="261" y="66"/>
                    </a:lnTo>
                    <a:lnTo>
                      <a:pt x="260" y="69"/>
                    </a:lnTo>
                    <a:lnTo>
                      <a:pt x="256" y="71"/>
                    </a:lnTo>
                    <a:lnTo>
                      <a:pt x="258" y="74"/>
                    </a:lnTo>
                    <a:lnTo>
                      <a:pt x="256" y="77"/>
                    </a:lnTo>
                    <a:lnTo>
                      <a:pt x="254" y="78"/>
                    </a:lnTo>
                    <a:lnTo>
                      <a:pt x="253" y="80"/>
                    </a:lnTo>
                    <a:lnTo>
                      <a:pt x="252" y="83"/>
                    </a:lnTo>
                    <a:lnTo>
                      <a:pt x="254" y="88"/>
                    </a:lnTo>
                    <a:lnTo>
                      <a:pt x="253" y="89"/>
                    </a:lnTo>
                    <a:lnTo>
                      <a:pt x="253" y="90"/>
                    </a:lnTo>
                    <a:lnTo>
                      <a:pt x="254" y="91"/>
                    </a:lnTo>
                    <a:lnTo>
                      <a:pt x="252" y="92"/>
                    </a:lnTo>
                    <a:lnTo>
                      <a:pt x="253" y="95"/>
                    </a:lnTo>
                    <a:lnTo>
                      <a:pt x="254" y="95"/>
                    </a:lnTo>
                    <a:lnTo>
                      <a:pt x="256" y="94"/>
                    </a:lnTo>
                    <a:lnTo>
                      <a:pt x="256" y="96"/>
                    </a:lnTo>
                    <a:lnTo>
                      <a:pt x="255" y="98"/>
                    </a:lnTo>
                    <a:lnTo>
                      <a:pt x="254" y="99"/>
                    </a:lnTo>
                    <a:lnTo>
                      <a:pt x="254" y="102"/>
                    </a:lnTo>
                    <a:lnTo>
                      <a:pt x="253" y="105"/>
                    </a:lnTo>
                    <a:lnTo>
                      <a:pt x="253" y="107"/>
                    </a:lnTo>
                    <a:lnTo>
                      <a:pt x="252" y="106"/>
                    </a:lnTo>
                    <a:lnTo>
                      <a:pt x="252" y="107"/>
                    </a:lnTo>
                    <a:lnTo>
                      <a:pt x="253" y="112"/>
                    </a:lnTo>
                    <a:lnTo>
                      <a:pt x="254" y="112"/>
                    </a:lnTo>
                    <a:lnTo>
                      <a:pt x="251" y="114"/>
                    </a:lnTo>
                    <a:lnTo>
                      <a:pt x="253" y="118"/>
                    </a:lnTo>
                    <a:lnTo>
                      <a:pt x="254" y="120"/>
                    </a:lnTo>
                    <a:lnTo>
                      <a:pt x="253" y="119"/>
                    </a:lnTo>
                    <a:lnTo>
                      <a:pt x="254" y="120"/>
                    </a:lnTo>
                    <a:lnTo>
                      <a:pt x="254" y="122"/>
                    </a:lnTo>
                    <a:lnTo>
                      <a:pt x="251" y="122"/>
                    </a:lnTo>
                    <a:lnTo>
                      <a:pt x="251" y="123"/>
                    </a:lnTo>
                    <a:lnTo>
                      <a:pt x="248" y="125"/>
                    </a:lnTo>
                    <a:lnTo>
                      <a:pt x="246" y="125"/>
                    </a:lnTo>
                    <a:lnTo>
                      <a:pt x="246" y="126"/>
                    </a:lnTo>
                    <a:lnTo>
                      <a:pt x="244" y="128"/>
                    </a:lnTo>
                    <a:lnTo>
                      <a:pt x="244" y="129"/>
                    </a:lnTo>
                    <a:lnTo>
                      <a:pt x="243" y="128"/>
                    </a:lnTo>
                    <a:lnTo>
                      <a:pt x="243" y="125"/>
                    </a:lnTo>
                    <a:lnTo>
                      <a:pt x="240" y="125"/>
                    </a:lnTo>
                    <a:lnTo>
                      <a:pt x="240" y="126"/>
                    </a:lnTo>
                    <a:lnTo>
                      <a:pt x="240" y="128"/>
                    </a:lnTo>
                    <a:lnTo>
                      <a:pt x="238" y="129"/>
                    </a:lnTo>
                    <a:lnTo>
                      <a:pt x="234" y="133"/>
                    </a:lnTo>
                    <a:lnTo>
                      <a:pt x="232" y="132"/>
                    </a:lnTo>
                    <a:lnTo>
                      <a:pt x="230" y="133"/>
                    </a:lnTo>
                    <a:lnTo>
                      <a:pt x="227" y="133"/>
                    </a:lnTo>
                    <a:lnTo>
                      <a:pt x="227" y="135"/>
                    </a:lnTo>
                    <a:lnTo>
                      <a:pt x="227" y="136"/>
                    </a:lnTo>
                    <a:lnTo>
                      <a:pt x="226" y="136"/>
                    </a:lnTo>
                    <a:lnTo>
                      <a:pt x="227" y="139"/>
                    </a:lnTo>
                    <a:lnTo>
                      <a:pt x="226" y="140"/>
                    </a:lnTo>
                    <a:lnTo>
                      <a:pt x="226" y="142"/>
                    </a:lnTo>
                    <a:lnTo>
                      <a:pt x="225" y="143"/>
                    </a:lnTo>
                    <a:lnTo>
                      <a:pt x="223" y="143"/>
                    </a:lnTo>
                    <a:lnTo>
                      <a:pt x="222" y="144"/>
                    </a:lnTo>
                    <a:lnTo>
                      <a:pt x="223" y="146"/>
                    </a:lnTo>
                    <a:lnTo>
                      <a:pt x="221" y="146"/>
                    </a:lnTo>
                    <a:lnTo>
                      <a:pt x="221" y="147"/>
                    </a:lnTo>
                    <a:lnTo>
                      <a:pt x="218" y="148"/>
                    </a:lnTo>
                    <a:lnTo>
                      <a:pt x="218" y="147"/>
                    </a:lnTo>
                    <a:lnTo>
                      <a:pt x="217" y="148"/>
                    </a:lnTo>
                    <a:lnTo>
                      <a:pt x="215" y="151"/>
                    </a:lnTo>
                    <a:lnTo>
                      <a:pt x="215" y="154"/>
                    </a:lnTo>
                    <a:lnTo>
                      <a:pt x="216" y="156"/>
                    </a:lnTo>
                    <a:lnTo>
                      <a:pt x="220" y="156"/>
                    </a:lnTo>
                    <a:lnTo>
                      <a:pt x="220" y="157"/>
                    </a:lnTo>
                    <a:lnTo>
                      <a:pt x="221" y="157"/>
                    </a:lnTo>
                    <a:lnTo>
                      <a:pt x="221" y="159"/>
                    </a:lnTo>
                    <a:lnTo>
                      <a:pt x="223" y="161"/>
                    </a:lnTo>
                    <a:lnTo>
                      <a:pt x="223" y="165"/>
                    </a:lnTo>
                    <a:lnTo>
                      <a:pt x="222" y="165"/>
                    </a:lnTo>
                    <a:lnTo>
                      <a:pt x="221" y="165"/>
                    </a:lnTo>
                    <a:lnTo>
                      <a:pt x="219" y="166"/>
                    </a:lnTo>
                    <a:lnTo>
                      <a:pt x="218" y="166"/>
                    </a:lnTo>
                    <a:lnTo>
                      <a:pt x="217" y="165"/>
                    </a:lnTo>
                    <a:lnTo>
                      <a:pt x="214" y="165"/>
                    </a:lnTo>
                    <a:lnTo>
                      <a:pt x="212" y="166"/>
                    </a:lnTo>
                    <a:lnTo>
                      <a:pt x="212" y="169"/>
                    </a:lnTo>
                    <a:lnTo>
                      <a:pt x="210" y="170"/>
                    </a:lnTo>
                    <a:lnTo>
                      <a:pt x="208" y="176"/>
                    </a:lnTo>
                    <a:lnTo>
                      <a:pt x="207" y="178"/>
                    </a:lnTo>
                    <a:lnTo>
                      <a:pt x="207" y="180"/>
                    </a:lnTo>
                    <a:lnTo>
                      <a:pt x="206" y="183"/>
                    </a:lnTo>
                    <a:lnTo>
                      <a:pt x="207" y="185"/>
                    </a:lnTo>
                    <a:lnTo>
                      <a:pt x="209" y="185"/>
                    </a:lnTo>
                    <a:lnTo>
                      <a:pt x="211" y="186"/>
                    </a:lnTo>
                    <a:lnTo>
                      <a:pt x="213" y="186"/>
                    </a:lnTo>
                    <a:lnTo>
                      <a:pt x="214" y="188"/>
                    </a:lnTo>
                    <a:lnTo>
                      <a:pt x="216" y="191"/>
                    </a:lnTo>
                    <a:lnTo>
                      <a:pt x="215" y="193"/>
                    </a:lnTo>
                    <a:lnTo>
                      <a:pt x="215" y="192"/>
                    </a:lnTo>
                    <a:lnTo>
                      <a:pt x="214" y="193"/>
                    </a:lnTo>
                    <a:lnTo>
                      <a:pt x="214" y="198"/>
                    </a:lnTo>
                    <a:lnTo>
                      <a:pt x="216" y="199"/>
                    </a:lnTo>
                    <a:lnTo>
                      <a:pt x="214" y="202"/>
                    </a:lnTo>
                    <a:lnTo>
                      <a:pt x="212" y="200"/>
                    </a:lnTo>
                    <a:lnTo>
                      <a:pt x="212" y="201"/>
                    </a:lnTo>
                    <a:lnTo>
                      <a:pt x="210" y="203"/>
                    </a:lnTo>
                    <a:lnTo>
                      <a:pt x="207" y="201"/>
                    </a:lnTo>
                    <a:lnTo>
                      <a:pt x="204" y="201"/>
                    </a:lnTo>
                    <a:lnTo>
                      <a:pt x="202" y="205"/>
                    </a:lnTo>
                    <a:lnTo>
                      <a:pt x="201" y="206"/>
                    </a:lnTo>
                    <a:lnTo>
                      <a:pt x="203" y="207"/>
                    </a:lnTo>
                    <a:lnTo>
                      <a:pt x="202" y="209"/>
                    </a:lnTo>
                    <a:lnTo>
                      <a:pt x="204" y="208"/>
                    </a:lnTo>
                    <a:lnTo>
                      <a:pt x="204" y="210"/>
                    </a:lnTo>
                    <a:lnTo>
                      <a:pt x="204" y="212"/>
                    </a:lnTo>
                    <a:lnTo>
                      <a:pt x="206" y="215"/>
                    </a:lnTo>
                    <a:lnTo>
                      <a:pt x="205" y="216"/>
                    </a:lnTo>
                    <a:lnTo>
                      <a:pt x="204" y="216"/>
                    </a:lnTo>
                    <a:lnTo>
                      <a:pt x="204" y="217"/>
                    </a:lnTo>
                    <a:lnTo>
                      <a:pt x="202" y="220"/>
                    </a:lnTo>
                    <a:lnTo>
                      <a:pt x="203" y="220"/>
                    </a:lnTo>
                    <a:lnTo>
                      <a:pt x="204" y="218"/>
                    </a:lnTo>
                    <a:lnTo>
                      <a:pt x="206" y="219"/>
                    </a:lnTo>
                    <a:lnTo>
                      <a:pt x="209" y="217"/>
                    </a:lnTo>
                    <a:lnTo>
                      <a:pt x="209" y="215"/>
                    </a:lnTo>
                    <a:lnTo>
                      <a:pt x="210" y="216"/>
                    </a:lnTo>
                    <a:lnTo>
                      <a:pt x="210" y="217"/>
                    </a:lnTo>
                    <a:lnTo>
                      <a:pt x="208" y="221"/>
                    </a:lnTo>
                    <a:lnTo>
                      <a:pt x="211" y="221"/>
                    </a:lnTo>
                    <a:lnTo>
                      <a:pt x="211" y="223"/>
                    </a:lnTo>
                    <a:lnTo>
                      <a:pt x="212" y="223"/>
                    </a:lnTo>
                    <a:lnTo>
                      <a:pt x="210" y="230"/>
                    </a:lnTo>
                    <a:lnTo>
                      <a:pt x="210" y="231"/>
                    </a:lnTo>
                    <a:lnTo>
                      <a:pt x="210" y="230"/>
                    </a:lnTo>
                    <a:lnTo>
                      <a:pt x="209" y="232"/>
                    </a:lnTo>
                    <a:lnTo>
                      <a:pt x="207" y="233"/>
                    </a:lnTo>
                    <a:lnTo>
                      <a:pt x="207" y="234"/>
                    </a:lnTo>
                    <a:lnTo>
                      <a:pt x="205" y="235"/>
                    </a:lnTo>
                    <a:lnTo>
                      <a:pt x="204" y="237"/>
                    </a:lnTo>
                    <a:lnTo>
                      <a:pt x="203" y="237"/>
                    </a:lnTo>
                    <a:lnTo>
                      <a:pt x="201" y="237"/>
                    </a:lnTo>
                    <a:lnTo>
                      <a:pt x="199" y="237"/>
                    </a:lnTo>
                    <a:lnTo>
                      <a:pt x="197" y="237"/>
                    </a:lnTo>
                    <a:lnTo>
                      <a:pt x="196" y="238"/>
                    </a:lnTo>
                    <a:lnTo>
                      <a:pt x="198" y="242"/>
                    </a:lnTo>
                    <a:lnTo>
                      <a:pt x="198" y="244"/>
                    </a:lnTo>
                    <a:lnTo>
                      <a:pt x="196" y="244"/>
                    </a:lnTo>
                    <a:lnTo>
                      <a:pt x="194" y="246"/>
                    </a:lnTo>
                    <a:lnTo>
                      <a:pt x="194" y="247"/>
                    </a:lnTo>
                    <a:lnTo>
                      <a:pt x="193" y="249"/>
                    </a:lnTo>
                    <a:lnTo>
                      <a:pt x="190" y="247"/>
                    </a:lnTo>
                    <a:lnTo>
                      <a:pt x="187" y="248"/>
                    </a:lnTo>
                    <a:lnTo>
                      <a:pt x="185" y="247"/>
                    </a:lnTo>
                    <a:lnTo>
                      <a:pt x="184" y="248"/>
                    </a:lnTo>
                    <a:lnTo>
                      <a:pt x="181" y="246"/>
                    </a:lnTo>
                    <a:lnTo>
                      <a:pt x="180" y="246"/>
                    </a:lnTo>
                    <a:lnTo>
                      <a:pt x="178" y="248"/>
                    </a:lnTo>
                    <a:lnTo>
                      <a:pt x="177" y="248"/>
                    </a:lnTo>
                    <a:lnTo>
                      <a:pt x="172" y="250"/>
                    </a:lnTo>
                    <a:lnTo>
                      <a:pt x="172" y="249"/>
                    </a:lnTo>
                    <a:lnTo>
                      <a:pt x="172" y="250"/>
                    </a:lnTo>
                    <a:lnTo>
                      <a:pt x="170" y="252"/>
                    </a:lnTo>
                    <a:lnTo>
                      <a:pt x="173" y="254"/>
                    </a:lnTo>
                    <a:lnTo>
                      <a:pt x="173" y="256"/>
                    </a:lnTo>
                    <a:lnTo>
                      <a:pt x="174" y="257"/>
                    </a:lnTo>
                    <a:lnTo>
                      <a:pt x="174" y="258"/>
                    </a:lnTo>
                    <a:lnTo>
                      <a:pt x="170" y="260"/>
                    </a:lnTo>
                    <a:lnTo>
                      <a:pt x="170" y="257"/>
                    </a:lnTo>
                    <a:lnTo>
                      <a:pt x="168" y="257"/>
                    </a:lnTo>
                    <a:lnTo>
                      <a:pt x="168" y="260"/>
                    </a:lnTo>
                    <a:lnTo>
                      <a:pt x="166" y="260"/>
                    </a:lnTo>
                    <a:lnTo>
                      <a:pt x="168" y="261"/>
                    </a:lnTo>
                    <a:lnTo>
                      <a:pt x="166" y="261"/>
                    </a:lnTo>
                    <a:lnTo>
                      <a:pt x="166" y="262"/>
                    </a:lnTo>
                    <a:lnTo>
                      <a:pt x="162" y="260"/>
                    </a:lnTo>
                    <a:lnTo>
                      <a:pt x="161" y="260"/>
                    </a:lnTo>
                    <a:lnTo>
                      <a:pt x="161" y="261"/>
                    </a:lnTo>
                    <a:lnTo>
                      <a:pt x="159" y="260"/>
                    </a:lnTo>
                    <a:lnTo>
                      <a:pt x="157" y="260"/>
                    </a:lnTo>
                    <a:lnTo>
                      <a:pt x="157" y="261"/>
                    </a:lnTo>
                    <a:lnTo>
                      <a:pt x="157" y="263"/>
                    </a:lnTo>
                    <a:lnTo>
                      <a:pt x="157" y="264"/>
                    </a:lnTo>
                    <a:lnTo>
                      <a:pt x="156" y="263"/>
                    </a:lnTo>
                    <a:lnTo>
                      <a:pt x="155" y="260"/>
                    </a:lnTo>
                    <a:lnTo>
                      <a:pt x="153" y="260"/>
                    </a:lnTo>
                    <a:lnTo>
                      <a:pt x="152" y="261"/>
                    </a:lnTo>
                    <a:lnTo>
                      <a:pt x="151" y="260"/>
                    </a:lnTo>
                    <a:lnTo>
                      <a:pt x="149" y="257"/>
                    </a:lnTo>
                    <a:lnTo>
                      <a:pt x="148" y="257"/>
                    </a:lnTo>
                    <a:lnTo>
                      <a:pt x="146" y="257"/>
                    </a:lnTo>
                    <a:lnTo>
                      <a:pt x="144" y="257"/>
                    </a:lnTo>
                    <a:lnTo>
                      <a:pt x="144" y="255"/>
                    </a:lnTo>
                    <a:lnTo>
                      <a:pt x="144" y="254"/>
                    </a:lnTo>
                    <a:lnTo>
                      <a:pt x="142" y="254"/>
                    </a:lnTo>
                    <a:lnTo>
                      <a:pt x="142" y="255"/>
                    </a:lnTo>
                    <a:lnTo>
                      <a:pt x="143" y="257"/>
                    </a:lnTo>
                    <a:lnTo>
                      <a:pt x="142" y="260"/>
                    </a:lnTo>
                    <a:lnTo>
                      <a:pt x="141" y="260"/>
                    </a:lnTo>
                    <a:lnTo>
                      <a:pt x="139" y="262"/>
                    </a:lnTo>
                    <a:lnTo>
                      <a:pt x="137" y="262"/>
                    </a:lnTo>
                    <a:lnTo>
                      <a:pt x="136" y="263"/>
                    </a:lnTo>
                    <a:lnTo>
                      <a:pt x="133" y="262"/>
                    </a:lnTo>
                    <a:lnTo>
                      <a:pt x="131" y="261"/>
                    </a:lnTo>
                    <a:lnTo>
                      <a:pt x="128" y="259"/>
                    </a:lnTo>
                    <a:lnTo>
                      <a:pt x="128" y="257"/>
                    </a:lnTo>
                    <a:lnTo>
                      <a:pt x="129" y="257"/>
                    </a:lnTo>
                    <a:lnTo>
                      <a:pt x="128" y="256"/>
                    </a:lnTo>
                    <a:lnTo>
                      <a:pt x="128" y="255"/>
                    </a:lnTo>
                    <a:lnTo>
                      <a:pt x="128" y="257"/>
                    </a:lnTo>
                    <a:lnTo>
                      <a:pt x="127" y="257"/>
                    </a:lnTo>
                    <a:lnTo>
                      <a:pt x="126" y="256"/>
                    </a:lnTo>
                    <a:lnTo>
                      <a:pt x="125" y="256"/>
                    </a:lnTo>
                    <a:lnTo>
                      <a:pt x="125" y="255"/>
                    </a:lnTo>
                    <a:lnTo>
                      <a:pt x="126" y="255"/>
                    </a:lnTo>
                    <a:lnTo>
                      <a:pt x="125" y="254"/>
                    </a:lnTo>
                    <a:lnTo>
                      <a:pt x="126" y="254"/>
                    </a:lnTo>
                    <a:lnTo>
                      <a:pt x="126" y="252"/>
                    </a:lnTo>
                    <a:lnTo>
                      <a:pt x="125" y="251"/>
                    </a:lnTo>
                    <a:lnTo>
                      <a:pt x="125" y="250"/>
                    </a:lnTo>
                    <a:lnTo>
                      <a:pt x="125" y="248"/>
                    </a:lnTo>
                    <a:lnTo>
                      <a:pt x="124" y="247"/>
                    </a:lnTo>
                    <a:lnTo>
                      <a:pt x="121" y="249"/>
                    </a:lnTo>
                    <a:lnTo>
                      <a:pt x="119" y="251"/>
                    </a:lnTo>
                    <a:lnTo>
                      <a:pt x="115" y="248"/>
                    </a:lnTo>
                    <a:lnTo>
                      <a:pt x="114" y="254"/>
                    </a:lnTo>
                    <a:lnTo>
                      <a:pt x="116" y="254"/>
                    </a:lnTo>
                    <a:lnTo>
                      <a:pt x="112" y="256"/>
                    </a:lnTo>
                    <a:lnTo>
                      <a:pt x="110" y="259"/>
                    </a:lnTo>
                    <a:lnTo>
                      <a:pt x="109" y="257"/>
                    </a:lnTo>
                    <a:lnTo>
                      <a:pt x="108" y="258"/>
                    </a:lnTo>
                    <a:lnTo>
                      <a:pt x="106" y="257"/>
                    </a:lnTo>
                    <a:lnTo>
                      <a:pt x="108" y="257"/>
                    </a:lnTo>
                    <a:lnTo>
                      <a:pt x="108" y="256"/>
                    </a:lnTo>
                    <a:lnTo>
                      <a:pt x="104" y="253"/>
                    </a:lnTo>
                    <a:lnTo>
                      <a:pt x="103" y="253"/>
                    </a:lnTo>
                    <a:lnTo>
                      <a:pt x="101" y="252"/>
                    </a:lnTo>
                    <a:lnTo>
                      <a:pt x="102" y="255"/>
                    </a:lnTo>
                    <a:lnTo>
                      <a:pt x="101" y="256"/>
                    </a:lnTo>
                    <a:lnTo>
                      <a:pt x="101" y="258"/>
                    </a:lnTo>
                    <a:lnTo>
                      <a:pt x="99" y="261"/>
                    </a:lnTo>
                    <a:lnTo>
                      <a:pt x="100" y="261"/>
                    </a:lnTo>
                    <a:lnTo>
                      <a:pt x="100" y="262"/>
                    </a:lnTo>
                    <a:lnTo>
                      <a:pt x="99" y="262"/>
                    </a:lnTo>
                    <a:lnTo>
                      <a:pt x="100" y="264"/>
                    </a:lnTo>
                    <a:lnTo>
                      <a:pt x="99" y="264"/>
                    </a:lnTo>
                    <a:lnTo>
                      <a:pt x="98" y="264"/>
                    </a:lnTo>
                    <a:lnTo>
                      <a:pt x="96" y="265"/>
                    </a:lnTo>
                    <a:lnTo>
                      <a:pt x="98" y="267"/>
                    </a:lnTo>
                    <a:lnTo>
                      <a:pt x="95" y="267"/>
                    </a:lnTo>
                    <a:lnTo>
                      <a:pt x="95" y="264"/>
                    </a:lnTo>
                    <a:lnTo>
                      <a:pt x="94" y="264"/>
                    </a:lnTo>
                    <a:lnTo>
                      <a:pt x="91" y="263"/>
                    </a:lnTo>
                    <a:lnTo>
                      <a:pt x="90" y="264"/>
                    </a:lnTo>
                    <a:lnTo>
                      <a:pt x="87" y="263"/>
                    </a:lnTo>
                    <a:lnTo>
                      <a:pt x="85" y="265"/>
                    </a:lnTo>
                    <a:lnTo>
                      <a:pt x="82" y="263"/>
                    </a:lnTo>
                    <a:lnTo>
                      <a:pt x="81" y="265"/>
                    </a:lnTo>
                    <a:lnTo>
                      <a:pt x="78" y="267"/>
                    </a:lnTo>
                    <a:lnTo>
                      <a:pt x="77" y="267"/>
                    </a:lnTo>
                    <a:lnTo>
                      <a:pt x="76" y="269"/>
                    </a:lnTo>
                    <a:lnTo>
                      <a:pt x="78" y="270"/>
                    </a:lnTo>
                    <a:lnTo>
                      <a:pt x="78" y="271"/>
                    </a:lnTo>
                    <a:lnTo>
                      <a:pt x="77" y="271"/>
                    </a:lnTo>
                    <a:lnTo>
                      <a:pt x="77" y="272"/>
                    </a:lnTo>
                    <a:lnTo>
                      <a:pt x="75" y="272"/>
                    </a:lnTo>
                    <a:lnTo>
                      <a:pt x="74" y="275"/>
                    </a:lnTo>
                    <a:lnTo>
                      <a:pt x="71" y="277"/>
                    </a:lnTo>
                    <a:lnTo>
                      <a:pt x="66" y="276"/>
                    </a:lnTo>
                    <a:lnTo>
                      <a:pt x="64" y="275"/>
                    </a:lnTo>
                    <a:lnTo>
                      <a:pt x="64" y="276"/>
                    </a:lnTo>
                    <a:lnTo>
                      <a:pt x="64" y="280"/>
                    </a:lnTo>
                    <a:lnTo>
                      <a:pt x="63" y="282"/>
                    </a:lnTo>
                    <a:lnTo>
                      <a:pt x="60" y="280"/>
                    </a:lnTo>
                    <a:lnTo>
                      <a:pt x="59" y="283"/>
                    </a:lnTo>
                    <a:lnTo>
                      <a:pt x="58" y="282"/>
                    </a:lnTo>
                    <a:lnTo>
                      <a:pt x="58" y="283"/>
                    </a:lnTo>
                    <a:lnTo>
                      <a:pt x="58" y="284"/>
                    </a:lnTo>
                    <a:lnTo>
                      <a:pt x="59" y="284"/>
                    </a:lnTo>
                    <a:lnTo>
                      <a:pt x="58" y="286"/>
                    </a:lnTo>
                    <a:lnTo>
                      <a:pt x="58" y="288"/>
                    </a:lnTo>
                    <a:lnTo>
                      <a:pt x="56" y="288"/>
                    </a:lnTo>
                    <a:lnTo>
                      <a:pt x="55" y="289"/>
                    </a:lnTo>
                    <a:lnTo>
                      <a:pt x="54" y="287"/>
                    </a:lnTo>
                    <a:lnTo>
                      <a:pt x="52" y="285"/>
                    </a:lnTo>
                    <a:lnTo>
                      <a:pt x="52" y="283"/>
                    </a:lnTo>
                    <a:lnTo>
                      <a:pt x="49" y="280"/>
                    </a:lnTo>
                    <a:lnTo>
                      <a:pt x="49" y="279"/>
                    </a:lnTo>
                    <a:lnTo>
                      <a:pt x="46" y="279"/>
                    </a:lnTo>
                    <a:lnTo>
                      <a:pt x="43" y="281"/>
                    </a:lnTo>
                    <a:lnTo>
                      <a:pt x="42" y="282"/>
                    </a:lnTo>
                    <a:lnTo>
                      <a:pt x="42" y="280"/>
                    </a:lnTo>
                    <a:lnTo>
                      <a:pt x="40" y="280"/>
                    </a:lnTo>
                    <a:lnTo>
                      <a:pt x="39" y="279"/>
                    </a:lnTo>
                    <a:lnTo>
                      <a:pt x="38" y="279"/>
                    </a:lnTo>
                    <a:lnTo>
                      <a:pt x="36" y="280"/>
                    </a:lnTo>
                    <a:lnTo>
                      <a:pt x="38" y="284"/>
                    </a:lnTo>
                    <a:lnTo>
                      <a:pt x="37" y="284"/>
                    </a:lnTo>
                    <a:lnTo>
                      <a:pt x="35" y="285"/>
                    </a:lnTo>
                    <a:lnTo>
                      <a:pt x="35" y="287"/>
                    </a:lnTo>
                    <a:lnTo>
                      <a:pt x="33" y="287"/>
                    </a:lnTo>
                    <a:lnTo>
                      <a:pt x="33" y="288"/>
                    </a:lnTo>
                    <a:lnTo>
                      <a:pt x="33" y="289"/>
                    </a:lnTo>
                    <a:lnTo>
                      <a:pt x="31" y="291"/>
                    </a:lnTo>
                    <a:lnTo>
                      <a:pt x="30" y="291"/>
                    </a:lnTo>
                    <a:lnTo>
                      <a:pt x="30" y="288"/>
                    </a:lnTo>
                    <a:lnTo>
                      <a:pt x="28" y="289"/>
                    </a:lnTo>
                    <a:lnTo>
                      <a:pt x="27" y="289"/>
                    </a:lnTo>
                    <a:lnTo>
                      <a:pt x="25" y="287"/>
                    </a:lnTo>
                    <a:lnTo>
                      <a:pt x="25" y="286"/>
                    </a:lnTo>
                    <a:lnTo>
                      <a:pt x="26" y="284"/>
                    </a:lnTo>
                    <a:lnTo>
                      <a:pt x="25" y="283"/>
                    </a:lnTo>
                    <a:lnTo>
                      <a:pt x="24" y="281"/>
                    </a:lnTo>
                    <a:lnTo>
                      <a:pt x="23" y="280"/>
                    </a:lnTo>
                    <a:lnTo>
                      <a:pt x="20" y="280"/>
                    </a:lnTo>
                    <a:lnTo>
                      <a:pt x="21" y="284"/>
                    </a:lnTo>
                    <a:lnTo>
                      <a:pt x="17" y="280"/>
                    </a:lnTo>
                    <a:lnTo>
                      <a:pt x="14" y="280"/>
                    </a:lnTo>
                    <a:lnTo>
                      <a:pt x="15" y="281"/>
                    </a:lnTo>
                    <a:lnTo>
                      <a:pt x="17" y="281"/>
                    </a:lnTo>
                    <a:lnTo>
                      <a:pt x="17" y="282"/>
                    </a:lnTo>
                    <a:lnTo>
                      <a:pt x="18" y="282"/>
                    </a:lnTo>
                    <a:lnTo>
                      <a:pt x="15" y="284"/>
                    </a:lnTo>
                    <a:lnTo>
                      <a:pt x="14" y="285"/>
                    </a:lnTo>
                    <a:lnTo>
                      <a:pt x="14" y="286"/>
                    </a:lnTo>
                    <a:lnTo>
                      <a:pt x="13" y="287"/>
                    </a:lnTo>
                    <a:lnTo>
                      <a:pt x="12" y="287"/>
                    </a:lnTo>
                    <a:lnTo>
                      <a:pt x="10" y="286"/>
                    </a:lnTo>
                    <a:lnTo>
                      <a:pt x="10" y="284"/>
                    </a:lnTo>
                    <a:lnTo>
                      <a:pt x="8" y="284"/>
                    </a:lnTo>
                    <a:lnTo>
                      <a:pt x="7" y="286"/>
                    </a:lnTo>
                    <a:lnTo>
                      <a:pt x="8" y="287"/>
                    </a:lnTo>
                    <a:lnTo>
                      <a:pt x="9" y="287"/>
                    </a:lnTo>
                    <a:lnTo>
                      <a:pt x="10" y="288"/>
                    </a:lnTo>
                    <a:lnTo>
                      <a:pt x="11" y="289"/>
                    </a:lnTo>
                    <a:lnTo>
                      <a:pt x="10" y="291"/>
                    </a:lnTo>
                    <a:lnTo>
                      <a:pt x="9" y="290"/>
                    </a:lnTo>
                    <a:lnTo>
                      <a:pt x="7" y="291"/>
                    </a:lnTo>
                    <a:lnTo>
                      <a:pt x="7" y="292"/>
                    </a:lnTo>
                    <a:lnTo>
                      <a:pt x="10" y="293"/>
                    </a:lnTo>
                    <a:lnTo>
                      <a:pt x="8" y="294"/>
                    </a:lnTo>
                    <a:lnTo>
                      <a:pt x="7" y="295"/>
                    </a:lnTo>
                    <a:lnTo>
                      <a:pt x="5" y="294"/>
                    </a:lnTo>
                    <a:lnTo>
                      <a:pt x="4" y="294"/>
                    </a:lnTo>
                    <a:lnTo>
                      <a:pt x="4" y="297"/>
                    </a:lnTo>
                    <a:lnTo>
                      <a:pt x="0" y="301"/>
                    </a:lnTo>
                    <a:lnTo>
                      <a:pt x="5" y="303"/>
                    </a:lnTo>
                    <a:lnTo>
                      <a:pt x="11" y="308"/>
                    </a:lnTo>
                    <a:lnTo>
                      <a:pt x="17" y="308"/>
                    </a:lnTo>
                    <a:lnTo>
                      <a:pt x="19" y="309"/>
                    </a:lnTo>
                    <a:lnTo>
                      <a:pt x="20" y="308"/>
                    </a:lnTo>
                    <a:lnTo>
                      <a:pt x="22" y="310"/>
                    </a:lnTo>
                    <a:lnTo>
                      <a:pt x="25" y="315"/>
                    </a:lnTo>
                    <a:lnTo>
                      <a:pt x="27" y="315"/>
                    </a:lnTo>
                    <a:lnTo>
                      <a:pt x="26" y="314"/>
                    </a:lnTo>
                    <a:lnTo>
                      <a:pt x="31" y="318"/>
                    </a:lnTo>
                    <a:lnTo>
                      <a:pt x="34" y="322"/>
                    </a:lnTo>
                    <a:lnTo>
                      <a:pt x="35" y="325"/>
                    </a:lnTo>
                    <a:lnTo>
                      <a:pt x="38" y="328"/>
                    </a:lnTo>
                    <a:lnTo>
                      <a:pt x="39" y="331"/>
                    </a:lnTo>
                    <a:lnTo>
                      <a:pt x="40" y="331"/>
                    </a:lnTo>
                    <a:lnTo>
                      <a:pt x="42" y="330"/>
                    </a:lnTo>
                    <a:lnTo>
                      <a:pt x="45" y="330"/>
                    </a:lnTo>
                    <a:lnTo>
                      <a:pt x="46" y="330"/>
                    </a:lnTo>
                    <a:lnTo>
                      <a:pt x="46" y="331"/>
                    </a:lnTo>
                    <a:lnTo>
                      <a:pt x="53" y="333"/>
                    </a:lnTo>
                    <a:lnTo>
                      <a:pt x="57" y="335"/>
                    </a:lnTo>
                    <a:lnTo>
                      <a:pt x="62" y="331"/>
                    </a:lnTo>
                    <a:lnTo>
                      <a:pt x="64" y="328"/>
                    </a:lnTo>
                    <a:lnTo>
                      <a:pt x="65" y="325"/>
                    </a:lnTo>
                    <a:lnTo>
                      <a:pt x="69" y="326"/>
                    </a:lnTo>
                    <a:lnTo>
                      <a:pt x="72" y="328"/>
                    </a:lnTo>
                    <a:lnTo>
                      <a:pt x="77" y="328"/>
                    </a:lnTo>
                    <a:lnTo>
                      <a:pt x="78" y="329"/>
                    </a:lnTo>
                    <a:lnTo>
                      <a:pt x="79" y="329"/>
                    </a:lnTo>
                    <a:lnTo>
                      <a:pt x="82" y="326"/>
                    </a:lnTo>
                    <a:lnTo>
                      <a:pt x="82" y="328"/>
                    </a:lnTo>
                    <a:lnTo>
                      <a:pt x="84" y="331"/>
                    </a:lnTo>
                    <a:lnTo>
                      <a:pt x="84" y="332"/>
                    </a:lnTo>
                    <a:lnTo>
                      <a:pt x="82" y="333"/>
                    </a:lnTo>
                    <a:lnTo>
                      <a:pt x="82" y="335"/>
                    </a:lnTo>
                    <a:lnTo>
                      <a:pt x="85" y="337"/>
                    </a:lnTo>
                    <a:lnTo>
                      <a:pt x="87" y="339"/>
                    </a:lnTo>
                    <a:lnTo>
                      <a:pt x="90" y="338"/>
                    </a:lnTo>
                    <a:lnTo>
                      <a:pt x="90" y="337"/>
                    </a:lnTo>
                    <a:lnTo>
                      <a:pt x="90" y="336"/>
                    </a:lnTo>
                    <a:lnTo>
                      <a:pt x="91" y="336"/>
                    </a:lnTo>
                    <a:lnTo>
                      <a:pt x="92" y="337"/>
                    </a:lnTo>
                    <a:lnTo>
                      <a:pt x="92" y="338"/>
                    </a:lnTo>
                    <a:lnTo>
                      <a:pt x="91" y="342"/>
                    </a:lnTo>
                    <a:lnTo>
                      <a:pt x="92" y="345"/>
                    </a:lnTo>
                    <a:lnTo>
                      <a:pt x="93" y="345"/>
                    </a:lnTo>
                    <a:lnTo>
                      <a:pt x="96" y="342"/>
                    </a:lnTo>
                    <a:lnTo>
                      <a:pt x="97" y="345"/>
                    </a:lnTo>
                    <a:lnTo>
                      <a:pt x="97" y="347"/>
                    </a:lnTo>
                    <a:lnTo>
                      <a:pt x="96" y="347"/>
                    </a:lnTo>
                    <a:lnTo>
                      <a:pt x="95" y="346"/>
                    </a:lnTo>
                    <a:lnTo>
                      <a:pt x="95" y="344"/>
                    </a:lnTo>
                    <a:lnTo>
                      <a:pt x="95" y="345"/>
                    </a:lnTo>
                    <a:lnTo>
                      <a:pt x="94" y="346"/>
                    </a:lnTo>
                    <a:lnTo>
                      <a:pt x="95" y="348"/>
                    </a:lnTo>
                    <a:lnTo>
                      <a:pt x="98" y="348"/>
                    </a:lnTo>
                    <a:lnTo>
                      <a:pt x="101" y="347"/>
                    </a:lnTo>
                    <a:lnTo>
                      <a:pt x="102" y="349"/>
                    </a:lnTo>
                    <a:lnTo>
                      <a:pt x="104" y="349"/>
                    </a:lnTo>
                    <a:lnTo>
                      <a:pt x="102" y="354"/>
                    </a:lnTo>
                    <a:lnTo>
                      <a:pt x="103" y="355"/>
                    </a:lnTo>
                    <a:lnTo>
                      <a:pt x="104" y="358"/>
                    </a:lnTo>
                    <a:lnTo>
                      <a:pt x="106" y="358"/>
                    </a:lnTo>
                    <a:lnTo>
                      <a:pt x="107" y="357"/>
                    </a:lnTo>
                    <a:lnTo>
                      <a:pt x="107" y="354"/>
                    </a:lnTo>
                    <a:lnTo>
                      <a:pt x="108" y="354"/>
                    </a:lnTo>
                    <a:lnTo>
                      <a:pt x="109" y="354"/>
                    </a:lnTo>
                    <a:lnTo>
                      <a:pt x="108" y="356"/>
                    </a:lnTo>
                    <a:lnTo>
                      <a:pt x="112" y="356"/>
                    </a:lnTo>
                    <a:lnTo>
                      <a:pt x="112" y="358"/>
                    </a:lnTo>
                    <a:lnTo>
                      <a:pt x="109" y="360"/>
                    </a:lnTo>
                    <a:lnTo>
                      <a:pt x="108" y="365"/>
                    </a:lnTo>
                    <a:lnTo>
                      <a:pt x="112" y="368"/>
                    </a:lnTo>
                    <a:lnTo>
                      <a:pt x="118" y="375"/>
                    </a:lnTo>
                    <a:lnTo>
                      <a:pt x="120" y="378"/>
                    </a:lnTo>
                    <a:lnTo>
                      <a:pt x="134" y="388"/>
                    </a:lnTo>
                    <a:lnTo>
                      <a:pt x="138" y="392"/>
                    </a:lnTo>
                    <a:lnTo>
                      <a:pt x="142" y="395"/>
                    </a:lnTo>
                    <a:lnTo>
                      <a:pt x="146" y="397"/>
                    </a:lnTo>
                    <a:lnTo>
                      <a:pt x="149" y="398"/>
                    </a:lnTo>
                    <a:lnTo>
                      <a:pt x="150" y="398"/>
                    </a:lnTo>
                    <a:lnTo>
                      <a:pt x="150" y="397"/>
                    </a:lnTo>
                    <a:lnTo>
                      <a:pt x="152" y="397"/>
                    </a:lnTo>
                    <a:lnTo>
                      <a:pt x="152" y="398"/>
                    </a:lnTo>
                    <a:lnTo>
                      <a:pt x="157" y="400"/>
                    </a:lnTo>
                    <a:lnTo>
                      <a:pt x="158" y="399"/>
                    </a:lnTo>
                    <a:lnTo>
                      <a:pt x="160" y="399"/>
                    </a:lnTo>
                    <a:lnTo>
                      <a:pt x="160" y="400"/>
                    </a:lnTo>
                    <a:lnTo>
                      <a:pt x="161" y="399"/>
                    </a:lnTo>
                    <a:lnTo>
                      <a:pt x="161" y="398"/>
                    </a:lnTo>
                    <a:lnTo>
                      <a:pt x="173" y="402"/>
                    </a:lnTo>
                    <a:lnTo>
                      <a:pt x="187" y="405"/>
                    </a:lnTo>
                    <a:lnTo>
                      <a:pt x="191" y="407"/>
                    </a:lnTo>
                    <a:lnTo>
                      <a:pt x="193" y="406"/>
                    </a:lnTo>
                    <a:lnTo>
                      <a:pt x="196" y="406"/>
                    </a:lnTo>
                    <a:lnTo>
                      <a:pt x="201" y="408"/>
                    </a:lnTo>
                    <a:lnTo>
                      <a:pt x="202" y="407"/>
                    </a:lnTo>
                    <a:lnTo>
                      <a:pt x="205" y="410"/>
                    </a:lnTo>
                    <a:lnTo>
                      <a:pt x="210" y="412"/>
                    </a:lnTo>
                    <a:lnTo>
                      <a:pt x="212" y="410"/>
                    </a:lnTo>
                    <a:lnTo>
                      <a:pt x="213" y="408"/>
                    </a:lnTo>
                    <a:lnTo>
                      <a:pt x="214" y="407"/>
                    </a:lnTo>
                    <a:lnTo>
                      <a:pt x="214" y="406"/>
                    </a:lnTo>
                    <a:lnTo>
                      <a:pt x="214" y="409"/>
                    </a:lnTo>
                    <a:lnTo>
                      <a:pt x="216" y="408"/>
                    </a:lnTo>
                    <a:lnTo>
                      <a:pt x="217" y="409"/>
                    </a:lnTo>
                    <a:lnTo>
                      <a:pt x="218" y="410"/>
                    </a:lnTo>
                    <a:lnTo>
                      <a:pt x="216" y="412"/>
                    </a:lnTo>
                    <a:lnTo>
                      <a:pt x="218" y="414"/>
                    </a:lnTo>
                    <a:lnTo>
                      <a:pt x="218" y="413"/>
                    </a:lnTo>
                    <a:lnTo>
                      <a:pt x="218" y="414"/>
                    </a:lnTo>
                    <a:lnTo>
                      <a:pt x="222" y="414"/>
                    </a:lnTo>
                    <a:lnTo>
                      <a:pt x="222" y="415"/>
                    </a:lnTo>
                    <a:lnTo>
                      <a:pt x="224" y="415"/>
                    </a:lnTo>
                    <a:lnTo>
                      <a:pt x="225" y="414"/>
                    </a:lnTo>
                    <a:lnTo>
                      <a:pt x="226" y="412"/>
                    </a:lnTo>
                    <a:lnTo>
                      <a:pt x="227" y="410"/>
                    </a:lnTo>
                    <a:lnTo>
                      <a:pt x="228" y="412"/>
                    </a:lnTo>
                    <a:lnTo>
                      <a:pt x="230" y="410"/>
                    </a:lnTo>
                    <a:lnTo>
                      <a:pt x="231" y="410"/>
                    </a:lnTo>
                    <a:lnTo>
                      <a:pt x="232" y="410"/>
                    </a:lnTo>
                    <a:lnTo>
                      <a:pt x="234" y="406"/>
                    </a:lnTo>
                    <a:lnTo>
                      <a:pt x="235" y="404"/>
                    </a:lnTo>
                    <a:lnTo>
                      <a:pt x="237" y="401"/>
                    </a:lnTo>
                    <a:lnTo>
                      <a:pt x="240" y="401"/>
                    </a:lnTo>
                    <a:lnTo>
                      <a:pt x="242" y="399"/>
                    </a:lnTo>
                    <a:lnTo>
                      <a:pt x="242" y="396"/>
                    </a:lnTo>
                    <a:lnTo>
                      <a:pt x="242" y="395"/>
                    </a:lnTo>
                    <a:lnTo>
                      <a:pt x="243" y="392"/>
                    </a:lnTo>
                    <a:lnTo>
                      <a:pt x="245" y="388"/>
                    </a:lnTo>
                    <a:lnTo>
                      <a:pt x="245" y="386"/>
                    </a:lnTo>
                    <a:lnTo>
                      <a:pt x="246" y="384"/>
                    </a:lnTo>
                    <a:lnTo>
                      <a:pt x="250" y="382"/>
                    </a:lnTo>
                    <a:lnTo>
                      <a:pt x="250" y="381"/>
                    </a:lnTo>
                    <a:lnTo>
                      <a:pt x="249" y="380"/>
                    </a:lnTo>
                    <a:lnTo>
                      <a:pt x="250" y="380"/>
                    </a:lnTo>
                    <a:lnTo>
                      <a:pt x="254" y="384"/>
                    </a:lnTo>
                    <a:lnTo>
                      <a:pt x="260" y="386"/>
                    </a:lnTo>
                    <a:lnTo>
                      <a:pt x="264" y="385"/>
                    </a:lnTo>
                    <a:lnTo>
                      <a:pt x="265" y="387"/>
                    </a:lnTo>
                    <a:lnTo>
                      <a:pt x="267" y="386"/>
                    </a:lnTo>
                    <a:lnTo>
                      <a:pt x="269" y="383"/>
                    </a:lnTo>
                    <a:lnTo>
                      <a:pt x="271" y="381"/>
                    </a:lnTo>
                    <a:lnTo>
                      <a:pt x="275" y="386"/>
                    </a:lnTo>
                    <a:lnTo>
                      <a:pt x="275" y="387"/>
                    </a:lnTo>
                    <a:lnTo>
                      <a:pt x="278" y="391"/>
                    </a:lnTo>
                    <a:lnTo>
                      <a:pt x="283" y="392"/>
                    </a:lnTo>
                    <a:lnTo>
                      <a:pt x="286" y="395"/>
                    </a:lnTo>
                    <a:lnTo>
                      <a:pt x="285" y="397"/>
                    </a:lnTo>
                    <a:lnTo>
                      <a:pt x="289" y="399"/>
                    </a:lnTo>
                    <a:lnTo>
                      <a:pt x="291" y="399"/>
                    </a:lnTo>
                    <a:lnTo>
                      <a:pt x="295" y="399"/>
                    </a:lnTo>
                    <a:lnTo>
                      <a:pt x="296" y="397"/>
                    </a:lnTo>
                    <a:lnTo>
                      <a:pt x="299" y="397"/>
                    </a:lnTo>
                    <a:lnTo>
                      <a:pt x="302" y="399"/>
                    </a:lnTo>
                    <a:lnTo>
                      <a:pt x="304" y="400"/>
                    </a:lnTo>
                    <a:lnTo>
                      <a:pt x="305" y="403"/>
                    </a:lnTo>
                    <a:lnTo>
                      <a:pt x="307" y="406"/>
                    </a:lnTo>
                    <a:lnTo>
                      <a:pt x="308" y="412"/>
                    </a:lnTo>
                    <a:lnTo>
                      <a:pt x="308" y="415"/>
                    </a:lnTo>
                    <a:lnTo>
                      <a:pt x="305" y="418"/>
                    </a:lnTo>
                    <a:lnTo>
                      <a:pt x="305" y="420"/>
                    </a:lnTo>
                    <a:lnTo>
                      <a:pt x="307" y="423"/>
                    </a:lnTo>
                    <a:lnTo>
                      <a:pt x="307" y="426"/>
                    </a:lnTo>
                    <a:lnTo>
                      <a:pt x="308" y="426"/>
                    </a:lnTo>
                    <a:lnTo>
                      <a:pt x="313" y="423"/>
                    </a:lnTo>
                    <a:lnTo>
                      <a:pt x="314" y="422"/>
                    </a:lnTo>
                    <a:lnTo>
                      <a:pt x="317" y="422"/>
                    </a:lnTo>
                    <a:lnTo>
                      <a:pt x="319" y="423"/>
                    </a:lnTo>
                    <a:lnTo>
                      <a:pt x="321" y="423"/>
                    </a:lnTo>
                    <a:lnTo>
                      <a:pt x="320" y="424"/>
                    </a:lnTo>
                    <a:lnTo>
                      <a:pt x="320" y="425"/>
                    </a:lnTo>
                    <a:lnTo>
                      <a:pt x="321" y="425"/>
                    </a:lnTo>
                    <a:lnTo>
                      <a:pt x="322" y="426"/>
                    </a:lnTo>
                    <a:lnTo>
                      <a:pt x="322" y="427"/>
                    </a:lnTo>
                    <a:lnTo>
                      <a:pt x="325" y="426"/>
                    </a:lnTo>
                    <a:lnTo>
                      <a:pt x="327" y="429"/>
                    </a:lnTo>
                    <a:lnTo>
                      <a:pt x="327" y="431"/>
                    </a:lnTo>
                    <a:lnTo>
                      <a:pt x="328" y="433"/>
                    </a:lnTo>
                    <a:lnTo>
                      <a:pt x="329" y="433"/>
                    </a:lnTo>
                    <a:lnTo>
                      <a:pt x="332" y="436"/>
                    </a:lnTo>
                    <a:lnTo>
                      <a:pt x="333" y="435"/>
                    </a:lnTo>
                    <a:lnTo>
                      <a:pt x="334" y="436"/>
                    </a:lnTo>
                    <a:lnTo>
                      <a:pt x="336" y="436"/>
                    </a:lnTo>
                    <a:lnTo>
                      <a:pt x="338" y="438"/>
                    </a:lnTo>
                    <a:lnTo>
                      <a:pt x="339" y="440"/>
                    </a:lnTo>
                    <a:lnTo>
                      <a:pt x="341" y="437"/>
                    </a:lnTo>
                    <a:lnTo>
                      <a:pt x="343" y="438"/>
                    </a:lnTo>
                    <a:lnTo>
                      <a:pt x="346" y="439"/>
                    </a:lnTo>
                    <a:lnTo>
                      <a:pt x="349" y="436"/>
                    </a:lnTo>
                    <a:lnTo>
                      <a:pt x="351" y="439"/>
                    </a:lnTo>
                    <a:lnTo>
                      <a:pt x="358" y="439"/>
                    </a:lnTo>
                    <a:lnTo>
                      <a:pt x="361" y="435"/>
                    </a:lnTo>
                    <a:lnTo>
                      <a:pt x="362" y="438"/>
                    </a:lnTo>
                    <a:lnTo>
                      <a:pt x="366" y="439"/>
                    </a:lnTo>
                    <a:lnTo>
                      <a:pt x="367" y="438"/>
                    </a:lnTo>
                    <a:lnTo>
                      <a:pt x="368" y="439"/>
                    </a:lnTo>
                    <a:lnTo>
                      <a:pt x="367" y="439"/>
                    </a:lnTo>
                    <a:lnTo>
                      <a:pt x="368" y="441"/>
                    </a:lnTo>
                    <a:lnTo>
                      <a:pt x="369" y="443"/>
                    </a:lnTo>
                    <a:lnTo>
                      <a:pt x="368" y="444"/>
                    </a:lnTo>
                    <a:lnTo>
                      <a:pt x="370" y="446"/>
                    </a:lnTo>
                    <a:lnTo>
                      <a:pt x="370" y="448"/>
                    </a:lnTo>
                    <a:lnTo>
                      <a:pt x="370" y="450"/>
                    </a:lnTo>
                    <a:lnTo>
                      <a:pt x="370" y="451"/>
                    </a:lnTo>
                    <a:lnTo>
                      <a:pt x="370" y="452"/>
                    </a:lnTo>
                    <a:lnTo>
                      <a:pt x="370" y="454"/>
                    </a:lnTo>
                    <a:lnTo>
                      <a:pt x="369" y="454"/>
                    </a:lnTo>
                    <a:lnTo>
                      <a:pt x="368" y="456"/>
                    </a:lnTo>
                    <a:lnTo>
                      <a:pt x="368" y="458"/>
                    </a:lnTo>
                    <a:lnTo>
                      <a:pt x="370" y="460"/>
                    </a:lnTo>
                    <a:lnTo>
                      <a:pt x="371" y="461"/>
                    </a:lnTo>
                    <a:lnTo>
                      <a:pt x="370" y="462"/>
                    </a:lnTo>
                    <a:lnTo>
                      <a:pt x="371" y="463"/>
                    </a:lnTo>
                    <a:lnTo>
                      <a:pt x="370" y="463"/>
                    </a:lnTo>
                    <a:lnTo>
                      <a:pt x="371" y="465"/>
                    </a:lnTo>
                    <a:lnTo>
                      <a:pt x="370" y="467"/>
                    </a:lnTo>
                    <a:lnTo>
                      <a:pt x="369" y="468"/>
                    </a:lnTo>
                    <a:lnTo>
                      <a:pt x="370" y="471"/>
                    </a:lnTo>
                    <a:lnTo>
                      <a:pt x="369" y="471"/>
                    </a:lnTo>
                    <a:lnTo>
                      <a:pt x="370" y="473"/>
                    </a:lnTo>
                    <a:lnTo>
                      <a:pt x="371" y="473"/>
                    </a:lnTo>
                    <a:lnTo>
                      <a:pt x="371" y="475"/>
                    </a:lnTo>
                    <a:lnTo>
                      <a:pt x="370" y="476"/>
                    </a:lnTo>
                    <a:lnTo>
                      <a:pt x="370" y="478"/>
                    </a:lnTo>
                    <a:lnTo>
                      <a:pt x="368" y="481"/>
                    </a:lnTo>
                    <a:lnTo>
                      <a:pt x="368" y="483"/>
                    </a:lnTo>
                    <a:lnTo>
                      <a:pt x="370" y="484"/>
                    </a:lnTo>
                    <a:lnTo>
                      <a:pt x="373" y="486"/>
                    </a:lnTo>
                    <a:lnTo>
                      <a:pt x="375" y="487"/>
                    </a:lnTo>
                    <a:lnTo>
                      <a:pt x="375" y="485"/>
                    </a:lnTo>
                    <a:lnTo>
                      <a:pt x="376" y="486"/>
                    </a:lnTo>
                    <a:lnTo>
                      <a:pt x="377" y="486"/>
                    </a:lnTo>
                    <a:lnTo>
                      <a:pt x="376" y="485"/>
                    </a:lnTo>
                    <a:lnTo>
                      <a:pt x="376" y="484"/>
                    </a:lnTo>
                    <a:lnTo>
                      <a:pt x="378" y="484"/>
                    </a:lnTo>
                    <a:lnTo>
                      <a:pt x="378" y="481"/>
                    </a:lnTo>
                    <a:lnTo>
                      <a:pt x="379" y="483"/>
                    </a:lnTo>
                    <a:lnTo>
                      <a:pt x="379" y="481"/>
                    </a:lnTo>
                    <a:lnTo>
                      <a:pt x="381" y="483"/>
                    </a:lnTo>
                    <a:lnTo>
                      <a:pt x="382" y="482"/>
                    </a:lnTo>
                    <a:lnTo>
                      <a:pt x="380" y="480"/>
                    </a:lnTo>
                    <a:lnTo>
                      <a:pt x="382" y="480"/>
                    </a:lnTo>
                    <a:lnTo>
                      <a:pt x="380" y="477"/>
                    </a:lnTo>
                    <a:lnTo>
                      <a:pt x="380" y="476"/>
                    </a:lnTo>
                    <a:lnTo>
                      <a:pt x="382" y="478"/>
                    </a:lnTo>
                    <a:lnTo>
                      <a:pt x="382" y="476"/>
                    </a:lnTo>
                    <a:lnTo>
                      <a:pt x="383" y="475"/>
                    </a:lnTo>
                    <a:lnTo>
                      <a:pt x="382" y="473"/>
                    </a:lnTo>
                    <a:lnTo>
                      <a:pt x="384" y="473"/>
                    </a:lnTo>
                    <a:lnTo>
                      <a:pt x="383" y="471"/>
                    </a:lnTo>
                    <a:lnTo>
                      <a:pt x="383" y="464"/>
                    </a:lnTo>
                    <a:lnTo>
                      <a:pt x="385" y="463"/>
                    </a:lnTo>
                    <a:lnTo>
                      <a:pt x="384" y="461"/>
                    </a:lnTo>
                    <a:lnTo>
                      <a:pt x="384" y="460"/>
                    </a:lnTo>
                    <a:lnTo>
                      <a:pt x="385" y="462"/>
                    </a:lnTo>
                    <a:lnTo>
                      <a:pt x="386" y="461"/>
                    </a:lnTo>
                    <a:lnTo>
                      <a:pt x="386" y="459"/>
                    </a:lnTo>
                    <a:lnTo>
                      <a:pt x="387" y="459"/>
                    </a:lnTo>
                    <a:lnTo>
                      <a:pt x="387" y="457"/>
                    </a:lnTo>
                    <a:lnTo>
                      <a:pt x="388" y="456"/>
                    </a:lnTo>
                    <a:lnTo>
                      <a:pt x="388" y="454"/>
                    </a:lnTo>
                    <a:lnTo>
                      <a:pt x="389" y="453"/>
                    </a:lnTo>
                    <a:lnTo>
                      <a:pt x="390" y="454"/>
                    </a:lnTo>
                    <a:lnTo>
                      <a:pt x="391" y="454"/>
                    </a:lnTo>
                    <a:lnTo>
                      <a:pt x="392" y="452"/>
                    </a:lnTo>
                    <a:lnTo>
                      <a:pt x="393" y="454"/>
                    </a:lnTo>
                    <a:lnTo>
                      <a:pt x="394" y="452"/>
                    </a:lnTo>
                    <a:lnTo>
                      <a:pt x="392" y="452"/>
                    </a:lnTo>
                    <a:lnTo>
                      <a:pt x="393" y="451"/>
                    </a:lnTo>
                    <a:lnTo>
                      <a:pt x="392" y="450"/>
                    </a:lnTo>
                    <a:lnTo>
                      <a:pt x="396" y="450"/>
                    </a:lnTo>
                    <a:lnTo>
                      <a:pt x="394" y="448"/>
                    </a:lnTo>
                    <a:lnTo>
                      <a:pt x="395" y="447"/>
                    </a:lnTo>
                    <a:lnTo>
                      <a:pt x="394" y="448"/>
                    </a:lnTo>
                    <a:lnTo>
                      <a:pt x="393" y="447"/>
                    </a:lnTo>
                    <a:lnTo>
                      <a:pt x="394" y="446"/>
                    </a:lnTo>
                    <a:lnTo>
                      <a:pt x="395" y="446"/>
                    </a:lnTo>
                    <a:lnTo>
                      <a:pt x="394" y="446"/>
                    </a:lnTo>
                    <a:lnTo>
                      <a:pt x="395" y="444"/>
                    </a:lnTo>
                    <a:lnTo>
                      <a:pt x="396" y="444"/>
                    </a:lnTo>
                    <a:lnTo>
                      <a:pt x="395" y="443"/>
                    </a:lnTo>
                    <a:lnTo>
                      <a:pt x="395" y="441"/>
                    </a:lnTo>
                    <a:lnTo>
                      <a:pt x="397" y="440"/>
                    </a:lnTo>
                    <a:lnTo>
                      <a:pt x="395" y="440"/>
                    </a:lnTo>
                    <a:lnTo>
                      <a:pt x="395" y="439"/>
                    </a:lnTo>
                    <a:lnTo>
                      <a:pt x="394" y="439"/>
                    </a:lnTo>
                    <a:lnTo>
                      <a:pt x="396" y="437"/>
                    </a:lnTo>
                    <a:lnTo>
                      <a:pt x="397" y="438"/>
                    </a:lnTo>
                    <a:lnTo>
                      <a:pt x="397" y="437"/>
                    </a:lnTo>
                    <a:lnTo>
                      <a:pt x="398" y="437"/>
                    </a:lnTo>
                    <a:lnTo>
                      <a:pt x="399" y="436"/>
                    </a:lnTo>
                    <a:lnTo>
                      <a:pt x="400" y="434"/>
                    </a:lnTo>
                    <a:lnTo>
                      <a:pt x="400" y="435"/>
                    </a:lnTo>
                    <a:lnTo>
                      <a:pt x="400" y="433"/>
                    </a:lnTo>
                    <a:lnTo>
                      <a:pt x="403" y="433"/>
                    </a:lnTo>
                    <a:lnTo>
                      <a:pt x="403" y="430"/>
                    </a:lnTo>
                    <a:lnTo>
                      <a:pt x="404" y="427"/>
                    </a:lnTo>
                    <a:lnTo>
                      <a:pt x="406" y="426"/>
                    </a:lnTo>
                    <a:lnTo>
                      <a:pt x="408" y="424"/>
                    </a:lnTo>
                    <a:lnTo>
                      <a:pt x="409" y="423"/>
                    </a:lnTo>
                    <a:lnTo>
                      <a:pt x="409" y="422"/>
                    </a:lnTo>
                    <a:lnTo>
                      <a:pt x="408" y="423"/>
                    </a:lnTo>
                    <a:lnTo>
                      <a:pt x="409" y="418"/>
                    </a:lnTo>
                    <a:lnTo>
                      <a:pt x="411" y="419"/>
                    </a:lnTo>
                    <a:lnTo>
                      <a:pt x="412" y="418"/>
                    </a:lnTo>
                    <a:lnTo>
                      <a:pt x="413" y="418"/>
                    </a:lnTo>
                    <a:lnTo>
                      <a:pt x="413" y="417"/>
                    </a:lnTo>
                    <a:lnTo>
                      <a:pt x="414" y="418"/>
                    </a:lnTo>
                    <a:lnTo>
                      <a:pt x="416" y="417"/>
                    </a:lnTo>
                    <a:lnTo>
                      <a:pt x="414" y="416"/>
                    </a:lnTo>
                    <a:lnTo>
                      <a:pt x="414" y="415"/>
                    </a:lnTo>
                    <a:lnTo>
                      <a:pt x="414" y="416"/>
                    </a:lnTo>
                    <a:lnTo>
                      <a:pt x="416" y="416"/>
                    </a:lnTo>
                    <a:lnTo>
                      <a:pt x="416" y="414"/>
                    </a:lnTo>
                    <a:lnTo>
                      <a:pt x="417" y="414"/>
                    </a:lnTo>
                    <a:lnTo>
                      <a:pt x="417" y="413"/>
                    </a:lnTo>
                    <a:lnTo>
                      <a:pt x="418" y="413"/>
                    </a:lnTo>
                    <a:lnTo>
                      <a:pt x="420" y="412"/>
                    </a:lnTo>
                    <a:lnTo>
                      <a:pt x="421" y="413"/>
                    </a:lnTo>
                    <a:lnTo>
                      <a:pt x="424" y="410"/>
                    </a:lnTo>
                    <a:lnTo>
                      <a:pt x="422" y="409"/>
                    </a:lnTo>
                    <a:lnTo>
                      <a:pt x="423" y="406"/>
                    </a:lnTo>
                    <a:lnTo>
                      <a:pt x="424" y="405"/>
                    </a:lnTo>
                    <a:lnTo>
                      <a:pt x="425" y="405"/>
                    </a:lnTo>
                    <a:lnTo>
                      <a:pt x="424" y="404"/>
                    </a:lnTo>
                    <a:lnTo>
                      <a:pt x="425" y="404"/>
                    </a:lnTo>
                    <a:lnTo>
                      <a:pt x="425" y="403"/>
                    </a:lnTo>
                    <a:lnTo>
                      <a:pt x="427" y="403"/>
                    </a:lnTo>
                    <a:lnTo>
                      <a:pt x="427" y="401"/>
                    </a:lnTo>
                    <a:lnTo>
                      <a:pt x="428" y="400"/>
                    </a:lnTo>
                    <a:lnTo>
                      <a:pt x="429" y="398"/>
                    </a:lnTo>
                    <a:lnTo>
                      <a:pt x="428" y="395"/>
                    </a:lnTo>
                    <a:lnTo>
                      <a:pt x="429" y="392"/>
                    </a:lnTo>
                    <a:lnTo>
                      <a:pt x="429" y="391"/>
                    </a:lnTo>
                    <a:lnTo>
                      <a:pt x="430" y="389"/>
                    </a:lnTo>
                    <a:lnTo>
                      <a:pt x="430" y="388"/>
                    </a:lnTo>
                    <a:lnTo>
                      <a:pt x="431" y="388"/>
                    </a:lnTo>
                    <a:lnTo>
                      <a:pt x="432" y="386"/>
                    </a:lnTo>
                    <a:lnTo>
                      <a:pt x="437" y="389"/>
                    </a:lnTo>
                    <a:lnTo>
                      <a:pt x="440" y="389"/>
                    </a:lnTo>
                    <a:lnTo>
                      <a:pt x="441" y="389"/>
                    </a:lnTo>
                    <a:lnTo>
                      <a:pt x="442" y="387"/>
                    </a:lnTo>
                    <a:lnTo>
                      <a:pt x="443" y="386"/>
                    </a:lnTo>
                    <a:lnTo>
                      <a:pt x="442" y="386"/>
                    </a:lnTo>
                    <a:lnTo>
                      <a:pt x="442" y="384"/>
                    </a:lnTo>
                    <a:lnTo>
                      <a:pt x="443" y="385"/>
                    </a:lnTo>
                    <a:lnTo>
                      <a:pt x="445" y="384"/>
                    </a:lnTo>
                    <a:lnTo>
                      <a:pt x="444" y="383"/>
                    </a:lnTo>
                    <a:lnTo>
                      <a:pt x="446" y="384"/>
                    </a:lnTo>
                    <a:lnTo>
                      <a:pt x="446" y="383"/>
                    </a:lnTo>
                    <a:lnTo>
                      <a:pt x="445" y="382"/>
                    </a:lnTo>
                    <a:lnTo>
                      <a:pt x="447" y="382"/>
                    </a:lnTo>
                    <a:lnTo>
                      <a:pt x="448" y="381"/>
                    </a:lnTo>
                    <a:lnTo>
                      <a:pt x="447" y="380"/>
                    </a:lnTo>
                    <a:lnTo>
                      <a:pt x="449" y="379"/>
                    </a:lnTo>
                    <a:lnTo>
                      <a:pt x="449" y="381"/>
                    </a:lnTo>
                    <a:lnTo>
                      <a:pt x="450" y="381"/>
                    </a:lnTo>
                    <a:lnTo>
                      <a:pt x="450" y="380"/>
                    </a:lnTo>
                    <a:lnTo>
                      <a:pt x="449" y="378"/>
                    </a:lnTo>
                    <a:lnTo>
                      <a:pt x="449" y="376"/>
                    </a:lnTo>
                    <a:lnTo>
                      <a:pt x="450" y="376"/>
                    </a:lnTo>
                    <a:lnTo>
                      <a:pt x="452" y="377"/>
                    </a:lnTo>
                    <a:lnTo>
                      <a:pt x="452" y="375"/>
                    </a:lnTo>
                    <a:lnTo>
                      <a:pt x="455" y="373"/>
                    </a:lnTo>
                    <a:lnTo>
                      <a:pt x="456" y="373"/>
                    </a:lnTo>
                    <a:lnTo>
                      <a:pt x="457" y="373"/>
                    </a:lnTo>
                    <a:lnTo>
                      <a:pt x="458" y="373"/>
                    </a:lnTo>
                    <a:lnTo>
                      <a:pt x="458" y="374"/>
                    </a:lnTo>
                    <a:lnTo>
                      <a:pt x="458" y="375"/>
                    </a:lnTo>
                    <a:lnTo>
                      <a:pt x="459" y="374"/>
                    </a:lnTo>
                    <a:lnTo>
                      <a:pt x="461" y="375"/>
                    </a:lnTo>
                    <a:lnTo>
                      <a:pt x="463" y="374"/>
                    </a:lnTo>
                    <a:lnTo>
                      <a:pt x="463" y="376"/>
                    </a:lnTo>
                    <a:lnTo>
                      <a:pt x="465" y="376"/>
                    </a:lnTo>
                    <a:lnTo>
                      <a:pt x="466" y="378"/>
                    </a:lnTo>
                    <a:lnTo>
                      <a:pt x="469" y="378"/>
                    </a:lnTo>
                    <a:lnTo>
                      <a:pt x="470" y="380"/>
                    </a:lnTo>
                    <a:lnTo>
                      <a:pt x="473" y="382"/>
                    </a:lnTo>
                    <a:lnTo>
                      <a:pt x="475" y="382"/>
                    </a:lnTo>
                    <a:lnTo>
                      <a:pt x="478" y="382"/>
                    </a:lnTo>
                    <a:lnTo>
                      <a:pt x="478" y="385"/>
                    </a:lnTo>
                    <a:lnTo>
                      <a:pt x="482" y="388"/>
                    </a:lnTo>
                    <a:lnTo>
                      <a:pt x="484" y="391"/>
                    </a:lnTo>
                    <a:lnTo>
                      <a:pt x="486" y="392"/>
                    </a:lnTo>
                    <a:lnTo>
                      <a:pt x="488" y="391"/>
                    </a:lnTo>
                    <a:lnTo>
                      <a:pt x="489" y="392"/>
                    </a:lnTo>
                    <a:lnTo>
                      <a:pt x="490" y="394"/>
                    </a:lnTo>
                    <a:lnTo>
                      <a:pt x="491" y="397"/>
                    </a:lnTo>
                    <a:lnTo>
                      <a:pt x="495" y="401"/>
                    </a:lnTo>
                    <a:lnTo>
                      <a:pt x="496" y="403"/>
                    </a:lnTo>
                    <a:lnTo>
                      <a:pt x="497" y="403"/>
                    </a:lnTo>
                    <a:lnTo>
                      <a:pt x="499" y="407"/>
                    </a:lnTo>
                    <a:lnTo>
                      <a:pt x="504" y="405"/>
                    </a:lnTo>
                    <a:lnTo>
                      <a:pt x="506" y="406"/>
                    </a:lnTo>
                    <a:lnTo>
                      <a:pt x="507" y="406"/>
                    </a:lnTo>
                    <a:lnTo>
                      <a:pt x="508" y="408"/>
                    </a:lnTo>
                    <a:lnTo>
                      <a:pt x="510" y="405"/>
                    </a:lnTo>
                    <a:lnTo>
                      <a:pt x="514" y="403"/>
                    </a:lnTo>
                    <a:lnTo>
                      <a:pt x="515" y="402"/>
                    </a:lnTo>
                    <a:lnTo>
                      <a:pt x="517" y="403"/>
                    </a:lnTo>
                    <a:lnTo>
                      <a:pt x="518" y="401"/>
                    </a:lnTo>
                    <a:lnTo>
                      <a:pt x="520" y="397"/>
                    </a:lnTo>
                    <a:lnTo>
                      <a:pt x="522" y="399"/>
                    </a:lnTo>
                    <a:lnTo>
                      <a:pt x="522" y="397"/>
                    </a:lnTo>
                    <a:lnTo>
                      <a:pt x="525" y="394"/>
                    </a:lnTo>
                    <a:lnTo>
                      <a:pt x="531" y="397"/>
                    </a:lnTo>
                    <a:lnTo>
                      <a:pt x="533" y="399"/>
                    </a:lnTo>
                    <a:lnTo>
                      <a:pt x="536" y="404"/>
                    </a:lnTo>
                    <a:lnTo>
                      <a:pt x="539" y="409"/>
                    </a:lnTo>
                    <a:lnTo>
                      <a:pt x="539" y="410"/>
                    </a:lnTo>
                    <a:lnTo>
                      <a:pt x="542" y="412"/>
                    </a:lnTo>
                    <a:lnTo>
                      <a:pt x="545" y="412"/>
                    </a:lnTo>
                    <a:lnTo>
                      <a:pt x="548" y="410"/>
                    </a:lnTo>
                    <a:lnTo>
                      <a:pt x="551" y="411"/>
                    </a:lnTo>
                    <a:lnTo>
                      <a:pt x="554" y="407"/>
                    </a:lnTo>
                    <a:lnTo>
                      <a:pt x="557" y="409"/>
                    </a:lnTo>
                    <a:lnTo>
                      <a:pt x="559" y="408"/>
                    </a:lnTo>
                    <a:lnTo>
                      <a:pt x="562" y="409"/>
                    </a:lnTo>
                    <a:lnTo>
                      <a:pt x="564" y="407"/>
                    </a:lnTo>
                    <a:lnTo>
                      <a:pt x="565" y="403"/>
                    </a:lnTo>
                    <a:lnTo>
                      <a:pt x="566" y="401"/>
                    </a:lnTo>
                    <a:lnTo>
                      <a:pt x="571" y="401"/>
                    </a:lnTo>
                    <a:lnTo>
                      <a:pt x="572" y="399"/>
                    </a:lnTo>
                    <a:lnTo>
                      <a:pt x="574" y="396"/>
                    </a:lnTo>
                    <a:lnTo>
                      <a:pt x="577" y="396"/>
                    </a:lnTo>
                    <a:lnTo>
                      <a:pt x="579" y="397"/>
                    </a:lnTo>
                    <a:lnTo>
                      <a:pt x="577" y="389"/>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8" name="Group 125"/>
            <p:cNvGrpSpPr>
              <a:grpSpLocks/>
            </p:cNvGrpSpPr>
            <p:nvPr/>
          </p:nvGrpSpPr>
          <p:grpSpPr bwMode="auto">
            <a:xfrm>
              <a:off x="1081" y="2725"/>
              <a:ext cx="335" cy="268"/>
              <a:chOff x="1081" y="2725"/>
              <a:chExt cx="335" cy="268"/>
            </a:xfrm>
          </p:grpSpPr>
          <p:sp>
            <p:nvSpPr>
              <p:cNvPr id="249" name="Freeform 123"/>
              <p:cNvSpPr>
                <a:spLocks/>
              </p:cNvSpPr>
              <p:nvPr/>
            </p:nvSpPr>
            <p:spPr bwMode="auto">
              <a:xfrm>
                <a:off x="1081" y="2725"/>
                <a:ext cx="335" cy="268"/>
              </a:xfrm>
              <a:custGeom>
                <a:avLst/>
                <a:gdLst>
                  <a:gd name="T0" fmla="*/ 328 w 335"/>
                  <a:gd name="T1" fmla="*/ 238 h 268"/>
                  <a:gd name="T2" fmla="*/ 328 w 335"/>
                  <a:gd name="T3" fmla="*/ 207 h 268"/>
                  <a:gd name="T4" fmla="*/ 325 w 335"/>
                  <a:gd name="T5" fmla="*/ 172 h 268"/>
                  <a:gd name="T6" fmla="*/ 319 w 335"/>
                  <a:gd name="T7" fmla="*/ 134 h 268"/>
                  <a:gd name="T8" fmla="*/ 289 w 335"/>
                  <a:gd name="T9" fmla="*/ 125 h 268"/>
                  <a:gd name="T10" fmla="*/ 278 w 335"/>
                  <a:gd name="T11" fmla="*/ 116 h 268"/>
                  <a:gd name="T12" fmla="*/ 276 w 335"/>
                  <a:gd name="T13" fmla="*/ 91 h 268"/>
                  <a:gd name="T14" fmla="*/ 262 w 335"/>
                  <a:gd name="T15" fmla="*/ 77 h 268"/>
                  <a:gd name="T16" fmla="*/ 266 w 335"/>
                  <a:gd name="T17" fmla="*/ 43 h 268"/>
                  <a:gd name="T18" fmla="*/ 254 w 335"/>
                  <a:gd name="T19" fmla="*/ 21 h 268"/>
                  <a:gd name="T20" fmla="*/ 238 w 335"/>
                  <a:gd name="T21" fmla="*/ 22 h 268"/>
                  <a:gd name="T22" fmla="*/ 229 w 335"/>
                  <a:gd name="T23" fmla="*/ 20 h 268"/>
                  <a:gd name="T24" fmla="*/ 213 w 335"/>
                  <a:gd name="T25" fmla="*/ 7 h 268"/>
                  <a:gd name="T26" fmla="*/ 202 w 335"/>
                  <a:gd name="T27" fmla="*/ 1 h 268"/>
                  <a:gd name="T28" fmla="*/ 188 w 335"/>
                  <a:gd name="T29" fmla="*/ 20 h 268"/>
                  <a:gd name="T30" fmla="*/ 188 w 335"/>
                  <a:gd name="T31" fmla="*/ 43 h 268"/>
                  <a:gd name="T32" fmla="*/ 186 w 335"/>
                  <a:gd name="T33" fmla="*/ 68 h 268"/>
                  <a:gd name="T34" fmla="*/ 150 w 335"/>
                  <a:gd name="T35" fmla="*/ 62 h 268"/>
                  <a:gd name="T36" fmla="*/ 130 w 335"/>
                  <a:gd name="T37" fmla="*/ 84 h 268"/>
                  <a:gd name="T38" fmla="*/ 113 w 335"/>
                  <a:gd name="T39" fmla="*/ 79 h 268"/>
                  <a:gd name="T40" fmla="*/ 87 w 335"/>
                  <a:gd name="T41" fmla="*/ 63 h 268"/>
                  <a:gd name="T42" fmla="*/ 66 w 335"/>
                  <a:gd name="T43" fmla="*/ 79 h 268"/>
                  <a:gd name="T44" fmla="*/ 51 w 335"/>
                  <a:gd name="T45" fmla="*/ 81 h 268"/>
                  <a:gd name="T46" fmla="*/ 39 w 335"/>
                  <a:gd name="T47" fmla="*/ 78 h 268"/>
                  <a:gd name="T48" fmla="*/ 36 w 335"/>
                  <a:gd name="T49" fmla="*/ 82 h 268"/>
                  <a:gd name="T50" fmla="*/ 32 w 335"/>
                  <a:gd name="T51" fmla="*/ 94 h 268"/>
                  <a:gd name="T52" fmla="*/ 23 w 335"/>
                  <a:gd name="T53" fmla="*/ 112 h 268"/>
                  <a:gd name="T54" fmla="*/ 8 w 335"/>
                  <a:gd name="T55" fmla="*/ 126 h 268"/>
                  <a:gd name="T56" fmla="*/ 3 w 335"/>
                  <a:gd name="T57" fmla="*/ 148 h 268"/>
                  <a:gd name="T58" fmla="*/ 8 w 335"/>
                  <a:gd name="T59" fmla="*/ 172 h 268"/>
                  <a:gd name="T60" fmla="*/ 14 w 335"/>
                  <a:gd name="T61" fmla="*/ 188 h 268"/>
                  <a:gd name="T62" fmla="*/ 18 w 335"/>
                  <a:gd name="T63" fmla="*/ 202 h 268"/>
                  <a:gd name="T64" fmla="*/ 23 w 335"/>
                  <a:gd name="T65" fmla="*/ 209 h 268"/>
                  <a:gd name="T66" fmla="*/ 29 w 335"/>
                  <a:gd name="T67" fmla="*/ 224 h 268"/>
                  <a:gd name="T68" fmla="*/ 41 w 335"/>
                  <a:gd name="T69" fmla="*/ 226 h 268"/>
                  <a:gd name="T70" fmla="*/ 54 w 335"/>
                  <a:gd name="T71" fmla="*/ 222 h 268"/>
                  <a:gd name="T72" fmla="*/ 55 w 335"/>
                  <a:gd name="T73" fmla="*/ 238 h 268"/>
                  <a:gd name="T74" fmla="*/ 63 w 335"/>
                  <a:gd name="T75" fmla="*/ 236 h 268"/>
                  <a:gd name="T76" fmla="*/ 78 w 335"/>
                  <a:gd name="T77" fmla="*/ 237 h 268"/>
                  <a:gd name="T78" fmla="*/ 93 w 335"/>
                  <a:gd name="T79" fmla="*/ 224 h 268"/>
                  <a:gd name="T80" fmla="*/ 131 w 335"/>
                  <a:gd name="T81" fmla="*/ 211 h 268"/>
                  <a:gd name="T82" fmla="*/ 140 w 335"/>
                  <a:gd name="T83" fmla="*/ 202 h 268"/>
                  <a:gd name="T84" fmla="*/ 148 w 335"/>
                  <a:gd name="T85" fmla="*/ 190 h 268"/>
                  <a:gd name="T86" fmla="*/ 155 w 335"/>
                  <a:gd name="T87" fmla="*/ 191 h 268"/>
                  <a:gd name="T88" fmla="*/ 165 w 335"/>
                  <a:gd name="T89" fmla="*/ 193 h 268"/>
                  <a:gd name="T90" fmla="*/ 173 w 335"/>
                  <a:gd name="T91" fmla="*/ 198 h 268"/>
                  <a:gd name="T92" fmla="*/ 180 w 335"/>
                  <a:gd name="T93" fmla="*/ 214 h 268"/>
                  <a:gd name="T94" fmla="*/ 192 w 335"/>
                  <a:gd name="T95" fmla="*/ 224 h 268"/>
                  <a:gd name="T96" fmla="*/ 202 w 335"/>
                  <a:gd name="T97" fmla="*/ 234 h 268"/>
                  <a:gd name="T98" fmla="*/ 213 w 335"/>
                  <a:gd name="T99" fmla="*/ 246 h 268"/>
                  <a:gd name="T100" fmla="*/ 231 w 335"/>
                  <a:gd name="T101" fmla="*/ 249 h 268"/>
                  <a:gd name="T102" fmla="*/ 242 w 335"/>
                  <a:gd name="T103" fmla="*/ 243 h 268"/>
                  <a:gd name="T104" fmla="*/ 256 w 335"/>
                  <a:gd name="T105" fmla="*/ 250 h 268"/>
                  <a:gd name="T106" fmla="*/ 268 w 335"/>
                  <a:gd name="T107" fmla="*/ 259 h 268"/>
                  <a:gd name="T108" fmla="*/ 268 w 335"/>
                  <a:gd name="T109" fmla="*/ 267 h 268"/>
                  <a:gd name="T110" fmla="*/ 279 w 335"/>
                  <a:gd name="T111" fmla="*/ 263 h 268"/>
                  <a:gd name="T112" fmla="*/ 282 w 335"/>
                  <a:gd name="T113" fmla="*/ 252 h 268"/>
                  <a:gd name="T114" fmla="*/ 295 w 335"/>
                  <a:gd name="T115" fmla="*/ 241 h 268"/>
                  <a:gd name="T116" fmla="*/ 305 w 335"/>
                  <a:gd name="T117" fmla="*/ 255 h 268"/>
                  <a:gd name="T118" fmla="*/ 319 w 335"/>
                  <a:gd name="T119" fmla="*/ 253 h 268"/>
                  <a:gd name="T120" fmla="*/ 326 w 335"/>
                  <a:gd name="T121" fmla="*/ 256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
                  <a:gd name="T184" fmla="*/ 0 h 268"/>
                  <a:gd name="T185" fmla="*/ 335 w 335"/>
                  <a:gd name="T186" fmla="*/ 268 h 2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 h="268">
                    <a:moveTo>
                      <a:pt x="334" y="252"/>
                    </a:moveTo>
                    <a:lnTo>
                      <a:pt x="334" y="249"/>
                    </a:lnTo>
                    <a:lnTo>
                      <a:pt x="333" y="249"/>
                    </a:lnTo>
                    <a:lnTo>
                      <a:pt x="332" y="246"/>
                    </a:lnTo>
                    <a:lnTo>
                      <a:pt x="331" y="245"/>
                    </a:lnTo>
                    <a:lnTo>
                      <a:pt x="331" y="244"/>
                    </a:lnTo>
                    <a:lnTo>
                      <a:pt x="329" y="242"/>
                    </a:lnTo>
                    <a:lnTo>
                      <a:pt x="328" y="239"/>
                    </a:lnTo>
                    <a:lnTo>
                      <a:pt x="326" y="238"/>
                    </a:lnTo>
                    <a:lnTo>
                      <a:pt x="328" y="238"/>
                    </a:lnTo>
                    <a:lnTo>
                      <a:pt x="324" y="233"/>
                    </a:lnTo>
                    <a:lnTo>
                      <a:pt x="326" y="232"/>
                    </a:lnTo>
                    <a:lnTo>
                      <a:pt x="327" y="231"/>
                    </a:lnTo>
                    <a:lnTo>
                      <a:pt x="323" y="230"/>
                    </a:lnTo>
                    <a:lnTo>
                      <a:pt x="321" y="228"/>
                    </a:lnTo>
                    <a:lnTo>
                      <a:pt x="326" y="220"/>
                    </a:lnTo>
                    <a:lnTo>
                      <a:pt x="325" y="218"/>
                    </a:lnTo>
                    <a:lnTo>
                      <a:pt x="328" y="214"/>
                    </a:lnTo>
                    <a:lnTo>
                      <a:pt x="331" y="212"/>
                    </a:lnTo>
                    <a:lnTo>
                      <a:pt x="328" y="210"/>
                    </a:lnTo>
                    <a:lnTo>
                      <a:pt x="328" y="207"/>
                    </a:lnTo>
                    <a:lnTo>
                      <a:pt x="327" y="204"/>
                    </a:lnTo>
                    <a:lnTo>
                      <a:pt x="323" y="201"/>
                    </a:lnTo>
                    <a:lnTo>
                      <a:pt x="323" y="200"/>
                    </a:lnTo>
                    <a:lnTo>
                      <a:pt x="325" y="196"/>
                    </a:lnTo>
                    <a:lnTo>
                      <a:pt x="328" y="194"/>
                    </a:lnTo>
                    <a:lnTo>
                      <a:pt x="326" y="191"/>
                    </a:lnTo>
                    <a:lnTo>
                      <a:pt x="325" y="180"/>
                    </a:lnTo>
                    <a:lnTo>
                      <a:pt x="324" y="180"/>
                    </a:lnTo>
                    <a:lnTo>
                      <a:pt x="324" y="178"/>
                    </a:lnTo>
                    <a:lnTo>
                      <a:pt x="326" y="174"/>
                    </a:lnTo>
                    <a:lnTo>
                      <a:pt x="325" y="172"/>
                    </a:lnTo>
                    <a:lnTo>
                      <a:pt x="327" y="167"/>
                    </a:lnTo>
                    <a:lnTo>
                      <a:pt x="324" y="165"/>
                    </a:lnTo>
                    <a:lnTo>
                      <a:pt x="325" y="164"/>
                    </a:lnTo>
                    <a:lnTo>
                      <a:pt x="328" y="158"/>
                    </a:lnTo>
                    <a:lnTo>
                      <a:pt x="330" y="155"/>
                    </a:lnTo>
                    <a:lnTo>
                      <a:pt x="328" y="150"/>
                    </a:lnTo>
                    <a:lnTo>
                      <a:pt x="323" y="145"/>
                    </a:lnTo>
                    <a:lnTo>
                      <a:pt x="322" y="142"/>
                    </a:lnTo>
                    <a:lnTo>
                      <a:pt x="322" y="139"/>
                    </a:lnTo>
                    <a:lnTo>
                      <a:pt x="322" y="133"/>
                    </a:lnTo>
                    <a:lnTo>
                      <a:pt x="319" y="134"/>
                    </a:lnTo>
                    <a:lnTo>
                      <a:pt x="316" y="127"/>
                    </a:lnTo>
                    <a:lnTo>
                      <a:pt x="313" y="127"/>
                    </a:lnTo>
                    <a:lnTo>
                      <a:pt x="308" y="125"/>
                    </a:lnTo>
                    <a:lnTo>
                      <a:pt x="306" y="123"/>
                    </a:lnTo>
                    <a:lnTo>
                      <a:pt x="304" y="120"/>
                    </a:lnTo>
                    <a:lnTo>
                      <a:pt x="301" y="119"/>
                    </a:lnTo>
                    <a:lnTo>
                      <a:pt x="300" y="117"/>
                    </a:lnTo>
                    <a:lnTo>
                      <a:pt x="298" y="116"/>
                    </a:lnTo>
                    <a:lnTo>
                      <a:pt x="296" y="116"/>
                    </a:lnTo>
                    <a:lnTo>
                      <a:pt x="294" y="116"/>
                    </a:lnTo>
                    <a:lnTo>
                      <a:pt x="289" y="125"/>
                    </a:lnTo>
                    <a:lnTo>
                      <a:pt x="284" y="129"/>
                    </a:lnTo>
                    <a:lnTo>
                      <a:pt x="282" y="129"/>
                    </a:lnTo>
                    <a:lnTo>
                      <a:pt x="281" y="128"/>
                    </a:lnTo>
                    <a:lnTo>
                      <a:pt x="279" y="128"/>
                    </a:lnTo>
                    <a:lnTo>
                      <a:pt x="278" y="126"/>
                    </a:lnTo>
                    <a:lnTo>
                      <a:pt x="279" y="125"/>
                    </a:lnTo>
                    <a:lnTo>
                      <a:pt x="279" y="124"/>
                    </a:lnTo>
                    <a:lnTo>
                      <a:pt x="280" y="122"/>
                    </a:lnTo>
                    <a:lnTo>
                      <a:pt x="279" y="121"/>
                    </a:lnTo>
                    <a:lnTo>
                      <a:pt x="279" y="120"/>
                    </a:lnTo>
                    <a:lnTo>
                      <a:pt x="278" y="116"/>
                    </a:lnTo>
                    <a:lnTo>
                      <a:pt x="281" y="114"/>
                    </a:lnTo>
                    <a:lnTo>
                      <a:pt x="280" y="113"/>
                    </a:lnTo>
                    <a:lnTo>
                      <a:pt x="281" y="112"/>
                    </a:lnTo>
                    <a:lnTo>
                      <a:pt x="280" y="110"/>
                    </a:lnTo>
                    <a:lnTo>
                      <a:pt x="282" y="107"/>
                    </a:lnTo>
                    <a:lnTo>
                      <a:pt x="281" y="107"/>
                    </a:lnTo>
                    <a:lnTo>
                      <a:pt x="281" y="99"/>
                    </a:lnTo>
                    <a:lnTo>
                      <a:pt x="279" y="96"/>
                    </a:lnTo>
                    <a:lnTo>
                      <a:pt x="278" y="92"/>
                    </a:lnTo>
                    <a:lnTo>
                      <a:pt x="277" y="92"/>
                    </a:lnTo>
                    <a:lnTo>
                      <a:pt x="276" y="91"/>
                    </a:lnTo>
                    <a:lnTo>
                      <a:pt x="275" y="91"/>
                    </a:lnTo>
                    <a:lnTo>
                      <a:pt x="275" y="90"/>
                    </a:lnTo>
                    <a:lnTo>
                      <a:pt x="274" y="91"/>
                    </a:lnTo>
                    <a:lnTo>
                      <a:pt x="274" y="90"/>
                    </a:lnTo>
                    <a:lnTo>
                      <a:pt x="271" y="90"/>
                    </a:lnTo>
                    <a:lnTo>
                      <a:pt x="271" y="88"/>
                    </a:lnTo>
                    <a:lnTo>
                      <a:pt x="268" y="87"/>
                    </a:lnTo>
                    <a:lnTo>
                      <a:pt x="266" y="86"/>
                    </a:lnTo>
                    <a:lnTo>
                      <a:pt x="262" y="79"/>
                    </a:lnTo>
                    <a:lnTo>
                      <a:pt x="262" y="77"/>
                    </a:lnTo>
                    <a:lnTo>
                      <a:pt x="260" y="73"/>
                    </a:lnTo>
                    <a:lnTo>
                      <a:pt x="259" y="71"/>
                    </a:lnTo>
                    <a:lnTo>
                      <a:pt x="259" y="60"/>
                    </a:lnTo>
                    <a:lnTo>
                      <a:pt x="258" y="57"/>
                    </a:lnTo>
                    <a:lnTo>
                      <a:pt x="259" y="54"/>
                    </a:lnTo>
                    <a:lnTo>
                      <a:pt x="259" y="52"/>
                    </a:lnTo>
                    <a:lnTo>
                      <a:pt x="260" y="50"/>
                    </a:lnTo>
                    <a:lnTo>
                      <a:pt x="262" y="49"/>
                    </a:lnTo>
                    <a:lnTo>
                      <a:pt x="262" y="48"/>
                    </a:lnTo>
                    <a:lnTo>
                      <a:pt x="266" y="46"/>
                    </a:lnTo>
                    <a:lnTo>
                      <a:pt x="266" y="43"/>
                    </a:lnTo>
                    <a:lnTo>
                      <a:pt x="265" y="39"/>
                    </a:lnTo>
                    <a:lnTo>
                      <a:pt x="262" y="38"/>
                    </a:lnTo>
                    <a:lnTo>
                      <a:pt x="264" y="33"/>
                    </a:lnTo>
                    <a:lnTo>
                      <a:pt x="264" y="30"/>
                    </a:lnTo>
                    <a:lnTo>
                      <a:pt x="258" y="28"/>
                    </a:lnTo>
                    <a:lnTo>
                      <a:pt x="257" y="28"/>
                    </a:lnTo>
                    <a:lnTo>
                      <a:pt x="256" y="29"/>
                    </a:lnTo>
                    <a:lnTo>
                      <a:pt x="254" y="26"/>
                    </a:lnTo>
                    <a:lnTo>
                      <a:pt x="256" y="25"/>
                    </a:lnTo>
                    <a:lnTo>
                      <a:pt x="255" y="23"/>
                    </a:lnTo>
                    <a:lnTo>
                      <a:pt x="254" y="21"/>
                    </a:lnTo>
                    <a:lnTo>
                      <a:pt x="256" y="20"/>
                    </a:lnTo>
                    <a:lnTo>
                      <a:pt x="255" y="20"/>
                    </a:lnTo>
                    <a:lnTo>
                      <a:pt x="250" y="20"/>
                    </a:lnTo>
                    <a:lnTo>
                      <a:pt x="247" y="22"/>
                    </a:lnTo>
                    <a:lnTo>
                      <a:pt x="245" y="21"/>
                    </a:lnTo>
                    <a:lnTo>
                      <a:pt x="243" y="23"/>
                    </a:lnTo>
                    <a:lnTo>
                      <a:pt x="243" y="26"/>
                    </a:lnTo>
                    <a:lnTo>
                      <a:pt x="241" y="26"/>
                    </a:lnTo>
                    <a:lnTo>
                      <a:pt x="238" y="23"/>
                    </a:lnTo>
                    <a:lnTo>
                      <a:pt x="237" y="23"/>
                    </a:lnTo>
                    <a:lnTo>
                      <a:pt x="238" y="22"/>
                    </a:lnTo>
                    <a:lnTo>
                      <a:pt x="238" y="20"/>
                    </a:lnTo>
                    <a:lnTo>
                      <a:pt x="238" y="18"/>
                    </a:lnTo>
                    <a:lnTo>
                      <a:pt x="239" y="12"/>
                    </a:lnTo>
                    <a:lnTo>
                      <a:pt x="238" y="7"/>
                    </a:lnTo>
                    <a:lnTo>
                      <a:pt x="234" y="9"/>
                    </a:lnTo>
                    <a:lnTo>
                      <a:pt x="230" y="9"/>
                    </a:lnTo>
                    <a:lnTo>
                      <a:pt x="230" y="12"/>
                    </a:lnTo>
                    <a:lnTo>
                      <a:pt x="227" y="15"/>
                    </a:lnTo>
                    <a:lnTo>
                      <a:pt x="227" y="18"/>
                    </a:lnTo>
                    <a:lnTo>
                      <a:pt x="228" y="18"/>
                    </a:lnTo>
                    <a:lnTo>
                      <a:pt x="229" y="20"/>
                    </a:lnTo>
                    <a:lnTo>
                      <a:pt x="227" y="19"/>
                    </a:lnTo>
                    <a:lnTo>
                      <a:pt x="225" y="20"/>
                    </a:lnTo>
                    <a:lnTo>
                      <a:pt x="224" y="18"/>
                    </a:lnTo>
                    <a:lnTo>
                      <a:pt x="221" y="18"/>
                    </a:lnTo>
                    <a:lnTo>
                      <a:pt x="219" y="18"/>
                    </a:lnTo>
                    <a:lnTo>
                      <a:pt x="218" y="14"/>
                    </a:lnTo>
                    <a:lnTo>
                      <a:pt x="218" y="13"/>
                    </a:lnTo>
                    <a:lnTo>
                      <a:pt x="221" y="10"/>
                    </a:lnTo>
                    <a:lnTo>
                      <a:pt x="220" y="8"/>
                    </a:lnTo>
                    <a:lnTo>
                      <a:pt x="215" y="7"/>
                    </a:lnTo>
                    <a:lnTo>
                      <a:pt x="213" y="7"/>
                    </a:lnTo>
                    <a:lnTo>
                      <a:pt x="213" y="5"/>
                    </a:lnTo>
                    <a:lnTo>
                      <a:pt x="211" y="4"/>
                    </a:lnTo>
                    <a:lnTo>
                      <a:pt x="211" y="3"/>
                    </a:lnTo>
                    <a:lnTo>
                      <a:pt x="209" y="1"/>
                    </a:lnTo>
                    <a:lnTo>
                      <a:pt x="208" y="6"/>
                    </a:lnTo>
                    <a:lnTo>
                      <a:pt x="205" y="7"/>
                    </a:lnTo>
                    <a:lnTo>
                      <a:pt x="202" y="5"/>
                    </a:lnTo>
                    <a:lnTo>
                      <a:pt x="202" y="4"/>
                    </a:lnTo>
                    <a:lnTo>
                      <a:pt x="202" y="3"/>
                    </a:lnTo>
                    <a:lnTo>
                      <a:pt x="202" y="1"/>
                    </a:lnTo>
                    <a:lnTo>
                      <a:pt x="199" y="0"/>
                    </a:lnTo>
                    <a:lnTo>
                      <a:pt x="197" y="0"/>
                    </a:lnTo>
                    <a:lnTo>
                      <a:pt x="197" y="3"/>
                    </a:lnTo>
                    <a:lnTo>
                      <a:pt x="196" y="3"/>
                    </a:lnTo>
                    <a:lnTo>
                      <a:pt x="193" y="5"/>
                    </a:lnTo>
                    <a:lnTo>
                      <a:pt x="191" y="5"/>
                    </a:lnTo>
                    <a:lnTo>
                      <a:pt x="189" y="5"/>
                    </a:lnTo>
                    <a:lnTo>
                      <a:pt x="188" y="7"/>
                    </a:lnTo>
                    <a:lnTo>
                      <a:pt x="183" y="13"/>
                    </a:lnTo>
                    <a:lnTo>
                      <a:pt x="185" y="15"/>
                    </a:lnTo>
                    <a:lnTo>
                      <a:pt x="188" y="20"/>
                    </a:lnTo>
                    <a:lnTo>
                      <a:pt x="189" y="18"/>
                    </a:lnTo>
                    <a:lnTo>
                      <a:pt x="193" y="17"/>
                    </a:lnTo>
                    <a:lnTo>
                      <a:pt x="193" y="18"/>
                    </a:lnTo>
                    <a:lnTo>
                      <a:pt x="194" y="23"/>
                    </a:lnTo>
                    <a:lnTo>
                      <a:pt x="196" y="27"/>
                    </a:lnTo>
                    <a:lnTo>
                      <a:pt x="195" y="26"/>
                    </a:lnTo>
                    <a:lnTo>
                      <a:pt x="193" y="28"/>
                    </a:lnTo>
                    <a:lnTo>
                      <a:pt x="193" y="34"/>
                    </a:lnTo>
                    <a:lnTo>
                      <a:pt x="192" y="37"/>
                    </a:lnTo>
                    <a:lnTo>
                      <a:pt x="193" y="38"/>
                    </a:lnTo>
                    <a:lnTo>
                      <a:pt x="188" y="43"/>
                    </a:lnTo>
                    <a:lnTo>
                      <a:pt x="187" y="44"/>
                    </a:lnTo>
                    <a:lnTo>
                      <a:pt x="185" y="46"/>
                    </a:lnTo>
                    <a:lnTo>
                      <a:pt x="186" y="48"/>
                    </a:lnTo>
                    <a:lnTo>
                      <a:pt x="187" y="51"/>
                    </a:lnTo>
                    <a:lnTo>
                      <a:pt x="187" y="54"/>
                    </a:lnTo>
                    <a:lnTo>
                      <a:pt x="189" y="54"/>
                    </a:lnTo>
                    <a:lnTo>
                      <a:pt x="186" y="56"/>
                    </a:lnTo>
                    <a:lnTo>
                      <a:pt x="186" y="59"/>
                    </a:lnTo>
                    <a:lnTo>
                      <a:pt x="185" y="60"/>
                    </a:lnTo>
                    <a:lnTo>
                      <a:pt x="186" y="61"/>
                    </a:lnTo>
                    <a:lnTo>
                      <a:pt x="186" y="68"/>
                    </a:lnTo>
                    <a:lnTo>
                      <a:pt x="186" y="71"/>
                    </a:lnTo>
                    <a:lnTo>
                      <a:pt x="185" y="71"/>
                    </a:lnTo>
                    <a:lnTo>
                      <a:pt x="179" y="71"/>
                    </a:lnTo>
                    <a:lnTo>
                      <a:pt x="177" y="73"/>
                    </a:lnTo>
                    <a:lnTo>
                      <a:pt x="174" y="73"/>
                    </a:lnTo>
                    <a:lnTo>
                      <a:pt x="171" y="71"/>
                    </a:lnTo>
                    <a:lnTo>
                      <a:pt x="169" y="69"/>
                    </a:lnTo>
                    <a:lnTo>
                      <a:pt x="159" y="64"/>
                    </a:lnTo>
                    <a:lnTo>
                      <a:pt x="158" y="68"/>
                    </a:lnTo>
                    <a:lnTo>
                      <a:pt x="152" y="62"/>
                    </a:lnTo>
                    <a:lnTo>
                      <a:pt x="150" y="62"/>
                    </a:lnTo>
                    <a:lnTo>
                      <a:pt x="149" y="65"/>
                    </a:lnTo>
                    <a:lnTo>
                      <a:pt x="147" y="65"/>
                    </a:lnTo>
                    <a:lnTo>
                      <a:pt x="145" y="65"/>
                    </a:lnTo>
                    <a:lnTo>
                      <a:pt x="143" y="65"/>
                    </a:lnTo>
                    <a:lnTo>
                      <a:pt x="140" y="63"/>
                    </a:lnTo>
                    <a:lnTo>
                      <a:pt x="139" y="63"/>
                    </a:lnTo>
                    <a:lnTo>
                      <a:pt x="139" y="65"/>
                    </a:lnTo>
                    <a:lnTo>
                      <a:pt x="137" y="69"/>
                    </a:lnTo>
                    <a:lnTo>
                      <a:pt x="134" y="72"/>
                    </a:lnTo>
                    <a:lnTo>
                      <a:pt x="131" y="78"/>
                    </a:lnTo>
                    <a:lnTo>
                      <a:pt x="130" y="84"/>
                    </a:lnTo>
                    <a:lnTo>
                      <a:pt x="128" y="86"/>
                    </a:lnTo>
                    <a:lnTo>
                      <a:pt x="128" y="84"/>
                    </a:lnTo>
                    <a:lnTo>
                      <a:pt x="124" y="86"/>
                    </a:lnTo>
                    <a:lnTo>
                      <a:pt x="121" y="85"/>
                    </a:lnTo>
                    <a:lnTo>
                      <a:pt x="121" y="84"/>
                    </a:lnTo>
                    <a:lnTo>
                      <a:pt x="120" y="84"/>
                    </a:lnTo>
                    <a:lnTo>
                      <a:pt x="119" y="82"/>
                    </a:lnTo>
                    <a:lnTo>
                      <a:pt x="117" y="82"/>
                    </a:lnTo>
                    <a:lnTo>
                      <a:pt x="115" y="80"/>
                    </a:lnTo>
                    <a:lnTo>
                      <a:pt x="113" y="79"/>
                    </a:lnTo>
                    <a:lnTo>
                      <a:pt x="112" y="81"/>
                    </a:lnTo>
                    <a:lnTo>
                      <a:pt x="109" y="82"/>
                    </a:lnTo>
                    <a:lnTo>
                      <a:pt x="107" y="81"/>
                    </a:lnTo>
                    <a:lnTo>
                      <a:pt x="107" y="80"/>
                    </a:lnTo>
                    <a:lnTo>
                      <a:pt x="109" y="77"/>
                    </a:lnTo>
                    <a:lnTo>
                      <a:pt x="106" y="73"/>
                    </a:lnTo>
                    <a:lnTo>
                      <a:pt x="101" y="73"/>
                    </a:lnTo>
                    <a:lnTo>
                      <a:pt x="99" y="71"/>
                    </a:lnTo>
                    <a:lnTo>
                      <a:pt x="95" y="67"/>
                    </a:lnTo>
                    <a:lnTo>
                      <a:pt x="91" y="67"/>
                    </a:lnTo>
                    <a:lnTo>
                      <a:pt x="87" y="63"/>
                    </a:lnTo>
                    <a:lnTo>
                      <a:pt x="83" y="61"/>
                    </a:lnTo>
                    <a:lnTo>
                      <a:pt x="80" y="68"/>
                    </a:lnTo>
                    <a:lnTo>
                      <a:pt x="79" y="69"/>
                    </a:lnTo>
                    <a:lnTo>
                      <a:pt x="77" y="69"/>
                    </a:lnTo>
                    <a:lnTo>
                      <a:pt x="75" y="70"/>
                    </a:lnTo>
                    <a:lnTo>
                      <a:pt x="69" y="68"/>
                    </a:lnTo>
                    <a:lnTo>
                      <a:pt x="69" y="69"/>
                    </a:lnTo>
                    <a:lnTo>
                      <a:pt x="69" y="73"/>
                    </a:lnTo>
                    <a:lnTo>
                      <a:pt x="67" y="74"/>
                    </a:lnTo>
                    <a:lnTo>
                      <a:pt x="67" y="77"/>
                    </a:lnTo>
                    <a:lnTo>
                      <a:pt x="66" y="79"/>
                    </a:lnTo>
                    <a:lnTo>
                      <a:pt x="66" y="83"/>
                    </a:lnTo>
                    <a:lnTo>
                      <a:pt x="65" y="86"/>
                    </a:lnTo>
                    <a:lnTo>
                      <a:pt x="62" y="87"/>
                    </a:lnTo>
                    <a:lnTo>
                      <a:pt x="60" y="87"/>
                    </a:lnTo>
                    <a:lnTo>
                      <a:pt x="60" y="86"/>
                    </a:lnTo>
                    <a:lnTo>
                      <a:pt x="59" y="88"/>
                    </a:lnTo>
                    <a:lnTo>
                      <a:pt x="58" y="86"/>
                    </a:lnTo>
                    <a:lnTo>
                      <a:pt x="55" y="86"/>
                    </a:lnTo>
                    <a:lnTo>
                      <a:pt x="55" y="85"/>
                    </a:lnTo>
                    <a:lnTo>
                      <a:pt x="52" y="84"/>
                    </a:lnTo>
                    <a:lnTo>
                      <a:pt x="51" y="81"/>
                    </a:lnTo>
                    <a:lnTo>
                      <a:pt x="48" y="78"/>
                    </a:lnTo>
                    <a:lnTo>
                      <a:pt x="47" y="78"/>
                    </a:lnTo>
                    <a:lnTo>
                      <a:pt x="46" y="79"/>
                    </a:lnTo>
                    <a:lnTo>
                      <a:pt x="46" y="78"/>
                    </a:lnTo>
                    <a:lnTo>
                      <a:pt x="44" y="79"/>
                    </a:lnTo>
                    <a:lnTo>
                      <a:pt x="45" y="78"/>
                    </a:lnTo>
                    <a:lnTo>
                      <a:pt x="46" y="76"/>
                    </a:lnTo>
                    <a:lnTo>
                      <a:pt x="44" y="76"/>
                    </a:lnTo>
                    <a:lnTo>
                      <a:pt x="44" y="75"/>
                    </a:lnTo>
                    <a:lnTo>
                      <a:pt x="41" y="76"/>
                    </a:lnTo>
                    <a:lnTo>
                      <a:pt x="39" y="78"/>
                    </a:lnTo>
                    <a:lnTo>
                      <a:pt x="37" y="75"/>
                    </a:lnTo>
                    <a:lnTo>
                      <a:pt x="34" y="76"/>
                    </a:lnTo>
                    <a:lnTo>
                      <a:pt x="36" y="78"/>
                    </a:lnTo>
                    <a:lnTo>
                      <a:pt x="35" y="78"/>
                    </a:lnTo>
                    <a:lnTo>
                      <a:pt x="36" y="79"/>
                    </a:lnTo>
                    <a:lnTo>
                      <a:pt x="37" y="78"/>
                    </a:lnTo>
                    <a:lnTo>
                      <a:pt x="38" y="79"/>
                    </a:lnTo>
                    <a:lnTo>
                      <a:pt x="38" y="80"/>
                    </a:lnTo>
                    <a:lnTo>
                      <a:pt x="37" y="79"/>
                    </a:lnTo>
                    <a:lnTo>
                      <a:pt x="36" y="81"/>
                    </a:lnTo>
                    <a:lnTo>
                      <a:pt x="36" y="82"/>
                    </a:lnTo>
                    <a:lnTo>
                      <a:pt x="36" y="84"/>
                    </a:lnTo>
                    <a:lnTo>
                      <a:pt x="37" y="84"/>
                    </a:lnTo>
                    <a:lnTo>
                      <a:pt x="38" y="85"/>
                    </a:lnTo>
                    <a:lnTo>
                      <a:pt x="38" y="86"/>
                    </a:lnTo>
                    <a:lnTo>
                      <a:pt x="35" y="87"/>
                    </a:lnTo>
                    <a:lnTo>
                      <a:pt x="34" y="89"/>
                    </a:lnTo>
                    <a:lnTo>
                      <a:pt x="36" y="91"/>
                    </a:lnTo>
                    <a:lnTo>
                      <a:pt x="34" y="95"/>
                    </a:lnTo>
                    <a:lnTo>
                      <a:pt x="32" y="94"/>
                    </a:lnTo>
                    <a:lnTo>
                      <a:pt x="30" y="94"/>
                    </a:lnTo>
                    <a:lnTo>
                      <a:pt x="28" y="97"/>
                    </a:lnTo>
                    <a:lnTo>
                      <a:pt x="26" y="102"/>
                    </a:lnTo>
                    <a:lnTo>
                      <a:pt x="26" y="104"/>
                    </a:lnTo>
                    <a:lnTo>
                      <a:pt x="25" y="104"/>
                    </a:lnTo>
                    <a:lnTo>
                      <a:pt x="24" y="107"/>
                    </a:lnTo>
                    <a:lnTo>
                      <a:pt x="27" y="110"/>
                    </a:lnTo>
                    <a:lnTo>
                      <a:pt x="26" y="112"/>
                    </a:lnTo>
                    <a:lnTo>
                      <a:pt x="23" y="112"/>
                    </a:lnTo>
                    <a:lnTo>
                      <a:pt x="23" y="110"/>
                    </a:lnTo>
                    <a:lnTo>
                      <a:pt x="23" y="108"/>
                    </a:lnTo>
                    <a:lnTo>
                      <a:pt x="22" y="110"/>
                    </a:lnTo>
                    <a:lnTo>
                      <a:pt x="20" y="114"/>
                    </a:lnTo>
                    <a:lnTo>
                      <a:pt x="16" y="115"/>
                    </a:lnTo>
                    <a:lnTo>
                      <a:pt x="12" y="116"/>
                    </a:lnTo>
                    <a:lnTo>
                      <a:pt x="10" y="118"/>
                    </a:lnTo>
                    <a:lnTo>
                      <a:pt x="10" y="121"/>
                    </a:lnTo>
                    <a:lnTo>
                      <a:pt x="9" y="123"/>
                    </a:lnTo>
                    <a:lnTo>
                      <a:pt x="8" y="126"/>
                    </a:lnTo>
                    <a:lnTo>
                      <a:pt x="10" y="128"/>
                    </a:lnTo>
                    <a:lnTo>
                      <a:pt x="10" y="130"/>
                    </a:lnTo>
                    <a:lnTo>
                      <a:pt x="4" y="135"/>
                    </a:lnTo>
                    <a:lnTo>
                      <a:pt x="3" y="134"/>
                    </a:lnTo>
                    <a:lnTo>
                      <a:pt x="0" y="139"/>
                    </a:lnTo>
                    <a:lnTo>
                      <a:pt x="0" y="144"/>
                    </a:lnTo>
                    <a:lnTo>
                      <a:pt x="2" y="144"/>
                    </a:lnTo>
                    <a:lnTo>
                      <a:pt x="3" y="144"/>
                    </a:lnTo>
                    <a:lnTo>
                      <a:pt x="4" y="144"/>
                    </a:lnTo>
                    <a:lnTo>
                      <a:pt x="3" y="147"/>
                    </a:lnTo>
                    <a:lnTo>
                      <a:pt x="3" y="148"/>
                    </a:lnTo>
                    <a:lnTo>
                      <a:pt x="3" y="149"/>
                    </a:lnTo>
                    <a:lnTo>
                      <a:pt x="4" y="153"/>
                    </a:lnTo>
                    <a:lnTo>
                      <a:pt x="4" y="154"/>
                    </a:lnTo>
                    <a:lnTo>
                      <a:pt x="2" y="158"/>
                    </a:lnTo>
                    <a:lnTo>
                      <a:pt x="5" y="161"/>
                    </a:lnTo>
                    <a:lnTo>
                      <a:pt x="4" y="161"/>
                    </a:lnTo>
                    <a:lnTo>
                      <a:pt x="4" y="163"/>
                    </a:lnTo>
                    <a:lnTo>
                      <a:pt x="6" y="165"/>
                    </a:lnTo>
                    <a:lnTo>
                      <a:pt x="7" y="170"/>
                    </a:lnTo>
                    <a:lnTo>
                      <a:pt x="6" y="172"/>
                    </a:lnTo>
                    <a:lnTo>
                      <a:pt x="8" y="172"/>
                    </a:lnTo>
                    <a:lnTo>
                      <a:pt x="9" y="175"/>
                    </a:lnTo>
                    <a:lnTo>
                      <a:pt x="9" y="176"/>
                    </a:lnTo>
                    <a:lnTo>
                      <a:pt x="12" y="178"/>
                    </a:lnTo>
                    <a:lnTo>
                      <a:pt x="12" y="181"/>
                    </a:lnTo>
                    <a:lnTo>
                      <a:pt x="12" y="182"/>
                    </a:lnTo>
                    <a:lnTo>
                      <a:pt x="13" y="182"/>
                    </a:lnTo>
                    <a:lnTo>
                      <a:pt x="13" y="185"/>
                    </a:lnTo>
                    <a:lnTo>
                      <a:pt x="14" y="185"/>
                    </a:lnTo>
                    <a:lnTo>
                      <a:pt x="14" y="187"/>
                    </a:lnTo>
                    <a:lnTo>
                      <a:pt x="14" y="188"/>
                    </a:lnTo>
                    <a:lnTo>
                      <a:pt x="14" y="192"/>
                    </a:lnTo>
                    <a:lnTo>
                      <a:pt x="14" y="194"/>
                    </a:lnTo>
                    <a:lnTo>
                      <a:pt x="16" y="195"/>
                    </a:lnTo>
                    <a:lnTo>
                      <a:pt x="17" y="199"/>
                    </a:lnTo>
                    <a:lnTo>
                      <a:pt x="18" y="199"/>
                    </a:lnTo>
                    <a:lnTo>
                      <a:pt x="17" y="201"/>
                    </a:lnTo>
                    <a:lnTo>
                      <a:pt x="18" y="201"/>
                    </a:lnTo>
                    <a:lnTo>
                      <a:pt x="17" y="202"/>
                    </a:lnTo>
                    <a:lnTo>
                      <a:pt x="18" y="202"/>
                    </a:lnTo>
                    <a:lnTo>
                      <a:pt x="18" y="205"/>
                    </a:lnTo>
                    <a:lnTo>
                      <a:pt x="18" y="206"/>
                    </a:lnTo>
                    <a:lnTo>
                      <a:pt x="19" y="205"/>
                    </a:lnTo>
                    <a:lnTo>
                      <a:pt x="18" y="208"/>
                    </a:lnTo>
                    <a:lnTo>
                      <a:pt x="22" y="209"/>
                    </a:lnTo>
                    <a:lnTo>
                      <a:pt x="22" y="208"/>
                    </a:lnTo>
                    <a:lnTo>
                      <a:pt x="22" y="209"/>
                    </a:lnTo>
                    <a:lnTo>
                      <a:pt x="23" y="210"/>
                    </a:lnTo>
                    <a:lnTo>
                      <a:pt x="23" y="209"/>
                    </a:lnTo>
                    <a:lnTo>
                      <a:pt x="25" y="210"/>
                    </a:lnTo>
                    <a:lnTo>
                      <a:pt x="26" y="210"/>
                    </a:lnTo>
                    <a:lnTo>
                      <a:pt x="26" y="211"/>
                    </a:lnTo>
                    <a:lnTo>
                      <a:pt x="25" y="211"/>
                    </a:lnTo>
                    <a:lnTo>
                      <a:pt x="27" y="212"/>
                    </a:lnTo>
                    <a:lnTo>
                      <a:pt x="26" y="215"/>
                    </a:lnTo>
                    <a:lnTo>
                      <a:pt x="28" y="216"/>
                    </a:lnTo>
                    <a:lnTo>
                      <a:pt x="28" y="218"/>
                    </a:lnTo>
                    <a:lnTo>
                      <a:pt x="29" y="221"/>
                    </a:lnTo>
                    <a:lnTo>
                      <a:pt x="30" y="221"/>
                    </a:lnTo>
                    <a:lnTo>
                      <a:pt x="29" y="224"/>
                    </a:lnTo>
                    <a:lnTo>
                      <a:pt x="31" y="224"/>
                    </a:lnTo>
                    <a:lnTo>
                      <a:pt x="31" y="225"/>
                    </a:lnTo>
                    <a:lnTo>
                      <a:pt x="32" y="227"/>
                    </a:lnTo>
                    <a:lnTo>
                      <a:pt x="33" y="224"/>
                    </a:lnTo>
                    <a:lnTo>
                      <a:pt x="35" y="219"/>
                    </a:lnTo>
                    <a:lnTo>
                      <a:pt x="39" y="219"/>
                    </a:lnTo>
                    <a:lnTo>
                      <a:pt x="38" y="220"/>
                    </a:lnTo>
                    <a:lnTo>
                      <a:pt x="39" y="222"/>
                    </a:lnTo>
                    <a:lnTo>
                      <a:pt x="40" y="225"/>
                    </a:lnTo>
                    <a:lnTo>
                      <a:pt x="41" y="226"/>
                    </a:lnTo>
                    <a:lnTo>
                      <a:pt x="44" y="228"/>
                    </a:lnTo>
                    <a:lnTo>
                      <a:pt x="46" y="228"/>
                    </a:lnTo>
                    <a:lnTo>
                      <a:pt x="47" y="226"/>
                    </a:lnTo>
                    <a:lnTo>
                      <a:pt x="45" y="224"/>
                    </a:lnTo>
                    <a:lnTo>
                      <a:pt x="45" y="223"/>
                    </a:lnTo>
                    <a:lnTo>
                      <a:pt x="49" y="224"/>
                    </a:lnTo>
                    <a:lnTo>
                      <a:pt x="49" y="223"/>
                    </a:lnTo>
                    <a:lnTo>
                      <a:pt x="51" y="221"/>
                    </a:lnTo>
                    <a:lnTo>
                      <a:pt x="53" y="221"/>
                    </a:lnTo>
                    <a:lnTo>
                      <a:pt x="54" y="221"/>
                    </a:lnTo>
                    <a:lnTo>
                      <a:pt x="54" y="222"/>
                    </a:lnTo>
                    <a:lnTo>
                      <a:pt x="53" y="223"/>
                    </a:lnTo>
                    <a:lnTo>
                      <a:pt x="53" y="225"/>
                    </a:lnTo>
                    <a:lnTo>
                      <a:pt x="52" y="225"/>
                    </a:lnTo>
                    <a:lnTo>
                      <a:pt x="54" y="228"/>
                    </a:lnTo>
                    <a:lnTo>
                      <a:pt x="52" y="229"/>
                    </a:lnTo>
                    <a:lnTo>
                      <a:pt x="52" y="231"/>
                    </a:lnTo>
                    <a:lnTo>
                      <a:pt x="52" y="236"/>
                    </a:lnTo>
                    <a:lnTo>
                      <a:pt x="54" y="238"/>
                    </a:lnTo>
                    <a:lnTo>
                      <a:pt x="55" y="238"/>
                    </a:lnTo>
                    <a:lnTo>
                      <a:pt x="55" y="236"/>
                    </a:lnTo>
                    <a:lnTo>
                      <a:pt x="56" y="238"/>
                    </a:lnTo>
                    <a:lnTo>
                      <a:pt x="57" y="237"/>
                    </a:lnTo>
                    <a:lnTo>
                      <a:pt x="57" y="238"/>
                    </a:lnTo>
                    <a:lnTo>
                      <a:pt x="58" y="238"/>
                    </a:lnTo>
                    <a:lnTo>
                      <a:pt x="57" y="238"/>
                    </a:lnTo>
                    <a:lnTo>
                      <a:pt x="59" y="240"/>
                    </a:lnTo>
                    <a:lnTo>
                      <a:pt x="60" y="241"/>
                    </a:lnTo>
                    <a:lnTo>
                      <a:pt x="61" y="240"/>
                    </a:lnTo>
                    <a:lnTo>
                      <a:pt x="61" y="238"/>
                    </a:lnTo>
                    <a:lnTo>
                      <a:pt x="63" y="236"/>
                    </a:lnTo>
                    <a:lnTo>
                      <a:pt x="63" y="237"/>
                    </a:lnTo>
                    <a:lnTo>
                      <a:pt x="65" y="238"/>
                    </a:lnTo>
                    <a:lnTo>
                      <a:pt x="66" y="238"/>
                    </a:lnTo>
                    <a:lnTo>
                      <a:pt x="66" y="235"/>
                    </a:lnTo>
                    <a:lnTo>
                      <a:pt x="68" y="236"/>
                    </a:lnTo>
                    <a:lnTo>
                      <a:pt x="69" y="238"/>
                    </a:lnTo>
                    <a:lnTo>
                      <a:pt x="71" y="238"/>
                    </a:lnTo>
                    <a:lnTo>
                      <a:pt x="71" y="236"/>
                    </a:lnTo>
                    <a:lnTo>
                      <a:pt x="75" y="237"/>
                    </a:lnTo>
                    <a:lnTo>
                      <a:pt x="78" y="237"/>
                    </a:lnTo>
                    <a:lnTo>
                      <a:pt x="78" y="236"/>
                    </a:lnTo>
                    <a:lnTo>
                      <a:pt x="82" y="240"/>
                    </a:lnTo>
                    <a:lnTo>
                      <a:pt x="82" y="239"/>
                    </a:lnTo>
                    <a:lnTo>
                      <a:pt x="82" y="235"/>
                    </a:lnTo>
                    <a:lnTo>
                      <a:pt x="84" y="234"/>
                    </a:lnTo>
                    <a:lnTo>
                      <a:pt x="84" y="233"/>
                    </a:lnTo>
                    <a:lnTo>
                      <a:pt x="88" y="234"/>
                    </a:lnTo>
                    <a:lnTo>
                      <a:pt x="89" y="232"/>
                    </a:lnTo>
                    <a:lnTo>
                      <a:pt x="90" y="233"/>
                    </a:lnTo>
                    <a:lnTo>
                      <a:pt x="93" y="225"/>
                    </a:lnTo>
                    <a:lnTo>
                      <a:pt x="93" y="224"/>
                    </a:lnTo>
                    <a:lnTo>
                      <a:pt x="100" y="226"/>
                    </a:lnTo>
                    <a:lnTo>
                      <a:pt x="101" y="225"/>
                    </a:lnTo>
                    <a:lnTo>
                      <a:pt x="102" y="221"/>
                    </a:lnTo>
                    <a:lnTo>
                      <a:pt x="101" y="212"/>
                    </a:lnTo>
                    <a:lnTo>
                      <a:pt x="101" y="207"/>
                    </a:lnTo>
                    <a:lnTo>
                      <a:pt x="115" y="212"/>
                    </a:lnTo>
                    <a:lnTo>
                      <a:pt x="121" y="218"/>
                    </a:lnTo>
                    <a:lnTo>
                      <a:pt x="128" y="213"/>
                    </a:lnTo>
                    <a:lnTo>
                      <a:pt x="129" y="213"/>
                    </a:lnTo>
                    <a:lnTo>
                      <a:pt x="130" y="212"/>
                    </a:lnTo>
                    <a:lnTo>
                      <a:pt x="131" y="211"/>
                    </a:lnTo>
                    <a:lnTo>
                      <a:pt x="130" y="209"/>
                    </a:lnTo>
                    <a:lnTo>
                      <a:pt x="128" y="207"/>
                    </a:lnTo>
                    <a:lnTo>
                      <a:pt x="129" y="205"/>
                    </a:lnTo>
                    <a:lnTo>
                      <a:pt x="128" y="204"/>
                    </a:lnTo>
                    <a:lnTo>
                      <a:pt x="133" y="203"/>
                    </a:lnTo>
                    <a:lnTo>
                      <a:pt x="133" y="202"/>
                    </a:lnTo>
                    <a:lnTo>
                      <a:pt x="136" y="201"/>
                    </a:lnTo>
                    <a:lnTo>
                      <a:pt x="138" y="201"/>
                    </a:lnTo>
                    <a:lnTo>
                      <a:pt x="139" y="201"/>
                    </a:lnTo>
                    <a:lnTo>
                      <a:pt x="140" y="200"/>
                    </a:lnTo>
                    <a:lnTo>
                      <a:pt x="140" y="202"/>
                    </a:lnTo>
                    <a:lnTo>
                      <a:pt x="143" y="200"/>
                    </a:lnTo>
                    <a:lnTo>
                      <a:pt x="145" y="199"/>
                    </a:lnTo>
                    <a:lnTo>
                      <a:pt x="144" y="195"/>
                    </a:lnTo>
                    <a:lnTo>
                      <a:pt x="145" y="195"/>
                    </a:lnTo>
                    <a:lnTo>
                      <a:pt x="144" y="191"/>
                    </a:lnTo>
                    <a:lnTo>
                      <a:pt x="142" y="191"/>
                    </a:lnTo>
                    <a:lnTo>
                      <a:pt x="145" y="191"/>
                    </a:lnTo>
                    <a:lnTo>
                      <a:pt x="145" y="190"/>
                    </a:lnTo>
                    <a:lnTo>
                      <a:pt x="147" y="191"/>
                    </a:lnTo>
                    <a:lnTo>
                      <a:pt x="147" y="190"/>
                    </a:lnTo>
                    <a:lnTo>
                      <a:pt x="148" y="190"/>
                    </a:lnTo>
                    <a:lnTo>
                      <a:pt x="148" y="191"/>
                    </a:lnTo>
                    <a:lnTo>
                      <a:pt x="147" y="185"/>
                    </a:lnTo>
                    <a:lnTo>
                      <a:pt x="148" y="184"/>
                    </a:lnTo>
                    <a:lnTo>
                      <a:pt x="153" y="185"/>
                    </a:lnTo>
                    <a:lnTo>
                      <a:pt x="153" y="186"/>
                    </a:lnTo>
                    <a:lnTo>
                      <a:pt x="153" y="189"/>
                    </a:lnTo>
                    <a:lnTo>
                      <a:pt x="152" y="189"/>
                    </a:lnTo>
                    <a:lnTo>
                      <a:pt x="153" y="191"/>
                    </a:lnTo>
                    <a:lnTo>
                      <a:pt x="154" y="191"/>
                    </a:lnTo>
                    <a:lnTo>
                      <a:pt x="155" y="192"/>
                    </a:lnTo>
                    <a:lnTo>
                      <a:pt x="155" y="191"/>
                    </a:lnTo>
                    <a:lnTo>
                      <a:pt x="157" y="191"/>
                    </a:lnTo>
                    <a:lnTo>
                      <a:pt x="158" y="195"/>
                    </a:lnTo>
                    <a:lnTo>
                      <a:pt x="156" y="195"/>
                    </a:lnTo>
                    <a:lnTo>
                      <a:pt x="158" y="196"/>
                    </a:lnTo>
                    <a:lnTo>
                      <a:pt x="158" y="197"/>
                    </a:lnTo>
                    <a:lnTo>
                      <a:pt x="161" y="197"/>
                    </a:lnTo>
                    <a:lnTo>
                      <a:pt x="162" y="199"/>
                    </a:lnTo>
                    <a:lnTo>
                      <a:pt x="162" y="196"/>
                    </a:lnTo>
                    <a:lnTo>
                      <a:pt x="164" y="196"/>
                    </a:lnTo>
                    <a:lnTo>
                      <a:pt x="164" y="194"/>
                    </a:lnTo>
                    <a:lnTo>
                      <a:pt x="165" y="193"/>
                    </a:lnTo>
                    <a:lnTo>
                      <a:pt x="166" y="194"/>
                    </a:lnTo>
                    <a:lnTo>
                      <a:pt x="165" y="194"/>
                    </a:lnTo>
                    <a:lnTo>
                      <a:pt x="165" y="195"/>
                    </a:lnTo>
                    <a:lnTo>
                      <a:pt x="167" y="195"/>
                    </a:lnTo>
                    <a:lnTo>
                      <a:pt x="167" y="196"/>
                    </a:lnTo>
                    <a:lnTo>
                      <a:pt x="169" y="196"/>
                    </a:lnTo>
                    <a:lnTo>
                      <a:pt x="170" y="196"/>
                    </a:lnTo>
                    <a:lnTo>
                      <a:pt x="173" y="195"/>
                    </a:lnTo>
                    <a:lnTo>
                      <a:pt x="173" y="196"/>
                    </a:lnTo>
                    <a:lnTo>
                      <a:pt x="172" y="197"/>
                    </a:lnTo>
                    <a:lnTo>
                      <a:pt x="173" y="198"/>
                    </a:lnTo>
                    <a:lnTo>
                      <a:pt x="175" y="204"/>
                    </a:lnTo>
                    <a:lnTo>
                      <a:pt x="176" y="204"/>
                    </a:lnTo>
                    <a:lnTo>
                      <a:pt x="178" y="205"/>
                    </a:lnTo>
                    <a:lnTo>
                      <a:pt x="178" y="208"/>
                    </a:lnTo>
                    <a:lnTo>
                      <a:pt x="178" y="207"/>
                    </a:lnTo>
                    <a:lnTo>
                      <a:pt x="180" y="207"/>
                    </a:lnTo>
                    <a:lnTo>
                      <a:pt x="180" y="208"/>
                    </a:lnTo>
                    <a:lnTo>
                      <a:pt x="179" y="210"/>
                    </a:lnTo>
                    <a:lnTo>
                      <a:pt x="180" y="212"/>
                    </a:lnTo>
                    <a:lnTo>
                      <a:pt x="180" y="214"/>
                    </a:lnTo>
                    <a:lnTo>
                      <a:pt x="181" y="212"/>
                    </a:lnTo>
                    <a:lnTo>
                      <a:pt x="182" y="213"/>
                    </a:lnTo>
                    <a:lnTo>
                      <a:pt x="184" y="212"/>
                    </a:lnTo>
                    <a:lnTo>
                      <a:pt x="186" y="212"/>
                    </a:lnTo>
                    <a:lnTo>
                      <a:pt x="187" y="216"/>
                    </a:lnTo>
                    <a:lnTo>
                      <a:pt x="189" y="217"/>
                    </a:lnTo>
                    <a:lnTo>
                      <a:pt x="188" y="218"/>
                    </a:lnTo>
                    <a:lnTo>
                      <a:pt x="190" y="218"/>
                    </a:lnTo>
                    <a:lnTo>
                      <a:pt x="193" y="221"/>
                    </a:lnTo>
                    <a:lnTo>
                      <a:pt x="192" y="223"/>
                    </a:lnTo>
                    <a:lnTo>
                      <a:pt x="192" y="224"/>
                    </a:lnTo>
                    <a:lnTo>
                      <a:pt x="193" y="223"/>
                    </a:lnTo>
                    <a:lnTo>
                      <a:pt x="193" y="225"/>
                    </a:lnTo>
                    <a:lnTo>
                      <a:pt x="193" y="231"/>
                    </a:lnTo>
                    <a:lnTo>
                      <a:pt x="194" y="231"/>
                    </a:lnTo>
                    <a:lnTo>
                      <a:pt x="194" y="232"/>
                    </a:lnTo>
                    <a:lnTo>
                      <a:pt x="197" y="232"/>
                    </a:lnTo>
                    <a:lnTo>
                      <a:pt x="197" y="233"/>
                    </a:lnTo>
                    <a:lnTo>
                      <a:pt x="198" y="233"/>
                    </a:lnTo>
                    <a:lnTo>
                      <a:pt x="198" y="234"/>
                    </a:lnTo>
                    <a:lnTo>
                      <a:pt x="200" y="233"/>
                    </a:lnTo>
                    <a:lnTo>
                      <a:pt x="202" y="234"/>
                    </a:lnTo>
                    <a:lnTo>
                      <a:pt x="204" y="236"/>
                    </a:lnTo>
                    <a:lnTo>
                      <a:pt x="203" y="236"/>
                    </a:lnTo>
                    <a:lnTo>
                      <a:pt x="204" y="236"/>
                    </a:lnTo>
                    <a:lnTo>
                      <a:pt x="204" y="238"/>
                    </a:lnTo>
                    <a:lnTo>
                      <a:pt x="205" y="238"/>
                    </a:lnTo>
                    <a:lnTo>
                      <a:pt x="205" y="239"/>
                    </a:lnTo>
                    <a:lnTo>
                      <a:pt x="205" y="241"/>
                    </a:lnTo>
                    <a:lnTo>
                      <a:pt x="207" y="242"/>
                    </a:lnTo>
                    <a:lnTo>
                      <a:pt x="208" y="241"/>
                    </a:lnTo>
                    <a:lnTo>
                      <a:pt x="212" y="244"/>
                    </a:lnTo>
                    <a:lnTo>
                      <a:pt x="213" y="246"/>
                    </a:lnTo>
                    <a:lnTo>
                      <a:pt x="215" y="248"/>
                    </a:lnTo>
                    <a:lnTo>
                      <a:pt x="218" y="249"/>
                    </a:lnTo>
                    <a:lnTo>
                      <a:pt x="221" y="251"/>
                    </a:lnTo>
                    <a:lnTo>
                      <a:pt x="224" y="255"/>
                    </a:lnTo>
                    <a:lnTo>
                      <a:pt x="226" y="254"/>
                    </a:lnTo>
                    <a:lnTo>
                      <a:pt x="227" y="254"/>
                    </a:lnTo>
                    <a:lnTo>
                      <a:pt x="229" y="254"/>
                    </a:lnTo>
                    <a:lnTo>
                      <a:pt x="229" y="253"/>
                    </a:lnTo>
                    <a:lnTo>
                      <a:pt x="230" y="250"/>
                    </a:lnTo>
                    <a:lnTo>
                      <a:pt x="229" y="249"/>
                    </a:lnTo>
                    <a:lnTo>
                      <a:pt x="231" y="249"/>
                    </a:lnTo>
                    <a:lnTo>
                      <a:pt x="231" y="247"/>
                    </a:lnTo>
                    <a:lnTo>
                      <a:pt x="234" y="246"/>
                    </a:lnTo>
                    <a:lnTo>
                      <a:pt x="235" y="244"/>
                    </a:lnTo>
                    <a:lnTo>
                      <a:pt x="236" y="243"/>
                    </a:lnTo>
                    <a:lnTo>
                      <a:pt x="237" y="243"/>
                    </a:lnTo>
                    <a:lnTo>
                      <a:pt x="238" y="242"/>
                    </a:lnTo>
                    <a:lnTo>
                      <a:pt x="239" y="244"/>
                    </a:lnTo>
                    <a:lnTo>
                      <a:pt x="240" y="243"/>
                    </a:lnTo>
                    <a:lnTo>
                      <a:pt x="242" y="243"/>
                    </a:lnTo>
                    <a:lnTo>
                      <a:pt x="243" y="244"/>
                    </a:lnTo>
                    <a:lnTo>
                      <a:pt x="246" y="246"/>
                    </a:lnTo>
                    <a:lnTo>
                      <a:pt x="246" y="248"/>
                    </a:lnTo>
                    <a:lnTo>
                      <a:pt x="249" y="249"/>
                    </a:lnTo>
                    <a:lnTo>
                      <a:pt x="250" y="250"/>
                    </a:lnTo>
                    <a:lnTo>
                      <a:pt x="251" y="248"/>
                    </a:lnTo>
                    <a:lnTo>
                      <a:pt x="252" y="250"/>
                    </a:lnTo>
                    <a:lnTo>
                      <a:pt x="253" y="250"/>
                    </a:lnTo>
                    <a:lnTo>
                      <a:pt x="253" y="249"/>
                    </a:lnTo>
                    <a:lnTo>
                      <a:pt x="256" y="250"/>
                    </a:lnTo>
                    <a:lnTo>
                      <a:pt x="256" y="252"/>
                    </a:lnTo>
                    <a:lnTo>
                      <a:pt x="257" y="255"/>
                    </a:lnTo>
                    <a:lnTo>
                      <a:pt x="258" y="255"/>
                    </a:lnTo>
                    <a:lnTo>
                      <a:pt x="260" y="256"/>
                    </a:lnTo>
                    <a:lnTo>
                      <a:pt x="261" y="258"/>
                    </a:lnTo>
                    <a:lnTo>
                      <a:pt x="263" y="260"/>
                    </a:lnTo>
                    <a:lnTo>
                      <a:pt x="264" y="255"/>
                    </a:lnTo>
                    <a:lnTo>
                      <a:pt x="266" y="254"/>
                    </a:lnTo>
                    <a:lnTo>
                      <a:pt x="268" y="255"/>
                    </a:lnTo>
                    <a:lnTo>
                      <a:pt x="267" y="256"/>
                    </a:lnTo>
                    <a:lnTo>
                      <a:pt x="268" y="259"/>
                    </a:lnTo>
                    <a:lnTo>
                      <a:pt x="267" y="259"/>
                    </a:lnTo>
                    <a:lnTo>
                      <a:pt x="268" y="261"/>
                    </a:lnTo>
                    <a:lnTo>
                      <a:pt x="269" y="262"/>
                    </a:lnTo>
                    <a:lnTo>
                      <a:pt x="269" y="263"/>
                    </a:lnTo>
                    <a:lnTo>
                      <a:pt x="266" y="262"/>
                    </a:lnTo>
                    <a:lnTo>
                      <a:pt x="266" y="263"/>
                    </a:lnTo>
                    <a:lnTo>
                      <a:pt x="268" y="263"/>
                    </a:lnTo>
                    <a:lnTo>
                      <a:pt x="268" y="265"/>
                    </a:lnTo>
                    <a:lnTo>
                      <a:pt x="267" y="265"/>
                    </a:lnTo>
                    <a:lnTo>
                      <a:pt x="268" y="265"/>
                    </a:lnTo>
                    <a:lnTo>
                      <a:pt x="268" y="267"/>
                    </a:lnTo>
                    <a:lnTo>
                      <a:pt x="271" y="268"/>
                    </a:lnTo>
                    <a:lnTo>
                      <a:pt x="273" y="267"/>
                    </a:lnTo>
                    <a:lnTo>
                      <a:pt x="274" y="268"/>
                    </a:lnTo>
                    <a:lnTo>
                      <a:pt x="275" y="266"/>
                    </a:lnTo>
                    <a:lnTo>
                      <a:pt x="277" y="268"/>
                    </a:lnTo>
                    <a:lnTo>
                      <a:pt x="277" y="267"/>
                    </a:lnTo>
                    <a:lnTo>
                      <a:pt x="278" y="268"/>
                    </a:lnTo>
                    <a:lnTo>
                      <a:pt x="278" y="267"/>
                    </a:lnTo>
                    <a:lnTo>
                      <a:pt x="277" y="265"/>
                    </a:lnTo>
                    <a:lnTo>
                      <a:pt x="278" y="264"/>
                    </a:lnTo>
                    <a:lnTo>
                      <a:pt x="279" y="263"/>
                    </a:lnTo>
                    <a:lnTo>
                      <a:pt x="280" y="266"/>
                    </a:lnTo>
                    <a:lnTo>
                      <a:pt x="282" y="266"/>
                    </a:lnTo>
                    <a:lnTo>
                      <a:pt x="282" y="265"/>
                    </a:lnTo>
                    <a:lnTo>
                      <a:pt x="284" y="263"/>
                    </a:lnTo>
                    <a:lnTo>
                      <a:pt x="283" y="262"/>
                    </a:lnTo>
                    <a:lnTo>
                      <a:pt x="285" y="262"/>
                    </a:lnTo>
                    <a:lnTo>
                      <a:pt x="286" y="260"/>
                    </a:lnTo>
                    <a:lnTo>
                      <a:pt x="283" y="258"/>
                    </a:lnTo>
                    <a:lnTo>
                      <a:pt x="283" y="254"/>
                    </a:lnTo>
                    <a:lnTo>
                      <a:pt x="282" y="252"/>
                    </a:lnTo>
                    <a:lnTo>
                      <a:pt x="283" y="249"/>
                    </a:lnTo>
                    <a:lnTo>
                      <a:pt x="287" y="249"/>
                    </a:lnTo>
                    <a:lnTo>
                      <a:pt x="290" y="249"/>
                    </a:lnTo>
                    <a:lnTo>
                      <a:pt x="291" y="244"/>
                    </a:lnTo>
                    <a:lnTo>
                      <a:pt x="293" y="246"/>
                    </a:lnTo>
                    <a:lnTo>
                      <a:pt x="294" y="246"/>
                    </a:lnTo>
                    <a:lnTo>
                      <a:pt x="295" y="244"/>
                    </a:lnTo>
                    <a:lnTo>
                      <a:pt x="294" y="242"/>
                    </a:lnTo>
                    <a:lnTo>
                      <a:pt x="295" y="241"/>
                    </a:lnTo>
                    <a:lnTo>
                      <a:pt x="294" y="241"/>
                    </a:lnTo>
                    <a:lnTo>
                      <a:pt x="294" y="239"/>
                    </a:lnTo>
                    <a:lnTo>
                      <a:pt x="299" y="242"/>
                    </a:lnTo>
                    <a:lnTo>
                      <a:pt x="300" y="243"/>
                    </a:lnTo>
                    <a:lnTo>
                      <a:pt x="300" y="244"/>
                    </a:lnTo>
                    <a:lnTo>
                      <a:pt x="299" y="244"/>
                    </a:lnTo>
                    <a:lnTo>
                      <a:pt x="298" y="246"/>
                    </a:lnTo>
                    <a:lnTo>
                      <a:pt x="302" y="252"/>
                    </a:lnTo>
                    <a:lnTo>
                      <a:pt x="302" y="254"/>
                    </a:lnTo>
                    <a:lnTo>
                      <a:pt x="305" y="254"/>
                    </a:lnTo>
                    <a:lnTo>
                      <a:pt x="305" y="255"/>
                    </a:lnTo>
                    <a:lnTo>
                      <a:pt x="307" y="255"/>
                    </a:lnTo>
                    <a:lnTo>
                      <a:pt x="308" y="257"/>
                    </a:lnTo>
                    <a:lnTo>
                      <a:pt x="311" y="257"/>
                    </a:lnTo>
                    <a:lnTo>
                      <a:pt x="311" y="253"/>
                    </a:lnTo>
                    <a:lnTo>
                      <a:pt x="312" y="254"/>
                    </a:lnTo>
                    <a:lnTo>
                      <a:pt x="314" y="253"/>
                    </a:lnTo>
                    <a:lnTo>
                      <a:pt x="315" y="253"/>
                    </a:lnTo>
                    <a:lnTo>
                      <a:pt x="317" y="252"/>
                    </a:lnTo>
                    <a:lnTo>
                      <a:pt x="318" y="252"/>
                    </a:lnTo>
                    <a:lnTo>
                      <a:pt x="318" y="253"/>
                    </a:lnTo>
                    <a:lnTo>
                      <a:pt x="319" y="253"/>
                    </a:lnTo>
                    <a:lnTo>
                      <a:pt x="319" y="254"/>
                    </a:lnTo>
                    <a:lnTo>
                      <a:pt x="320" y="255"/>
                    </a:lnTo>
                    <a:lnTo>
                      <a:pt x="320" y="254"/>
                    </a:lnTo>
                    <a:lnTo>
                      <a:pt x="321" y="254"/>
                    </a:lnTo>
                    <a:lnTo>
                      <a:pt x="321" y="258"/>
                    </a:lnTo>
                    <a:lnTo>
                      <a:pt x="322" y="258"/>
                    </a:lnTo>
                    <a:lnTo>
                      <a:pt x="322" y="257"/>
                    </a:lnTo>
                    <a:lnTo>
                      <a:pt x="323" y="255"/>
                    </a:lnTo>
                    <a:lnTo>
                      <a:pt x="323" y="258"/>
                    </a:lnTo>
                    <a:lnTo>
                      <a:pt x="324" y="257"/>
                    </a:lnTo>
                    <a:lnTo>
                      <a:pt x="326" y="256"/>
                    </a:lnTo>
                    <a:lnTo>
                      <a:pt x="335" y="256"/>
                    </a:lnTo>
                    <a:lnTo>
                      <a:pt x="335" y="255"/>
                    </a:lnTo>
                    <a:lnTo>
                      <a:pt x="334" y="2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50" name="Freeform 124"/>
              <p:cNvSpPr>
                <a:spLocks/>
              </p:cNvSpPr>
              <p:nvPr/>
            </p:nvSpPr>
            <p:spPr bwMode="auto">
              <a:xfrm>
                <a:off x="1081" y="2725"/>
                <a:ext cx="335" cy="268"/>
              </a:xfrm>
              <a:custGeom>
                <a:avLst/>
                <a:gdLst>
                  <a:gd name="T0" fmla="*/ 328 w 335"/>
                  <a:gd name="T1" fmla="*/ 238 h 268"/>
                  <a:gd name="T2" fmla="*/ 328 w 335"/>
                  <a:gd name="T3" fmla="*/ 207 h 268"/>
                  <a:gd name="T4" fmla="*/ 325 w 335"/>
                  <a:gd name="T5" fmla="*/ 172 h 268"/>
                  <a:gd name="T6" fmla="*/ 319 w 335"/>
                  <a:gd name="T7" fmla="*/ 134 h 268"/>
                  <a:gd name="T8" fmla="*/ 289 w 335"/>
                  <a:gd name="T9" fmla="*/ 125 h 268"/>
                  <a:gd name="T10" fmla="*/ 278 w 335"/>
                  <a:gd name="T11" fmla="*/ 116 h 268"/>
                  <a:gd name="T12" fmla="*/ 276 w 335"/>
                  <a:gd name="T13" fmla="*/ 91 h 268"/>
                  <a:gd name="T14" fmla="*/ 262 w 335"/>
                  <a:gd name="T15" fmla="*/ 77 h 268"/>
                  <a:gd name="T16" fmla="*/ 266 w 335"/>
                  <a:gd name="T17" fmla="*/ 43 h 268"/>
                  <a:gd name="T18" fmla="*/ 254 w 335"/>
                  <a:gd name="T19" fmla="*/ 21 h 268"/>
                  <a:gd name="T20" fmla="*/ 238 w 335"/>
                  <a:gd name="T21" fmla="*/ 22 h 268"/>
                  <a:gd name="T22" fmla="*/ 229 w 335"/>
                  <a:gd name="T23" fmla="*/ 20 h 268"/>
                  <a:gd name="T24" fmla="*/ 213 w 335"/>
                  <a:gd name="T25" fmla="*/ 7 h 268"/>
                  <a:gd name="T26" fmla="*/ 202 w 335"/>
                  <a:gd name="T27" fmla="*/ 1 h 268"/>
                  <a:gd name="T28" fmla="*/ 188 w 335"/>
                  <a:gd name="T29" fmla="*/ 20 h 268"/>
                  <a:gd name="T30" fmla="*/ 188 w 335"/>
                  <a:gd name="T31" fmla="*/ 43 h 268"/>
                  <a:gd name="T32" fmla="*/ 186 w 335"/>
                  <a:gd name="T33" fmla="*/ 68 h 268"/>
                  <a:gd name="T34" fmla="*/ 150 w 335"/>
                  <a:gd name="T35" fmla="*/ 62 h 268"/>
                  <a:gd name="T36" fmla="*/ 130 w 335"/>
                  <a:gd name="T37" fmla="*/ 84 h 268"/>
                  <a:gd name="T38" fmla="*/ 113 w 335"/>
                  <a:gd name="T39" fmla="*/ 79 h 268"/>
                  <a:gd name="T40" fmla="*/ 87 w 335"/>
                  <a:gd name="T41" fmla="*/ 63 h 268"/>
                  <a:gd name="T42" fmla="*/ 66 w 335"/>
                  <a:gd name="T43" fmla="*/ 79 h 268"/>
                  <a:gd name="T44" fmla="*/ 51 w 335"/>
                  <a:gd name="T45" fmla="*/ 81 h 268"/>
                  <a:gd name="T46" fmla="*/ 39 w 335"/>
                  <a:gd name="T47" fmla="*/ 78 h 268"/>
                  <a:gd name="T48" fmla="*/ 36 w 335"/>
                  <a:gd name="T49" fmla="*/ 82 h 268"/>
                  <a:gd name="T50" fmla="*/ 32 w 335"/>
                  <a:gd name="T51" fmla="*/ 94 h 268"/>
                  <a:gd name="T52" fmla="*/ 23 w 335"/>
                  <a:gd name="T53" fmla="*/ 112 h 268"/>
                  <a:gd name="T54" fmla="*/ 8 w 335"/>
                  <a:gd name="T55" fmla="*/ 126 h 268"/>
                  <a:gd name="T56" fmla="*/ 3 w 335"/>
                  <a:gd name="T57" fmla="*/ 148 h 268"/>
                  <a:gd name="T58" fmla="*/ 8 w 335"/>
                  <a:gd name="T59" fmla="*/ 172 h 268"/>
                  <a:gd name="T60" fmla="*/ 14 w 335"/>
                  <a:gd name="T61" fmla="*/ 188 h 268"/>
                  <a:gd name="T62" fmla="*/ 18 w 335"/>
                  <a:gd name="T63" fmla="*/ 202 h 268"/>
                  <a:gd name="T64" fmla="*/ 23 w 335"/>
                  <a:gd name="T65" fmla="*/ 209 h 268"/>
                  <a:gd name="T66" fmla="*/ 29 w 335"/>
                  <a:gd name="T67" fmla="*/ 224 h 268"/>
                  <a:gd name="T68" fmla="*/ 41 w 335"/>
                  <a:gd name="T69" fmla="*/ 226 h 268"/>
                  <a:gd name="T70" fmla="*/ 54 w 335"/>
                  <a:gd name="T71" fmla="*/ 222 h 268"/>
                  <a:gd name="T72" fmla="*/ 55 w 335"/>
                  <a:gd name="T73" fmla="*/ 238 h 268"/>
                  <a:gd name="T74" fmla="*/ 63 w 335"/>
                  <a:gd name="T75" fmla="*/ 236 h 268"/>
                  <a:gd name="T76" fmla="*/ 78 w 335"/>
                  <a:gd name="T77" fmla="*/ 237 h 268"/>
                  <a:gd name="T78" fmla="*/ 93 w 335"/>
                  <a:gd name="T79" fmla="*/ 224 h 268"/>
                  <a:gd name="T80" fmla="*/ 131 w 335"/>
                  <a:gd name="T81" fmla="*/ 211 h 268"/>
                  <a:gd name="T82" fmla="*/ 140 w 335"/>
                  <a:gd name="T83" fmla="*/ 202 h 268"/>
                  <a:gd name="T84" fmla="*/ 148 w 335"/>
                  <a:gd name="T85" fmla="*/ 190 h 268"/>
                  <a:gd name="T86" fmla="*/ 155 w 335"/>
                  <a:gd name="T87" fmla="*/ 191 h 268"/>
                  <a:gd name="T88" fmla="*/ 165 w 335"/>
                  <a:gd name="T89" fmla="*/ 193 h 268"/>
                  <a:gd name="T90" fmla="*/ 173 w 335"/>
                  <a:gd name="T91" fmla="*/ 198 h 268"/>
                  <a:gd name="T92" fmla="*/ 180 w 335"/>
                  <a:gd name="T93" fmla="*/ 214 h 268"/>
                  <a:gd name="T94" fmla="*/ 192 w 335"/>
                  <a:gd name="T95" fmla="*/ 224 h 268"/>
                  <a:gd name="T96" fmla="*/ 202 w 335"/>
                  <a:gd name="T97" fmla="*/ 234 h 268"/>
                  <a:gd name="T98" fmla="*/ 213 w 335"/>
                  <a:gd name="T99" fmla="*/ 246 h 268"/>
                  <a:gd name="T100" fmla="*/ 231 w 335"/>
                  <a:gd name="T101" fmla="*/ 249 h 268"/>
                  <a:gd name="T102" fmla="*/ 242 w 335"/>
                  <a:gd name="T103" fmla="*/ 243 h 268"/>
                  <a:gd name="T104" fmla="*/ 256 w 335"/>
                  <a:gd name="T105" fmla="*/ 250 h 268"/>
                  <a:gd name="T106" fmla="*/ 268 w 335"/>
                  <a:gd name="T107" fmla="*/ 259 h 268"/>
                  <a:gd name="T108" fmla="*/ 268 w 335"/>
                  <a:gd name="T109" fmla="*/ 267 h 268"/>
                  <a:gd name="T110" fmla="*/ 279 w 335"/>
                  <a:gd name="T111" fmla="*/ 263 h 268"/>
                  <a:gd name="T112" fmla="*/ 282 w 335"/>
                  <a:gd name="T113" fmla="*/ 252 h 268"/>
                  <a:gd name="T114" fmla="*/ 295 w 335"/>
                  <a:gd name="T115" fmla="*/ 241 h 268"/>
                  <a:gd name="T116" fmla="*/ 305 w 335"/>
                  <a:gd name="T117" fmla="*/ 255 h 268"/>
                  <a:gd name="T118" fmla="*/ 319 w 335"/>
                  <a:gd name="T119" fmla="*/ 253 h 268"/>
                  <a:gd name="T120" fmla="*/ 326 w 335"/>
                  <a:gd name="T121" fmla="*/ 256 h 2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5"/>
                  <a:gd name="T184" fmla="*/ 0 h 268"/>
                  <a:gd name="T185" fmla="*/ 335 w 335"/>
                  <a:gd name="T186" fmla="*/ 268 h 2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5" h="268">
                    <a:moveTo>
                      <a:pt x="334" y="252"/>
                    </a:moveTo>
                    <a:lnTo>
                      <a:pt x="334" y="249"/>
                    </a:lnTo>
                    <a:lnTo>
                      <a:pt x="333" y="249"/>
                    </a:lnTo>
                    <a:lnTo>
                      <a:pt x="332" y="246"/>
                    </a:lnTo>
                    <a:lnTo>
                      <a:pt x="331" y="245"/>
                    </a:lnTo>
                    <a:lnTo>
                      <a:pt x="331" y="244"/>
                    </a:lnTo>
                    <a:lnTo>
                      <a:pt x="329" y="242"/>
                    </a:lnTo>
                    <a:lnTo>
                      <a:pt x="328" y="239"/>
                    </a:lnTo>
                    <a:lnTo>
                      <a:pt x="326" y="238"/>
                    </a:lnTo>
                    <a:lnTo>
                      <a:pt x="328" y="238"/>
                    </a:lnTo>
                    <a:lnTo>
                      <a:pt x="324" y="233"/>
                    </a:lnTo>
                    <a:lnTo>
                      <a:pt x="326" y="232"/>
                    </a:lnTo>
                    <a:lnTo>
                      <a:pt x="327" y="231"/>
                    </a:lnTo>
                    <a:lnTo>
                      <a:pt x="323" y="230"/>
                    </a:lnTo>
                    <a:lnTo>
                      <a:pt x="321" y="228"/>
                    </a:lnTo>
                    <a:lnTo>
                      <a:pt x="326" y="220"/>
                    </a:lnTo>
                    <a:lnTo>
                      <a:pt x="325" y="218"/>
                    </a:lnTo>
                    <a:lnTo>
                      <a:pt x="328" y="214"/>
                    </a:lnTo>
                    <a:lnTo>
                      <a:pt x="331" y="212"/>
                    </a:lnTo>
                    <a:lnTo>
                      <a:pt x="328" y="210"/>
                    </a:lnTo>
                    <a:lnTo>
                      <a:pt x="328" y="207"/>
                    </a:lnTo>
                    <a:lnTo>
                      <a:pt x="327" y="204"/>
                    </a:lnTo>
                    <a:lnTo>
                      <a:pt x="323" y="201"/>
                    </a:lnTo>
                    <a:lnTo>
                      <a:pt x="323" y="200"/>
                    </a:lnTo>
                    <a:lnTo>
                      <a:pt x="325" y="196"/>
                    </a:lnTo>
                    <a:lnTo>
                      <a:pt x="328" y="194"/>
                    </a:lnTo>
                    <a:lnTo>
                      <a:pt x="326" y="191"/>
                    </a:lnTo>
                    <a:lnTo>
                      <a:pt x="325" y="180"/>
                    </a:lnTo>
                    <a:lnTo>
                      <a:pt x="324" y="180"/>
                    </a:lnTo>
                    <a:lnTo>
                      <a:pt x="324" y="178"/>
                    </a:lnTo>
                    <a:lnTo>
                      <a:pt x="326" y="174"/>
                    </a:lnTo>
                    <a:lnTo>
                      <a:pt x="325" y="172"/>
                    </a:lnTo>
                    <a:lnTo>
                      <a:pt x="327" y="167"/>
                    </a:lnTo>
                    <a:lnTo>
                      <a:pt x="324" y="165"/>
                    </a:lnTo>
                    <a:lnTo>
                      <a:pt x="325" y="164"/>
                    </a:lnTo>
                    <a:lnTo>
                      <a:pt x="328" y="158"/>
                    </a:lnTo>
                    <a:lnTo>
                      <a:pt x="330" y="155"/>
                    </a:lnTo>
                    <a:lnTo>
                      <a:pt x="328" y="150"/>
                    </a:lnTo>
                    <a:lnTo>
                      <a:pt x="323" y="145"/>
                    </a:lnTo>
                    <a:lnTo>
                      <a:pt x="322" y="142"/>
                    </a:lnTo>
                    <a:lnTo>
                      <a:pt x="322" y="139"/>
                    </a:lnTo>
                    <a:lnTo>
                      <a:pt x="322" y="133"/>
                    </a:lnTo>
                    <a:lnTo>
                      <a:pt x="319" y="134"/>
                    </a:lnTo>
                    <a:lnTo>
                      <a:pt x="316" y="127"/>
                    </a:lnTo>
                    <a:lnTo>
                      <a:pt x="313" y="127"/>
                    </a:lnTo>
                    <a:lnTo>
                      <a:pt x="308" y="125"/>
                    </a:lnTo>
                    <a:lnTo>
                      <a:pt x="306" y="123"/>
                    </a:lnTo>
                    <a:lnTo>
                      <a:pt x="304" y="120"/>
                    </a:lnTo>
                    <a:lnTo>
                      <a:pt x="301" y="119"/>
                    </a:lnTo>
                    <a:lnTo>
                      <a:pt x="300" y="117"/>
                    </a:lnTo>
                    <a:lnTo>
                      <a:pt x="298" y="116"/>
                    </a:lnTo>
                    <a:lnTo>
                      <a:pt x="296" y="116"/>
                    </a:lnTo>
                    <a:lnTo>
                      <a:pt x="294" y="116"/>
                    </a:lnTo>
                    <a:lnTo>
                      <a:pt x="289" y="125"/>
                    </a:lnTo>
                    <a:lnTo>
                      <a:pt x="284" y="129"/>
                    </a:lnTo>
                    <a:lnTo>
                      <a:pt x="282" y="129"/>
                    </a:lnTo>
                    <a:lnTo>
                      <a:pt x="281" y="128"/>
                    </a:lnTo>
                    <a:lnTo>
                      <a:pt x="279" y="128"/>
                    </a:lnTo>
                    <a:lnTo>
                      <a:pt x="278" y="126"/>
                    </a:lnTo>
                    <a:lnTo>
                      <a:pt x="279" y="125"/>
                    </a:lnTo>
                    <a:lnTo>
                      <a:pt x="279" y="124"/>
                    </a:lnTo>
                    <a:lnTo>
                      <a:pt x="280" y="122"/>
                    </a:lnTo>
                    <a:lnTo>
                      <a:pt x="279" y="121"/>
                    </a:lnTo>
                    <a:lnTo>
                      <a:pt x="279" y="120"/>
                    </a:lnTo>
                    <a:lnTo>
                      <a:pt x="278" y="116"/>
                    </a:lnTo>
                    <a:lnTo>
                      <a:pt x="281" y="114"/>
                    </a:lnTo>
                    <a:lnTo>
                      <a:pt x="280" y="113"/>
                    </a:lnTo>
                    <a:lnTo>
                      <a:pt x="281" y="112"/>
                    </a:lnTo>
                    <a:lnTo>
                      <a:pt x="280" y="110"/>
                    </a:lnTo>
                    <a:lnTo>
                      <a:pt x="282" y="107"/>
                    </a:lnTo>
                    <a:lnTo>
                      <a:pt x="281" y="107"/>
                    </a:lnTo>
                    <a:lnTo>
                      <a:pt x="281" y="99"/>
                    </a:lnTo>
                    <a:lnTo>
                      <a:pt x="279" y="96"/>
                    </a:lnTo>
                    <a:lnTo>
                      <a:pt x="278" y="92"/>
                    </a:lnTo>
                    <a:lnTo>
                      <a:pt x="277" y="92"/>
                    </a:lnTo>
                    <a:lnTo>
                      <a:pt x="276" y="91"/>
                    </a:lnTo>
                    <a:lnTo>
                      <a:pt x="275" y="91"/>
                    </a:lnTo>
                    <a:lnTo>
                      <a:pt x="275" y="90"/>
                    </a:lnTo>
                    <a:lnTo>
                      <a:pt x="274" y="91"/>
                    </a:lnTo>
                    <a:lnTo>
                      <a:pt x="274" y="90"/>
                    </a:lnTo>
                    <a:lnTo>
                      <a:pt x="271" y="90"/>
                    </a:lnTo>
                    <a:lnTo>
                      <a:pt x="271" y="88"/>
                    </a:lnTo>
                    <a:lnTo>
                      <a:pt x="268" y="87"/>
                    </a:lnTo>
                    <a:lnTo>
                      <a:pt x="266" y="86"/>
                    </a:lnTo>
                    <a:lnTo>
                      <a:pt x="262" y="79"/>
                    </a:lnTo>
                    <a:lnTo>
                      <a:pt x="262" y="77"/>
                    </a:lnTo>
                    <a:lnTo>
                      <a:pt x="260" y="73"/>
                    </a:lnTo>
                    <a:lnTo>
                      <a:pt x="259" y="71"/>
                    </a:lnTo>
                    <a:lnTo>
                      <a:pt x="259" y="60"/>
                    </a:lnTo>
                    <a:lnTo>
                      <a:pt x="258" y="57"/>
                    </a:lnTo>
                    <a:lnTo>
                      <a:pt x="259" y="54"/>
                    </a:lnTo>
                    <a:lnTo>
                      <a:pt x="259" y="52"/>
                    </a:lnTo>
                    <a:lnTo>
                      <a:pt x="260" y="50"/>
                    </a:lnTo>
                    <a:lnTo>
                      <a:pt x="262" y="49"/>
                    </a:lnTo>
                    <a:lnTo>
                      <a:pt x="262" y="48"/>
                    </a:lnTo>
                    <a:lnTo>
                      <a:pt x="266" y="46"/>
                    </a:lnTo>
                    <a:lnTo>
                      <a:pt x="266" y="43"/>
                    </a:lnTo>
                    <a:lnTo>
                      <a:pt x="265" y="39"/>
                    </a:lnTo>
                    <a:lnTo>
                      <a:pt x="262" y="38"/>
                    </a:lnTo>
                    <a:lnTo>
                      <a:pt x="264" y="33"/>
                    </a:lnTo>
                    <a:lnTo>
                      <a:pt x="264" y="30"/>
                    </a:lnTo>
                    <a:lnTo>
                      <a:pt x="258" y="28"/>
                    </a:lnTo>
                    <a:lnTo>
                      <a:pt x="257" y="28"/>
                    </a:lnTo>
                    <a:lnTo>
                      <a:pt x="256" y="29"/>
                    </a:lnTo>
                    <a:lnTo>
                      <a:pt x="254" y="26"/>
                    </a:lnTo>
                    <a:lnTo>
                      <a:pt x="256" y="25"/>
                    </a:lnTo>
                    <a:lnTo>
                      <a:pt x="255" y="23"/>
                    </a:lnTo>
                    <a:lnTo>
                      <a:pt x="254" y="21"/>
                    </a:lnTo>
                    <a:lnTo>
                      <a:pt x="256" y="20"/>
                    </a:lnTo>
                    <a:lnTo>
                      <a:pt x="255" y="20"/>
                    </a:lnTo>
                    <a:lnTo>
                      <a:pt x="250" y="20"/>
                    </a:lnTo>
                    <a:lnTo>
                      <a:pt x="247" y="22"/>
                    </a:lnTo>
                    <a:lnTo>
                      <a:pt x="245" y="21"/>
                    </a:lnTo>
                    <a:lnTo>
                      <a:pt x="243" y="23"/>
                    </a:lnTo>
                    <a:lnTo>
                      <a:pt x="243" y="26"/>
                    </a:lnTo>
                    <a:lnTo>
                      <a:pt x="241" y="26"/>
                    </a:lnTo>
                    <a:lnTo>
                      <a:pt x="238" y="23"/>
                    </a:lnTo>
                    <a:lnTo>
                      <a:pt x="237" y="23"/>
                    </a:lnTo>
                    <a:lnTo>
                      <a:pt x="238" y="22"/>
                    </a:lnTo>
                    <a:lnTo>
                      <a:pt x="238" y="20"/>
                    </a:lnTo>
                    <a:lnTo>
                      <a:pt x="238" y="18"/>
                    </a:lnTo>
                    <a:lnTo>
                      <a:pt x="239" y="12"/>
                    </a:lnTo>
                    <a:lnTo>
                      <a:pt x="238" y="7"/>
                    </a:lnTo>
                    <a:lnTo>
                      <a:pt x="234" y="9"/>
                    </a:lnTo>
                    <a:lnTo>
                      <a:pt x="230" y="9"/>
                    </a:lnTo>
                    <a:lnTo>
                      <a:pt x="230" y="12"/>
                    </a:lnTo>
                    <a:lnTo>
                      <a:pt x="227" y="15"/>
                    </a:lnTo>
                    <a:lnTo>
                      <a:pt x="227" y="18"/>
                    </a:lnTo>
                    <a:lnTo>
                      <a:pt x="228" y="18"/>
                    </a:lnTo>
                    <a:lnTo>
                      <a:pt x="229" y="20"/>
                    </a:lnTo>
                    <a:lnTo>
                      <a:pt x="227" y="19"/>
                    </a:lnTo>
                    <a:lnTo>
                      <a:pt x="225" y="20"/>
                    </a:lnTo>
                    <a:lnTo>
                      <a:pt x="224" y="18"/>
                    </a:lnTo>
                    <a:lnTo>
                      <a:pt x="221" y="18"/>
                    </a:lnTo>
                    <a:lnTo>
                      <a:pt x="219" y="18"/>
                    </a:lnTo>
                    <a:lnTo>
                      <a:pt x="218" y="14"/>
                    </a:lnTo>
                    <a:lnTo>
                      <a:pt x="218" y="13"/>
                    </a:lnTo>
                    <a:lnTo>
                      <a:pt x="221" y="10"/>
                    </a:lnTo>
                    <a:lnTo>
                      <a:pt x="220" y="8"/>
                    </a:lnTo>
                    <a:lnTo>
                      <a:pt x="215" y="7"/>
                    </a:lnTo>
                    <a:lnTo>
                      <a:pt x="213" y="7"/>
                    </a:lnTo>
                    <a:lnTo>
                      <a:pt x="213" y="5"/>
                    </a:lnTo>
                    <a:lnTo>
                      <a:pt x="211" y="4"/>
                    </a:lnTo>
                    <a:lnTo>
                      <a:pt x="211" y="3"/>
                    </a:lnTo>
                    <a:lnTo>
                      <a:pt x="209" y="1"/>
                    </a:lnTo>
                    <a:lnTo>
                      <a:pt x="208" y="6"/>
                    </a:lnTo>
                    <a:lnTo>
                      <a:pt x="205" y="7"/>
                    </a:lnTo>
                    <a:lnTo>
                      <a:pt x="202" y="5"/>
                    </a:lnTo>
                    <a:lnTo>
                      <a:pt x="202" y="4"/>
                    </a:lnTo>
                    <a:lnTo>
                      <a:pt x="202" y="3"/>
                    </a:lnTo>
                    <a:lnTo>
                      <a:pt x="202" y="1"/>
                    </a:lnTo>
                    <a:lnTo>
                      <a:pt x="199" y="0"/>
                    </a:lnTo>
                    <a:lnTo>
                      <a:pt x="197" y="0"/>
                    </a:lnTo>
                    <a:lnTo>
                      <a:pt x="197" y="3"/>
                    </a:lnTo>
                    <a:lnTo>
                      <a:pt x="196" y="3"/>
                    </a:lnTo>
                    <a:lnTo>
                      <a:pt x="193" y="5"/>
                    </a:lnTo>
                    <a:lnTo>
                      <a:pt x="191" y="5"/>
                    </a:lnTo>
                    <a:lnTo>
                      <a:pt x="189" y="5"/>
                    </a:lnTo>
                    <a:lnTo>
                      <a:pt x="188" y="7"/>
                    </a:lnTo>
                    <a:lnTo>
                      <a:pt x="183" y="13"/>
                    </a:lnTo>
                    <a:lnTo>
                      <a:pt x="185" y="15"/>
                    </a:lnTo>
                    <a:lnTo>
                      <a:pt x="188" y="20"/>
                    </a:lnTo>
                    <a:lnTo>
                      <a:pt x="189" y="18"/>
                    </a:lnTo>
                    <a:lnTo>
                      <a:pt x="193" y="17"/>
                    </a:lnTo>
                    <a:lnTo>
                      <a:pt x="193" y="18"/>
                    </a:lnTo>
                    <a:lnTo>
                      <a:pt x="194" y="23"/>
                    </a:lnTo>
                    <a:lnTo>
                      <a:pt x="196" y="27"/>
                    </a:lnTo>
                    <a:lnTo>
                      <a:pt x="195" y="26"/>
                    </a:lnTo>
                    <a:lnTo>
                      <a:pt x="193" y="28"/>
                    </a:lnTo>
                    <a:lnTo>
                      <a:pt x="193" y="34"/>
                    </a:lnTo>
                    <a:lnTo>
                      <a:pt x="192" y="37"/>
                    </a:lnTo>
                    <a:lnTo>
                      <a:pt x="193" y="38"/>
                    </a:lnTo>
                    <a:lnTo>
                      <a:pt x="188" y="43"/>
                    </a:lnTo>
                    <a:lnTo>
                      <a:pt x="187" y="44"/>
                    </a:lnTo>
                    <a:lnTo>
                      <a:pt x="185" y="46"/>
                    </a:lnTo>
                    <a:lnTo>
                      <a:pt x="186" y="48"/>
                    </a:lnTo>
                    <a:lnTo>
                      <a:pt x="187" y="51"/>
                    </a:lnTo>
                    <a:lnTo>
                      <a:pt x="187" y="54"/>
                    </a:lnTo>
                    <a:lnTo>
                      <a:pt x="189" y="54"/>
                    </a:lnTo>
                    <a:lnTo>
                      <a:pt x="186" y="56"/>
                    </a:lnTo>
                    <a:lnTo>
                      <a:pt x="186" y="59"/>
                    </a:lnTo>
                    <a:lnTo>
                      <a:pt x="185" y="60"/>
                    </a:lnTo>
                    <a:lnTo>
                      <a:pt x="186" y="61"/>
                    </a:lnTo>
                    <a:lnTo>
                      <a:pt x="186" y="68"/>
                    </a:lnTo>
                    <a:lnTo>
                      <a:pt x="186" y="71"/>
                    </a:lnTo>
                    <a:lnTo>
                      <a:pt x="185" y="71"/>
                    </a:lnTo>
                    <a:lnTo>
                      <a:pt x="179" y="71"/>
                    </a:lnTo>
                    <a:lnTo>
                      <a:pt x="177" y="73"/>
                    </a:lnTo>
                    <a:lnTo>
                      <a:pt x="174" y="73"/>
                    </a:lnTo>
                    <a:lnTo>
                      <a:pt x="171" y="71"/>
                    </a:lnTo>
                    <a:lnTo>
                      <a:pt x="169" y="69"/>
                    </a:lnTo>
                    <a:lnTo>
                      <a:pt x="159" y="64"/>
                    </a:lnTo>
                    <a:lnTo>
                      <a:pt x="158" y="68"/>
                    </a:lnTo>
                    <a:lnTo>
                      <a:pt x="152" y="62"/>
                    </a:lnTo>
                    <a:lnTo>
                      <a:pt x="150" y="62"/>
                    </a:lnTo>
                    <a:lnTo>
                      <a:pt x="149" y="65"/>
                    </a:lnTo>
                    <a:lnTo>
                      <a:pt x="147" y="65"/>
                    </a:lnTo>
                    <a:lnTo>
                      <a:pt x="145" y="65"/>
                    </a:lnTo>
                    <a:lnTo>
                      <a:pt x="143" y="65"/>
                    </a:lnTo>
                    <a:lnTo>
                      <a:pt x="140" y="63"/>
                    </a:lnTo>
                    <a:lnTo>
                      <a:pt x="139" y="63"/>
                    </a:lnTo>
                    <a:lnTo>
                      <a:pt x="139" y="65"/>
                    </a:lnTo>
                    <a:lnTo>
                      <a:pt x="137" y="69"/>
                    </a:lnTo>
                    <a:lnTo>
                      <a:pt x="134" y="72"/>
                    </a:lnTo>
                    <a:lnTo>
                      <a:pt x="131" y="78"/>
                    </a:lnTo>
                    <a:lnTo>
                      <a:pt x="130" y="84"/>
                    </a:lnTo>
                    <a:lnTo>
                      <a:pt x="128" y="86"/>
                    </a:lnTo>
                    <a:lnTo>
                      <a:pt x="128" y="84"/>
                    </a:lnTo>
                    <a:lnTo>
                      <a:pt x="124" y="86"/>
                    </a:lnTo>
                    <a:lnTo>
                      <a:pt x="121" y="85"/>
                    </a:lnTo>
                    <a:lnTo>
                      <a:pt x="121" y="84"/>
                    </a:lnTo>
                    <a:lnTo>
                      <a:pt x="120" y="84"/>
                    </a:lnTo>
                    <a:lnTo>
                      <a:pt x="119" y="82"/>
                    </a:lnTo>
                    <a:lnTo>
                      <a:pt x="117" y="82"/>
                    </a:lnTo>
                    <a:lnTo>
                      <a:pt x="115" y="80"/>
                    </a:lnTo>
                    <a:lnTo>
                      <a:pt x="113" y="79"/>
                    </a:lnTo>
                    <a:lnTo>
                      <a:pt x="112" y="81"/>
                    </a:lnTo>
                    <a:lnTo>
                      <a:pt x="109" y="82"/>
                    </a:lnTo>
                    <a:lnTo>
                      <a:pt x="107" y="81"/>
                    </a:lnTo>
                    <a:lnTo>
                      <a:pt x="107" y="80"/>
                    </a:lnTo>
                    <a:lnTo>
                      <a:pt x="109" y="77"/>
                    </a:lnTo>
                    <a:lnTo>
                      <a:pt x="106" y="73"/>
                    </a:lnTo>
                    <a:lnTo>
                      <a:pt x="101" y="73"/>
                    </a:lnTo>
                    <a:lnTo>
                      <a:pt x="99" y="71"/>
                    </a:lnTo>
                    <a:lnTo>
                      <a:pt x="95" y="67"/>
                    </a:lnTo>
                    <a:lnTo>
                      <a:pt x="91" y="67"/>
                    </a:lnTo>
                    <a:lnTo>
                      <a:pt x="87" y="63"/>
                    </a:lnTo>
                    <a:lnTo>
                      <a:pt x="83" y="61"/>
                    </a:lnTo>
                    <a:lnTo>
                      <a:pt x="80" y="68"/>
                    </a:lnTo>
                    <a:lnTo>
                      <a:pt x="79" y="69"/>
                    </a:lnTo>
                    <a:lnTo>
                      <a:pt x="77" y="69"/>
                    </a:lnTo>
                    <a:lnTo>
                      <a:pt x="75" y="70"/>
                    </a:lnTo>
                    <a:lnTo>
                      <a:pt x="69" y="68"/>
                    </a:lnTo>
                    <a:lnTo>
                      <a:pt x="69" y="69"/>
                    </a:lnTo>
                    <a:lnTo>
                      <a:pt x="69" y="73"/>
                    </a:lnTo>
                    <a:lnTo>
                      <a:pt x="67" y="74"/>
                    </a:lnTo>
                    <a:lnTo>
                      <a:pt x="67" y="77"/>
                    </a:lnTo>
                    <a:lnTo>
                      <a:pt x="66" y="79"/>
                    </a:lnTo>
                    <a:lnTo>
                      <a:pt x="66" y="83"/>
                    </a:lnTo>
                    <a:lnTo>
                      <a:pt x="65" y="86"/>
                    </a:lnTo>
                    <a:lnTo>
                      <a:pt x="62" y="87"/>
                    </a:lnTo>
                    <a:lnTo>
                      <a:pt x="60" y="87"/>
                    </a:lnTo>
                    <a:lnTo>
                      <a:pt x="60" y="86"/>
                    </a:lnTo>
                    <a:lnTo>
                      <a:pt x="59" y="88"/>
                    </a:lnTo>
                    <a:lnTo>
                      <a:pt x="58" y="86"/>
                    </a:lnTo>
                    <a:lnTo>
                      <a:pt x="55" y="86"/>
                    </a:lnTo>
                    <a:lnTo>
                      <a:pt x="55" y="85"/>
                    </a:lnTo>
                    <a:lnTo>
                      <a:pt x="52" y="84"/>
                    </a:lnTo>
                    <a:lnTo>
                      <a:pt x="51" y="81"/>
                    </a:lnTo>
                    <a:lnTo>
                      <a:pt x="48" y="78"/>
                    </a:lnTo>
                    <a:lnTo>
                      <a:pt x="47" y="78"/>
                    </a:lnTo>
                    <a:lnTo>
                      <a:pt x="46" y="79"/>
                    </a:lnTo>
                    <a:lnTo>
                      <a:pt x="46" y="78"/>
                    </a:lnTo>
                    <a:lnTo>
                      <a:pt x="44" y="79"/>
                    </a:lnTo>
                    <a:lnTo>
                      <a:pt x="45" y="78"/>
                    </a:lnTo>
                    <a:lnTo>
                      <a:pt x="46" y="76"/>
                    </a:lnTo>
                    <a:lnTo>
                      <a:pt x="44" y="76"/>
                    </a:lnTo>
                    <a:lnTo>
                      <a:pt x="44" y="75"/>
                    </a:lnTo>
                    <a:lnTo>
                      <a:pt x="41" y="76"/>
                    </a:lnTo>
                    <a:lnTo>
                      <a:pt x="39" y="78"/>
                    </a:lnTo>
                    <a:lnTo>
                      <a:pt x="37" y="75"/>
                    </a:lnTo>
                    <a:lnTo>
                      <a:pt x="34" y="76"/>
                    </a:lnTo>
                    <a:lnTo>
                      <a:pt x="36" y="78"/>
                    </a:lnTo>
                    <a:lnTo>
                      <a:pt x="35" y="78"/>
                    </a:lnTo>
                    <a:lnTo>
                      <a:pt x="36" y="79"/>
                    </a:lnTo>
                    <a:lnTo>
                      <a:pt x="37" y="78"/>
                    </a:lnTo>
                    <a:lnTo>
                      <a:pt x="38" y="79"/>
                    </a:lnTo>
                    <a:lnTo>
                      <a:pt x="38" y="80"/>
                    </a:lnTo>
                    <a:lnTo>
                      <a:pt x="37" y="79"/>
                    </a:lnTo>
                    <a:lnTo>
                      <a:pt x="36" y="81"/>
                    </a:lnTo>
                    <a:lnTo>
                      <a:pt x="36" y="82"/>
                    </a:lnTo>
                    <a:lnTo>
                      <a:pt x="36" y="84"/>
                    </a:lnTo>
                    <a:lnTo>
                      <a:pt x="37" y="84"/>
                    </a:lnTo>
                    <a:lnTo>
                      <a:pt x="38" y="85"/>
                    </a:lnTo>
                    <a:lnTo>
                      <a:pt x="38" y="86"/>
                    </a:lnTo>
                    <a:lnTo>
                      <a:pt x="35" y="87"/>
                    </a:lnTo>
                    <a:lnTo>
                      <a:pt x="34" y="89"/>
                    </a:lnTo>
                    <a:lnTo>
                      <a:pt x="36" y="91"/>
                    </a:lnTo>
                    <a:lnTo>
                      <a:pt x="34" y="95"/>
                    </a:lnTo>
                    <a:lnTo>
                      <a:pt x="32" y="94"/>
                    </a:lnTo>
                    <a:lnTo>
                      <a:pt x="30" y="94"/>
                    </a:lnTo>
                    <a:lnTo>
                      <a:pt x="28" y="97"/>
                    </a:lnTo>
                    <a:lnTo>
                      <a:pt x="26" y="102"/>
                    </a:lnTo>
                    <a:lnTo>
                      <a:pt x="26" y="104"/>
                    </a:lnTo>
                    <a:lnTo>
                      <a:pt x="25" y="104"/>
                    </a:lnTo>
                    <a:lnTo>
                      <a:pt x="24" y="107"/>
                    </a:lnTo>
                    <a:lnTo>
                      <a:pt x="27" y="110"/>
                    </a:lnTo>
                    <a:lnTo>
                      <a:pt x="26" y="112"/>
                    </a:lnTo>
                    <a:lnTo>
                      <a:pt x="23" y="112"/>
                    </a:lnTo>
                    <a:lnTo>
                      <a:pt x="23" y="110"/>
                    </a:lnTo>
                    <a:lnTo>
                      <a:pt x="23" y="108"/>
                    </a:lnTo>
                    <a:lnTo>
                      <a:pt x="22" y="110"/>
                    </a:lnTo>
                    <a:lnTo>
                      <a:pt x="20" y="114"/>
                    </a:lnTo>
                    <a:lnTo>
                      <a:pt x="16" y="115"/>
                    </a:lnTo>
                    <a:lnTo>
                      <a:pt x="12" y="116"/>
                    </a:lnTo>
                    <a:lnTo>
                      <a:pt x="10" y="118"/>
                    </a:lnTo>
                    <a:lnTo>
                      <a:pt x="10" y="121"/>
                    </a:lnTo>
                    <a:lnTo>
                      <a:pt x="9" y="123"/>
                    </a:lnTo>
                    <a:lnTo>
                      <a:pt x="8" y="126"/>
                    </a:lnTo>
                    <a:lnTo>
                      <a:pt x="10" y="128"/>
                    </a:lnTo>
                    <a:lnTo>
                      <a:pt x="10" y="130"/>
                    </a:lnTo>
                    <a:lnTo>
                      <a:pt x="4" y="135"/>
                    </a:lnTo>
                    <a:lnTo>
                      <a:pt x="3" y="134"/>
                    </a:lnTo>
                    <a:lnTo>
                      <a:pt x="0" y="139"/>
                    </a:lnTo>
                    <a:lnTo>
                      <a:pt x="0" y="144"/>
                    </a:lnTo>
                    <a:lnTo>
                      <a:pt x="2" y="144"/>
                    </a:lnTo>
                    <a:lnTo>
                      <a:pt x="3" y="144"/>
                    </a:lnTo>
                    <a:lnTo>
                      <a:pt x="4" y="144"/>
                    </a:lnTo>
                    <a:lnTo>
                      <a:pt x="3" y="147"/>
                    </a:lnTo>
                    <a:lnTo>
                      <a:pt x="3" y="148"/>
                    </a:lnTo>
                    <a:lnTo>
                      <a:pt x="3" y="149"/>
                    </a:lnTo>
                    <a:lnTo>
                      <a:pt x="4" y="153"/>
                    </a:lnTo>
                    <a:lnTo>
                      <a:pt x="4" y="154"/>
                    </a:lnTo>
                    <a:lnTo>
                      <a:pt x="2" y="158"/>
                    </a:lnTo>
                    <a:lnTo>
                      <a:pt x="5" y="161"/>
                    </a:lnTo>
                    <a:lnTo>
                      <a:pt x="4" y="161"/>
                    </a:lnTo>
                    <a:lnTo>
                      <a:pt x="4" y="163"/>
                    </a:lnTo>
                    <a:lnTo>
                      <a:pt x="6" y="165"/>
                    </a:lnTo>
                    <a:lnTo>
                      <a:pt x="7" y="170"/>
                    </a:lnTo>
                    <a:lnTo>
                      <a:pt x="6" y="172"/>
                    </a:lnTo>
                    <a:lnTo>
                      <a:pt x="8" y="172"/>
                    </a:lnTo>
                    <a:lnTo>
                      <a:pt x="9" y="175"/>
                    </a:lnTo>
                    <a:lnTo>
                      <a:pt x="9" y="176"/>
                    </a:lnTo>
                    <a:lnTo>
                      <a:pt x="12" y="178"/>
                    </a:lnTo>
                    <a:lnTo>
                      <a:pt x="12" y="181"/>
                    </a:lnTo>
                    <a:lnTo>
                      <a:pt x="12" y="182"/>
                    </a:lnTo>
                    <a:lnTo>
                      <a:pt x="13" y="182"/>
                    </a:lnTo>
                    <a:lnTo>
                      <a:pt x="13" y="185"/>
                    </a:lnTo>
                    <a:lnTo>
                      <a:pt x="14" y="185"/>
                    </a:lnTo>
                    <a:lnTo>
                      <a:pt x="14" y="187"/>
                    </a:lnTo>
                    <a:lnTo>
                      <a:pt x="14" y="188"/>
                    </a:lnTo>
                    <a:lnTo>
                      <a:pt x="14" y="192"/>
                    </a:lnTo>
                    <a:lnTo>
                      <a:pt x="14" y="194"/>
                    </a:lnTo>
                    <a:lnTo>
                      <a:pt x="16" y="195"/>
                    </a:lnTo>
                    <a:lnTo>
                      <a:pt x="17" y="199"/>
                    </a:lnTo>
                    <a:lnTo>
                      <a:pt x="18" y="199"/>
                    </a:lnTo>
                    <a:lnTo>
                      <a:pt x="17" y="201"/>
                    </a:lnTo>
                    <a:lnTo>
                      <a:pt x="18" y="201"/>
                    </a:lnTo>
                    <a:lnTo>
                      <a:pt x="17" y="202"/>
                    </a:lnTo>
                    <a:lnTo>
                      <a:pt x="18" y="202"/>
                    </a:lnTo>
                    <a:lnTo>
                      <a:pt x="18" y="205"/>
                    </a:lnTo>
                    <a:lnTo>
                      <a:pt x="18" y="206"/>
                    </a:lnTo>
                    <a:lnTo>
                      <a:pt x="19" y="205"/>
                    </a:lnTo>
                    <a:lnTo>
                      <a:pt x="18" y="208"/>
                    </a:lnTo>
                    <a:lnTo>
                      <a:pt x="22" y="209"/>
                    </a:lnTo>
                    <a:lnTo>
                      <a:pt x="22" y="208"/>
                    </a:lnTo>
                    <a:lnTo>
                      <a:pt x="22" y="209"/>
                    </a:lnTo>
                    <a:lnTo>
                      <a:pt x="23" y="210"/>
                    </a:lnTo>
                    <a:lnTo>
                      <a:pt x="23" y="209"/>
                    </a:lnTo>
                    <a:lnTo>
                      <a:pt x="25" y="210"/>
                    </a:lnTo>
                    <a:lnTo>
                      <a:pt x="26" y="210"/>
                    </a:lnTo>
                    <a:lnTo>
                      <a:pt x="26" y="211"/>
                    </a:lnTo>
                    <a:lnTo>
                      <a:pt x="25" y="211"/>
                    </a:lnTo>
                    <a:lnTo>
                      <a:pt x="27" y="212"/>
                    </a:lnTo>
                    <a:lnTo>
                      <a:pt x="26" y="215"/>
                    </a:lnTo>
                    <a:lnTo>
                      <a:pt x="28" y="216"/>
                    </a:lnTo>
                    <a:lnTo>
                      <a:pt x="28" y="218"/>
                    </a:lnTo>
                    <a:lnTo>
                      <a:pt x="29" y="221"/>
                    </a:lnTo>
                    <a:lnTo>
                      <a:pt x="30" y="221"/>
                    </a:lnTo>
                    <a:lnTo>
                      <a:pt x="29" y="224"/>
                    </a:lnTo>
                    <a:lnTo>
                      <a:pt x="31" y="224"/>
                    </a:lnTo>
                    <a:lnTo>
                      <a:pt x="31" y="225"/>
                    </a:lnTo>
                    <a:lnTo>
                      <a:pt x="32" y="227"/>
                    </a:lnTo>
                    <a:lnTo>
                      <a:pt x="33" y="224"/>
                    </a:lnTo>
                    <a:lnTo>
                      <a:pt x="35" y="219"/>
                    </a:lnTo>
                    <a:lnTo>
                      <a:pt x="39" y="219"/>
                    </a:lnTo>
                    <a:lnTo>
                      <a:pt x="38" y="220"/>
                    </a:lnTo>
                    <a:lnTo>
                      <a:pt x="39" y="222"/>
                    </a:lnTo>
                    <a:lnTo>
                      <a:pt x="40" y="225"/>
                    </a:lnTo>
                    <a:lnTo>
                      <a:pt x="41" y="226"/>
                    </a:lnTo>
                    <a:lnTo>
                      <a:pt x="44" y="228"/>
                    </a:lnTo>
                    <a:lnTo>
                      <a:pt x="46" y="228"/>
                    </a:lnTo>
                    <a:lnTo>
                      <a:pt x="47" y="226"/>
                    </a:lnTo>
                    <a:lnTo>
                      <a:pt x="45" y="224"/>
                    </a:lnTo>
                    <a:lnTo>
                      <a:pt x="45" y="223"/>
                    </a:lnTo>
                    <a:lnTo>
                      <a:pt x="49" y="224"/>
                    </a:lnTo>
                    <a:lnTo>
                      <a:pt x="49" y="223"/>
                    </a:lnTo>
                    <a:lnTo>
                      <a:pt x="51" y="221"/>
                    </a:lnTo>
                    <a:lnTo>
                      <a:pt x="53" y="221"/>
                    </a:lnTo>
                    <a:lnTo>
                      <a:pt x="54" y="221"/>
                    </a:lnTo>
                    <a:lnTo>
                      <a:pt x="54" y="222"/>
                    </a:lnTo>
                    <a:lnTo>
                      <a:pt x="53" y="223"/>
                    </a:lnTo>
                    <a:lnTo>
                      <a:pt x="53" y="225"/>
                    </a:lnTo>
                    <a:lnTo>
                      <a:pt x="52" y="225"/>
                    </a:lnTo>
                    <a:lnTo>
                      <a:pt x="54" y="228"/>
                    </a:lnTo>
                    <a:lnTo>
                      <a:pt x="52" y="229"/>
                    </a:lnTo>
                    <a:lnTo>
                      <a:pt x="52" y="231"/>
                    </a:lnTo>
                    <a:lnTo>
                      <a:pt x="52" y="236"/>
                    </a:lnTo>
                    <a:lnTo>
                      <a:pt x="54" y="238"/>
                    </a:lnTo>
                    <a:lnTo>
                      <a:pt x="55" y="238"/>
                    </a:lnTo>
                    <a:lnTo>
                      <a:pt x="55" y="236"/>
                    </a:lnTo>
                    <a:lnTo>
                      <a:pt x="56" y="238"/>
                    </a:lnTo>
                    <a:lnTo>
                      <a:pt x="57" y="237"/>
                    </a:lnTo>
                    <a:lnTo>
                      <a:pt x="57" y="238"/>
                    </a:lnTo>
                    <a:lnTo>
                      <a:pt x="58" y="238"/>
                    </a:lnTo>
                    <a:lnTo>
                      <a:pt x="57" y="238"/>
                    </a:lnTo>
                    <a:lnTo>
                      <a:pt x="59" y="240"/>
                    </a:lnTo>
                    <a:lnTo>
                      <a:pt x="60" y="241"/>
                    </a:lnTo>
                    <a:lnTo>
                      <a:pt x="61" y="240"/>
                    </a:lnTo>
                    <a:lnTo>
                      <a:pt x="61" y="238"/>
                    </a:lnTo>
                    <a:lnTo>
                      <a:pt x="63" y="236"/>
                    </a:lnTo>
                    <a:lnTo>
                      <a:pt x="63" y="237"/>
                    </a:lnTo>
                    <a:lnTo>
                      <a:pt x="65" y="238"/>
                    </a:lnTo>
                    <a:lnTo>
                      <a:pt x="66" y="238"/>
                    </a:lnTo>
                    <a:lnTo>
                      <a:pt x="66" y="235"/>
                    </a:lnTo>
                    <a:lnTo>
                      <a:pt x="68" y="236"/>
                    </a:lnTo>
                    <a:lnTo>
                      <a:pt x="69" y="238"/>
                    </a:lnTo>
                    <a:lnTo>
                      <a:pt x="71" y="238"/>
                    </a:lnTo>
                    <a:lnTo>
                      <a:pt x="71" y="236"/>
                    </a:lnTo>
                    <a:lnTo>
                      <a:pt x="75" y="237"/>
                    </a:lnTo>
                    <a:lnTo>
                      <a:pt x="78" y="237"/>
                    </a:lnTo>
                    <a:lnTo>
                      <a:pt x="78" y="236"/>
                    </a:lnTo>
                    <a:lnTo>
                      <a:pt x="82" y="240"/>
                    </a:lnTo>
                    <a:lnTo>
                      <a:pt x="82" y="239"/>
                    </a:lnTo>
                    <a:lnTo>
                      <a:pt x="82" y="235"/>
                    </a:lnTo>
                    <a:lnTo>
                      <a:pt x="84" y="234"/>
                    </a:lnTo>
                    <a:lnTo>
                      <a:pt x="84" y="233"/>
                    </a:lnTo>
                    <a:lnTo>
                      <a:pt x="88" y="234"/>
                    </a:lnTo>
                    <a:lnTo>
                      <a:pt x="89" y="232"/>
                    </a:lnTo>
                    <a:lnTo>
                      <a:pt x="90" y="233"/>
                    </a:lnTo>
                    <a:lnTo>
                      <a:pt x="93" y="225"/>
                    </a:lnTo>
                    <a:lnTo>
                      <a:pt x="93" y="224"/>
                    </a:lnTo>
                    <a:lnTo>
                      <a:pt x="100" y="226"/>
                    </a:lnTo>
                    <a:lnTo>
                      <a:pt x="101" y="225"/>
                    </a:lnTo>
                    <a:lnTo>
                      <a:pt x="102" y="221"/>
                    </a:lnTo>
                    <a:lnTo>
                      <a:pt x="101" y="212"/>
                    </a:lnTo>
                    <a:lnTo>
                      <a:pt x="101" y="207"/>
                    </a:lnTo>
                    <a:lnTo>
                      <a:pt x="115" y="212"/>
                    </a:lnTo>
                    <a:lnTo>
                      <a:pt x="121" y="218"/>
                    </a:lnTo>
                    <a:lnTo>
                      <a:pt x="128" y="213"/>
                    </a:lnTo>
                    <a:lnTo>
                      <a:pt x="129" y="213"/>
                    </a:lnTo>
                    <a:lnTo>
                      <a:pt x="130" y="212"/>
                    </a:lnTo>
                    <a:lnTo>
                      <a:pt x="131" y="211"/>
                    </a:lnTo>
                    <a:lnTo>
                      <a:pt x="130" y="209"/>
                    </a:lnTo>
                    <a:lnTo>
                      <a:pt x="128" y="207"/>
                    </a:lnTo>
                    <a:lnTo>
                      <a:pt x="129" y="205"/>
                    </a:lnTo>
                    <a:lnTo>
                      <a:pt x="128" y="204"/>
                    </a:lnTo>
                    <a:lnTo>
                      <a:pt x="133" y="203"/>
                    </a:lnTo>
                    <a:lnTo>
                      <a:pt x="133" y="202"/>
                    </a:lnTo>
                    <a:lnTo>
                      <a:pt x="136" y="201"/>
                    </a:lnTo>
                    <a:lnTo>
                      <a:pt x="138" y="201"/>
                    </a:lnTo>
                    <a:lnTo>
                      <a:pt x="139" y="201"/>
                    </a:lnTo>
                    <a:lnTo>
                      <a:pt x="140" y="200"/>
                    </a:lnTo>
                    <a:lnTo>
                      <a:pt x="140" y="202"/>
                    </a:lnTo>
                    <a:lnTo>
                      <a:pt x="143" y="200"/>
                    </a:lnTo>
                    <a:lnTo>
                      <a:pt x="145" y="199"/>
                    </a:lnTo>
                    <a:lnTo>
                      <a:pt x="144" y="195"/>
                    </a:lnTo>
                    <a:lnTo>
                      <a:pt x="145" y="195"/>
                    </a:lnTo>
                    <a:lnTo>
                      <a:pt x="144" y="191"/>
                    </a:lnTo>
                    <a:lnTo>
                      <a:pt x="142" y="191"/>
                    </a:lnTo>
                    <a:lnTo>
                      <a:pt x="145" y="191"/>
                    </a:lnTo>
                    <a:lnTo>
                      <a:pt x="145" y="190"/>
                    </a:lnTo>
                    <a:lnTo>
                      <a:pt x="147" y="191"/>
                    </a:lnTo>
                    <a:lnTo>
                      <a:pt x="147" y="190"/>
                    </a:lnTo>
                    <a:lnTo>
                      <a:pt x="148" y="190"/>
                    </a:lnTo>
                    <a:lnTo>
                      <a:pt x="148" y="191"/>
                    </a:lnTo>
                    <a:lnTo>
                      <a:pt x="147" y="185"/>
                    </a:lnTo>
                    <a:lnTo>
                      <a:pt x="148" y="184"/>
                    </a:lnTo>
                    <a:lnTo>
                      <a:pt x="153" y="185"/>
                    </a:lnTo>
                    <a:lnTo>
                      <a:pt x="153" y="186"/>
                    </a:lnTo>
                    <a:lnTo>
                      <a:pt x="153" y="189"/>
                    </a:lnTo>
                    <a:lnTo>
                      <a:pt x="152" y="189"/>
                    </a:lnTo>
                    <a:lnTo>
                      <a:pt x="153" y="191"/>
                    </a:lnTo>
                    <a:lnTo>
                      <a:pt x="154" y="191"/>
                    </a:lnTo>
                    <a:lnTo>
                      <a:pt x="155" y="192"/>
                    </a:lnTo>
                    <a:lnTo>
                      <a:pt x="155" y="191"/>
                    </a:lnTo>
                    <a:lnTo>
                      <a:pt x="157" y="191"/>
                    </a:lnTo>
                    <a:lnTo>
                      <a:pt x="158" y="195"/>
                    </a:lnTo>
                    <a:lnTo>
                      <a:pt x="156" y="195"/>
                    </a:lnTo>
                    <a:lnTo>
                      <a:pt x="158" y="196"/>
                    </a:lnTo>
                    <a:lnTo>
                      <a:pt x="158" y="197"/>
                    </a:lnTo>
                    <a:lnTo>
                      <a:pt x="161" y="197"/>
                    </a:lnTo>
                    <a:lnTo>
                      <a:pt x="162" y="199"/>
                    </a:lnTo>
                    <a:lnTo>
                      <a:pt x="162" y="196"/>
                    </a:lnTo>
                    <a:lnTo>
                      <a:pt x="164" y="196"/>
                    </a:lnTo>
                    <a:lnTo>
                      <a:pt x="164" y="194"/>
                    </a:lnTo>
                    <a:lnTo>
                      <a:pt x="165" y="193"/>
                    </a:lnTo>
                    <a:lnTo>
                      <a:pt x="166" y="194"/>
                    </a:lnTo>
                    <a:lnTo>
                      <a:pt x="165" y="194"/>
                    </a:lnTo>
                    <a:lnTo>
                      <a:pt x="165" y="195"/>
                    </a:lnTo>
                    <a:lnTo>
                      <a:pt x="167" y="195"/>
                    </a:lnTo>
                    <a:lnTo>
                      <a:pt x="167" y="196"/>
                    </a:lnTo>
                    <a:lnTo>
                      <a:pt x="169" y="196"/>
                    </a:lnTo>
                    <a:lnTo>
                      <a:pt x="170" y="196"/>
                    </a:lnTo>
                    <a:lnTo>
                      <a:pt x="173" y="195"/>
                    </a:lnTo>
                    <a:lnTo>
                      <a:pt x="173" y="196"/>
                    </a:lnTo>
                    <a:lnTo>
                      <a:pt x="172" y="197"/>
                    </a:lnTo>
                    <a:lnTo>
                      <a:pt x="173" y="198"/>
                    </a:lnTo>
                    <a:lnTo>
                      <a:pt x="175" y="204"/>
                    </a:lnTo>
                    <a:lnTo>
                      <a:pt x="176" y="204"/>
                    </a:lnTo>
                    <a:lnTo>
                      <a:pt x="178" y="205"/>
                    </a:lnTo>
                    <a:lnTo>
                      <a:pt x="178" y="208"/>
                    </a:lnTo>
                    <a:lnTo>
                      <a:pt x="178" y="207"/>
                    </a:lnTo>
                    <a:lnTo>
                      <a:pt x="180" y="207"/>
                    </a:lnTo>
                    <a:lnTo>
                      <a:pt x="180" y="208"/>
                    </a:lnTo>
                    <a:lnTo>
                      <a:pt x="179" y="210"/>
                    </a:lnTo>
                    <a:lnTo>
                      <a:pt x="180" y="212"/>
                    </a:lnTo>
                    <a:lnTo>
                      <a:pt x="180" y="214"/>
                    </a:lnTo>
                    <a:lnTo>
                      <a:pt x="181" y="212"/>
                    </a:lnTo>
                    <a:lnTo>
                      <a:pt x="182" y="213"/>
                    </a:lnTo>
                    <a:lnTo>
                      <a:pt x="184" y="212"/>
                    </a:lnTo>
                    <a:lnTo>
                      <a:pt x="186" y="212"/>
                    </a:lnTo>
                    <a:lnTo>
                      <a:pt x="187" y="216"/>
                    </a:lnTo>
                    <a:lnTo>
                      <a:pt x="189" y="217"/>
                    </a:lnTo>
                    <a:lnTo>
                      <a:pt x="188" y="218"/>
                    </a:lnTo>
                    <a:lnTo>
                      <a:pt x="190" y="218"/>
                    </a:lnTo>
                    <a:lnTo>
                      <a:pt x="193" y="221"/>
                    </a:lnTo>
                    <a:lnTo>
                      <a:pt x="192" y="223"/>
                    </a:lnTo>
                    <a:lnTo>
                      <a:pt x="192" y="224"/>
                    </a:lnTo>
                    <a:lnTo>
                      <a:pt x="193" y="223"/>
                    </a:lnTo>
                    <a:lnTo>
                      <a:pt x="193" y="225"/>
                    </a:lnTo>
                    <a:lnTo>
                      <a:pt x="193" y="231"/>
                    </a:lnTo>
                    <a:lnTo>
                      <a:pt x="194" y="231"/>
                    </a:lnTo>
                    <a:lnTo>
                      <a:pt x="194" y="232"/>
                    </a:lnTo>
                    <a:lnTo>
                      <a:pt x="197" y="232"/>
                    </a:lnTo>
                    <a:lnTo>
                      <a:pt x="197" y="233"/>
                    </a:lnTo>
                    <a:lnTo>
                      <a:pt x="198" y="233"/>
                    </a:lnTo>
                    <a:lnTo>
                      <a:pt x="198" y="234"/>
                    </a:lnTo>
                    <a:lnTo>
                      <a:pt x="200" y="233"/>
                    </a:lnTo>
                    <a:lnTo>
                      <a:pt x="202" y="234"/>
                    </a:lnTo>
                    <a:lnTo>
                      <a:pt x="204" y="236"/>
                    </a:lnTo>
                    <a:lnTo>
                      <a:pt x="203" y="236"/>
                    </a:lnTo>
                    <a:lnTo>
                      <a:pt x="204" y="236"/>
                    </a:lnTo>
                    <a:lnTo>
                      <a:pt x="204" y="238"/>
                    </a:lnTo>
                    <a:lnTo>
                      <a:pt x="205" y="238"/>
                    </a:lnTo>
                    <a:lnTo>
                      <a:pt x="205" y="239"/>
                    </a:lnTo>
                    <a:lnTo>
                      <a:pt x="205" y="241"/>
                    </a:lnTo>
                    <a:lnTo>
                      <a:pt x="207" y="242"/>
                    </a:lnTo>
                    <a:lnTo>
                      <a:pt x="208" y="241"/>
                    </a:lnTo>
                    <a:lnTo>
                      <a:pt x="212" y="244"/>
                    </a:lnTo>
                    <a:lnTo>
                      <a:pt x="213" y="246"/>
                    </a:lnTo>
                    <a:lnTo>
                      <a:pt x="215" y="248"/>
                    </a:lnTo>
                    <a:lnTo>
                      <a:pt x="218" y="249"/>
                    </a:lnTo>
                    <a:lnTo>
                      <a:pt x="221" y="251"/>
                    </a:lnTo>
                    <a:lnTo>
                      <a:pt x="224" y="255"/>
                    </a:lnTo>
                    <a:lnTo>
                      <a:pt x="226" y="254"/>
                    </a:lnTo>
                    <a:lnTo>
                      <a:pt x="227" y="254"/>
                    </a:lnTo>
                    <a:lnTo>
                      <a:pt x="229" y="254"/>
                    </a:lnTo>
                    <a:lnTo>
                      <a:pt x="229" y="253"/>
                    </a:lnTo>
                    <a:lnTo>
                      <a:pt x="230" y="250"/>
                    </a:lnTo>
                    <a:lnTo>
                      <a:pt x="229" y="249"/>
                    </a:lnTo>
                    <a:lnTo>
                      <a:pt x="231" y="249"/>
                    </a:lnTo>
                    <a:lnTo>
                      <a:pt x="231" y="247"/>
                    </a:lnTo>
                    <a:lnTo>
                      <a:pt x="234" y="246"/>
                    </a:lnTo>
                    <a:lnTo>
                      <a:pt x="235" y="244"/>
                    </a:lnTo>
                    <a:lnTo>
                      <a:pt x="236" y="243"/>
                    </a:lnTo>
                    <a:lnTo>
                      <a:pt x="237" y="243"/>
                    </a:lnTo>
                    <a:lnTo>
                      <a:pt x="238" y="242"/>
                    </a:lnTo>
                    <a:lnTo>
                      <a:pt x="239" y="244"/>
                    </a:lnTo>
                    <a:lnTo>
                      <a:pt x="240" y="243"/>
                    </a:lnTo>
                    <a:lnTo>
                      <a:pt x="242" y="243"/>
                    </a:lnTo>
                    <a:lnTo>
                      <a:pt x="243" y="244"/>
                    </a:lnTo>
                    <a:lnTo>
                      <a:pt x="246" y="246"/>
                    </a:lnTo>
                    <a:lnTo>
                      <a:pt x="246" y="248"/>
                    </a:lnTo>
                    <a:lnTo>
                      <a:pt x="249" y="249"/>
                    </a:lnTo>
                    <a:lnTo>
                      <a:pt x="250" y="250"/>
                    </a:lnTo>
                    <a:lnTo>
                      <a:pt x="251" y="248"/>
                    </a:lnTo>
                    <a:lnTo>
                      <a:pt x="252" y="250"/>
                    </a:lnTo>
                    <a:lnTo>
                      <a:pt x="253" y="250"/>
                    </a:lnTo>
                    <a:lnTo>
                      <a:pt x="253" y="249"/>
                    </a:lnTo>
                    <a:lnTo>
                      <a:pt x="256" y="250"/>
                    </a:lnTo>
                    <a:lnTo>
                      <a:pt x="256" y="252"/>
                    </a:lnTo>
                    <a:lnTo>
                      <a:pt x="257" y="255"/>
                    </a:lnTo>
                    <a:lnTo>
                      <a:pt x="258" y="255"/>
                    </a:lnTo>
                    <a:lnTo>
                      <a:pt x="260" y="256"/>
                    </a:lnTo>
                    <a:lnTo>
                      <a:pt x="261" y="258"/>
                    </a:lnTo>
                    <a:lnTo>
                      <a:pt x="263" y="260"/>
                    </a:lnTo>
                    <a:lnTo>
                      <a:pt x="264" y="255"/>
                    </a:lnTo>
                    <a:lnTo>
                      <a:pt x="266" y="254"/>
                    </a:lnTo>
                    <a:lnTo>
                      <a:pt x="268" y="255"/>
                    </a:lnTo>
                    <a:lnTo>
                      <a:pt x="267" y="256"/>
                    </a:lnTo>
                    <a:lnTo>
                      <a:pt x="268" y="259"/>
                    </a:lnTo>
                    <a:lnTo>
                      <a:pt x="267" y="259"/>
                    </a:lnTo>
                    <a:lnTo>
                      <a:pt x="268" y="261"/>
                    </a:lnTo>
                    <a:lnTo>
                      <a:pt x="269" y="262"/>
                    </a:lnTo>
                    <a:lnTo>
                      <a:pt x="269" y="263"/>
                    </a:lnTo>
                    <a:lnTo>
                      <a:pt x="266" y="262"/>
                    </a:lnTo>
                    <a:lnTo>
                      <a:pt x="266" y="263"/>
                    </a:lnTo>
                    <a:lnTo>
                      <a:pt x="268" y="263"/>
                    </a:lnTo>
                    <a:lnTo>
                      <a:pt x="268" y="265"/>
                    </a:lnTo>
                    <a:lnTo>
                      <a:pt x="267" y="265"/>
                    </a:lnTo>
                    <a:lnTo>
                      <a:pt x="268" y="265"/>
                    </a:lnTo>
                    <a:lnTo>
                      <a:pt x="268" y="267"/>
                    </a:lnTo>
                    <a:lnTo>
                      <a:pt x="271" y="268"/>
                    </a:lnTo>
                    <a:lnTo>
                      <a:pt x="273" y="267"/>
                    </a:lnTo>
                    <a:lnTo>
                      <a:pt x="274" y="268"/>
                    </a:lnTo>
                    <a:lnTo>
                      <a:pt x="275" y="266"/>
                    </a:lnTo>
                    <a:lnTo>
                      <a:pt x="277" y="268"/>
                    </a:lnTo>
                    <a:lnTo>
                      <a:pt x="277" y="267"/>
                    </a:lnTo>
                    <a:lnTo>
                      <a:pt x="278" y="268"/>
                    </a:lnTo>
                    <a:lnTo>
                      <a:pt x="278" y="267"/>
                    </a:lnTo>
                    <a:lnTo>
                      <a:pt x="277" y="265"/>
                    </a:lnTo>
                    <a:lnTo>
                      <a:pt x="278" y="264"/>
                    </a:lnTo>
                    <a:lnTo>
                      <a:pt x="279" y="263"/>
                    </a:lnTo>
                    <a:lnTo>
                      <a:pt x="280" y="266"/>
                    </a:lnTo>
                    <a:lnTo>
                      <a:pt x="282" y="266"/>
                    </a:lnTo>
                    <a:lnTo>
                      <a:pt x="282" y="265"/>
                    </a:lnTo>
                    <a:lnTo>
                      <a:pt x="284" y="263"/>
                    </a:lnTo>
                    <a:lnTo>
                      <a:pt x="283" y="262"/>
                    </a:lnTo>
                    <a:lnTo>
                      <a:pt x="285" y="262"/>
                    </a:lnTo>
                    <a:lnTo>
                      <a:pt x="286" y="260"/>
                    </a:lnTo>
                    <a:lnTo>
                      <a:pt x="283" y="258"/>
                    </a:lnTo>
                    <a:lnTo>
                      <a:pt x="283" y="254"/>
                    </a:lnTo>
                    <a:lnTo>
                      <a:pt x="282" y="252"/>
                    </a:lnTo>
                    <a:lnTo>
                      <a:pt x="283" y="249"/>
                    </a:lnTo>
                    <a:lnTo>
                      <a:pt x="287" y="249"/>
                    </a:lnTo>
                    <a:lnTo>
                      <a:pt x="290" y="249"/>
                    </a:lnTo>
                    <a:lnTo>
                      <a:pt x="291" y="244"/>
                    </a:lnTo>
                    <a:lnTo>
                      <a:pt x="293" y="246"/>
                    </a:lnTo>
                    <a:lnTo>
                      <a:pt x="294" y="246"/>
                    </a:lnTo>
                    <a:lnTo>
                      <a:pt x="295" y="244"/>
                    </a:lnTo>
                    <a:lnTo>
                      <a:pt x="294" y="242"/>
                    </a:lnTo>
                    <a:lnTo>
                      <a:pt x="295" y="241"/>
                    </a:lnTo>
                    <a:lnTo>
                      <a:pt x="294" y="241"/>
                    </a:lnTo>
                    <a:lnTo>
                      <a:pt x="294" y="239"/>
                    </a:lnTo>
                    <a:lnTo>
                      <a:pt x="299" y="242"/>
                    </a:lnTo>
                    <a:lnTo>
                      <a:pt x="300" y="243"/>
                    </a:lnTo>
                    <a:lnTo>
                      <a:pt x="300" y="244"/>
                    </a:lnTo>
                    <a:lnTo>
                      <a:pt x="299" y="244"/>
                    </a:lnTo>
                    <a:lnTo>
                      <a:pt x="298" y="246"/>
                    </a:lnTo>
                    <a:lnTo>
                      <a:pt x="302" y="252"/>
                    </a:lnTo>
                    <a:lnTo>
                      <a:pt x="302" y="254"/>
                    </a:lnTo>
                    <a:lnTo>
                      <a:pt x="305" y="254"/>
                    </a:lnTo>
                    <a:lnTo>
                      <a:pt x="305" y="255"/>
                    </a:lnTo>
                    <a:lnTo>
                      <a:pt x="307" y="255"/>
                    </a:lnTo>
                    <a:lnTo>
                      <a:pt x="308" y="257"/>
                    </a:lnTo>
                    <a:lnTo>
                      <a:pt x="311" y="257"/>
                    </a:lnTo>
                    <a:lnTo>
                      <a:pt x="311" y="253"/>
                    </a:lnTo>
                    <a:lnTo>
                      <a:pt x="312" y="254"/>
                    </a:lnTo>
                    <a:lnTo>
                      <a:pt x="314" y="253"/>
                    </a:lnTo>
                    <a:lnTo>
                      <a:pt x="315" y="253"/>
                    </a:lnTo>
                    <a:lnTo>
                      <a:pt x="317" y="252"/>
                    </a:lnTo>
                    <a:lnTo>
                      <a:pt x="318" y="252"/>
                    </a:lnTo>
                    <a:lnTo>
                      <a:pt x="318" y="253"/>
                    </a:lnTo>
                    <a:lnTo>
                      <a:pt x="319" y="253"/>
                    </a:lnTo>
                    <a:lnTo>
                      <a:pt x="319" y="254"/>
                    </a:lnTo>
                    <a:lnTo>
                      <a:pt x="320" y="255"/>
                    </a:lnTo>
                    <a:lnTo>
                      <a:pt x="320" y="254"/>
                    </a:lnTo>
                    <a:lnTo>
                      <a:pt x="321" y="254"/>
                    </a:lnTo>
                    <a:lnTo>
                      <a:pt x="321" y="258"/>
                    </a:lnTo>
                    <a:lnTo>
                      <a:pt x="322" y="258"/>
                    </a:lnTo>
                    <a:lnTo>
                      <a:pt x="322" y="257"/>
                    </a:lnTo>
                    <a:lnTo>
                      <a:pt x="323" y="255"/>
                    </a:lnTo>
                    <a:lnTo>
                      <a:pt x="323" y="258"/>
                    </a:lnTo>
                    <a:lnTo>
                      <a:pt x="324" y="257"/>
                    </a:lnTo>
                    <a:lnTo>
                      <a:pt x="326" y="256"/>
                    </a:lnTo>
                    <a:lnTo>
                      <a:pt x="335" y="256"/>
                    </a:lnTo>
                    <a:lnTo>
                      <a:pt x="335" y="255"/>
                    </a:lnTo>
                    <a:lnTo>
                      <a:pt x="334" y="252"/>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49" name="Group 128"/>
            <p:cNvGrpSpPr>
              <a:grpSpLocks/>
            </p:cNvGrpSpPr>
            <p:nvPr/>
          </p:nvGrpSpPr>
          <p:grpSpPr bwMode="auto">
            <a:xfrm>
              <a:off x="791" y="2910"/>
              <a:ext cx="569" cy="509"/>
              <a:chOff x="791" y="2910"/>
              <a:chExt cx="569" cy="509"/>
            </a:xfrm>
          </p:grpSpPr>
          <p:sp>
            <p:nvSpPr>
              <p:cNvPr id="247" name="Freeform 126"/>
              <p:cNvSpPr>
                <a:spLocks/>
              </p:cNvSpPr>
              <p:nvPr/>
            </p:nvSpPr>
            <p:spPr bwMode="auto">
              <a:xfrm>
                <a:off x="791" y="2910"/>
                <a:ext cx="569" cy="509"/>
              </a:xfrm>
              <a:custGeom>
                <a:avLst/>
                <a:gdLst>
                  <a:gd name="T0" fmla="*/ 128 w 569"/>
                  <a:gd name="T1" fmla="*/ 470 h 509"/>
                  <a:gd name="T2" fmla="*/ 100 w 569"/>
                  <a:gd name="T3" fmla="*/ 473 h 509"/>
                  <a:gd name="T4" fmla="*/ 79 w 569"/>
                  <a:gd name="T5" fmla="*/ 467 h 509"/>
                  <a:gd name="T6" fmla="*/ 69 w 569"/>
                  <a:gd name="T7" fmla="*/ 420 h 509"/>
                  <a:gd name="T8" fmla="*/ 60 w 569"/>
                  <a:gd name="T9" fmla="*/ 397 h 509"/>
                  <a:gd name="T10" fmla="*/ 56 w 569"/>
                  <a:gd name="T11" fmla="*/ 386 h 509"/>
                  <a:gd name="T12" fmla="*/ 81 w 569"/>
                  <a:gd name="T13" fmla="*/ 368 h 509"/>
                  <a:gd name="T14" fmla="*/ 91 w 569"/>
                  <a:gd name="T15" fmla="*/ 338 h 509"/>
                  <a:gd name="T16" fmla="*/ 106 w 569"/>
                  <a:gd name="T17" fmla="*/ 306 h 509"/>
                  <a:gd name="T18" fmla="*/ 89 w 569"/>
                  <a:gd name="T19" fmla="*/ 267 h 509"/>
                  <a:gd name="T20" fmla="*/ 60 w 569"/>
                  <a:gd name="T21" fmla="*/ 236 h 509"/>
                  <a:gd name="T22" fmla="*/ 33 w 569"/>
                  <a:gd name="T23" fmla="*/ 210 h 509"/>
                  <a:gd name="T24" fmla="*/ 6 w 569"/>
                  <a:gd name="T25" fmla="*/ 198 h 509"/>
                  <a:gd name="T26" fmla="*/ 25 w 569"/>
                  <a:gd name="T27" fmla="*/ 175 h 509"/>
                  <a:gd name="T28" fmla="*/ 41 w 569"/>
                  <a:gd name="T29" fmla="*/ 146 h 509"/>
                  <a:gd name="T30" fmla="*/ 85 w 569"/>
                  <a:gd name="T31" fmla="*/ 126 h 509"/>
                  <a:gd name="T32" fmla="*/ 128 w 569"/>
                  <a:gd name="T33" fmla="*/ 122 h 509"/>
                  <a:gd name="T34" fmla="*/ 164 w 569"/>
                  <a:gd name="T35" fmla="*/ 107 h 509"/>
                  <a:gd name="T36" fmla="*/ 188 w 569"/>
                  <a:gd name="T37" fmla="*/ 92 h 509"/>
                  <a:gd name="T38" fmla="*/ 237 w 569"/>
                  <a:gd name="T39" fmla="*/ 103 h 509"/>
                  <a:gd name="T40" fmla="*/ 273 w 569"/>
                  <a:gd name="T41" fmla="*/ 101 h 509"/>
                  <a:gd name="T42" fmla="*/ 282 w 569"/>
                  <a:gd name="T43" fmla="*/ 78 h 509"/>
                  <a:gd name="T44" fmla="*/ 295 w 569"/>
                  <a:gd name="T45" fmla="*/ 68 h 509"/>
                  <a:gd name="T46" fmla="*/ 321 w 569"/>
                  <a:gd name="T47" fmla="*/ 39 h 509"/>
                  <a:gd name="T48" fmla="*/ 343 w 569"/>
                  <a:gd name="T49" fmla="*/ 44 h 509"/>
                  <a:gd name="T50" fmla="*/ 368 w 569"/>
                  <a:gd name="T51" fmla="*/ 52 h 509"/>
                  <a:gd name="T52" fmla="*/ 423 w 569"/>
                  <a:gd name="T53" fmla="*/ 18 h 509"/>
                  <a:gd name="T54" fmla="*/ 446 w 569"/>
                  <a:gd name="T55" fmla="*/ 7 h 509"/>
                  <a:gd name="T56" fmla="*/ 468 w 569"/>
                  <a:gd name="T57" fmla="*/ 20 h 509"/>
                  <a:gd name="T58" fmla="*/ 488 w 569"/>
                  <a:gd name="T59" fmla="*/ 49 h 509"/>
                  <a:gd name="T60" fmla="*/ 491 w 569"/>
                  <a:gd name="T61" fmla="*/ 77 h 509"/>
                  <a:gd name="T62" fmla="*/ 489 w 569"/>
                  <a:gd name="T63" fmla="*/ 109 h 509"/>
                  <a:gd name="T64" fmla="*/ 483 w 569"/>
                  <a:gd name="T65" fmla="*/ 137 h 509"/>
                  <a:gd name="T66" fmla="*/ 499 w 569"/>
                  <a:gd name="T67" fmla="*/ 161 h 509"/>
                  <a:gd name="T68" fmla="*/ 528 w 569"/>
                  <a:gd name="T69" fmla="*/ 171 h 509"/>
                  <a:gd name="T70" fmla="*/ 541 w 569"/>
                  <a:gd name="T71" fmla="*/ 189 h 509"/>
                  <a:gd name="T72" fmla="*/ 539 w 569"/>
                  <a:gd name="T73" fmla="*/ 225 h 509"/>
                  <a:gd name="T74" fmla="*/ 552 w 569"/>
                  <a:gd name="T75" fmla="*/ 249 h 509"/>
                  <a:gd name="T76" fmla="*/ 542 w 569"/>
                  <a:gd name="T77" fmla="*/ 279 h 509"/>
                  <a:gd name="T78" fmla="*/ 530 w 569"/>
                  <a:gd name="T79" fmla="*/ 288 h 509"/>
                  <a:gd name="T80" fmla="*/ 548 w 569"/>
                  <a:gd name="T81" fmla="*/ 306 h 509"/>
                  <a:gd name="T82" fmla="*/ 567 w 569"/>
                  <a:gd name="T83" fmla="*/ 330 h 509"/>
                  <a:gd name="T84" fmla="*/ 557 w 569"/>
                  <a:gd name="T85" fmla="*/ 360 h 509"/>
                  <a:gd name="T86" fmla="*/ 544 w 569"/>
                  <a:gd name="T87" fmla="*/ 384 h 509"/>
                  <a:gd name="T88" fmla="*/ 524 w 569"/>
                  <a:gd name="T89" fmla="*/ 401 h 509"/>
                  <a:gd name="T90" fmla="*/ 495 w 569"/>
                  <a:gd name="T91" fmla="*/ 412 h 509"/>
                  <a:gd name="T92" fmla="*/ 475 w 569"/>
                  <a:gd name="T93" fmla="*/ 420 h 509"/>
                  <a:gd name="T94" fmla="*/ 469 w 569"/>
                  <a:gd name="T95" fmla="*/ 456 h 509"/>
                  <a:gd name="T96" fmla="*/ 457 w 569"/>
                  <a:gd name="T97" fmla="*/ 480 h 509"/>
                  <a:gd name="T98" fmla="*/ 438 w 569"/>
                  <a:gd name="T99" fmla="*/ 480 h 509"/>
                  <a:gd name="T100" fmla="*/ 411 w 569"/>
                  <a:gd name="T101" fmla="*/ 478 h 509"/>
                  <a:gd name="T102" fmla="*/ 386 w 569"/>
                  <a:gd name="T103" fmla="*/ 495 h 509"/>
                  <a:gd name="T104" fmla="*/ 372 w 569"/>
                  <a:gd name="T105" fmla="*/ 480 h 509"/>
                  <a:gd name="T106" fmla="*/ 340 w 569"/>
                  <a:gd name="T107" fmla="*/ 465 h 509"/>
                  <a:gd name="T108" fmla="*/ 330 w 569"/>
                  <a:gd name="T109" fmla="*/ 486 h 509"/>
                  <a:gd name="T110" fmla="*/ 312 w 569"/>
                  <a:gd name="T111" fmla="*/ 499 h 509"/>
                  <a:gd name="T112" fmla="*/ 291 w 569"/>
                  <a:gd name="T113" fmla="*/ 488 h 509"/>
                  <a:gd name="T114" fmla="*/ 269 w 569"/>
                  <a:gd name="T115" fmla="*/ 484 h 509"/>
                  <a:gd name="T116" fmla="*/ 243 w 569"/>
                  <a:gd name="T117" fmla="*/ 476 h 509"/>
                  <a:gd name="T118" fmla="*/ 233 w 569"/>
                  <a:gd name="T119" fmla="*/ 484 h 509"/>
                  <a:gd name="T120" fmla="*/ 216 w 569"/>
                  <a:gd name="T121" fmla="*/ 473 h 509"/>
                  <a:gd name="T122" fmla="*/ 190 w 569"/>
                  <a:gd name="T123" fmla="*/ 474 h 509"/>
                  <a:gd name="T124" fmla="*/ 158 w 569"/>
                  <a:gd name="T125" fmla="*/ 475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509"/>
                  <a:gd name="T191" fmla="*/ 569 w 569"/>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509">
                    <a:moveTo>
                      <a:pt x="144" y="458"/>
                    </a:moveTo>
                    <a:lnTo>
                      <a:pt x="142" y="460"/>
                    </a:lnTo>
                    <a:lnTo>
                      <a:pt x="142" y="459"/>
                    </a:lnTo>
                    <a:lnTo>
                      <a:pt x="139" y="461"/>
                    </a:lnTo>
                    <a:lnTo>
                      <a:pt x="138" y="461"/>
                    </a:lnTo>
                    <a:lnTo>
                      <a:pt x="136" y="460"/>
                    </a:lnTo>
                    <a:lnTo>
                      <a:pt x="135" y="463"/>
                    </a:lnTo>
                    <a:lnTo>
                      <a:pt x="136" y="465"/>
                    </a:lnTo>
                    <a:lnTo>
                      <a:pt x="135" y="467"/>
                    </a:lnTo>
                    <a:lnTo>
                      <a:pt x="135" y="465"/>
                    </a:lnTo>
                    <a:lnTo>
                      <a:pt x="134" y="468"/>
                    </a:lnTo>
                    <a:lnTo>
                      <a:pt x="134" y="469"/>
                    </a:lnTo>
                    <a:lnTo>
                      <a:pt x="134" y="470"/>
                    </a:lnTo>
                    <a:lnTo>
                      <a:pt x="133" y="470"/>
                    </a:lnTo>
                    <a:lnTo>
                      <a:pt x="133" y="471"/>
                    </a:lnTo>
                    <a:lnTo>
                      <a:pt x="132" y="469"/>
                    </a:lnTo>
                    <a:lnTo>
                      <a:pt x="131" y="469"/>
                    </a:lnTo>
                    <a:lnTo>
                      <a:pt x="131" y="471"/>
                    </a:lnTo>
                    <a:lnTo>
                      <a:pt x="132" y="473"/>
                    </a:lnTo>
                    <a:lnTo>
                      <a:pt x="131" y="473"/>
                    </a:lnTo>
                    <a:lnTo>
                      <a:pt x="131" y="475"/>
                    </a:lnTo>
                    <a:lnTo>
                      <a:pt x="130" y="475"/>
                    </a:lnTo>
                    <a:lnTo>
                      <a:pt x="130" y="472"/>
                    </a:lnTo>
                    <a:lnTo>
                      <a:pt x="128" y="472"/>
                    </a:lnTo>
                    <a:lnTo>
                      <a:pt x="128" y="470"/>
                    </a:lnTo>
                    <a:lnTo>
                      <a:pt x="126" y="472"/>
                    </a:lnTo>
                    <a:lnTo>
                      <a:pt x="126" y="473"/>
                    </a:lnTo>
                    <a:lnTo>
                      <a:pt x="125" y="475"/>
                    </a:lnTo>
                    <a:lnTo>
                      <a:pt x="125" y="476"/>
                    </a:lnTo>
                    <a:lnTo>
                      <a:pt x="125" y="477"/>
                    </a:lnTo>
                    <a:lnTo>
                      <a:pt x="121" y="476"/>
                    </a:lnTo>
                    <a:lnTo>
                      <a:pt x="118" y="475"/>
                    </a:lnTo>
                    <a:lnTo>
                      <a:pt x="118" y="473"/>
                    </a:lnTo>
                    <a:lnTo>
                      <a:pt x="117" y="472"/>
                    </a:lnTo>
                    <a:lnTo>
                      <a:pt x="114" y="475"/>
                    </a:lnTo>
                    <a:lnTo>
                      <a:pt x="114" y="478"/>
                    </a:lnTo>
                    <a:lnTo>
                      <a:pt x="113" y="478"/>
                    </a:lnTo>
                    <a:lnTo>
                      <a:pt x="111" y="480"/>
                    </a:lnTo>
                    <a:lnTo>
                      <a:pt x="111" y="478"/>
                    </a:lnTo>
                    <a:lnTo>
                      <a:pt x="107" y="479"/>
                    </a:lnTo>
                    <a:lnTo>
                      <a:pt x="107" y="478"/>
                    </a:lnTo>
                    <a:lnTo>
                      <a:pt x="105" y="478"/>
                    </a:lnTo>
                    <a:lnTo>
                      <a:pt x="105" y="476"/>
                    </a:lnTo>
                    <a:lnTo>
                      <a:pt x="104" y="475"/>
                    </a:lnTo>
                    <a:lnTo>
                      <a:pt x="103" y="476"/>
                    </a:lnTo>
                    <a:lnTo>
                      <a:pt x="100" y="476"/>
                    </a:lnTo>
                    <a:lnTo>
                      <a:pt x="102" y="475"/>
                    </a:lnTo>
                    <a:lnTo>
                      <a:pt x="102" y="473"/>
                    </a:lnTo>
                    <a:lnTo>
                      <a:pt x="104" y="472"/>
                    </a:lnTo>
                    <a:lnTo>
                      <a:pt x="100" y="472"/>
                    </a:lnTo>
                    <a:lnTo>
                      <a:pt x="100" y="473"/>
                    </a:lnTo>
                    <a:lnTo>
                      <a:pt x="98" y="472"/>
                    </a:lnTo>
                    <a:lnTo>
                      <a:pt x="98" y="470"/>
                    </a:lnTo>
                    <a:lnTo>
                      <a:pt x="98" y="468"/>
                    </a:lnTo>
                    <a:lnTo>
                      <a:pt x="95" y="465"/>
                    </a:lnTo>
                    <a:lnTo>
                      <a:pt x="93" y="466"/>
                    </a:lnTo>
                    <a:lnTo>
                      <a:pt x="93" y="467"/>
                    </a:lnTo>
                    <a:lnTo>
                      <a:pt x="94" y="468"/>
                    </a:lnTo>
                    <a:lnTo>
                      <a:pt x="92" y="468"/>
                    </a:lnTo>
                    <a:lnTo>
                      <a:pt x="90" y="471"/>
                    </a:lnTo>
                    <a:lnTo>
                      <a:pt x="89" y="471"/>
                    </a:lnTo>
                    <a:lnTo>
                      <a:pt x="87" y="472"/>
                    </a:lnTo>
                    <a:lnTo>
                      <a:pt x="87" y="471"/>
                    </a:lnTo>
                    <a:lnTo>
                      <a:pt x="87" y="470"/>
                    </a:lnTo>
                    <a:lnTo>
                      <a:pt x="86" y="471"/>
                    </a:lnTo>
                    <a:lnTo>
                      <a:pt x="85" y="471"/>
                    </a:lnTo>
                    <a:lnTo>
                      <a:pt x="85" y="467"/>
                    </a:lnTo>
                    <a:lnTo>
                      <a:pt x="85" y="468"/>
                    </a:lnTo>
                    <a:lnTo>
                      <a:pt x="84" y="467"/>
                    </a:lnTo>
                    <a:lnTo>
                      <a:pt x="84" y="463"/>
                    </a:lnTo>
                    <a:lnTo>
                      <a:pt x="82" y="463"/>
                    </a:lnTo>
                    <a:lnTo>
                      <a:pt x="83" y="464"/>
                    </a:lnTo>
                    <a:lnTo>
                      <a:pt x="81" y="464"/>
                    </a:lnTo>
                    <a:lnTo>
                      <a:pt x="81" y="467"/>
                    </a:lnTo>
                    <a:lnTo>
                      <a:pt x="79" y="467"/>
                    </a:lnTo>
                    <a:lnTo>
                      <a:pt x="79" y="468"/>
                    </a:lnTo>
                    <a:lnTo>
                      <a:pt x="76" y="466"/>
                    </a:lnTo>
                    <a:lnTo>
                      <a:pt x="74" y="465"/>
                    </a:lnTo>
                    <a:lnTo>
                      <a:pt x="72" y="469"/>
                    </a:lnTo>
                    <a:lnTo>
                      <a:pt x="71" y="469"/>
                    </a:lnTo>
                    <a:lnTo>
                      <a:pt x="68" y="468"/>
                    </a:lnTo>
                    <a:lnTo>
                      <a:pt x="67" y="468"/>
                    </a:lnTo>
                    <a:lnTo>
                      <a:pt x="68" y="465"/>
                    </a:lnTo>
                    <a:lnTo>
                      <a:pt x="68" y="464"/>
                    </a:lnTo>
                    <a:lnTo>
                      <a:pt x="69" y="459"/>
                    </a:lnTo>
                    <a:lnTo>
                      <a:pt x="70" y="456"/>
                    </a:lnTo>
                    <a:lnTo>
                      <a:pt x="68" y="455"/>
                    </a:lnTo>
                    <a:lnTo>
                      <a:pt x="69" y="452"/>
                    </a:lnTo>
                    <a:lnTo>
                      <a:pt x="65" y="448"/>
                    </a:lnTo>
                    <a:lnTo>
                      <a:pt x="64" y="448"/>
                    </a:lnTo>
                    <a:lnTo>
                      <a:pt x="61" y="452"/>
                    </a:lnTo>
                    <a:lnTo>
                      <a:pt x="61" y="451"/>
                    </a:lnTo>
                    <a:lnTo>
                      <a:pt x="63" y="450"/>
                    </a:lnTo>
                    <a:lnTo>
                      <a:pt x="64" y="445"/>
                    </a:lnTo>
                    <a:lnTo>
                      <a:pt x="63" y="444"/>
                    </a:lnTo>
                    <a:lnTo>
                      <a:pt x="63" y="443"/>
                    </a:lnTo>
                    <a:lnTo>
                      <a:pt x="65" y="437"/>
                    </a:lnTo>
                    <a:lnTo>
                      <a:pt x="64" y="433"/>
                    </a:lnTo>
                    <a:lnTo>
                      <a:pt x="66" y="431"/>
                    </a:lnTo>
                    <a:lnTo>
                      <a:pt x="68" y="428"/>
                    </a:lnTo>
                    <a:lnTo>
                      <a:pt x="68" y="421"/>
                    </a:lnTo>
                    <a:lnTo>
                      <a:pt x="69" y="420"/>
                    </a:lnTo>
                    <a:lnTo>
                      <a:pt x="70" y="417"/>
                    </a:lnTo>
                    <a:lnTo>
                      <a:pt x="69" y="415"/>
                    </a:lnTo>
                    <a:lnTo>
                      <a:pt x="67" y="416"/>
                    </a:lnTo>
                    <a:lnTo>
                      <a:pt x="65" y="414"/>
                    </a:lnTo>
                    <a:lnTo>
                      <a:pt x="65" y="412"/>
                    </a:lnTo>
                    <a:lnTo>
                      <a:pt x="63" y="411"/>
                    </a:lnTo>
                    <a:lnTo>
                      <a:pt x="61" y="412"/>
                    </a:lnTo>
                    <a:lnTo>
                      <a:pt x="58" y="411"/>
                    </a:lnTo>
                    <a:lnTo>
                      <a:pt x="58" y="409"/>
                    </a:lnTo>
                    <a:lnTo>
                      <a:pt x="60" y="409"/>
                    </a:lnTo>
                    <a:lnTo>
                      <a:pt x="60" y="408"/>
                    </a:lnTo>
                    <a:lnTo>
                      <a:pt x="57" y="407"/>
                    </a:lnTo>
                    <a:lnTo>
                      <a:pt x="57" y="406"/>
                    </a:lnTo>
                    <a:lnTo>
                      <a:pt x="55" y="406"/>
                    </a:lnTo>
                    <a:lnTo>
                      <a:pt x="53" y="405"/>
                    </a:lnTo>
                    <a:lnTo>
                      <a:pt x="52" y="405"/>
                    </a:lnTo>
                    <a:lnTo>
                      <a:pt x="52" y="402"/>
                    </a:lnTo>
                    <a:lnTo>
                      <a:pt x="50" y="401"/>
                    </a:lnTo>
                    <a:lnTo>
                      <a:pt x="53" y="402"/>
                    </a:lnTo>
                    <a:lnTo>
                      <a:pt x="56" y="405"/>
                    </a:lnTo>
                    <a:lnTo>
                      <a:pt x="59" y="405"/>
                    </a:lnTo>
                    <a:lnTo>
                      <a:pt x="60" y="404"/>
                    </a:lnTo>
                    <a:lnTo>
                      <a:pt x="61" y="404"/>
                    </a:lnTo>
                    <a:lnTo>
                      <a:pt x="63" y="403"/>
                    </a:lnTo>
                    <a:lnTo>
                      <a:pt x="61" y="403"/>
                    </a:lnTo>
                    <a:lnTo>
                      <a:pt x="60" y="397"/>
                    </a:lnTo>
                    <a:lnTo>
                      <a:pt x="56" y="396"/>
                    </a:lnTo>
                    <a:lnTo>
                      <a:pt x="55" y="394"/>
                    </a:lnTo>
                    <a:lnTo>
                      <a:pt x="56" y="392"/>
                    </a:lnTo>
                    <a:lnTo>
                      <a:pt x="55" y="391"/>
                    </a:lnTo>
                    <a:lnTo>
                      <a:pt x="56" y="390"/>
                    </a:lnTo>
                    <a:lnTo>
                      <a:pt x="57" y="391"/>
                    </a:lnTo>
                    <a:lnTo>
                      <a:pt x="57" y="392"/>
                    </a:lnTo>
                    <a:lnTo>
                      <a:pt x="58" y="391"/>
                    </a:lnTo>
                    <a:lnTo>
                      <a:pt x="59" y="391"/>
                    </a:lnTo>
                    <a:lnTo>
                      <a:pt x="60" y="391"/>
                    </a:lnTo>
                    <a:lnTo>
                      <a:pt x="63" y="390"/>
                    </a:lnTo>
                    <a:lnTo>
                      <a:pt x="64" y="391"/>
                    </a:lnTo>
                    <a:lnTo>
                      <a:pt x="67" y="388"/>
                    </a:lnTo>
                    <a:lnTo>
                      <a:pt x="65" y="388"/>
                    </a:lnTo>
                    <a:lnTo>
                      <a:pt x="65" y="386"/>
                    </a:lnTo>
                    <a:lnTo>
                      <a:pt x="63" y="386"/>
                    </a:lnTo>
                    <a:lnTo>
                      <a:pt x="62" y="385"/>
                    </a:lnTo>
                    <a:lnTo>
                      <a:pt x="60" y="386"/>
                    </a:lnTo>
                    <a:lnTo>
                      <a:pt x="61" y="384"/>
                    </a:lnTo>
                    <a:lnTo>
                      <a:pt x="60" y="384"/>
                    </a:lnTo>
                    <a:lnTo>
                      <a:pt x="58" y="385"/>
                    </a:lnTo>
                    <a:lnTo>
                      <a:pt x="58" y="384"/>
                    </a:lnTo>
                    <a:lnTo>
                      <a:pt x="57" y="384"/>
                    </a:lnTo>
                    <a:lnTo>
                      <a:pt x="56" y="386"/>
                    </a:lnTo>
                    <a:lnTo>
                      <a:pt x="55" y="386"/>
                    </a:lnTo>
                    <a:lnTo>
                      <a:pt x="55" y="388"/>
                    </a:lnTo>
                    <a:lnTo>
                      <a:pt x="53" y="387"/>
                    </a:lnTo>
                    <a:lnTo>
                      <a:pt x="52" y="383"/>
                    </a:lnTo>
                    <a:lnTo>
                      <a:pt x="53" y="384"/>
                    </a:lnTo>
                    <a:lnTo>
                      <a:pt x="53" y="383"/>
                    </a:lnTo>
                    <a:lnTo>
                      <a:pt x="52" y="382"/>
                    </a:lnTo>
                    <a:lnTo>
                      <a:pt x="54" y="380"/>
                    </a:lnTo>
                    <a:lnTo>
                      <a:pt x="53" y="378"/>
                    </a:lnTo>
                    <a:lnTo>
                      <a:pt x="54" y="376"/>
                    </a:lnTo>
                    <a:lnTo>
                      <a:pt x="58" y="374"/>
                    </a:lnTo>
                    <a:lnTo>
                      <a:pt x="61" y="368"/>
                    </a:lnTo>
                    <a:lnTo>
                      <a:pt x="71" y="365"/>
                    </a:lnTo>
                    <a:lnTo>
                      <a:pt x="73" y="364"/>
                    </a:lnTo>
                    <a:lnTo>
                      <a:pt x="75" y="364"/>
                    </a:lnTo>
                    <a:lnTo>
                      <a:pt x="74" y="364"/>
                    </a:lnTo>
                    <a:lnTo>
                      <a:pt x="74" y="367"/>
                    </a:lnTo>
                    <a:lnTo>
                      <a:pt x="76" y="368"/>
                    </a:lnTo>
                    <a:lnTo>
                      <a:pt x="77" y="370"/>
                    </a:lnTo>
                    <a:lnTo>
                      <a:pt x="77" y="371"/>
                    </a:lnTo>
                    <a:lnTo>
                      <a:pt x="79" y="371"/>
                    </a:lnTo>
                    <a:lnTo>
                      <a:pt x="80" y="371"/>
                    </a:lnTo>
                    <a:lnTo>
                      <a:pt x="81" y="369"/>
                    </a:lnTo>
                    <a:lnTo>
                      <a:pt x="81" y="368"/>
                    </a:lnTo>
                    <a:lnTo>
                      <a:pt x="82" y="367"/>
                    </a:lnTo>
                    <a:lnTo>
                      <a:pt x="82" y="365"/>
                    </a:lnTo>
                    <a:lnTo>
                      <a:pt x="84" y="364"/>
                    </a:lnTo>
                    <a:lnTo>
                      <a:pt x="85" y="361"/>
                    </a:lnTo>
                    <a:lnTo>
                      <a:pt x="86" y="361"/>
                    </a:lnTo>
                    <a:lnTo>
                      <a:pt x="89" y="361"/>
                    </a:lnTo>
                    <a:lnTo>
                      <a:pt x="89" y="360"/>
                    </a:lnTo>
                    <a:lnTo>
                      <a:pt x="90" y="360"/>
                    </a:lnTo>
                    <a:lnTo>
                      <a:pt x="91" y="360"/>
                    </a:lnTo>
                    <a:lnTo>
                      <a:pt x="93" y="358"/>
                    </a:lnTo>
                    <a:lnTo>
                      <a:pt x="93" y="359"/>
                    </a:lnTo>
                    <a:lnTo>
                      <a:pt x="95" y="356"/>
                    </a:lnTo>
                    <a:lnTo>
                      <a:pt x="95" y="354"/>
                    </a:lnTo>
                    <a:lnTo>
                      <a:pt x="93" y="353"/>
                    </a:lnTo>
                    <a:lnTo>
                      <a:pt x="92" y="352"/>
                    </a:lnTo>
                    <a:lnTo>
                      <a:pt x="91" y="351"/>
                    </a:lnTo>
                    <a:lnTo>
                      <a:pt x="90" y="352"/>
                    </a:lnTo>
                    <a:lnTo>
                      <a:pt x="89" y="352"/>
                    </a:lnTo>
                    <a:lnTo>
                      <a:pt x="87" y="354"/>
                    </a:lnTo>
                    <a:lnTo>
                      <a:pt x="86" y="353"/>
                    </a:lnTo>
                    <a:lnTo>
                      <a:pt x="87" y="350"/>
                    </a:lnTo>
                    <a:lnTo>
                      <a:pt x="90" y="349"/>
                    </a:lnTo>
                    <a:lnTo>
                      <a:pt x="92" y="344"/>
                    </a:lnTo>
                    <a:lnTo>
                      <a:pt x="92" y="341"/>
                    </a:lnTo>
                    <a:lnTo>
                      <a:pt x="91" y="339"/>
                    </a:lnTo>
                    <a:lnTo>
                      <a:pt x="91" y="338"/>
                    </a:lnTo>
                    <a:lnTo>
                      <a:pt x="90" y="335"/>
                    </a:lnTo>
                    <a:lnTo>
                      <a:pt x="91" y="333"/>
                    </a:lnTo>
                    <a:lnTo>
                      <a:pt x="95" y="333"/>
                    </a:lnTo>
                    <a:lnTo>
                      <a:pt x="95" y="331"/>
                    </a:lnTo>
                    <a:lnTo>
                      <a:pt x="97" y="330"/>
                    </a:lnTo>
                    <a:lnTo>
                      <a:pt x="96" y="330"/>
                    </a:lnTo>
                    <a:lnTo>
                      <a:pt x="97" y="326"/>
                    </a:lnTo>
                    <a:lnTo>
                      <a:pt x="95" y="324"/>
                    </a:lnTo>
                    <a:lnTo>
                      <a:pt x="95" y="321"/>
                    </a:lnTo>
                    <a:lnTo>
                      <a:pt x="98" y="318"/>
                    </a:lnTo>
                    <a:lnTo>
                      <a:pt x="97" y="316"/>
                    </a:lnTo>
                    <a:lnTo>
                      <a:pt x="96" y="314"/>
                    </a:lnTo>
                    <a:lnTo>
                      <a:pt x="97" y="313"/>
                    </a:lnTo>
                    <a:lnTo>
                      <a:pt x="98" y="314"/>
                    </a:lnTo>
                    <a:lnTo>
                      <a:pt x="100" y="310"/>
                    </a:lnTo>
                    <a:lnTo>
                      <a:pt x="99" y="308"/>
                    </a:lnTo>
                    <a:lnTo>
                      <a:pt x="100" y="308"/>
                    </a:lnTo>
                    <a:lnTo>
                      <a:pt x="100" y="304"/>
                    </a:lnTo>
                    <a:lnTo>
                      <a:pt x="101" y="304"/>
                    </a:lnTo>
                    <a:lnTo>
                      <a:pt x="102" y="304"/>
                    </a:lnTo>
                    <a:lnTo>
                      <a:pt x="103" y="304"/>
                    </a:lnTo>
                    <a:lnTo>
                      <a:pt x="104" y="304"/>
                    </a:lnTo>
                    <a:lnTo>
                      <a:pt x="105" y="304"/>
                    </a:lnTo>
                    <a:lnTo>
                      <a:pt x="106" y="304"/>
                    </a:lnTo>
                    <a:lnTo>
                      <a:pt x="106" y="306"/>
                    </a:lnTo>
                    <a:lnTo>
                      <a:pt x="107" y="305"/>
                    </a:lnTo>
                    <a:lnTo>
                      <a:pt x="107" y="299"/>
                    </a:lnTo>
                    <a:lnTo>
                      <a:pt x="107" y="293"/>
                    </a:lnTo>
                    <a:lnTo>
                      <a:pt x="106" y="291"/>
                    </a:lnTo>
                    <a:lnTo>
                      <a:pt x="107" y="289"/>
                    </a:lnTo>
                    <a:lnTo>
                      <a:pt x="107" y="287"/>
                    </a:lnTo>
                    <a:lnTo>
                      <a:pt x="106" y="287"/>
                    </a:lnTo>
                    <a:lnTo>
                      <a:pt x="105" y="286"/>
                    </a:lnTo>
                    <a:lnTo>
                      <a:pt x="106" y="284"/>
                    </a:lnTo>
                    <a:lnTo>
                      <a:pt x="107" y="283"/>
                    </a:lnTo>
                    <a:lnTo>
                      <a:pt x="107" y="280"/>
                    </a:lnTo>
                    <a:lnTo>
                      <a:pt x="106" y="280"/>
                    </a:lnTo>
                    <a:lnTo>
                      <a:pt x="107" y="278"/>
                    </a:lnTo>
                    <a:lnTo>
                      <a:pt x="110" y="277"/>
                    </a:lnTo>
                    <a:lnTo>
                      <a:pt x="106" y="277"/>
                    </a:lnTo>
                    <a:lnTo>
                      <a:pt x="104" y="276"/>
                    </a:lnTo>
                    <a:lnTo>
                      <a:pt x="100" y="272"/>
                    </a:lnTo>
                    <a:lnTo>
                      <a:pt x="98" y="269"/>
                    </a:lnTo>
                    <a:lnTo>
                      <a:pt x="93" y="268"/>
                    </a:lnTo>
                    <a:lnTo>
                      <a:pt x="92" y="267"/>
                    </a:lnTo>
                    <a:lnTo>
                      <a:pt x="89" y="268"/>
                    </a:lnTo>
                    <a:lnTo>
                      <a:pt x="87" y="267"/>
                    </a:lnTo>
                    <a:lnTo>
                      <a:pt x="87" y="266"/>
                    </a:lnTo>
                    <a:lnTo>
                      <a:pt x="89" y="267"/>
                    </a:lnTo>
                    <a:lnTo>
                      <a:pt x="90" y="262"/>
                    </a:lnTo>
                    <a:lnTo>
                      <a:pt x="90" y="260"/>
                    </a:lnTo>
                    <a:lnTo>
                      <a:pt x="90" y="259"/>
                    </a:lnTo>
                    <a:lnTo>
                      <a:pt x="90" y="256"/>
                    </a:lnTo>
                    <a:lnTo>
                      <a:pt x="87" y="256"/>
                    </a:lnTo>
                    <a:lnTo>
                      <a:pt x="85" y="255"/>
                    </a:lnTo>
                    <a:lnTo>
                      <a:pt x="83" y="254"/>
                    </a:lnTo>
                    <a:lnTo>
                      <a:pt x="79" y="254"/>
                    </a:lnTo>
                    <a:lnTo>
                      <a:pt x="77" y="255"/>
                    </a:lnTo>
                    <a:lnTo>
                      <a:pt x="77" y="252"/>
                    </a:lnTo>
                    <a:lnTo>
                      <a:pt x="76" y="248"/>
                    </a:lnTo>
                    <a:lnTo>
                      <a:pt x="74" y="247"/>
                    </a:lnTo>
                    <a:lnTo>
                      <a:pt x="73" y="248"/>
                    </a:lnTo>
                    <a:lnTo>
                      <a:pt x="73" y="247"/>
                    </a:lnTo>
                    <a:lnTo>
                      <a:pt x="71" y="244"/>
                    </a:lnTo>
                    <a:lnTo>
                      <a:pt x="70" y="244"/>
                    </a:lnTo>
                    <a:lnTo>
                      <a:pt x="70" y="238"/>
                    </a:lnTo>
                    <a:lnTo>
                      <a:pt x="68" y="237"/>
                    </a:lnTo>
                    <a:lnTo>
                      <a:pt x="67" y="235"/>
                    </a:lnTo>
                    <a:lnTo>
                      <a:pt x="66" y="235"/>
                    </a:lnTo>
                    <a:lnTo>
                      <a:pt x="65" y="234"/>
                    </a:lnTo>
                    <a:lnTo>
                      <a:pt x="63" y="236"/>
                    </a:lnTo>
                    <a:lnTo>
                      <a:pt x="62" y="236"/>
                    </a:lnTo>
                    <a:lnTo>
                      <a:pt x="61" y="235"/>
                    </a:lnTo>
                    <a:lnTo>
                      <a:pt x="60" y="236"/>
                    </a:lnTo>
                    <a:lnTo>
                      <a:pt x="61" y="237"/>
                    </a:lnTo>
                    <a:lnTo>
                      <a:pt x="53" y="237"/>
                    </a:lnTo>
                    <a:lnTo>
                      <a:pt x="52" y="236"/>
                    </a:lnTo>
                    <a:lnTo>
                      <a:pt x="43" y="234"/>
                    </a:lnTo>
                    <a:lnTo>
                      <a:pt x="43" y="233"/>
                    </a:lnTo>
                    <a:lnTo>
                      <a:pt x="42" y="232"/>
                    </a:lnTo>
                    <a:lnTo>
                      <a:pt x="42" y="231"/>
                    </a:lnTo>
                    <a:lnTo>
                      <a:pt x="40" y="229"/>
                    </a:lnTo>
                    <a:lnTo>
                      <a:pt x="41" y="228"/>
                    </a:lnTo>
                    <a:lnTo>
                      <a:pt x="40" y="227"/>
                    </a:lnTo>
                    <a:lnTo>
                      <a:pt x="38" y="226"/>
                    </a:lnTo>
                    <a:lnTo>
                      <a:pt x="37" y="224"/>
                    </a:lnTo>
                    <a:lnTo>
                      <a:pt x="36" y="224"/>
                    </a:lnTo>
                    <a:lnTo>
                      <a:pt x="35" y="223"/>
                    </a:lnTo>
                    <a:lnTo>
                      <a:pt x="32" y="223"/>
                    </a:lnTo>
                    <a:lnTo>
                      <a:pt x="31" y="220"/>
                    </a:lnTo>
                    <a:lnTo>
                      <a:pt x="29" y="220"/>
                    </a:lnTo>
                    <a:lnTo>
                      <a:pt x="27" y="219"/>
                    </a:lnTo>
                    <a:lnTo>
                      <a:pt x="28" y="215"/>
                    </a:lnTo>
                    <a:lnTo>
                      <a:pt x="29" y="216"/>
                    </a:lnTo>
                    <a:lnTo>
                      <a:pt x="30" y="215"/>
                    </a:lnTo>
                    <a:lnTo>
                      <a:pt x="34" y="215"/>
                    </a:lnTo>
                    <a:lnTo>
                      <a:pt x="37" y="217"/>
                    </a:lnTo>
                    <a:lnTo>
                      <a:pt x="37" y="216"/>
                    </a:lnTo>
                    <a:lnTo>
                      <a:pt x="35" y="215"/>
                    </a:lnTo>
                    <a:lnTo>
                      <a:pt x="34" y="215"/>
                    </a:lnTo>
                    <a:lnTo>
                      <a:pt x="33" y="210"/>
                    </a:lnTo>
                    <a:lnTo>
                      <a:pt x="32" y="210"/>
                    </a:lnTo>
                    <a:lnTo>
                      <a:pt x="27" y="210"/>
                    </a:lnTo>
                    <a:lnTo>
                      <a:pt x="25" y="212"/>
                    </a:lnTo>
                    <a:lnTo>
                      <a:pt x="23" y="212"/>
                    </a:lnTo>
                    <a:lnTo>
                      <a:pt x="22" y="211"/>
                    </a:lnTo>
                    <a:lnTo>
                      <a:pt x="22" y="210"/>
                    </a:lnTo>
                    <a:lnTo>
                      <a:pt x="22" y="209"/>
                    </a:lnTo>
                    <a:lnTo>
                      <a:pt x="21" y="209"/>
                    </a:lnTo>
                    <a:lnTo>
                      <a:pt x="20" y="207"/>
                    </a:lnTo>
                    <a:lnTo>
                      <a:pt x="19" y="209"/>
                    </a:lnTo>
                    <a:lnTo>
                      <a:pt x="13" y="207"/>
                    </a:lnTo>
                    <a:lnTo>
                      <a:pt x="12" y="210"/>
                    </a:lnTo>
                    <a:lnTo>
                      <a:pt x="11" y="210"/>
                    </a:lnTo>
                    <a:lnTo>
                      <a:pt x="9" y="212"/>
                    </a:lnTo>
                    <a:lnTo>
                      <a:pt x="7" y="212"/>
                    </a:lnTo>
                    <a:lnTo>
                      <a:pt x="7" y="209"/>
                    </a:lnTo>
                    <a:lnTo>
                      <a:pt x="3" y="209"/>
                    </a:lnTo>
                    <a:lnTo>
                      <a:pt x="1" y="209"/>
                    </a:lnTo>
                    <a:lnTo>
                      <a:pt x="0" y="209"/>
                    </a:lnTo>
                    <a:lnTo>
                      <a:pt x="0" y="207"/>
                    </a:lnTo>
                    <a:lnTo>
                      <a:pt x="2" y="205"/>
                    </a:lnTo>
                    <a:lnTo>
                      <a:pt x="2" y="203"/>
                    </a:lnTo>
                    <a:lnTo>
                      <a:pt x="4" y="202"/>
                    </a:lnTo>
                    <a:lnTo>
                      <a:pt x="5" y="202"/>
                    </a:lnTo>
                    <a:lnTo>
                      <a:pt x="4" y="200"/>
                    </a:lnTo>
                    <a:lnTo>
                      <a:pt x="6" y="198"/>
                    </a:lnTo>
                    <a:lnTo>
                      <a:pt x="6" y="196"/>
                    </a:lnTo>
                    <a:lnTo>
                      <a:pt x="8" y="197"/>
                    </a:lnTo>
                    <a:lnTo>
                      <a:pt x="11" y="197"/>
                    </a:lnTo>
                    <a:lnTo>
                      <a:pt x="11" y="193"/>
                    </a:lnTo>
                    <a:lnTo>
                      <a:pt x="11" y="190"/>
                    </a:lnTo>
                    <a:lnTo>
                      <a:pt x="9" y="189"/>
                    </a:lnTo>
                    <a:lnTo>
                      <a:pt x="8" y="186"/>
                    </a:lnTo>
                    <a:lnTo>
                      <a:pt x="6" y="188"/>
                    </a:lnTo>
                    <a:lnTo>
                      <a:pt x="6" y="186"/>
                    </a:lnTo>
                    <a:lnTo>
                      <a:pt x="6" y="183"/>
                    </a:lnTo>
                    <a:lnTo>
                      <a:pt x="7" y="180"/>
                    </a:lnTo>
                    <a:lnTo>
                      <a:pt x="6" y="179"/>
                    </a:lnTo>
                    <a:lnTo>
                      <a:pt x="8" y="178"/>
                    </a:lnTo>
                    <a:lnTo>
                      <a:pt x="9" y="179"/>
                    </a:lnTo>
                    <a:lnTo>
                      <a:pt x="11" y="177"/>
                    </a:lnTo>
                    <a:lnTo>
                      <a:pt x="12" y="177"/>
                    </a:lnTo>
                    <a:lnTo>
                      <a:pt x="12" y="175"/>
                    </a:lnTo>
                    <a:lnTo>
                      <a:pt x="16" y="175"/>
                    </a:lnTo>
                    <a:lnTo>
                      <a:pt x="16" y="176"/>
                    </a:lnTo>
                    <a:lnTo>
                      <a:pt x="20" y="178"/>
                    </a:lnTo>
                    <a:lnTo>
                      <a:pt x="22" y="178"/>
                    </a:lnTo>
                    <a:lnTo>
                      <a:pt x="22" y="176"/>
                    </a:lnTo>
                    <a:lnTo>
                      <a:pt x="22" y="175"/>
                    </a:lnTo>
                    <a:lnTo>
                      <a:pt x="22" y="174"/>
                    </a:lnTo>
                    <a:lnTo>
                      <a:pt x="23" y="175"/>
                    </a:lnTo>
                    <a:lnTo>
                      <a:pt x="25" y="175"/>
                    </a:lnTo>
                    <a:lnTo>
                      <a:pt x="25" y="171"/>
                    </a:lnTo>
                    <a:lnTo>
                      <a:pt x="25" y="170"/>
                    </a:lnTo>
                    <a:lnTo>
                      <a:pt x="25" y="166"/>
                    </a:lnTo>
                    <a:lnTo>
                      <a:pt x="25" y="167"/>
                    </a:lnTo>
                    <a:lnTo>
                      <a:pt x="26" y="167"/>
                    </a:lnTo>
                    <a:lnTo>
                      <a:pt x="27" y="169"/>
                    </a:lnTo>
                    <a:lnTo>
                      <a:pt x="28" y="169"/>
                    </a:lnTo>
                    <a:lnTo>
                      <a:pt x="30" y="170"/>
                    </a:lnTo>
                    <a:lnTo>
                      <a:pt x="31" y="168"/>
                    </a:lnTo>
                    <a:lnTo>
                      <a:pt x="31" y="165"/>
                    </a:lnTo>
                    <a:lnTo>
                      <a:pt x="31" y="163"/>
                    </a:lnTo>
                    <a:lnTo>
                      <a:pt x="29" y="162"/>
                    </a:lnTo>
                    <a:lnTo>
                      <a:pt x="33" y="162"/>
                    </a:lnTo>
                    <a:lnTo>
                      <a:pt x="33" y="159"/>
                    </a:lnTo>
                    <a:lnTo>
                      <a:pt x="32" y="155"/>
                    </a:lnTo>
                    <a:lnTo>
                      <a:pt x="33" y="154"/>
                    </a:lnTo>
                    <a:lnTo>
                      <a:pt x="33" y="150"/>
                    </a:lnTo>
                    <a:lnTo>
                      <a:pt x="34" y="152"/>
                    </a:lnTo>
                    <a:lnTo>
                      <a:pt x="37" y="152"/>
                    </a:lnTo>
                    <a:lnTo>
                      <a:pt x="38" y="151"/>
                    </a:lnTo>
                    <a:lnTo>
                      <a:pt x="38" y="150"/>
                    </a:lnTo>
                    <a:lnTo>
                      <a:pt x="40" y="150"/>
                    </a:lnTo>
                    <a:lnTo>
                      <a:pt x="40" y="149"/>
                    </a:lnTo>
                    <a:lnTo>
                      <a:pt x="41" y="149"/>
                    </a:lnTo>
                    <a:lnTo>
                      <a:pt x="41" y="148"/>
                    </a:lnTo>
                    <a:lnTo>
                      <a:pt x="41" y="146"/>
                    </a:lnTo>
                    <a:lnTo>
                      <a:pt x="43" y="146"/>
                    </a:lnTo>
                    <a:lnTo>
                      <a:pt x="43" y="145"/>
                    </a:lnTo>
                    <a:lnTo>
                      <a:pt x="46" y="145"/>
                    </a:lnTo>
                    <a:lnTo>
                      <a:pt x="47" y="142"/>
                    </a:lnTo>
                    <a:lnTo>
                      <a:pt x="50" y="142"/>
                    </a:lnTo>
                    <a:lnTo>
                      <a:pt x="52" y="142"/>
                    </a:lnTo>
                    <a:lnTo>
                      <a:pt x="52" y="141"/>
                    </a:lnTo>
                    <a:lnTo>
                      <a:pt x="53" y="141"/>
                    </a:lnTo>
                    <a:lnTo>
                      <a:pt x="55" y="145"/>
                    </a:lnTo>
                    <a:lnTo>
                      <a:pt x="57" y="146"/>
                    </a:lnTo>
                    <a:lnTo>
                      <a:pt x="58" y="145"/>
                    </a:lnTo>
                    <a:lnTo>
                      <a:pt x="61" y="145"/>
                    </a:lnTo>
                    <a:lnTo>
                      <a:pt x="64" y="142"/>
                    </a:lnTo>
                    <a:lnTo>
                      <a:pt x="66" y="144"/>
                    </a:lnTo>
                    <a:lnTo>
                      <a:pt x="66" y="142"/>
                    </a:lnTo>
                    <a:lnTo>
                      <a:pt x="71" y="140"/>
                    </a:lnTo>
                    <a:lnTo>
                      <a:pt x="70" y="137"/>
                    </a:lnTo>
                    <a:lnTo>
                      <a:pt x="73" y="138"/>
                    </a:lnTo>
                    <a:lnTo>
                      <a:pt x="74" y="137"/>
                    </a:lnTo>
                    <a:lnTo>
                      <a:pt x="76" y="134"/>
                    </a:lnTo>
                    <a:lnTo>
                      <a:pt x="76" y="133"/>
                    </a:lnTo>
                    <a:lnTo>
                      <a:pt x="78" y="133"/>
                    </a:lnTo>
                    <a:lnTo>
                      <a:pt x="80" y="132"/>
                    </a:lnTo>
                    <a:lnTo>
                      <a:pt x="85" y="126"/>
                    </a:lnTo>
                    <a:lnTo>
                      <a:pt x="86" y="127"/>
                    </a:lnTo>
                    <a:lnTo>
                      <a:pt x="85" y="128"/>
                    </a:lnTo>
                    <a:lnTo>
                      <a:pt x="85" y="133"/>
                    </a:lnTo>
                    <a:lnTo>
                      <a:pt x="89" y="132"/>
                    </a:lnTo>
                    <a:lnTo>
                      <a:pt x="90" y="133"/>
                    </a:lnTo>
                    <a:lnTo>
                      <a:pt x="92" y="135"/>
                    </a:lnTo>
                    <a:lnTo>
                      <a:pt x="93" y="135"/>
                    </a:lnTo>
                    <a:lnTo>
                      <a:pt x="97" y="133"/>
                    </a:lnTo>
                    <a:lnTo>
                      <a:pt x="104" y="135"/>
                    </a:lnTo>
                    <a:lnTo>
                      <a:pt x="106" y="136"/>
                    </a:lnTo>
                    <a:lnTo>
                      <a:pt x="107" y="133"/>
                    </a:lnTo>
                    <a:lnTo>
                      <a:pt x="108" y="131"/>
                    </a:lnTo>
                    <a:lnTo>
                      <a:pt x="109" y="132"/>
                    </a:lnTo>
                    <a:lnTo>
                      <a:pt x="110" y="129"/>
                    </a:lnTo>
                    <a:lnTo>
                      <a:pt x="111" y="130"/>
                    </a:lnTo>
                    <a:lnTo>
                      <a:pt x="110" y="133"/>
                    </a:lnTo>
                    <a:lnTo>
                      <a:pt x="112" y="133"/>
                    </a:lnTo>
                    <a:lnTo>
                      <a:pt x="113" y="131"/>
                    </a:lnTo>
                    <a:lnTo>
                      <a:pt x="114" y="131"/>
                    </a:lnTo>
                    <a:lnTo>
                      <a:pt x="118" y="127"/>
                    </a:lnTo>
                    <a:lnTo>
                      <a:pt x="120" y="124"/>
                    </a:lnTo>
                    <a:lnTo>
                      <a:pt x="122" y="122"/>
                    </a:lnTo>
                    <a:lnTo>
                      <a:pt x="123" y="122"/>
                    </a:lnTo>
                    <a:lnTo>
                      <a:pt x="125" y="120"/>
                    </a:lnTo>
                    <a:lnTo>
                      <a:pt x="126" y="120"/>
                    </a:lnTo>
                    <a:lnTo>
                      <a:pt x="128" y="123"/>
                    </a:lnTo>
                    <a:lnTo>
                      <a:pt x="128" y="122"/>
                    </a:lnTo>
                    <a:lnTo>
                      <a:pt x="129" y="122"/>
                    </a:lnTo>
                    <a:lnTo>
                      <a:pt x="131" y="128"/>
                    </a:lnTo>
                    <a:lnTo>
                      <a:pt x="130" y="131"/>
                    </a:lnTo>
                    <a:lnTo>
                      <a:pt x="131" y="132"/>
                    </a:lnTo>
                    <a:lnTo>
                      <a:pt x="138" y="132"/>
                    </a:lnTo>
                    <a:lnTo>
                      <a:pt x="138" y="128"/>
                    </a:lnTo>
                    <a:lnTo>
                      <a:pt x="139" y="127"/>
                    </a:lnTo>
                    <a:lnTo>
                      <a:pt x="139" y="124"/>
                    </a:lnTo>
                    <a:lnTo>
                      <a:pt x="141" y="122"/>
                    </a:lnTo>
                    <a:lnTo>
                      <a:pt x="143" y="120"/>
                    </a:lnTo>
                    <a:lnTo>
                      <a:pt x="146" y="120"/>
                    </a:lnTo>
                    <a:lnTo>
                      <a:pt x="152" y="119"/>
                    </a:lnTo>
                    <a:lnTo>
                      <a:pt x="153" y="119"/>
                    </a:lnTo>
                    <a:lnTo>
                      <a:pt x="152" y="120"/>
                    </a:lnTo>
                    <a:lnTo>
                      <a:pt x="156" y="119"/>
                    </a:lnTo>
                    <a:lnTo>
                      <a:pt x="157" y="118"/>
                    </a:lnTo>
                    <a:lnTo>
                      <a:pt x="158" y="118"/>
                    </a:lnTo>
                    <a:lnTo>
                      <a:pt x="161" y="117"/>
                    </a:lnTo>
                    <a:lnTo>
                      <a:pt x="161" y="115"/>
                    </a:lnTo>
                    <a:lnTo>
                      <a:pt x="162" y="115"/>
                    </a:lnTo>
                    <a:lnTo>
                      <a:pt x="162" y="114"/>
                    </a:lnTo>
                    <a:lnTo>
                      <a:pt x="164" y="115"/>
                    </a:lnTo>
                    <a:lnTo>
                      <a:pt x="165" y="113"/>
                    </a:lnTo>
                    <a:lnTo>
                      <a:pt x="166" y="112"/>
                    </a:lnTo>
                    <a:lnTo>
                      <a:pt x="166" y="108"/>
                    </a:lnTo>
                    <a:lnTo>
                      <a:pt x="166" y="107"/>
                    </a:lnTo>
                    <a:lnTo>
                      <a:pt x="164" y="107"/>
                    </a:lnTo>
                    <a:lnTo>
                      <a:pt x="165" y="107"/>
                    </a:lnTo>
                    <a:lnTo>
                      <a:pt x="165" y="106"/>
                    </a:lnTo>
                    <a:lnTo>
                      <a:pt x="167" y="107"/>
                    </a:lnTo>
                    <a:lnTo>
                      <a:pt x="170" y="107"/>
                    </a:lnTo>
                    <a:lnTo>
                      <a:pt x="170" y="109"/>
                    </a:lnTo>
                    <a:lnTo>
                      <a:pt x="175" y="109"/>
                    </a:lnTo>
                    <a:lnTo>
                      <a:pt x="176" y="109"/>
                    </a:lnTo>
                    <a:lnTo>
                      <a:pt x="175" y="107"/>
                    </a:lnTo>
                    <a:lnTo>
                      <a:pt x="176" y="107"/>
                    </a:lnTo>
                    <a:lnTo>
                      <a:pt x="175" y="106"/>
                    </a:lnTo>
                    <a:lnTo>
                      <a:pt x="177" y="103"/>
                    </a:lnTo>
                    <a:lnTo>
                      <a:pt x="175" y="101"/>
                    </a:lnTo>
                    <a:lnTo>
                      <a:pt x="174" y="101"/>
                    </a:lnTo>
                    <a:lnTo>
                      <a:pt x="174" y="95"/>
                    </a:lnTo>
                    <a:lnTo>
                      <a:pt x="177" y="94"/>
                    </a:lnTo>
                    <a:lnTo>
                      <a:pt x="178" y="94"/>
                    </a:lnTo>
                    <a:lnTo>
                      <a:pt x="180" y="92"/>
                    </a:lnTo>
                    <a:lnTo>
                      <a:pt x="181" y="92"/>
                    </a:lnTo>
                    <a:lnTo>
                      <a:pt x="182" y="90"/>
                    </a:lnTo>
                    <a:lnTo>
                      <a:pt x="185" y="90"/>
                    </a:lnTo>
                    <a:lnTo>
                      <a:pt x="187" y="93"/>
                    </a:lnTo>
                    <a:lnTo>
                      <a:pt x="188" y="94"/>
                    </a:lnTo>
                    <a:lnTo>
                      <a:pt x="188" y="92"/>
                    </a:lnTo>
                    <a:lnTo>
                      <a:pt x="190" y="92"/>
                    </a:lnTo>
                    <a:lnTo>
                      <a:pt x="190" y="91"/>
                    </a:lnTo>
                    <a:lnTo>
                      <a:pt x="194" y="94"/>
                    </a:lnTo>
                    <a:lnTo>
                      <a:pt x="198" y="95"/>
                    </a:lnTo>
                    <a:lnTo>
                      <a:pt x="198" y="97"/>
                    </a:lnTo>
                    <a:lnTo>
                      <a:pt x="199" y="97"/>
                    </a:lnTo>
                    <a:lnTo>
                      <a:pt x="199" y="98"/>
                    </a:lnTo>
                    <a:lnTo>
                      <a:pt x="200" y="98"/>
                    </a:lnTo>
                    <a:lnTo>
                      <a:pt x="205" y="99"/>
                    </a:lnTo>
                    <a:lnTo>
                      <a:pt x="211" y="99"/>
                    </a:lnTo>
                    <a:lnTo>
                      <a:pt x="211" y="101"/>
                    </a:lnTo>
                    <a:lnTo>
                      <a:pt x="213" y="101"/>
                    </a:lnTo>
                    <a:lnTo>
                      <a:pt x="217" y="102"/>
                    </a:lnTo>
                    <a:lnTo>
                      <a:pt x="218" y="103"/>
                    </a:lnTo>
                    <a:lnTo>
                      <a:pt x="218" y="102"/>
                    </a:lnTo>
                    <a:lnTo>
                      <a:pt x="224" y="102"/>
                    </a:lnTo>
                    <a:lnTo>
                      <a:pt x="225" y="101"/>
                    </a:lnTo>
                    <a:lnTo>
                      <a:pt x="228" y="103"/>
                    </a:lnTo>
                    <a:lnTo>
                      <a:pt x="229" y="100"/>
                    </a:lnTo>
                    <a:lnTo>
                      <a:pt x="229" y="98"/>
                    </a:lnTo>
                    <a:lnTo>
                      <a:pt x="232" y="100"/>
                    </a:lnTo>
                    <a:lnTo>
                      <a:pt x="232" y="101"/>
                    </a:lnTo>
                    <a:lnTo>
                      <a:pt x="233" y="103"/>
                    </a:lnTo>
                    <a:lnTo>
                      <a:pt x="234" y="102"/>
                    </a:lnTo>
                    <a:lnTo>
                      <a:pt x="236" y="104"/>
                    </a:lnTo>
                    <a:lnTo>
                      <a:pt x="236" y="103"/>
                    </a:lnTo>
                    <a:lnTo>
                      <a:pt x="237" y="103"/>
                    </a:lnTo>
                    <a:lnTo>
                      <a:pt x="238" y="101"/>
                    </a:lnTo>
                    <a:lnTo>
                      <a:pt x="243" y="106"/>
                    </a:lnTo>
                    <a:lnTo>
                      <a:pt x="245" y="107"/>
                    </a:lnTo>
                    <a:lnTo>
                      <a:pt x="245" y="108"/>
                    </a:lnTo>
                    <a:lnTo>
                      <a:pt x="246" y="109"/>
                    </a:lnTo>
                    <a:lnTo>
                      <a:pt x="248" y="105"/>
                    </a:lnTo>
                    <a:lnTo>
                      <a:pt x="250" y="103"/>
                    </a:lnTo>
                    <a:lnTo>
                      <a:pt x="250" y="102"/>
                    </a:lnTo>
                    <a:lnTo>
                      <a:pt x="252" y="99"/>
                    </a:lnTo>
                    <a:lnTo>
                      <a:pt x="253" y="99"/>
                    </a:lnTo>
                    <a:lnTo>
                      <a:pt x="255" y="98"/>
                    </a:lnTo>
                    <a:lnTo>
                      <a:pt x="257" y="100"/>
                    </a:lnTo>
                    <a:lnTo>
                      <a:pt x="259" y="101"/>
                    </a:lnTo>
                    <a:lnTo>
                      <a:pt x="260" y="100"/>
                    </a:lnTo>
                    <a:lnTo>
                      <a:pt x="260" y="99"/>
                    </a:lnTo>
                    <a:lnTo>
                      <a:pt x="261" y="101"/>
                    </a:lnTo>
                    <a:lnTo>
                      <a:pt x="263" y="101"/>
                    </a:lnTo>
                    <a:lnTo>
                      <a:pt x="263" y="99"/>
                    </a:lnTo>
                    <a:lnTo>
                      <a:pt x="267" y="100"/>
                    </a:lnTo>
                    <a:lnTo>
                      <a:pt x="267" y="98"/>
                    </a:lnTo>
                    <a:lnTo>
                      <a:pt x="268" y="99"/>
                    </a:lnTo>
                    <a:lnTo>
                      <a:pt x="269" y="98"/>
                    </a:lnTo>
                    <a:lnTo>
                      <a:pt x="272" y="99"/>
                    </a:lnTo>
                    <a:lnTo>
                      <a:pt x="273" y="100"/>
                    </a:lnTo>
                    <a:lnTo>
                      <a:pt x="273" y="101"/>
                    </a:lnTo>
                    <a:lnTo>
                      <a:pt x="274" y="101"/>
                    </a:lnTo>
                    <a:lnTo>
                      <a:pt x="274" y="103"/>
                    </a:lnTo>
                    <a:lnTo>
                      <a:pt x="275" y="102"/>
                    </a:lnTo>
                    <a:lnTo>
                      <a:pt x="276" y="103"/>
                    </a:lnTo>
                    <a:lnTo>
                      <a:pt x="275" y="101"/>
                    </a:lnTo>
                    <a:lnTo>
                      <a:pt x="276" y="101"/>
                    </a:lnTo>
                    <a:lnTo>
                      <a:pt x="276" y="102"/>
                    </a:lnTo>
                    <a:lnTo>
                      <a:pt x="276" y="103"/>
                    </a:lnTo>
                    <a:lnTo>
                      <a:pt x="278" y="102"/>
                    </a:lnTo>
                    <a:lnTo>
                      <a:pt x="281" y="98"/>
                    </a:lnTo>
                    <a:lnTo>
                      <a:pt x="280" y="98"/>
                    </a:lnTo>
                    <a:lnTo>
                      <a:pt x="281" y="96"/>
                    </a:lnTo>
                    <a:lnTo>
                      <a:pt x="280" y="96"/>
                    </a:lnTo>
                    <a:lnTo>
                      <a:pt x="281" y="95"/>
                    </a:lnTo>
                    <a:lnTo>
                      <a:pt x="280" y="95"/>
                    </a:lnTo>
                    <a:lnTo>
                      <a:pt x="280" y="94"/>
                    </a:lnTo>
                    <a:lnTo>
                      <a:pt x="280" y="90"/>
                    </a:lnTo>
                    <a:lnTo>
                      <a:pt x="283" y="92"/>
                    </a:lnTo>
                    <a:lnTo>
                      <a:pt x="283" y="86"/>
                    </a:lnTo>
                    <a:lnTo>
                      <a:pt x="283" y="84"/>
                    </a:lnTo>
                    <a:lnTo>
                      <a:pt x="284" y="84"/>
                    </a:lnTo>
                    <a:lnTo>
                      <a:pt x="284" y="82"/>
                    </a:lnTo>
                    <a:lnTo>
                      <a:pt x="283" y="81"/>
                    </a:lnTo>
                    <a:lnTo>
                      <a:pt x="282" y="81"/>
                    </a:lnTo>
                    <a:lnTo>
                      <a:pt x="282" y="78"/>
                    </a:lnTo>
                    <a:lnTo>
                      <a:pt x="281" y="77"/>
                    </a:lnTo>
                    <a:lnTo>
                      <a:pt x="281" y="76"/>
                    </a:lnTo>
                    <a:lnTo>
                      <a:pt x="283" y="75"/>
                    </a:lnTo>
                    <a:lnTo>
                      <a:pt x="283" y="76"/>
                    </a:lnTo>
                    <a:lnTo>
                      <a:pt x="284" y="75"/>
                    </a:lnTo>
                    <a:lnTo>
                      <a:pt x="283" y="74"/>
                    </a:lnTo>
                    <a:lnTo>
                      <a:pt x="283" y="73"/>
                    </a:lnTo>
                    <a:lnTo>
                      <a:pt x="282" y="71"/>
                    </a:lnTo>
                    <a:lnTo>
                      <a:pt x="283" y="70"/>
                    </a:lnTo>
                    <a:lnTo>
                      <a:pt x="283" y="71"/>
                    </a:lnTo>
                    <a:lnTo>
                      <a:pt x="283" y="69"/>
                    </a:lnTo>
                    <a:lnTo>
                      <a:pt x="283" y="68"/>
                    </a:lnTo>
                    <a:lnTo>
                      <a:pt x="281" y="67"/>
                    </a:lnTo>
                    <a:lnTo>
                      <a:pt x="281" y="66"/>
                    </a:lnTo>
                    <a:lnTo>
                      <a:pt x="283" y="65"/>
                    </a:lnTo>
                    <a:lnTo>
                      <a:pt x="284" y="65"/>
                    </a:lnTo>
                    <a:lnTo>
                      <a:pt x="284" y="64"/>
                    </a:lnTo>
                    <a:lnTo>
                      <a:pt x="286" y="64"/>
                    </a:lnTo>
                    <a:lnTo>
                      <a:pt x="290" y="69"/>
                    </a:lnTo>
                    <a:lnTo>
                      <a:pt x="296" y="72"/>
                    </a:lnTo>
                    <a:lnTo>
                      <a:pt x="296" y="71"/>
                    </a:lnTo>
                    <a:lnTo>
                      <a:pt x="297" y="71"/>
                    </a:lnTo>
                    <a:lnTo>
                      <a:pt x="296" y="70"/>
                    </a:lnTo>
                    <a:lnTo>
                      <a:pt x="297" y="69"/>
                    </a:lnTo>
                    <a:lnTo>
                      <a:pt x="297" y="68"/>
                    </a:lnTo>
                    <a:lnTo>
                      <a:pt x="295" y="68"/>
                    </a:lnTo>
                    <a:lnTo>
                      <a:pt x="294" y="67"/>
                    </a:lnTo>
                    <a:lnTo>
                      <a:pt x="296" y="65"/>
                    </a:lnTo>
                    <a:lnTo>
                      <a:pt x="297" y="67"/>
                    </a:lnTo>
                    <a:lnTo>
                      <a:pt x="298" y="65"/>
                    </a:lnTo>
                    <a:lnTo>
                      <a:pt x="297" y="65"/>
                    </a:lnTo>
                    <a:lnTo>
                      <a:pt x="299" y="64"/>
                    </a:lnTo>
                    <a:lnTo>
                      <a:pt x="299" y="58"/>
                    </a:lnTo>
                    <a:lnTo>
                      <a:pt x="303" y="61"/>
                    </a:lnTo>
                    <a:lnTo>
                      <a:pt x="306" y="61"/>
                    </a:lnTo>
                    <a:lnTo>
                      <a:pt x="306" y="58"/>
                    </a:lnTo>
                    <a:lnTo>
                      <a:pt x="309" y="61"/>
                    </a:lnTo>
                    <a:lnTo>
                      <a:pt x="312" y="61"/>
                    </a:lnTo>
                    <a:lnTo>
                      <a:pt x="312" y="57"/>
                    </a:lnTo>
                    <a:lnTo>
                      <a:pt x="313" y="56"/>
                    </a:lnTo>
                    <a:lnTo>
                      <a:pt x="313" y="54"/>
                    </a:lnTo>
                    <a:lnTo>
                      <a:pt x="313" y="52"/>
                    </a:lnTo>
                    <a:lnTo>
                      <a:pt x="312" y="52"/>
                    </a:lnTo>
                    <a:lnTo>
                      <a:pt x="313" y="52"/>
                    </a:lnTo>
                    <a:lnTo>
                      <a:pt x="313" y="48"/>
                    </a:lnTo>
                    <a:lnTo>
                      <a:pt x="310" y="39"/>
                    </a:lnTo>
                    <a:lnTo>
                      <a:pt x="315" y="38"/>
                    </a:lnTo>
                    <a:lnTo>
                      <a:pt x="315" y="34"/>
                    </a:lnTo>
                    <a:lnTo>
                      <a:pt x="319" y="36"/>
                    </a:lnTo>
                    <a:lnTo>
                      <a:pt x="320" y="36"/>
                    </a:lnTo>
                    <a:lnTo>
                      <a:pt x="319" y="39"/>
                    </a:lnTo>
                    <a:lnTo>
                      <a:pt x="321" y="39"/>
                    </a:lnTo>
                    <a:lnTo>
                      <a:pt x="321" y="40"/>
                    </a:lnTo>
                    <a:lnTo>
                      <a:pt x="322" y="42"/>
                    </a:lnTo>
                    <a:lnTo>
                      <a:pt x="323" y="39"/>
                    </a:lnTo>
                    <a:lnTo>
                      <a:pt x="325" y="35"/>
                    </a:lnTo>
                    <a:lnTo>
                      <a:pt x="330" y="35"/>
                    </a:lnTo>
                    <a:lnTo>
                      <a:pt x="329" y="35"/>
                    </a:lnTo>
                    <a:lnTo>
                      <a:pt x="330" y="37"/>
                    </a:lnTo>
                    <a:lnTo>
                      <a:pt x="330" y="41"/>
                    </a:lnTo>
                    <a:lnTo>
                      <a:pt x="331" y="41"/>
                    </a:lnTo>
                    <a:lnTo>
                      <a:pt x="334" y="43"/>
                    </a:lnTo>
                    <a:lnTo>
                      <a:pt x="336" y="43"/>
                    </a:lnTo>
                    <a:lnTo>
                      <a:pt x="337" y="41"/>
                    </a:lnTo>
                    <a:lnTo>
                      <a:pt x="335" y="39"/>
                    </a:lnTo>
                    <a:lnTo>
                      <a:pt x="335" y="38"/>
                    </a:lnTo>
                    <a:lnTo>
                      <a:pt x="339" y="39"/>
                    </a:lnTo>
                    <a:lnTo>
                      <a:pt x="340" y="38"/>
                    </a:lnTo>
                    <a:lnTo>
                      <a:pt x="341" y="36"/>
                    </a:lnTo>
                    <a:lnTo>
                      <a:pt x="343" y="37"/>
                    </a:lnTo>
                    <a:lnTo>
                      <a:pt x="344" y="37"/>
                    </a:lnTo>
                    <a:lnTo>
                      <a:pt x="343" y="38"/>
                    </a:lnTo>
                    <a:lnTo>
                      <a:pt x="343" y="40"/>
                    </a:lnTo>
                    <a:lnTo>
                      <a:pt x="343" y="41"/>
                    </a:lnTo>
                    <a:lnTo>
                      <a:pt x="345" y="43"/>
                    </a:lnTo>
                    <a:lnTo>
                      <a:pt x="344" y="43"/>
                    </a:lnTo>
                    <a:lnTo>
                      <a:pt x="343" y="44"/>
                    </a:lnTo>
                    <a:lnTo>
                      <a:pt x="342" y="46"/>
                    </a:lnTo>
                    <a:lnTo>
                      <a:pt x="343" y="47"/>
                    </a:lnTo>
                    <a:lnTo>
                      <a:pt x="343" y="51"/>
                    </a:lnTo>
                    <a:lnTo>
                      <a:pt x="345" y="54"/>
                    </a:lnTo>
                    <a:lnTo>
                      <a:pt x="346" y="52"/>
                    </a:lnTo>
                    <a:lnTo>
                      <a:pt x="346" y="53"/>
                    </a:lnTo>
                    <a:lnTo>
                      <a:pt x="347" y="52"/>
                    </a:lnTo>
                    <a:lnTo>
                      <a:pt x="347" y="53"/>
                    </a:lnTo>
                    <a:lnTo>
                      <a:pt x="348" y="53"/>
                    </a:lnTo>
                    <a:lnTo>
                      <a:pt x="348" y="54"/>
                    </a:lnTo>
                    <a:lnTo>
                      <a:pt x="349" y="55"/>
                    </a:lnTo>
                    <a:lnTo>
                      <a:pt x="350" y="56"/>
                    </a:lnTo>
                    <a:lnTo>
                      <a:pt x="351" y="55"/>
                    </a:lnTo>
                    <a:lnTo>
                      <a:pt x="351" y="53"/>
                    </a:lnTo>
                    <a:lnTo>
                      <a:pt x="353" y="51"/>
                    </a:lnTo>
                    <a:lnTo>
                      <a:pt x="353" y="52"/>
                    </a:lnTo>
                    <a:lnTo>
                      <a:pt x="355" y="53"/>
                    </a:lnTo>
                    <a:lnTo>
                      <a:pt x="356" y="53"/>
                    </a:lnTo>
                    <a:lnTo>
                      <a:pt x="356" y="51"/>
                    </a:lnTo>
                    <a:lnTo>
                      <a:pt x="358" y="51"/>
                    </a:lnTo>
                    <a:lnTo>
                      <a:pt x="359" y="53"/>
                    </a:lnTo>
                    <a:lnTo>
                      <a:pt x="361" y="54"/>
                    </a:lnTo>
                    <a:lnTo>
                      <a:pt x="361" y="52"/>
                    </a:lnTo>
                    <a:lnTo>
                      <a:pt x="361" y="51"/>
                    </a:lnTo>
                    <a:lnTo>
                      <a:pt x="365" y="52"/>
                    </a:lnTo>
                    <a:lnTo>
                      <a:pt x="368" y="52"/>
                    </a:lnTo>
                    <a:lnTo>
                      <a:pt x="372" y="55"/>
                    </a:lnTo>
                    <a:lnTo>
                      <a:pt x="372" y="54"/>
                    </a:lnTo>
                    <a:lnTo>
                      <a:pt x="372" y="50"/>
                    </a:lnTo>
                    <a:lnTo>
                      <a:pt x="374" y="49"/>
                    </a:lnTo>
                    <a:lnTo>
                      <a:pt x="374" y="48"/>
                    </a:lnTo>
                    <a:lnTo>
                      <a:pt x="378" y="49"/>
                    </a:lnTo>
                    <a:lnTo>
                      <a:pt x="379" y="48"/>
                    </a:lnTo>
                    <a:lnTo>
                      <a:pt x="381" y="48"/>
                    </a:lnTo>
                    <a:lnTo>
                      <a:pt x="383" y="40"/>
                    </a:lnTo>
                    <a:lnTo>
                      <a:pt x="383" y="39"/>
                    </a:lnTo>
                    <a:lnTo>
                      <a:pt x="390" y="41"/>
                    </a:lnTo>
                    <a:lnTo>
                      <a:pt x="391" y="40"/>
                    </a:lnTo>
                    <a:lnTo>
                      <a:pt x="392" y="36"/>
                    </a:lnTo>
                    <a:lnTo>
                      <a:pt x="391" y="27"/>
                    </a:lnTo>
                    <a:lnTo>
                      <a:pt x="392" y="22"/>
                    </a:lnTo>
                    <a:lnTo>
                      <a:pt x="405" y="27"/>
                    </a:lnTo>
                    <a:lnTo>
                      <a:pt x="411" y="34"/>
                    </a:lnTo>
                    <a:lnTo>
                      <a:pt x="418" y="28"/>
                    </a:lnTo>
                    <a:lnTo>
                      <a:pt x="419" y="28"/>
                    </a:lnTo>
                    <a:lnTo>
                      <a:pt x="420" y="27"/>
                    </a:lnTo>
                    <a:lnTo>
                      <a:pt x="421" y="26"/>
                    </a:lnTo>
                    <a:lnTo>
                      <a:pt x="420" y="24"/>
                    </a:lnTo>
                    <a:lnTo>
                      <a:pt x="418" y="22"/>
                    </a:lnTo>
                    <a:lnTo>
                      <a:pt x="419" y="20"/>
                    </a:lnTo>
                    <a:lnTo>
                      <a:pt x="418" y="19"/>
                    </a:lnTo>
                    <a:lnTo>
                      <a:pt x="423" y="18"/>
                    </a:lnTo>
                    <a:lnTo>
                      <a:pt x="426" y="17"/>
                    </a:lnTo>
                    <a:lnTo>
                      <a:pt x="428" y="17"/>
                    </a:lnTo>
                    <a:lnTo>
                      <a:pt x="429" y="17"/>
                    </a:lnTo>
                    <a:lnTo>
                      <a:pt x="430" y="15"/>
                    </a:lnTo>
                    <a:lnTo>
                      <a:pt x="430" y="17"/>
                    </a:lnTo>
                    <a:lnTo>
                      <a:pt x="433" y="15"/>
                    </a:lnTo>
                    <a:lnTo>
                      <a:pt x="435" y="14"/>
                    </a:lnTo>
                    <a:lnTo>
                      <a:pt x="434" y="11"/>
                    </a:lnTo>
                    <a:lnTo>
                      <a:pt x="435" y="11"/>
                    </a:lnTo>
                    <a:lnTo>
                      <a:pt x="434" y="7"/>
                    </a:lnTo>
                    <a:lnTo>
                      <a:pt x="432" y="7"/>
                    </a:lnTo>
                    <a:lnTo>
                      <a:pt x="435" y="6"/>
                    </a:lnTo>
                    <a:lnTo>
                      <a:pt x="435" y="5"/>
                    </a:lnTo>
                    <a:lnTo>
                      <a:pt x="437" y="6"/>
                    </a:lnTo>
                    <a:lnTo>
                      <a:pt x="437" y="5"/>
                    </a:lnTo>
                    <a:lnTo>
                      <a:pt x="438" y="5"/>
                    </a:lnTo>
                    <a:lnTo>
                      <a:pt x="439" y="6"/>
                    </a:lnTo>
                    <a:lnTo>
                      <a:pt x="437" y="0"/>
                    </a:lnTo>
                    <a:lnTo>
                      <a:pt x="439" y="0"/>
                    </a:lnTo>
                    <a:lnTo>
                      <a:pt x="444" y="1"/>
                    </a:lnTo>
                    <a:lnTo>
                      <a:pt x="443" y="1"/>
                    </a:lnTo>
                    <a:lnTo>
                      <a:pt x="444" y="4"/>
                    </a:lnTo>
                    <a:lnTo>
                      <a:pt x="442" y="5"/>
                    </a:lnTo>
                    <a:lnTo>
                      <a:pt x="443" y="6"/>
                    </a:lnTo>
                    <a:lnTo>
                      <a:pt x="444" y="6"/>
                    </a:lnTo>
                    <a:lnTo>
                      <a:pt x="446" y="7"/>
                    </a:lnTo>
                    <a:lnTo>
                      <a:pt x="446" y="6"/>
                    </a:lnTo>
                    <a:lnTo>
                      <a:pt x="447" y="7"/>
                    </a:lnTo>
                    <a:lnTo>
                      <a:pt x="449" y="11"/>
                    </a:lnTo>
                    <a:lnTo>
                      <a:pt x="447" y="11"/>
                    </a:lnTo>
                    <a:lnTo>
                      <a:pt x="448" y="11"/>
                    </a:lnTo>
                    <a:lnTo>
                      <a:pt x="449" y="13"/>
                    </a:lnTo>
                    <a:lnTo>
                      <a:pt x="451" y="13"/>
                    </a:lnTo>
                    <a:lnTo>
                      <a:pt x="452" y="14"/>
                    </a:lnTo>
                    <a:lnTo>
                      <a:pt x="452" y="11"/>
                    </a:lnTo>
                    <a:lnTo>
                      <a:pt x="454" y="11"/>
                    </a:lnTo>
                    <a:lnTo>
                      <a:pt x="454" y="9"/>
                    </a:lnTo>
                    <a:lnTo>
                      <a:pt x="455" y="8"/>
                    </a:lnTo>
                    <a:lnTo>
                      <a:pt x="456" y="9"/>
                    </a:lnTo>
                    <a:lnTo>
                      <a:pt x="455" y="9"/>
                    </a:lnTo>
                    <a:lnTo>
                      <a:pt x="455" y="10"/>
                    </a:lnTo>
                    <a:lnTo>
                      <a:pt x="457" y="10"/>
                    </a:lnTo>
                    <a:lnTo>
                      <a:pt x="457" y="11"/>
                    </a:lnTo>
                    <a:lnTo>
                      <a:pt x="459" y="11"/>
                    </a:lnTo>
                    <a:lnTo>
                      <a:pt x="460" y="11"/>
                    </a:lnTo>
                    <a:lnTo>
                      <a:pt x="463" y="10"/>
                    </a:lnTo>
                    <a:lnTo>
                      <a:pt x="463" y="11"/>
                    </a:lnTo>
                    <a:lnTo>
                      <a:pt x="462" y="13"/>
                    </a:lnTo>
                    <a:lnTo>
                      <a:pt x="463" y="13"/>
                    </a:lnTo>
                    <a:lnTo>
                      <a:pt x="465" y="19"/>
                    </a:lnTo>
                    <a:lnTo>
                      <a:pt x="466" y="19"/>
                    </a:lnTo>
                    <a:lnTo>
                      <a:pt x="468" y="20"/>
                    </a:lnTo>
                    <a:lnTo>
                      <a:pt x="468" y="23"/>
                    </a:lnTo>
                    <a:lnTo>
                      <a:pt x="468" y="22"/>
                    </a:lnTo>
                    <a:lnTo>
                      <a:pt x="470" y="22"/>
                    </a:lnTo>
                    <a:lnTo>
                      <a:pt x="470" y="23"/>
                    </a:lnTo>
                    <a:lnTo>
                      <a:pt x="469" y="25"/>
                    </a:lnTo>
                    <a:lnTo>
                      <a:pt x="470" y="27"/>
                    </a:lnTo>
                    <a:lnTo>
                      <a:pt x="470" y="29"/>
                    </a:lnTo>
                    <a:lnTo>
                      <a:pt x="471" y="28"/>
                    </a:lnTo>
                    <a:lnTo>
                      <a:pt x="472" y="28"/>
                    </a:lnTo>
                    <a:lnTo>
                      <a:pt x="474" y="28"/>
                    </a:lnTo>
                    <a:lnTo>
                      <a:pt x="476" y="28"/>
                    </a:lnTo>
                    <a:lnTo>
                      <a:pt x="477" y="31"/>
                    </a:lnTo>
                    <a:lnTo>
                      <a:pt x="479" y="32"/>
                    </a:lnTo>
                    <a:lnTo>
                      <a:pt x="478" y="34"/>
                    </a:lnTo>
                    <a:lnTo>
                      <a:pt x="480" y="34"/>
                    </a:lnTo>
                    <a:lnTo>
                      <a:pt x="483" y="37"/>
                    </a:lnTo>
                    <a:lnTo>
                      <a:pt x="482" y="38"/>
                    </a:lnTo>
                    <a:lnTo>
                      <a:pt x="482" y="39"/>
                    </a:lnTo>
                    <a:lnTo>
                      <a:pt x="483" y="38"/>
                    </a:lnTo>
                    <a:lnTo>
                      <a:pt x="483" y="40"/>
                    </a:lnTo>
                    <a:lnTo>
                      <a:pt x="483" y="46"/>
                    </a:lnTo>
                    <a:lnTo>
                      <a:pt x="484" y="47"/>
                    </a:lnTo>
                    <a:lnTo>
                      <a:pt x="484" y="48"/>
                    </a:lnTo>
                    <a:lnTo>
                      <a:pt x="487" y="47"/>
                    </a:lnTo>
                    <a:lnTo>
                      <a:pt x="487" y="48"/>
                    </a:lnTo>
                    <a:lnTo>
                      <a:pt x="488" y="48"/>
                    </a:lnTo>
                    <a:lnTo>
                      <a:pt x="488" y="49"/>
                    </a:lnTo>
                    <a:lnTo>
                      <a:pt x="490" y="48"/>
                    </a:lnTo>
                    <a:lnTo>
                      <a:pt x="492" y="49"/>
                    </a:lnTo>
                    <a:lnTo>
                      <a:pt x="494" y="51"/>
                    </a:lnTo>
                    <a:lnTo>
                      <a:pt x="493" y="52"/>
                    </a:lnTo>
                    <a:lnTo>
                      <a:pt x="494" y="52"/>
                    </a:lnTo>
                    <a:lnTo>
                      <a:pt x="494" y="53"/>
                    </a:lnTo>
                    <a:lnTo>
                      <a:pt x="495" y="53"/>
                    </a:lnTo>
                    <a:lnTo>
                      <a:pt x="495" y="54"/>
                    </a:lnTo>
                    <a:lnTo>
                      <a:pt x="494" y="54"/>
                    </a:lnTo>
                    <a:lnTo>
                      <a:pt x="494" y="56"/>
                    </a:lnTo>
                    <a:lnTo>
                      <a:pt x="493" y="56"/>
                    </a:lnTo>
                    <a:lnTo>
                      <a:pt x="493" y="58"/>
                    </a:lnTo>
                    <a:lnTo>
                      <a:pt x="491" y="57"/>
                    </a:lnTo>
                    <a:lnTo>
                      <a:pt x="491" y="58"/>
                    </a:lnTo>
                    <a:lnTo>
                      <a:pt x="487" y="58"/>
                    </a:lnTo>
                    <a:lnTo>
                      <a:pt x="486" y="60"/>
                    </a:lnTo>
                    <a:lnTo>
                      <a:pt x="486" y="63"/>
                    </a:lnTo>
                    <a:lnTo>
                      <a:pt x="486" y="64"/>
                    </a:lnTo>
                    <a:lnTo>
                      <a:pt x="487" y="65"/>
                    </a:lnTo>
                    <a:lnTo>
                      <a:pt x="490" y="69"/>
                    </a:lnTo>
                    <a:lnTo>
                      <a:pt x="490" y="71"/>
                    </a:lnTo>
                    <a:lnTo>
                      <a:pt x="489" y="72"/>
                    </a:lnTo>
                    <a:lnTo>
                      <a:pt x="489" y="73"/>
                    </a:lnTo>
                    <a:lnTo>
                      <a:pt x="490" y="73"/>
                    </a:lnTo>
                    <a:lnTo>
                      <a:pt x="492" y="75"/>
                    </a:lnTo>
                    <a:lnTo>
                      <a:pt x="491" y="76"/>
                    </a:lnTo>
                    <a:lnTo>
                      <a:pt x="491" y="77"/>
                    </a:lnTo>
                    <a:lnTo>
                      <a:pt x="490" y="77"/>
                    </a:lnTo>
                    <a:lnTo>
                      <a:pt x="489" y="77"/>
                    </a:lnTo>
                    <a:lnTo>
                      <a:pt x="490" y="77"/>
                    </a:lnTo>
                    <a:lnTo>
                      <a:pt x="490" y="78"/>
                    </a:lnTo>
                    <a:lnTo>
                      <a:pt x="489" y="80"/>
                    </a:lnTo>
                    <a:lnTo>
                      <a:pt x="490" y="80"/>
                    </a:lnTo>
                    <a:lnTo>
                      <a:pt x="489" y="82"/>
                    </a:lnTo>
                    <a:lnTo>
                      <a:pt x="489" y="84"/>
                    </a:lnTo>
                    <a:lnTo>
                      <a:pt x="487" y="86"/>
                    </a:lnTo>
                    <a:lnTo>
                      <a:pt x="487" y="88"/>
                    </a:lnTo>
                    <a:lnTo>
                      <a:pt x="489" y="88"/>
                    </a:lnTo>
                    <a:lnTo>
                      <a:pt x="489" y="89"/>
                    </a:lnTo>
                    <a:lnTo>
                      <a:pt x="491" y="88"/>
                    </a:lnTo>
                    <a:lnTo>
                      <a:pt x="491" y="89"/>
                    </a:lnTo>
                    <a:lnTo>
                      <a:pt x="493" y="93"/>
                    </a:lnTo>
                    <a:lnTo>
                      <a:pt x="493" y="94"/>
                    </a:lnTo>
                    <a:lnTo>
                      <a:pt x="491" y="94"/>
                    </a:lnTo>
                    <a:lnTo>
                      <a:pt x="491" y="96"/>
                    </a:lnTo>
                    <a:lnTo>
                      <a:pt x="492" y="97"/>
                    </a:lnTo>
                    <a:lnTo>
                      <a:pt x="492" y="98"/>
                    </a:lnTo>
                    <a:lnTo>
                      <a:pt x="495" y="99"/>
                    </a:lnTo>
                    <a:lnTo>
                      <a:pt x="491" y="108"/>
                    </a:lnTo>
                    <a:lnTo>
                      <a:pt x="491" y="107"/>
                    </a:lnTo>
                    <a:lnTo>
                      <a:pt x="490" y="109"/>
                    </a:lnTo>
                    <a:lnTo>
                      <a:pt x="489" y="107"/>
                    </a:lnTo>
                    <a:lnTo>
                      <a:pt x="489" y="109"/>
                    </a:lnTo>
                    <a:lnTo>
                      <a:pt x="486" y="109"/>
                    </a:lnTo>
                    <a:lnTo>
                      <a:pt x="486" y="111"/>
                    </a:lnTo>
                    <a:lnTo>
                      <a:pt x="487" y="111"/>
                    </a:lnTo>
                    <a:lnTo>
                      <a:pt x="487" y="112"/>
                    </a:lnTo>
                    <a:lnTo>
                      <a:pt x="486" y="113"/>
                    </a:lnTo>
                    <a:lnTo>
                      <a:pt x="487" y="115"/>
                    </a:lnTo>
                    <a:lnTo>
                      <a:pt x="487" y="116"/>
                    </a:lnTo>
                    <a:lnTo>
                      <a:pt x="486" y="116"/>
                    </a:lnTo>
                    <a:lnTo>
                      <a:pt x="485" y="117"/>
                    </a:lnTo>
                    <a:lnTo>
                      <a:pt x="484" y="117"/>
                    </a:lnTo>
                    <a:lnTo>
                      <a:pt x="485" y="116"/>
                    </a:lnTo>
                    <a:lnTo>
                      <a:pt x="484" y="116"/>
                    </a:lnTo>
                    <a:lnTo>
                      <a:pt x="483" y="116"/>
                    </a:lnTo>
                    <a:lnTo>
                      <a:pt x="482" y="116"/>
                    </a:lnTo>
                    <a:lnTo>
                      <a:pt x="481" y="115"/>
                    </a:lnTo>
                    <a:lnTo>
                      <a:pt x="479" y="117"/>
                    </a:lnTo>
                    <a:lnTo>
                      <a:pt x="476" y="120"/>
                    </a:lnTo>
                    <a:lnTo>
                      <a:pt x="478" y="123"/>
                    </a:lnTo>
                    <a:lnTo>
                      <a:pt x="479" y="126"/>
                    </a:lnTo>
                    <a:lnTo>
                      <a:pt x="481" y="126"/>
                    </a:lnTo>
                    <a:lnTo>
                      <a:pt x="483" y="128"/>
                    </a:lnTo>
                    <a:lnTo>
                      <a:pt x="482" y="128"/>
                    </a:lnTo>
                    <a:lnTo>
                      <a:pt x="480" y="129"/>
                    </a:lnTo>
                    <a:lnTo>
                      <a:pt x="481" y="133"/>
                    </a:lnTo>
                    <a:lnTo>
                      <a:pt x="481" y="135"/>
                    </a:lnTo>
                    <a:lnTo>
                      <a:pt x="483" y="137"/>
                    </a:lnTo>
                    <a:lnTo>
                      <a:pt x="485" y="139"/>
                    </a:lnTo>
                    <a:lnTo>
                      <a:pt x="487" y="140"/>
                    </a:lnTo>
                    <a:lnTo>
                      <a:pt x="489" y="139"/>
                    </a:lnTo>
                    <a:lnTo>
                      <a:pt x="491" y="136"/>
                    </a:lnTo>
                    <a:lnTo>
                      <a:pt x="492" y="139"/>
                    </a:lnTo>
                    <a:lnTo>
                      <a:pt x="496" y="141"/>
                    </a:lnTo>
                    <a:lnTo>
                      <a:pt x="497" y="141"/>
                    </a:lnTo>
                    <a:lnTo>
                      <a:pt x="496" y="142"/>
                    </a:lnTo>
                    <a:lnTo>
                      <a:pt x="495" y="142"/>
                    </a:lnTo>
                    <a:lnTo>
                      <a:pt x="495" y="146"/>
                    </a:lnTo>
                    <a:lnTo>
                      <a:pt x="496" y="146"/>
                    </a:lnTo>
                    <a:lnTo>
                      <a:pt x="498" y="145"/>
                    </a:lnTo>
                    <a:lnTo>
                      <a:pt x="498" y="146"/>
                    </a:lnTo>
                    <a:lnTo>
                      <a:pt x="499" y="148"/>
                    </a:lnTo>
                    <a:lnTo>
                      <a:pt x="500" y="148"/>
                    </a:lnTo>
                    <a:lnTo>
                      <a:pt x="501" y="150"/>
                    </a:lnTo>
                    <a:lnTo>
                      <a:pt x="502" y="150"/>
                    </a:lnTo>
                    <a:lnTo>
                      <a:pt x="503" y="152"/>
                    </a:lnTo>
                    <a:lnTo>
                      <a:pt x="503" y="154"/>
                    </a:lnTo>
                    <a:lnTo>
                      <a:pt x="502" y="153"/>
                    </a:lnTo>
                    <a:lnTo>
                      <a:pt x="499" y="155"/>
                    </a:lnTo>
                    <a:lnTo>
                      <a:pt x="499" y="156"/>
                    </a:lnTo>
                    <a:lnTo>
                      <a:pt x="501" y="157"/>
                    </a:lnTo>
                    <a:lnTo>
                      <a:pt x="501" y="159"/>
                    </a:lnTo>
                    <a:lnTo>
                      <a:pt x="499" y="161"/>
                    </a:lnTo>
                    <a:lnTo>
                      <a:pt x="501" y="162"/>
                    </a:lnTo>
                    <a:lnTo>
                      <a:pt x="504" y="165"/>
                    </a:lnTo>
                    <a:lnTo>
                      <a:pt x="504" y="166"/>
                    </a:lnTo>
                    <a:lnTo>
                      <a:pt x="505" y="167"/>
                    </a:lnTo>
                    <a:lnTo>
                      <a:pt x="506" y="165"/>
                    </a:lnTo>
                    <a:lnTo>
                      <a:pt x="506" y="167"/>
                    </a:lnTo>
                    <a:lnTo>
                      <a:pt x="507" y="167"/>
                    </a:lnTo>
                    <a:lnTo>
                      <a:pt x="508" y="167"/>
                    </a:lnTo>
                    <a:lnTo>
                      <a:pt x="508" y="165"/>
                    </a:lnTo>
                    <a:lnTo>
                      <a:pt x="512" y="166"/>
                    </a:lnTo>
                    <a:lnTo>
                      <a:pt x="514" y="164"/>
                    </a:lnTo>
                    <a:lnTo>
                      <a:pt x="515" y="164"/>
                    </a:lnTo>
                    <a:lnTo>
                      <a:pt x="515" y="165"/>
                    </a:lnTo>
                    <a:lnTo>
                      <a:pt x="517" y="167"/>
                    </a:lnTo>
                    <a:lnTo>
                      <a:pt x="518" y="167"/>
                    </a:lnTo>
                    <a:lnTo>
                      <a:pt x="519" y="168"/>
                    </a:lnTo>
                    <a:lnTo>
                      <a:pt x="520" y="167"/>
                    </a:lnTo>
                    <a:lnTo>
                      <a:pt x="522" y="169"/>
                    </a:lnTo>
                    <a:lnTo>
                      <a:pt x="525" y="171"/>
                    </a:lnTo>
                    <a:lnTo>
                      <a:pt x="524" y="171"/>
                    </a:lnTo>
                    <a:lnTo>
                      <a:pt x="525" y="173"/>
                    </a:lnTo>
                    <a:lnTo>
                      <a:pt x="526" y="172"/>
                    </a:lnTo>
                    <a:lnTo>
                      <a:pt x="528" y="171"/>
                    </a:lnTo>
                    <a:lnTo>
                      <a:pt x="529" y="168"/>
                    </a:lnTo>
                    <a:lnTo>
                      <a:pt x="532" y="169"/>
                    </a:lnTo>
                    <a:lnTo>
                      <a:pt x="533" y="167"/>
                    </a:lnTo>
                    <a:lnTo>
                      <a:pt x="535" y="167"/>
                    </a:lnTo>
                    <a:lnTo>
                      <a:pt x="536" y="167"/>
                    </a:lnTo>
                    <a:lnTo>
                      <a:pt x="538" y="167"/>
                    </a:lnTo>
                    <a:lnTo>
                      <a:pt x="538" y="165"/>
                    </a:lnTo>
                    <a:lnTo>
                      <a:pt x="538" y="167"/>
                    </a:lnTo>
                    <a:lnTo>
                      <a:pt x="539" y="167"/>
                    </a:lnTo>
                    <a:lnTo>
                      <a:pt x="539" y="170"/>
                    </a:lnTo>
                    <a:lnTo>
                      <a:pt x="540" y="170"/>
                    </a:lnTo>
                    <a:lnTo>
                      <a:pt x="540" y="171"/>
                    </a:lnTo>
                    <a:lnTo>
                      <a:pt x="541" y="171"/>
                    </a:lnTo>
                    <a:lnTo>
                      <a:pt x="543" y="172"/>
                    </a:lnTo>
                    <a:lnTo>
                      <a:pt x="543" y="173"/>
                    </a:lnTo>
                    <a:lnTo>
                      <a:pt x="544" y="173"/>
                    </a:lnTo>
                    <a:lnTo>
                      <a:pt x="545" y="175"/>
                    </a:lnTo>
                    <a:lnTo>
                      <a:pt x="543" y="176"/>
                    </a:lnTo>
                    <a:lnTo>
                      <a:pt x="544" y="178"/>
                    </a:lnTo>
                    <a:lnTo>
                      <a:pt x="544" y="179"/>
                    </a:lnTo>
                    <a:lnTo>
                      <a:pt x="543" y="179"/>
                    </a:lnTo>
                    <a:lnTo>
                      <a:pt x="544" y="182"/>
                    </a:lnTo>
                    <a:lnTo>
                      <a:pt x="543" y="185"/>
                    </a:lnTo>
                    <a:lnTo>
                      <a:pt x="544" y="185"/>
                    </a:lnTo>
                    <a:lnTo>
                      <a:pt x="545" y="188"/>
                    </a:lnTo>
                    <a:lnTo>
                      <a:pt x="543" y="189"/>
                    </a:lnTo>
                    <a:lnTo>
                      <a:pt x="541" y="189"/>
                    </a:lnTo>
                    <a:lnTo>
                      <a:pt x="540" y="190"/>
                    </a:lnTo>
                    <a:lnTo>
                      <a:pt x="541" y="191"/>
                    </a:lnTo>
                    <a:lnTo>
                      <a:pt x="541" y="197"/>
                    </a:lnTo>
                    <a:lnTo>
                      <a:pt x="540" y="200"/>
                    </a:lnTo>
                    <a:lnTo>
                      <a:pt x="542" y="201"/>
                    </a:lnTo>
                    <a:lnTo>
                      <a:pt x="542" y="203"/>
                    </a:lnTo>
                    <a:lnTo>
                      <a:pt x="543" y="203"/>
                    </a:lnTo>
                    <a:lnTo>
                      <a:pt x="545" y="205"/>
                    </a:lnTo>
                    <a:lnTo>
                      <a:pt x="544" y="209"/>
                    </a:lnTo>
                    <a:lnTo>
                      <a:pt x="545" y="207"/>
                    </a:lnTo>
                    <a:lnTo>
                      <a:pt x="545" y="209"/>
                    </a:lnTo>
                    <a:lnTo>
                      <a:pt x="546" y="209"/>
                    </a:lnTo>
                    <a:lnTo>
                      <a:pt x="544" y="211"/>
                    </a:lnTo>
                    <a:lnTo>
                      <a:pt x="547" y="210"/>
                    </a:lnTo>
                    <a:lnTo>
                      <a:pt x="545" y="212"/>
                    </a:lnTo>
                    <a:lnTo>
                      <a:pt x="545" y="215"/>
                    </a:lnTo>
                    <a:lnTo>
                      <a:pt x="544" y="217"/>
                    </a:lnTo>
                    <a:lnTo>
                      <a:pt x="543" y="216"/>
                    </a:lnTo>
                    <a:lnTo>
                      <a:pt x="542" y="218"/>
                    </a:lnTo>
                    <a:lnTo>
                      <a:pt x="543" y="219"/>
                    </a:lnTo>
                    <a:lnTo>
                      <a:pt x="543" y="220"/>
                    </a:lnTo>
                    <a:lnTo>
                      <a:pt x="542" y="222"/>
                    </a:lnTo>
                    <a:lnTo>
                      <a:pt x="541" y="221"/>
                    </a:lnTo>
                    <a:lnTo>
                      <a:pt x="541" y="222"/>
                    </a:lnTo>
                    <a:lnTo>
                      <a:pt x="540" y="223"/>
                    </a:lnTo>
                    <a:lnTo>
                      <a:pt x="539" y="225"/>
                    </a:lnTo>
                    <a:lnTo>
                      <a:pt x="537" y="224"/>
                    </a:lnTo>
                    <a:lnTo>
                      <a:pt x="536" y="227"/>
                    </a:lnTo>
                    <a:lnTo>
                      <a:pt x="536" y="226"/>
                    </a:lnTo>
                    <a:lnTo>
                      <a:pt x="535" y="226"/>
                    </a:lnTo>
                    <a:lnTo>
                      <a:pt x="535" y="228"/>
                    </a:lnTo>
                    <a:lnTo>
                      <a:pt x="534" y="228"/>
                    </a:lnTo>
                    <a:lnTo>
                      <a:pt x="533" y="227"/>
                    </a:lnTo>
                    <a:lnTo>
                      <a:pt x="532" y="229"/>
                    </a:lnTo>
                    <a:lnTo>
                      <a:pt x="534" y="229"/>
                    </a:lnTo>
                    <a:lnTo>
                      <a:pt x="537" y="232"/>
                    </a:lnTo>
                    <a:lnTo>
                      <a:pt x="537" y="233"/>
                    </a:lnTo>
                    <a:lnTo>
                      <a:pt x="533" y="236"/>
                    </a:lnTo>
                    <a:lnTo>
                      <a:pt x="530" y="237"/>
                    </a:lnTo>
                    <a:lnTo>
                      <a:pt x="534" y="239"/>
                    </a:lnTo>
                    <a:lnTo>
                      <a:pt x="538" y="238"/>
                    </a:lnTo>
                    <a:lnTo>
                      <a:pt x="540" y="241"/>
                    </a:lnTo>
                    <a:lnTo>
                      <a:pt x="541" y="243"/>
                    </a:lnTo>
                    <a:lnTo>
                      <a:pt x="543" y="244"/>
                    </a:lnTo>
                    <a:lnTo>
                      <a:pt x="544" y="243"/>
                    </a:lnTo>
                    <a:lnTo>
                      <a:pt x="544" y="241"/>
                    </a:lnTo>
                    <a:lnTo>
                      <a:pt x="545" y="243"/>
                    </a:lnTo>
                    <a:lnTo>
                      <a:pt x="546" y="243"/>
                    </a:lnTo>
                    <a:lnTo>
                      <a:pt x="546" y="244"/>
                    </a:lnTo>
                    <a:lnTo>
                      <a:pt x="550" y="248"/>
                    </a:lnTo>
                    <a:lnTo>
                      <a:pt x="552" y="249"/>
                    </a:lnTo>
                    <a:lnTo>
                      <a:pt x="553" y="249"/>
                    </a:lnTo>
                    <a:lnTo>
                      <a:pt x="555" y="250"/>
                    </a:lnTo>
                    <a:lnTo>
                      <a:pt x="552" y="254"/>
                    </a:lnTo>
                    <a:lnTo>
                      <a:pt x="552" y="257"/>
                    </a:lnTo>
                    <a:lnTo>
                      <a:pt x="551" y="256"/>
                    </a:lnTo>
                    <a:lnTo>
                      <a:pt x="550" y="256"/>
                    </a:lnTo>
                    <a:lnTo>
                      <a:pt x="551" y="260"/>
                    </a:lnTo>
                    <a:lnTo>
                      <a:pt x="548" y="262"/>
                    </a:lnTo>
                    <a:lnTo>
                      <a:pt x="546" y="260"/>
                    </a:lnTo>
                    <a:lnTo>
                      <a:pt x="546" y="258"/>
                    </a:lnTo>
                    <a:lnTo>
                      <a:pt x="545" y="257"/>
                    </a:lnTo>
                    <a:lnTo>
                      <a:pt x="543" y="258"/>
                    </a:lnTo>
                    <a:lnTo>
                      <a:pt x="541" y="262"/>
                    </a:lnTo>
                    <a:lnTo>
                      <a:pt x="543" y="265"/>
                    </a:lnTo>
                    <a:lnTo>
                      <a:pt x="545" y="263"/>
                    </a:lnTo>
                    <a:lnTo>
                      <a:pt x="546" y="267"/>
                    </a:lnTo>
                    <a:lnTo>
                      <a:pt x="548" y="267"/>
                    </a:lnTo>
                    <a:lnTo>
                      <a:pt x="546" y="267"/>
                    </a:lnTo>
                    <a:lnTo>
                      <a:pt x="544" y="266"/>
                    </a:lnTo>
                    <a:lnTo>
                      <a:pt x="543" y="267"/>
                    </a:lnTo>
                    <a:lnTo>
                      <a:pt x="542" y="267"/>
                    </a:lnTo>
                    <a:lnTo>
                      <a:pt x="541" y="267"/>
                    </a:lnTo>
                    <a:lnTo>
                      <a:pt x="542" y="271"/>
                    </a:lnTo>
                    <a:lnTo>
                      <a:pt x="543" y="273"/>
                    </a:lnTo>
                    <a:lnTo>
                      <a:pt x="542" y="279"/>
                    </a:lnTo>
                    <a:lnTo>
                      <a:pt x="540" y="278"/>
                    </a:lnTo>
                    <a:lnTo>
                      <a:pt x="538" y="279"/>
                    </a:lnTo>
                    <a:lnTo>
                      <a:pt x="537" y="278"/>
                    </a:lnTo>
                    <a:lnTo>
                      <a:pt x="537" y="279"/>
                    </a:lnTo>
                    <a:lnTo>
                      <a:pt x="536" y="279"/>
                    </a:lnTo>
                    <a:lnTo>
                      <a:pt x="535" y="279"/>
                    </a:lnTo>
                    <a:lnTo>
                      <a:pt x="534" y="278"/>
                    </a:lnTo>
                    <a:lnTo>
                      <a:pt x="533" y="279"/>
                    </a:lnTo>
                    <a:lnTo>
                      <a:pt x="532" y="280"/>
                    </a:lnTo>
                    <a:lnTo>
                      <a:pt x="533" y="282"/>
                    </a:lnTo>
                    <a:lnTo>
                      <a:pt x="538" y="283"/>
                    </a:lnTo>
                    <a:lnTo>
                      <a:pt x="537" y="284"/>
                    </a:lnTo>
                    <a:lnTo>
                      <a:pt x="539" y="283"/>
                    </a:lnTo>
                    <a:lnTo>
                      <a:pt x="539" y="285"/>
                    </a:lnTo>
                    <a:lnTo>
                      <a:pt x="538" y="286"/>
                    </a:lnTo>
                    <a:lnTo>
                      <a:pt x="538" y="285"/>
                    </a:lnTo>
                    <a:lnTo>
                      <a:pt x="537" y="286"/>
                    </a:lnTo>
                    <a:lnTo>
                      <a:pt x="535" y="284"/>
                    </a:lnTo>
                    <a:lnTo>
                      <a:pt x="535" y="285"/>
                    </a:lnTo>
                    <a:lnTo>
                      <a:pt x="536" y="286"/>
                    </a:lnTo>
                    <a:lnTo>
                      <a:pt x="534" y="284"/>
                    </a:lnTo>
                    <a:lnTo>
                      <a:pt x="533" y="284"/>
                    </a:lnTo>
                    <a:lnTo>
                      <a:pt x="530" y="286"/>
                    </a:lnTo>
                    <a:lnTo>
                      <a:pt x="528" y="286"/>
                    </a:lnTo>
                    <a:lnTo>
                      <a:pt x="530" y="288"/>
                    </a:lnTo>
                    <a:lnTo>
                      <a:pt x="530" y="290"/>
                    </a:lnTo>
                    <a:lnTo>
                      <a:pt x="530" y="292"/>
                    </a:lnTo>
                    <a:lnTo>
                      <a:pt x="532" y="293"/>
                    </a:lnTo>
                    <a:lnTo>
                      <a:pt x="532" y="294"/>
                    </a:lnTo>
                    <a:lnTo>
                      <a:pt x="533" y="294"/>
                    </a:lnTo>
                    <a:lnTo>
                      <a:pt x="533" y="296"/>
                    </a:lnTo>
                    <a:lnTo>
                      <a:pt x="535" y="297"/>
                    </a:lnTo>
                    <a:lnTo>
                      <a:pt x="536" y="298"/>
                    </a:lnTo>
                    <a:lnTo>
                      <a:pt x="537" y="299"/>
                    </a:lnTo>
                    <a:lnTo>
                      <a:pt x="539" y="297"/>
                    </a:lnTo>
                    <a:lnTo>
                      <a:pt x="542" y="298"/>
                    </a:lnTo>
                    <a:lnTo>
                      <a:pt x="541" y="299"/>
                    </a:lnTo>
                    <a:lnTo>
                      <a:pt x="541" y="298"/>
                    </a:lnTo>
                    <a:lnTo>
                      <a:pt x="542" y="300"/>
                    </a:lnTo>
                    <a:lnTo>
                      <a:pt x="543" y="300"/>
                    </a:lnTo>
                    <a:lnTo>
                      <a:pt x="545" y="301"/>
                    </a:lnTo>
                    <a:lnTo>
                      <a:pt x="543" y="302"/>
                    </a:lnTo>
                    <a:lnTo>
                      <a:pt x="542" y="302"/>
                    </a:lnTo>
                    <a:lnTo>
                      <a:pt x="543" y="303"/>
                    </a:lnTo>
                    <a:lnTo>
                      <a:pt x="544" y="304"/>
                    </a:lnTo>
                    <a:lnTo>
                      <a:pt x="545" y="304"/>
                    </a:lnTo>
                    <a:lnTo>
                      <a:pt x="546" y="304"/>
                    </a:lnTo>
                    <a:lnTo>
                      <a:pt x="548" y="306"/>
                    </a:lnTo>
                    <a:lnTo>
                      <a:pt x="552" y="304"/>
                    </a:lnTo>
                    <a:lnTo>
                      <a:pt x="552" y="306"/>
                    </a:lnTo>
                    <a:lnTo>
                      <a:pt x="553" y="307"/>
                    </a:lnTo>
                    <a:lnTo>
                      <a:pt x="552" y="307"/>
                    </a:lnTo>
                    <a:lnTo>
                      <a:pt x="552" y="310"/>
                    </a:lnTo>
                    <a:lnTo>
                      <a:pt x="553" y="310"/>
                    </a:lnTo>
                    <a:lnTo>
                      <a:pt x="555" y="306"/>
                    </a:lnTo>
                    <a:lnTo>
                      <a:pt x="555" y="307"/>
                    </a:lnTo>
                    <a:lnTo>
                      <a:pt x="555" y="309"/>
                    </a:lnTo>
                    <a:lnTo>
                      <a:pt x="556" y="309"/>
                    </a:lnTo>
                    <a:lnTo>
                      <a:pt x="555" y="310"/>
                    </a:lnTo>
                    <a:lnTo>
                      <a:pt x="555" y="313"/>
                    </a:lnTo>
                    <a:lnTo>
                      <a:pt x="552" y="314"/>
                    </a:lnTo>
                    <a:lnTo>
                      <a:pt x="552" y="315"/>
                    </a:lnTo>
                    <a:lnTo>
                      <a:pt x="552" y="316"/>
                    </a:lnTo>
                    <a:lnTo>
                      <a:pt x="555" y="319"/>
                    </a:lnTo>
                    <a:lnTo>
                      <a:pt x="562" y="326"/>
                    </a:lnTo>
                    <a:lnTo>
                      <a:pt x="563" y="325"/>
                    </a:lnTo>
                    <a:lnTo>
                      <a:pt x="564" y="325"/>
                    </a:lnTo>
                    <a:lnTo>
                      <a:pt x="564" y="327"/>
                    </a:lnTo>
                    <a:lnTo>
                      <a:pt x="565" y="326"/>
                    </a:lnTo>
                    <a:lnTo>
                      <a:pt x="566" y="327"/>
                    </a:lnTo>
                    <a:lnTo>
                      <a:pt x="566" y="329"/>
                    </a:lnTo>
                    <a:lnTo>
                      <a:pt x="567" y="330"/>
                    </a:lnTo>
                    <a:lnTo>
                      <a:pt x="568" y="328"/>
                    </a:lnTo>
                    <a:lnTo>
                      <a:pt x="569" y="331"/>
                    </a:lnTo>
                    <a:lnTo>
                      <a:pt x="568" y="333"/>
                    </a:lnTo>
                    <a:lnTo>
                      <a:pt x="569" y="333"/>
                    </a:lnTo>
                    <a:lnTo>
                      <a:pt x="568" y="335"/>
                    </a:lnTo>
                    <a:lnTo>
                      <a:pt x="569" y="337"/>
                    </a:lnTo>
                    <a:lnTo>
                      <a:pt x="568" y="336"/>
                    </a:lnTo>
                    <a:lnTo>
                      <a:pt x="566" y="337"/>
                    </a:lnTo>
                    <a:lnTo>
                      <a:pt x="564" y="339"/>
                    </a:lnTo>
                    <a:lnTo>
                      <a:pt x="567" y="344"/>
                    </a:lnTo>
                    <a:lnTo>
                      <a:pt x="568" y="344"/>
                    </a:lnTo>
                    <a:lnTo>
                      <a:pt x="568" y="345"/>
                    </a:lnTo>
                    <a:lnTo>
                      <a:pt x="568" y="347"/>
                    </a:lnTo>
                    <a:lnTo>
                      <a:pt x="568" y="348"/>
                    </a:lnTo>
                    <a:lnTo>
                      <a:pt x="567" y="348"/>
                    </a:lnTo>
                    <a:lnTo>
                      <a:pt x="566" y="347"/>
                    </a:lnTo>
                    <a:lnTo>
                      <a:pt x="566" y="350"/>
                    </a:lnTo>
                    <a:lnTo>
                      <a:pt x="565" y="350"/>
                    </a:lnTo>
                    <a:lnTo>
                      <a:pt x="564" y="352"/>
                    </a:lnTo>
                    <a:lnTo>
                      <a:pt x="564" y="353"/>
                    </a:lnTo>
                    <a:lnTo>
                      <a:pt x="561" y="356"/>
                    </a:lnTo>
                    <a:lnTo>
                      <a:pt x="563" y="357"/>
                    </a:lnTo>
                    <a:lnTo>
                      <a:pt x="561" y="358"/>
                    </a:lnTo>
                    <a:lnTo>
                      <a:pt x="558" y="359"/>
                    </a:lnTo>
                    <a:lnTo>
                      <a:pt x="557" y="359"/>
                    </a:lnTo>
                    <a:lnTo>
                      <a:pt x="557" y="360"/>
                    </a:lnTo>
                    <a:lnTo>
                      <a:pt x="556" y="361"/>
                    </a:lnTo>
                    <a:lnTo>
                      <a:pt x="558" y="363"/>
                    </a:lnTo>
                    <a:lnTo>
                      <a:pt x="558" y="365"/>
                    </a:lnTo>
                    <a:lnTo>
                      <a:pt x="557" y="367"/>
                    </a:lnTo>
                    <a:lnTo>
                      <a:pt x="558" y="368"/>
                    </a:lnTo>
                    <a:lnTo>
                      <a:pt x="557" y="371"/>
                    </a:lnTo>
                    <a:lnTo>
                      <a:pt x="556" y="371"/>
                    </a:lnTo>
                    <a:lnTo>
                      <a:pt x="556" y="369"/>
                    </a:lnTo>
                    <a:lnTo>
                      <a:pt x="555" y="371"/>
                    </a:lnTo>
                    <a:lnTo>
                      <a:pt x="556" y="373"/>
                    </a:lnTo>
                    <a:lnTo>
                      <a:pt x="556" y="375"/>
                    </a:lnTo>
                    <a:lnTo>
                      <a:pt x="555" y="375"/>
                    </a:lnTo>
                    <a:lnTo>
                      <a:pt x="554" y="376"/>
                    </a:lnTo>
                    <a:lnTo>
                      <a:pt x="554" y="378"/>
                    </a:lnTo>
                    <a:lnTo>
                      <a:pt x="552" y="380"/>
                    </a:lnTo>
                    <a:lnTo>
                      <a:pt x="551" y="378"/>
                    </a:lnTo>
                    <a:lnTo>
                      <a:pt x="548" y="379"/>
                    </a:lnTo>
                    <a:lnTo>
                      <a:pt x="548" y="380"/>
                    </a:lnTo>
                    <a:lnTo>
                      <a:pt x="548" y="382"/>
                    </a:lnTo>
                    <a:lnTo>
                      <a:pt x="546" y="383"/>
                    </a:lnTo>
                    <a:lnTo>
                      <a:pt x="544" y="383"/>
                    </a:lnTo>
                    <a:lnTo>
                      <a:pt x="544" y="384"/>
                    </a:lnTo>
                    <a:lnTo>
                      <a:pt x="543" y="382"/>
                    </a:lnTo>
                    <a:lnTo>
                      <a:pt x="541" y="380"/>
                    </a:lnTo>
                    <a:lnTo>
                      <a:pt x="540" y="381"/>
                    </a:lnTo>
                    <a:lnTo>
                      <a:pt x="535" y="385"/>
                    </a:lnTo>
                    <a:lnTo>
                      <a:pt x="535" y="386"/>
                    </a:lnTo>
                    <a:lnTo>
                      <a:pt x="533" y="386"/>
                    </a:lnTo>
                    <a:lnTo>
                      <a:pt x="532" y="388"/>
                    </a:lnTo>
                    <a:lnTo>
                      <a:pt x="530" y="390"/>
                    </a:lnTo>
                    <a:lnTo>
                      <a:pt x="530" y="392"/>
                    </a:lnTo>
                    <a:lnTo>
                      <a:pt x="531" y="394"/>
                    </a:lnTo>
                    <a:lnTo>
                      <a:pt x="533" y="394"/>
                    </a:lnTo>
                    <a:lnTo>
                      <a:pt x="534" y="394"/>
                    </a:lnTo>
                    <a:lnTo>
                      <a:pt x="533" y="395"/>
                    </a:lnTo>
                    <a:lnTo>
                      <a:pt x="535" y="397"/>
                    </a:lnTo>
                    <a:lnTo>
                      <a:pt x="534" y="399"/>
                    </a:lnTo>
                    <a:lnTo>
                      <a:pt x="536" y="400"/>
                    </a:lnTo>
                    <a:lnTo>
                      <a:pt x="535" y="401"/>
                    </a:lnTo>
                    <a:lnTo>
                      <a:pt x="535" y="402"/>
                    </a:lnTo>
                    <a:lnTo>
                      <a:pt x="533" y="403"/>
                    </a:lnTo>
                    <a:lnTo>
                      <a:pt x="532" y="403"/>
                    </a:lnTo>
                    <a:lnTo>
                      <a:pt x="531" y="405"/>
                    </a:lnTo>
                    <a:lnTo>
                      <a:pt x="530" y="404"/>
                    </a:lnTo>
                    <a:lnTo>
                      <a:pt x="529" y="404"/>
                    </a:lnTo>
                    <a:lnTo>
                      <a:pt x="528" y="403"/>
                    </a:lnTo>
                    <a:lnTo>
                      <a:pt x="527" y="404"/>
                    </a:lnTo>
                    <a:lnTo>
                      <a:pt x="524" y="401"/>
                    </a:lnTo>
                    <a:lnTo>
                      <a:pt x="524" y="403"/>
                    </a:lnTo>
                    <a:lnTo>
                      <a:pt x="523" y="403"/>
                    </a:lnTo>
                    <a:lnTo>
                      <a:pt x="522" y="402"/>
                    </a:lnTo>
                    <a:lnTo>
                      <a:pt x="522" y="399"/>
                    </a:lnTo>
                    <a:lnTo>
                      <a:pt x="521" y="400"/>
                    </a:lnTo>
                    <a:lnTo>
                      <a:pt x="520" y="399"/>
                    </a:lnTo>
                    <a:lnTo>
                      <a:pt x="519" y="402"/>
                    </a:lnTo>
                    <a:lnTo>
                      <a:pt x="517" y="404"/>
                    </a:lnTo>
                    <a:lnTo>
                      <a:pt x="516" y="407"/>
                    </a:lnTo>
                    <a:lnTo>
                      <a:pt x="517" y="407"/>
                    </a:lnTo>
                    <a:lnTo>
                      <a:pt x="515" y="408"/>
                    </a:lnTo>
                    <a:lnTo>
                      <a:pt x="515" y="411"/>
                    </a:lnTo>
                    <a:lnTo>
                      <a:pt x="515" y="409"/>
                    </a:lnTo>
                    <a:lnTo>
                      <a:pt x="513" y="408"/>
                    </a:lnTo>
                    <a:lnTo>
                      <a:pt x="510" y="412"/>
                    </a:lnTo>
                    <a:lnTo>
                      <a:pt x="507" y="409"/>
                    </a:lnTo>
                    <a:lnTo>
                      <a:pt x="504" y="411"/>
                    </a:lnTo>
                    <a:lnTo>
                      <a:pt x="501" y="413"/>
                    </a:lnTo>
                    <a:lnTo>
                      <a:pt x="500" y="412"/>
                    </a:lnTo>
                    <a:lnTo>
                      <a:pt x="499" y="413"/>
                    </a:lnTo>
                    <a:lnTo>
                      <a:pt x="498" y="412"/>
                    </a:lnTo>
                    <a:lnTo>
                      <a:pt x="496" y="412"/>
                    </a:lnTo>
                    <a:lnTo>
                      <a:pt x="496" y="411"/>
                    </a:lnTo>
                    <a:lnTo>
                      <a:pt x="496" y="413"/>
                    </a:lnTo>
                    <a:lnTo>
                      <a:pt x="496" y="412"/>
                    </a:lnTo>
                    <a:lnTo>
                      <a:pt x="495" y="412"/>
                    </a:lnTo>
                    <a:lnTo>
                      <a:pt x="492" y="412"/>
                    </a:lnTo>
                    <a:lnTo>
                      <a:pt x="492" y="415"/>
                    </a:lnTo>
                    <a:lnTo>
                      <a:pt x="491" y="414"/>
                    </a:lnTo>
                    <a:lnTo>
                      <a:pt x="490" y="414"/>
                    </a:lnTo>
                    <a:lnTo>
                      <a:pt x="491" y="416"/>
                    </a:lnTo>
                    <a:lnTo>
                      <a:pt x="487" y="417"/>
                    </a:lnTo>
                    <a:lnTo>
                      <a:pt x="487" y="416"/>
                    </a:lnTo>
                    <a:lnTo>
                      <a:pt x="486" y="418"/>
                    </a:lnTo>
                    <a:lnTo>
                      <a:pt x="486" y="416"/>
                    </a:lnTo>
                    <a:lnTo>
                      <a:pt x="484" y="417"/>
                    </a:lnTo>
                    <a:lnTo>
                      <a:pt x="484" y="416"/>
                    </a:lnTo>
                    <a:lnTo>
                      <a:pt x="482" y="416"/>
                    </a:lnTo>
                    <a:lnTo>
                      <a:pt x="484" y="413"/>
                    </a:lnTo>
                    <a:lnTo>
                      <a:pt x="484" y="412"/>
                    </a:lnTo>
                    <a:lnTo>
                      <a:pt x="483" y="412"/>
                    </a:lnTo>
                    <a:lnTo>
                      <a:pt x="481" y="413"/>
                    </a:lnTo>
                    <a:lnTo>
                      <a:pt x="480" y="412"/>
                    </a:lnTo>
                    <a:lnTo>
                      <a:pt x="479" y="414"/>
                    </a:lnTo>
                    <a:lnTo>
                      <a:pt x="477" y="414"/>
                    </a:lnTo>
                    <a:lnTo>
                      <a:pt x="476" y="414"/>
                    </a:lnTo>
                    <a:lnTo>
                      <a:pt x="475" y="416"/>
                    </a:lnTo>
                    <a:lnTo>
                      <a:pt x="474" y="416"/>
                    </a:lnTo>
                    <a:lnTo>
                      <a:pt x="474" y="418"/>
                    </a:lnTo>
                    <a:lnTo>
                      <a:pt x="475" y="418"/>
                    </a:lnTo>
                    <a:lnTo>
                      <a:pt x="475" y="419"/>
                    </a:lnTo>
                    <a:lnTo>
                      <a:pt x="475" y="420"/>
                    </a:lnTo>
                    <a:lnTo>
                      <a:pt x="472" y="421"/>
                    </a:lnTo>
                    <a:lnTo>
                      <a:pt x="472" y="425"/>
                    </a:lnTo>
                    <a:lnTo>
                      <a:pt x="472" y="428"/>
                    </a:lnTo>
                    <a:lnTo>
                      <a:pt x="467" y="429"/>
                    </a:lnTo>
                    <a:lnTo>
                      <a:pt x="467" y="431"/>
                    </a:lnTo>
                    <a:lnTo>
                      <a:pt x="465" y="434"/>
                    </a:lnTo>
                    <a:lnTo>
                      <a:pt x="464" y="434"/>
                    </a:lnTo>
                    <a:lnTo>
                      <a:pt x="464" y="433"/>
                    </a:lnTo>
                    <a:lnTo>
                      <a:pt x="463" y="433"/>
                    </a:lnTo>
                    <a:lnTo>
                      <a:pt x="462" y="433"/>
                    </a:lnTo>
                    <a:lnTo>
                      <a:pt x="463" y="434"/>
                    </a:lnTo>
                    <a:lnTo>
                      <a:pt x="462" y="434"/>
                    </a:lnTo>
                    <a:lnTo>
                      <a:pt x="462" y="435"/>
                    </a:lnTo>
                    <a:lnTo>
                      <a:pt x="461" y="437"/>
                    </a:lnTo>
                    <a:lnTo>
                      <a:pt x="460" y="438"/>
                    </a:lnTo>
                    <a:lnTo>
                      <a:pt x="460" y="440"/>
                    </a:lnTo>
                    <a:lnTo>
                      <a:pt x="460" y="442"/>
                    </a:lnTo>
                    <a:lnTo>
                      <a:pt x="459" y="446"/>
                    </a:lnTo>
                    <a:lnTo>
                      <a:pt x="460" y="448"/>
                    </a:lnTo>
                    <a:lnTo>
                      <a:pt x="459" y="450"/>
                    </a:lnTo>
                    <a:lnTo>
                      <a:pt x="460" y="451"/>
                    </a:lnTo>
                    <a:lnTo>
                      <a:pt x="460" y="454"/>
                    </a:lnTo>
                    <a:lnTo>
                      <a:pt x="462" y="454"/>
                    </a:lnTo>
                    <a:lnTo>
                      <a:pt x="463" y="452"/>
                    </a:lnTo>
                    <a:lnTo>
                      <a:pt x="466" y="457"/>
                    </a:lnTo>
                    <a:lnTo>
                      <a:pt x="469" y="456"/>
                    </a:lnTo>
                    <a:lnTo>
                      <a:pt x="473" y="457"/>
                    </a:lnTo>
                    <a:lnTo>
                      <a:pt x="473" y="459"/>
                    </a:lnTo>
                    <a:lnTo>
                      <a:pt x="474" y="463"/>
                    </a:lnTo>
                    <a:lnTo>
                      <a:pt x="476" y="468"/>
                    </a:lnTo>
                    <a:lnTo>
                      <a:pt x="476" y="469"/>
                    </a:lnTo>
                    <a:lnTo>
                      <a:pt x="475" y="470"/>
                    </a:lnTo>
                    <a:lnTo>
                      <a:pt x="475" y="471"/>
                    </a:lnTo>
                    <a:lnTo>
                      <a:pt x="476" y="473"/>
                    </a:lnTo>
                    <a:lnTo>
                      <a:pt x="474" y="476"/>
                    </a:lnTo>
                    <a:lnTo>
                      <a:pt x="473" y="475"/>
                    </a:lnTo>
                    <a:lnTo>
                      <a:pt x="473" y="477"/>
                    </a:lnTo>
                    <a:lnTo>
                      <a:pt x="472" y="476"/>
                    </a:lnTo>
                    <a:lnTo>
                      <a:pt x="472" y="477"/>
                    </a:lnTo>
                    <a:lnTo>
                      <a:pt x="471" y="477"/>
                    </a:lnTo>
                    <a:lnTo>
                      <a:pt x="470" y="478"/>
                    </a:lnTo>
                    <a:lnTo>
                      <a:pt x="470" y="480"/>
                    </a:lnTo>
                    <a:lnTo>
                      <a:pt x="467" y="481"/>
                    </a:lnTo>
                    <a:lnTo>
                      <a:pt x="467" y="480"/>
                    </a:lnTo>
                    <a:lnTo>
                      <a:pt x="466" y="480"/>
                    </a:lnTo>
                    <a:lnTo>
                      <a:pt x="464" y="481"/>
                    </a:lnTo>
                    <a:lnTo>
                      <a:pt x="463" y="480"/>
                    </a:lnTo>
                    <a:lnTo>
                      <a:pt x="462" y="481"/>
                    </a:lnTo>
                    <a:lnTo>
                      <a:pt x="462" y="478"/>
                    </a:lnTo>
                    <a:lnTo>
                      <a:pt x="459" y="476"/>
                    </a:lnTo>
                    <a:lnTo>
                      <a:pt x="459" y="478"/>
                    </a:lnTo>
                    <a:lnTo>
                      <a:pt x="457" y="477"/>
                    </a:lnTo>
                    <a:lnTo>
                      <a:pt x="457" y="480"/>
                    </a:lnTo>
                    <a:lnTo>
                      <a:pt x="455" y="481"/>
                    </a:lnTo>
                    <a:lnTo>
                      <a:pt x="454" y="480"/>
                    </a:lnTo>
                    <a:lnTo>
                      <a:pt x="455" y="478"/>
                    </a:lnTo>
                    <a:lnTo>
                      <a:pt x="453" y="478"/>
                    </a:lnTo>
                    <a:lnTo>
                      <a:pt x="453" y="480"/>
                    </a:lnTo>
                    <a:lnTo>
                      <a:pt x="454" y="481"/>
                    </a:lnTo>
                    <a:lnTo>
                      <a:pt x="454" y="483"/>
                    </a:lnTo>
                    <a:lnTo>
                      <a:pt x="452" y="483"/>
                    </a:lnTo>
                    <a:lnTo>
                      <a:pt x="452" y="484"/>
                    </a:lnTo>
                    <a:lnTo>
                      <a:pt x="451" y="485"/>
                    </a:lnTo>
                    <a:lnTo>
                      <a:pt x="451" y="486"/>
                    </a:lnTo>
                    <a:lnTo>
                      <a:pt x="451" y="488"/>
                    </a:lnTo>
                    <a:lnTo>
                      <a:pt x="451" y="489"/>
                    </a:lnTo>
                    <a:lnTo>
                      <a:pt x="447" y="488"/>
                    </a:lnTo>
                    <a:lnTo>
                      <a:pt x="447" y="486"/>
                    </a:lnTo>
                    <a:lnTo>
                      <a:pt x="447" y="484"/>
                    </a:lnTo>
                    <a:lnTo>
                      <a:pt x="444" y="482"/>
                    </a:lnTo>
                    <a:lnTo>
                      <a:pt x="444" y="483"/>
                    </a:lnTo>
                    <a:lnTo>
                      <a:pt x="444" y="482"/>
                    </a:lnTo>
                    <a:lnTo>
                      <a:pt x="444" y="483"/>
                    </a:lnTo>
                    <a:lnTo>
                      <a:pt x="442" y="483"/>
                    </a:lnTo>
                    <a:lnTo>
                      <a:pt x="441" y="483"/>
                    </a:lnTo>
                    <a:lnTo>
                      <a:pt x="440" y="482"/>
                    </a:lnTo>
                    <a:lnTo>
                      <a:pt x="439" y="481"/>
                    </a:lnTo>
                    <a:lnTo>
                      <a:pt x="439" y="480"/>
                    </a:lnTo>
                    <a:lnTo>
                      <a:pt x="438" y="480"/>
                    </a:lnTo>
                    <a:lnTo>
                      <a:pt x="438" y="478"/>
                    </a:lnTo>
                    <a:lnTo>
                      <a:pt x="439" y="478"/>
                    </a:lnTo>
                    <a:lnTo>
                      <a:pt x="438" y="478"/>
                    </a:lnTo>
                    <a:lnTo>
                      <a:pt x="437" y="479"/>
                    </a:lnTo>
                    <a:lnTo>
                      <a:pt x="436" y="478"/>
                    </a:lnTo>
                    <a:lnTo>
                      <a:pt x="435" y="478"/>
                    </a:lnTo>
                    <a:lnTo>
                      <a:pt x="435" y="482"/>
                    </a:lnTo>
                    <a:lnTo>
                      <a:pt x="433" y="480"/>
                    </a:lnTo>
                    <a:lnTo>
                      <a:pt x="430" y="481"/>
                    </a:lnTo>
                    <a:lnTo>
                      <a:pt x="429" y="481"/>
                    </a:lnTo>
                    <a:lnTo>
                      <a:pt x="429" y="482"/>
                    </a:lnTo>
                    <a:lnTo>
                      <a:pt x="428" y="482"/>
                    </a:lnTo>
                    <a:lnTo>
                      <a:pt x="427" y="481"/>
                    </a:lnTo>
                    <a:lnTo>
                      <a:pt x="426" y="482"/>
                    </a:lnTo>
                    <a:lnTo>
                      <a:pt x="425" y="482"/>
                    </a:lnTo>
                    <a:lnTo>
                      <a:pt x="424" y="482"/>
                    </a:lnTo>
                    <a:lnTo>
                      <a:pt x="421" y="483"/>
                    </a:lnTo>
                    <a:lnTo>
                      <a:pt x="419" y="480"/>
                    </a:lnTo>
                    <a:lnTo>
                      <a:pt x="417" y="480"/>
                    </a:lnTo>
                    <a:lnTo>
                      <a:pt x="416" y="478"/>
                    </a:lnTo>
                    <a:lnTo>
                      <a:pt x="414" y="479"/>
                    </a:lnTo>
                    <a:lnTo>
                      <a:pt x="413" y="480"/>
                    </a:lnTo>
                    <a:lnTo>
                      <a:pt x="412" y="480"/>
                    </a:lnTo>
                    <a:lnTo>
                      <a:pt x="411" y="478"/>
                    </a:lnTo>
                    <a:lnTo>
                      <a:pt x="411" y="479"/>
                    </a:lnTo>
                    <a:lnTo>
                      <a:pt x="409" y="478"/>
                    </a:lnTo>
                    <a:lnTo>
                      <a:pt x="410" y="477"/>
                    </a:lnTo>
                    <a:lnTo>
                      <a:pt x="408" y="475"/>
                    </a:lnTo>
                    <a:lnTo>
                      <a:pt x="403" y="475"/>
                    </a:lnTo>
                    <a:lnTo>
                      <a:pt x="400" y="475"/>
                    </a:lnTo>
                    <a:lnTo>
                      <a:pt x="398" y="479"/>
                    </a:lnTo>
                    <a:lnTo>
                      <a:pt x="399" y="480"/>
                    </a:lnTo>
                    <a:lnTo>
                      <a:pt x="401" y="481"/>
                    </a:lnTo>
                    <a:lnTo>
                      <a:pt x="402" y="484"/>
                    </a:lnTo>
                    <a:lnTo>
                      <a:pt x="402" y="486"/>
                    </a:lnTo>
                    <a:lnTo>
                      <a:pt x="402" y="487"/>
                    </a:lnTo>
                    <a:lnTo>
                      <a:pt x="399" y="488"/>
                    </a:lnTo>
                    <a:lnTo>
                      <a:pt x="395" y="486"/>
                    </a:lnTo>
                    <a:lnTo>
                      <a:pt x="394" y="488"/>
                    </a:lnTo>
                    <a:lnTo>
                      <a:pt x="391" y="486"/>
                    </a:lnTo>
                    <a:lnTo>
                      <a:pt x="389" y="486"/>
                    </a:lnTo>
                    <a:lnTo>
                      <a:pt x="388" y="487"/>
                    </a:lnTo>
                    <a:lnTo>
                      <a:pt x="388" y="489"/>
                    </a:lnTo>
                    <a:lnTo>
                      <a:pt x="387" y="490"/>
                    </a:lnTo>
                    <a:lnTo>
                      <a:pt x="387" y="491"/>
                    </a:lnTo>
                    <a:lnTo>
                      <a:pt x="388" y="492"/>
                    </a:lnTo>
                    <a:lnTo>
                      <a:pt x="389" y="495"/>
                    </a:lnTo>
                    <a:lnTo>
                      <a:pt x="388" y="495"/>
                    </a:lnTo>
                    <a:lnTo>
                      <a:pt x="386" y="495"/>
                    </a:lnTo>
                    <a:lnTo>
                      <a:pt x="386" y="496"/>
                    </a:lnTo>
                    <a:lnTo>
                      <a:pt x="386" y="499"/>
                    </a:lnTo>
                    <a:lnTo>
                      <a:pt x="384" y="499"/>
                    </a:lnTo>
                    <a:lnTo>
                      <a:pt x="383" y="501"/>
                    </a:lnTo>
                    <a:lnTo>
                      <a:pt x="382" y="501"/>
                    </a:lnTo>
                    <a:lnTo>
                      <a:pt x="381" y="499"/>
                    </a:lnTo>
                    <a:lnTo>
                      <a:pt x="379" y="501"/>
                    </a:lnTo>
                    <a:lnTo>
                      <a:pt x="377" y="501"/>
                    </a:lnTo>
                    <a:lnTo>
                      <a:pt x="377" y="498"/>
                    </a:lnTo>
                    <a:lnTo>
                      <a:pt x="374" y="495"/>
                    </a:lnTo>
                    <a:lnTo>
                      <a:pt x="376" y="494"/>
                    </a:lnTo>
                    <a:lnTo>
                      <a:pt x="374" y="493"/>
                    </a:lnTo>
                    <a:lnTo>
                      <a:pt x="373" y="492"/>
                    </a:lnTo>
                    <a:lnTo>
                      <a:pt x="374" y="491"/>
                    </a:lnTo>
                    <a:lnTo>
                      <a:pt x="373" y="490"/>
                    </a:lnTo>
                    <a:lnTo>
                      <a:pt x="373" y="489"/>
                    </a:lnTo>
                    <a:lnTo>
                      <a:pt x="373" y="485"/>
                    </a:lnTo>
                    <a:lnTo>
                      <a:pt x="371" y="486"/>
                    </a:lnTo>
                    <a:lnTo>
                      <a:pt x="372" y="485"/>
                    </a:lnTo>
                    <a:lnTo>
                      <a:pt x="372" y="484"/>
                    </a:lnTo>
                    <a:lnTo>
                      <a:pt x="371" y="484"/>
                    </a:lnTo>
                    <a:lnTo>
                      <a:pt x="372" y="483"/>
                    </a:lnTo>
                    <a:lnTo>
                      <a:pt x="372" y="481"/>
                    </a:lnTo>
                    <a:lnTo>
                      <a:pt x="370" y="480"/>
                    </a:lnTo>
                    <a:lnTo>
                      <a:pt x="371" y="480"/>
                    </a:lnTo>
                    <a:lnTo>
                      <a:pt x="372" y="480"/>
                    </a:lnTo>
                    <a:lnTo>
                      <a:pt x="370" y="478"/>
                    </a:lnTo>
                    <a:lnTo>
                      <a:pt x="370" y="477"/>
                    </a:lnTo>
                    <a:lnTo>
                      <a:pt x="369" y="479"/>
                    </a:lnTo>
                    <a:lnTo>
                      <a:pt x="368" y="479"/>
                    </a:lnTo>
                    <a:lnTo>
                      <a:pt x="367" y="478"/>
                    </a:lnTo>
                    <a:lnTo>
                      <a:pt x="366" y="478"/>
                    </a:lnTo>
                    <a:lnTo>
                      <a:pt x="364" y="482"/>
                    </a:lnTo>
                    <a:lnTo>
                      <a:pt x="365" y="483"/>
                    </a:lnTo>
                    <a:lnTo>
                      <a:pt x="364" y="484"/>
                    </a:lnTo>
                    <a:lnTo>
                      <a:pt x="363" y="483"/>
                    </a:lnTo>
                    <a:lnTo>
                      <a:pt x="363" y="481"/>
                    </a:lnTo>
                    <a:lnTo>
                      <a:pt x="362" y="479"/>
                    </a:lnTo>
                    <a:lnTo>
                      <a:pt x="361" y="479"/>
                    </a:lnTo>
                    <a:lnTo>
                      <a:pt x="359" y="478"/>
                    </a:lnTo>
                    <a:lnTo>
                      <a:pt x="357" y="475"/>
                    </a:lnTo>
                    <a:lnTo>
                      <a:pt x="356" y="470"/>
                    </a:lnTo>
                    <a:lnTo>
                      <a:pt x="355" y="470"/>
                    </a:lnTo>
                    <a:lnTo>
                      <a:pt x="354" y="470"/>
                    </a:lnTo>
                    <a:lnTo>
                      <a:pt x="348" y="468"/>
                    </a:lnTo>
                    <a:lnTo>
                      <a:pt x="347" y="465"/>
                    </a:lnTo>
                    <a:lnTo>
                      <a:pt x="344" y="460"/>
                    </a:lnTo>
                    <a:lnTo>
                      <a:pt x="345" y="459"/>
                    </a:lnTo>
                    <a:lnTo>
                      <a:pt x="344" y="459"/>
                    </a:lnTo>
                    <a:lnTo>
                      <a:pt x="343" y="461"/>
                    </a:lnTo>
                    <a:lnTo>
                      <a:pt x="343" y="464"/>
                    </a:lnTo>
                    <a:lnTo>
                      <a:pt x="340" y="464"/>
                    </a:lnTo>
                    <a:lnTo>
                      <a:pt x="340" y="465"/>
                    </a:lnTo>
                    <a:lnTo>
                      <a:pt x="338" y="465"/>
                    </a:lnTo>
                    <a:lnTo>
                      <a:pt x="338" y="466"/>
                    </a:lnTo>
                    <a:lnTo>
                      <a:pt x="338" y="465"/>
                    </a:lnTo>
                    <a:lnTo>
                      <a:pt x="337" y="467"/>
                    </a:lnTo>
                    <a:lnTo>
                      <a:pt x="337" y="468"/>
                    </a:lnTo>
                    <a:lnTo>
                      <a:pt x="338" y="468"/>
                    </a:lnTo>
                    <a:lnTo>
                      <a:pt x="337" y="471"/>
                    </a:lnTo>
                    <a:lnTo>
                      <a:pt x="333" y="469"/>
                    </a:lnTo>
                    <a:lnTo>
                      <a:pt x="333" y="470"/>
                    </a:lnTo>
                    <a:lnTo>
                      <a:pt x="333" y="471"/>
                    </a:lnTo>
                    <a:lnTo>
                      <a:pt x="332" y="471"/>
                    </a:lnTo>
                    <a:lnTo>
                      <a:pt x="333" y="472"/>
                    </a:lnTo>
                    <a:lnTo>
                      <a:pt x="332" y="472"/>
                    </a:lnTo>
                    <a:lnTo>
                      <a:pt x="333" y="473"/>
                    </a:lnTo>
                    <a:lnTo>
                      <a:pt x="332" y="475"/>
                    </a:lnTo>
                    <a:lnTo>
                      <a:pt x="333" y="476"/>
                    </a:lnTo>
                    <a:lnTo>
                      <a:pt x="332" y="476"/>
                    </a:lnTo>
                    <a:lnTo>
                      <a:pt x="331" y="477"/>
                    </a:lnTo>
                    <a:lnTo>
                      <a:pt x="330" y="477"/>
                    </a:lnTo>
                    <a:lnTo>
                      <a:pt x="330" y="480"/>
                    </a:lnTo>
                    <a:lnTo>
                      <a:pt x="329" y="480"/>
                    </a:lnTo>
                    <a:lnTo>
                      <a:pt x="329" y="481"/>
                    </a:lnTo>
                    <a:lnTo>
                      <a:pt x="329" y="482"/>
                    </a:lnTo>
                    <a:lnTo>
                      <a:pt x="331" y="483"/>
                    </a:lnTo>
                    <a:lnTo>
                      <a:pt x="330" y="486"/>
                    </a:lnTo>
                    <a:lnTo>
                      <a:pt x="330" y="487"/>
                    </a:lnTo>
                    <a:lnTo>
                      <a:pt x="332" y="486"/>
                    </a:lnTo>
                    <a:lnTo>
                      <a:pt x="332" y="488"/>
                    </a:lnTo>
                    <a:lnTo>
                      <a:pt x="331" y="488"/>
                    </a:lnTo>
                    <a:lnTo>
                      <a:pt x="333" y="489"/>
                    </a:lnTo>
                    <a:lnTo>
                      <a:pt x="333" y="490"/>
                    </a:lnTo>
                    <a:lnTo>
                      <a:pt x="331" y="491"/>
                    </a:lnTo>
                    <a:lnTo>
                      <a:pt x="333" y="491"/>
                    </a:lnTo>
                    <a:lnTo>
                      <a:pt x="332" y="492"/>
                    </a:lnTo>
                    <a:lnTo>
                      <a:pt x="330" y="492"/>
                    </a:lnTo>
                    <a:lnTo>
                      <a:pt x="329" y="492"/>
                    </a:lnTo>
                    <a:lnTo>
                      <a:pt x="329" y="493"/>
                    </a:lnTo>
                    <a:lnTo>
                      <a:pt x="325" y="493"/>
                    </a:lnTo>
                    <a:lnTo>
                      <a:pt x="325" y="494"/>
                    </a:lnTo>
                    <a:lnTo>
                      <a:pt x="324" y="494"/>
                    </a:lnTo>
                    <a:lnTo>
                      <a:pt x="324" y="493"/>
                    </a:lnTo>
                    <a:lnTo>
                      <a:pt x="321" y="493"/>
                    </a:lnTo>
                    <a:lnTo>
                      <a:pt x="320" y="492"/>
                    </a:lnTo>
                    <a:lnTo>
                      <a:pt x="320" y="493"/>
                    </a:lnTo>
                    <a:lnTo>
                      <a:pt x="320" y="494"/>
                    </a:lnTo>
                    <a:lnTo>
                      <a:pt x="318" y="494"/>
                    </a:lnTo>
                    <a:lnTo>
                      <a:pt x="317" y="494"/>
                    </a:lnTo>
                    <a:lnTo>
                      <a:pt x="316" y="496"/>
                    </a:lnTo>
                    <a:lnTo>
                      <a:pt x="313" y="499"/>
                    </a:lnTo>
                    <a:lnTo>
                      <a:pt x="312" y="498"/>
                    </a:lnTo>
                    <a:lnTo>
                      <a:pt x="312" y="499"/>
                    </a:lnTo>
                    <a:lnTo>
                      <a:pt x="310" y="499"/>
                    </a:lnTo>
                    <a:lnTo>
                      <a:pt x="308" y="500"/>
                    </a:lnTo>
                    <a:lnTo>
                      <a:pt x="308" y="501"/>
                    </a:lnTo>
                    <a:lnTo>
                      <a:pt x="307" y="501"/>
                    </a:lnTo>
                    <a:lnTo>
                      <a:pt x="308" y="505"/>
                    </a:lnTo>
                    <a:lnTo>
                      <a:pt x="307" y="506"/>
                    </a:lnTo>
                    <a:lnTo>
                      <a:pt x="307" y="509"/>
                    </a:lnTo>
                    <a:lnTo>
                      <a:pt x="306" y="509"/>
                    </a:lnTo>
                    <a:lnTo>
                      <a:pt x="304" y="509"/>
                    </a:lnTo>
                    <a:lnTo>
                      <a:pt x="303" y="507"/>
                    </a:lnTo>
                    <a:lnTo>
                      <a:pt x="304" y="506"/>
                    </a:lnTo>
                    <a:lnTo>
                      <a:pt x="303" y="502"/>
                    </a:lnTo>
                    <a:lnTo>
                      <a:pt x="301" y="501"/>
                    </a:lnTo>
                    <a:lnTo>
                      <a:pt x="296" y="498"/>
                    </a:lnTo>
                    <a:lnTo>
                      <a:pt x="291" y="499"/>
                    </a:lnTo>
                    <a:lnTo>
                      <a:pt x="289" y="499"/>
                    </a:lnTo>
                    <a:lnTo>
                      <a:pt x="289" y="498"/>
                    </a:lnTo>
                    <a:lnTo>
                      <a:pt x="287" y="498"/>
                    </a:lnTo>
                    <a:lnTo>
                      <a:pt x="287" y="496"/>
                    </a:lnTo>
                    <a:lnTo>
                      <a:pt x="288" y="495"/>
                    </a:lnTo>
                    <a:lnTo>
                      <a:pt x="289" y="495"/>
                    </a:lnTo>
                    <a:lnTo>
                      <a:pt x="290" y="493"/>
                    </a:lnTo>
                    <a:lnTo>
                      <a:pt x="291" y="492"/>
                    </a:lnTo>
                    <a:lnTo>
                      <a:pt x="292" y="489"/>
                    </a:lnTo>
                    <a:lnTo>
                      <a:pt x="292" y="488"/>
                    </a:lnTo>
                    <a:lnTo>
                      <a:pt x="291" y="488"/>
                    </a:lnTo>
                    <a:lnTo>
                      <a:pt x="290" y="490"/>
                    </a:lnTo>
                    <a:lnTo>
                      <a:pt x="289" y="491"/>
                    </a:lnTo>
                    <a:lnTo>
                      <a:pt x="287" y="490"/>
                    </a:lnTo>
                    <a:lnTo>
                      <a:pt x="287" y="492"/>
                    </a:lnTo>
                    <a:lnTo>
                      <a:pt x="286" y="492"/>
                    </a:lnTo>
                    <a:lnTo>
                      <a:pt x="286" y="489"/>
                    </a:lnTo>
                    <a:lnTo>
                      <a:pt x="284" y="493"/>
                    </a:lnTo>
                    <a:lnTo>
                      <a:pt x="282" y="492"/>
                    </a:lnTo>
                    <a:lnTo>
                      <a:pt x="283" y="492"/>
                    </a:lnTo>
                    <a:lnTo>
                      <a:pt x="282" y="492"/>
                    </a:lnTo>
                    <a:lnTo>
                      <a:pt x="281" y="492"/>
                    </a:lnTo>
                    <a:lnTo>
                      <a:pt x="281" y="491"/>
                    </a:lnTo>
                    <a:lnTo>
                      <a:pt x="280" y="492"/>
                    </a:lnTo>
                    <a:lnTo>
                      <a:pt x="280" y="491"/>
                    </a:lnTo>
                    <a:lnTo>
                      <a:pt x="278" y="490"/>
                    </a:lnTo>
                    <a:lnTo>
                      <a:pt x="277" y="489"/>
                    </a:lnTo>
                    <a:lnTo>
                      <a:pt x="276" y="489"/>
                    </a:lnTo>
                    <a:lnTo>
                      <a:pt x="275" y="491"/>
                    </a:lnTo>
                    <a:lnTo>
                      <a:pt x="274" y="489"/>
                    </a:lnTo>
                    <a:lnTo>
                      <a:pt x="273" y="489"/>
                    </a:lnTo>
                    <a:lnTo>
                      <a:pt x="273" y="488"/>
                    </a:lnTo>
                    <a:lnTo>
                      <a:pt x="272" y="489"/>
                    </a:lnTo>
                    <a:lnTo>
                      <a:pt x="272" y="488"/>
                    </a:lnTo>
                    <a:lnTo>
                      <a:pt x="270" y="488"/>
                    </a:lnTo>
                    <a:lnTo>
                      <a:pt x="272" y="485"/>
                    </a:lnTo>
                    <a:lnTo>
                      <a:pt x="271" y="484"/>
                    </a:lnTo>
                    <a:lnTo>
                      <a:pt x="269" y="484"/>
                    </a:lnTo>
                    <a:lnTo>
                      <a:pt x="268" y="486"/>
                    </a:lnTo>
                    <a:lnTo>
                      <a:pt x="266" y="485"/>
                    </a:lnTo>
                    <a:lnTo>
                      <a:pt x="263" y="482"/>
                    </a:lnTo>
                    <a:lnTo>
                      <a:pt x="261" y="482"/>
                    </a:lnTo>
                    <a:lnTo>
                      <a:pt x="261" y="483"/>
                    </a:lnTo>
                    <a:lnTo>
                      <a:pt x="260" y="486"/>
                    </a:lnTo>
                    <a:lnTo>
                      <a:pt x="258" y="486"/>
                    </a:lnTo>
                    <a:lnTo>
                      <a:pt x="258" y="488"/>
                    </a:lnTo>
                    <a:lnTo>
                      <a:pt x="260" y="488"/>
                    </a:lnTo>
                    <a:lnTo>
                      <a:pt x="259" y="488"/>
                    </a:lnTo>
                    <a:lnTo>
                      <a:pt x="258" y="488"/>
                    </a:lnTo>
                    <a:lnTo>
                      <a:pt x="257" y="486"/>
                    </a:lnTo>
                    <a:lnTo>
                      <a:pt x="256" y="488"/>
                    </a:lnTo>
                    <a:lnTo>
                      <a:pt x="255" y="486"/>
                    </a:lnTo>
                    <a:lnTo>
                      <a:pt x="255" y="485"/>
                    </a:lnTo>
                    <a:lnTo>
                      <a:pt x="254" y="483"/>
                    </a:lnTo>
                    <a:lnTo>
                      <a:pt x="252" y="483"/>
                    </a:lnTo>
                    <a:lnTo>
                      <a:pt x="252" y="480"/>
                    </a:lnTo>
                    <a:lnTo>
                      <a:pt x="250" y="480"/>
                    </a:lnTo>
                    <a:lnTo>
                      <a:pt x="249" y="481"/>
                    </a:lnTo>
                    <a:lnTo>
                      <a:pt x="248" y="481"/>
                    </a:lnTo>
                    <a:lnTo>
                      <a:pt x="245" y="475"/>
                    </a:lnTo>
                    <a:lnTo>
                      <a:pt x="244" y="475"/>
                    </a:lnTo>
                    <a:lnTo>
                      <a:pt x="243" y="473"/>
                    </a:lnTo>
                    <a:lnTo>
                      <a:pt x="243" y="476"/>
                    </a:lnTo>
                    <a:lnTo>
                      <a:pt x="242" y="475"/>
                    </a:lnTo>
                    <a:lnTo>
                      <a:pt x="241" y="475"/>
                    </a:lnTo>
                    <a:lnTo>
                      <a:pt x="242" y="475"/>
                    </a:lnTo>
                    <a:lnTo>
                      <a:pt x="243" y="479"/>
                    </a:lnTo>
                    <a:lnTo>
                      <a:pt x="242" y="480"/>
                    </a:lnTo>
                    <a:lnTo>
                      <a:pt x="243" y="480"/>
                    </a:lnTo>
                    <a:lnTo>
                      <a:pt x="242" y="482"/>
                    </a:lnTo>
                    <a:lnTo>
                      <a:pt x="242" y="483"/>
                    </a:lnTo>
                    <a:lnTo>
                      <a:pt x="244" y="483"/>
                    </a:lnTo>
                    <a:lnTo>
                      <a:pt x="243" y="484"/>
                    </a:lnTo>
                    <a:lnTo>
                      <a:pt x="242" y="483"/>
                    </a:lnTo>
                    <a:lnTo>
                      <a:pt x="242" y="484"/>
                    </a:lnTo>
                    <a:lnTo>
                      <a:pt x="241" y="481"/>
                    </a:lnTo>
                    <a:lnTo>
                      <a:pt x="240" y="481"/>
                    </a:lnTo>
                    <a:lnTo>
                      <a:pt x="239" y="480"/>
                    </a:lnTo>
                    <a:lnTo>
                      <a:pt x="237" y="480"/>
                    </a:lnTo>
                    <a:lnTo>
                      <a:pt x="236" y="481"/>
                    </a:lnTo>
                    <a:lnTo>
                      <a:pt x="235" y="480"/>
                    </a:lnTo>
                    <a:lnTo>
                      <a:pt x="235" y="481"/>
                    </a:lnTo>
                    <a:lnTo>
                      <a:pt x="234" y="481"/>
                    </a:lnTo>
                    <a:lnTo>
                      <a:pt x="235" y="482"/>
                    </a:lnTo>
                    <a:lnTo>
                      <a:pt x="234" y="482"/>
                    </a:lnTo>
                    <a:lnTo>
                      <a:pt x="234" y="483"/>
                    </a:lnTo>
                    <a:lnTo>
                      <a:pt x="234" y="482"/>
                    </a:lnTo>
                    <a:lnTo>
                      <a:pt x="234" y="483"/>
                    </a:lnTo>
                    <a:lnTo>
                      <a:pt x="233" y="484"/>
                    </a:lnTo>
                    <a:lnTo>
                      <a:pt x="232" y="482"/>
                    </a:lnTo>
                    <a:lnTo>
                      <a:pt x="232" y="483"/>
                    </a:lnTo>
                    <a:lnTo>
                      <a:pt x="231" y="486"/>
                    </a:lnTo>
                    <a:lnTo>
                      <a:pt x="230" y="486"/>
                    </a:lnTo>
                    <a:lnTo>
                      <a:pt x="231" y="484"/>
                    </a:lnTo>
                    <a:lnTo>
                      <a:pt x="229" y="484"/>
                    </a:lnTo>
                    <a:lnTo>
                      <a:pt x="228" y="485"/>
                    </a:lnTo>
                    <a:lnTo>
                      <a:pt x="227" y="487"/>
                    </a:lnTo>
                    <a:lnTo>
                      <a:pt x="227" y="485"/>
                    </a:lnTo>
                    <a:lnTo>
                      <a:pt x="226" y="485"/>
                    </a:lnTo>
                    <a:lnTo>
                      <a:pt x="226" y="484"/>
                    </a:lnTo>
                    <a:lnTo>
                      <a:pt x="224" y="483"/>
                    </a:lnTo>
                    <a:lnTo>
                      <a:pt x="221" y="485"/>
                    </a:lnTo>
                    <a:lnTo>
                      <a:pt x="220" y="484"/>
                    </a:lnTo>
                    <a:lnTo>
                      <a:pt x="219" y="484"/>
                    </a:lnTo>
                    <a:lnTo>
                      <a:pt x="221" y="484"/>
                    </a:lnTo>
                    <a:lnTo>
                      <a:pt x="221" y="483"/>
                    </a:lnTo>
                    <a:lnTo>
                      <a:pt x="221" y="481"/>
                    </a:lnTo>
                    <a:lnTo>
                      <a:pt x="222" y="480"/>
                    </a:lnTo>
                    <a:lnTo>
                      <a:pt x="222" y="478"/>
                    </a:lnTo>
                    <a:lnTo>
                      <a:pt x="221" y="478"/>
                    </a:lnTo>
                    <a:lnTo>
                      <a:pt x="220" y="478"/>
                    </a:lnTo>
                    <a:lnTo>
                      <a:pt x="219" y="477"/>
                    </a:lnTo>
                    <a:lnTo>
                      <a:pt x="219" y="475"/>
                    </a:lnTo>
                    <a:lnTo>
                      <a:pt x="218" y="476"/>
                    </a:lnTo>
                    <a:lnTo>
                      <a:pt x="216" y="473"/>
                    </a:lnTo>
                    <a:lnTo>
                      <a:pt x="213" y="475"/>
                    </a:lnTo>
                    <a:lnTo>
                      <a:pt x="212" y="473"/>
                    </a:lnTo>
                    <a:lnTo>
                      <a:pt x="212" y="474"/>
                    </a:lnTo>
                    <a:lnTo>
                      <a:pt x="212" y="473"/>
                    </a:lnTo>
                    <a:lnTo>
                      <a:pt x="211" y="472"/>
                    </a:lnTo>
                    <a:lnTo>
                      <a:pt x="212" y="469"/>
                    </a:lnTo>
                    <a:lnTo>
                      <a:pt x="211" y="467"/>
                    </a:lnTo>
                    <a:lnTo>
                      <a:pt x="208" y="466"/>
                    </a:lnTo>
                    <a:lnTo>
                      <a:pt x="208" y="465"/>
                    </a:lnTo>
                    <a:lnTo>
                      <a:pt x="206" y="465"/>
                    </a:lnTo>
                    <a:lnTo>
                      <a:pt x="206" y="463"/>
                    </a:lnTo>
                    <a:lnTo>
                      <a:pt x="203" y="465"/>
                    </a:lnTo>
                    <a:lnTo>
                      <a:pt x="202" y="465"/>
                    </a:lnTo>
                    <a:lnTo>
                      <a:pt x="198" y="465"/>
                    </a:lnTo>
                    <a:lnTo>
                      <a:pt x="197" y="463"/>
                    </a:lnTo>
                    <a:lnTo>
                      <a:pt x="196" y="465"/>
                    </a:lnTo>
                    <a:lnTo>
                      <a:pt x="195" y="465"/>
                    </a:lnTo>
                    <a:lnTo>
                      <a:pt x="194" y="465"/>
                    </a:lnTo>
                    <a:lnTo>
                      <a:pt x="194" y="467"/>
                    </a:lnTo>
                    <a:lnTo>
                      <a:pt x="194" y="470"/>
                    </a:lnTo>
                    <a:lnTo>
                      <a:pt x="192" y="471"/>
                    </a:lnTo>
                    <a:lnTo>
                      <a:pt x="192" y="472"/>
                    </a:lnTo>
                    <a:lnTo>
                      <a:pt x="190" y="473"/>
                    </a:lnTo>
                    <a:lnTo>
                      <a:pt x="189" y="473"/>
                    </a:lnTo>
                    <a:lnTo>
                      <a:pt x="189" y="475"/>
                    </a:lnTo>
                    <a:lnTo>
                      <a:pt x="190" y="474"/>
                    </a:lnTo>
                    <a:lnTo>
                      <a:pt x="188" y="476"/>
                    </a:lnTo>
                    <a:lnTo>
                      <a:pt x="188" y="478"/>
                    </a:lnTo>
                    <a:lnTo>
                      <a:pt x="186" y="477"/>
                    </a:lnTo>
                    <a:lnTo>
                      <a:pt x="186" y="476"/>
                    </a:lnTo>
                    <a:lnTo>
                      <a:pt x="187" y="475"/>
                    </a:lnTo>
                    <a:lnTo>
                      <a:pt x="184" y="475"/>
                    </a:lnTo>
                    <a:lnTo>
                      <a:pt x="181" y="475"/>
                    </a:lnTo>
                    <a:lnTo>
                      <a:pt x="180" y="476"/>
                    </a:lnTo>
                    <a:lnTo>
                      <a:pt x="178" y="475"/>
                    </a:lnTo>
                    <a:lnTo>
                      <a:pt x="177" y="475"/>
                    </a:lnTo>
                    <a:lnTo>
                      <a:pt x="174" y="475"/>
                    </a:lnTo>
                    <a:lnTo>
                      <a:pt x="173" y="475"/>
                    </a:lnTo>
                    <a:lnTo>
                      <a:pt x="172" y="476"/>
                    </a:lnTo>
                    <a:lnTo>
                      <a:pt x="170" y="473"/>
                    </a:lnTo>
                    <a:lnTo>
                      <a:pt x="168" y="473"/>
                    </a:lnTo>
                    <a:lnTo>
                      <a:pt x="165" y="472"/>
                    </a:lnTo>
                    <a:lnTo>
                      <a:pt x="165" y="476"/>
                    </a:lnTo>
                    <a:lnTo>
                      <a:pt x="163" y="475"/>
                    </a:lnTo>
                    <a:lnTo>
                      <a:pt x="161" y="475"/>
                    </a:lnTo>
                    <a:lnTo>
                      <a:pt x="161" y="473"/>
                    </a:lnTo>
                    <a:lnTo>
                      <a:pt x="161" y="472"/>
                    </a:lnTo>
                    <a:lnTo>
                      <a:pt x="161" y="471"/>
                    </a:lnTo>
                    <a:lnTo>
                      <a:pt x="159" y="471"/>
                    </a:lnTo>
                    <a:lnTo>
                      <a:pt x="159" y="473"/>
                    </a:lnTo>
                    <a:lnTo>
                      <a:pt x="158" y="475"/>
                    </a:lnTo>
                    <a:lnTo>
                      <a:pt x="156" y="474"/>
                    </a:lnTo>
                    <a:lnTo>
                      <a:pt x="155" y="475"/>
                    </a:lnTo>
                    <a:lnTo>
                      <a:pt x="155" y="473"/>
                    </a:lnTo>
                    <a:lnTo>
                      <a:pt x="152" y="473"/>
                    </a:lnTo>
                    <a:lnTo>
                      <a:pt x="152" y="472"/>
                    </a:lnTo>
                    <a:lnTo>
                      <a:pt x="151" y="473"/>
                    </a:lnTo>
                    <a:lnTo>
                      <a:pt x="150" y="472"/>
                    </a:lnTo>
                    <a:lnTo>
                      <a:pt x="149" y="469"/>
                    </a:lnTo>
                    <a:lnTo>
                      <a:pt x="150" y="468"/>
                    </a:lnTo>
                    <a:lnTo>
                      <a:pt x="150" y="467"/>
                    </a:lnTo>
                    <a:lnTo>
                      <a:pt x="150" y="464"/>
                    </a:lnTo>
                    <a:lnTo>
                      <a:pt x="150" y="463"/>
                    </a:lnTo>
                    <a:lnTo>
                      <a:pt x="151" y="462"/>
                    </a:lnTo>
                    <a:lnTo>
                      <a:pt x="151" y="461"/>
                    </a:lnTo>
                    <a:lnTo>
                      <a:pt x="153" y="461"/>
                    </a:lnTo>
                    <a:lnTo>
                      <a:pt x="151" y="460"/>
                    </a:lnTo>
                    <a:lnTo>
                      <a:pt x="149" y="458"/>
                    </a:lnTo>
                    <a:lnTo>
                      <a:pt x="145" y="458"/>
                    </a:lnTo>
                    <a:lnTo>
                      <a:pt x="144" y="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48" name="Freeform 127"/>
              <p:cNvSpPr>
                <a:spLocks/>
              </p:cNvSpPr>
              <p:nvPr/>
            </p:nvSpPr>
            <p:spPr bwMode="auto">
              <a:xfrm>
                <a:off x="791" y="2910"/>
                <a:ext cx="569" cy="509"/>
              </a:xfrm>
              <a:custGeom>
                <a:avLst/>
                <a:gdLst>
                  <a:gd name="T0" fmla="*/ 128 w 569"/>
                  <a:gd name="T1" fmla="*/ 470 h 509"/>
                  <a:gd name="T2" fmla="*/ 100 w 569"/>
                  <a:gd name="T3" fmla="*/ 473 h 509"/>
                  <a:gd name="T4" fmla="*/ 79 w 569"/>
                  <a:gd name="T5" fmla="*/ 467 h 509"/>
                  <a:gd name="T6" fmla="*/ 69 w 569"/>
                  <a:gd name="T7" fmla="*/ 420 h 509"/>
                  <a:gd name="T8" fmla="*/ 60 w 569"/>
                  <a:gd name="T9" fmla="*/ 397 h 509"/>
                  <a:gd name="T10" fmla="*/ 56 w 569"/>
                  <a:gd name="T11" fmla="*/ 386 h 509"/>
                  <a:gd name="T12" fmla="*/ 81 w 569"/>
                  <a:gd name="T13" fmla="*/ 368 h 509"/>
                  <a:gd name="T14" fmla="*/ 91 w 569"/>
                  <a:gd name="T15" fmla="*/ 338 h 509"/>
                  <a:gd name="T16" fmla="*/ 106 w 569"/>
                  <a:gd name="T17" fmla="*/ 306 h 509"/>
                  <a:gd name="T18" fmla="*/ 89 w 569"/>
                  <a:gd name="T19" fmla="*/ 267 h 509"/>
                  <a:gd name="T20" fmla="*/ 60 w 569"/>
                  <a:gd name="T21" fmla="*/ 236 h 509"/>
                  <a:gd name="T22" fmla="*/ 33 w 569"/>
                  <a:gd name="T23" fmla="*/ 210 h 509"/>
                  <a:gd name="T24" fmla="*/ 6 w 569"/>
                  <a:gd name="T25" fmla="*/ 198 h 509"/>
                  <a:gd name="T26" fmla="*/ 25 w 569"/>
                  <a:gd name="T27" fmla="*/ 175 h 509"/>
                  <a:gd name="T28" fmla="*/ 41 w 569"/>
                  <a:gd name="T29" fmla="*/ 146 h 509"/>
                  <a:gd name="T30" fmla="*/ 85 w 569"/>
                  <a:gd name="T31" fmla="*/ 126 h 509"/>
                  <a:gd name="T32" fmla="*/ 128 w 569"/>
                  <a:gd name="T33" fmla="*/ 122 h 509"/>
                  <a:gd name="T34" fmla="*/ 164 w 569"/>
                  <a:gd name="T35" fmla="*/ 107 h 509"/>
                  <a:gd name="T36" fmla="*/ 188 w 569"/>
                  <a:gd name="T37" fmla="*/ 92 h 509"/>
                  <a:gd name="T38" fmla="*/ 237 w 569"/>
                  <a:gd name="T39" fmla="*/ 103 h 509"/>
                  <a:gd name="T40" fmla="*/ 273 w 569"/>
                  <a:gd name="T41" fmla="*/ 101 h 509"/>
                  <a:gd name="T42" fmla="*/ 282 w 569"/>
                  <a:gd name="T43" fmla="*/ 78 h 509"/>
                  <a:gd name="T44" fmla="*/ 295 w 569"/>
                  <a:gd name="T45" fmla="*/ 68 h 509"/>
                  <a:gd name="T46" fmla="*/ 321 w 569"/>
                  <a:gd name="T47" fmla="*/ 39 h 509"/>
                  <a:gd name="T48" fmla="*/ 343 w 569"/>
                  <a:gd name="T49" fmla="*/ 44 h 509"/>
                  <a:gd name="T50" fmla="*/ 368 w 569"/>
                  <a:gd name="T51" fmla="*/ 52 h 509"/>
                  <a:gd name="T52" fmla="*/ 423 w 569"/>
                  <a:gd name="T53" fmla="*/ 18 h 509"/>
                  <a:gd name="T54" fmla="*/ 446 w 569"/>
                  <a:gd name="T55" fmla="*/ 7 h 509"/>
                  <a:gd name="T56" fmla="*/ 468 w 569"/>
                  <a:gd name="T57" fmla="*/ 20 h 509"/>
                  <a:gd name="T58" fmla="*/ 488 w 569"/>
                  <a:gd name="T59" fmla="*/ 49 h 509"/>
                  <a:gd name="T60" fmla="*/ 491 w 569"/>
                  <a:gd name="T61" fmla="*/ 77 h 509"/>
                  <a:gd name="T62" fmla="*/ 489 w 569"/>
                  <a:gd name="T63" fmla="*/ 109 h 509"/>
                  <a:gd name="T64" fmla="*/ 483 w 569"/>
                  <a:gd name="T65" fmla="*/ 137 h 509"/>
                  <a:gd name="T66" fmla="*/ 499 w 569"/>
                  <a:gd name="T67" fmla="*/ 161 h 509"/>
                  <a:gd name="T68" fmla="*/ 528 w 569"/>
                  <a:gd name="T69" fmla="*/ 171 h 509"/>
                  <a:gd name="T70" fmla="*/ 541 w 569"/>
                  <a:gd name="T71" fmla="*/ 189 h 509"/>
                  <a:gd name="T72" fmla="*/ 539 w 569"/>
                  <a:gd name="T73" fmla="*/ 225 h 509"/>
                  <a:gd name="T74" fmla="*/ 552 w 569"/>
                  <a:gd name="T75" fmla="*/ 249 h 509"/>
                  <a:gd name="T76" fmla="*/ 542 w 569"/>
                  <a:gd name="T77" fmla="*/ 279 h 509"/>
                  <a:gd name="T78" fmla="*/ 530 w 569"/>
                  <a:gd name="T79" fmla="*/ 288 h 509"/>
                  <a:gd name="T80" fmla="*/ 548 w 569"/>
                  <a:gd name="T81" fmla="*/ 306 h 509"/>
                  <a:gd name="T82" fmla="*/ 567 w 569"/>
                  <a:gd name="T83" fmla="*/ 330 h 509"/>
                  <a:gd name="T84" fmla="*/ 557 w 569"/>
                  <a:gd name="T85" fmla="*/ 360 h 509"/>
                  <a:gd name="T86" fmla="*/ 544 w 569"/>
                  <a:gd name="T87" fmla="*/ 384 h 509"/>
                  <a:gd name="T88" fmla="*/ 524 w 569"/>
                  <a:gd name="T89" fmla="*/ 401 h 509"/>
                  <a:gd name="T90" fmla="*/ 495 w 569"/>
                  <a:gd name="T91" fmla="*/ 412 h 509"/>
                  <a:gd name="T92" fmla="*/ 475 w 569"/>
                  <a:gd name="T93" fmla="*/ 420 h 509"/>
                  <a:gd name="T94" fmla="*/ 469 w 569"/>
                  <a:gd name="T95" fmla="*/ 456 h 509"/>
                  <a:gd name="T96" fmla="*/ 457 w 569"/>
                  <a:gd name="T97" fmla="*/ 480 h 509"/>
                  <a:gd name="T98" fmla="*/ 438 w 569"/>
                  <a:gd name="T99" fmla="*/ 480 h 509"/>
                  <a:gd name="T100" fmla="*/ 411 w 569"/>
                  <a:gd name="T101" fmla="*/ 478 h 509"/>
                  <a:gd name="T102" fmla="*/ 386 w 569"/>
                  <a:gd name="T103" fmla="*/ 495 h 509"/>
                  <a:gd name="T104" fmla="*/ 372 w 569"/>
                  <a:gd name="T105" fmla="*/ 480 h 509"/>
                  <a:gd name="T106" fmla="*/ 340 w 569"/>
                  <a:gd name="T107" fmla="*/ 465 h 509"/>
                  <a:gd name="T108" fmla="*/ 330 w 569"/>
                  <a:gd name="T109" fmla="*/ 486 h 509"/>
                  <a:gd name="T110" fmla="*/ 312 w 569"/>
                  <a:gd name="T111" fmla="*/ 499 h 509"/>
                  <a:gd name="T112" fmla="*/ 291 w 569"/>
                  <a:gd name="T113" fmla="*/ 488 h 509"/>
                  <a:gd name="T114" fmla="*/ 269 w 569"/>
                  <a:gd name="T115" fmla="*/ 484 h 509"/>
                  <a:gd name="T116" fmla="*/ 243 w 569"/>
                  <a:gd name="T117" fmla="*/ 476 h 509"/>
                  <a:gd name="T118" fmla="*/ 233 w 569"/>
                  <a:gd name="T119" fmla="*/ 484 h 509"/>
                  <a:gd name="T120" fmla="*/ 216 w 569"/>
                  <a:gd name="T121" fmla="*/ 473 h 509"/>
                  <a:gd name="T122" fmla="*/ 190 w 569"/>
                  <a:gd name="T123" fmla="*/ 474 h 509"/>
                  <a:gd name="T124" fmla="*/ 158 w 569"/>
                  <a:gd name="T125" fmla="*/ 475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509"/>
                  <a:gd name="T191" fmla="*/ 569 w 569"/>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509">
                    <a:moveTo>
                      <a:pt x="144" y="458"/>
                    </a:moveTo>
                    <a:lnTo>
                      <a:pt x="142" y="460"/>
                    </a:lnTo>
                    <a:lnTo>
                      <a:pt x="142" y="459"/>
                    </a:lnTo>
                    <a:lnTo>
                      <a:pt x="139" y="461"/>
                    </a:lnTo>
                    <a:lnTo>
                      <a:pt x="138" y="461"/>
                    </a:lnTo>
                    <a:lnTo>
                      <a:pt x="136" y="460"/>
                    </a:lnTo>
                    <a:lnTo>
                      <a:pt x="135" y="463"/>
                    </a:lnTo>
                    <a:lnTo>
                      <a:pt x="136" y="465"/>
                    </a:lnTo>
                    <a:lnTo>
                      <a:pt x="135" y="467"/>
                    </a:lnTo>
                    <a:lnTo>
                      <a:pt x="135" y="465"/>
                    </a:lnTo>
                    <a:lnTo>
                      <a:pt x="134" y="468"/>
                    </a:lnTo>
                    <a:lnTo>
                      <a:pt x="134" y="469"/>
                    </a:lnTo>
                    <a:lnTo>
                      <a:pt x="134" y="470"/>
                    </a:lnTo>
                    <a:lnTo>
                      <a:pt x="133" y="470"/>
                    </a:lnTo>
                    <a:lnTo>
                      <a:pt x="133" y="471"/>
                    </a:lnTo>
                    <a:lnTo>
                      <a:pt x="132" y="469"/>
                    </a:lnTo>
                    <a:lnTo>
                      <a:pt x="131" y="469"/>
                    </a:lnTo>
                    <a:lnTo>
                      <a:pt x="131" y="471"/>
                    </a:lnTo>
                    <a:lnTo>
                      <a:pt x="132" y="473"/>
                    </a:lnTo>
                    <a:lnTo>
                      <a:pt x="131" y="473"/>
                    </a:lnTo>
                    <a:lnTo>
                      <a:pt x="131" y="475"/>
                    </a:lnTo>
                    <a:lnTo>
                      <a:pt x="130" y="475"/>
                    </a:lnTo>
                    <a:lnTo>
                      <a:pt x="130" y="472"/>
                    </a:lnTo>
                    <a:lnTo>
                      <a:pt x="128" y="472"/>
                    </a:lnTo>
                    <a:lnTo>
                      <a:pt x="128" y="470"/>
                    </a:lnTo>
                    <a:lnTo>
                      <a:pt x="126" y="472"/>
                    </a:lnTo>
                    <a:lnTo>
                      <a:pt x="126" y="473"/>
                    </a:lnTo>
                    <a:lnTo>
                      <a:pt x="125" y="475"/>
                    </a:lnTo>
                    <a:lnTo>
                      <a:pt x="125" y="476"/>
                    </a:lnTo>
                    <a:lnTo>
                      <a:pt x="125" y="477"/>
                    </a:lnTo>
                    <a:lnTo>
                      <a:pt x="121" y="476"/>
                    </a:lnTo>
                    <a:lnTo>
                      <a:pt x="118" y="475"/>
                    </a:lnTo>
                    <a:lnTo>
                      <a:pt x="118" y="473"/>
                    </a:lnTo>
                    <a:lnTo>
                      <a:pt x="117" y="472"/>
                    </a:lnTo>
                    <a:lnTo>
                      <a:pt x="114" y="475"/>
                    </a:lnTo>
                    <a:lnTo>
                      <a:pt x="114" y="478"/>
                    </a:lnTo>
                    <a:lnTo>
                      <a:pt x="113" y="478"/>
                    </a:lnTo>
                    <a:lnTo>
                      <a:pt x="111" y="480"/>
                    </a:lnTo>
                    <a:lnTo>
                      <a:pt x="111" y="478"/>
                    </a:lnTo>
                    <a:lnTo>
                      <a:pt x="107" y="479"/>
                    </a:lnTo>
                    <a:lnTo>
                      <a:pt x="107" y="478"/>
                    </a:lnTo>
                    <a:lnTo>
                      <a:pt x="105" y="478"/>
                    </a:lnTo>
                    <a:lnTo>
                      <a:pt x="105" y="476"/>
                    </a:lnTo>
                    <a:lnTo>
                      <a:pt x="104" y="475"/>
                    </a:lnTo>
                    <a:lnTo>
                      <a:pt x="103" y="476"/>
                    </a:lnTo>
                    <a:lnTo>
                      <a:pt x="100" y="476"/>
                    </a:lnTo>
                    <a:lnTo>
                      <a:pt x="102" y="475"/>
                    </a:lnTo>
                    <a:lnTo>
                      <a:pt x="102" y="473"/>
                    </a:lnTo>
                    <a:lnTo>
                      <a:pt x="104" y="472"/>
                    </a:lnTo>
                    <a:lnTo>
                      <a:pt x="100" y="472"/>
                    </a:lnTo>
                    <a:lnTo>
                      <a:pt x="100" y="473"/>
                    </a:lnTo>
                    <a:lnTo>
                      <a:pt x="98" y="472"/>
                    </a:lnTo>
                    <a:lnTo>
                      <a:pt x="98" y="470"/>
                    </a:lnTo>
                    <a:lnTo>
                      <a:pt x="98" y="468"/>
                    </a:lnTo>
                    <a:lnTo>
                      <a:pt x="95" y="465"/>
                    </a:lnTo>
                    <a:lnTo>
                      <a:pt x="93" y="466"/>
                    </a:lnTo>
                    <a:lnTo>
                      <a:pt x="93" y="467"/>
                    </a:lnTo>
                    <a:lnTo>
                      <a:pt x="94" y="468"/>
                    </a:lnTo>
                    <a:lnTo>
                      <a:pt x="92" y="468"/>
                    </a:lnTo>
                    <a:lnTo>
                      <a:pt x="90" y="471"/>
                    </a:lnTo>
                    <a:lnTo>
                      <a:pt x="89" y="471"/>
                    </a:lnTo>
                    <a:lnTo>
                      <a:pt x="87" y="472"/>
                    </a:lnTo>
                    <a:lnTo>
                      <a:pt x="87" y="471"/>
                    </a:lnTo>
                    <a:lnTo>
                      <a:pt x="87" y="470"/>
                    </a:lnTo>
                    <a:lnTo>
                      <a:pt x="86" y="471"/>
                    </a:lnTo>
                    <a:lnTo>
                      <a:pt x="85" y="471"/>
                    </a:lnTo>
                    <a:lnTo>
                      <a:pt x="85" y="467"/>
                    </a:lnTo>
                    <a:lnTo>
                      <a:pt x="85" y="468"/>
                    </a:lnTo>
                    <a:lnTo>
                      <a:pt x="84" y="467"/>
                    </a:lnTo>
                    <a:lnTo>
                      <a:pt x="84" y="463"/>
                    </a:lnTo>
                    <a:lnTo>
                      <a:pt x="82" y="463"/>
                    </a:lnTo>
                    <a:lnTo>
                      <a:pt x="83" y="464"/>
                    </a:lnTo>
                    <a:lnTo>
                      <a:pt x="81" y="464"/>
                    </a:lnTo>
                    <a:lnTo>
                      <a:pt x="81" y="467"/>
                    </a:lnTo>
                    <a:lnTo>
                      <a:pt x="79" y="467"/>
                    </a:lnTo>
                    <a:lnTo>
                      <a:pt x="79" y="468"/>
                    </a:lnTo>
                    <a:lnTo>
                      <a:pt x="76" y="466"/>
                    </a:lnTo>
                    <a:lnTo>
                      <a:pt x="74" y="465"/>
                    </a:lnTo>
                    <a:lnTo>
                      <a:pt x="72" y="469"/>
                    </a:lnTo>
                    <a:lnTo>
                      <a:pt x="71" y="469"/>
                    </a:lnTo>
                    <a:lnTo>
                      <a:pt x="68" y="468"/>
                    </a:lnTo>
                    <a:lnTo>
                      <a:pt x="67" y="468"/>
                    </a:lnTo>
                    <a:lnTo>
                      <a:pt x="68" y="465"/>
                    </a:lnTo>
                    <a:lnTo>
                      <a:pt x="68" y="464"/>
                    </a:lnTo>
                    <a:lnTo>
                      <a:pt x="69" y="459"/>
                    </a:lnTo>
                    <a:lnTo>
                      <a:pt x="70" y="456"/>
                    </a:lnTo>
                    <a:lnTo>
                      <a:pt x="68" y="455"/>
                    </a:lnTo>
                    <a:lnTo>
                      <a:pt x="69" y="452"/>
                    </a:lnTo>
                    <a:lnTo>
                      <a:pt x="65" y="448"/>
                    </a:lnTo>
                    <a:lnTo>
                      <a:pt x="64" y="448"/>
                    </a:lnTo>
                    <a:lnTo>
                      <a:pt x="61" y="452"/>
                    </a:lnTo>
                    <a:lnTo>
                      <a:pt x="61" y="451"/>
                    </a:lnTo>
                    <a:lnTo>
                      <a:pt x="63" y="450"/>
                    </a:lnTo>
                    <a:lnTo>
                      <a:pt x="64" y="445"/>
                    </a:lnTo>
                    <a:lnTo>
                      <a:pt x="63" y="444"/>
                    </a:lnTo>
                    <a:lnTo>
                      <a:pt x="63" y="443"/>
                    </a:lnTo>
                    <a:lnTo>
                      <a:pt x="65" y="437"/>
                    </a:lnTo>
                    <a:lnTo>
                      <a:pt x="64" y="433"/>
                    </a:lnTo>
                    <a:lnTo>
                      <a:pt x="66" y="431"/>
                    </a:lnTo>
                    <a:lnTo>
                      <a:pt x="68" y="428"/>
                    </a:lnTo>
                    <a:lnTo>
                      <a:pt x="68" y="421"/>
                    </a:lnTo>
                    <a:lnTo>
                      <a:pt x="69" y="420"/>
                    </a:lnTo>
                    <a:lnTo>
                      <a:pt x="70" y="417"/>
                    </a:lnTo>
                    <a:lnTo>
                      <a:pt x="69" y="415"/>
                    </a:lnTo>
                    <a:lnTo>
                      <a:pt x="67" y="416"/>
                    </a:lnTo>
                    <a:lnTo>
                      <a:pt x="65" y="414"/>
                    </a:lnTo>
                    <a:lnTo>
                      <a:pt x="65" y="412"/>
                    </a:lnTo>
                    <a:lnTo>
                      <a:pt x="63" y="411"/>
                    </a:lnTo>
                    <a:lnTo>
                      <a:pt x="61" y="412"/>
                    </a:lnTo>
                    <a:lnTo>
                      <a:pt x="58" y="411"/>
                    </a:lnTo>
                    <a:lnTo>
                      <a:pt x="58" y="409"/>
                    </a:lnTo>
                    <a:lnTo>
                      <a:pt x="60" y="409"/>
                    </a:lnTo>
                    <a:lnTo>
                      <a:pt x="60" y="408"/>
                    </a:lnTo>
                    <a:lnTo>
                      <a:pt x="57" y="407"/>
                    </a:lnTo>
                    <a:lnTo>
                      <a:pt x="57" y="406"/>
                    </a:lnTo>
                    <a:lnTo>
                      <a:pt x="55" y="406"/>
                    </a:lnTo>
                    <a:lnTo>
                      <a:pt x="53" y="405"/>
                    </a:lnTo>
                    <a:lnTo>
                      <a:pt x="52" y="405"/>
                    </a:lnTo>
                    <a:lnTo>
                      <a:pt x="52" y="402"/>
                    </a:lnTo>
                    <a:lnTo>
                      <a:pt x="50" y="401"/>
                    </a:lnTo>
                    <a:lnTo>
                      <a:pt x="53" y="402"/>
                    </a:lnTo>
                    <a:lnTo>
                      <a:pt x="56" y="405"/>
                    </a:lnTo>
                    <a:lnTo>
                      <a:pt x="59" y="405"/>
                    </a:lnTo>
                    <a:lnTo>
                      <a:pt x="60" y="404"/>
                    </a:lnTo>
                    <a:lnTo>
                      <a:pt x="61" y="404"/>
                    </a:lnTo>
                    <a:lnTo>
                      <a:pt x="63" y="403"/>
                    </a:lnTo>
                    <a:lnTo>
                      <a:pt x="61" y="403"/>
                    </a:lnTo>
                    <a:lnTo>
                      <a:pt x="60" y="397"/>
                    </a:lnTo>
                    <a:lnTo>
                      <a:pt x="56" y="396"/>
                    </a:lnTo>
                    <a:lnTo>
                      <a:pt x="55" y="394"/>
                    </a:lnTo>
                    <a:lnTo>
                      <a:pt x="56" y="392"/>
                    </a:lnTo>
                    <a:lnTo>
                      <a:pt x="55" y="391"/>
                    </a:lnTo>
                    <a:lnTo>
                      <a:pt x="56" y="390"/>
                    </a:lnTo>
                    <a:lnTo>
                      <a:pt x="57" y="391"/>
                    </a:lnTo>
                    <a:lnTo>
                      <a:pt x="57" y="392"/>
                    </a:lnTo>
                    <a:lnTo>
                      <a:pt x="58" y="391"/>
                    </a:lnTo>
                    <a:lnTo>
                      <a:pt x="59" y="391"/>
                    </a:lnTo>
                    <a:lnTo>
                      <a:pt x="60" y="391"/>
                    </a:lnTo>
                    <a:lnTo>
                      <a:pt x="63" y="390"/>
                    </a:lnTo>
                    <a:lnTo>
                      <a:pt x="64" y="391"/>
                    </a:lnTo>
                    <a:lnTo>
                      <a:pt x="67" y="388"/>
                    </a:lnTo>
                    <a:lnTo>
                      <a:pt x="65" y="388"/>
                    </a:lnTo>
                    <a:lnTo>
                      <a:pt x="65" y="386"/>
                    </a:lnTo>
                    <a:lnTo>
                      <a:pt x="63" y="386"/>
                    </a:lnTo>
                    <a:lnTo>
                      <a:pt x="62" y="385"/>
                    </a:lnTo>
                    <a:lnTo>
                      <a:pt x="60" y="386"/>
                    </a:lnTo>
                    <a:lnTo>
                      <a:pt x="61" y="384"/>
                    </a:lnTo>
                    <a:lnTo>
                      <a:pt x="60" y="384"/>
                    </a:lnTo>
                    <a:lnTo>
                      <a:pt x="58" y="385"/>
                    </a:lnTo>
                    <a:lnTo>
                      <a:pt x="58" y="384"/>
                    </a:lnTo>
                    <a:lnTo>
                      <a:pt x="57" y="384"/>
                    </a:lnTo>
                    <a:lnTo>
                      <a:pt x="56" y="386"/>
                    </a:lnTo>
                    <a:lnTo>
                      <a:pt x="55" y="386"/>
                    </a:lnTo>
                    <a:lnTo>
                      <a:pt x="55" y="388"/>
                    </a:lnTo>
                    <a:lnTo>
                      <a:pt x="53" y="387"/>
                    </a:lnTo>
                    <a:lnTo>
                      <a:pt x="52" y="383"/>
                    </a:lnTo>
                    <a:lnTo>
                      <a:pt x="53" y="384"/>
                    </a:lnTo>
                    <a:lnTo>
                      <a:pt x="53" y="383"/>
                    </a:lnTo>
                    <a:lnTo>
                      <a:pt x="52" y="382"/>
                    </a:lnTo>
                    <a:lnTo>
                      <a:pt x="54" y="380"/>
                    </a:lnTo>
                    <a:lnTo>
                      <a:pt x="53" y="378"/>
                    </a:lnTo>
                    <a:lnTo>
                      <a:pt x="54" y="376"/>
                    </a:lnTo>
                    <a:lnTo>
                      <a:pt x="58" y="374"/>
                    </a:lnTo>
                    <a:lnTo>
                      <a:pt x="61" y="368"/>
                    </a:lnTo>
                    <a:lnTo>
                      <a:pt x="71" y="365"/>
                    </a:lnTo>
                    <a:lnTo>
                      <a:pt x="73" y="364"/>
                    </a:lnTo>
                    <a:lnTo>
                      <a:pt x="75" y="364"/>
                    </a:lnTo>
                    <a:lnTo>
                      <a:pt x="74" y="364"/>
                    </a:lnTo>
                    <a:lnTo>
                      <a:pt x="74" y="367"/>
                    </a:lnTo>
                    <a:lnTo>
                      <a:pt x="76" y="368"/>
                    </a:lnTo>
                    <a:lnTo>
                      <a:pt x="77" y="370"/>
                    </a:lnTo>
                    <a:lnTo>
                      <a:pt x="77" y="371"/>
                    </a:lnTo>
                    <a:lnTo>
                      <a:pt x="79" y="371"/>
                    </a:lnTo>
                    <a:lnTo>
                      <a:pt x="80" y="371"/>
                    </a:lnTo>
                    <a:lnTo>
                      <a:pt x="81" y="369"/>
                    </a:lnTo>
                    <a:lnTo>
                      <a:pt x="81" y="368"/>
                    </a:lnTo>
                    <a:lnTo>
                      <a:pt x="82" y="367"/>
                    </a:lnTo>
                    <a:lnTo>
                      <a:pt x="82" y="365"/>
                    </a:lnTo>
                    <a:lnTo>
                      <a:pt x="84" y="364"/>
                    </a:lnTo>
                    <a:lnTo>
                      <a:pt x="85" y="361"/>
                    </a:lnTo>
                    <a:lnTo>
                      <a:pt x="86" y="361"/>
                    </a:lnTo>
                    <a:lnTo>
                      <a:pt x="89" y="361"/>
                    </a:lnTo>
                    <a:lnTo>
                      <a:pt x="89" y="360"/>
                    </a:lnTo>
                    <a:lnTo>
                      <a:pt x="90" y="360"/>
                    </a:lnTo>
                    <a:lnTo>
                      <a:pt x="91" y="360"/>
                    </a:lnTo>
                    <a:lnTo>
                      <a:pt x="93" y="358"/>
                    </a:lnTo>
                    <a:lnTo>
                      <a:pt x="93" y="359"/>
                    </a:lnTo>
                    <a:lnTo>
                      <a:pt x="95" y="356"/>
                    </a:lnTo>
                    <a:lnTo>
                      <a:pt x="95" y="354"/>
                    </a:lnTo>
                    <a:lnTo>
                      <a:pt x="93" y="353"/>
                    </a:lnTo>
                    <a:lnTo>
                      <a:pt x="92" y="352"/>
                    </a:lnTo>
                    <a:lnTo>
                      <a:pt x="91" y="351"/>
                    </a:lnTo>
                    <a:lnTo>
                      <a:pt x="90" y="352"/>
                    </a:lnTo>
                    <a:lnTo>
                      <a:pt x="89" y="352"/>
                    </a:lnTo>
                    <a:lnTo>
                      <a:pt x="87" y="354"/>
                    </a:lnTo>
                    <a:lnTo>
                      <a:pt x="86" y="353"/>
                    </a:lnTo>
                    <a:lnTo>
                      <a:pt x="87" y="350"/>
                    </a:lnTo>
                    <a:lnTo>
                      <a:pt x="90" y="349"/>
                    </a:lnTo>
                    <a:lnTo>
                      <a:pt x="92" y="344"/>
                    </a:lnTo>
                    <a:lnTo>
                      <a:pt x="92" y="341"/>
                    </a:lnTo>
                    <a:lnTo>
                      <a:pt x="91" y="339"/>
                    </a:lnTo>
                    <a:lnTo>
                      <a:pt x="91" y="338"/>
                    </a:lnTo>
                    <a:lnTo>
                      <a:pt x="90" y="335"/>
                    </a:lnTo>
                    <a:lnTo>
                      <a:pt x="91" y="333"/>
                    </a:lnTo>
                    <a:lnTo>
                      <a:pt x="95" y="333"/>
                    </a:lnTo>
                    <a:lnTo>
                      <a:pt x="95" y="331"/>
                    </a:lnTo>
                    <a:lnTo>
                      <a:pt x="97" y="330"/>
                    </a:lnTo>
                    <a:lnTo>
                      <a:pt x="96" y="330"/>
                    </a:lnTo>
                    <a:lnTo>
                      <a:pt x="97" y="326"/>
                    </a:lnTo>
                    <a:lnTo>
                      <a:pt x="95" y="324"/>
                    </a:lnTo>
                    <a:lnTo>
                      <a:pt x="95" y="321"/>
                    </a:lnTo>
                    <a:lnTo>
                      <a:pt x="98" y="318"/>
                    </a:lnTo>
                    <a:lnTo>
                      <a:pt x="97" y="316"/>
                    </a:lnTo>
                    <a:lnTo>
                      <a:pt x="96" y="314"/>
                    </a:lnTo>
                    <a:lnTo>
                      <a:pt x="97" y="313"/>
                    </a:lnTo>
                    <a:lnTo>
                      <a:pt x="98" y="314"/>
                    </a:lnTo>
                    <a:lnTo>
                      <a:pt x="100" y="310"/>
                    </a:lnTo>
                    <a:lnTo>
                      <a:pt x="99" y="308"/>
                    </a:lnTo>
                    <a:lnTo>
                      <a:pt x="100" y="308"/>
                    </a:lnTo>
                    <a:lnTo>
                      <a:pt x="100" y="304"/>
                    </a:lnTo>
                    <a:lnTo>
                      <a:pt x="101" y="304"/>
                    </a:lnTo>
                    <a:lnTo>
                      <a:pt x="102" y="304"/>
                    </a:lnTo>
                    <a:lnTo>
                      <a:pt x="103" y="304"/>
                    </a:lnTo>
                    <a:lnTo>
                      <a:pt x="104" y="304"/>
                    </a:lnTo>
                    <a:lnTo>
                      <a:pt x="105" y="304"/>
                    </a:lnTo>
                    <a:lnTo>
                      <a:pt x="106" y="304"/>
                    </a:lnTo>
                    <a:lnTo>
                      <a:pt x="106" y="306"/>
                    </a:lnTo>
                    <a:lnTo>
                      <a:pt x="107" y="305"/>
                    </a:lnTo>
                    <a:lnTo>
                      <a:pt x="107" y="299"/>
                    </a:lnTo>
                    <a:lnTo>
                      <a:pt x="107" y="293"/>
                    </a:lnTo>
                    <a:lnTo>
                      <a:pt x="106" y="291"/>
                    </a:lnTo>
                    <a:lnTo>
                      <a:pt x="107" y="289"/>
                    </a:lnTo>
                    <a:lnTo>
                      <a:pt x="107" y="287"/>
                    </a:lnTo>
                    <a:lnTo>
                      <a:pt x="106" y="287"/>
                    </a:lnTo>
                    <a:lnTo>
                      <a:pt x="105" y="286"/>
                    </a:lnTo>
                    <a:lnTo>
                      <a:pt x="106" y="284"/>
                    </a:lnTo>
                    <a:lnTo>
                      <a:pt x="107" y="283"/>
                    </a:lnTo>
                    <a:lnTo>
                      <a:pt x="107" y="280"/>
                    </a:lnTo>
                    <a:lnTo>
                      <a:pt x="106" y="280"/>
                    </a:lnTo>
                    <a:lnTo>
                      <a:pt x="107" y="278"/>
                    </a:lnTo>
                    <a:lnTo>
                      <a:pt x="110" y="277"/>
                    </a:lnTo>
                    <a:lnTo>
                      <a:pt x="106" y="277"/>
                    </a:lnTo>
                    <a:lnTo>
                      <a:pt x="104" y="276"/>
                    </a:lnTo>
                    <a:lnTo>
                      <a:pt x="100" y="272"/>
                    </a:lnTo>
                    <a:lnTo>
                      <a:pt x="98" y="269"/>
                    </a:lnTo>
                    <a:lnTo>
                      <a:pt x="93" y="268"/>
                    </a:lnTo>
                    <a:lnTo>
                      <a:pt x="92" y="267"/>
                    </a:lnTo>
                    <a:lnTo>
                      <a:pt x="89" y="268"/>
                    </a:lnTo>
                    <a:lnTo>
                      <a:pt x="87" y="267"/>
                    </a:lnTo>
                    <a:lnTo>
                      <a:pt x="87" y="266"/>
                    </a:lnTo>
                    <a:lnTo>
                      <a:pt x="89" y="267"/>
                    </a:lnTo>
                    <a:lnTo>
                      <a:pt x="90" y="262"/>
                    </a:lnTo>
                    <a:lnTo>
                      <a:pt x="90" y="260"/>
                    </a:lnTo>
                    <a:lnTo>
                      <a:pt x="90" y="259"/>
                    </a:lnTo>
                    <a:lnTo>
                      <a:pt x="90" y="256"/>
                    </a:lnTo>
                    <a:lnTo>
                      <a:pt x="87" y="256"/>
                    </a:lnTo>
                    <a:lnTo>
                      <a:pt x="85" y="255"/>
                    </a:lnTo>
                    <a:lnTo>
                      <a:pt x="83" y="254"/>
                    </a:lnTo>
                    <a:lnTo>
                      <a:pt x="79" y="254"/>
                    </a:lnTo>
                    <a:lnTo>
                      <a:pt x="77" y="255"/>
                    </a:lnTo>
                    <a:lnTo>
                      <a:pt x="77" y="252"/>
                    </a:lnTo>
                    <a:lnTo>
                      <a:pt x="76" y="248"/>
                    </a:lnTo>
                    <a:lnTo>
                      <a:pt x="74" y="247"/>
                    </a:lnTo>
                    <a:lnTo>
                      <a:pt x="73" y="248"/>
                    </a:lnTo>
                    <a:lnTo>
                      <a:pt x="73" y="247"/>
                    </a:lnTo>
                    <a:lnTo>
                      <a:pt x="71" y="244"/>
                    </a:lnTo>
                    <a:lnTo>
                      <a:pt x="70" y="244"/>
                    </a:lnTo>
                    <a:lnTo>
                      <a:pt x="70" y="238"/>
                    </a:lnTo>
                    <a:lnTo>
                      <a:pt x="68" y="237"/>
                    </a:lnTo>
                    <a:lnTo>
                      <a:pt x="67" y="235"/>
                    </a:lnTo>
                    <a:lnTo>
                      <a:pt x="66" y="235"/>
                    </a:lnTo>
                    <a:lnTo>
                      <a:pt x="65" y="234"/>
                    </a:lnTo>
                    <a:lnTo>
                      <a:pt x="63" y="236"/>
                    </a:lnTo>
                    <a:lnTo>
                      <a:pt x="62" y="236"/>
                    </a:lnTo>
                    <a:lnTo>
                      <a:pt x="61" y="235"/>
                    </a:lnTo>
                    <a:lnTo>
                      <a:pt x="60" y="236"/>
                    </a:lnTo>
                    <a:lnTo>
                      <a:pt x="61" y="237"/>
                    </a:lnTo>
                    <a:lnTo>
                      <a:pt x="53" y="237"/>
                    </a:lnTo>
                    <a:lnTo>
                      <a:pt x="52" y="236"/>
                    </a:lnTo>
                    <a:lnTo>
                      <a:pt x="43" y="234"/>
                    </a:lnTo>
                    <a:lnTo>
                      <a:pt x="43" y="233"/>
                    </a:lnTo>
                    <a:lnTo>
                      <a:pt x="42" y="232"/>
                    </a:lnTo>
                    <a:lnTo>
                      <a:pt x="42" y="231"/>
                    </a:lnTo>
                    <a:lnTo>
                      <a:pt x="40" y="229"/>
                    </a:lnTo>
                    <a:lnTo>
                      <a:pt x="41" y="228"/>
                    </a:lnTo>
                    <a:lnTo>
                      <a:pt x="40" y="227"/>
                    </a:lnTo>
                    <a:lnTo>
                      <a:pt x="38" y="226"/>
                    </a:lnTo>
                    <a:lnTo>
                      <a:pt x="37" y="224"/>
                    </a:lnTo>
                    <a:lnTo>
                      <a:pt x="36" y="224"/>
                    </a:lnTo>
                    <a:lnTo>
                      <a:pt x="35" y="223"/>
                    </a:lnTo>
                    <a:lnTo>
                      <a:pt x="32" y="223"/>
                    </a:lnTo>
                    <a:lnTo>
                      <a:pt x="31" y="220"/>
                    </a:lnTo>
                    <a:lnTo>
                      <a:pt x="29" y="220"/>
                    </a:lnTo>
                    <a:lnTo>
                      <a:pt x="27" y="219"/>
                    </a:lnTo>
                    <a:lnTo>
                      <a:pt x="28" y="215"/>
                    </a:lnTo>
                    <a:lnTo>
                      <a:pt x="29" y="216"/>
                    </a:lnTo>
                    <a:lnTo>
                      <a:pt x="30" y="215"/>
                    </a:lnTo>
                    <a:lnTo>
                      <a:pt x="34" y="215"/>
                    </a:lnTo>
                    <a:lnTo>
                      <a:pt x="37" y="217"/>
                    </a:lnTo>
                    <a:lnTo>
                      <a:pt x="37" y="216"/>
                    </a:lnTo>
                    <a:lnTo>
                      <a:pt x="35" y="215"/>
                    </a:lnTo>
                    <a:lnTo>
                      <a:pt x="34" y="215"/>
                    </a:lnTo>
                    <a:lnTo>
                      <a:pt x="33" y="210"/>
                    </a:lnTo>
                    <a:lnTo>
                      <a:pt x="32" y="210"/>
                    </a:lnTo>
                    <a:lnTo>
                      <a:pt x="27" y="210"/>
                    </a:lnTo>
                    <a:lnTo>
                      <a:pt x="25" y="212"/>
                    </a:lnTo>
                    <a:lnTo>
                      <a:pt x="23" y="212"/>
                    </a:lnTo>
                    <a:lnTo>
                      <a:pt x="22" y="211"/>
                    </a:lnTo>
                    <a:lnTo>
                      <a:pt x="22" y="210"/>
                    </a:lnTo>
                    <a:lnTo>
                      <a:pt x="22" y="209"/>
                    </a:lnTo>
                    <a:lnTo>
                      <a:pt x="21" y="209"/>
                    </a:lnTo>
                    <a:lnTo>
                      <a:pt x="20" y="207"/>
                    </a:lnTo>
                    <a:lnTo>
                      <a:pt x="19" y="209"/>
                    </a:lnTo>
                    <a:lnTo>
                      <a:pt x="13" y="207"/>
                    </a:lnTo>
                    <a:lnTo>
                      <a:pt x="12" y="210"/>
                    </a:lnTo>
                    <a:lnTo>
                      <a:pt x="11" y="210"/>
                    </a:lnTo>
                    <a:lnTo>
                      <a:pt x="9" y="212"/>
                    </a:lnTo>
                    <a:lnTo>
                      <a:pt x="7" y="212"/>
                    </a:lnTo>
                    <a:lnTo>
                      <a:pt x="7" y="209"/>
                    </a:lnTo>
                    <a:lnTo>
                      <a:pt x="3" y="209"/>
                    </a:lnTo>
                    <a:lnTo>
                      <a:pt x="1" y="209"/>
                    </a:lnTo>
                    <a:lnTo>
                      <a:pt x="0" y="209"/>
                    </a:lnTo>
                    <a:lnTo>
                      <a:pt x="0" y="207"/>
                    </a:lnTo>
                    <a:lnTo>
                      <a:pt x="2" y="205"/>
                    </a:lnTo>
                    <a:lnTo>
                      <a:pt x="2" y="203"/>
                    </a:lnTo>
                    <a:lnTo>
                      <a:pt x="4" y="202"/>
                    </a:lnTo>
                    <a:lnTo>
                      <a:pt x="5" y="202"/>
                    </a:lnTo>
                    <a:lnTo>
                      <a:pt x="4" y="200"/>
                    </a:lnTo>
                    <a:lnTo>
                      <a:pt x="6" y="198"/>
                    </a:lnTo>
                    <a:lnTo>
                      <a:pt x="6" y="196"/>
                    </a:lnTo>
                    <a:lnTo>
                      <a:pt x="8" y="197"/>
                    </a:lnTo>
                    <a:lnTo>
                      <a:pt x="11" y="197"/>
                    </a:lnTo>
                    <a:lnTo>
                      <a:pt x="11" y="193"/>
                    </a:lnTo>
                    <a:lnTo>
                      <a:pt x="11" y="190"/>
                    </a:lnTo>
                    <a:lnTo>
                      <a:pt x="9" y="189"/>
                    </a:lnTo>
                    <a:lnTo>
                      <a:pt x="8" y="186"/>
                    </a:lnTo>
                    <a:lnTo>
                      <a:pt x="6" y="188"/>
                    </a:lnTo>
                    <a:lnTo>
                      <a:pt x="6" y="186"/>
                    </a:lnTo>
                    <a:lnTo>
                      <a:pt x="6" y="183"/>
                    </a:lnTo>
                    <a:lnTo>
                      <a:pt x="7" y="180"/>
                    </a:lnTo>
                    <a:lnTo>
                      <a:pt x="6" y="179"/>
                    </a:lnTo>
                    <a:lnTo>
                      <a:pt x="8" y="178"/>
                    </a:lnTo>
                    <a:lnTo>
                      <a:pt x="9" y="179"/>
                    </a:lnTo>
                    <a:lnTo>
                      <a:pt x="11" y="177"/>
                    </a:lnTo>
                    <a:lnTo>
                      <a:pt x="12" y="177"/>
                    </a:lnTo>
                    <a:lnTo>
                      <a:pt x="12" y="175"/>
                    </a:lnTo>
                    <a:lnTo>
                      <a:pt x="16" y="175"/>
                    </a:lnTo>
                    <a:lnTo>
                      <a:pt x="16" y="176"/>
                    </a:lnTo>
                    <a:lnTo>
                      <a:pt x="20" y="178"/>
                    </a:lnTo>
                    <a:lnTo>
                      <a:pt x="22" y="178"/>
                    </a:lnTo>
                    <a:lnTo>
                      <a:pt x="22" y="176"/>
                    </a:lnTo>
                    <a:lnTo>
                      <a:pt x="22" y="175"/>
                    </a:lnTo>
                    <a:lnTo>
                      <a:pt x="22" y="174"/>
                    </a:lnTo>
                    <a:lnTo>
                      <a:pt x="23" y="175"/>
                    </a:lnTo>
                    <a:lnTo>
                      <a:pt x="25" y="175"/>
                    </a:lnTo>
                    <a:lnTo>
                      <a:pt x="25" y="171"/>
                    </a:lnTo>
                    <a:lnTo>
                      <a:pt x="25" y="170"/>
                    </a:lnTo>
                    <a:lnTo>
                      <a:pt x="25" y="166"/>
                    </a:lnTo>
                    <a:lnTo>
                      <a:pt x="25" y="167"/>
                    </a:lnTo>
                    <a:lnTo>
                      <a:pt x="26" y="167"/>
                    </a:lnTo>
                    <a:lnTo>
                      <a:pt x="27" y="169"/>
                    </a:lnTo>
                    <a:lnTo>
                      <a:pt x="28" y="169"/>
                    </a:lnTo>
                    <a:lnTo>
                      <a:pt x="30" y="170"/>
                    </a:lnTo>
                    <a:lnTo>
                      <a:pt x="31" y="168"/>
                    </a:lnTo>
                    <a:lnTo>
                      <a:pt x="31" y="165"/>
                    </a:lnTo>
                    <a:lnTo>
                      <a:pt x="31" y="163"/>
                    </a:lnTo>
                    <a:lnTo>
                      <a:pt x="29" y="162"/>
                    </a:lnTo>
                    <a:lnTo>
                      <a:pt x="33" y="162"/>
                    </a:lnTo>
                    <a:lnTo>
                      <a:pt x="33" y="159"/>
                    </a:lnTo>
                    <a:lnTo>
                      <a:pt x="32" y="155"/>
                    </a:lnTo>
                    <a:lnTo>
                      <a:pt x="33" y="154"/>
                    </a:lnTo>
                    <a:lnTo>
                      <a:pt x="33" y="150"/>
                    </a:lnTo>
                    <a:lnTo>
                      <a:pt x="34" y="152"/>
                    </a:lnTo>
                    <a:lnTo>
                      <a:pt x="37" y="152"/>
                    </a:lnTo>
                    <a:lnTo>
                      <a:pt x="38" y="151"/>
                    </a:lnTo>
                    <a:lnTo>
                      <a:pt x="38" y="150"/>
                    </a:lnTo>
                    <a:lnTo>
                      <a:pt x="40" y="150"/>
                    </a:lnTo>
                    <a:lnTo>
                      <a:pt x="40" y="149"/>
                    </a:lnTo>
                    <a:lnTo>
                      <a:pt x="41" y="149"/>
                    </a:lnTo>
                    <a:lnTo>
                      <a:pt x="41" y="148"/>
                    </a:lnTo>
                    <a:lnTo>
                      <a:pt x="41" y="146"/>
                    </a:lnTo>
                    <a:lnTo>
                      <a:pt x="43" y="146"/>
                    </a:lnTo>
                    <a:lnTo>
                      <a:pt x="43" y="145"/>
                    </a:lnTo>
                    <a:lnTo>
                      <a:pt x="46" y="145"/>
                    </a:lnTo>
                    <a:lnTo>
                      <a:pt x="47" y="142"/>
                    </a:lnTo>
                    <a:lnTo>
                      <a:pt x="50" y="142"/>
                    </a:lnTo>
                    <a:lnTo>
                      <a:pt x="52" y="142"/>
                    </a:lnTo>
                    <a:lnTo>
                      <a:pt x="52" y="141"/>
                    </a:lnTo>
                    <a:lnTo>
                      <a:pt x="53" y="141"/>
                    </a:lnTo>
                    <a:lnTo>
                      <a:pt x="55" y="145"/>
                    </a:lnTo>
                    <a:lnTo>
                      <a:pt x="57" y="146"/>
                    </a:lnTo>
                    <a:lnTo>
                      <a:pt x="58" y="145"/>
                    </a:lnTo>
                    <a:lnTo>
                      <a:pt x="61" y="145"/>
                    </a:lnTo>
                    <a:lnTo>
                      <a:pt x="64" y="142"/>
                    </a:lnTo>
                    <a:lnTo>
                      <a:pt x="66" y="144"/>
                    </a:lnTo>
                    <a:lnTo>
                      <a:pt x="66" y="142"/>
                    </a:lnTo>
                    <a:lnTo>
                      <a:pt x="71" y="140"/>
                    </a:lnTo>
                    <a:lnTo>
                      <a:pt x="70" y="137"/>
                    </a:lnTo>
                    <a:lnTo>
                      <a:pt x="73" y="138"/>
                    </a:lnTo>
                    <a:lnTo>
                      <a:pt x="74" y="137"/>
                    </a:lnTo>
                    <a:lnTo>
                      <a:pt x="76" y="134"/>
                    </a:lnTo>
                    <a:lnTo>
                      <a:pt x="76" y="133"/>
                    </a:lnTo>
                    <a:lnTo>
                      <a:pt x="78" y="133"/>
                    </a:lnTo>
                    <a:lnTo>
                      <a:pt x="80" y="132"/>
                    </a:lnTo>
                    <a:lnTo>
                      <a:pt x="85" y="126"/>
                    </a:lnTo>
                    <a:lnTo>
                      <a:pt x="86" y="127"/>
                    </a:lnTo>
                    <a:lnTo>
                      <a:pt x="85" y="128"/>
                    </a:lnTo>
                    <a:lnTo>
                      <a:pt x="85" y="133"/>
                    </a:lnTo>
                    <a:lnTo>
                      <a:pt x="89" y="132"/>
                    </a:lnTo>
                    <a:lnTo>
                      <a:pt x="90" y="133"/>
                    </a:lnTo>
                    <a:lnTo>
                      <a:pt x="92" y="135"/>
                    </a:lnTo>
                    <a:lnTo>
                      <a:pt x="93" y="135"/>
                    </a:lnTo>
                    <a:lnTo>
                      <a:pt x="97" y="133"/>
                    </a:lnTo>
                    <a:lnTo>
                      <a:pt x="104" y="135"/>
                    </a:lnTo>
                    <a:lnTo>
                      <a:pt x="106" y="136"/>
                    </a:lnTo>
                    <a:lnTo>
                      <a:pt x="107" y="133"/>
                    </a:lnTo>
                    <a:lnTo>
                      <a:pt x="108" y="131"/>
                    </a:lnTo>
                    <a:lnTo>
                      <a:pt x="109" y="132"/>
                    </a:lnTo>
                    <a:lnTo>
                      <a:pt x="110" y="129"/>
                    </a:lnTo>
                    <a:lnTo>
                      <a:pt x="111" y="130"/>
                    </a:lnTo>
                    <a:lnTo>
                      <a:pt x="110" y="133"/>
                    </a:lnTo>
                    <a:lnTo>
                      <a:pt x="112" y="133"/>
                    </a:lnTo>
                    <a:lnTo>
                      <a:pt x="113" y="131"/>
                    </a:lnTo>
                    <a:lnTo>
                      <a:pt x="114" y="131"/>
                    </a:lnTo>
                    <a:lnTo>
                      <a:pt x="118" y="127"/>
                    </a:lnTo>
                    <a:lnTo>
                      <a:pt x="120" y="124"/>
                    </a:lnTo>
                    <a:lnTo>
                      <a:pt x="122" y="122"/>
                    </a:lnTo>
                    <a:lnTo>
                      <a:pt x="123" y="122"/>
                    </a:lnTo>
                    <a:lnTo>
                      <a:pt x="125" y="120"/>
                    </a:lnTo>
                    <a:lnTo>
                      <a:pt x="126" y="120"/>
                    </a:lnTo>
                    <a:lnTo>
                      <a:pt x="128" y="123"/>
                    </a:lnTo>
                    <a:lnTo>
                      <a:pt x="128" y="122"/>
                    </a:lnTo>
                    <a:lnTo>
                      <a:pt x="129" y="122"/>
                    </a:lnTo>
                    <a:lnTo>
                      <a:pt x="131" y="128"/>
                    </a:lnTo>
                    <a:lnTo>
                      <a:pt x="130" y="131"/>
                    </a:lnTo>
                    <a:lnTo>
                      <a:pt x="131" y="132"/>
                    </a:lnTo>
                    <a:lnTo>
                      <a:pt x="138" y="132"/>
                    </a:lnTo>
                    <a:lnTo>
                      <a:pt x="138" y="128"/>
                    </a:lnTo>
                    <a:lnTo>
                      <a:pt x="139" y="127"/>
                    </a:lnTo>
                    <a:lnTo>
                      <a:pt x="139" y="124"/>
                    </a:lnTo>
                    <a:lnTo>
                      <a:pt x="141" y="122"/>
                    </a:lnTo>
                    <a:lnTo>
                      <a:pt x="143" y="120"/>
                    </a:lnTo>
                    <a:lnTo>
                      <a:pt x="146" y="120"/>
                    </a:lnTo>
                    <a:lnTo>
                      <a:pt x="152" y="119"/>
                    </a:lnTo>
                    <a:lnTo>
                      <a:pt x="153" y="119"/>
                    </a:lnTo>
                    <a:lnTo>
                      <a:pt x="152" y="120"/>
                    </a:lnTo>
                    <a:lnTo>
                      <a:pt x="156" y="119"/>
                    </a:lnTo>
                    <a:lnTo>
                      <a:pt x="157" y="118"/>
                    </a:lnTo>
                    <a:lnTo>
                      <a:pt x="158" y="118"/>
                    </a:lnTo>
                    <a:lnTo>
                      <a:pt x="161" y="117"/>
                    </a:lnTo>
                    <a:lnTo>
                      <a:pt x="161" y="115"/>
                    </a:lnTo>
                    <a:lnTo>
                      <a:pt x="162" y="115"/>
                    </a:lnTo>
                    <a:lnTo>
                      <a:pt x="162" y="114"/>
                    </a:lnTo>
                    <a:lnTo>
                      <a:pt x="164" y="115"/>
                    </a:lnTo>
                    <a:lnTo>
                      <a:pt x="165" y="113"/>
                    </a:lnTo>
                    <a:lnTo>
                      <a:pt x="166" y="112"/>
                    </a:lnTo>
                    <a:lnTo>
                      <a:pt x="166" y="108"/>
                    </a:lnTo>
                    <a:lnTo>
                      <a:pt x="166" y="107"/>
                    </a:lnTo>
                    <a:lnTo>
                      <a:pt x="164" y="107"/>
                    </a:lnTo>
                    <a:lnTo>
                      <a:pt x="165" y="107"/>
                    </a:lnTo>
                    <a:lnTo>
                      <a:pt x="165" y="106"/>
                    </a:lnTo>
                    <a:lnTo>
                      <a:pt x="167" y="107"/>
                    </a:lnTo>
                    <a:lnTo>
                      <a:pt x="170" y="107"/>
                    </a:lnTo>
                    <a:lnTo>
                      <a:pt x="170" y="109"/>
                    </a:lnTo>
                    <a:lnTo>
                      <a:pt x="175" y="109"/>
                    </a:lnTo>
                    <a:lnTo>
                      <a:pt x="176" y="109"/>
                    </a:lnTo>
                    <a:lnTo>
                      <a:pt x="175" y="107"/>
                    </a:lnTo>
                    <a:lnTo>
                      <a:pt x="176" y="107"/>
                    </a:lnTo>
                    <a:lnTo>
                      <a:pt x="175" y="106"/>
                    </a:lnTo>
                    <a:lnTo>
                      <a:pt x="177" y="103"/>
                    </a:lnTo>
                    <a:lnTo>
                      <a:pt x="175" y="101"/>
                    </a:lnTo>
                    <a:lnTo>
                      <a:pt x="174" y="101"/>
                    </a:lnTo>
                    <a:lnTo>
                      <a:pt x="174" y="95"/>
                    </a:lnTo>
                    <a:lnTo>
                      <a:pt x="177" y="94"/>
                    </a:lnTo>
                    <a:lnTo>
                      <a:pt x="178" y="94"/>
                    </a:lnTo>
                    <a:lnTo>
                      <a:pt x="180" y="92"/>
                    </a:lnTo>
                    <a:lnTo>
                      <a:pt x="181" y="92"/>
                    </a:lnTo>
                    <a:lnTo>
                      <a:pt x="182" y="90"/>
                    </a:lnTo>
                    <a:lnTo>
                      <a:pt x="185" y="90"/>
                    </a:lnTo>
                    <a:lnTo>
                      <a:pt x="187" y="93"/>
                    </a:lnTo>
                    <a:lnTo>
                      <a:pt x="188" y="94"/>
                    </a:lnTo>
                    <a:lnTo>
                      <a:pt x="188" y="92"/>
                    </a:lnTo>
                    <a:lnTo>
                      <a:pt x="190" y="92"/>
                    </a:lnTo>
                    <a:lnTo>
                      <a:pt x="190" y="91"/>
                    </a:lnTo>
                    <a:lnTo>
                      <a:pt x="194" y="94"/>
                    </a:lnTo>
                    <a:lnTo>
                      <a:pt x="198" y="95"/>
                    </a:lnTo>
                    <a:lnTo>
                      <a:pt x="198" y="97"/>
                    </a:lnTo>
                    <a:lnTo>
                      <a:pt x="199" y="97"/>
                    </a:lnTo>
                    <a:lnTo>
                      <a:pt x="199" y="98"/>
                    </a:lnTo>
                    <a:lnTo>
                      <a:pt x="200" y="98"/>
                    </a:lnTo>
                    <a:lnTo>
                      <a:pt x="205" y="99"/>
                    </a:lnTo>
                    <a:lnTo>
                      <a:pt x="211" y="99"/>
                    </a:lnTo>
                    <a:lnTo>
                      <a:pt x="211" y="101"/>
                    </a:lnTo>
                    <a:lnTo>
                      <a:pt x="213" y="101"/>
                    </a:lnTo>
                    <a:lnTo>
                      <a:pt x="217" y="102"/>
                    </a:lnTo>
                    <a:lnTo>
                      <a:pt x="218" y="103"/>
                    </a:lnTo>
                    <a:lnTo>
                      <a:pt x="218" y="102"/>
                    </a:lnTo>
                    <a:lnTo>
                      <a:pt x="224" y="102"/>
                    </a:lnTo>
                    <a:lnTo>
                      <a:pt x="225" y="101"/>
                    </a:lnTo>
                    <a:lnTo>
                      <a:pt x="228" y="103"/>
                    </a:lnTo>
                    <a:lnTo>
                      <a:pt x="229" y="100"/>
                    </a:lnTo>
                    <a:lnTo>
                      <a:pt x="229" y="98"/>
                    </a:lnTo>
                    <a:lnTo>
                      <a:pt x="232" y="100"/>
                    </a:lnTo>
                    <a:lnTo>
                      <a:pt x="232" y="101"/>
                    </a:lnTo>
                    <a:lnTo>
                      <a:pt x="233" y="103"/>
                    </a:lnTo>
                    <a:lnTo>
                      <a:pt x="234" y="102"/>
                    </a:lnTo>
                    <a:lnTo>
                      <a:pt x="236" y="104"/>
                    </a:lnTo>
                    <a:lnTo>
                      <a:pt x="236" y="103"/>
                    </a:lnTo>
                    <a:lnTo>
                      <a:pt x="237" y="103"/>
                    </a:lnTo>
                    <a:lnTo>
                      <a:pt x="238" y="101"/>
                    </a:lnTo>
                    <a:lnTo>
                      <a:pt x="243" y="106"/>
                    </a:lnTo>
                    <a:lnTo>
                      <a:pt x="245" y="107"/>
                    </a:lnTo>
                    <a:lnTo>
                      <a:pt x="245" y="108"/>
                    </a:lnTo>
                    <a:lnTo>
                      <a:pt x="246" y="109"/>
                    </a:lnTo>
                    <a:lnTo>
                      <a:pt x="248" y="105"/>
                    </a:lnTo>
                    <a:lnTo>
                      <a:pt x="250" y="103"/>
                    </a:lnTo>
                    <a:lnTo>
                      <a:pt x="250" y="102"/>
                    </a:lnTo>
                    <a:lnTo>
                      <a:pt x="252" y="99"/>
                    </a:lnTo>
                    <a:lnTo>
                      <a:pt x="253" y="99"/>
                    </a:lnTo>
                    <a:lnTo>
                      <a:pt x="255" y="98"/>
                    </a:lnTo>
                    <a:lnTo>
                      <a:pt x="257" y="100"/>
                    </a:lnTo>
                    <a:lnTo>
                      <a:pt x="259" y="101"/>
                    </a:lnTo>
                    <a:lnTo>
                      <a:pt x="260" y="100"/>
                    </a:lnTo>
                    <a:lnTo>
                      <a:pt x="260" y="99"/>
                    </a:lnTo>
                    <a:lnTo>
                      <a:pt x="261" y="101"/>
                    </a:lnTo>
                    <a:lnTo>
                      <a:pt x="263" y="101"/>
                    </a:lnTo>
                    <a:lnTo>
                      <a:pt x="263" y="99"/>
                    </a:lnTo>
                    <a:lnTo>
                      <a:pt x="267" y="100"/>
                    </a:lnTo>
                    <a:lnTo>
                      <a:pt x="267" y="98"/>
                    </a:lnTo>
                    <a:lnTo>
                      <a:pt x="268" y="99"/>
                    </a:lnTo>
                    <a:lnTo>
                      <a:pt x="269" y="98"/>
                    </a:lnTo>
                    <a:lnTo>
                      <a:pt x="272" y="99"/>
                    </a:lnTo>
                    <a:lnTo>
                      <a:pt x="273" y="100"/>
                    </a:lnTo>
                    <a:lnTo>
                      <a:pt x="273" y="101"/>
                    </a:lnTo>
                    <a:lnTo>
                      <a:pt x="274" y="101"/>
                    </a:lnTo>
                    <a:lnTo>
                      <a:pt x="274" y="103"/>
                    </a:lnTo>
                    <a:lnTo>
                      <a:pt x="275" y="102"/>
                    </a:lnTo>
                    <a:lnTo>
                      <a:pt x="276" y="103"/>
                    </a:lnTo>
                    <a:lnTo>
                      <a:pt x="275" y="101"/>
                    </a:lnTo>
                    <a:lnTo>
                      <a:pt x="276" y="101"/>
                    </a:lnTo>
                    <a:lnTo>
                      <a:pt x="276" y="102"/>
                    </a:lnTo>
                    <a:lnTo>
                      <a:pt x="276" y="103"/>
                    </a:lnTo>
                    <a:lnTo>
                      <a:pt x="278" y="102"/>
                    </a:lnTo>
                    <a:lnTo>
                      <a:pt x="281" y="98"/>
                    </a:lnTo>
                    <a:lnTo>
                      <a:pt x="280" y="98"/>
                    </a:lnTo>
                    <a:lnTo>
                      <a:pt x="281" y="96"/>
                    </a:lnTo>
                    <a:lnTo>
                      <a:pt x="280" y="96"/>
                    </a:lnTo>
                    <a:lnTo>
                      <a:pt x="281" y="95"/>
                    </a:lnTo>
                    <a:lnTo>
                      <a:pt x="280" y="95"/>
                    </a:lnTo>
                    <a:lnTo>
                      <a:pt x="280" y="94"/>
                    </a:lnTo>
                    <a:lnTo>
                      <a:pt x="280" y="90"/>
                    </a:lnTo>
                    <a:lnTo>
                      <a:pt x="283" y="92"/>
                    </a:lnTo>
                    <a:lnTo>
                      <a:pt x="283" y="86"/>
                    </a:lnTo>
                    <a:lnTo>
                      <a:pt x="283" y="84"/>
                    </a:lnTo>
                    <a:lnTo>
                      <a:pt x="284" y="84"/>
                    </a:lnTo>
                    <a:lnTo>
                      <a:pt x="284" y="82"/>
                    </a:lnTo>
                    <a:lnTo>
                      <a:pt x="283" y="81"/>
                    </a:lnTo>
                    <a:lnTo>
                      <a:pt x="282" y="81"/>
                    </a:lnTo>
                    <a:lnTo>
                      <a:pt x="282" y="78"/>
                    </a:lnTo>
                    <a:lnTo>
                      <a:pt x="281" y="77"/>
                    </a:lnTo>
                    <a:lnTo>
                      <a:pt x="281" y="76"/>
                    </a:lnTo>
                    <a:lnTo>
                      <a:pt x="283" y="75"/>
                    </a:lnTo>
                    <a:lnTo>
                      <a:pt x="283" y="76"/>
                    </a:lnTo>
                    <a:lnTo>
                      <a:pt x="284" y="75"/>
                    </a:lnTo>
                    <a:lnTo>
                      <a:pt x="283" y="74"/>
                    </a:lnTo>
                    <a:lnTo>
                      <a:pt x="283" y="73"/>
                    </a:lnTo>
                    <a:lnTo>
                      <a:pt x="282" y="71"/>
                    </a:lnTo>
                    <a:lnTo>
                      <a:pt x="283" y="70"/>
                    </a:lnTo>
                    <a:lnTo>
                      <a:pt x="283" y="71"/>
                    </a:lnTo>
                    <a:lnTo>
                      <a:pt x="283" y="69"/>
                    </a:lnTo>
                    <a:lnTo>
                      <a:pt x="283" y="68"/>
                    </a:lnTo>
                    <a:lnTo>
                      <a:pt x="281" y="67"/>
                    </a:lnTo>
                    <a:lnTo>
                      <a:pt x="281" y="66"/>
                    </a:lnTo>
                    <a:lnTo>
                      <a:pt x="283" y="65"/>
                    </a:lnTo>
                    <a:lnTo>
                      <a:pt x="284" y="65"/>
                    </a:lnTo>
                    <a:lnTo>
                      <a:pt x="284" y="64"/>
                    </a:lnTo>
                    <a:lnTo>
                      <a:pt x="286" y="64"/>
                    </a:lnTo>
                    <a:lnTo>
                      <a:pt x="290" y="69"/>
                    </a:lnTo>
                    <a:lnTo>
                      <a:pt x="296" y="72"/>
                    </a:lnTo>
                    <a:lnTo>
                      <a:pt x="296" y="71"/>
                    </a:lnTo>
                    <a:lnTo>
                      <a:pt x="297" y="71"/>
                    </a:lnTo>
                    <a:lnTo>
                      <a:pt x="296" y="70"/>
                    </a:lnTo>
                    <a:lnTo>
                      <a:pt x="297" y="69"/>
                    </a:lnTo>
                    <a:lnTo>
                      <a:pt x="297" y="68"/>
                    </a:lnTo>
                    <a:lnTo>
                      <a:pt x="295" y="68"/>
                    </a:lnTo>
                    <a:lnTo>
                      <a:pt x="294" y="67"/>
                    </a:lnTo>
                    <a:lnTo>
                      <a:pt x="296" y="65"/>
                    </a:lnTo>
                    <a:lnTo>
                      <a:pt x="297" y="67"/>
                    </a:lnTo>
                    <a:lnTo>
                      <a:pt x="298" y="65"/>
                    </a:lnTo>
                    <a:lnTo>
                      <a:pt x="297" y="65"/>
                    </a:lnTo>
                    <a:lnTo>
                      <a:pt x="299" y="64"/>
                    </a:lnTo>
                    <a:lnTo>
                      <a:pt x="299" y="58"/>
                    </a:lnTo>
                    <a:lnTo>
                      <a:pt x="303" y="61"/>
                    </a:lnTo>
                    <a:lnTo>
                      <a:pt x="306" y="61"/>
                    </a:lnTo>
                    <a:lnTo>
                      <a:pt x="306" y="58"/>
                    </a:lnTo>
                    <a:lnTo>
                      <a:pt x="309" y="61"/>
                    </a:lnTo>
                    <a:lnTo>
                      <a:pt x="312" y="61"/>
                    </a:lnTo>
                    <a:lnTo>
                      <a:pt x="312" y="57"/>
                    </a:lnTo>
                    <a:lnTo>
                      <a:pt x="313" y="56"/>
                    </a:lnTo>
                    <a:lnTo>
                      <a:pt x="313" y="54"/>
                    </a:lnTo>
                    <a:lnTo>
                      <a:pt x="313" y="52"/>
                    </a:lnTo>
                    <a:lnTo>
                      <a:pt x="312" y="52"/>
                    </a:lnTo>
                    <a:lnTo>
                      <a:pt x="313" y="52"/>
                    </a:lnTo>
                    <a:lnTo>
                      <a:pt x="313" y="48"/>
                    </a:lnTo>
                    <a:lnTo>
                      <a:pt x="310" y="39"/>
                    </a:lnTo>
                    <a:lnTo>
                      <a:pt x="315" y="38"/>
                    </a:lnTo>
                    <a:lnTo>
                      <a:pt x="315" y="34"/>
                    </a:lnTo>
                    <a:lnTo>
                      <a:pt x="319" y="36"/>
                    </a:lnTo>
                    <a:lnTo>
                      <a:pt x="320" y="36"/>
                    </a:lnTo>
                    <a:lnTo>
                      <a:pt x="319" y="39"/>
                    </a:lnTo>
                    <a:lnTo>
                      <a:pt x="321" y="39"/>
                    </a:lnTo>
                    <a:lnTo>
                      <a:pt x="321" y="40"/>
                    </a:lnTo>
                    <a:lnTo>
                      <a:pt x="322" y="42"/>
                    </a:lnTo>
                    <a:lnTo>
                      <a:pt x="323" y="39"/>
                    </a:lnTo>
                    <a:lnTo>
                      <a:pt x="325" y="35"/>
                    </a:lnTo>
                    <a:lnTo>
                      <a:pt x="330" y="35"/>
                    </a:lnTo>
                    <a:lnTo>
                      <a:pt x="329" y="35"/>
                    </a:lnTo>
                    <a:lnTo>
                      <a:pt x="330" y="37"/>
                    </a:lnTo>
                    <a:lnTo>
                      <a:pt x="330" y="41"/>
                    </a:lnTo>
                    <a:lnTo>
                      <a:pt x="331" y="41"/>
                    </a:lnTo>
                    <a:lnTo>
                      <a:pt x="334" y="43"/>
                    </a:lnTo>
                    <a:lnTo>
                      <a:pt x="336" y="43"/>
                    </a:lnTo>
                    <a:lnTo>
                      <a:pt x="337" y="41"/>
                    </a:lnTo>
                    <a:lnTo>
                      <a:pt x="335" y="39"/>
                    </a:lnTo>
                    <a:lnTo>
                      <a:pt x="335" y="38"/>
                    </a:lnTo>
                    <a:lnTo>
                      <a:pt x="339" y="39"/>
                    </a:lnTo>
                    <a:lnTo>
                      <a:pt x="340" y="38"/>
                    </a:lnTo>
                    <a:lnTo>
                      <a:pt x="341" y="36"/>
                    </a:lnTo>
                    <a:lnTo>
                      <a:pt x="343" y="37"/>
                    </a:lnTo>
                    <a:lnTo>
                      <a:pt x="344" y="37"/>
                    </a:lnTo>
                    <a:lnTo>
                      <a:pt x="343" y="38"/>
                    </a:lnTo>
                    <a:lnTo>
                      <a:pt x="343" y="40"/>
                    </a:lnTo>
                    <a:lnTo>
                      <a:pt x="343" y="41"/>
                    </a:lnTo>
                    <a:lnTo>
                      <a:pt x="345" y="43"/>
                    </a:lnTo>
                    <a:lnTo>
                      <a:pt x="344" y="43"/>
                    </a:lnTo>
                    <a:lnTo>
                      <a:pt x="343" y="44"/>
                    </a:lnTo>
                    <a:lnTo>
                      <a:pt x="342" y="46"/>
                    </a:lnTo>
                    <a:lnTo>
                      <a:pt x="343" y="47"/>
                    </a:lnTo>
                    <a:lnTo>
                      <a:pt x="343" y="51"/>
                    </a:lnTo>
                    <a:lnTo>
                      <a:pt x="345" y="54"/>
                    </a:lnTo>
                    <a:lnTo>
                      <a:pt x="346" y="52"/>
                    </a:lnTo>
                    <a:lnTo>
                      <a:pt x="346" y="53"/>
                    </a:lnTo>
                    <a:lnTo>
                      <a:pt x="347" y="52"/>
                    </a:lnTo>
                    <a:lnTo>
                      <a:pt x="347" y="53"/>
                    </a:lnTo>
                    <a:lnTo>
                      <a:pt x="348" y="53"/>
                    </a:lnTo>
                    <a:lnTo>
                      <a:pt x="348" y="54"/>
                    </a:lnTo>
                    <a:lnTo>
                      <a:pt x="349" y="55"/>
                    </a:lnTo>
                    <a:lnTo>
                      <a:pt x="350" y="56"/>
                    </a:lnTo>
                    <a:lnTo>
                      <a:pt x="351" y="55"/>
                    </a:lnTo>
                    <a:lnTo>
                      <a:pt x="351" y="53"/>
                    </a:lnTo>
                    <a:lnTo>
                      <a:pt x="353" y="51"/>
                    </a:lnTo>
                    <a:lnTo>
                      <a:pt x="353" y="52"/>
                    </a:lnTo>
                    <a:lnTo>
                      <a:pt x="355" y="53"/>
                    </a:lnTo>
                    <a:lnTo>
                      <a:pt x="356" y="53"/>
                    </a:lnTo>
                    <a:lnTo>
                      <a:pt x="356" y="51"/>
                    </a:lnTo>
                    <a:lnTo>
                      <a:pt x="358" y="51"/>
                    </a:lnTo>
                    <a:lnTo>
                      <a:pt x="359" y="53"/>
                    </a:lnTo>
                    <a:lnTo>
                      <a:pt x="361" y="54"/>
                    </a:lnTo>
                    <a:lnTo>
                      <a:pt x="361" y="52"/>
                    </a:lnTo>
                    <a:lnTo>
                      <a:pt x="361" y="51"/>
                    </a:lnTo>
                    <a:lnTo>
                      <a:pt x="365" y="52"/>
                    </a:lnTo>
                    <a:lnTo>
                      <a:pt x="368" y="52"/>
                    </a:lnTo>
                    <a:lnTo>
                      <a:pt x="372" y="55"/>
                    </a:lnTo>
                    <a:lnTo>
                      <a:pt x="372" y="54"/>
                    </a:lnTo>
                    <a:lnTo>
                      <a:pt x="372" y="50"/>
                    </a:lnTo>
                    <a:lnTo>
                      <a:pt x="374" y="49"/>
                    </a:lnTo>
                    <a:lnTo>
                      <a:pt x="374" y="48"/>
                    </a:lnTo>
                    <a:lnTo>
                      <a:pt x="378" y="49"/>
                    </a:lnTo>
                    <a:lnTo>
                      <a:pt x="379" y="48"/>
                    </a:lnTo>
                    <a:lnTo>
                      <a:pt x="381" y="48"/>
                    </a:lnTo>
                    <a:lnTo>
                      <a:pt x="383" y="40"/>
                    </a:lnTo>
                    <a:lnTo>
                      <a:pt x="383" y="39"/>
                    </a:lnTo>
                    <a:lnTo>
                      <a:pt x="390" y="41"/>
                    </a:lnTo>
                    <a:lnTo>
                      <a:pt x="391" y="40"/>
                    </a:lnTo>
                    <a:lnTo>
                      <a:pt x="392" y="36"/>
                    </a:lnTo>
                    <a:lnTo>
                      <a:pt x="391" y="27"/>
                    </a:lnTo>
                    <a:lnTo>
                      <a:pt x="392" y="22"/>
                    </a:lnTo>
                    <a:lnTo>
                      <a:pt x="405" y="27"/>
                    </a:lnTo>
                    <a:lnTo>
                      <a:pt x="411" y="34"/>
                    </a:lnTo>
                    <a:lnTo>
                      <a:pt x="418" y="28"/>
                    </a:lnTo>
                    <a:lnTo>
                      <a:pt x="419" y="28"/>
                    </a:lnTo>
                    <a:lnTo>
                      <a:pt x="420" y="27"/>
                    </a:lnTo>
                    <a:lnTo>
                      <a:pt x="421" y="26"/>
                    </a:lnTo>
                    <a:lnTo>
                      <a:pt x="420" y="24"/>
                    </a:lnTo>
                    <a:lnTo>
                      <a:pt x="418" y="22"/>
                    </a:lnTo>
                    <a:lnTo>
                      <a:pt x="419" y="20"/>
                    </a:lnTo>
                    <a:lnTo>
                      <a:pt x="418" y="19"/>
                    </a:lnTo>
                    <a:lnTo>
                      <a:pt x="423" y="18"/>
                    </a:lnTo>
                    <a:lnTo>
                      <a:pt x="426" y="17"/>
                    </a:lnTo>
                    <a:lnTo>
                      <a:pt x="428" y="17"/>
                    </a:lnTo>
                    <a:lnTo>
                      <a:pt x="429" y="17"/>
                    </a:lnTo>
                    <a:lnTo>
                      <a:pt x="430" y="15"/>
                    </a:lnTo>
                    <a:lnTo>
                      <a:pt x="430" y="17"/>
                    </a:lnTo>
                    <a:lnTo>
                      <a:pt x="433" y="15"/>
                    </a:lnTo>
                    <a:lnTo>
                      <a:pt x="435" y="14"/>
                    </a:lnTo>
                    <a:lnTo>
                      <a:pt x="434" y="11"/>
                    </a:lnTo>
                    <a:lnTo>
                      <a:pt x="435" y="11"/>
                    </a:lnTo>
                    <a:lnTo>
                      <a:pt x="434" y="7"/>
                    </a:lnTo>
                    <a:lnTo>
                      <a:pt x="432" y="7"/>
                    </a:lnTo>
                    <a:lnTo>
                      <a:pt x="435" y="6"/>
                    </a:lnTo>
                    <a:lnTo>
                      <a:pt x="435" y="5"/>
                    </a:lnTo>
                    <a:lnTo>
                      <a:pt x="437" y="6"/>
                    </a:lnTo>
                    <a:lnTo>
                      <a:pt x="437" y="5"/>
                    </a:lnTo>
                    <a:lnTo>
                      <a:pt x="438" y="5"/>
                    </a:lnTo>
                    <a:lnTo>
                      <a:pt x="439" y="6"/>
                    </a:lnTo>
                    <a:lnTo>
                      <a:pt x="437" y="0"/>
                    </a:lnTo>
                    <a:lnTo>
                      <a:pt x="439" y="0"/>
                    </a:lnTo>
                    <a:lnTo>
                      <a:pt x="444" y="1"/>
                    </a:lnTo>
                    <a:lnTo>
                      <a:pt x="443" y="1"/>
                    </a:lnTo>
                    <a:lnTo>
                      <a:pt x="444" y="4"/>
                    </a:lnTo>
                    <a:lnTo>
                      <a:pt x="442" y="5"/>
                    </a:lnTo>
                    <a:lnTo>
                      <a:pt x="443" y="6"/>
                    </a:lnTo>
                    <a:lnTo>
                      <a:pt x="444" y="6"/>
                    </a:lnTo>
                    <a:lnTo>
                      <a:pt x="446" y="7"/>
                    </a:lnTo>
                    <a:lnTo>
                      <a:pt x="446" y="6"/>
                    </a:lnTo>
                    <a:lnTo>
                      <a:pt x="447" y="7"/>
                    </a:lnTo>
                    <a:lnTo>
                      <a:pt x="449" y="11"/>
                    </a:lnTo>
                    <a:lnTo>
                      <a:pt x="447" y="11"/>
                    </a:lnTo>
                    <a:lnTo>
                      <a:pt x="448" y="11"/>
                    </a:lnTo>
                    <a:lnTo>
                      <a:pt x="449" y="13"/>
                    </a:lnTo>
                    <a:lnTo>
                      <a:pt x="451" y="13"/>
                    </a:lnTo>
                    <a:lnTo>
                      <a:pt x="452" y="14"/>
                    </a:lnTo>
                    <a:lnTo>
                      <a:pt x="452" y="11"/>
                    </a:lnTo>
                    <a:lnTo>
                      <a:pt x="454" y="11"/>
                    </a:lnTo>
                    <a:lnTo>
                      <a:pt x="454" y="9"/>
                    </a:lnTo>
                    <a:lnTo>
                      <a:pt x="455" y="8"/>
                    </a:lnTo>
                    <a:lnTo>
                      <a:pt x="456" y="9"/>
                    </a:lnTo>
                    <a:lnTo>
                      <a:pt x="455" y="9"/>
                    </a:lnTo>
                    <a:lnTo>
                      <a:pt x="455" y="10"/>
                    </a:lnTo>
                    <a:lnTo>
                      <a:pt x="457" y="10"/>
                    </a:lnTo>
                    <a:lnTo>
                      <a:pt x="457" y="11"/>
                    </a:lnTo>
                    <a:lnTo>
                      <a:pt x="459" y="11"/>
                    </a:lnTo>
                    <a:lnTo>
                      <a:pt x="460" y="11"/>
                    </a:lnTo>
                    <a:lnTo>
                      <a:pt x="463" y="10"/>
                    </a:lnTo>
                    <a:lnTo>
                      <a:pt x="463" y="11"/>
                    </a:lnTo>
                    <a:lnTo>
                      <a:pt x="462" y="13"/>
                    </a:lnTo>
                    <a:lnTo>
                      <a:pt x="463" y="13"/>
                    </a:lnTo>
                    <a:lnTo>
                      <a:pt x="465" y="19"/>
                    </a:lnTo>
                    <a:lnTo>
                      <a:pt x="466" y="19"/>
                    </a:lnTo>
                    <a:lnTo>
                      <a:pt x="468" y="20"/>
                    </a:lnTo>
                    <a:lnTo>
                      <a:pt x="468" y="23"/>
                    </a:lnTo>
                    <a:lnTo>
                      <a:pt x="468" y="22"/>
                    </a:lnTo>
                    <a:lnTo>
                      <a:pt x="470" y="22"/>
                    </a:lnTo>
                    <a:lnTo>
                      <a:pt x="470" y="23"/>
                    </a:lnTo>
                    <a:lnTo>
                      <a:pt x="469" y="25"/>
                    </a:lnTo>
                    <a:lnTo>
                      <a:pt x="470" y="27"/>
                    </a:lnTo>
                    <a:lnTo>
                      <a:pt x="470" y="29"/>
                    </a:lnTo>
                    <a:lnTo>
                      <a:pt x="471" y="28"/>
                    </a:lnTo>
                    <a:lnTo>
                      <a:pt x="472" y="28"/>
                    </a:lnTo>
                    <a:lnTo>
                      <a:pt x="474" y="28"/>
                    </a:lnTo>
                    <a:lnTo>
                      <a:pt x="476" y="28"/>
                    </a:lnTo>
                    <a:lnTo>
                      <a:pt x="477" y="31"/>
                    </a:lnTo>
                    <a:lnTo>
                      <a:pt x="479" y="32"/>
                    </a:lnTo>
                    <a:lnTo>
                      <a:pt x="478" y="34"/>
                    </a:lnTo>
                    <a:lnTo>
                      <a:pt x="480" y="34"/>
                    </a:lnTo>
                    <a:lnTo>
                      <a:pt x="483" y="37"/>
                    </a:lnTo>
                    <a:lnTo>
                      <a:pt x="482" y="38"/>
                    </a:lnTo>
                    <a:lnTo>
                      <a:pt x="482" y="39"/>
                    </a:lnTo>
                    <a:lnTo>
                      <a:pt x="483" y="38"/>
                    </a:lnTo>
                    <a:lnTo>
                      <a:pt x="483" y="40"/>
                    </a:lnTo>
                    <a:lnTo>
                      <a:pt x="483" y="46"/>
                    </a:lnTo>
                    <a:lnTo>
                      <a:pt x="484" y="47"/>
                    </a:lnTo>
                    <a:lnTo>
                      <a:pt x="484" y="48"/>
                    </a:lnTo>
                    <a:lnTo>
                      <a:pt x="487" y="47"/>
                    </a:lnTo>
                    <a:lnTo>
                      <a:pt x="487" y="48"/>
                    </a:lnTo>
                    <a:lnTo>
                      <a:pt x="488" y="48"/>
                    </a:lnTo>
                    <a:lnTo>
                      <a:pt x="488" y="49"/>
                    </a:lnTo>
                    <a:lnTo>
                      <a:pt x="490" y="48"/>
                    </a:lnTo>
                    <a:lnTo>
                      <a:pt x="492" y="49"/>
                    </a:lnTo>
                    <a:lnTo>
                      <a:pt x="494" y="51"/>
                    </a:lnTo>
                    <a:lnTo>
                      <a:pt x="493" y="52"/>
                    </a:lnTo>
                    <a:lnTo>
                      <a:pt x="494" y="52"/>
                    </a:lnTo>
                    <a:lnTo>
                      <a:pt x="494" y="53"/>
                    </a:lnTo>
                    <a:lnTo>
                      <a:pt x="495" y="53"/>
                    </a:lnTo>
                    <a:lnTo>
                      <a:pt x="495" y="54"/>
                    </a:lnTo>
                    <a:lnTo>
                      <a:pt x="494" y="54"/>
                    </a:lnTo>
                    <a:lnTo>
                      <a:pt x="494" y="56"/>
                    </a:lnTo>
                    <a:lnTo>
                      <a:pt x="493" y="56"/>
                    </a:lnTo>
                    <a:lnTo>
                      <a:pt x="493" y="58"/>
                    </a:lnTo>
                    <a:lnTo>
                      <a:pt x="491" y="57"/>
                    </a:lnTo>
                    <a:lnTo>
                      <a:pt x="491" y="58"/>
                    </a:lnTo>
                    <a:lnTo>
                      <a:pt x="487" y="58"/>
                    </a:lnTo>
                    <a:lnTo>
                      <a:pt x="486" y="60"/>
                    </a:lnTo>
                    <a:lnTo>
                      <a:pt x="486" y="63"/>
                    </a:lnTo>
                    <a:lnTo>
                      <a:pt x="486" y="64"/>
                    </a:lnTo>
                    <a:lnTo>
                      <a:pt x="487" y="65"/>
                    </a:lnTo>
                    <a:lnTo>
                      <a:pt x="490" y="69"/>
                    </a:lnTo>
                    <a:lnTo>
                      <a:pt x="490" y="71"/>
                    </a:lnTo>
                    <a:lnTo>
                      <a:pt x="489" y="72"/>
                    </a:lnTo>
                    <a:lnTo>
                      <a:pt x="489" y="73"/>
                    </a:lnTo>
                    <a:lnTo>
                      <a:pt x="490" y="73"/>
                    </a:lnTo>
                    <a:lnTo>
                      <a:pt x="492" y="75"/>
                    </a:lnTo>
                    <a:lnTo>
                      <a:pt x="491" y="76"/>
                    </a:lnTo>
                    <a:lnTo>
                      <a:pt x="491" y="77"/>
                    </a:lnTo>
                    <a:lnTo>
                      <a:pt x="490" y="77"/>
                    </a:lnTo>
                    <a:lnTo>
                      <a:pt x="489" y="77"/>
                    </a:lnTo>
                    <a:lnTo>
                      <a:pt x="490" y="77"/>
                    </a:lnTo>
                    <a:lnTo>
                      <a:pt x="490" y="78"/>
                    </a:lnTo>
                    <a:lnTo>
                      <a:pt x="489" y="80"/>
                    </a:lnTo>
                    <a:lnTo>
                      <a:pt x="490" y="80"/>
                    </a:lnTo>
                    <a:lnTo>
                      <a:pt x="489" y="82"/>
                    </a:lnTo>
                    <a:lnTo>
                      <a:pt x="489" y="84"/>
                    </a:lnTo>
                    <a:lnTo>
                      <a:pt x="487" y="86"/>
                    </a:lnTo>
                    <a:lnTo>
                      <a:pt x="487" y="88"/>
                    </a:lnTo>
                    <a:lnTo>
                      <a:pt x="489" y="88"/>
                    </a:lnTo>
                    <a:lnTo>
                      <a:pt x="489" y="89"/>
                    </a:lnTo>
                    <a:lnTo>
                      <a:pt x="491" y="88"/>
                    </a:lnTo>
                    <a:lnTo>
                      <a:pt x="491" y="89"/>
                    </a:lnTo>
                    <a:lnTo>
                      <a:pt x="493" y="93"/>
                    </a:lnTo>
                    <a:lnTo>
                      <a:pt x="493" y="94"/>
                    </a:lnTo>
                    <a:lnTo>
                      <a:pt x="491" y="94"/>
                    </a:lnTo>
                    <a:lnTo>
                      <a:pt x="491" y="96"/>
                    </a:lnTo>
                    <a:lnTo>
                      <a:pt x="492" y="97"/>
                    </a:lnTo>
                    <a:lnTo>
                      <a:pt x="492" y="98"/>
                    </a:lnTo>
                    <a:lnTo>
                      <a:pt x="495" y="99"/>
                    </a:lnTo>
                    <a:lnTo>
                      <a:pt x="491" y="108"/>
                    </a:lnTo>
                    <a:lnTo>
                      <a:pt x="491" y="107"/>
                    </a:lnTo>
                    <a:lnTo>
                      <a:pt x="490" y="109"/>
                    </a:lnTo>
                    <a:lnTo>
                      <a:pt x="489" y="107"/>
                    </a:lnTo>
                    <a:lnTo>
                      <a:pt x="489" y="109"/>
                    </a:lnTo>
                    <a:lnTo>
                      <a:pt x="486" y="109"/>
                    </a:lnTo>
                    <a:lnTo>
                      <a:pt x="486" y="111"/>
                    </a:lnTo>
                    <a:lnTo>
                      <a:pt x="487" y="111"/>
                    </a:lnTo>
                    <a:lnTo>
                      <a:pt x="487" y="112"/>
                    </a:lnTo>
                    <a:lnTo>
                      <a:pt x="486" y="113"/>
                    </a:lnTo>
                    <a:lnTo>
                      <a:pt x="487" y="115"/>
                    </a:lnTo>
                    <a:lnTo>
                      <a:pt x="487" y="116"/>
                    </a:lnTo>
                    <a:lnTo>
                      <a:pt x="486" y="116"/>
                    </a:lnTo>
                    <a:lnTo>
                      <a:pt x="485" y="117"/>
                    </a:lnTo>
                    <a:lnTo>
                      <a:pt x="484" y="117"/>
                    </a:lnTo>
                    <a:lnTo>
                      <a:pt x="485" y="116"/>
                    </a:lnTo>
                    <a:lnTo>
                      <a:pt x="484" y="116"/>
                    </a:lnTo>
                    <a:lnTo>
                      <a:pt x="483" y="116"/>
                    </a:lnTo>
                    <a:lnTo>
                      <a:pt x="482" y="116"/>
                    </a:lnTo>
                    <a:lnTo>
                      <a:pt x="481" y="115"/>
                    </a:lnTo>
                    <a:lnTo>
                      <a:pt x="479" y="117"/>
                    </a:lnTo>
                    <a:lnTo>
                      <a:pt x="476" y="120"/>
                    </a:lnTo>
                    <a:lnTo>
                      <a:pt x="478" y="123"/>
                    </a:lnTo>
                    <a:lnTo>
                      <a:pt x="479" y="126"/>
                    </a:lnTo>
                    <a:lnTo>
                      <a:pt x="481" y="126"/>
                    </a:lnTo>
                    <a:lnTo>
                      <a:pt x="483" y="128"/>
                    </a:lnTo>
                    <a:lnTo>
                      <a:pt x="482" y="128"/>
                    </a:lnTo>
                    <a:lnTo>
                      <a:pt x="480" y="129"/>
                    </a:lnTo>
                    <a:lnTo>
                      <a:pt x="481" y="133"/>
                    </a:lnTo>
                    <a:lnTo>
                      <a:pt x="481" y="135"/>
                    </a:lnTo>
                    <a:lnTo>
                      <a:pt x="483" y="137"/>
                    </a:lnTo>
                    <a:lnTo>
                      <a:pt x="485" y="139"/>
                    </a:lnTo>
                    <a:lnTo>
                      <a:pt x="487" y="140"/>
                    </a:lnTo>
                    <a:lnTo>
                      <a:pt x="489" y="139"/>
                    </a:lnTo>
                    <a:lnTo>
                      <a:pt x="491" y="136"/>
                    </a:lnTo>
                    <a:lnTo>
                      <a:pt x="492" y="139"/>
                    </a:lnTo>
                    <a:lnTo>
                      <a:pt x="496" y="141"/>
                    </a:lnTo>
                    <a:lnTo>
                      <a:pt x="497" y="141"/>
                    </a:lnTo>
                    <a:lnTo>
                      <a:pt x="496" y="142"/>
                    </a:lnTo>
                    <a:lnTo>
                      <a:pt x="495" y="142"/>
                    </a:lnTo>
                    <a:lnTo>
                      <a:pt x="495" y="146"/>
                    </a:lnTo>
                    <a:lnTo>
                      <a:pt x="496" y="146"/>
                    </a:lnTo>
                    <a:lnTo>
                      <a:pt x="498" y="145"/>
                    </a:lnTo>
                    <a:lnTo>
                      <a:pt x="498" y="146"/>
                    </a:lnTo>
                    <a:lnTo>
                      <a:pt x="499" y="148"/>
                    </a:lnTo>
                    <a:lnTo>
                      <a:pt x="500" y="148"/>
                    </a:lnTo>
                    <a:lnTo>
                      <a:pt x="501" y="150"/>
                    </a:lnTo>
                    <a:lnTo>
                      <a:pt x="502" y="150"/>
                    </a:lnTo>
                    <a:lnTo>
                      <a:pt x="503" y="152"/>
                    </a:lnTo>
                    <a:lnTo>
                      <a:pt x="503" y="154"/>
                    </a:lnTo>
                    <a:lnTo>
                      <a:pt x="502" y="153"/>
                    </a:lnTo>
                    <a:lnTo>
                      <a:pt x="499" y="155"/>
                    </a:lnTo>
                    <a:lnTo>
                      <a:pt x="499" y="156"/>
                    </a:lnTo>
                    <a:lnTo>
                      <a:pt x="501" y="157"/>
                    </a:lnTo>
                    <a:lnTo>
                      <a:pt x="501" y="159"/>
                    </a:lnTo>
                    <a:lnTo>
                      <a:pt x="499" y="161"/>
                    </a:lnTo>
                    <a:lnTo>
                      <a:pt x="501" y="162"/>
                    </a:lnTo>
                    <a:lnTo>
                      <a:pt x="504" y="165"/>
                    </a:lnTo>
                    <a:lnTo>
                      <a:pt x="504" y="166"/>
                    </a:lnTo>
                    <a:lnTo>
                      <a:pt x="505" y="167"/>
                    </a:lnTo>
                    <a:lnTo>
                      <a:pt x="506" y="165"/>
                    </a:lnTo>
                    <a:lnTo>
                      <a:pt x="506" y="167"/>
                    </a:lnTo>
                    <a:lnTo>
                      <a:pt x="507" y="167"/>
                    </a:lnTo>
                    <a:lnTo>
                      <a:pt x="508" y="167"/>
                    </a:lnTo>
                    <a:lnTo>
                      <a:pt x="508" y="165"/>
                    </a:lnTo>
                    <a:lnTo>
                      <a:pt x="512" y="166"/>
                    </a:lnTo>
                    <a:lnTo>
                      <a:pt x="514" y="164"/>
                    </a:lnTo>
                    <a:lnTo>
                      <a:pt x="515" y="164"/>
                    </a:lnTo>
                    <a:lnTo>
                      <a:pt x="515" y="165"/>
                    </a:lnTo>
                    <a:lnTo>
                      <a:pt x="517" y="167"/>
                    </a:lnTo>
                    <a:lnTo>
                      <a:pt x="518" y="167"/>
                    </a:lnTo>
                    <a:lnTo>
                      <a:pt x="519" y="168"/>
                    </a:lnTo>
                    <a:lnTo>
                      <a:pt x="520" y="167"/>
                    </a:lnTo>
                    <a:lnTo>
                      <a:pt x="522" y="169"/>
                    </a:lnTo>
                    <a:lnTo>
                      <a:pt x="525" y="171"/>
                    </a:lnTo>
                    <a:lnTo>
                      <a:pt x="524" y="171"/>
                    </a:lnTo>
                    <a:lnTo>
                      <a:pt x="525" y="173"/>
                    </a:lnTo>
                    <a:lnTo>
                      <a:pt x="526" y="172"/>
                    </a:lnTo>
                    <a:lnTo>
                      <a:pt x="528" y="171"/>
                    </a:lnTo>
                    <a:lnTo>
                      <a:pt x="529" y="168"/>
                    </a:lnTo>
                    <a:lnTo>
                      <a:pt x="532" y="169"/>
                    </a:lnTo>
                    <a:lnTo>
                      <a:pt x="533" y="167"/>
                    </a:lnTo>
                    <a:lnTo>
                      <a:pt x="535" y="167"/>
                    </a:lnTo>
                    <a:lnTo>
                      <a:pt x="536" y="167"/>
                    </a:lnTo>
                    <a:lnTo>
                      <a:pt x="538" y="167"/>
                    </a:lnTo>
                    <a:lnTo>
                      <a:pt x="538" y="165"/>
                    </a:lnTo>
                    <a:lnTo>
                      <a:pt x="538" y="167"/>
                    </a:lnTo>
                    <a:lnTo>
                      <a:pt x="539" y="167"/>
                    </a:lnTo>
                    <a:lnTo>
                      <a:pt x="539" y="170"/>
                    </a:lnTo>
                    <a:lnTo>
                      <a:pt x="540" y="170"/>
                    </a:lnTo>
                    <a:lnTo>
                      <a:pt x="540" y="171"/>
                    </a:lnTo>
                    <a:lnTo>
                      <a:pt x="541" y="171"/>
                    </a:lnTo>
                    <a:lnTo>
                      <a:pt x="543" y="172"/>
                    </a:lnTo>
                    <a:lnTo>
                      <a:pt x="543" y="173"/>
                    </a:lnTo>
                    <a:lnTo>
                      <a:pt x="544" y="173"/>
                    </a:lnTo>
                    <a:lnTo>
                      <a:pt x="545" y="175"/>
                    </a:lnTo>
                    <a:lnTo>
                      <a:pt x="543" y="176"/>
                    </a:lnTo>
                    <a:lnTo>
                      <a:pt x="544" y="178"/>
                    </a:lnTo>
                    <a:lnTo>
                      <a:pt x="544" y="179"/>
                    </a:lnTo>
                    <a:lnTo>
                      <a:pt x="543" y="179"/>
                    </a:lnTo>
                    <a:lnTo>
                      <a:pt x="544" y="182"/>
                    </a:lnTo>
                    <a:lnTo>
                      <a:pt x="543" y="185"/>
                    </a:lnTo>
                    <a:lnTo>
                      <a:pt x="544" y="185"/>
                    </a:lnTo>
                    <a:lnTo>
                      <a:pt x="545" y="188"/>
                    </a:lnTo>
                    <a:lnTo>
                      <a:pt x="543" y="189"/>
                    </a:lnTo>
                    <a:lnTo>
                      <a:pt x="541" y="189"/>
                    </a:lnTo>
                    <a:lnTo>
                      <a:pt x="540" y="190"/>
                    </a:lnTo>
                    <a:lnTo>
                      <a:pt x="541" y="191"/>
                    </a:lnTo>
                    <a:lnTo>
                      <a:pt x="541" y="197"/>
                    </a:lnTo>
                    <a:lnTo>
                      <a:pt x="540" y="200"/>
                    </a:lnTo>
                    <a:lnTo>
                      <a:pt x="542" y="201"/>
                    </a:lnTo>
                    <a:lnTo>
                      <a:pt x="542" y="203"/>
                    </a:lnTo>
                    <a:lnTo>
                      <a:pt x="543" y="203"/>
                    </a:lnTo>
                    <a:lnTo>
                      <a:pt x="545" y="205"/>
                    </a:lnTo>
                    <a:lnTo>
                      <a:pt x="544" y="209"/>
                    </a:lnTo>
                    <a:lnTo>
                      <a:pt x="545" y="207"/>
                    </a:lnTo>
                    <a:lnTo>
                      <a:pt x="545" y="209"/>
                    </a:lnTo>
                    <a:lnTo>
                      <a:pt x="546" y="209"/>
                    </a:lnTo>
                    <a:lnTo>
                      <a:pt x="544" y="211"/>
                    </a:lnTo>
                    <a:lnTo>
                      <a:pt x="547" y="210"/>
                    </a:lnTo>
                    <a:lnTo>
                      <a:pt x="545" y="212"/>
                    </a:lnTo>
                    <a:lnTo>
                      <a:pt x="545" y="215"/>
                    </a:lnTo>
                    <a:lnTo>
                      <a:pt x="544" y="217"/>
                    </a:lnTo>
                    <a:lnTo>
                      <a:pt x="543" y="216"/>
                    </a:lnTo>
                    <a:lnTo>
                      <a:pt x="542" y="218"/>
                    </a:lnTo>
                    <a:lnTo>
                      <a:pt x="543" y="219"/>
                    </a:lnTo>
                    <a:lnTo>
                      <a:pt x="543" y="220"/>
                    </a:lnTo>
                    <a:lnTo>
                      <a:pt x="542" y="222"/>
                    </a:lnTo>
                    <a:lnTo>
                      <a:pt x="541" y="221"/>
                    </a:lnTo>
                    <a:lnTo>
                      <a:pt x="541" y="222"/>
                    </a:lnTo>
                    <a:lnTo>
                      <a:pt x="540" y="223"/>
                    </a:lnTo>
                    <a:lnTo>
                      <a:pt x="539" y="225"/>
                    </a:lnTo>
                    <a:lnTo>
                      <a:pt x="537" y="224"/>
                    </a:lnTo>
                    <a:lnTo>
                      <a:pt x="536" y="227"/>
                    </a:lnTo>
                    <a:lnTo>
                      <a:pt x="536" y="226"/>
                    </a:lnTo>
                    <a:lnTo>
                      <a:pt x="535" y="226"/>
                    </a:lnTo>
                    <a:lnTo>
                      <a:pt x="535" y="228"/>
                    </a:lnTo>
                    <a:lnTo>
                      <a:pt x="534" y="228"/>
                    </a:lnTo>
                    <a:lnTo>
                      <a:pt x="533" y="227"/>
                    </a:lnTo>
                    <a:lnTo>
                      <a:pt x="532" y="229"/>
                    </a:lnTo>
                    <a:lnTo>
                      <a:pt x="534" y="229"/>
                    </a:lnTo>
                    <a:lnTo>
                      <a:pt x="537" y="232"/>
                    </a:lnTo>
                    <a:lnTo>
                      <a:pt x="537" y="233"/>
                    </a:lnTo>
                    <a:lnTo>
                      <a:pt x="533" y="236"/>
                    </a:lnTo>
                    <a:lnTo>
                      <a:pt x="530" y="237"/>
                    </a:lnTo>
                    <a:lnTo>
                      <a:pt x="534" y="239"/>
                    </a:lnTo>
                    <a:lnTo>
                      <a:pt x="538" y="238"/>
                    </a:lnTo>
                    <a:lnTo>
                      <a:pt x="540" y="241"/>
                    </a:lnTo>
                    <a:lnTo>
                      <a:pt x="541" y="243"/>
                    </a:lnTo>
                    <a:lnTo>
                      <a:pt x="543" y="244"/>
                    </a:lnTo>
                    <a:lnTo>
                      <a:pt x="544" y="243"/>
                    </a:lnTo>
                    <a:lnTo>
                      <a:pt x="544" y="241"/>
                    </a:lnTo>
                    <a:lnTo>
                      <a:pt x="545" y="243"/>
                    </a:lnTo>
                    <a:lnTo>
                      <a:pt x="546" y="243"/>
                    </a:lnTo>
                    <a:lnTo>
                      <a:pt x="546" y="244"/>
                    </a:lnTo>
                    <a:lnTo>
                      <a:pt x="550" y="248"/>
                    </a:lnTo>
                    <a:lnTo>
                      <a:pt x="552" y="249"/>
                    </a:lnTo>
                    <a:lnTo>
                      <a:pt x="553" y="249"/>
                    </a:lnTo>
                    <a:lnTo>
                      <a:pt x="555" y="250"/>
                    </a:lnTo>
                    <a:lnTo>
                      <a:pt x="552" y="254"/>
                    </a:lnTo>
                    <a:lnTo>
                      <a:pt x="552" y="257"/>
                    </a:lnTo>
                    <a:lnTo>
                      <a:pt x="551" y="256"/>
                    </a:lnTo>
                    <a:lnTo>
                      <a:pt x="550" y="256"/>
                    </a:lnTo>
                    <a:lnTo>
                      <a:pt x="551" y="260"/>
                    </a:lnTo>
                    <a:lnTo>
                      <a:pt x="548" y="262"/>
                    </a:lnTo>
                    <a:lnTo>
                      <a:pt x="546" y="260"/>
                    </a:lnTo>
                    <a:lnTo>
                      <a:pt x="546" y="258"/>
                    </a:lnTo>
                    <a:lnTo>
                      <a:pt x="545" y="257"/>
                    </a:lnTo>
                    <a:lnTo>
                      <a:pt x="543" y="258"/>
                    </a:lnTo>
                    <a:lnTo>
                      <a:pt x="541" y="262"/>
                    </a:lnTo>
                    <a:lnTo>
                      <a:pt x="543" y="265"/>
                    </a:lnTo>
                    <a:lnTo>
                      <a:pt x="545" y="263"/>
                    </a:lnTo>
                    <a:lnTo>
                      <a:pt x="546" y="267"/>
                    </a:lnTo>
                    <a:lnTo>
                      <a:pt x="548" y="267"/>
                    </a:lnTo>
                    <a:lnTo>
                      <a:pt x="546" y="267"/>
                    </a:lnTo>
                    <a:lnTo>
                      <a:pt x="544" y="266"/>
                    </a:lnTo>
                    <a:lnTo>
                      <a:pt x="543" y="267"/>
                    </a:lnTo>
                    <a:lnTo>
                      <a:pt x="542" y="267"/>
                    </a:lnTo>
                    <a:lnTo>
                      <a:pt x="541" y="267"/>
                    </a:lnTo>
                    <a:lnTo>
                      <a:pt x="542" y="271"/>
                    </a:lnTo>
                    <a:lnTo>
                      <a:pt x="543" y="273"/>
                    </a:lnTo>
                    <a:lnTo>
                      <a:pt x="542" y="279"/>
                    </a:lnTo>
                    <a:lnTo>
                      <a:pt x="540" y="278"/>
                    </a:lnTo>
                    <a:lnTo>
                      <a:pt x="538" y="279"/>
                    </a:lnTo>
                    <a:lnTo>
                      <a:pt x="537" y="278"/>
                    </a:lnTo>
                    <a:lnTo>
                      <a:pt x="537" y="279"/>
                    </a:lnTo>
                    <a:lnTo>
                      <a:pt x="536" y="279"/>
                    </a:lnTo>
                    <a:lnTo>
                      <a:pt x="535" y="279"/>
                    </a:lnTo>
                    <a:lnTo>
                      <a:pt x="534" y="278"/>
                    </a:lnTo>
                    <a:lnTo>
                      <a:pt x="533" y="279"/>
                    </a:lnTo>
                    <a:lnTo>
                      <a:pt x="532" y="280"/>
                    </a:lnTo>
                    <a:lnTo>
                      <a:pt x="533" y="282"/>
                    </a:lnTo>
                    <a:lnTo>
                      <a:pt x="538" y="283"/>
                    </a:lnTo>
                    <a:lnTo>
                      <a:pt x="537" y="284"/>
                    </a:lnTo>
                    <a:lnTo>
                      <a:pt x="539" y="283"/>
                    </a:lnTo>
                    <a:lnTo>
                      <a:pt x="539" y="285"/>
                    </a:lnTo>
                    <a:lnTo>
                      <a:pt x="538" y="286"/>
                    </a:lnTo>
                    <a:lnTo>
                      <a:pt x="538" y="285"/>
                    </a:lnTo>
                    <a:lnTo>
                      <a:pt x="537" y="286"/>
                    </a:lnTo>
                    <a:lnTo>
                      <a:pt x="535" y="284"/>
                    </a:lnTo>
                    <a:lnTo>
                      <a:pt x="535" y="285"/>
                    </a:lnTo>
                    <a:lnTo>
                      <a:pt x="536" y="286"/>
                    </a:lnTo>
                    <a:lnTo>
                      <a:pt x="534" y="284"/>
                    </a:lnTo>
                    <a:lnTo>
                      <a:pt x="533" y="284"/>
                    </a:lnTo>
                    <a:lnTo>
                      <a:pt x="530" y="286"/>
                    </a:lnTo>
                    <a:lnTo>
                      <a:pt x="528" y="286"/>
                    </a:lnTo>
                    <a:lnTo>
                      <a:pt x="530" y="288"/>
                    </a:lnTo>
                    <a:lnTo>
                      <a:pt x="530" y="290"/>
                    </a:lnTo>
                    <a:lnTo>
                      <a:pt x="530" y="292"/>
                    </a:lnTo>
                    <a:lnTo>
                      <a:pt x="532" y="293"/>
                    </a:lnTo>
                    <a:lnTo>
                      <a:pt x="532" y="294"/>
                    </a:lnTo>
                    <a:lnTo>
                      <a:pt x="533" y="294"/>
                    </a:lnTo>
                    <a:lnTo>
                      <a:pt x="533" y="296"/>
                    </a:lnTo>
                    <a:lnTo>
                      <a:pt x="535" y="297"/>
                    </a:lnTo>
                    <a:lnTo>
                      <a:pt x="536" y="298"/>
                    </a:lnTo>
                    <a:lnTo>
                      <a:pt x="537" y="299"/>
                    </a:lnTo>
                    <a:lnTo>
                      <a:pt x="539" y="297"/>
                    </a:lnTo>
                    <a:lnTo>
                      <a:pt x="542" y="298"/>
                    </a:lnTo>
                    <a:lnTo>
                      <a:pt x="541" y="299"/>
                    </a:lnTo>
                    <a:lnTo>
                      <a:pt x="541" y="298"/>
                    </a:lnTo>
                    <a:lnTo>
                      <a:pt x="542" y="300"/>
                    </a:lnTo>
                    <a:lnTo>
                      <a:pt x="543" y="300"/>
                    </a:lnTo>
                    <a:lnTo>
                      <a:pt x="545" y="301"/>
                    </a:lnTo>
                    <a:lnTo>
                      <a:pt x="543" y="302"/>
                    </a:lnTo>
                    <a:lnTo>
                      <a:pt x="542" y="302"/>
                    </a:lnTo>
                    <a:lnTo>
                      <a:pt x="543" y="303"/>
                    </a:lnTo>
                    <a:lnTo>
                      <a:pt x="544" y="304"/>
                    </a:lnTo>
                    <a:lnTo>
                      <a:pt x="545" y="304"/>
                    </a:lnTo>
                    <a:lnTo>
                      <a:pt x="546" y="304"/>
                    </a:lnTo>
                    <a:lnTo>
                      <a:pt x="548" y="306"/>
                    </a:lnTo>
                    <a:lnTo>
                      <a:pt x="552" y="304"/>
                    </a:lnTo>
                    <a:lnTo>
                      <a:pt x="552" y="306"/>
                    </a:lnTo>
                    <a:lnTo>
                      <a:pt x="553" y="307"/>
                    </a:lnTo>
                    <a:lnTo>
                      <a:pt x="552" y="307"/>
                    </a:lnTo>
                    <a:lnTo>
                      <a:pt x="552" y="310"/>
                    </a:lnTo>
                    <a:lnTo>
                      <a:pt x="553" y="310"/>
                    </a:lnTo>
                    <a:lnTo>
                      <a:pt x="555" y="306"/>
                    </a:lnTo>
                    <a:lnTo>
                      <a:pt x="555" y="307"/>
                    </a:lnTo>
                    <a:lnTo>
                      <a:pt x="555" y="309"/>
                    </a:lnTo>
                    <a:lnTo>
                      <a:pt x="556" y="309"/>
                    </a:lnTo>
                    <a:lnTo>
                      <a:pt x="555" y="310"/>
                    </a:lnTo>
                    <a:lnTo>
                      <a:pt x="555" y="313"/>
                    </a:lnTo>
                    <a:lnTo>
                      <a:pt x="552" y="314"/>
                    </a:lnTo>
                    <a:lnTo>
                      <a:pt x="552" y="315"/>
                    </a:lnTo>
                    <a:lnTo>
                      <a:pt x="552" y="316"/>
                    </a:lnTo>
                    <a:lnTo>
                      <a:pt x="555" y="319"/>
                    </a:lnTo>
                    <a:lnTo>
                      <a:pt x="562" y="326"/>
                    </a:lnTo>
                    <a:lnTo>
                      <a:pt x="563" y="325"/>
                    </a:lnTo>
                    <a:lnTo>
                      <a:pt x="564" y="325"/>
                    </a:lnTo>
                    <a:lnTo>
                      <a:pt x="564" y="327"/>
                    </a:lnTo>
                    <a:lnTo>
                      <a:pt x="565" y="326"/>
                    </a:lnTo>
                    <a:lnTo>
                      <a:pt x="566" y="327"/>
                    </a:lnTo>
                    <a:lnTo>
                      <a:pt x="566" y="329"/>
                    </a:lnTo>
                    <a:lnTo>
                      <a:pt x="567" y="330"/>
                    </a:lnTo>
                    <a:lnTo>
                      <a:pt x="568" y="328"/>
                    </a:lnTo>
                    <a:lnTo>
                      <a:pt x="569" y="331"/>
                    </a:lnTo>
                    <a:lnTo>
                      <a:pt x="568" y="333"/>
                    </a:lnTo>
                    <a:lnTo>
                      <a:pt x="569" y="333"/>
                    </a:lnTo>
                    <a:lnTo>
                      <a:pt x="568" y="335"/>
                    </a:lnTo>
                    <a:lnTo>
                      <a:pt x="569" y="337"/>
                    </a:lnTo>
                    <a:lnTo>
                      <a:pt x="568" y="336"/>
                    </a:lnTo>
                    <a:lnTo>
                      <a:pt x="566" y="337"/>
                    </a:lnTo>
                    <a:lnTo>
                      <a:pt x="564" y="339"/>
                    </a:lnTo>
                    <a:lnTo>
                      <a:pt x="567" y="344"/>
                    </a:lnTo>
                    <a:lnTo>
                      <a:pt x="568" y="344"/>
                    </a:lnTo>
                    <a:lnTo>
                      <a:pt x="568" y="345"/>
                    </a:lnTo>
                    <a:lnTo>
                      <a:pt x="568" y="347"/>
                    </a:lnTo>
                    <a:lnTo>
                      <a:pt x="568" y="348"/>
                    </a:lnTo>
                    <a:lnTo>
                      <a:pt x="567" y="348"/>
                    </a:lnTo>
                    <a:lnTo>
                      <a:pt x="566" y="347"/>
                    </a:lnTo>
                    <a:lnTo>
                      <a:pt x="566" y="350"/>
                    </a:lnTo>
                    <a:lnTo>
                      <a:pt x="565" y="350"/>
                    </a:lnTo>
                    <a:lnTo>
                      <a:pt x="564" y="352"/>
                    </a:lnTo>
                    <a:lnTo>
                      <a:pt x="564" y="353"/>
                    </a:lnTo>
                    <a:lnTo>
                      <a:pt x="561" y="356"/>
                    </a:lnTo>
                    <a:lnTo>
                      <a:pt x="563" y="357"/>
                    </a:lnTo>
                    <a:lnTo>
                      <a:pt x="561" y="358"/>
                    </a:lnTo>
                    <a:lnTo>
                      <a:pt x="558" y="359"/>
                    </a:lnTo>
                    <a:lnTo>
                      <a:pt x="557" y="359"/>
                    </a:lnTo>
                    <a:lnTo>
                      <a:pt x="557" y="360"/>
                    </a:lnTo>
                    <a:lnTo>
                      <a:pt x="556" y="361"/>
                    </a:lnTo>
                    <a:lnTo>
                      <a:pt x="558" y="363"/>
                    </a:lnTo>
                    <a:lnTo>
                      <a:pt x="558" y="365"/>
                    </a:lnTo>
                    <a:lnTo>
                      <a:pt x="557" y="367"/>
                    </a:lnTo>
                    <a:lnTo>
                      <a:pt x="558" y="368"/>
                    </a:lnTo>
                    <a:lnTo>
                      <a:pt x="557" y="371"/>
                    </a:lnTo>
                    <a:lnTo>
                      <a:pt x="556" y="371"/>
                    </a:lnTo>
                    <a:lnTo>
                      <a:pt x="556" y="369"/>
                    </a:lnTo>
                    <a:lnTo>
                      <a:pt x="555" y="371"/>
                    </a:lnTo>
                    <a:lnTo>
                      <a:pt x="556" y="373"/>
                    </a:lnTo>
                    <a:lnTo>
                      <a:pt x="556" y="375"/>
                    </a:lnTo>
                    <a:lnTo>
                      <a:pt x="555" y="375"/>
                    </a:lnTo>
                    <a:lnTo>
                      <a:pt x="554" y="376"/>
                    </a:lnTo>
                    <a:lnTo>
                      <a:pt x="554" y="378"/>
                    </a:lnTo>
                    <a:lnTo>
                      <a:pt x="552" y="380"/>
                    </a:lnTo>
                    <a:lnTo>
                      <a:pt x="551" y="378"/>
                    </a:lnTo>
                    <a:lnTo>
                      <a:pt x="548" y="379"/>
                    </a:lnTo>
                    <a:lnTo>
                      <a:pt x="548" y="380"/>
                    </a:lnTo>
                    <a:lnTo>
                      <a:pt x="548" y="382"/>
                    </a:lnTo>
                    <a:lnTo>
                      <a:pt x="546" y="383"/>
                    </a:lnTo>
                    <a:lnTo>
                      <a:pt x="544" y="383"/>
                    </a:lnTo>
                    <a:lnTo>
                      <a:pt x="544" y="384"/>
                    </a:lnTo>
                    <a:lnTo>
                      <a:pt x="543" y="382"/>
                    </a:lnTo>
                    <a:lnTo>
                      <a:pt x="541" y="380"/>
                    </a:lnTo>
                    <a:lnTo>
                      <a:pt x="540" y="381"/>
                    </a:lnTo>
                    <a:lnTo>
                      <a:pt x="535" y="385"/>
                    </a:lnTo>
                    <a:lnTo>
                      <a:pt x="535" y="386"/>
                    </a:lnTo>
                    <a:lnTo>
                      <a:pt x="533" y="386"/>
                    </a:lnTo>
                    <a:lnTo>
                      <a:pt x="532" y="388"/>
                    </a:lnTo>
                    <a:lnTo>
                      <a:pt x="530" y="390"/>
                    </a:lnTo>
                    <a:lnTo>
                      <a:pt x="530" y="392"/>
                    </a:lnTo>
                    <a:lnTo>
                      <a:pt x="531" y="394"/>
                    </a:lnTo>
                    <a:lnTo>
                      <a:pt x="533" y="394"/>
                    </a:lnTo>
                    <a:lnTo>
                      <a:pt x="534" y="394"/>
                    </a:lnTo>
                    <a:lnTo>
                      <a:pt x="533" y="395"/>
                    </a:lnTo>
                    <a:lnTo>
                      <a:pt x="535" y="397"/>
                    </a:lnTo>
                    <a:lnTo>
                      <a:pt x="534" y="399"/>
                    </a:lnTo>
                    <a:lnTo>
                      <a:pt x="536" y="400"/>
                    </a:lnTo>
                    <a:lnTo>
                      <a:pt x="535" y="401"/>
                    </a:lnTo>
                    <a:lnTo>
                      <a:pt x="535" y="402"/>
                    </a:lnTo>
                    <a:lnTo>
                      <a:pt x="533" y="403"/>
                    </a:lnTo>
                    <a:lnTo>
                      <a:pt x="532" y="403"/>
                    </a:lnTo>
                    <a:lnTo>
                      <a:pt x="531" y="405"/>
                    </a:lnTo>
                    <a:lnTo>
                      <a:pt x="530" y="404"/>
                    </a:lnTo>
                    <a:lnTo>
                      <a:pt x="529" y="404"/>
                    </a:lnTo>
                    <a:lnTo>
                      <a:pt x="528" y="403"/>
                    </a:lnTo>
                    <a:lnTo>
                      <a:pt x="527" y="404"/>
                    </a:lnTo>
                    <a:lnTo>
                      <a:pt x="524" y="401"/>
                    </a:lnTo>
                    <a:lnTo>
                      <a:pt x="524" y="403"/>
                    </a:lnTo>
                    <a:lnTo>
                      <a:pt x="523" y="403"/>
                    </a:lnTo>
                    <a:lnTo>
                      <a:pt x="522" y="402"/>
                    </a:lnTo>
                    <a:lnTo>
                      <a:pt x="522" y="399"/>
                    </a:lnTo>
                    <a:lnTo>
                      <a:pt x="521" y="400"/>
                    </a:lnTo>
                    <a:lnTo>
                      <a:pt x="520" y="399"/>
                    </a:lnTo>
                    <a:lnTo>
                      <a:pt x="519" y="402"/>
                    </a:lnTo>
                    <a:lnTo>
                      <a:pt x="517" y="404"/>
                    </a:lnTo>
                    <a:lnTo>
                      <a:pt x="516" y="407"/>
                    </a:lnTo>
                    <a:lnTo>
                      <a:pt x="517" y="407"/>
                    </a:lnTo>
                    <a:lnTo>
                      <a:pt x="515" y="408"/>
                    </a:lnTo>
                    <a:lnTo>
                      <a:pt x="515" y="411"/>
                    </a:lnTo>
                    <a:lnTo>
                      <a:pt x="515" y="409"/>
                    </a:lnTo>
                    <a:lnTo>
                      <a:pt x="513" y="408"/>
                    </a:lnTo>
                    <a:lnTo>
                      <a:pt x="510" y="412"/>
                    </a:lnTo>
                    <a:lnTo>
                      <a:pt x="507" y="409"/>
                    </a:lnTo>
                    <a:lnTo>
                      <a:pt x="504" y="411"/>
                    </a:lnTo>
                    <a:lnTo>
                      <a:pt x="501" y="413"/>
                    </a:lnTo>
                    <a:lnTo>
                      <a:pt x="500" y="412"/>
                    </a:lnTo>
                    <a:lnTo>
                      <a:pt x="499" y="413"/>
                    </a:lnTo>
                    <a:lnTo>
                      <a:pt x="498" y="412"/>
                    </a:lnTo>
                    <a:lnTo>
                      <a:pt x="496" y="412"/>
                    </a:lnTo>
                    <a:lnTo>
                      <a:pt x="496" y="411"/>
                    </a:lnTo>
                    <a:lnTo>
                      <a:pt x="496" y="413"/>
                    </a:lnTo>
                    <a:lnTo>
                      <a:pt x="496" y="412"/>
                    </a:lnTo>
                    <a:lnTo>
                      <a:pt x="495" y="412"/>
                    </a:lnTo>
                    <a:lnTo>
                      <a:pt x="492" y="412"/>
                    </a:lnTo>
                    <a:lnTo>
                      <a:pt x="492" y="415"/>
                    </a:lnTo>
                    <a:lnTo>
                      <a:pt x="491" y="414"/>
                    </a:lnTo>
                    <a:lnTo>
                      <a:pt x="490" y="414"/>
                    </a:lnTo>
                    <a:lnTo>
                      <a:pt x="491" y="416"/>
                    </a:lnTo>
                    <a:lnTo>
                      <a:pt x="487" y="417"/>
                    </a:lnTo>
                    <a:lnTo>
                      <a:pt x="487" y="416"/>
                    </a:lnTo>
                    <a:lnTo>
                      <a:pt x="486" y="418"/>
                    </a:lnTo>
                    <a:lnTo>
                      <a:pt x="486" y="416"/>
                    </a:lnTo>
                    <a:lnTo>
                      <a:pt x="484" y="417"/>
                    </a:lnTo>
                    <a:lnTo>
                      <a:pt x="484" y="416"/>
                    </a:lnTo>
                    <a:lnTo>
                      <a:pt x="482" y="416"/>
                    </a:lnTo>
                    <a:lnTo>
                      <a:pt x="484" y="413"/>
                    </a:lnTo>
                    <a:lnTo>
                      <a:pt x="484" y="412"/>
                    </a:lnTo>
                    <a:lnTo>
                      <a:pt x="483" y="412"/>
                    </a:lnTo>
                    <a:lnTo>
                      <a:pt x="481" y="413"/>
                    </a:lnTo>
                    <a:lnTo>
                      <a:pt x="480" y="412"/>
                    </a:lnTo>
                    <a:lnTo>
                      <a:pt x="479" y="414"/>
                    </a:lnTo>
                    <a:lnTo>
                      <a:pt x="477" y="414"/>
                    </a:lnTo>
                    <a:lnTo>
                      <a:pt x="476" y="414"/>
                    </a:lnTo>
                    <a:lnTo>
                      <a:pt x="475" y="416"/>
                    </a:lnTo>
                    <a:lnTo>
                      <a:pt x="474" y="416"/>
                    </a:lnTo>
                    <a:lnTo>
                      <a:pt x="474" y="418"/>
                    </a:lnTo>
                    <a:lnTo>
                      <a:pt x="475" y="418"/>
                    </a:lnTo>
                    <a:lnTo>
                      <a:pt x="475" y="419"/>
                    </a:lnTo>
                    <a:lnTo>
                      <a:pt x="475" y="420"/>
                    </a:lnTo>
                    <a:lnTo>
                      <a:pt x="472" y="421"/>
                    </a:lnTo>
                    <a:lnTo>
                      <a:pt x="472" y="425"/>
                    </a:lnTo>
                    <a:lnTo>
                      <a:pt x="472" y="428"/>
                    </a:lnTo>
                    <a:lnTo>
                      <a:pt x="467" y="429"/>
                    </a:lnTo>
                    <a:lnTo>
                      <a:pt x="467" y="431"/>
                    </a:lnTo>
                    <a:lnTo>
                      <a:pt x="465" y="434"/>
                    </a:lnTo>
                    <a:lnTo>
                      <a:pt x="464" y="434"/>
                    </a:lnTo>
                    <a:lnTo>
                      <a:pt x="464" y="433"/>
                    </a:lnTo>
                    <a:lnTo>
                      <a:pt x="463" y="433"/>
                    </a:lnTo>
                    <a:lnTo>
                      <a:pt x="462" y="433"/>
                    </a:lnTo>
                    <a:lnTo>
                      <a:pt x="463" y="434"/>
                    </a:lnTo>
                    <a:lnTo>
                      <a:pt x="462" y="434"/>
                    </a:lnTo>
                    <a:lnTo>
                      <a:pt x="462" y="435"/>
                    </a:lnTo>
                    <a:lnTo>
                      <a:pt x="461" y="437"/>
                    </a:lnTo>
                    <a:lnTo>
                      <a:pt x="460" y="438"/>
                    </a:lnTo>
                    <a:lnTo>
                      <a:pt x="460" y="440"/>
                    </a:lnTo>
                    <a:lnTo>
                      <a:pt x="460" y="442"/>
                    </a:lnTo>
                    <a:lnTo>
                      <a:pt x="459" y="446"/>
                    </a:lnTo>
                    <a:lnTo>
                      <a:pt x="460" y="448"/>
                    </a:lnTo>
                    <a:lnTo>
                      <a:pt x="459" y="450"/>
                    </a:lnTo>
                    <a:lnTo>
                      <a:pt x="460" y="451"/>
                    </a:lnTo>
                    <a:lnTo>
                      <a:pt x="460" y="454"/>
                    </a:lnTo>
                    <a:lnTo>
                      <a:pt x="462" y="454"/>
                    </a:lnTo>
                    <a:lnTo>
                      <a:pt x="463" y="452"/>
                    </a:lnTo>
                    <a:lnTo>
                      <a:pt x="466" y="457"/>
                    </a:lnTo>
                    <a:lnTo>
                      <a:pt x="469" y="456"/>
                    </a:lnTo>
                    <a:lnTo>
                      <a:pt x="473" y="457"/>
                    </a:lnTo>
                    <a:lnTo>
                      <a:pt x="473" y="459"/>
                    </a:lnTo>
                    <a:lnTo>
                      <a:pt x="474" y="463"/>
                    </a:lnTo>
                    <a:lnTo>
                      <a:pt x="476" y="468"/>
                    </a:lnTo>
                    <a:lnTo>
                      <a:pt x="476" y="469"/>
                    </a:lnTo>
                    <a:lnTo>
                      <a:pt x="475" y="470"/>
                    </a:lnTo>
                    <a:lnTo>
                      <a:pt x="475" y="471"/>
                    </a:lnTo>
                    <a:lnTo>
                      <a:pt x="476" y="473"/>
                    </a:lnTo>
                    <a:lnTo>
                      <a:pt x="474" y="476"/>
                    </a:lnTo>
                    <a:lnTo>
                      <a:pt x="473" y="475"/>
                    </a:lnTo>
                    <a:lnTo>
                      <a:pt x="473" y="477"/>
                    </a:lnTo>
                    <a:lnTo>
                      <a:pt x="472" y="476"/>
                    </a:lnTo>
                    <a:lnTo>
                      <a:pt x="472" y="477"/>
                    </a:lnTo>
                    <a:lnTo>
                      <a:pt x="471" y="477"/>
                    </a:lnTo>
                    <a:lnTo>
                      <a:pt x="470" y="478"/>
                    </a:lnTo>
                    <a:lnTo>
                      <a:pt x="470" y="480"/>
                    </a:lnTo>
                    <a:lnTo>
                      <a:pt x="467" y="481"/>
                    </a:lnTo>
                    <a:lnTo>
                      <a:pt x="467" y="480"/>
                    </a:lnTo>
                    <a:lnTo>
                      <a:pt x="466" y="480"/>
                    </a:lnTo>
                    <a:lnTo>
                      <a:pt x="464" y="481"/>
                    </a:lnTo>
                    <a:lnTo>
                      <a:pt x="463" y="480"/>
                    </a:lnTo>
                    <a:lnTo>
                      <a:pt x="462" y="481"/>
                    </a:lnTo>
                    <a:lnTo>
                      <a:pt x="462" y="478"/>
                    </a:lnTo>
                    <a:lnTo>
                      <a:pt x="459" y="476"/>
                    </a:lnTo>
                    <a:lnTo>
                      <a:pt x="459" y="478"/>
                    </a:lnTo>
                    <a:lnTo>
                      <a:pt x="457" y="477"/>
                    </a:lnTo>
                    <a:lnTo>
                      <a:pt x="457" y="480"/>
                    </a:lnTo>
                    <a:lnTo>
                      <a:pt x="455" y="481"/>
                    </a:lnTo>
                    <a:lnTo>
                      <a:pt x="454" y="480"/>
                    </a:lnTo>
                    <a:lnTo>
                      <a:pt x="455" y="478"/>
                    </a:lnTo>
                    <a:lnTo>
                      <a:pt x="453" y="478"/>
                    </a:lnTo>
                    <a:lnTo>
                      <a:pt x="453" y="480"/>
                    </a:lnTo>
                    <a:lnTo>
                      <a:pt x="454" y="481"/>
                    </a:lnTo>
                    <a:lnTo>
                      <a:pt x="454" y="483"/>
                    </a:lnTo>
                    <a:lnTo>
                      <a:pt x="452" y="483"/>
                    </a:lnTo>
                    <a:lnTo>
                      <a:pt x="452" y="484"/>
                    </a:lnTo>
                    <a:lnTo>
                      <a:pt x="451" y="485"/>
                    </a:lnTo>
                    <a:lnTo>
                      <a:pt x="451" y="486"/>
                    </a:lnTo>
                    <a:lnTo>
                      <a:pt x="451" y="488"/>
                    </a:lnTo>
                    <a:lnTo>
                      <a:pt x="451" y="489"/>
                    </a:lnTo>
                    <a:lnTo>
                      <a:pt x="447" y="488"/>
                    </a:lnTo>
                    <a:lnTo>
                      <a:pt x="447" y="486"/>
                    </a:lnTo>
                    <a:lnTo>
                      <a:pt x="447" y="484"/>
                    </a:lnTo>
                    <a:lnTo>
                      <a:pt x="444" y="482"/>
                    </a:lnTo>
                    <a:lnTo>
                      <a:pt x="444" y="483"/>
                    </a:lnTo>
                    <a:lnTo>
                      <a:pt x="444" y="482"/>
                    </a:lnTo>
                    <a:lnTo>
                      <a:pt x="444" y="483"/>
                    </a:lnTo>
                    <a:lnTo>
                      <a:pt x="442" y="483"/>
                    </a:lnTo>
                    <a:lnTo>
                      <a:pt x="441" y="483"/>
                    </a:lnTo>
                    <a:lnTo>
                      <a:pt x="440" y="482"/>
                    </a:lnTo>
                    <a:lnTo>
                      <a:pt x="439" y="481"/>
                    </a:lnTo>
                    <a:lnTo>
                      <a:pt x="439" y="480"/>
                    </a:lnTo>
                    <a:lnTo>
                      <a:pt x="438" y="480"/>
                    </a:lnTo>
                    <a:lnTo>
                      <a:pt x="438" y="478"/>
                    </a:lnTo>
                    <a:lnTo>
                      <a:pt x="439" y="478"/>
                    </a:lnTo>
                    <a:lnTo>
                      <a:pt x="438" y="478"/>
                    </a:lnTo>
                    <a:lnTo>
                      <a:pt x="437" y="479"/>
                    </a:lnTo>
                    <a:lnTo>
                      <a:pt x="436" y="478"/>
                    </a:lnTo>
                    <a:lnTo>
                      <a:pt x="435" y="478"/>
                    </a:lnTo>
                    <a:lnTo>
                      <a:pt x="435" y="482"/>
                    </a:lnTo>
                    <a:lnTo>
                      <a:pt x="433" y="480"/>
                    </a:lnTo>
                    <a:lnTo>
                      <a:pt x="430" y="481"/>
                    </a:lnTo>
                    <a:lnTo>
                      <a:pt x="429" y="481"/>
                    </a:lnTo>
                    <a:lnTo>
                      <a:pt x="429" y="482"/>
                    </a:lnTo>
                    <a:lnTo>
                      <a:pt x="428" y="482"/>
                    </a:lnTo>
                    <a:lnTo>
                      <a:pt x="427" y="481"/>
                    </a:lnTo>
                    <a:lnTo>
                      <a:pt x="426" y="482"/>
                    </a:lnTo>
                    <a:lnTo>
                      <a:pt x="425" y="482"/>
                    </a:lnTo>
                    <a:lnTo>
                      <a:pt x="424" y="482"/>
                    </a:lnTo>
                    <a:lnTo>
                      <a:pt x="421" y="483"/>
                    </a:lnTo>
                    <a:lnTo>
                      <a:pt x="419" y="480"/>
                    </a:lnTo>
                    <a:lnTo>
                      <a:pt x="417" y="480"/>
                    </a:lnTo>
                    <a:lnTo>
                      <a:pt x="416" y="478"/>
                    </a:lnTo>
                    <a:lnTo>
                      <a:pt x="414" y="479"/>
                    </a:lnTo>
                    <a:lnTo>
                      <a:pt x="413" y="480"/>
                    </a:lnTo>
                    <a:lnTo>
                      <a:pt x="412" y="480"/>
                    </a:lnTo>
                    <a:lnTo>
                      <a:pt x="411" y="478"/>
                    </a:lnTo>
                    <a:lnTo>
                      <a:pt x="411" y="479"/>
                    </a:lnTo>
                    <a:lnTo>
                      <a:pt x="409" y="478"/>
                    </a:lnTo>
                    <a:lnTo>
                      <a:pt x="410" y="477"/>
                    </a:lnTo>
                    <a:lnTo>
                      <a:pt x="408" y="475"/>
                    </a:lnTo>
                    <a:lnTo>
                      <a:pt x="403" y="475"/>
                    </a:lnTo>
                    <a:lnTo>
                      <a:pt x="400" y="475"/>
                    </a:lnTo>
                    <a:lnTo>
                      <a:pt x="398" y="479"/>
                    </a:lnTo>
                    <a:lnTo>
                      <a:pt x="399" y="480"/>
                    </a:lnTo>
                    <a:lnTo>
                      <a:pt x="401" y="481"/>
                    </a:lnTo>
                    <a:lnTo>
                      <a:pt x="402" y="484"/>
                    </a:lnTo>
                    <a:lnTo>
                      <a:pt x="402" y="486"/>
                    </a:lnTo>
                    <a:lnTo>
                      <a:pt x="402" y="487"/>
                    </a:lnTo>
                    <a:lnTo>
                      <a:pt x="399" y="488"/>
                    </a:lnTo>
                    <a:lnTo>
                      <a:pt x="395" y="486"/>
                    </a:lnTo>
                    <a:lnTo>
                      <a:pt x="394" y="488"/>
                    </a:lnTo>
                    <a:lnTo>
                      <a:pt x="391" y="486"/>
                    </a:lnTo>
                    <a:lnTo>
                      <a:pt x="389" y="486"/>
                    </a:lnTo>
                    <a:lnTo>
                      <a:pt x="388" y="487"/>
                    </a:lnTo>
                    <a:lnTo>
                      <a:pt x="388" y="489"/>
                    </a:lnTo>
                    <a:lnTo>
                      <a:pt x="387" y="490"/>
                    </a:lnTo>
                    <a:lnTo>
                      <a:pt x="387" y="491"/>
                    </a:lnTo>
                    <a:lnTo>
                      <a:pt x="388" y="492"/>
                    </a:lnTo>
                    <a:lnTo>
                      <a:pt x="389" y="495"/>
                    </a:lnTo>
                    <a:lnTo>
                      <a:pt x="388" y="495"/>
                    </a:lnTo>
                    <a:lnTo>
                      <a:pt x="386" y="495"/>
                    </a:lnTo>
                    <a:lnTo>
                      <a:pt x="386" y="496"/>
                    </a:lnTo>
                    <a:lnTo>
                      <a:pt x="386" y="499"/>
                    </a:lnTo>
                    <a:lnTo>
                      <a:pt x="384" y="499"/>
                    </a:lnTo>
                    <a:lnTo>
                      <a:pt x="383" y="501"/>
                    </a:lnTo>
                    <a:lnTo>
                      <a:pt x="382" y="501"/>
                    </a:lnTo>
                    <a:lnTo>
                      <a:pt x="381" y="499"/>
                    </a:lnTo>
                    <a:lnTo>
                      <a:pt x="379" y="501"/>
                    </a:lnTo>
                    <a:lnTo>
                      <a:pt x="377" y="501"/>
                    </a:lnTo>
                    <a:lnTo>
                      <a:pt x="377" y="498"/>
                    </a:lnTo>
                    <a:lnTo>
                      <a:pt x="374" y="495"/>
                    </a:lnTo>
                    <a:lnTo>
                      <a:pt x="376" y="494"/>
                    </a:lnTo>
                    <a:lnTo>
                      <a:pt x="374" y="493"/>
                    </a:lnTo>
                    <a:lnTo>
                      <a:pt x="373" y="492"/>
                    </a:lnTo>
                    <a:lnTo>
                      <a:pt x="374" y="491"/>
                    </a:lnTo>
                    <a:lnTo>
                      <a:pt x="373" y="490"/>
                    </a:lnTo>
                    <a:lnTo>
                      <a:pt x="373" y="489"/>
                    </a:lnTo>
                    <a:lnTo>
                      <a:pt x="373" y="485"/>
                    </a:lnTo>
                    <a:lnTo>
                      <a:pt x="371" y="486"/>
                    </a:lnTo>
                    <a:lnTo>
                      <a:pt x="372" y="485"/>
                    </a:lnTo>
                    <a:lnTo>
                      <a:pt x="372" y="484"/>
                    </a:lnTo>
                    <a:lnTo>
                      <a:pt x="371" y="484"/>
                    </a:lnTo>
                    <a:lnTo>
                      <a:pt x="372" y="483"/>
                    </a:lnTo>
                    <a:lnTo>
                      <a:pt x="372" y="481"/>
                    </a:lnTo>
                    <a:lnTo>
                      <a:pt x="370" y="480"/>
                    </a:lnTo>
                    <a:lnTo>
                      <a:pt x="371" y="480"/>
                    </a:lnTo>
                    <a:lnTo>
                      <a:pt x="372" y="480"/>
                    </a:lnTo>
                    <a:lnTo>
                      <a:pt x="370" y="478"/>
                    </a:lnTo>
                    <a:lnTo>
                      <a:pt x="370" y="477"/>
                    </a:lnTo>
                    <a:lnTo>
                      <a:pt x="369" y="479"/>
                    </a:lnTo>
                    <a:lnTo>
                      <a:pt x="368" y="479"/>
                    </a:lnTo>
                    <a:lnTo>
                      <a:pt x="367" y="478"/>
                    </a:lnTo>
                    <a:lnTo>
                      <a:pt x="366" y="478"/>
                    </a:lnTo>
                    <a:lnTo>
                      <a:pt x="364" y="482"/>
                    </a:lnTo>
                    <a:lnTo>
                      <a:pt x="365" y="483"/>
                    </a:lnTo>
                    <a:lnTo>
                      <a:pt x="364" y="484"/>
                    </a:lnTo>
                    <a:lnTo>
                      <a:pt x="363" y="483"/>
                    </a:lnTo>
                    <a:lnTo>
                      <a:pt x="363" y="481"/>
                    </a:lnTo>
                    <a:lnTo>
                      <a:pt x="362" y="479"/>
                    </a:lnTo>
                    <a:lnTo>
                      <a:pt x="361" y="479"/>
                    </a:lnTo>
                    <a:lnTo>
                      <a:pt x="359" y="478"/>
                    </a:lnTo>
                    <a:lnTo>
                      <a:pt x="357" y="475"/>
                    </a:lnTo>
                    <a:lnTo>
                      <a:pt x="356" y="470"/>
                    </a:lnTo>
                    <a:lnTo>
                      <a:pt x="355" y="470"/>
                    </a:lnTo>
                    <a:lnTo>
                      <a:pt x="354" y="470"/>
                    </a:lnTo>
                    <a:lnTo>
                      <a:pt x="348" y="468"/>
                    </a:lnTo>
                    <a:lnTo>
                      <a:pt x="347" y="465"/>
                    </a:lnTo>
                    <a:lnTo>
                      <a:pt x="344" y="460"/>
                    </a:lnTo>
                    <a:lnTo>
                      <a:pt x="345" y="459"/>
                    </a:lnTo>
                    <a:lnTo>
                      <a:pt x="344" y="459"/>
                    </a:lnTo>
                    <a:lnTo>
                      <a:pt x="343" y="461"/>
                    </a:lnTo>
                    <a:lnTo>
                      <a:pt x="343" y="464"/>
                    </a:lnTo>
                    <a:lnTo>
                      <a:pt x="340" y="464"/>
                    </a:lnTo>
                    <a:lnTo>
                      <a:pt x="340" y="465"/>
                    </a:lnTo>
                    <a:lnTo>
                      <a:pt x="338" y="465"/>
                    </a:lnTo>
                    <a:lnTo>
                      <a:pt x="338" y="466"/>
                    </a:lnTo>
                    <a:lnTo>
                      <a:pt x="338" y="465"/>
                    </a:lnTo>
                    <a:lnTo>
                      <a:pt x="337" y="467"/>
                    </a:lnTo>
                    <a:lnTo>
                      <a:pt x="337" y="468"/>
                    </a:lnTo>
                    <a:lnTo>
                      <a:pt x="338" y="468"/>
                    </a:lnTo>
                    <a:lnTo>
                      <a:pt x="337" y="471"/>
                    </a:lnTo>
                    <a:lnTo>
                      <a:pt x="333" y="469"/>
                    </a:lnTo>
                    <a:lnTo>
                      <a:pt x="333" y="470"/>
                    </a:lnTo>
                    <a:lnTo>
                      <a:pt x="333" y="471"/>
                    </a:lnTo>
                    <a:lnTo>
                      <a:pt x="332" y="471"/>
                    </a:lnTo>
                    <a:lnTo>
                      <a:pt x="333" y="472"/>
                    </a:lnTo>
                    <a:lnTo>
                      <a:pt x="332" y="472"/>
                    </a:lnTo>
                    <a:lnTo>
                      <a:pt x="333" y="473"/>
                    </a:lnTo>
                    <a:lnTo>
                      <a:pt x="332" y="475"/>
                    </a:lnTo>
                    <a:lnTo>
                      <a:pt x="333" y="476"/>
                    </a:lnTo>
                    <a:lnTo>
                      <a:pt x="332" y="476"/>
                    </a:lnTo>
                    <a:lnTo>
                      <a:pt x="331" y="477"/>
                    </a:lnTo>
                    <a:lnTo>
                      <a:pt x="330" y="477"/>
                    </a:lnTo>
                    <a:lnTo>
                      <a:pt x="330" y="480"/>
                    </a:lnTo>
                    <a:lnTo>
                      <a:pt x="329" y="480"/>
                    </a:lnTo>
                    <a:lnTo>
                      <a:pt x="329" y="481"/>
                    </a:lnTo>
                    <a:lnTo>
                      <a:pt x="329" y="482"/>
                    </a:lnTo>
                    <a:lnTo>
                      <a:pt x="331" y="483"/>
                    </a:lnTo>
                    <a:lnTo>
                      <a:pt x="330" y="486"/>
                    </a:lnTo>
                    <a:lnTo>
                      <a:pt x="330" y="487"/>
                    </a:lnTo>
                    <a:lnTo>
                      <a:pt x="332" y="486"/>
                    </a:lnTo>
                    <a:lnTo>
                      <a:pt x="332" y="488"/>
                    </a:lnTo>
                    <a:lnTo>
                      <a:pt x="331" y="488"/>
                    </a:lnTo>
                    <a:lnTo>
                      <a:pt x="333" y="489"/>
                    </a:lnTo>
                    <a:lnTo>
                      <a:pt x="333" y="490"/>
                    </a:lnTo>
                    <a:lnTo>
                      <a:pt x="331" y="491"/>
                    </a:lnTo>
                    <a:lnTo>
                      <a:pt x="333" y="491"/>
                    </a:lnTo>
                    <a:lnTo>
                      <a:pt x="332" y="492"/>
                    </a:lnTo>
                    <a:lnTo>
                      <a:pt x="330" y="492"/>
                    </a:lnTo>
                    <a:lnTo>
                      <a:pt x="329" y="492"/>
                    </a:lnTo>
                    <a:lnTo>
                      <a:pt x="329" y="493"/>
                    </a:lnTo>
                    <a:lnTo>
                      <a:pt x="325" y="493"/>
                    </a:lnTo>
                    <a:lnTo>
                      <a:pt x="325" y="494"/>
                    </a:lnTo>
                    <a:lnTo>
                      <a:pt x="324" y="494"/>
                    </a:lnTo>
                    <a:lnTo>
                      <a:pt x="324" y="493"/>
                    </a:lnTo>
                    <a:lnTo>
                      <a:pt x="321" y="493"/>
                    </a:lnTo>
                    <a:lnTo>
                      <a:pt x="320" y="492"/>
                    </a:lnTo>
                    <a:lnTo>
                      <a:pt x="320" y="493"/>
                    </a:lnTo>
                    <a:lnTo>
                      <a:pt x="320" y="494"/>
                    </a:lnTo>
                    <a:lnTo>
                      <a:pt x="318" y="494"/>
                    </a:lnTo>
                    <a:lnTo>
                      <a:pt x="317" y="494"/>
                    </a:lnTo>
                    <a:lnTo>
                      <a:pt x="316" y="496"/>
                    </a:lnTo>
                    <a:lnTo>
                      <a:pt x="313" y="499"/>
                    </a:lnTo>
                    <a:lnTo>
                      <a:pt x="312" y="498"/>
                    </a:lnTo>
                    <a:lnTo>
                      <a:pt x="312" y="499"/>
                    </a:lnTo>
                    <a:lnTo>
                      <a:pt x="310" y="499"/>
                    </a:lnTo>
                    <a:lnTo>
                      <a:pt x="308" y="500"/>
                    </a:lnTo>
                    <a:lnTo>
                      <a:pt x="308" y="501"/>
                    </a:lnTo>
                    <a:lnTo>
                      <a:pt x="307" y="501"/>
                    </a:lnTo>
                    <a:lnTo>
                      <a:pt x="308" y="505"/>
                    </a:lnTo>
                    <a:lnTo>
                      <a:pt x="307" y="506"/>
                    </a:lnTo>
                    <a:lnTo>
                      <a:pt x="307" y="509"/>
                    </a:lnTo>
                    <a:lnTo>
                      <a:pt x="306" y="509"/>
                    </a:lnTo>
                    <a:lnTo>
                      <a:pt x="304" y="509"/>
                    </a:lnTo>
                    <a:lnTo>
                      <a:pt x="303" y="507"/>
                    </a:lnTo>
                    <a:lnTo>
                      <a:pt x="304" y="506"/>
                    </a:lnTo>
                    <a:lnTo>
                      <a:pt x="303" y="502"/>
                    </a:lnTo>
                    <a:lnTo>
                      <a:pt x="301" y="501"/>
                    </a:lnTo>
                    <a:lnTo>
                      <a:pt x="296" y="498"/>
                    </a:lnTo>
                    <a:lnTo>
                      <a:pt x="291" y="499"/>
                    </a:lnTo>
                    <a:lnTo>
                      <a:pt x="289" y="499"/>
                    </a:lnTo>
                    <a:lnTo>
                      <a:pt x="289" y="498"/>
                    </a:lnTo>
                    <a:lnTo>
                      <a:pt x="287" y="498"/>
                    </a:lnTo>
                    <a:lnTo>
                      <a:pt x="287" y="496"/>
                    </a:lnTo>
                    <a:lnTo>
                      <a:pt x="288" y="495"/>
                    </a:lnTo>
                    <a:lnTo>
                      <a:pt x="289" y="495"/>
                    </a:lnTo>
                    <a:lnTo>
                      <a:pt x="290" y="493"/>
                    </a:lnTo>
                    <a:lnTo>
                      <a:pt x="291" y="492"/>
                    </a:lnTo>
                    <a:lnTo>
                      <a:pt x="292" y="489"/>
                    </a:lnTo>
                    <a:lnTo>
                      <a:pt x="292" y="488"/>
                    </a:lnTo>
                    <a:lnTo>
                      <a:pt x="291" y="488"/>
                    </a:lnTo>
                    <a:lnTo>
                      <a:pt x="290" y="490"/>
                    </a:lnTo>
                    <a:lnTo>
                      <a:pt x="289" y="491"/>
                    </a:lnTo>
                    <a:lnTo>
                      <a:pt x="287" y="490"/>
                    </a:lnTo>
                    <a:lnTo>
                      <a:pt x="287" y="492"/>
                    </a:lnTo>
                    <a:lnTo>
                      <a:pt x="286" y="492"/>
                    </a:lnTo>
                    <a:lnTo>
                      <a:pt x="286" y="489"/>
                    </a:lnTo>
                    <a:lnTo>
                      <a:pt x="284" y="493"/>
                    </a:lnTo>
                    <a:lnTo>
                      <a:pt x="282" y="492"/>
                    </a:lnTo>
                    <a:lnTo>
                      <a:pt x="283" y="492"/>
                    </a:lnTo>
                    <a:lnTo>
                      <a:pt x="282" y="492"/>
                    </a:lnTo>
                    <a:lnTo>
                      <a:pt x="281" y="492"/>
                    </a:lnTo>
                    <a:lnTo>
                      <a:pt x="281" y="491"/>
                    </a:lnTo>
                    <a:lnTo>
                      <a:pt x="280" y="492"/>
                    </a:lnTo>
                    <a:lnTo>
                      <a:pt x="280" y="491"/>
                    </a:lnTo>
                    <a:lnTo>
                      <a:pt x="278" y="490"/>
                    </a:lnTo>
                    <a:lnTo>
                      <a:pt x="277" y="489"/>
                    </a:lnTo>
                    <a:lnTo>
                      <a:pt x="276" y="489"/>
                    </a:lnTo>
                    <a:lnTo>
                      <a:pt x="275" y="491"/>
                    </a:lnTo>
                    <a:lnTo>
                      <a:pt x="274" y="489"/>
                    </a:lnTo>
                    <a:lnTo>
                      <a:pt x="273" y="489"/>
                    </a:lnTo>
                    <a:lnTo>
                      <a:pt x="273" y="488"/>
                    </a:lnTo>
                    <a:lnTo>
                      <a:pt x="272" y="489"/>
                    </a:lnTo>
                    <a:lnTo>
                      <a:pt x="272" y="488"/>
                    </a:lnTo>
                    <a:lnTo>
                      <a:pt x="270" y="488"/>
                    </a:lnTo>
                    <a:lnTo>
                      <a:pt x="272" y="485"/>
                    </a:lnTo>
                    <a:lnTo>
                      <a:pt x="271" y="484"/>
                    </a:lnTo>
                    <a:lnTo>
                      <a:pt x="269" y="484"/>
                    </a:lnTo>
                    <a:lnTo>
                      <a:pt x="268" y="486"/>
                    </a:lnTo>
                    <a:lnTo>
                      <a:pt x="266" y="485"/>
                    </a:lnTo>
                    <a:lnTo>
                      <a:pt x="263" y="482"/>
                    </a:lnTo>
                    <a:lnTo>
                      <a:pt x="261" y="482"/>
                    </a:lnTo>
                    <a:lnTo>
                      <a:pt x="261" y="483"/>
                    </a:lnTo>
                    <a:lnTo>
                      <a:pt x="260" y="486"/>
                    </a:lnTo>
                    <a:lnTo>
                      <a:pt x="258" y="486"/>
                    </a:lnTo>
                    <a:lnTo>
                      <a:pt x="258" y="488"/>
                    </a:lnTo>
                    <a:lnTo>
                      <a:pt x="260" y="488"/>
                    </a:lnTo>
                    <a:lnTo>
                      <a:pt x="259" y="488"/>
                    </a:lnTo>
                    <a:lnTo>
                      <a:pt x="258" y="488"/>
                    </a:lnTo>
                    <a:lnTo>
                      <a:pt x="257" y="486"/>
                    </a:lnTo>
                    <a:lnTo>
                      <a:pt x="256" y="488"/>
                    </a:lnTo>
                    <a:lnTo>
                      <a:pt x="255" y="486"/>
                    </a:lnTo>
                    <a:lnTo>
                      <a:pt x="255" y="485"/>
                    </a:lnTo>
                    <a:lnTo>
                      <a:pt x="254" y="483"/>
                    </a:lnTo>
                    <a:lnTo>
                      <a:pt x="252" y="483"/>
                    </a:lnTo>
                    <a:lnTo>
                      <a:pt x="252" y="480"/>
                    </a:lnTo>
                    <a:lnTo>
                      <a:pt x="250" y="480"/>
                    </a:lnTo>
                    <a:lnTo>
                      <a:pt x="249" y="481"/>
                    </a:lnTo>
                    <a:lnTo>
                      <a:pt x="248" y="481"/>
                    </a:lnTo>
                    <a:lnTo>
                      <a:pt x="245" y="475"/>
                    </a:lnTo>
                    <a:lnTo>
                      <a:pt x="244" y="475"/>
                    </a:lnTo>
                    <a:lnTo>
                      <a:pt x="243" y="473"/>
                    </a:lnTo>
                    <a:lnTo>
                      <a:pt x="243" y="476"/>
                    </a:lnTo>
                    <a:lnTo>
                      <a:pt x="242" y="475"/>
                    </a:lnTo>
                    <a:lnTo>
                      <a:pt x="241" y="475"/>
                    </a:lnTo>
                    <a:lnTo>
                      <a:pt x="242" y="475"/>
                    </a:lnTo>
                    <a:lnTo>
                      <a:pt x="243" y="479"/>
                    </a:lnTo>
                    <a:lnTo>
                      <a:pt x="242" y="480"/>
                    </a:lnTo>
                    <a:lnTo>
                      <a:pt x="243" y="480"/>
                    </a:lnTo>
                    <a:lnTo>
                      <a:pt x="242" y="482"/>
                    </a:lnTo>
                    <a:lnTo>
                      <a:pt x="242" y="483"/>
                    </a:lnTo>
                    <a:lnTo>
                      <a:pt x="244" y="483"/>
                    </a:lnTo>
                    <a:lnTo>
                      <a:pt x="243" y="484"/>
                    </a:lnTo>
                    <a:lnTo>
                      <a:pt x="242" y="483"/>
                    </a:lnTo>
                    <a:lnTo>
                      <a:pt x="242" y="484"/>
                    </a:lnTo>
                    <a:lnTo>
                      <a:pt x="241" y="481"/>
                    </a:lnTo>
                    <a:lnTo>
                      <a:pt x="240" y="481"/>
                    </a:lnTo>
                    <a:lnTo>
                      <a:pt x="239" y="480"/>
                    </a:lnTo>
                    <a:lnTo>
                      <a:pt x="237" y="480"/>
                    </a:lnTo>
                    <a:lnTo>
                      <a:pt x="236" y="481"/>
                    </a:lnTo>
                    <a:lnTo>
                      <a:pt x="235" y="480"/>
                    </a:lnTo>
                    <a:lnTo>
                      <a:pt x="235" y="481"/>
                    </a:lnTo>
                    <a:lnTo>
                      <a:pt x="234" y="481"/>
                    </a:lnTo>
                    <a:lnTo>
                      <a:pt x="235" y="482"/>
                    </a:lnTo>
                    <a:lnTo>
                      <a:pt x="234" y="482"/>
                    </a:lnTo>
                    <a:lnTo>
                      <a:pt x="234" y="483"/>
                    </a:lnTo>
                    <a:lnTo>
                      <a:pt x="234" y="482"/>
                    </a:lnTo>
                    <a:lnTo>
                      <a:pt x="234" y="483"/>
                    </a:lnTo>
                    <a:lnTo>
                      <a:pt x="233" y="484"/>
                    </a:lnTo>
                    <a:lnTo>
                      <a:pt x="232" y="482"/>
                    </a:lnTo>
                    <a:lnTo>
                      <a:pt x="232" y="483"/>
                    </a:lnTo>
                    <a:lnTo>
                      <a:pt x="231" y="486"/>
                    </a:lnTo>
                    <a:lnTo>
                      <a:pt x="230" y="486"/>
                    </a:lnTo>
                    <a:lnTo>
                      <a:pt x="231" y="484"/>
                    </a:lnTo>
                    <a:lnTo>
                      <a:pt x="229" y="484"/>
                    </a:lnTo>
                    <a:lnTo>
                      <a:pt x="228" y="485"/>
                    </a:lnTo>
                    <a:lnTo>
                      <a:pt x="227" y="487"/>
                    </a:lnTo>
                    <a:lnTo>
                      <a:pt x="227" y="485"/>
                    </a:lnTo>
                    <a:lnTo>
                      <a:pt x="226" y="485"/>
                    </a:lnTo>
                    <a:lnTo>
                      <a:pt x="226" y="484"/>
                    </a:lnTo>
                    <a:lnTo>
                      <a:pt x="224" y="483"/>
                    </a:lnTo>
                    <a:lnTo>
                      <a:pt x="221" y="485"/>
                    </a:lnTo>
                    <a:lnTo>
                      <a:pt x="220" y="484"/>
                    </a:lnTo>
                    <a:lnTo>
                      <a:pt x="219" y="484"/>
                    </a:lnTo>
                    <a:lnTo>
                      <a:pt x="221" y="484"/>
                    </a:lnTo>
                    <a:lnTo>
                      <a:pt x="221" y="483"/>
                    </a:lnTo>
                    <a:lnTo>
                      <a:pt x="221" y="481"/>
                    </a:lnTo>
                    <a:lnTo>
                      <a:pt x="222" y="480"/>
                    </a:lnTo>
                    <a:lnTo>
                      <a:pt x="222" y="478"/>
                    </a:lnTo>
                    <a:lnTo>
                      <a:pt x="221" y="478"/>
                    </a:lnTo>
                    <a:lnTo>
                      <a:pt x="220" y="478"/>
                    </a:lnTo>
                    <a:lnTo>
                      <a:pt x="219" y="477"/>
                    </a:lnTo>
                    <a:lnTo>
                      <a:pt x="219" y="475"/>
                    </a:lnTo>
                    <a:lnTo>
                      <a:pt x="218" y="476"/>
                    </a:lnTo>
                    <a:lnTo>
                      <a:pt x="216" y="473"/>
                    </a:lnTo>
                    <a:lnTo>
                      <a:pt x="213" y="475"/>
                    </a:lnTo>
                    <a:lnTo>
                      <a:pt x="212" y="473"/>
                    </a:lnTo>
                    <a:lnTo>
                      <a:pt x="212" y="474"/>
                    </a:lnTo>
                    <a:lnTo>
                      <a:pt x="212" y="473"/>
                    </a:lnTo>
                    <a:lnTo>
                      <a:pt x="211" y="472"/>
                    </a:lnTo>
                    <a:lnTo>
                      <a:pt x="212" y="469"/>
                    </a:lnTo>
                    <a:lnTo>
                      <a:pt x="211" y="467"/>
                    </a:lnTo>
                    <a:lnTo>
                      <a:pt x="208" y="466"/>
                    </a:lnTo>
                    <a:lnTo>
                      <a:pt x="208" y="465"/>
                    </a:lnTo>
                    <a:lnTo>
                      <a:pt x="206" y="465"/>
                    </a:lnTo>
                    <a:lnTo>
                      <a:pt x="206" y="463"/>
                    </a:lnTo>
                    <a:lnTo>
                      <a:pt x="203" y="465"/>
                    </a:lnTo>
                    <a:lnTo>
                      <a:pt x="202" y="465"/>
                    </a:lnTo>
                    <a:lnTo>
                      <a:pt x="198" y="465"/>
                    </a:lnTo>
                    <a:lnTo>
                      <a:pt x="197" y="463"/>
                    </a:lnTo>
                    <a:lnTo>
                      <a:pt x="196" y="465"/>
                    </a:lnTo>
                    <a:lnTo>
                      <a:pt x="195" y="465"/>
                    </a:lnTo>
                    <a:lnTo>
                      <a:pt x="194" y="465"/>
                    </a:lnTo>
                    <a:lnTo>
                      <a:pt x="194" y="467"/>
                    </a:lnTo>
                    <a:lnTo>
                      <a:pt x="194" y="470"/>
                    </a:lnTo>
                    <a:lnTo>
                      <a:pt x="192" y="471"/>
                    </a:lnTo>
                    <a:lnTo>
                      <a:pt x="192" y="472"/>
                    </a:lnTo>
                    <a:lnTo>
                      <a:pt x="190" y="473"/>
                    </a:lnTo>
                    <a:lnTo>
                      <a:pt x="189" y="473"/>
                    </a:lnTo>
                    <a:lnTo>
                      <a:pt x="189" y="475"/>
                    </a:lnTo>
                    <a:lnTo>
                      <a:pt x="190" y="474"/>
                    </a:lnTo>
                    <a:lnTo>
                      <a:pt x="188" y="476"/>
                    </a:lnTo>
                    <a:lnTo>
                      <a:pt x="188" y="478"/>
                    </a:lnTo>
                    <a:lnTo>
                      <a:pt x="186" y="477"/>
                    </a:lnTo>
                    <a:lnTo>
                      <a:pt x="186" y="476"/>
                    </a:lnTo>
                    <a:lnTo>
                      <a:pt x="187" y="475"/>
                    </a:lnTo>
                    <a:lnTo>
                      <a:pt x="184" y="475"/>
                    </a:lnTo>
                    <a:lnTo>
                      <a:pt x="181" y="475"/>
                    </a:lnTo>
                    <a:lnTo>
                      <a:pt x="180" y="476"/>
                    </a:lnTo>
                    <a:lnTo>
                      <a:pt x="178" y="475"/>
                    </a:lnTo>
                    <a:lnTo>
                      <a:pt x="177" y="475"/>
                    </a:lnTo>
                    <a:lnTo>
                      <a:pt x="174" y="475"/>
                    </a:lnTo>
                    <a:lnTo>
                      <a:pt x="173" y="475"/>
                    </a:lnTo>
                    <a:lnTo>
                      <a:pt x="172" y="476"/>
                    </a:lnTo>
                    <a:lnTo>
                      <a:pt x="170" y="473"/>
                    </a:lnTo>
                    <a:lnTo>
                      <a:pt x="168" y="473"/>
                    </a:lnTo>
                    <a:lnTo>
                      <a:pt x="165" y="472"/>
                    </a:lnTo>
                    <a:lnTo>
                      <a:pt x="165" y="476"/>
                    </a:lnTo>
                    <a:lnTo>
                      <a:pt x="163" y="475"/>
                    </a:lnTo>
                    <a:lnTo>
                      <a:pt x="161" y="475"/>
                    </a:lnTo>
                    <a:lnTo>
                      <a:pt x="161" y="473"/>
                    </a:lnTo>
                    <a:lnTo>
                      <a:pt x="161" y="472"/>
                    </a:lnTo>
                    <a:lnTo>
                      <a:pt x="161" y="471"/>
                    </a:lnTo>
                    <a:lnTo>
                      <a:pt x="159" y="471"/>
                    </a:lnTo>
                    <a:lnTo>
                      <a:pt x="159" y="473"/>
                    </a:lnTo>
                    <a:lnTo>
                      <a:pt x="158" y="475"/>
                    </a:lnTo>
                    <a:lnTo>
                      <a:pt x="156" y="474"/>
                    </a:lnTo>
                    <a:lnTo>
                      <a:pt x="155" y="475"/>
                    </a:lnTo>
                    <a:lnTo>
                      <a:pt x="155" y="473"/>
                    </a:lnTo>
                    <a:lnTo>
                      <a:pt x="152" y="473"/>
                    </a:lnTo>
                    <a:lnTo>
                      <a:pt x="152" y="472"/>
                    </a:lnTo>
                    <a:lnTo>
                      <a:pt x="151" y="473"/>
                    </a:lnTo>
                    <a:lnTo>
                      <a:pt x="150" y="472"/>
                    </a:lnTo>
                    <a:lnTo>
                      <a:pt x="149" y="469"/>
                    </a:lnTo>
                    <a:lnTo>
                      <a:pt x="150" y="468"/>
                    </a:lnTo>
                    <a:lnTo>
                      <a:pt x="150" y="467"/>
                    </a:lnTo>
                    <a:lnTo>
                      <a:pt x="150" y="464"/>
                    </a:lnTo>
                    <a:lnTo>
                      <a:pt x="150" y="463"/>
                    </a:lnTo>
                    <a:lnTo>
                      <a:pt x="151" y="462"/>
                    </a:lnTo>
                    <a:lnTo>
                      <a:pt x="151" y="461"/>
                    </a:lnTo>
                    <a:lnTo>
                      <a:pt x="153" y="461"/>
                    </a:lnTo>
                    <a:lnTo>
                      <a:pt x="151" y="460"/>
                    </a:lnTo>
                    <a:lnTo>
                      <a:pt x="149" y="458"/>
                    </a:lnTo>
                    <a:lnTo>
                      <a:pt x="145" y="458"/>
                    </a:lnTo>
                    <a:lnTo>
                      <a:pt x="144" y="458"/>
                    </a:lnTo>
                    <a:close/>
                  </a:path>
                </a:pathLst>
              </a:custGeom>
              <a:noFill/>
              <a:ln w="3175"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50" name="Group 131"/>
            <p:cNvGrpSpPr>
              <a:grpSpLocks/>
            </p:cNvGrpSpPr>
            <p:nvPr/>
          </p:nvGrpSpPr>
          <p:grpSpPr bwMode="auto">
            <a:xfrm>
              <a:off x="791" y="2910"/>
              <a:ext cx="569" cy="509"/>
              <a:chOff x="791" y="2910"/>
              <a:chExt cx="569" cy="509"/>
            </a:xfrm>
          </p:grpSpPr>
          <p:sp>
            <p:nvSpPr>
              <p:cNvPr id="245" name="Freeform 129"/>
              <p:cNvSpPr>
                <a:spLocks/>
              </p:cNvSpPr>
              <p:nvPr/>
            </p:nvSpPr>
            <p:spPr bwMode="auto">
              <a:xfrm>
                <a:off x="791" y="2910"/>
                <a:ext cx="569" cy="509"/>
              </a:xfrm>
              <a:custGeom>
                <a:avLst/>
                <a:gdLst>
                  <a:gd name="T0" fmla="*/ 128 w 569"/>
                  <a:gd name="T1" fmla="*/ 470 h 509"/>
                  <a:gd name="T2" fmla="*/ 100 w 569"/>
                  <a:gd name="T3" fmla="*/ 473 h 509"/>
                  <a:gd name="T4" fmla="*/ 79 w 569"/>
                  <a:gd name="T5" fmla="*/ 467 h 509"/>
                  <a:gd name="T6" fmla="*/ 69 w 569"/>
                  <a:gd name="T7" fmla="*/ 420 h 509"/>
                  <a:gd name="T8" fmla="*/ 60 w 569"/>
                  <a:gd name="T9" fmla="*/ 397 h 509"/>
                  <a:gd name="T10" fmla="*/ 56 w 569"/>
                  <a:gd name="T11" fmla="*/ 386 h 509"/>
                  <a:gd name="T12" fmla="*/ 81 w 569"/>
                  <a:gd name="T13" fmla="*/ 368 h 509"/>
                  <a:gd name="T14" fmla="*/ 91 w 569"/>
                  <a:gd name="T15" fmla="*/ 338 h 509"/>
                  <a:gd name="T16" fmla="*/ 106 w 569"/>
                  <a:gd name="T17" fmla="*/ 306 h 509"/>
                  <a:gd name="T18" fmla="*/ 89 w 569"/>
                  <a:gd name="T19" fmla="*/ 267 h 509"/>
                  <a:gd name="T20" fmla="*/ 60 w 569"/>
                  <a:gd name="T21" fmla="*/ 236 h 509"/>
                  <a:gd name="T22" fmla="*/ 33 w 569"/>
                  <a:gd name="T23" fmla="*/ 210 h 509"/>
                  <a:gd name="T24" fmla="*/ 6 w 569"/>
                  <a:gd name="T25" fmla="*/ 198 h 509"/>
                  <a:gd name="T26" fmla="*/ 25 w 569"/>
                  <a:gd name="T27" fmla="*/ 175 h 509"/>
                  <a:gd name="T28" fmla="*/ 41 w 569"/>
                  <a:gd name="T29" fmla="*/ 146 h 509"/>
                  <a:gd name="T30" fmla="*/ 85 w 569"/>
                  <a:gd name="T31" fmla="*/ 126 h 509"/>
                  <a:gd name="T32" fmla="*/ 128 w 569"/>
                  <a:gd name="T33" fmla="*/ 122 h 509"/>
                  <a:gd name="T34" fmla="*/ 164 w 569"/>
                  <a:gd name="T35" fmla="*/ 107 h 509"/>
                  <a:gd name="T36" fmla="*/ 188 w 569"/>
                  <a:gd name="T37" fmla="*/ 92 h 509"/>
                  <a:gd name="T38" fmla="*/ 237 w 569"/>
                  <a:gd name="T39" fmla="*/ 103 h 509"/>
                  <a:gd name="T40" fmla="*/ 273 w 569"/>
                  <a:gd name="T41" fmla="*/ 101 h 509"/>
                  <a:gd name="T42" fmla="*/ 282 w 569"/>
                  <a:gd name="T43" fmla="*/ 78 h 509"/>
                  <a:gd name="T44" fmla="*/ 295 w 569"/>
                  <a:gd name="T45" fmla="*/ 68 h 509"/>
                  <a:gd name="T46" fmla="*/ 321 w 569"/>
                  <a:gd name="T47" fmla="*/ 39 h 509"/>
                  <a:gd name="T48" fmla="*/ 343 w 569"/>
                  <a:gd name="T49" fmla="*/ 44 h 509"/>
                  <a:gd name="T50" fmla="*/ 368 w 569"/>
                  <a:gd name="T51" fmla="*/ 52 h 509"/>
                  <a:gd name="T52" fmla="*/ 423 w 569"/>
                  <a:gd name="T53" fmla="*/ 18 h 509"/>
                  <a:gd name="T54" fmla="*/ 446 w 569"/>
                  <a:gd name="T55" fmla="*/ 7 h 509"/>
                  <a:gd name="T56" fmla="*/ 468 w 569"/>
                  <a:gd name="T57" fmla="*/ 20 h 509"/>
                  <a:gd name="T58" fmla="*/ 488 w 569"/>
                  <a:gd name="T59" fmla="*/ 49 h 509"/>
                  <a:gd name="T60" fmla="*/ 491 w 569"/>
                  <a:gd name="T61" fmla="*/ 77 h 509"/>
                  <a:gd name="T62" fmla="*/ 489 w 569"/>
                  <a:gd name="T63" fmla="*/ 109 h 509"/>
                  <a:gd name="T64" fmla="*/ 483 w 569"/>
                  <a:gd name="T65" fmla="*/ 137 h 509"/>
                  <a:gd name="T66" fmla="*/ 499 w 569"/>
                  <a:gd name="T67" fmla="*/ 161 h 509"/>
                  <a:gd name="T68" fmla="*/ 528 w 569"/>
                  <a:gd name="T69" fmla="*/ 171 h 509"/>
                  <a:gd name="T70" fmla="*/ 541 w 569"/>
                  <a:gd name="T71" fmla="*/ 189 h 509"/>
                  <a:gd name="T72" fmla="*/ 539 w 569"/>
                  <a:gd name="T73" fmla="*/ 225 h 509"/>
                  <a:gd name="T74" fmla="*/ 552 w 569"/>
                  <a:gd name="T75" fmla="*/ 249 h 509"/>
                  <a:gd name="T76" fmla="*/ 542 w 569"/>
                  <a:gd name="T77" fmla="*/ 279 h 509"/>
                  <a:gd name="T78" fmla="*/ 530 w 569"/>
                  <a:gd name="T79" fmla="*/ 288 h 509"/>
                  <a:gd name="T80" fmla="*/ 548 w 569"/>
                  <a:gd name="T81" fmla="*/ 306 h 509"/>
                  <a:gd name="T82" fmla="*/ 567 w 569"/>
                  <a:gd name="T83" fmla="*/ 330 h 509"/>
                  <a:gd name="T84" fmla="*/ 557 w 569"/>
                  <a:gd name="T85" fmla="*/ 360 h 509"/>
                  <a:gd name="T86" fmla="*/ 544 w 569"/>
                  <a:gd name="T87" fmla="*/ 384 h 509"/>
                  <a:gd name="T88" fmla="*/ 524 w 569"/>
                  <a:gd name="T89" fmla="*/ 401 h 509"/>
                  <a:gd name="T90" fmla="*/ 495 w 569"/>
                  <a:gd name="T91" fmla="*/ 412 h 509"/>
                  <a:gd name="T92" fmla="*/ 475 w 569"/>
                  <a:gd name="T93" fmla="*/ 420 h 509"/>
                  <a:gd name="T94" fmla="*/ 469 w 569"/>
                  <a:gd name="T95" fmla="*/ 456 h 509"/>
                  <a:gd name="T96" fmla="*/ 457 w 569"/>
                  <a:gd name="T97" fmla="*/ 480 h 509"/>
                  <a:gd name="T98" fmla="*/ 438 w 569"/>
                  <a:gd name="T99" fmla="*/ 480 h 509"/>
                  <a:gd name="T100" fmla="*/ 411 w 569"/>
                  <a:gd name="T101" fmla="*/ 478 h 509"/>
                  <a:gd name="T102" fmla="*/ 386 w 569"/>
                  <a:gd name="T103" fmla="*/ 495 h 509"/>
                  <a:gd name="T104" fmla="*/ 372 w 569"/>
                  <a:gd name="T105" fmla="*/ 480 h 509"/>
                  <a:gd name="T106" fmla="*/ 340 w 569"/>
                  <a:gd name="T107" fmla="*/ 465 h 509"/>
                  <a:gd name="T108" fmla="*/ 330 w 569"/>
                  <a:gd name="T109" fmla="*/ 486 h 509"/>
                  <a:gd name="T110" fmla="*/ 312 w 569"/>
                  <a:gd name="T111" fmla="*/ 499 h 509"/>
                  <a:gd name="T112" fmla="*/ 291 w 569"/>
                  <a:gd name="T113" fmla="*/ 488 h 509"/>
                  <a:gd name="T114" fmla="*/ 269 w 569"/>
                  <a:gd name="T115" fmla="*/ 484 h 509"/>
                  <a:gd name="T116" fmla="*/ 243 w 569"/>
                  <a:gd name="T117" fmla="*/ 476 h 509"/>
                  <a:gd name="T118" fmla="*/ 233 w 569"/>
                  <a:gd name="T119" fmla="*/ 484 h 509"/>
                  <a:gd name="T120" fmla="*/ 216 w 569"/>
                  <a:gd name="T121" fmla="*/ 473 h 509"/>
                  <a:gd name="T122" fmla="*/ 190 w 569"/>
                  <a:gd name="T123" fmla="*/ 474 h 509"/>
                  <a:gd name="T124" fmla="*/ 158 w 569"/>
                  <a:gd name="T125" fmla="*/ 475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509"/>
                  <a:gd name="T191" fmla="*/ 569 w 569"/>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509">
                    <a:moveTo>
                      <a:pt x="144" y="458"/>
                    </a:moveTo>
                    <a:lnTo>
                      <a:pt x="142" y="460"/>
                    </a:lnTo>
                    <a:lnTo>
                      <a:pt x="142" y="459"/>
                    </a:lnTo>
                    <a:lnTo>
                      <a:pt x="139" y="461"/>
                    </a:lnTo>
                    <a:lnTo>
                      <a:pt x="138" y="461"/>
                    </a:lnTo>
                    <a:lnTo>
                      <a:pt x="136" y="460"/>
                    </a:lnTo>
                    <a:lnTo>
                      <a:pt x="135" y="463"/>
                    </a:lnTo>
                    <a:lnTo>
                      <a:pt x="136" y="465"/>
                    </a:lnTo>
                    <a:lnTo>
                      <a:pt x="135" y="467"/>
                    </a:lnTo>
                    <a:lnTo>
                      <a:pt x="135" y="465"/>
                    </a:lnTo>
                    <a:lnTo>
                      <a:pt x="134" y="468"/>
                    </a:lnTo>
                    <a:lnTo>
                      <a:pt x="134" y="469"/>
                    </a:lnTo>
                    <a:lnTo>
                      <a:pt x="134" y="470"/>
                    </a:lnTo>
                    <a:lnTo>
                      <a:pt x="133" y="470"/>
                    </a:lnTo>
                    <a:lnTo>
                      <a:pt x="133" y="471"/>
                    </a:lnTo>
                    <a:lnTo>
                      <a:pt x="132" y="469"/>
                    </a:lnTo>
                    <a:lnTo>
                      <a:pt x="131" y="469"/>
                    </a:lnTo>
                    <a:lnTo>
                      <a:pt x="131" y="471"/>
                    </a:lnTo>
                    <a:lnTo>
                      <a:pt x="132" y="473"/>
                    </a:lnTo>
                    <a:lnTo>
                      <a:pt x="131" y="473"/>
                    </a:lnTo>
                    <a:lnTo>
                      <a:pt x="131" y="475"/>
                    </a:lnTo>
                    <a:lnTo>
                      <a:pt x="130" y="475"/>
                    </a:lnTo>
                    <a:lnTo>
                      <a:pt x="130" y="472"/>
                    </a:lnTo>
                    <a:lnTo>
                      <a:pt x="128" y="472"/>
                    </a:lnTo>
                    <a:lnTo>
                      <a:pt x="128" y="470"/>
                    </a:lnTo>
                    <a:lnTo>
                      <a:pt x="126" y="472"/>
                    </a:lnTo>
                    <a:lnTo>
                      <a:pt x="126" y="473"/>
                    </a:lnTo>
                    <a:lnTo>
                      <a:pt x="125" y="475"/>
                    </a:lnTo>
                    <a:lnTo>
                      <a:pt x="125" y="476"/>
                    </a:lnTo>
                    <a:lnTo>
                      <a:pt x="125" y="477"/>
                    </a:lnTo>
                    <a:lnTo>
                      <a:pt x="121" y="476"/>
                    </a:lnTo>
                    <a:lnTo>
                      <a:pt x="118" y="475"/>
                    </a:lnTo>
                    <a:lnTo>
                      <a:pt x="118" y="473"/>
                    </a:lnTo>
                    <a:lnTo>
                      <a:pt x="117" y="472"/>
                    </a:lnTo>
                    <a:lnTo>
                      <a:pt x="114" y="475"/>
                    </a:lnTo>
                    <a:lnTo>
                      <a:pt x="114" y="478"/>
                    </a:lnTo>
                    <a:lnTo>
                      <a:pt x="113" y="478"/>
                    </a:lnTo>
                    <a:lnTo>
                      <a:pt x="111" y="480"/>
                    </a:lnTo>
                    <a:lnTo>
                      <a:pt x="111" y="478"/>
                    </a:lnTo>
                    <a:lnTo>
                      <a:pt x="107" y="479"/>
                    </a:lnTo>
                    <a:lnTo>
                      <a:pt x="107" y="478"/>
                    </a:lnTo>
                    <a:lnTo>
                      <a:pt x="105" y="478"/>
                    </a:lnTo>
                    <a:lnTo>
                      <a:pt x="105" y="476"/>
                    </a:lnTo>
                    <a:lnTo>
                      <a:pt x="104" y="475"/>
                    </a:lnTo>
                    <a:lnTo>
                      <a:pt x="103" y="476"/>
                    </a:lnTo>
                    <a:lnTo>
                      <a:pt x="100" y="476"/>
                    </a:lnTo>
                    <a:lnTo>
                      <a:pt x="102" y="475"/>
                    </a:lnTo>
                    <a:lnTo>
                      <a:pt x="102" y="473"/>
                    </a:lnTo>
                    <a:lnTo>
                      <a:pt x="104" y="472"/>
                    </a:lnTo>
                    <a:lnTo>
                      <a:pt x="100" y="472"/>
                    </a:lnTo>
                    <a:lnTo>
                      <a:pt x="100" y="473"/>
                    </a:lnTo>
                    <a:lnTo>
                      <a:pt x="98" y="472"/>
                    </a:lnTo>
                    <a:lnTo>
                      <a:pt x="98" y="470"/>
                    </a:lnTo>
                    <a:lnTo>
                      <a:pt x="98" y="468"/>
                    </a:lnTo>
                    <a:lnTo>
                      <a:pt x="95" y="465"/>
                    </a:lnTo>
                    <a:lnTo>
                      <a:pt x="93" y="466"/>
                    </a:lnTo>
                    <a:lnTo>
                      <a:pt x="93" y="467"/>
                    </a:lnTo>
                    <a:lnTo>
                      <a:pt x="94" y="468"/>
                    </a:lnTo>
                    <a:lnTo>
                      <a:pt x="92" y="468"/>
                    </a:lnTo>
                    <a:lnTo>
                      <a:pt x="90" y="471"/>
                    </a:lnTo>
                    <a:lnTo>
                      <a:pt x="89" y="471"/>
                    </a:lnTo>
                    <a:lnTo>
                      <a:pt x="87" y="472"/>
                    </a:lnTo>
                    <a:lnTo>
                      <a:pt x="87" y="471"/>
                    </a:lnTo>
                    <a:lnTo>
                      <a:pt x="87" y="470"/>
                    </a:lnTo>
                    <a:lnTo>
                      <a:pt x="86" y="471"/>
                    </a:lnTo>
                    <a:lnTo>
                      <a:pt x="85" y="471"/>
                    </a:lnTo>
                    <a:lnTo>
                      <a:pt x="85" y="467"/>
                    </a:lnTo>
                    <a:lnTo>
                      <a:pt x="85" y="468"/>
                    </a:lnTo>
                    <a:lnTo>
                      <a:pt x="84" y="467"/>
                    </a:lnTo>
                    <a:lnTo>
                      <a:pt x="84" y="463"/>
                    </a:lnTo>
                    <a:lnTo>
                      <a:pt x="82" y="463"/>
                    </a:lnTo>
                    <a:lnTo>
                      <a:pt x="83" y="464"/>
                    </a:lnTo>
                    <a:lnTo>
                      <a:pt x="81" y="464"/>
                    </a:lnTo>
                    <a:lnTo>
                      <a:pt x="81" y="467"/>
                    </a:lnTo>
                    <a:lnTo>
                      <a:pt x="79" y="467"/>
                    </a:lnTo>
                    <a:lnTo>
                      <a:pt x="79" y="468"/>
                    </a:lnTo>
                    <a:lnTo>
                      <a:pt x="76" y="466"/>
                    </a:lnTo>
                    <a:lnTo>
                      <a:pt x="74" y="465"/>
                    </a:lnTo>
                    <a:lnTo>
                      <a:pt x="72" y="469"/>
                    </a:lnTo>
                    <a:lnTo>
                      <a:pt x="71" y="469"/>
                    </a:lnTo>
                    <a:lnTo>
                      <a:pt x="68" y="468"/>
                    </a:lnTo>
                    <a:lnTo>
                      <a:pt x="67" y="468"/>
                    </a:lnTo>
                    <a:lnTo>
                      <a:pt x="68" y="465"/>
                    </a:lnTo>
                    <a:lnTo>
                      <a:pt x="68" y="464"/>
                    </a:lnTo>
                    <a:lnTo>
                      <a:pt x="69" y="459"/>
                    </a:lnTo>
                    <a:lnTo>
                      <a:pt x="70" y="456"/>
                    </a:lnTo>
                    <a:lnTo>
                      <a:pt x="68" y="455"/>
                    </a:lnTo>
                    <a:lnTo>
                      <a:pt x="69" y="452"/>
                    </a:lnTo>
                    <a:lnTo>
                      <a:pt x="65" y="448"/>
                    </a:lnTo>
                    <a:lnTo>
                      <a:pt x="64" y="448"/>
                    </a:lnTo>
                    <a:lnTo>
                      <a:pt x="61" y="452"/>
                    </a:lnTo>
                    <a:lnTo>
                      <a:pt x="61" y="451"/>
                    </a:lnTo>
                    <a:lnTo>
                      <a:pt x="63" y="450"/>
                    </a:lnTo>
                    <a:lnTo>
                      <a:pt x="64" y="445"/>
                    </a:lnTo>
                    <a:lnTo>
                      <a:pt x="63" y="444"/>
                    </a:lnTo>
                    <a:lnTo>
                      <a:pt x="63" y="443"/>
                    </a:lnTo>
                    <a:lnTo>
                      <a:pt x="65" y="437"/>
                    </a:lnTo>
                    <a:lnTo>
                      <a:pt x="64" y="433"/>
                    </a:lnTo>
                    <a:lnTo>
                      <a:pt x="66" y="431"/>
                    </a:lnTo>
                    <a:lnTo>
                      <a:pt x="68" y="428"/>
                    </a:lnTo>
                    <a:lnTo>
                      <a:pt x="68" y="421"/>
                    </a:lnTo>
                    <a:lnTo>
                      <a:pt x="69" y="420"/>
                    </a:lnTo>
                    <a:lnTo>
                      <a:pt x="70" y="417"/>
                    </a:lnTo>
                    <a:lnTo>
                      <a:pt x="69" y="415"/>
                    </a:lnTo>
                    <a:lnTo>
                      <a:pt x="67" y="416"/>
                    </a:lnTo>
                    <a:lnTo>
                      <a:pt x="65" y="414"/>
                    </a:lnTo>
                    <a:lnTo>
                      <a:pt x="65" y="412"/>
                    </a:lnTo>
                    <a:lnTo>
                      <a:pt x="63" y="411"/>
                    </a:lnTo>
                    <a:lnTo>
                      <a:pt x="61" y="412"/>
                    </a:lnTo>
                    <a:lnTo>
                      <a:pt x="58" y="411"/>
                    </a:lnTo>
                    <a:lnTo>
                      <a:pt x="58" y="409"/>
                    </a:lnTo>
                    <a:lnTo>
                      <a:pt x="60" y="409"/>
                    </a:lnTo>
                    <a:lnTo>
                      <a:pt x="60" y="408"/>
                    </a:lnTo>
                    <a:lnTo>
                      <a:pt x="57" y="407"/>
                    </a:lnTo>
                    <a:lnTo>
                      <a:pt x="57" y="406"/>
                    </a:lnTo>
                    <a:lnTo>
                      <a:pt x="55" y="406"/>
                    </a:lnTo>
                    <a:lnTo>
                      <a:pt x="53" y="405"/>
                    </a:lnTo>
                    <a:lnTo>
                      <a:pt x="52" y="405"/>
                    </a:lnTo>
                    <a:lnTo>
                      <a:pt x="52" y="402"/>
                    </a:lnTo>
                    <a:lnTo>
                      <a:pt x="50" y="401"/>
                    </a:lnTo>
                    <a:lnTo>
                      <a:pt x="53" y="402"/>
                    </a:lnTo>
                    <a:lnTo>
                      <a:pt x="56" y="405"/>
                    </a:lnTo>
                    <a:lnTo>
                      <a:pt x="59" y="405"/>
                    </a:lnTo>
                    <a:lnTo>
                      <a:pt x="60" y="404"/>
                    </a:lnTo>
                    <a:lnTo>
                      <a:pt x="61" y="404"/>
                    </a:lnTo>
                    <a:lnTo>
                      <a:pt x="63" y="403"/>
                    </a:lnTo>
                    <a:lnTo>
                      <a:pt x="61" y="403"/>
                    </a:lnTo>
                    <a:lnTo>
                      <a:pt x="60" y="397"/>
                    </a:lnTo>
                    <a:lnTo>
                      <a:pt x="56" y="396"/>
                    </a:lnTo>
                    <a:lnTo>
                      <a:pt x="55" y="394"/>
                    </a:lnTo>
                    <a:lnTo>
                      <a:pt x="56" y="392"/>
                    </a:lnTo>
                    <a:lnTo>
                      <a:pt x="55" y="391"/>
                    </a:lnTo>
                    <a:lnTo>
                      <a:pt x="56" y="390"/>
                    </a:lnTo>
                    <a:lnTo>
                      <a:pt x="57" y="391"/>
                    </a:lnTo>
                    <a:lnTo>
                      <a:pt x="57" y="392"/>
                    </a:lnTo>
                    <a:lnTo>
                      <a:pt x="58" y="391"/>
                    </a:lnTo>
                    <a:lnTo>
                      <a:pt x="59" y="391"/>
                    </a:lnTo>
                    <a:lnTo>
                      <a:pt x="60" y="391"/>
                    </a:lnTo>
                    <a:lnTo>
                      <a:pt x="63" y="390"/>
                    </a:lnTo>
                    <a:lnTo>
                      <a:pt x="64" y="391"/>
                    </a:lnTo>
                    <a:lnTo>
                      <a:pt x="67" y="388"/>
                    </a:lnTo>
                    <a:lnTo>
                      <a:pt x="65" y="388"/>
                    </a:lnTo>
                    <a:lnTo>
                      <a:pt x="65" y="386"/>
                    </a:lnTo>
                    <a:lnTo>
                      <a:pt x="63" y="386"/>
                    </a:lnTo>
                    <a:lnTo>
                      <a:pt x="62" y="385"/>
                    </a:lnTo>
                    <a:lnTo>
                      <a:pt x="60" y="386"/>
                    </a:lnTo>
                    <a:lnTo>
                      <a:pt x="61" y="384"/>
                    </a:lnTo>
                    <a:lnTo>
                      <a:pt x="60" y="384"/>
                    </a:lnTo>
                    <a:lnTo>
                      <a:pt x="58" y="385"/>
                    </a:lnTo>
                    <a:lnTo>
                      <a:pt x="58" y="384"/>
                    </a:lnTo>
                    <a:lnTo>
                      <a:pt x="57" y="384"/>
                    </a:lnTo>
                    <a:lnTo>
                      <a:pt x="56" y="386"/>
                    </a:lnTo>
                    <a:lnTo>
                      <a:pt x="55" y="386"/>
                    </a:lnTo>
                    <a:lnTo>
                      <a:pt x="55" y="388"/>
                    </a:lnTo>
                    <a:lnTo>
                      <a:pt x="53" y="387"/>
                    </a:lnTo>
                    <a:lnTo>
                      <a:pt x="52" y="383"/>
                    </a:lnTo>
                    <a:lnTo>
                      <a:pt x="53" y="384"/>
                    </a:lnTo>
                    <a:lnTo>
                      <a:pt x="53" y="383"/>
                    </a:lnTo>
                    <a:lnTo>
                      <a:pt x="52" y="382"/>
                    </a:lnTo>
                    <a:lnTo>
                      <a:pt x="54" y="380"/>
                    </a:lnTo>
                    <a:lnTo>
                      <a:pt x="53" y="378"/>
                    </a:lnTo>
                    <a:lnTo>
                      <a:pt x="54" y="376"/>
                    </a:lnTo>
                    <a:lnTo>
                      <a:pt x="58" y="374"/>
                    </a:lnTo>
                    <a:lnTo>
                      <a:pt x="61" y="368"/>
                    </a:lnTo>
                    <a:lnTo>
                      <a:pt x="71" y="365"/>
                    </a:lnTo>
                    <a:lnTo>
                      <a:pt x="73" y="364"/>
                    </a:lnTo>
                    <a:lnTo>
                      <a:pt x="75" y="364"/>
                    </a:lnTo>
                    <a:lnTo>
                      <a:pt x="74" y="364"/>
                    </a:lnTo>
                    <a:lnTo>
                      <a:pt x="74" y="367"/>
                    </a:lnTo>
                    <a:lnTo>
                      <a:pt x="76" y="368"/>
                    </a:lnTo>
                    <a:lnTo>
                      <a:pt x="77" y="370"/>
                    </a:lnTo>
                    <a:lnTo>
                      <a:pt x="77" y="371"/>
                    </a:lnTo>
                    <a:lnTo>
                      <a:pt x="79" y="371"/>
                    </a:lnTo>
                    <a:lnTo>
                      <a:pt x="80" y="371"/>
                    </a:lnTo>
                    <a:lnTo>
                      <a:pt x="81" y="369"/>
                    </a:lnTo>
                    <a:lnTo>
                      <a:pt x="81" y="368"/>
                    </a:lnTo>
                    <a:lnTo>
                      <a:pt x="82" y="367"/>
                    </a:lnTo>
                    <a:lnTo>
                      <a:pt x="82" y="365"/>
                    </a:lnTo>
                    <a:lnTo>
                      <a:pt x="84" y="364"/>
                    </a:lnTo>
                    <a:lnTo>
                      <a:pt x="85" y="361"/>
                    </a:lnTo>
                    <a:lnTo>
                      <a:pt x="86" y="361"/>
                    </a:lnTo>
                    <a:lnTo>
                      <a:pt x="89" y="361"/>
                    </a:lnTo>
                    <a:lnTo>
                      <a:pt x="89" y="360"/>
                    </a:lnTo>
                    <a:lnTo>
                      <a:pt x="90" y="360"/>
                    </a:lnTo>
                    <a:lnTo>
                      <a:pt x="91" y="360"/>
                    </a:lnTo>
                    <a:lnTo>
                      <a:pt x="93" y="358"/>
                    </a:lnTo>
                    <a:lnTo>
                      <a:pt x="93" y="359"/>
                    </a:lnTo>
                    <a:lnTo>
                      <a:pt x="95" y="356"/>
                    </a:lnTo>
                    <a:lnTo>
                      <a:pt x="95" y="354"/>
                    </a:lnTo>
                    <a:lnTo>
                      <a:pt x="93" y="353"/>
                    </a:lnTo>
                    <a:lnTo>
                      <a:pt x="92" y="352"/>
                    </a:lnTo>
                    <a:lnTo>
                      <a:pt x="91" y="351"/>
                    </a:lnTo>
                    <a:lnTo>
                      <a:pt x="90" y="352"/>
                    </a:lnTo>
                    <a:lnTo>
                      <a:pt x="89" y="352"/>
                    </a:lnTo>
                    <a:lnTo>
                      <a:pt x="87" y="354"/>
                    </a:lnTo>
                    <a:lnTo>
                      <a:pt x="86" y="353"/>
                    </a:lnTo>
                    <a:lnTo>
                      <a:pt x="87" y="350"/>
                    </a:lnTo>
                    <a:lnTo>
                      <a:pt x="90" y="349"/>
                    </a:lnTo>
                    <a:lnTo>
                      <a:pt x="92" y="344"/>
                    </a:lnTo>
                    <a:lnTo>
                      <a:pt x="92" y="341"/>
                    </a:lnTo>
                    <a:lnTo>
                      <a:pt x="91" y="339"/>
                    </a:lnTo>
                    <a:lnTo>
                      <a:pt x="91" y="338"/>
                    </a:lnTo>
                    <a:lnTo>
                      <a:pt x="90" y="335"/>
                    </a:lnTo>
                    <a:lnTo>
                      <a:pt x="91" y="333"/>
                    </a:lnTo>
                    <a:lnTo>
                      <a:pt x="95" y="333"/>
                    </a:lnTo>
                    <a:lnTo>
                      <a:pt x="95" y="331"/>
                    </a:lnTo>
                    <a:lnTo>
                      <a:pt x="97" y="330"/>
                    </a:lnTo>
                    <a:lnTo>
                      <a:pt x="96" y="330"/>
                    </a:lnTo>
                    <a:lnTo>
                      <a:pt x="97" y="326"/>
                    </a:lnTo>
                    <a:lnTo>
                      <a:pt x="95" y="324"/>
                    </a:lnTo>
                    <a:lnTo>
                      <a:pt x="95" y="321"/>
                    </a:lnTo>
                    <a:lnTo>
                      <a:pt x="98" y="318"/>
                    </a:lnTo>
                    <a:lnTo>
                      <a:pt x="97" y="316"/>
                    </a:lnTo>
                    <a:lnTo>
                      <a:pt x="96" y="314"/>
                    </a:lnTo>
                    <a:lnTo>
                      <a:pt x="97" y="313"/>
                    </a:lnTo>
                    <a:lnTo>
                      <a:pt x="98" y="314"/>
                    </a:lnTo>
                    <a:lnTo>
                      <a:pt x="100" y="310"/>
                    </a:lnTo>
                    <a:lnTo>
                      <a:pt x="99" y="308"/>
                    </a:lnTo>
                    <a:lnTo>
                      <a:pt x="100" y="308"/>
                    </a:lnTo>
                    <a:lnTo>
                      <a:pt x="100" y="304"/>
                    </a:lnTo>
                    <a:lnTo>
                      <a:pt x="101" y="304"/>
                    </a:lnTo>
                    <a:lnTo>
                      <a:pt x="102" y="304"/>
                    </a:lnTo>
                    <a:lnTo>
                      <a:pt x="103" y="304"/>
                    </a:lnTo>
                    <a:lnTo>
                      <a:pt x="104" y="304"/>
                    </a:lnTo>
                    <a:lnTo>
                      <a:pt x="105" y="304"/>
                    </a:lnTo>
                    <a:lnTo>
                      <a:pt x="106" y="304"/>
                    </a:lnTo>
                    <a:lnTo>
                      <a:pt x="106" y="306"/>
                    </a:lnTo>
                    <a:lnTo>
                      <a:pt x="107" y="305"/>
                    </a:lnTo>
                    <a:lnTo>
                      <a:pt x="107" y="299"/>
                    </a:lnTo>
                    <a:lnTo>
                      <a:pt x="107" y="293"/>
                    </a:lnTo>
                    <a:lnTo>
                      <a:pt x="106" y="291"/>
                    </a:lnTo>
                    <a:lnTo>
                      <a:pt x="107" y="289"/>
                    </a:lnTo>
                    <a:lnTo>
                      <a:pt x="107" y="287"/>
                    </a:lnTo>
                    <a:lnTo>
                      <a:pt x="106" y="287"/>
                    </a:lnTo>
                    <a:lnTo>
                      <a:pt x="105" y="286"/>
                    </a:lnTo>
                    <a:lnTo>
                      <a:pt x="106" y="284"/>
                    </a:lnTo>
                    <a:lnTo>
                      <a:pt x="107" y="283"/>
                    </a:lnTo>
                    <a:lnTo>
                      <a:pt x="107" y="280"/>
                    </a:lnTo>
                    <a:lnTo>
                      <a:pt x="106" y="280"/>
                    </a:lnTo>
                    <a:lnTo>
                      <a:pt x="107" y="278"/>
                    </a:lnTo>
                    <a:lnTo>
                      <a:pt x="110" y="277"/>
                    </a:lnTo>
                    <a:lnTo>
                      <a:pt x="106" y="277"/>
                    </a:lnTo>
                    <a:lnTo>
                      <a:pt x="104" y="276"/>
                    </a:lnTo>
                    <a:lnTo>
                      <a:pt x="100" y="272"/>
                    </a:lnTo>
                    <a:lnTo>
                      <a:pt x="98" y="269"/>
                    </a:lnTo>
                    <a:lnTo>
                      <a:pt x="93" y="268"/>
                    </a:lnTo>
                    <a:lnTo>
                      <a:pt x="92" y="267"/>
                    </a:lnTo>
                    <a:lnTo>
                      <a:pt x="89" y="268"/>
                    </a:lnTo>
                    <a:lnTo>
                      <a:pt x="87" y="267"/>
                    </a:lnTo>
                    <a:lnTo>
                      <a:pt x="87" y="266"/>
                    </a:lnTo>
                    <a:lnTo>
                      <a:pt x="89" y="267"/>
                    </a:lnTo>
                    <a:lnTo>
                      <a:pt x="90" y="262"/>
                    </a:lnTo>
                    <a:lnTo>
                      <a:pt x="90" y="260"/>
                    </a:lnTo>
                    <a:lnTo>
                      <a:pt x="90" y="259"/>
                    </a:lnTo>
                    <a:lnTo>
                      <a:pt x="90" y="256"/>
                    </a:lnTo>
                    <a:lnTo>
                      <a:pt x="87" y="256"/>
                    </a:lnTo>
                    <a:lnTo>
                      <a:pt x="85" y="255"/>
                    </a:lnTo>
                    <a:lnTo>
                      <a:pt x="83" y="254"/>
                    </a:lnTo>
                    <a:lnTo>
                      <a:pt x="79" y="254"/>
                    </a:lnTo>
                    <a:lnTo>
                      <a:pt x="77" y="255"/>
                    </a:lnTo>
                    <a:lnTo>
                      <a:pt x="77" y="252"/>
                    </a:lnTo>
                    <a:lnTo>
                      <a:pt x="76" y="248"/>
                    </a:lnTo>
                    <a:lnTo>
                      <a:pt x="74" y="247"/>
                    </a:lnTo>
                    <a:lnTo>
                      <a:pt x="73" y="248"/>
                    </a:lnTo>
                    <a:lnTo>
                      <a:pt x="73" y="247"/>
                    </a:lnTo>
                    <a:lnTo>
                      <a:pt x="71" y="244"/>
                    </a:lnTo>
                    <a:lnTo>
                      <a:pt x="70" y="244"/>
                    </a:lnTo>
                    <a:lnTo>
                      <a:pt x="70" y="238"/>
                    </a:lnTo>
                    <a:lnTo>
                      <a:pt x="68" y="237"/>
                    </a:lnTo>
                    <a:lnTo>
                      <a:pt x="67" y="235"/>
                    </a:lnTo>
                    <a:lnTo>
                      <a:pt x="66" y="235"/>
                    </a:lnTo>
                    <a:lnTo>
                      <a:pt x="65" y="234"/>
                    </a:lnTo>
                    <a:lnTo>
                      <a:pt x="63" y="236"/>
                    </a:lnTo>
                    <a:lnTo>
                      <a:pt x="62" y="236"/>
                    </a:lnTo>
                    <a:lnTo>
                      <a:pt x="61" y="235"/>
                    </a:lnTo>
                    <a:lnTo>
                      <a:pt x="60" y="236"/>
                    </a:lnTo>
                    <a:lnTo>
                      <a:pt x="61" y="237"/>
                    </a:lnTo>
                    <a:lnTo>
                      <a:pt x="53" y="237"/>
                    </a:lnTo>
                    <a:lnTo>
                      <a:pt x="52" y="236"/>
                    </a:lnTo>
                    <a:lnTo>
                      <a:pt x="43" y="234"/>
                    </a:lnTo>
                    <a:lnTo>
                      <a:pt x="43" y="233"/>
                    </a:lnTo>
                    <a:lnTo>
                      <a:pt x="42" y="232"/>
                    </a:lnTo>
                    <a:lnTo>
                      <a:pt x="42" y="231"/>
                    </a:lnTo>
                    <a:lnTo>
                      <a:pt x="40" y="229"/>
                    </a:lnTo>
                    <a:lnTo>
                      <a:pt x="41" y="228"/>
                    </a:lnTo>
                    <a:lnTo>
                      <a:pt x="40" y="227"/>
                    </a:lnTo>
                    <a:lnTo>
                      <a:pt x="38" y="226"/>
                    </a:lnTo>
                    <a:lnTo>
                      <a:pt x="37" y="224"/>
                    </a:lnTo>
                    <a:lnTo>
                      <a:pt x="36" y="224"/>
                    </a:lnTo>
                    <a:lnTo>
                      <a:pt x="35" y="223"/>
                    </a:lnTo>
                    <a:lnTo>
                      <a:pt x="32" y="223"/>
                    </a:lnTo>
                    <a:lnTo>
                      <a:pt x="31" y="220"/>
                    </a:lnTo>
                    <a:lnTo>
                      <a:pt x="29" y="220"/>
                    </a:lnTo>
                    <a:lnTo>
                      <a:pt x="27" y="219"/>
                    </a:lnTo>
                    <a:lnTo>
                      <a:pt x="28" y="215"/>
                    </a:lnTo>
                    <a:lnTo>
                      <a:pt x="29" y="216"/>
                    </a:lnTo>
                    <a:lnTo>
                      <a:pt x="30" y="215"/>
                    </a:lnTo>
                    <a:lnTo>
                      <a:pt x="34" y="215"/>
                    </a:lnTo>
                    <a:lnTo>
                      <a:pt x="37" y="217"/>
                    </a:lnTo>
                    <a:lnTo>
                      <a:pt x="37" y="216"/>
                    </a:lnTo>
                    <a:lnTo>
                      <a:pt x="35" y="215"/>
                    </a:lnTo>
                    <a:lnTo>
                      <a:pt x="34" y="215"/>
                    </a:lnTo>
                    <a:lnTo>
                      <a:pt x="33" y="210"/>
                    </a:lnTo>
                    <a:lnTo>
                      <a:pt x="32" y="210"/>
                    </a:lnTo>
                    <a:lnTo>
                      <a:pt x="27" y="210"/>
                    </a:lnTo>
                    <a:lnTo>
                      <a:pt x="25" y="212"/>
                    </a:lnTo>
                    <a:lnTo>
                      <a:pt x="23" y="212"/>
                    </a:lnTo>
                    <a:lnTo>
                      <a:pt x="22" y="211"/>
                    </a:lnTo>
                    <a:lnTo>
                      <a:pt x="22" y="210"/>
                    </a:lnTo>
                    <a:lnTo>
                      <a:pt x="22" y="209"/>
                    </a:lnTo>
                    <a:lnTo>
                      <a:pt x="21" y="209"/>
                    </a:lnTo>
                    <a:lnTo>
                      <a:pt x="20" y="207"/>
                    </a:lnTo>
                    <a:lnTo>
                      <a:pt x="19" y="209"/>
                    </a:lnTo>
                    <a:lnTo>
                      <a:pt x="13" y="207"/>
                    </a:lnTo>
                    <a:lnTo>
                      <a:pt x="12" y="210"/>
                    </a:lnTo>
                    <a:lnTo>
                      <a:pt x="11" y="210"/>
                    </a:lnTo>
                    <a:lnTo>
                      <a:pt x="9" y="212"/>
                    </a:lnTo>
                    <a:lnTo>
                      <a:pt x="7" y="212"/>
                    </a:lnTo>
                    <a:lnTo>
                      <a:pt x="7" y="209"/>
                    </a:lnTo>
                    <a:lnTo>
                      <a:pt x="3" y="209"/>
                    </a:lnTo>
                    <a:lnTo>
                      <a:pt x="1" y="209"/>
                    </a:lnTo>
                    <a:lnTo>
                      <a:pt x="0" y="209"/>
                    </a:lnTo>
                    <a:lnTo>
                      <a:pt x="0" y="207"/>
                    </a:lnTo>
                    <a:lnTo>
                      <a:pt x="2" y="205"/>
                    </a:lnTo>
                    <a:lnTo>
                      <a:pt x="2" y="203"/>
                    </a:lnTo>
                    <a:lnTo>
                      <a:pt x="4" y="202"/>
                    </a:lnTo>
                    <a:lnTo>
                      <a:pt x="5" y="202"/>
                    </a:lnTo>
                    <a:lnTo>
                      <a:pt x="4" y="200"/>
                    </a:lnTo>
                    <a:lnTo>
                      <a:pt x="6" y="198"/>
                    </a:lnTo>
                    <a:lnTo>
                      <a:pt x="6" y="196"/>
                    </a:lnTo>
                    <a:lnTo>
                      <a:pt x="8" y="197"/>
                    </a:lnTo>
                    <a:lnTo>
                      <a:pt x="11" y="197"/>
                    </a:lnTo>
                    <a:lnTo>
                      <a:pt x="11" y="193"/>
                    </a:lnTo>
                    <a:lnTo>
                      <a:pt x="11" y="190"/>
                    </a:lnTo>
                    <a:lnTo>
                      <a:pt x="9" y="189"/>
                    </a:lnTo>
                    <a:lnTo>
                      <a:pt x="8" y="186"/>
                    </a:lnTo>
                    <a:lnTo>
                      <a:pt x="6" y="188"/>
                    </a:lnTo>
                    <a:lnTo>
                      <a:pt x="6" y="186"/>
                    </a:lnTo>
                    <a:lnTo>
                      <a:pt x="6" y="183"/>
                    </a:lnTo>
                    <a:lnTo>
                      <a:pt x="7" y="180"/>
                    </a:lnTo>
                    <a:lnTo>
                      <a:pt x="6" y="179"/>
                    </a:lnTo>
                    <a:lnTo>
                      <a:pt x="8" y="178"/>
                    </a:lnTo>
                    <a:lnTo>
                      <a:pt x="9" y="179"/>
                    </a:lnTo>
                    <a:lnTo>
                      <a:pt x="11" y="177"/>
                    </a:lnTo>
                    <a:lnTo>
                      <a:pt x="12" y="177"/>
                    </a:lnTo>
                    <a:lnTo>
                      <a:pt x="12" y="175"/>
                    </a:lnTo>
                    <a:lnTo>
                      <a:pt x="16" y="175"/>
                    </a:lnTo>
                    <a:lnTo>
                      <a:pt x="16" y="176"/>
                    </a:lnTo>
                    <a:lnTo>
                      <a:pt x="20" y="178"/>
                    </a:lnTo>
                    <a:lnTo>
                      <a:pt x="22" y="178"/>
                    </a:lnTo>
                    <a:lnTo>
                      <a:pt x="22" y="176"/>
                    </a:lnTo>
                    <a:lnTo>
                      <a:pt x="22" y="175"/>
                    </a:lnTo>
                    <a:lnTo>
                      <a:pt x="22" y="174"/>
                    </a:lnTo>
                    <a:lnTo>
                      <a:pt x="23" y="175"/>
                    </a:lnTo>
                    <a:lnTo>
                      <a:pt x="25" y="175"/>
                    </a:lnTo>
                    <a:lnTo>
                      <a:pt x="25" y="171"/>
                    </a:lnTo>
                    <a:lnTo>
                      <a:pt x="25" y="170"/>
                    </a:lnTo>
                    <a:lnTo>
                      <a:pt x="25" y="166"/>
                    </a:lnTo>
                    <a:lnTo>
                      <a:pt x="25" y="167"/>
                    </a:lnTo>
                    <a:lnTo>
                      <a:pt x="26" y="167"/>
                    </a:lnTo>
                    <a:lnTo>
                      <a:pt x="27" y="169"/>
                    </a:lnTo>
                    <a:lnTo>
                      <a:pt x="28" y="169"/>
                    </a:lnTo>
                    <a:lnTo>
                      <a:pt x="30" y="170"/>
                    </a:lnTo>
                    <a:lnTo>
                      <a:pt x="31" y="168"/>
                    </a:lnTo>
                    <a:lnTo>
                      <a:pt x="31" y="165"/>
                    </a:lnTo>
                    <a:lnTo>
                      <a:pt x="31" y="163"/>
                    </a:lnTo>
                    <a:lnTo>
                      <a:pt x="29" y="162"/>
                    </a:lnTo>
                    <a:lnTo>
                      <a:pt x="33" y="162"/>
                    </a:lnTo>
                    <a:lnTo>
                      <a:pt x="33" y="159"/>
                    </a:lnTo>
                    <a:lnTo>
                      <a:pt x="32" y="155"/>
                    </a:lnTo>
                    <a:lnTo>
                      <a:pt x="33" y="154"/>
                    </a:lnTo>
                    <a:lnTo>
                      <a:pt x="33" y="150"/>
                    </a:lnTo>
                    <a:lnTo>
                      <a:pt x="34" y="152"/>
                    </a:lnTo>
                    <a:lnTo>
                      <a:pt x="37" y="152"/>
                    </a:lnTo>
                    <a:lnTo>
                      <a:pt x="38" y="151"/>
                    </a:lnTo>
                    <a:lnTo>
                      <a:pt x="38" y="150"/>
                    </a:lnTo>
                    <a:lnTo>
                      <a:pt x="40" y="150"/>
                    </a:lnTo>
                    <a:lnTo>
                      <a:pt x="40" y="149"/>
                    </a:lnTo>
                    <a:lnTo>
                      <a:pt x="41" y="149"/>
                    </a:lnTo>
                    <a:lnTo>
                      <a:pt x="41" y="148"/>
                    </a:lnTo>
                    <a:lnTo>
                      <a:pt x="41" y="146"/>
                    </a:lnTo>
                    <a:lnTo>
                      <a:pt x="43" y="146"/>
                    </a:lnTo>
                    <a:lnTo>
                      <a:pt x="43" y="145"/>
                    </a:lnTo>
                    <a:lnTo>
                      <a:pt x="46" y="145"/>
                    </a:lnTo>
                    <a:lnTo>
                      <a:pt x="47" y="142"/>
                    </a:lnTo>
                    <a:lnTo>
                      <a:pt x="50" y="142"/>
                    </a:lnTo>
                    <a:lnTo>
                      <a:pt x="52" y="142"/>
                    </a:lnTo>
                    <a:lnTo>
                      <a:pt x="52" y="141"/>
                    </a:lnTo>
                    <a:lnTo>
                      <a:pt x="53" y="141"/>
                    </a:lnTo>
                    <a:lnTo>
                      <a:pt x="55" y="145"/>
                    </a:lnTo>
                    <a:lnTo>
                      <a:pt x="57" y="146"/>
                    </a:lnTo>
                    <a:lnTo>
                      <a:pt x="58" y="145"/>
                    </a:lnTo>
                    <a:lnTo>
                      <a:pt x="61" y="145"/>
                    </a:lnTo>
                    <a:lnTo>
                      <a:pt x="64" y="142"/>
                    </a:lnTo>
                    <a:lnTo>
                      <a:pt x="66" y="144"/>
                    </a:lnTo>
                    <a:lnTo>
                      <a:pt x="66" y="142"/>
                    </a:lnTo>
                    <a:lnTo>
                      <a:pt x="71" y="140"/>
                    </a:lnTo>
                    <a:lnTo>
                      <a:pt x="70" y="137"/>
                    </a:lnTo>
                    <a:lnTo>
                      <a:pt x="73" y="138"/>
                    </a:lnTo>
                    <a:lnTo>
                      <a:pt x="74" y="137"/>
                    </a:lnTo>
                    <a:lnTo>
                      <a:pt x="76" y="134"/>
                    </a:lnTo>
                    <a:lnTo>
                      <a:pt x="76" y="133"/>
                    </a:lnTo>
                    <a:lnTo>
                      <a:pt x="78" y="133"/>
                    </a:lnTo>
                    <a:lnTo>
                      <a:pt x="80" y="132"/>
                    </a:lnTo>
                    <a:lnTo>
                      <a:pt x="85" y="126"/>
                    </a:lnTo>
                    <a:lnTo>
                      <a:pt x="86" y="127"/>
                    </a:lnTo>
                    <a:lnTo>
                      <a:pt x="85" y="128"/>
                    </a:lnTo>
                    <a:lnTo>
                      <a:pt x="85" y="133"/>
                    </a:lnTo>
                    <a:lnTo>
                      <a:pt x="89" y="132"/>
                    </a:lnTo>
                    <a:lnTo>
                      <a:pt x="90" y="133"/>
                    </a:lnTo>
                    <a:lnTo>
                      <a:pt x="92" y="135"/>
                    </a:lnTo>
                    <a:lnTo>
                      <a:pt x="93" y="135"/>
                    </a:lnTo>
                    <a:lnTo>
                      <a:pt x="97" y="133"/>
                    </a:lnTo>
                    <a:lnTo>
                      <a:pt x="104" y="135"/>
                    </a:lnTo>
                    <a:lnTo>
                      <a:pt x="106" y="136"/>
                    </a:lnTo>
                    <a:lnTo>
                      <a:pt x="107" y="133"/>
                    </a:lnTo>
                    <a:lnTo>
                      <a:pt x="108" y="131"/>
                    </a:lnTo>
                    <a:lnTo>
                      <a:pt x="109" y="132"/>
                    </a:lnTo>
                    <a:lnTo>
                      <a:pt x="110" y="129"/>
                    </a:lnTo>
                    <a:lnTo>
                      <a:pt x="111" y="130"/>
                    </a:lnTo>
                    <a:lnTo>
                      <a:pt x="110" y="133"/>
                    </a:lnTo>
                    <a:lnTo>
                      <a:pt x="112" y="133"/>
                    </a:lnTo>
                    <a:lnTo>
                      <a:pt x="113" y="131"/>
                    </a:lnTo>
                    <a:lnTo>
                      <a:pt x="114" y="131"/>
                    </a:lnTo>
                    <a:lnTo>
                      <a:pt x="118" y="127"/>
                    </a:lnTo>
                    <a:lnTo>
                      <a:pt x="120" y="124"/>
                    </a:lnTo>
                    <a:lnTo>
                      <a:pt x="122" y="122"/>
                    </a:lnTo>
                    <a:lnTo>
                      <a:pt x="123" y="122"/>
                    </a:lnTo>
                    <a:lnTo>
                      <a:pt x="125" y="120"/>
                    </a:lnTo>
                    <a:lnTo>
                      <a:pt x="126" y="120"/>
                    </a:lnTo>
                    <a:lnTo>
                      <a:pt x="128" y="123"/>
                    </a:lnTo>
                    <a:lnTo>
                      <a:pt x="128" y="122"/>
                    </a:lnTo>
                    <a:lnTo>
                      <a:pt x="129" y="122"/>
                    </a:lnTo>
                    <a:lnTo>
                      <a:pt x="131" y="128"/>
                    </a:lnTo>
                    <a:lnTo>
                      <a:pt x="130" y="131"/>
                    </a:lnTo>
                    <a:lnTo>
                      <a:pt x="131" y="132"/>
                    </a:lnTo>
                    <a:lnTo>
                      <a:pt x="138" y="132"/>
                    </a:lnTo>
                    <a:lnTo>
                      <a:pt x="138" y="128"/>
                    </a:lnTo>
                    <a:lnTo>
                      <a:pt x="139" y="127"/>
                    </a:lnTo>
                    <a:lnTo>
                      <a:pt x="139" y="124"/>
                    </a:lnTo>
                    <a:lnTo>
                      <a:pt x="141" y="122"/>
                    </a:lnTo>
                    <a:lnTo>
                      <a:pt x="143" y="120"/>
                    </a:lnTo>
                    <a:lnTo>
                      <a:pt x="146" y="120"/>
                    </a:lnTo>
                    <a:lnTo>
                      <a:pt x="152" y="119"/>
                    </a:lnTo>
                    <a:lnTo>
                      <a:pt x="153" y="119"/>
                    </a:lnTo>
                    <a:lnTo>
                      <a:pt x="152" y="120"/>
                    </a:lnTo>
                    <a:lnTo>
                      <a:pt x="156" y="119"/>
                    </a:lnTo>
                    <a:lnTo>
                      <a:pt x="157" y="118"/>
                    </a:lnTo>
                    <a:lnTo>
                      <a:pt x="158" y="118"/>
                    </a:lnTo>
                    <a:lnTo>
                      <a:pt x="161" y="117"/>
                    </a:lnTo>
                    <a:lnTo>
                      <a:pt x="161" y="115"/>
                    </a:lnTo>
                    <a:lnTo>
                      <a:pt x="162" y="115"/>
                    </a:lnTo>
                    <a:lnTo>
                      <a:pt x="162" y="114"/>
                    </a:lnTo>
                    <a:lnTo>
                      <a:pt x="164" y="115"/>
                    </a:lnTo>
                    <a:lnTo>
                      <a:pt x="165" y="113"/>
                    </a:lnTo>
                    <a:lnTo>
                      <a:pt x="166" y="112"/>
                    </a:lnTo>
                    <a:lnTo>
                      <a:pt x="166" y="108"/>
                    </a:lnTo>
                    <a:lnTo>
                      <a:pt x="166" y="107"/>
                    </a:lnTo>
                    <a:lnTo>
                      <a:pt x="164" y="107"/>
                    </a:lnTo>
                    <a:lnTo>
                      <a:pt x="165" y="107"/>
                    </a:lnTo>
                    <a:lnTo>
                      <a:pt x="165" y="106"/>
                    </a:lnTo>
                    <a:lnTo>
                      <a:pt x="167" y="107"/>
                    </a:lnTo>
                    <a:lnTo>
                      <a:pt x="170" y="107"/>
                    </a:lnTo>
                    <a:lnTo>
                      <a:pt x="170" y="109"/>
                    </a:lnTo>
                    <a:lnTo>
                      <a:pt x="175" y="109"/>
                    </a:lnTo>
                    <a:lnTo>
                      <a:pt x="176" y="109"/>
                    </a:lnTo>
                    <a:lnTo>
                      <a:pt x="175" y="107"/>
                    </a:lnTo>
                    <a:lnTo>
                      <a:pt x="176" y="107"/>
                    </a:lnTo>
                    <a:lnTo>
                      <a:pt x="175" y="106"/>
                    </a:lnTo>
                    <a:lnTo>
                      <a:pt x="177" y="103"/>
                    </a:lnTo>
                    <a:lnTo>
                      <a:pt x="175" y="101"/>
                    </a:lnTo>
                    <a:lnTo>
                      <a:pt x="174" y="101"/>
                    </a:lnTo>
                    <a:lnTo>
                      <a:pt x="174" y="95"/>
                    </a:lnTo>
                    <a:lnTo>
                      <a:pt x="177" y="94"/>
                    </a:lnTo>
                    <a:lnTo>
                      <a:pt x="178" y="94"/>
                    </a:lnTo>
                    <a:lnTo>
                      <a:pt x="180" y="92"/>
                    </a:lnTo>
                    <a:lnTo>
                      <a:pt x="181" y="92"/>
                    </a:lnTo>
                    <a:lnTo>
                      <a:pt x="182" y="90"/>
                    </a:lnTo>
                    <a:lnTo>
                      <a:pt x="185" y="90"/>
                    </a:lnTo>
                    <a:lnTo>
                      <a:pt x="187" y="93"/>
                    </a:lnTo>
                    <a:lnTo>
                      <a:pt x="188" y="94"/>
                    </a:lnTo>
                    <a:lnTo>
                      <a:pt x="188" y="92"/>
                    </a:lnTo>
                    <a:lnTo>
                      <a:pt x="190" y="92"/>
                    </a:lnTo>
                    <a:lnTo>
                      <a:pt x="190" y="91"/>
                    </a:lnTo>
                    <a:lnTo>
                      <a:pt x="194" y="94"/>
                    </a:lnTo>
                    <a:lnTo>
                      <a:pt x="198" y="95"/>
                    </a:lnTo>
                    <a:lnTo>
                      <a:pt x="198" y="97"/>
                    </a:lnTo>
                    <a:lnTo>
                      <a:pt x="199" y="97"/>
                    </a:lnTo>
                    <a:lnTo>
                      <a:pt x="199" y="98"/>
                    </a:lnTo>
                    <a:lnTo>
                      <a:pt x="200" y="98"/>
                    </a:lnTo>
                    <a:lnTo>
                      <a:pt x="205" y="99"/>
                    </a:lnTo>
                    <a:lnTo>
                      <a:pt x="211" y="99"/>
                    </a:lnTo>
                    <a:lnTo>
                      <a:pt x="211" y="101"/>
                    </a:lnTo>
                    <a:lnTo>
                      <a:pt x="213" y="101"/>
                    </a:lnTo>
                    <a:lnTo>
                      <a:pt x="217" y="102"/>
                    </a:lnTo>
                    <a:lnTo>
                      <a:pt x="218" y="103"/>
                    </a:lnTo>
                    <a:lnTo>
                      <a:pt x="218" y="102"/>
                    </a:lnTo>
                    <a:lnTo>
                      <a:pt x="224" y="102"/>
                    </a:lnTo>
                    <a:lnTo>
                      <a:pt x="225" y="101"/>
                    </a:lnTo>
                    <a:lnTo>
                      <a:pt x="228" y="103"/>
                    </a:lnTo>
                    <a:lnTo>
                      <a:pt x="229" y="100"/>
                    </a:lnTo>
                    <a:lnTo>
                      <a:pt x="229" y="98"/>
                    </a:lnTo>
                    <a:lnTo>
                      <a:pt x="232" y="100"/>
                    </a:lnTo>
                    <a:lnTo>
                      <a:pt x="232" y="101"/>
                    </a:lnTo>
                    <a:lnTo>
                      <a:pt x="233" y="103"/>
                    </a:lnTo>
                    <a:lnTo>
                      <a:pt x="234" y="102"/>
                    </a:lnTo>
                    <a:lnTo>
                      <a:pt x="236" y="104"/>
                    </a:lnTo>
                    <a:lnTo>
                      <a:pt x="236" y="103"/>
                    </a:lnTo>
                    <a:lnTo>
                      <a:pt x="237" y="103"/>
                    </a:lnTo>
                    <a:lnTo>
                      <a:pt x="238" y="101"/>
                    </a:lnTo>
                    <a:lnTo>
                      <a:pt x="243" y="106"/>
                    </a:lnTo>
                    <a:lnTo>
                      <a:pt x="245" y="107"/>
                    </a:lnTo>
                    <a:lnTo>
                      <a:pt x="245" y="108"/>
                    </a:lnTo>
                    <a:lnTo>
                      <a:pt x="246" y="109"/>
                    </a:lnTo>
                    <a:lnTo>
                      <a:pt x="248" y="105"/>
                    </a:lnTo>
                    <a:lnTo>
                      <a:pt x="250" y="103"/>
                    </a:lnTo>
                    <a:lnTo>
                      <a:pt x="250" y="102"/>
                    </a:lnTo>
                    <a:lnTo>
                      <a:pt x="252" y="99"/>
                    </a:lnTo>
                    <a:lnTo>
                      <a:pt x="253" y="99"/>
                    </a:lnTo>
                    <a:lnTo>
                      <a:pt x="255" y="98"/>
                    </a:lnTo>
                    <a:lnTo>
                      <a:pt x="257" y="100"/>
                    </a:lnTo>
                    <a:lnTo>
                      <a:pt x="259" y="101"/>
                    </a:lnTo>
                    <a:lnTo>
                      <a:pt x="260" y="100"/>
                    </a:lnTo>
                    <a:lnTo>
                      <a:pt x="260" y="99"/>
                    </a:lnTo>
                    <a:lnTo>
                      <a:pt x="261" y="101"/>
                    </a:lnTo>
                    <a:lnTo>
                      <a:pt x="263" y="101"/>
                    </a:lnTo>
                    <a:lnTo>
                      <a:pt x="263" y="99"/>
                    </a:lnTo>
                    <a:lnTo>
                      <a:pt x="267" y="100"/>
                    </a:lnTo>
                    <a:lnTo>
                      <a:pt x="267" y="98"/>
                    </a:lnTo>
                    <a:lnTo>
                      <a:pt x="268" y="99"/>
                    </a:lnTo>
                    <a:lnTo>
                      <a:pt x="269" y="98"/>
                    </a:lnTo>
                    <a:lnTo>
                      <a:pt x="272" y="99"/>
                    </a:lnTo>
                    <a:lnTo>
                      <a:pt x="273" y="100"/>
                    </a:lnTo>
                    <a:lnTo>
                      <a:pt x="273" y="101"/>
                    </a:lnTo>
                    <a:lnTo>
                      <a:pt x="274" y="101"/>
                    </a:lnTo>
                    <a:lnTo>
                      <a:pt x="274" y="103"/>
                    </a:lnTo>
                    <a:lnTo>
                      <a:pt x="275" y="102"/>
                    </a:lnTo>
                    <a:lnTo>
                      <a:pt x="276" y="103"/>
                    </a:lnTo>
                    <a:lnTo>
                      <a:pt x="275" y="101"/>
                    </a:lnTo>
                    <a:lnTo>
                      <a:pt x="276" y="101"/>
                    </a:lnTo>
                    <a:lnTo>
                      <a:pt x="276" y="102"/>
                    </a:lnTo>
                    <a:lnTo>
                      <a:pt x="276" y="103"/>
                    </a:lnTo>
                    <a:lnTo>
                      <a:pt x="278" y="102"/>
                    </a:lnTo>
                    <a:lnTo>
                      <a:pt x="281" y="98"/>
                    </a:lnTo>
                    <a:lnTo>
                      <a:pt x="280" y="98"/>
                    </a:lnTo>
                    <a:lnTo>
                      <a:pt x="281" y="96"/>
                    </a:lnTo>
                    <a:lnTo>
                      <a:pt x="280" y="96"/>
                    </a:lnTo>
                    <a:lnTo>
                      <a:pt x="281" y="95"/>
                    </a:lnTo>
                    <a:lnTo>
                      <a:pt x="280" y="95"/>
                    </a:lnTo>
                    <a:lnTo>
                      <a:pt x="280" y="94"/>
                    </a:lnTo>
                    <a:lnTo>
                      <a:pt x="280" y="90"/>
                    </a:lnTo>
                    <a:lnTo>
                      <a:pt x="283" y="92"/>
                    </a:lnTo>
                    <a:lnTo>
                      <a:pt x="283" y="86"/>
                    </a:lnTo>
                    <a:lnTo>
                      <a:pt x="283" y="84"/>
                    </a:lnTo>
                    <a:lnTo>
                      <a:pt x="284" y="84"/>
                    </a:lnTo>
                    <a:lnTo>
                      <a:pt x="284" y="82"/>
                    </a:lnTo>
                    <a:lnTo>
                      <a:pt x="283" y="81"/>
                    </a:lnTo>
                    <a:lnTo>
                      <a:pt x="282" y="81"/>
                    </a:lnTo>
                    <a:lnTo>
                      <a:pt x="282" y="78"/>
                    </a:lnTo>
                    <a:lnTo>
                      <a:pt x="281" y="77"/>
                    </a:lnTo>
                    <a:lnTo>
                      <a:pt x="281" y="76"/>
                    </a:lnTo>
                    <a:lnTo>
                      <a:pt x="283" y="75"/>
                    </a:lnTo>
                    <a:lnTo>
                      <a:pt x="283" y="76"/>
                    </a:lnTo>
                    <a:lnTo>
                      <a:pt x="284" y="75"/>
                    </a:lnTo>
                    <a:lnTo>
                      <a:pt x="283" y="74"/>
                    </a:lnTo>
                    <a:lnTo>
                      <a:pt x="283" y="73"/>
                    </a:lnTo>
                    <a:lnTo>
                      <a:pt x="282" y="71"/>
                    </a:lnTo>
                    <a:lnTo>
                      <a:pt x="283" y="70"/>
                    </a:lnTo>
                    <a:lnTo>
                      <a:pt x="283" y="71"/>
                    </a:lnTo>
                    <a:lnTo>
                      <a:pt x="283" y="69"/>
                    </a:lnTo>
                    <a:lnTo>
                      <a:pt x="283" y="68"/>
                    </a:lnTo>
                    <a:lnTo>
                      <a:pt x="281" y="67"/>
                    </a:lnTo>
                    <a:lnTo>
                      <a:pt x="281" y="66"/>
                    </a:lnTo>
                    <a:lnTo>
                      <a:pt x="283" y="65"/>
                    </a:lnTo>
                    <a:lnTo>
                      <a:pt x="284" y="65"/>
                    </a:lnTo>
                    <a:lnTo>
                      <a:pt x="284" y="64"/>
                    </a:lnTo>
                    <a:lnTo>
                      <a:pt x="286" y="64"/>
                    </a:lnTo>
                    <a:lnTo>
                      <a:pt x="290" y="69"/>
                    </a:lnTo>
                    <a:lnTo>
                      <a:pt x="296" y="72"/>
                    </a:lnTo>
                    <a:lnTo>
                      <a:pt x="296" y="71"/>
                    </a:lnTo>
                    <a:lnTo>
                      <a:pt x="297" y="71"/>
                    </a:lnTo>
                    <a:lnTo>
                      <a:pt x="296" y="70"/>
                    </a:lnTo>
                    <a:lnTo>
                      <a:pt x="297" y="69"/>
                    </a:lnTo>
                    <a:lnTo>
                      <a:pt x="297" y="68"/>
                    </a:lnTo>
                    <a:lnTo>
                      <a:pt x="295" y="68"/>
                    </a:lnTo>
                    <a:lnTo>
                      <a:pt x="294" y="67"/>
                    </a:lnTo>
                    <a:lnTo>
                      <a:pt x="296" y="65"/>
                    </a:lnTo>
                    <a:lnTo>
                      <a:pt x="297" y="67"/>
                    </a:lnTo>
                    <a:lnTo>
                      <a:pt x="298" y="65"/>
                    </a:lnTo>
                    <a:lnTo>
                      <a:pt x="297" y="65"/>
                    </a:lnTo>
                    <a:lnTo>
                      <a:pt x="299" y="64"/>
                    </a:lnTo>
                    <a:lnTo>
                      <a:pt x="299" y="58"/>
                    </a:lnTo>
                    <a:lnTo>
                      <a:pt x="303" y="61"/>
                    </a:lnTo>
                    <a:lnTo>
                      <a:pt x="306" y="61"/>
                    </a:lnTo>
                    <a:lnTo>
                      <a:pt x="306" y="58"/>
                    </a:lnTo>
                    <a:lnTo>
                      <a:pt x="309" y="61"/>
                    </a:lnTo>
                    <a:lnTo>
                      <a:pt x="312" y="61"/>
                    </a:lnTo>
                    <a:lnTo>
                      <a:pt x="312" y="57"/>
                    </a:lnTo>
                    <a:lnTo>
                      <a:pt x="313" y="56"/>
                    </a:lnTo>
                    <a:lnTo>
                      <a:pt x="313" y="54"/>
                    </a:lnTo>
                    <a:lnTo>
                      <a:pt x="313" y="52"/>
                    </a:lnTo>
                    <a:lnTo>
                      <a:pt x="312" y="52"/>
                    </a:lnTo>
                    <a:lnTo>
                      <a:pt x="313" y="52"/>
                    </a:lnTo>
                    <a:lnTo>
                      <a:pt x="313" y="48"/>
                    </a:lnTo>
                    <a:lnTo>
                      <a:pt x="310" y="39"/>
                    </a:lnTo>
                    <a:lnTo>
                      <a:pt x="315" y="38"/>
                    </a:lnTo>
                    <a:lnTo>
                      <a:pt x="315" y="34"/>
                    </a:lnTo>
                    <a:lnTo>
                      <a:pt x="319" y="36"/>
                    </a:lnTo>
                    <a:lnTo>
                      <a:pt x="320" y="36"/>
                    </a:lnTo>
                    <a:lnTo>
                      <a:pt x="319" y="39"/>
                    </a:lnTo>
                    <a:lnTo>
                      <a:pt x="321" y="39"/>
                    </a:lnTo>
                    <a:lnTo>
                      <a:pt x="321" y="40"/>
                    </a:lnTo>
                    <a:lnTo>
                      <a:pt x="322" y="42"/>
                    </a:lnTo>
                    <a:lnTo>
                      <a:pt x="323" y="39"/>
                    </a:lnTo>
                    <a:lnTo>
                      <a:pt x="325" y="35"/>
                    </a:lnTo>
                    <a:lnTo>
                      <a:pt x="330" y="35"/>
                    </a:lnTo>
                    <a:lnTo>
                      <a:pt x="329" y="35"/>
                    </a:lnTo>
                    <a:lnTo>
                      <a:pt x="330" y="37"/>
                    </a:lnTo>
                    <a:lnTo>
                      <a:pt x="330" y="41"/>
                    </a:lnTo>
                    <a:lnTo>
                      <a:pt x="331" y="41"/>
                    </a:lnTo>
                    <a:lnTo>
                      <a:pt x="334" y="43"/>
                    </a:lnTo>
                    <a:lnTo>
                      <a:pt x="336" y="43"/>
                    </a:lnTo>
                    <a:lnTo>
                      <a:pt x="337" y="41"/>
                    </a:lnTo>
                    <a:lnTo>
                      <a:pt x="335" y="39"/>
                    </a:lnTo>
                    <a:lnTo>
                      <a:pt x="335" y="38"/>
                    </a:lnTo>
                    <a:lnTo>
                      <a:pt x="339" y="39"/>
                    </a:lnTo>
                    <a:lnTo>
                      <a:pt x="340" y="38"/>
                    </a:lnTo>
                    <a:lnTo>
                      <a:pt x="341" y="36"/>
                    </a:lnTo>
                    <a:lnTo>
                      <a:pt x="343" y="37"/>
                    </a:lnTo>
                    <a:lnTo>
                      <a:pt x="344" y="37"/>
                    </a:lnTo>
                    <a:lnTo>
                      <a:pt x="343" y="38"/>
                    </a:lnTo>
                    <a:lnTo>
                      <a:pt x="343" y="40"/>
                    </a:lnTo>
                    <a:lnTo>
                      <a:pt x="343" y="41"/>
                    </a:lnTo>
                    <a:lnTo>
                      <a:pt x="345" y="43"/>
                    </a:lnTo>
                    <a:lnTo>
                      <a:pt x="344" y="43"/>
                    </a:lnTo>
                    <a:lnTo>
                      <a:pt x="343" y="44"/>
                    </a:lnTo>
                    <a:lnTo>
                      <a:pt x="342" y="46"/>
                    </a:lnTo>
                    <a:lnTo>
                      <a:pt x="343" y="47"/>
                    </a:lnTo>
                    <a:lnTo>
                      <a:pt x="343" y="51"/>
                    </a:lnTo>
                    <a:lnTo>
                      <a:pt x="345" y="54"/>
                    </a:lnTo>
                    <a:lnTo>
                      <a:pt x="346" y="52"/>
                    </a:lnTo>
                    <a:lnTo>
                      <a:pt x="346" y="53"/>
                    </a:lnTo>
                    <a:lnTo>
                      <a:pt x="347" y="52"/>
                    </a:lnTo>
                    <a:lnTo>
                      <a:pt x="347" y="53"/>
                    </a:lnTo>
                    <a:lnTo>
                      <a:pt x="348" y="53"/>
                    </a:lnTo>
                    <a:lnTo>
                      <a:pt x="348" y="54"/>
                    </a:lnTo>
                    <a:lnTo>
                      <a:pt x="349" y="55"/>
                    </a:lnTo>
                    <a:lnTo>
                      <a:pt x="350" y="56"/>
                    </a:lnTo>
                    <a:lnTo>
                      <a:pt x="351" y="55"/>
                    </a:lnTo>
                    <a:lnTo>
                      <a:pt x="351" y="53"/>
                    </a:lnTo>
                    <a:lnTo>
                      <a:pt x="353" y="51"/>
                    </a:lnTo>
                    <a:lnTo>
                      <a:pt x="353" y="52"/>
                    </a:lnTo>
                    <a:lnTo>
                      <a:pt x="355" y="53"/>
                    </a:lnTo>
                    <a:lnTo>
                      <a:pt x="356" y="53"/>
                    </a:lnTo>
                    <a:lnTo>
                      <a:pt x="356" y="51"/>
                    </a:lnTo>
                    <a:lnTo>
                      <a:pt x="358" y="51"/>
                    </a:lnTo>
                    <a:lnTo>
                      <a:pt x="359" y="53"/>
                    </a:lnTo>
                    <a:lnTo>
                      <a:pt x="361" y="54"/>
                    </a:lnTo>
                    <a:lnTo>
                      <a:pt x="361" y="52"/>
                    </a:lnTo>
                    <a:lnTo>
                      <a:pt x="361" y="51"/>
                    </a:lnTo>
                    <a:lnTo>
                      <a:pt x="365" y="52"/>
                    </a:lnTo>
                    <a:lnTo>
                      <a:pt x="368" y="52"/>
                    </a:lnTo>
                    <a:lnTo>
                      <a:pt x="372" y="55"/>
                    </a:lnTo>
                    <a:lnTo>
                      <a:pt x="372" y="54"/>
                    </a:lnTo>
                    <a:lnTo>
                      <a:pt x="372" y="50"/>
                    </a:lnTo>
                    <a:lnTo>
                      <a:pt x="374" y="49"/>
                    </a:lnTo>
                    <a:lnTo>
                      <a:pt x="374" y="48"/>
                    </a:lnTo>
                    <a:lnTo>
                      <a:pt x="378" y="49"/>
                    </a:lnTo>
                    <a:lnTo>
                      <a:pt x="379" y="48"/>
                    </a:lnTo>
                    <a:lnTo>
                      <a:pt x="381" y="48"/>
                    </a:lnTo>
                    <a:lnTo>
                      <a:pt x="383" y="40"/>
                    </a:lnTo>
                    <a:lnTo>
                      <a:pt x="383" y="39"/>
                    </a:lnTo>
                    <a:lnTo>
                      <a:pt x="390" y="41"/>
                    </a:lnTo>
                    <a:lnTo>
                      <a:pt x="391" y="40"/>
                    </a:lnTo>
                    <a:lnTo>
                      <a:pt x="392" y="36"/>
                    </a:lnTo>
                    <a:lnTo>
                      <a:pt x="391" y="27"/>
                    </a:lnTo>
                    <a:lnTo>
                      <a:pt x="392" y="22"/>
                    </a:lnTo>
                    <a:lnTo>
                      <a:pt x="405" y="27"/>
                    </a:lnTo>
                    <a:lnTo>
                      <a:pt x="411" y="34"/>
                    </a:lnTo>
                    <a:lnTo>
                      <a:pt x="418" y="28"/>
                    </a:lnTo>
                    <a:lnTo>
                      <a:pt x="419" y="28"/>
                    </a:lnTo>
                    <a:lnTo>
                      <a:pt x="420" y="27"/>
                    </a:lnTo>
                    <a:lnTo>
                      <a:pt x="421" y="26"/>
                    </a:lnTo>
                    <a:lnTo>
                      <a:pt x="420" y="24"/>
                    </a:lnTo>
                    <a:lnTo>
                      <a:pt x="418" y="22"/>
                    </a:lnTo>
                    <a:lnTo>
                      <a:pt x="419" y="20"/>
                    </a:lnTo>
                    <a:lnTo>
                      <a:pt x="418" y="19"/>
                    </a:lnTo>
                    <a:lnTo>
                      <a:pt x="423" y="18"/>
                    </a:lnTo>
                    <a:lnTo>
                      <a:pt x="426" y="17"/>
                    </a:lnTo>
                    <a:lnTo>
                      <a:pt x="428" y="17"/>
                    </a:lnTo>
                    <a:lnTo>
                      <a:pt x="429" y="17"/>
                    </a:lnTo>
                    <a:lnTo>
                      <a:pt x="430" y="15"/>
                    </a:lnTo>
                    <a:lnTo>
                      <a:pt x="430" y="17"/>
                    </a:lnTo>
                    <a:lnTo>
                      <a:pt x="433" y="15"/>
                    </a:lnTo>
                    <a:lnTo>
                      <a:pt x="435" y="14"/>
                    </a:lnTo>
                    <a:lnTo>
                      <a:pt x="434" y="11"/>
                    </a:lnTo>
                    <a:lnTo>
                      <a:pt x="435" y="11"/>
                    </a:lnTo>
                    <a:lnTo>
                      <a:pt x="434" y="7"/>
                    </a:lnTo>
                    <a:lnTo>
                      <a:pt x="432" y="7"/>
                    </a:lnTo>
                    <a:lnTo>
                      <a:pt x="435" y="6"/>
                    </a:lnTo>
                    <a:lnTo>
                      <a:pt x="435" y="5"/>
                    </a:lnTo>
                    <a:lnTo>
                      <a:pt x="437" y="6"/>
                    </a:lnTo>
                    <a:lnTo>
                      <a:pt x="437" y="5"/>
                    </a:lnTo>
                    <a:lnTo>
                      <a:pt x="438" y="5"/>
                    </a:lnTo>
                    <a:lnTo>
                      <a:pt x="439" y="6"/>
                    </a:lnTo>
                    <a:lnTo>
                      <a:pt x="437" y="0"/>
                    </a:lnTo>
                    <a:lnTo>
                      <a:pt x="439" y="0"/>
                    </a:lnTo>
                    <a:lnTo>
                      <a:pt x="444" y="1"/>
                    </a:lnTo>
                    <a:lnTo>
                      <a:pt x="443" y="1"/>
                    </a:lnTo>
                    <a:lnTo>
                      <a:pt x="444" y="4"/>
                    </a:lnTo>
                    <a:lnTo>
                      <a:pt x="442" y="5"/>
                    </a:lnTo>
                    <a:lnTo>
                      <a:pt x="443" y="6"/>
                    </a:lnTo>
                    <a:lnTo>
                      <a:pt x="444" y="6"/>
                    </a:lnTo>
                    <a:lnTo>
                      <a:pt x="446" y="7"/>
                    </a:lnTo>
                    <a:lnTo>
                      <a:pt x="446" y="6"/>
                    </a:lnTo>
                    <a:lnTo>
                      <a:pt x="447" y="7"/>
                    </a:lnTo>
                    <a:lnTo>
                      <a:pt x="449" y="11"/>
                    </a:lnTo>
                    <a:lnTo>
                      <a:pt x="447" y="11"/>
                    </a:lnTo>
                    <a:lnTo>
                      <a:pt x="448" y="11"/>
                    </a:lnTo>
                    <a:lnTo>
                      <a:pt x="449" y="13"/>
                    </a:lnTo>
                    <a:lnTo>
                      <a:pt x="451" y="13"/>
                    </a:lnTo>
                    <a:lnTo>
                      <a:pt x="452" y="14"/>
                    </a:lnTo>
                    <a:lnTo>
                      <a:pt x="452" y="11"/>
                    </a:lnTo>
                    <a:lnTo>
                      <a:pt x="454" y="11"/>
                    </a:lnTo>
                    <a:lnTo>
                      <a:pt x="454" y="9"/>
                    </a:lnTo>
                    <a:lnTo>
                      <a:pt x="455" y="8"/>
                    </a:lnTo>
                    <a:lnTo>
                      <a:pt x="456" y="9"/>
                    </a:lnTo>
                    <a:lnTo>
                      <a:pt x="455" y="9"/>
                    </a:lnTo>
                    <a:lnTo>
                      <a:pt x="455" y="10"/>
                    </a:lnTo>
                    <a:lnTo>
                      <a:pt x="457" y="10"/>
                    </a:lnTo>
                    <a:lnTo>
                      <a:pt x="457" y="11"/>
                    </a:lnTo>
                    <a:lnTo>
                      <a:pt x="459" y="11"/>
                    </a:lnTo>
                    <a:lnTo>
                      <a:pt x="460" y="11"/>
                    </a:lnTo>
                    <a:lnTo>
                      <a:pt x="463" y="10"/>
                    </a:lnTo>
                    <a:lnTo>
                      <a:pt x="463" y="11"/>
                    </a:lnTo>
                    <a:lnTo>
                      <a:pt x="462" y="13"/>
                    </a:lnTo>
                    <a:lnTo>
                      <a:pt x="463" y="13"/>
                    </a:lnTo>
                    <a:lnTo>
                      <a:pt x="465" y="19"/>
                    </a:lnTo>
                    <a:lnTo>
                      <a:pt x="466" y="19"/>
                    </a:lnTo>
                    <a:lnTo>
                      <a:pt x="468" y="20"/>
                    </a:lnTo>
                    <a:lnTo>
                      <a:pt x="468" y="23"/>
                    </a:lnTo>
                    <a:lnTo>
                      <a:pt x="468" y="22"/>
                    </a:lnTo>
                    <a:lnTo>
                      <a:pt x="470" y="22"/>
                    </a:lnTo>
                    <a:lnTo>
                      <a:pt x="470" y="23"/>
                    </a:lnTo>
                    <a:lnTo>
                      <a:pt x="469" y="25"/>
                    </a:lnTo>
                    <a:lnTo>
                      <a:pt x="470" y="27"/>
                    </a:lnTo>
                    <a:lnTo>
                      <a:pt x="470" y="29"/>
                    </a:lnTo>
                    <a:lnTo>
                      <a:pt x="471" y="28"/>
                    </a:lnTo>
                    <a:lnTo>
                      <a:pt x="472" y="28"/>
                    </a:lnTo>
                    <a:lnTo>
                      <a:pt x="474" y="28"/>
                    </a:lnTo>
                    <a:lnTo>
                      <a:pt x="476" y="28"/>
                    </a:lnTo>
                    <a:lnTo>
                      <a:pt x="477" y="31"/>
                    </a:lnTo>
                    <a:lnTo>
                      <a:pt x="479" y="32"/>
                    </a:lnTo>
                    <a:lnTo>
                      <a:pt x="478" y="34"/>
                    </a:lnTo>
                    <a:lnTo>
                      <a:pt x="480" y="34"/>
                    </a:lnTo>
                    <a:lnTo>
                      <a:pt x="483" y="37"/>
                    </a:lnTo>
                    <a:lnTo>
                      <a:pt x="482" y="38"/>
                    </a:lnTo>
                    <a:lnTo>
                      <a:pt x="482" y="39"/>
                    </a:lnTo>
                    <a:lnTo>
                      <a:pt x="483" y="38"/>
                    </a:lnTo>
                    <a:lnTo>
                      <a:pt x="483" y="40"/>
                    </a:lnTo>
                    <a:lnTo>
                      <a:pt x="483" y="46"/>
                    </a:lnTo>
                    <a:lnTo>
                      <a:pt x="484" y="47"/>
                    </a:lnTo>
                    <a:lnTo>
                      <a:pt x="484" y="48"/>
                    </a:lnTo>
                    <a:lnTo>
                      <a:pt x="487" y="47"/>
                    </a:lnTo>
                    <a:lnTo>
                      <a:pt x="487" y="48"/>
                    </a:lnTo>
                    <a:lnTo>
                      <a:pt x="488" y="48"/>
                    </a:lnTo>
                    <a:lnTo>
                      <a:pt x="488" y="49"/>
                    </a:lnTo>
                    <a:lnTo>
                      <a:pt x="490" y="48"/>
                    </a:lnTo>
                    <a:lnTo>
                      <a:pt x="492" y="49"/>
                    </a:lnTo>
                    <a:lnTo>
                      <a:pt x="494" y="51"/>
                    </a:lnTo>
                    <a:lnTo>
                      <a:pt x="493" y="52"/>
                    </a:lnTo>
                    <a:lnTo>
                      <a:pt x="494" y="52"/>
                    </a:lnTo>
                    <a:lnTo>
                      <a:pt x="494" y="53"/>
                    </a:lnTo>
                    <a:lnTo>
                      <a:pt x="495" y="53"/>
                    </a:lnTo>
                    <a:lnTo>
                      <a:pt x="495" y="54"/>
                    </a:lnTo>
                    <a:lnTo>
                      <a:pt x="494" y="54"/>
                    </a:lnTo>
                    <a:lnTo>
                      <a:pt x="494" y="56"/>
                    </a:lnTo>
                    <a:lnTo>
                      <a:pt x="493" y="56"/>
                    </a:lnTo>
                    <a:lnTo>
                      <a:pt x="493" y="58"/>
                    </a:lnTo>
                    <a:lnTo>
                      <a:pt x="491" y="57"/>
                    </a:lnTo>
                    <a:lnTo>
                      <a:pt x="491" y="58"/>
                    </a:lnTo>
                    <a:lnTo>
                      <a:pt x="487" y="58"/>
                    </a:lnTo>
                    <a:lnTo>
                      <a:pt x="486" y="60"/>
                    </a:lnTo>
                    <a:lnTo>
                      <a:pt x="486" y="63"/>
                    </a:lnTo>
                    <a:lnTo>
                      <a:pt x="486" y="64"/>
                    </a:lnTo>
                    <a:lnTo>
                      <a:pt x="487" y="65"/>
                    </a:lnTo>
                    <a:lnTo>
                      <a:pt x="490" y="69"/>
                    </a:lnTo>
                    <a:lnTo>
                      <a:pt x="490" y="71"/>
                    </a:lnTo>
                    <a:lnTo>
                      <a:pt x="489" y="72"/>
                    </a:lnTo>
                    <a:lnTo>
                      <a:pt x="489" y="73"/>
                    </a:lnTo>
                    <a:lnTo>
                      <a:pt x="490" y="73"/>
                    </a:lnTo>
                    <a:lnTo>
                      <a:pt x="492" y="75"/>
                    </a:lnTo>
                    <a:lnTo>
                      <a:pt x="491" y="76"/>
                    </a:lnTo>
                    <a:lnTo>
                      <a:pt x="491" y="77"/>
                    </a:lnTo>
                    <a:lnTo>
                      <a:pt x="490" y="77"/>
                    </a:lnTo>
                    <a:lnTo>
                      <a:pt x="489" y="77"/>
                    </a:lnTo>
                    <a:lnTo>
                      <a:pt x="490" y="77"/>
                    </a:lnTo>
                    <a:lnTo>
                      <a:pt x="490" y="78"/>
                    </a:lnTo>
                    <a:lnTo>
                      <a:pt x="489" y="80"/>
                    </a:lnTo>
                    <a:lnTo>
                      <a:pt x="490" y="80"/>
                    </a:lnTo>
                    <a:lnTo>
                      <a:pt x="489" y="82"/>
                    </a:lnTo>
                    <a:lnTo>
                      <a:pt x="489" y="84"/>
                    </a:lnTo>
                    <a:lnTo>
                      <a:pt x="487" y="86"/>
                    </a:lnTo>
                    <a:lnTo>
                      <a:pt x="487" y="88"/>
                    </a:lnTo>
                    <a:lnTo>
                      <a:pt x="489" y="88"/>
                    </a:lnTo>
                    <a:lnTo>
                      <a:pt x="489" y="89"/>
                    </a:lnTo>
                    <a:lnTo>
                      <a:pt x="491" y="88"/>
                    </a:lnTo>
                    <a:lnTo>
                      <a:pt x="491" y="89"/>
                    </a:lnTo>
                    <a:lnTo>
                      <a:pt x="493" y="93"/>
                    </a:lnTo>
                    <a:lnTo>
                      <a:pt x="493" y="94"/>
                    </a:lnTo>
                    <a:lnTo>
                      <a:pt x="491" y="94"/>
                    </a:lnTo>
                    <a:lnTo>
                      <a:pt x="491" y="96"/>
                    </a:lnTo>
                    <a:lnTo>
                      <a:pt x="492" y="97"/>
                    </a:lnTo>
                    <a:lnTo>
                      <a:pt x="492" y="98"/>
                    </a:lnTo>
                    <a:lnTo>
                      <a:pt x="495" y="99"/>
                    </a:lnTo>
                    <a:lnTo>
                      <a:pt x="491" y="108"/>
                    </a:lnTo>
                    <a:lnTo>
                      <a:pt x="491" y="107"/>
                    </a:lnTo>
                    <a:lnTo>
                      <a:pt x="490" y="109"/>
                    </a:lnTo>
                    <a:lnTo>
                      <a:pt x="489" y="107"/>
                    </a:lnTo>
                    <a:lnTo>
                      <a:pt x="489" y="109"/>
                    </a:lnTo>
                    <a:lnTo>
                      <a:pt x="486" y="109"/>
                    </a:lnTo>
                    <a:lnTo>
                      <a:pt x="486" y="111"/>
                    </a:lnTo>
                    <a:lnTo>
                      <a:pt x="487" y="111"/>
                    </a:lnTo>
                    <a:lnTo>
                      <a:pt x="487" y="112"/>
                    </a:lnTo>
                    <a:lnTo>
                      <a:pt x="486" y="113"/>
                    </a:lnTo>
                    <a:lnTo>
                      <a:pt x="487" y="115"/>
                    </a:lnTo>
                    <a:lnTo>
                      <a:pt x="487" y="116"/>
                    </a:lnTo>
                    <a:lnTo>
                      <a:pt x="486" y="116"/>
                    </a:lnTo>
                    <a:lnTo>
                      <a:pt x="485" y="117"/>
                    </a:lnTo>
                    <a:lnTo>
                      <a:pt x="484" y="117"/>
                    </a:lnTo>
                    <a:lnTo>
                      <a:pt x="485" y="116"/>
                    </a:lnTo>
                    <a:lnTo>
                      <a:pt x="484" y="116"/>
                    </a:lnTo>
                    <a:lnTo>
                      <a:pt x="483" y="116"/>
                    </a:lnTo>
                    <a:lnTo>
                      <a:pt x="482" y="116"/>
                    </a:lnTo>
                    <a:lnTo>
                      <a:pt x="481" y="115"/>
                    </a:lnTo>
                    <a:lnTo>
                      <a:pt x="479" y="117"/>
                    </a:lnTo>
                    <a:lnTo>
                      <a:pt x="476" y="120"/>
                    </a:lnTo>
                    <a:lnTo>
                      <a:pt x="478" y="123"/>
                    </a:lnTo>
                    <a:lnTo>
                      <a:pt x="479" y="126"/>
                    </a:lnTo>
                    <a:lnTo>
                      <a:pt x="481" y="126"/>
                    </a:lnTo>
                    <a:lnTo>
                      <a:pt x="483" y="128"/>
                    </a:lnTo>
                    <a:lnTo>
                      <a:pt x="482" y="128"/>
                    </a:lnTo>
                    <a:lnTo>
                      <a:pt x="480" y="129"/>
                    </a:lnTo>
                    <a:lnTo>
                      <a:pt x="481" y="133"/>
                    </a:lnTo>
                    <a:lnTo>
                      <a:pt x="481" y="135"/>
                    </a:lnTo>
                    <a:lnTo>
                      <a:pt x="483" y="137"/>
                    </a:lnTo>
                    <a:lnTo>
                      <a:pt x="485" y="139"/>
                    </a:lnTo>
                    <a:lnTo>
                      <a:pt x="487" y="140"/>
                    </a:lnTo>
                    <a:lnTo>
                      <a:pt x="489" y="139"/>
                    </a:lnTo>
                    <a:lnTo>
                      <a:pt x="491" y="136"/>
                    </a:lnTo>
                    <a:lnTo>
                      <a:pt x="492" y="139"/>
                    </a:lnTo>
                    <a:lnTo>
                      <a:pt x="496" y="141"/>
                    </a:lnTo>
                    <a:lnTo>
                      <a:pt x="497" y="141"/>
                    </a:lnTo>
                    <a:lnTo>
                      <a:pt x="496" y="142"/>
                    </a:lnTo>
                    <a:lnTo>
                      <a:pt x="495" y="142"/>
                    </a:lnTo>
                    <a:lnTo>
                      <a:pt x="495" y="146"/>
                    </a:lnTo>
                    <a:lnTo>
                      <a:pt x="496" y="146"/>
                    </a:lnTo>
                    <a:lnTo>
                      <a:pt x="498" y="145"/>
                    </a:lnTo>
                    <a:lnTo>
                      <a:pt x="498" y="146"/>
                    </a:lnTo>
                    <a:lnTo>
                      <a:pt x="499" y="148"/>
                    </a:lnTo>
                    <a:lnTo>
                      <a:pt x="500" y="148"/>
                    </a:lnTo>
                    <a:lnTo>
                      <a:pt x="501" y="150"/>
                    </a:lnTo>
                    <a:lnTo>
                      <a:pt x="502" y="150"/>
                    </a:lnTo>
                    <a:lnTo>
                      <a:pt x="503" y="152"/>
                    </a:lnTo>
                    <a:lnTo>
                      <a:pt x="503" y="154"/>
                    </a:lnTo>
                    <a:lnTo>
                      <a:pt x="502" y="153"/>
                    </a:lnTo>
                    <a:lnTo>
                      <a:pt x="499" y="155"/>
                    </a:lnTo>
                    <a:lnTo>
                      <a:pt x="499" y="156"/>
                    </a:lnTo>
                    <a:lnTo>
                      <a:pt x="501" y="157"/>
                    </a:lnTo>
                    <a:lnTo>
                      <a:pt x="501" y="159"/>
                    </a:lnTo>
                    <a:lnTo>
                      <a:pt x="499" y="161"/>
                    </a:lnTo>
                    <a:lnTo>
                      <a:pt x="501" y="162"/>
                    </a:lnTo>
                    <a:lnTo>
                      <a:pt x="504" y="165"/>
                    </a:lnTo>
                    <a:lnTo>
                      <a:pt x="504" y="166"/>
                    </a:lnTo>
                    <a:lnTo>
                      <a:pt x="505" y="167"/>
                    </a:lnTo>
                    <a:lnTo>
                      <a:pt x="506" y="165"/>
                    </a:lnTo>
                    <a:lnTo>
                      <a:pt x="506" y="167"/>
                    </a:lnTo>
                    <a:lnTo>
                      <a:pt x="507" y="167"/>
                    </a:lnTo>
                    <a:lnTo>
                      <a:pt x="508" y="167"/>
                    </a:lnTo>
                    <a:lnTo>
                      <a:pt x="508" y="165"/>
                    </a:lnTo>
                    <a:lnTo>
                      <a:pt x="512" y="166"/>
                    </a:lnTo>
                    <a:lnTo>
                      <a:pt x="514" y="164"/>
                    </a:lnTo>
                    <a:lnTo>
                      <a:pt x="515" y="164"/>
                    </a:lnTo>
                    <a:lnTo>
                      <a:pt x="515" y="165"/>
                    </a:lnTo>
                    <a:lnTo>
                      <a:pt x="517" y="167"/>
                    </a:lnTo>
                    <a:lnTo>
                      <a:pt x="518" y="167"/>
                    </a:lnTo>
                    <a:lnTo>
                      <a:pt x="519" y="168"/>
                    </a:lnTo>
                    <a:lnTo>
                      <a:pt x="520" y="167"/>
                    </a:lnTo>
                    <a:lnTo>
                      <a:pt x="522" y="169"/>
                    </a:lnTo>
                    <a:lnTo>
                      <a:pt x="525" y="171"/>
                    </a:lnTo>
                    <a:lnTo>
                      <a:pt x="524" y="171"/>
                    </a:lnTo>
                    <a:lnTo>
                      <a:pt x="525" y="173"/>
                    </a:lnTo>
                    <a:lnTo>
                      <a:pt x="526" y="172"/>
                    </a:lnTo>
                    <a:lnTo>
                      <a:pt x="528" y="171"/>
                    </a:lnTo>
                    <a:lnTo>
                      <a:pt x="529" y="168"/>
                    </a:lnTo>
                    <a:lnTo>
                      <a:pt x="532" y="169"/>
                    </a:lnTo>
                    <a:lnTo>
                      <a:pt x="533" y="167"/>
                    </a:lnTo>
                    <a:lnTo>
                      <a:pt x="535" y="167"/>
                    </a:lnTo>
                    <a:lnTo>
                      <a:pt x="536" y="167"/>
                    </a:lnTo>
                    <a:lnTo>
                      <a:pt x="538" y="167"/>
                    </a:lnTo>
                    <a:lnTo>
                      <a:pt x="538" y="165"/>
                    </a:lnTo>
                    <a:lnTo>
                      <a:pt x="538" y="167"/>
                    </a:lnTo>
                    <a:lnTo>
                      <a:pt x="539" y="167"/>
                    </a:lnTo>
                    <a:lnTo>
                      <a:pt x="539" y="170"/>
                    </a:lnTo>
                    <a:lnTo>
                      <a:pt x="540" y="170"/>
                    </a:lnTo>
                    <a:lnTo>
                      <a:pt x="540" y="171"/>
                    </a:lnTo>
                    <a:lnTo>
                      <a:pt x="541" y="171"/>
                    </a:lnTo>
                    <a:lnTo>
                      <a:pt x="543" y="172"/>
                    </a:lnTo>
                    <a:lnTo>
                      <a:pt x="543" y="173"/>
                    </a:lnTo>
                    <a:lnTo>
                      <a:pt x="544" y="173"/>
                    </a:lnTo>
                    <a:lnTo>
                      <a:pt x="545" y="175"/>
                    </a:lnTo>
                    <a:lnTo>
                      <a:pt x="543" y="176"/>
                    </a:lnTo>
                    <a:lnTo>
                      <a:pt x="544" y="178"/>
                    </a:lnTo>
                    <a:lnTo>
                      <a:pt x="544" y="179"/>
                    </a:lnTo>
                    <a:lnTo>
                      <a:pt x="543" y="179"/>
                    </a:lnTo>
                    <a:lnTo>
                      <a:pt x="544" y="182"/>
                    </a:lnTo>
                    <a:lnTo>
                      <a:pt x="543" y="185"/>
                    </a:lnTo>
                    <a:lnTo>
                      <a:pt x="544" y="185"/>
                    </a:lnTo>
                    <a:lnTo>
                      <a:pt x="545" y="188"/>
                    </a:lnTo>
                    <a:lnTo>
                      <a:pt x="543" y="189"/>
                    </a:lnTo>
                    <a:lnTo>
                      <a:pt x="541" y="189"/>
                    </a:lnTo>
                    <a:lnTo>
                      <a:pt x="540" y="190"/>
                    </a:lnTo>
                    <a:lnTo>
                      <a:pt x="541" y="191"/>
                    </a:lnTo>
                    <a:lnTo>
                      <a:pt x="541" y="197"/>
                    </a:lnTo>
                    <a:lnTo>
                      <a:pt x="540" y="200"/>
                    </a:lnTo>
                    <a:lnTo>
                      <a:pt x="542" y="201"/>
                    </a:lnTo>
                    <a:lnTo>
                      <a:pt x="542" y="203"/>
                    </a:lnTo>
                    <a:lnTo>
                      <a:pt x="543" y="203"/>
                    </a:lnTo>
                    <a:lnTo>
                      <a:pt x="545" y="205"/>
                    </a:lnTo>
                    <a:lnTo>
                      <a:pt x="544" y="209"/>
                    </a:lnTo>
                    <a:lnTo>
                      <a:pt x="545" y="207"/>
                    </a:lnTo>
                    <a:lnTo>
                      <a:pt x="545" y="209"/>
                    </a:lnTo>
                    <a:lnTo>
                      <a:pt x="546" y="209"/>
                    </a:lnTo>
                    <a:lnTo>
                      <a:pt x="544" y="211"/>
                    </a:lnTo>
                    <a:lnTo>
                      <a:pt x="547" y="210"/>
                    </a:lnTo>
                    <a:lnTo>
                      <a:pt x="545" y="212"/>
                    </a:lnTo>
                    <a:lnTo>
                      <a:pt x="545" y="215"/>
                    </a:lnTo>
                    <a:lnTo>
                      <a:pt x="544" y="217"/>
                    </a:lnTo>
                    <a:lnTo>
                      <a:pt x="543" y="216"/>
                    </a:lnTo>
                    <a:lnTo>
                      <a:pt x="542" y="218"/>
                    </a:lnTo>
                    <a:lnTo>
                      <a:pt x="543" y="219"/>
                    </a:lnTo>
                    <a:lnTo>
                      <a:pt x="543" y="220"/>
                    </a:lnTo>
                    <a:lnTo>
                      <a:pt x="542" y="222"/>
                    </a:lnTo>
                    <a:lnTo>
                      <a:pt x="541" y="221"/>
                    </a:lnTo>
                    <a:lnTo>
                      <a:pt x="541" y="222"/>
                    </a:lnTo>
                    <a:lnTo>
                      <a:pt x="540" y="223"/>
                    </a:lnTo>
                    <a:lnTo>
                      <a:pt x="539" y="225"/>
                    </a:lnTo>
                    <a:lnTo>
                      <a:pt x="537" y="224"/>
                    </a:lnTo>
                    <a:lnTo>
                      <a:pt x="536" y="227"/>
                    </a:lnTo>
                    <a:lnTo>
                      <a:pt x="536" y="226"/>
                    </a:lnTo>
                    <a:lnTo>
                      <a:pt x="535" y="226"/>
                    </a:lnTo>
                    <a:lnTo>
                      <a:pt x="535" y="228"/>
                    </a:lnTo>
                    <a:lnTo>
                      <a:pt x="534" y="228"/>
                    </a:lnTo>
                    <a:lnTo>
                      <a:pt x="533" y="227"/>
                    </a:lnTo>
                    <a:lnTo>
                      <a:pt x="532" y="229"/>
                    </a:lnTo>
                    <a:lnTo>
                      <a:pt x="534" y="229"/>
                    </a:lnTo>
                    <a:lnTo>
                      <a:pt x="537" y="232"/>
                    </a:lnTo>
                    <a:lnTo>
                      <a:pt x="537" y="233"/>
                    </a:lnTo>
                    <a:lnTo>
                      <a:pt x="533" y="236"/>
                    </a:lnTo>
                    <a:lnTo>
                      <a:pt x="530" y="237"/>
                    </a:lnTo>
                    <a:lnTo>
                      <a:pt x="534" y="239"/>
                    </a:lnTo>
                    <a:lnTo>
                      <a:pt x="538" y="238"/>
                    </a:lnTo>
                    <a:lnTo>
                      <a:pt x="540" y="241"/>
                    </a:lnTo>
                    <a:lnTo>
                      <a:pt x="541" y="243"/>
                    </a:lnTo>
                    <a:lnTo>
                      <a:pt x="543" y="244"/>
                    </a:lnTo>
                    <a:lnTo>
                      <a:pt x="544" y="243"/>
                    </a:lnTo>
                    <a:lnTo>
                      <a:pt x="544" y="241"/>
                    </a:lnTo>
                    <a:lnTo>
                      <a:pt x="545" y="243"/>
                    </a:lnTo>
                    <a:lnTo>
                      <a:pt x="546" y="243"/>
                    </a:lnTo>
                    <a:lnTo>
                      <a:pt x="546" y="244"/>
                    </a:lnTo>
                    <a:lnTo>
                      <a:pt x="550" y="248"/>
                    </a:lnTo>
                    <a:lnTo>
                      <a:pt x="552" y="249"/>
                    </a:lnTo>
                    <a:lnTo>
                      <a:pt x="553" y="249"/>
                    </a:lnTo>
                    <a:lnTo>
                      <a:pt x="555" y="250"/>
                    </a:lnTo>
                    <a:lnTo>
                      <a:pt x="552" y="254"/>
                    </a:lnTo>
                    <a:lnTo>
                      <a:pt x="552" y="257"/>
                    </a:lnTo>
                    <a:lnTo>
                      <a:pt x="551" y="256"/>
                    </a:lnTo>
                    <a:lnTo>
                      <a:pt x="550" y="256"/>
                    </a:lnTo>
                    <a:lnTo>
                      <a:pt x="551" y="260"/>
                    </a:lnTo>
                    <a:lnTo>
                      <a:pt x="548" y="262"/>
                    </a:lnTo>
                    <a:lnTo>
                      <a:pt x="546" y="260"/>
                    </a:lnTo>
                    <a:lnTo>
                      <a:pt x="546" y="258"/>
                    </a:lnTo>
                    <a:lnTo>
                      <a:pt x="545" y="257"/>
                    </a:lnTo>
                    <a:lnTo>
                      <a:pt x="543" y="258"/>
                    </a:lnTo>
                    <a:lnTo>
                      <a:pt x="541" y="262"/>
                    </a:lnTo>
                    <a:lnTo>
                      <a:pt x="543" y="265"/>
                    </a:lnTo>
                    <a:lnTo>
                      <a:pt x="545" y="263"/>
                    </a:lnTo>
                    <a:lnTo>
                      <a:pt x="546" y="267"/>
                    </a:lnTo>
                    <a:lnTo>
                      <a:pt x="548" y="267"/>
                    </a:lnTo>
                    <a:lnTo>
                      <a:pt x="546" y="267"/>
                    </a:lnTo>
                    <a:lnTo>
                      <a:pt x="544" y="266"/>
                    </a:lnTo>
                    <a:lnTo>
                      <a:pt x="543" y="267"/>
                    </a:lnTo>
                    <a:lnTo>
                      <a:pt x="542" y="267"/>
                    </a:lnTo>
                    <a:lnTo>
                      <a:pt x="541" y="267"/>
                    </a:lnTo>
                    <a:lnTo>
                      <a:pt x="542" y="271"/>
                    </a:lnTo>
                    <a:lnTo>
                      <a:pt x="543" y="273"/>
                    </a:lnTo>
                    <a:lnTo>
                      <a:pt x="542" y="279"/>
                    </a:lnTo>
                    <a:lnTo>
                      <a:pt x="540" y="278"/>
                    </a:lnTo>
                    <a:lnTo>
                      <a:pt x="538" y="279"/>
                    </a:lnTo>
                    <a:lnTo>
                      <a:pt x="537" y="278"/>
                    </a:lnTo>
                    <a:lnTo>
                      <a:pt x="537" y="279"/>
                    </a:lnTo>
                    <a:lnTo>
                      <a:pt x="536" y="279"/>
                    </a:lnTo>
                    <a:lnTo>
                      <a:pt x="535" y="279"/>
                    </a:lnTo>
                    <a:lnTo>
                      <a:pt x="534" y="278"/>
                    </a:lnTo>
                    <a:lnTo>
                      <a:pt x="533" y="279"/>
                    </a:lnTo>
                    <a:lnTo>
                      <a:pt x="532" y="280"/>
                    </a:lnTo>
                    <a:lnTo>
                      <a:pt x="533" y="282"/>
                    </a:lnTo>
                    <a:lnTo>
                      <a:pt x="538" y="283"/>
                    </a:lnTo>
                    <a:lnTo>
                      <a:pt x="537" y="284"/>
                    </a:lnTo>
                    <a:lnTo>
                      <a:pt x="539" y="283"/>
                    </a:lnTo>
                    <a:lnTo>
                      <a:pt x="539" y="285"/>
                    </a:lnTo>
                    <a:lnTo>
                      <a:pt x="538" y="286"/>
                    </a:lnTo>
                    <a:lnTo>
                      <a:pt x="538" y="285"/>
                    </a:lnTo>
                    <a:lnTo>
                      <a:pt x="537" y="286"/>
                    </a:lnTo>
                    <a:lnTo>
                      <a:pt x="535" y="284"/>
                    </a:lnTo>
                    <a:lnTo>
                      <a:pt x="535" y="285"/>
                    </a:lnTo>
                    <a:lnTo>
                      <a:pt x="536" y="286"/>
                    </a:lnTo>
                    <a:lnTo>
                      <a:pt x="534" y="284"/>
                    </a:lnTo>
                    <a:lnTo>
                      <a:pt x="533" y="284"/>
                    </a:lnTo>
                    <a:lnTo>
                      <a:pt x="530" y="286"/>
                    </a:lnTo>
                    <a:lnTo>
                      <a:pt x="528" y="286"/>
                    </a:lnTo>
                    <a:lnTo>
                      <a:pt x="530" y="288"/>
                    </a:lnTo>
                    <a:lnTo>
                      <a:pt x="530" y="290"/>
                    </a:lnTo>
                    <a:lnTo>
                      <a:pt x="530" y="292"/>
                    </a:lnTo>
                    <a:lnTo>
                      <a:pt x="532" y="293"/>
                    </a:lnTo>
                    <a:lnTo>
                      <a:pt x="532" y="294"/>
                    </a:lnTo>
                    <a:lnTo>
                      <a:pt x="533" y="294"/>
                    </a:lnTo>
                    <a:lnTo>
                      <a:pt x="533" y="296"/>
                    </a:lnTo>
                    <a:lnTo>
                      <a:pt x="535" y="297"/>
                    </a:lnTo>
                    <a:lnTo>
                      <a:pt x="536" y="298"/>
                    </a:lnTo>
                    <a:lnTo>
                      <a:pt x="537" y="299"/>
                    </a:lnTo>
                    <a:lnTo>
                      <a:pt x="539" y="297"/>
                    </a:lnTo>
                    <a:lnTo>
                      <a:pt x="542" y="298"/>
                    </a:lnTo>
                    <a:lnTo>
                      <a:pt x="541" y="299"/>
                    </a:lnTo>
                    <a:lnTo>
                      <a:pt x="541" y="298"/>
                    </a:lnTo>
                    <a:lnTo>
                      <a:pt x="542" y="300"/>
                    </a:lnTo>
                    <a:lnTo>
                      <a:pt x="543" y="300"/>
                    </a:lnTo>
                    <a:lnTo>
                      <a:pt x="545" y="301"/>
                    </a:lnTo>
                    <a:lnTo>
                      <a:pt x="543" y="302"/>
                    </a:lnTo>
                    <a:lnTo>
                      <a:pt x="542" y="302"/>
                    </a:lnTo>
                    <a:lnTo>
                      <a:pt x="543" y="303"/>
                    </a:lnTo>
                    <a:lnTo>
                      <a:pt x="544" y="304"/>
                    </a:lnTo>
                    <a:lnTo>
                      <a:pt x="545" y="304"/>
                    </a:lnTo>
                    <a:lnTo>
                      <a:pt x="546" y="304"/>
                    </a:lnTo>
                    <a:lnTo>
                      <a:pt x="548" y="306"/>
                    </a:lnTo>
                    <a:lnTo>
                      <a:pt x="552" y="304"/>
                    </a:lnTo>
                    <a:lnTo>
                      <a:pt x="552" y="306"/>
                    </a:lnTo>
                    <a:lnTo>
                      <a:pt x="553" y="307"/>
                    </a:lnTo>
                    <a:lnTo>
                      <a:pt x="552" y="307"/>
                    </a:lnTo>
                    <a:lnTo>
                      <a:pt x="552" y="310"/>
                    </a:lnTo>
                    <a:lnTo>
                      <a:pt x="553" y="310"/>
                    </a:lnTo>
                    <a:lnTo>
                      <a:pt x="555" y="306"/>
                    </a:lnTo>
                    <a:lnTo>
                      <a:pt x="555" y="307"/>
                    </a:lnTo>
                    <a:lnTo>
                      <a:pt x="555" y="309"/>
                    </a:lnTo>
                    <a:lnTo>
                      <a:pt x="556" y="309"/>
                    </a:lnTo>
                    <a:lnTo>
                      <a:pt x="555" y="310"/>
                    </a:lnTo>
                    <a:lnTo>
                      <a:pt x="555" y="313"/>
                    </a:lnTo>
                    <a:lnTo>
                      <a:pt x="552" y="314"/>
                    </a:lnTo>
                    <a:lnTo>
                      <a:pt x="552" y="315"/>
                    </a:lnTo>
                    <a:lnTo>
                      <a:pt x="552" y="316"/>
                    </a:lnTo>
                    <a:lnTo>
                      <a:pt x="555" y="319"/>
                    </a:lnTo>
                    <a:lnTo>
                      <a:pt x="562" y="326"/>
                    </a:lnTo>
                    <a:lnTo>
                      <a:pt x="563" y="325"/>
                    </a:lnTo>
                    <a:lnTo>
                      <a:pt x="564" y="325"/>
                    </a:lnTo>
                    <a:lnTo>
                      <a:pt x="564" y="327"/>
                    </a:lnTo>
                    <a:lnTo>
                      <a:pt x="565" y="326"/>
                    </a:lnTo>
                    <a:lnTo>
                      <a:pt x="566" y="327"/>
                    </a:lnTo>
                    <a:lnTo>
                      <a:pt x="566" y="329"/>
                    </a:lnTo>
                    <a:lnTo>
                      <a:pt x="567" y="330"/>
                    </a:lnTo>
                    <a:lnTo>
                      <a:pt x="568" y="328"/>
                    </a:lnTo>
                    <a:lnTo>
                      <a:pt x="569" y="331"/>
                    </a:lnTo>
                    <a:lnTo>
                      <a:pt x="568" y="333"/>
                    </a:lnTo>
                    <a:lnTo>
                      <a:pt x="569" y="333"/>
                    </a:lnTo>
                    <a:lnTo>
                      <a:pt x="568" y="335"/>
                    </a:lnTo>
                    <a:lnTo>
                      <a:pt x="569" y="337"/>
                    </a:lnTo>
                    <a:lnTo>
                      <a:pt x="568" y="336"/>
                    </a:lnTo>
                    <a:lnTo>
                      <a:pt x="566" y="337"/>
                    </a:lnTo>
                    <a:lnTo>
                      <a:pt x="564" y="339"/>
                    </a:lnTo>
                    <a:lnTo>
                      <a:pt x="567" y="344"/>
                    </a:lnTo>
                    <a:lnTo>
                      <a:pt x="568" y="344"/>
                    </a:lnTo>
                    <a:lnTo>
                      <a:pt x="568" y="345"/>
                    </a:lnTo>
                    <a:lnTo>
                      <a:pt x="568" y="347"/>
                    </a:lnTo>
                    <a:lnTo>
                      <a:pt x="568" y="348"/>
                    </a:lnTo>
                    <a:lnTo>
                      <a:pt x="567" y="348"/>
                    </a:lnTo>
                    <a:lnTo>
                      <a:pt x="566" y="347"/>
                    </a:lnTo>
                    <a:lnTo>
                      <a:pt x="566" y="350"/>
                    </a:lnTo>
                    <a:lnTo>
                      <a:pt x="565" y="350"/>
                    </a:lnTo>
                    <a:lnTo>
                      <a:pt x="564" y="352"/>
                    </a:lnTo>
                    <a:lnTo>
                      <a:pt x="564" y="353"/>
                    </a:lnTo>
                    <a:lnTo>
                      <a:pt x="561" y="356"/>
                    </a:lnTo>
                    <a:lnTo>
                      <a:pt x="563" y="357"/>
                    </a:lnTo>
                    <a:lnTo>
                      <a:pt x="561" y="358"/>
                    </a:lnTo>
                    <a:lnTo>
                      <a:pt x="558" y="359"/>
                    </a:lnTo>
                    <a:lnTo>
                      <a:pt x="557" y="359"/>
                    </a:lnTo>
                    <a:lnTo>
                      <a:pt x="557" y="360"/>
                    </a:lnTo>
                    <a:lnTo>
                      <a:pt x="556" y="361"/>
                    </a:lnTo>
                    <a:lnTo>
                      <a:pt x="558" y="363"/>
                    </a:lnTo>
                    <a:lnTo>
                      <a:pt x="558" y="365"/>
                    </a:lnTo>
                    <a:lnTo>
                      <a:pt x="557" y="367"/>
                    </a:lnTo>
                    <a:lnTo>
                      <a:pt x="558" y="368"/>
                    </a:lnTo>
                    <a:lnTo>
                      <a:pt x="557" y="371"/>
                    </a:lnTo>
                    <a:lnTo>
                      <a:pt x="556" y="371"/>
                    </a:lnTo>
                    <a:lnTo>
                      <a:pt x="556" y="369"/>
                    </a:lnTo>
                    <a:lnTo>
                      <a:pt x="555" y="371"/>
                    </a:lnTo>
                    <a:lnTo>
                      <a:pt x="556" y="373"/>
                    </a:lnTo>
                    <a:lnTo>
                      <a:pt x="556" y="375"/>
                    </a:lnTo>
                    <a:lnTo>
                      <a:pt x="555" y="375"/>
                    </a:lnTo>
                    <a:lnTo>
                      <a:pt x="554" y="376"/>
                    </a:lnTo>
                    <a:lnTo>
                      <a:pt x="554" y="378"/>
                    </a:lnTo>
                    <a:lnTo>
                      <a:pt x="552" y="380"/>
                    </a:lnTo>
                    <a:lnTo>
                      <a:pt x="551" y="378"/>
                    </a:lnTo>
                    <a:lnTo>
                      <a:pt x="548" y="379"/>
                    </a:lnTo>
                    <a:lnTo>
                      <a:pt x="548" y="380"/>
                    </a:lnTo>
                    <a:lnTo>
                      <a:pt x="548" y="382"/>
                    </a:lnTo>
                    <a:lnTo>
                      <a:pt x="546" y="383"/>
                    </a:lnTo>
                    <a:lnTo>
                      <a:pt x="544" y="383"/>
                    </a:lnTo>
                    <a:lnTo>
                      <a:pt x="544" y="384"/>
                    </a:lnTo>
                    <a:lnTo>
                      <a:pt x="543" y="382"/>
                    </a:lnTo>
                    <a:lnTo>
                      <a:pt x="541" y="380"/>
                    </a:lnTo>
                    <a:lnTo>
                      <a:pt x="540" y="381"/>
                    </a:lnTo>
                    <a:lnTo>
                      <a:pt x="535" y="385"/>
                    </a:lnTo>
                    <a:lnTo>
                      <a:pt x="535" y="386"/>
                    </a:lnTo>
                    <a:lnTo>
                      <a:pt x="533" y="386"/>
                    </a:lnTo>
                    <a:lnTo>
                      <a:pt x="532" y="388"/>
                    </a:lnTo>
                    <a:lnTo>
                      <a:pt x="530" y="390"/>
                    </a:lnTo>
                    <a:lnTo>
                      <a:pt x="530" y="392"/>
                    </a:lnTo>
                    <a:lnTo>
                      <a:pt x="531" y="394"/>
                    </a:lnTo>
                    <a:lnTo>
                      <a:pt x="533" y="394"/>
                    </a:lnTo>
                    <a:lnTo>
                      <a:pt x="534" y="394"/>
                    </a:lnTo>
                    <a:lnTo>
                      <a:pt x="533" y="395"/>
                    </a:lnTo>
                    <a:lnTo>
                      <a:pt x="535" y="397"/>
                    </a:lnTo>
                    <a:lnTo>
                      <a:pt x="534" y="399"/>
                    </a:lnTo>
                    <a:lnTo>
                      <a:pt x="536" y="400"/>
                    </a:lnTo>
                    <a:lnTo>
                      <a:pt x="535" y="401"/>
                    </a:lnTo>
                    <a:lnTo>
                      <a:pt x="535" y="402"/>
                    </a:lnTo>
                    <a:lnTo>
                      <a:pt x="533" y="403"/>
                    </a:lnTo>
                    <a:lnTo>
                      <a:pt x="532" y="403"/>
                    </a:lnTo>
                    <a:lnTo>
                      <a:pt x="531" y="405"/>
                    </a:lnTo>
                    <a:lnTo>
                      <a:pt x="530" y="404"/>
                    </a:lnTo>
                    <a:lnTo>
                      <a:pt x="529" y="404"/>
                    </a:lnTo>
                    <a:lnTo>
                      <a:pt x="528" y="403"/>
                    </a:lnTo>
                    <a:lnTo>
                      <a:pt x="527" y="404"/>
                    </a:lnTo>
                    <a:lnTo>
                      <a:pt x="524" y="401"/>
                    </a:lnTo>
                    <a:lnTo>
                      <a:pt x="524" y="403"/>
                    </a:lnTo>
                    <a:lnTo>
                      <a:pt x="523" y="403"/>
                    </a:lnTo>
                    <a:lnTo>
                      <a:pt x="522" y="402"/>
                    </a:lnTo>
                    <a:lnTo>
                      <a:pt x="522" y="399"/>
                    </a:lnTo>
                    <a:lnTo>
                      <a:pt x="521" y="400"/>
                    </a:lnTo>
                    <a:lnTo>
                      <a:pt x="520" y="399"/>
                    </a:lnTo>
                    <a:lnTo>
                      <a:pt x="519" y="402"/>
                    </a:lnTo>
                    <a:lnTo>
                      <a:pt x="517" y="404"/>
                    </a:lnTo>
                    <a:lnTo>
                      <a:pt x="516" y="407"/>
                    </a:lnTo>
                    <a:lnTo>
                      <a:pt x="517" y="407"/>
                    </a:lnTo>
                    <a:lnTo>
                      <a:pt x="515" y="408"/>
                    </a:lnTo>
                    <a:lnTo>
                      <a:pt x="515" y="411"/>
                    </a:lnTo>
                    <a:lnTo>
                      <a:pt x="515" y="409"/>
                    </a:lnTo>
                    <a:lnTo>
                      <a:pt x="513" y="408"/>
                    </a:lnTo>
                    <a:lnTo>
                      <a:pt x="510" y="412"/>
                    </a:lnTo>
                    <a:lnTo>
                      <a:pt x="507" y="409"/>
                    </a:lnTo>
                    <a:lnTo>
                      <a:pt x="504" y="411"/>
                    </a:lnTo>
                    <a:lnTo>
                      <a:pt x="501" y="413"/>
                    </a:lnTo>
                    <a:lnTo>
                      <a:pt x="500" y="412"/>
                    </a:lnTo>
                    <a:lnTo>
                      <a:pt x="499" y="413"/>
                    </a:lnTo>
                    <a:lnTo>
                      <a:pt x="498" y="412"/>
                    </a:lnTo>
                    <a:lnTo>
                      <a:pt x="496" y="412"/>
                    </a:lnTo>
                    <a:lnTo>
                      <a:pt x="496" y="411"/>
                    </a:lnTo>
                    <a:lnTo>
                      <a:pt x="496" y="413"/>
                    </a:lnTo>
                    <a:lnTo>
                      <a:pt x="496" y="412"/>
                    </a:lnTo>
                    <a:lnTo>
                      <a:pt x="495" y="412"/>
                    </a:lnTo>
                    <a:lnTo>
                      <a:pt x="492" y="412"/>
                    </a:lnTo>
                    <a:lnTo>
                      <a:pt x="492" y="415"/>
                    </a:lnTo>
                    <a:lnTo>
                      <a:pt x="491" y="414"/>
                    </a:lnTo>
                    <a:lnTo>
                      <a:pt x="490" y="414"/>
                    </a:lnTo>
                    <a:lnTo>
                      <a:pt x="491" y="416"/>
                    </a:lnTo>
                    <a:lnTo>
                      <a:pt x="487" y="417"/>
                    </a:lnTo>
                    <a:lnTo>
                      <a:pt x="487" y="416"/>
                    </a:lnTo>
                    <a:lnTo>
                      <a:pt x="486" y="418"/>
                    </a:lnTo>
                    <a:lnTo>
                      <a:pt x="486" y="416"/>
                    </a:lnTo>
                    <a:lnTo>
                      <a:pt x="484" y="417"/>
                    </a:lnTo>
                    <a:lnTo>
                      <a:pt x="484" y="416"/>
                    </a:lnTo>
                    <a:lnTo>
                      <a:pt x="482" y="416"/>
                    </a:lnTo>
                    <a:lnTo>
                      <a:pt x="484" y="413"/>
                    </a:lnTo>
                    <a:lnTo>
                      <a:pt x="484" y="412"/>
                    </a:lnTo>
                    <a:lnTo>
                      <a:pt x="483" y="412"/>
                    </a:lnTo>
                    <a:lnTo>
                      <a:pt x="481" y="413"/>
                    </a:lnTo>
                    <a:lnTo>
                      <a:pt x="480" y="412"/>
                    </a:lnTo>
                    <a:lnTo>
                      <a:pt x="479" y="414"/>
                    </a:lnTo>
                    <a:lnTo>
                      <a:pt x="477" y="414"/>
                    </a:lnTo>
                    <a:lnTo>
                      <a:pt x="476" y="414"/>
                    </a:lnTo>
                    <a:lnTo>
                      <a:pt x="475" y="416"/>
                    </a:lnTo>
                    <a:lnTo>
                      <a:pt x="474" y="416"/>
                    </a:lnTo>
                    <a:lnTo>
                      <a:pt x="474" y="418"/>
                    </a:lnTo>
                    <a:lnTo>
                      <a:pt x="475" y="418"/>
                    </a:lnTo>
                    <a:lnTo>
                      <a:pt x="475" y="419"/>
                    </a:lnTo>
                    <a:lnTo>
                      <a:pt x="475" y="420"/>
                    </a:lnTo>
                    <a:lnTo>
                      <a:pt x="472" y="421"/>
                    </a:lnTo>
                    <a:lnTo>
                      <a:pt x="472" y="425"/>
                    </a:lnTo>
                    <a:lnTo>
                      <a:pt x="472" y="428"/>
                    </a:lnTo>
                    <a:lnTo>
                      <a:pt x="467" y="429"/>
                    </a:lnTo>
                    <a:lnTo>
                      <a:pt x="467" y="431"/>
                    </a:lnTo>
                    <a:lnTo>
                      <a:pt x="465" y="434"/>
                    </a:lnTo>
                    <a:lnTo>
                      <a:pt x="464" y="434"/>
                    </a:lnTo>
                    <a:lnTo>
                      <a:pt x="464" y="433"/>
                    </a:lnTo>
                    <a:lnTo>
                      <a:pt x="463" y="433"/>
                    </a:lnTo>
                    <a:lnTo>
                      <a:pt x="462" y="433"/>
                    </a:lnTo>
                    <a:lnTo>
                      <a:pt x="463" y="434"/>
                    </a:lnTo>
                    <a:lnTo>
                      <a:pt x="462" y="434"/>
                    </a:lnTo>
                    <a:lnTo>
                      <a:pt x="462" y="435"/>
                    </a:lnTo>
                    <a:lnTo>
                      <a:pt x="461" y="437"/>
                    </a:lnTo>
                    <a:lnTo>
                      <a:pt x="460" y="438"/>
                    </a:lnTo>
                    <a:lnTo>
                      <a:pt x="460" y="440"/>
                    </a:lnTo>
                    <a:lnTo>
                      <a:pt x="460" y="442"/>
                    </a:lnTo>
                    <a:lnTo>
                      <a:pt x="459" y="446"/>
                    </a:lnTo>
                    <a:lnTo>
                      <a:pt x="460" y="448"/>
                    </a:lnTo>
                    <a:lnTo>
                      <a:pt x="459" y="450"/>
                    </a:lnTo>
                    <a:lnTo>
                      <a:pt x="460" y="451"/>
                    </a:lnTo>
                    <a:lnTo>
                      <a:pt x="460" y="454"/>
                    </a:lnTo>
                    <a:lnTo>
                      <a:pt x="462" y="454"/>
                    </a:lnTo>
                    <a:lnTo>
                      <a:pt x="463" y="452"/>
                    </a:lnTo>
                    <a:lnTo>
                      <a:pt x="466" y="457"/>
                    </a:lnTo>
                    <a:lnTo>
                      <a:pt x="469" y="456"/>
                    </a:lnTo>
                    <a:lnTo>
                      <a:pt x="473" y="457"/>
                    </a:lnTo>
                    <a:lnTo>
                      <a:pt x="473" y="459"/>
                    </a:lnTo>
                    <a:lnTo>
                      <a:pt x="474" y="463"/>
                    </a:lnTo>
                    <a:lnTo>
                      <a:pt x="476" y="468"/>
                    </a:lnTo>
                    <a:lnTo>
                      <a:pt x="476" y="469"/>
                    </a:lnTo>
                    <a:lnTo>
                      <a:pt x="475" y="470"/>
                    </a:lnTo>
                    <a:lnTo>
                      <a:pt x="475" y="471"/>
                    </a:lnTo>
                    <a:lnTo>
                      <a:pt x="476" y="473"/>
                    </a:lnTo>
                    <a:lnTo>
                      <a:pt x="474" y="476"/>
                    </a:lnTo>
                    <a:lnTo>
                      <a:pt x="473" y="475"/>
                    </a:lnTo>
                    <a:lnTo>
                      <a:pt x="473" y="477"/>
                    </a:lnTo>
                    <a:lnTo>
                      <a:pt x="472" y="476"/>
                    </a:lnTo>
                    <a:lnTo>
                      <a:pt x="472" y="477"/>
                    </a:lnTo>
                    <a:lnTo>
                      <a:pt x="471" y="477"/>
                    </a:lnTo>
                    <a:lnTo>
                      <a:pt x="470" y="478"/>
                    </a:lnTo>
                    <a:lnTo>
                      <a:pt x="470" y="480"/>
                    </a:lnTo>
                    <a:lnTo>
                      <a:pt x="467" y="481"/>
                    </a:lnTo>
                    <a:lnTo>
                      <a:pt x="467" y="480"/>
                    </a:lnTo>
                    <a:lnTo>
                      <a:pt x="466" y="480"/>
                    </a:lnTo>
                    <a:lnTo>
                      <a:pt x="464" y="481"/>
                    </a:lnTo>
                    <a:lnTo>
                      <a:pt x="463" y="480"/>
                    </a:lnTo>
                    <a:lnTo>
                      <a:pt x="462" y="481"/>
                    </a:lnTo>
                    <a:lnTo>
                      <a:pt x="462" y="478"/>
                    </a:lnTo>
                    <a:lnTo>
                      <a:pt x="459" y="476"/>
                    </a:lnTo>
                    <a:lnTo>
                      <a:pt x="459" y="478"/>
                    </a:lnTo>
                    <a:lnTo>
                      <a:pt x="457" y="477"/>
                    </a:lnTo>
                    <a:lnTo>
                      <a:pt x="457" y="480"/>
                    </a:lnTo>
                    <a:lnTo>
                      <a:pt x="455" y="481"/>
                    </a:lnTo>
                    <a:lnTo>
                      <a:pt x="454" y="480"/>
                    </a:lnTo>
                    <a:lnTo>
                      <a:pt x="455" y="478"/>
                    </a:lnTo>
                    <a:lnTo>
                      <a:pt x="453" y="478"/>
                    </a:lnTo>
                    <a:lnTo>
                      <a:pt x="453" y="480"/>
                    </a:lnTo>
                    <a:lnTo>
                      <a:pt x="454" y="481"/>
                    </a:lnTo>
                    <a:lnTo>
                      <a:pt x="454" y="483"/>
                    </a:lnTo>
                    <a:lnTo>
                      <a:pt x="452" y="483"/>
                    </a:lnTo>
                    <a:lnTo>
                      <a:pt x="452" y="484"/>
                    </a:lnTo>
                    <a:lnTo>
                      <a:pt x="451" y="485"/>
                    </a:lnTo>
                    <a:lnTo>
                      <a:pt x="451" y="486"/>
                    </a:lnTo>
                    <a:lnTo>
                      <a:pt x="451" y="488"/>
                    </a:lnTo>
                    <a:lnTo>
                      <a:pt x="451" y="489"/>
                    </a:lnTo>
                    <a:lnTo>
                      <a:pt x="447" y="488"/>
                    </a:lnTo>
                    <a:lnTo>
                      <a:pt x="447" y="486"/>
                    </a:lnTo>
                    <a:lnTo>
                      <a:pt x="447" y="484"/>
                    </a:lnTo>
                    <a:lnTo>
                      <a:pt x="444" y="482"/>
                    </a:lnTo>
                    <a:lnTo>
                      <a:pt x="444" y="483"/>
                    </a:lnTo>
                    <a:lnTo>
                      <a:pt x="444" y="482"/>
                    </a:lnTo>
                    <a:lnTo>
                      <a:pt x="444" y="483"/>
                    </a:lnTo>
                    <a:lnTo>
                      <a:pt x="442" y="483"/>
                    </a:lnTo>
                    <a:lnTo>
                      <a:pt x="441" y="483"/>
                    </a:lnTo>
                    <a:lnTo>
                      <a:pt x="440" y="482"/>
                    </a:lnTo>
                    <a:lnTo>
                      <a:pt x="439" y="481"/>
                    </a:lnTo>
                    <a:lnTo>
                      <a:pt x="439" y="480"/>
                    </a:lnTo>
                    <a:lnTo>
                      <a:pt x="438" y="480"/>
                    </a:lnTo>
                    <a:lnTo>
                      <a:pt x="438" y="478"/>
                    </a:lnTo>
                    <a:lnTo>
                      <a:pt x="439" y="478"/>
                    </a:lnTo>
                    <a:lnTo>
                      <a:pt x="438" y="478"/>
                    </a:lnTo>
                    <a:lnTo>
                      <a:pt x="437" y="479"/>
                    </a:lnTo>
                    <a:lnTo>
                      <a:pt x="436" y="478"/>
                    </a:lnTo>
                    <a:lnTo>
                      <a:pt x="435" y="478"/>
                    </a:lnTo>
                    <a:lnTo>
                      <a:pt x="435" y="482"/>
                    </a:lnTo>
                    <a:lnTo>
                      <a:pt x="433" y="480"/>
                    </a:lnTo>
                    <a:lnTo>
                      <a:pt x="430" y="481"/>
                    </a:lnTo>
                    <a:lnTo>
                      <a:pt x="429" y="481"/>
                    </a:lnTo>
                    <a:lnTo>
                      <a:pt x="429" y="482"/>
                    </a:lnTo>
                    <a:lnTo>
                      <a:pt x="428" y="482"/>
                    </a:lnTo>
                    <a:lnTo>
                      <a:pt x="427" y="481"/>
                    </a:lnTo>
                    <a:lnTo>
                      <a:pt x="426" y="482"/>
                    </a:lnTo>
                    <a:lnTo>
                      <a:pt x="425" y="482"/>
                    </a:lnTo>
                    <a:lnTo>
                      <a:pt x="424" y="482"/>
                    </a:lnTo>
                    <a:lnTo>
                      <a:pt x="421" y="483"/>
                    </a:lnTo>
                    <a:lnTo>
                      <a:pt x="419" y="480"/>
                    </a:lnTo>
                    <a:lnTo>
                      <a:pt x="417" y="480"/>
                    </a:lnTo>
                    <a:lnTo>
                      <a:pt x="416" y="478"/>
                    </a:lnTo>
                    <a:lnTo>
                      <a:pt x="414" y="479"/>
                    </a:lnTo>
                    <a:lnTo>
                      <a:pt x="413" y="480"/>
                    </a:lnTo>
                    <a:lnTo>
                      <a:pt x="412" y="480"/>
                    </a:lnTo>
                    <a:lnTo>
                      <a:pt x="411" y="478"/>
                    </a:lnTo>
                    <a:lnTo>
                      <a:pt x="411" y="479"/>
                    </a:lnTo>
                    <a:lnTo>
                      <a:pt x="409" y="478"/>
                    </a:lnTo>
                    <a:lnTo>
                      <a:pt x="410" y="477"/>
                    </a:lnTo>
                    <a:lnTo>
                      <a:pt x="408" y="475"/>
                    </a:lnTo>
                    <a:lnTo>
                      <a:pt x="403" y="475"/>
                    </a:lnTo>
                    <a:lnTo>
                      <a:pt x="400" y="475"/>
                    </a:lnTo>
                    <a:lnTo>
                      <a:pt x="398" y="479"/>
                    </a:lnTo>
                    <a:lnTo>
                      <a:pt x="399" y="480"/>
                    </a:lnTo>
                    <a:lnTo>
                      <a:pt x="401" y="481"/>
                    </a:lnTo>
                    <a:lnTo>
                      <a:pt x="402" y="484"/>
                    </a:lnTo>
                    <a:lnTo>
                      <a:pt x="402" y="486"/>
                    </a:lnTo>
                    <a:lnTo>
                      <a:pt x="402" y="487"/>
                    </a:lnTo>
                    <a:lnTo>
                      <a:pt x="399" y="488"/>
                    </a:lnTo>
                    <a:lnTo>
                      <a:pt x="395" y="486"/>
                    </a:lnTo>
                    <a:lnTo>
                      <a:pt x="394" y="488"/>
                    </a:lnTo>
                    <a:lnTo>
                      <a:pt x="391" y="486"/>
                    </a:lnTo>
                    <a:lnTo>
                      <a:pt x="389" y="486"/>
                    </a:lnTo>
                    <a:lnTo>
                      <a:pt x="388" y="487"/>
                    </a:lnTo>
                    <a:lnTo>
                      <a:pt x="388" y="489"/>
                    </a:lnTo>
                    <a:lnTo>
                      <a:pt x="387" y="490"/>
                    </a:lnTo>
                    <a:lnTo>
                      <a:pt x="387" y="491"/>
                    </a:lnTo>
                    <a:lnTo>
                      <a:pt x="388" y="492"/>
                    </a:lnTo>
                    <a:lnTo>
                      <a:pt x="389" y="495"/>
                    </a:lnTo>
                    <a:lnTo>
                      <a:pt x="388" y="495"/>
                    </a:lnTo>
                    <a:lnTo>
                      <a:pt x="386" y="495"/>
                    </a:lnTo>
                    <a:lnTo>
                      <a:pt x="386" y="496"/>
                    </a:lnTo>
                    <a:lnTo>
                      <a:pt x="386" y="499"/>
                    </a:lnTo>
                    <a:lnTo>
                      <a:pt x="384" y="499"/>
                    </a:lnTo>
                    <a:lnTo>
                      <a:pt x="383" y="501"/>
                    </a:lnTo>
                    <a:lnTo>
                      <a:pt x="382" y="501"/>
                    </a:lnTo>
                    <a:lnTo>
                      <a:pt x="381" y="499"/>
                    </a:lnTo>
                    <a:lnTo>
                      <a:pt x="379" y="501"/>
                    </a:lnTo>
                    <a:lnTo>
                      <a:pt x="377" y="501"/>
                    </a:lnTo>
                    <a:lnTo>
                      <a:pt x="377" y="498"/>
                    </a:lnTo>
                    <a:lnTo>
                      <a:pt x="374" y="495"/>
                    </a:lnTo>
                    <a:lnTo>
                      <a:pt x="376" y="494"/>
                    </a:lnTo>
                    <a:lnTo>
                      <a:pt x="374" y="493"/>
                    </a:lnTo>
                    <a:lnTo>
                      <a:pt x="373" y="492"/>
                    </a:lnTo>
                    <a:lnTo>
                      <a:pt x="374" y="491"/>
                    </a:lnTo>
                    <a:lnTo>
                      <a:pt x="373" y="490"/>
                    </a:lnTo>
                    <a:lnTo>
                      <a:pt x="373" y="489"/>
                    </a:lnTo>
                    <a:lnTo>
                      <a:pt x="373" y="485"/>
                    </a:lnTo>
                    <a:lnTo>
                      <a:pt x="371" y="486"/>
                    </a:lnTo>
                    <a:lnTo>
                      <a:pt x="372" y="485"/>
                    </a:lnTo>
                    <a:lnTo>
                      <a:pt x="372" y="484"/>
                    </a:lnTo>
                    <a:lnTo>
                      <a:pt x="371" y="484"/>
                    </a:lnTo>
                    <a:lnTo>
                      <a:pt x="372" y="483"/>
                    </a:lnTo>
                    <a:lnTo>
                      <a:pt x="372" y="481"/>
                    </a:lnTo>
                    <a:lnTo>
                      <a:pt x="370" y="480"/>
                    </a:lnTo>
                    <a:lnTo>
                      <a:pt x="371" y="480"/>
                    </a:lnTo>
                    <a:lnTo>
                      <a:pt x="372" y="480"/>
                    </a:lnTo>
                    <a:lnTo>
                      <a:pt x="370" y="478"/>
                    </a:lnTo>
                    <a:lnTo>
                      <a:pt x="370" y="477"/>
                    </a:lnTo>
                    <a:lnTo>
                      <a:pt x="369" y="479"/>
                    </a:lnTo>
                    <a:lnTo>
                      <a:pt x="368" y="479"/>
                    </a:lnTo>
                    <a:lnTo>
                      <a:pt x="367" y="478"/>
                    </a:lnTo>
                    <a:lnTo>
                      <a:pt x="366" y="478"/>
                    </a:lnTo>
                    <a:lnTo>
                      <a:pt x="364" y="482"/>
                    </a:lnTo>
                    <a:lnTo>
                      <a:pt x="365" y="483"/>
                    </a:lnTo>
                    <a:lnTo>
                      <a:pt x="364" y="484"/>
                    </a:lnTo>
                    <a:lnTo>
                      <a:pt x="363" y="483"/>
                    </a:lnTo>
                    <a:lnTo>
                      <a:pt x="363" y="481"/>
                    </a:lnTo>
                    <a:lnTo>
                      <a:pt x="362" y="479"/>
                    </a:lnTo>
                    <a:lnTo>
                      <a:pt x="361" y="479"/>
                    </a:lnTo>
                    <a:lnTo>
                      <a:pt x="359" y="478"/>
                    </a:lnTo>
                    <a:lnTo>
                      <a:pt x="357" y="475"/>
                    </a:lnTo>
                    <a:lnTo>
                      <a:pt x="356" y="470"/>
                    </a:lnTo>
                    <a:lnTo>
                      <a:pt x="355" y="470"/>
                    </a:lnTo>
                    <a:lnTo>
                      <a:pt x="354" y="470"/>
                    </a:lnTo>
                    <a:lnTo>
                      <a:pt x="348" y="468"/>
                    </a:lnTo>
                    <a:lnTo>
                      <a:pt x="347" y="465"/>
                    </a:lnTo>
                    <a:lnTo>
                      <a:pt x="344" y="460"/>
                    </a:lnTo>
                    <a:lnTo>
                      <a:pt x="345" y="459"/>
                    </a:lnTo>
                    <a:lnTo>
                      <a:pt x="344" y="459"/>
                    </a:lnTo>
                    <a:lnTo>
                      <a:pt x="343" y="461"/>
                    </a:lnTo>
                    <a:lnTo>
                      <a:pt x="343" y="464"/>
                    </a:lnTo>
                    <a:lnTo>
                      <a:pt x="340" y="464"/>
                    </a:lnTo>
                    <a:lnTo>
                      <a:pt x="340" y="465"/>
                    </a:lnTo>
                    <a:lnTo>
                      <a:pt x="338" y="465"/>
                    </a:lnTo>
                    <a:lnTo>
                      <a:pt x="338" y="466"/>
                    </a:lnTo>
                    <a:lnTo>
                      <a:pt x="338" y="465"/>
                    </a:lnTo>
                    <a:lnTo>
                      <a:pt x="337" y="467"/>
                    </a:lnTo>
                    <a:lnTo>
                      <a:pt x="337" y="468"/>
                    </a:lnTo>
                    <a:lnTo>
                      <a:pt x="338" y="468"/>
                    </a:lnTo>
                    <a:lnTo>
                      <a:pt x="337" y="471"/>
                    </a:lnTo>
                    <a:lnTo>
                      <a:pt x="333" y="469"/>
                    </a:lnTo>
                    <a:lnTo>
                      <a:pt x="333" y="470"/>
                    </a:lnTo>
                    <a:lnTo>
                      <a:pt x="333" y="471"/>
                    </a:lnTo>
                    <a:lnTo>
                      <a:pt x="332" y="471"/>
                    </a:lnTo>
                    <a:lnTo>
                      <a:pt x="333" y="472"/>
                    </a:lnTo>
                    <a:lnTo>
                      <a:pt x="332" y="472"/>
                    </a:lnTo>
                    <a:lnTo>
                      <a:pt x="333" y="473"/>
                    </a:lnTo>
                    <a:lnTo>
                      <a:pt x="332" y="475"/>
                    </a:lnTo>
                    <a:lnTo>
                      <a:pt x="333" y="476"/>
                    </a:lnTo>
                    <a:lnTo>
                      <a:pt x="332" y="476"/>
                    </a:lnTo>
                    <a:lnTo>
                      <a:pt x="331" y="477"/>
                    </a:lnTo>
                    <a:lnTo>
                      <a:pt x="330" y="477"/>
                    </a:lnTo>
                    <a:lnTo>
                      <a:pt x="330" y="480"/>
                    </a:lnTo>
                    <a:lnTo>
                      <a:pt x="329" y="480"/>
                    </a:lnTo>
                    <a:lnTo>
                      <a:pt x="329" y="481"/>
                    </a:lnTo>
                    <a:lnTo>
                      <a:pt x="329" y="482"/>
                    </a:lnTo>
                    <a:lnTo>
                      <a:pt x="331" y="483"/>
                    </a:lnTo>
                    <a:lnTo>
                      <a:pt x="330" y="486"/>
                    </a:lnTo>
                    <a:lnTo>
                      <a:pt x="330" y="487"/>
                    </a:lnTo>
                    <a:lnTo>
                      <a:pt x="332" y="486"/>
                    </a:lnTo>
                    <a:lnTo>
                      <a:pt x="332" y="488"/>
                    </a:lnTo>
                    <a:lnTo>
                      <a:pt x="331" y="488"/>
                    </a:lnTo>
                    <a:lnTo>
                      <a:pt x="333" y="489"/>
                    </a:lnTo>
                    <a:lnTo>
                      <a:pt x="333" y="490"/>
                    </a:lnTo>
                    <a:lnTo>
                      <a:pt x="331" y="491"/>
                    </a:lnTo>
                    <a:lnTo>
                      <a:pt x="333" y="491"/>
                    </a:lnTo>
                    <a:lnTo>
                      <a:pt x="332" y="492"/>
                    </a:lnTo>
                    <a:lnTo>
                      <a:pt x="330" y="492"/>
                    </a:lnTo>
                    <a:lnTo>
                      <a:pt x="329" y="492"/>
                    </a:lnTo>
                    <a:lnTo>
                      <a:pt x="329" y="493"/>
                    </a:lnTo>
                    <a:lnTo>
                      <a:pt x="325" y="493"/>
                    </a:lnTo>
                    <a:lnTo>
                      <a:pt x="325" y="494"/>
                    </a:lnTo>
                    <a:lnTo>
                      <a:pt x="324" y="494"/>
                    </a:lnTo>
                    <a:lnTo>
                      <a:pt x="324" y="493"/>
                    </a:lnTo>
                    <a:lnTo>
                      <a:pt x="321" y="493"/>
                    </a:lnTo>
                    <a:lnTo>
                      <a:pt x="320" y="492"/>
                    </a:lnTo>
                    <a:lnTo>
                      <a:pt x="320" y="493"/>
                    </a:lnTo>
                    <a:lnTo>
                      <a:pt x="320" y="494"/>
                    </a:lnTo>
                    <a:lnTo>
                      <a:pt x="318" y="494"/>
                    </a:lnTo>
                    <a:lnTo>
                      <a:pt x="317" y="494"/>
                    </a:lnTo>
                    <a:lnTo>
                      <a:pt x="316" y="496"/>
                    </a:lnTo>
                    <a:lnTo>
                      <a:pt x="313" y="499"/>
                    </a:lnTo>
                    <a:lnTo>
                      <a:pt x="312" y="498"/>
                    </a:lnTo>
                    <a:lnTo>
                      <a:pt x="312" y="499"/>
                    </a:lnTo>
                    <a:lnTo>
                      <a:pt x="310" y="499"/>
                    </a:lnTo>
                    <a:lnTo>
                      <a:pt x="308" y="500"/>
                    </a:lnTo>
                    <a:lnTo>
                      <a:pt x="308" y="501"/>
                    </a:lnTo>
                    <a:lnTo>
                      <a:pt x="307" y="501"/>
                    </a:lnTo>
                    <a:lnTo>
                      <a:pt x="308" y="505"/>
                    </a:lnTo>
                    <a:lnTo>
                      <a:pt x="307" y="506"/>
                    </a:lnTo>
                    <a:lnTo>
                      <a:pt x="307" y="509"/>
                    </a:lnTo>
                    <a:lnTo>
                      <a:pt x="306" y="509"/>
                    </a:lnTo>
                    <a:lnTo>
                      <a:pt x="304" y="509"/>
                    </a:lnTo>
                    <a:lnTo>
                      <a:pt x="303" y="507"/>
                    </a:lnTo>
                    <a:lnTo>
                      <a:pt x="304" y="506"/>
                    </a:lnTo>
                    <a:lnTo>
                      <a:pt x="303" y="502"/>
                    </a:lnTo>
                    <a:lnTo>
                      <a:pt x="301" y="501"/>
                    </a:lnTo>
                    <a:lnTo>
                      <a:pt x="296" y="498"/>
                    </a:lnTo>
                    <a:lnTo>
                      <a:pt x="291" y="499"/>
                    </a:lnTo>
                    <a:lnTo>
                      <a:pt x="289" y="499"/>
                    </a:lnTo>
                    <a:lnTo>
                      <a:pt x="289" y="498"/>
                    </a:lnTo>
                    <a:lnTo>
                      <a:pt x="287" y="498"/>
                    </a:lnTo>
                    <a:lnTo>
                      <a:pt x="287" y="496"/>
                    </a:lnTo>
                    <a:lnTo>
                      <a:pt x="288" y="495"/>
                    </a:lnTo>
                    <a:lnTo>
                      <a:pt x="289" y="495"/>
                    </a:lnTo>
                    <a:lnTo>
                      <a:pt x="290" y="493"/>
                    </a:lnTo>
                    <a:lnTo>
                      <a:pt x="291" y="492"/>
                    </a:lnTo>
                    <a:lnTo>
                      <a:pt x="292" y="489"/>
                    </a:lnTo>
                    <a:lnTo>
                      <a:pt x="292" y="488"/>
                    </a:lnTo>
                    <a:lnTo>
                      <a:pt x="291" y="488"/>
                    </a:lnTo>
                    <a:lnTo>
                      <a:pt x="290" y="490"/>
                    </a:lnTo>
                    <a:lnTo>
                      <a:pt x="289" y="491"/>
                    </a:lnTo>
                    <a:lnTo>
                      <a:pt x="287" y="490"/>
                    </a:lnTo>
                    <a:lnTo>
                      <a:pt x="287" y="492"/>
                    </a:lnTo>
                    <a:lnTo>
                      <a:pt x="286" y="492"/>
                    </a:lnTo>
                    <a:lnTo>
                      <a:pt x="286" y="489"/>
                    </a:lnTo>
                    <a:lnTo>
                      <a:pt x="284" y="493"/>
                    </a:lnTo>
                    <a:lnTo>
                      <a:pt x="282" y="492"/>
                    </a:lnTo>
                    <a:lnTo>
                      <a:pt x="283" y="492"/>
                    </a:lnTo>
                    <a:lnTo>
                      <a:pt x="282" y="492"/>
                    </a:lnTo>
                    <a:lnTo>
                      <a:pt x="281" y="492"/>
                    </a:lnTo>
                    <a:lnTo>
                      <a:pt x="281" y="491"/>
                    </a:lnTo>
                    <a:lnTo>
                      <a:pt x="280" y="492"/>
                    </a:lnTo>
                    <a:lnTo>
                      <a:pt x="280" y="491"/>
                    </a:lnTo>
                    <a:lnTo>
                      <a:pt x="278" y="490"/>
                    </a:lnTo>
                    <a:lnTo>
                      <a:pt x="277" y="489"/>
                    </a:lnTo>
                    <a:lnTo>
                      <a:pt x="276" y="489"/>
                    </a:lnTo>
                    <a:lnTo>
                      <a:pt x="275" y="491"/>
                    </a:lnTo>
                    <a:lnTo>
                      <a:pt x="274" y="489"/>
                    </a:lnTo>
                    <a:lnTo>
                      <a:pt x="273" y="489"/>
                    </a:lnTo>
                    <a:lnTo>
                      <a:pt x="273" y="488"/>
                    </a:lnTo>
                    <a:lnTo>
                      <a:pt x="272" y="489"/>
                    </a:lnTo>
                    <a:lnTo>
                      <a:pt x="272" y="488"/>
                    </a:lnTo>
                    <a:lnTo>
                      <a:pt x="270" y="488"/>
                    </a:lnTo>
                    <a:lnTo>
                      <a:pt x="272" y="485"/>
                    </a:lnTo>
                    <a:lnTo>
                      <a:pt x="271" y="484"/>
                    </a:lnTo>
                    <a:lnTo>
                      <a:pt x="269" y="484"/>
                    </a:lnTo>
                    <a:lnTo>
                      <a:pt x="268" y="486"/>
                    </a:lnTo>
                    <a:lnTo>
                      <a:pt x="266" y="485"/>
                    </a:lnTo>
                    <a:lnTo>
                      <a:pt x="263" y="482"/>
                    </a:lnTo>
                    <a:lnTo>
                      <a:pt x="261" y="482"/>
                    </a:lnTo>
                    <a:lnTo>
                      <a:pt x="261" y="483"/>
                    </a:lnTo>
                    <a:lnTo>
                      <a:pt x="260" y="486"/>
                    </a:lnTo>
                    <a:lnTo>
                      <a:pt x="258" y="486"/>
                    </a:lnTo>
                    <a:lnTo>
                      <a:pt x="258" y="488"/>
                    </a:lnTo>
                    <a:lnTo>
                      <a:pt x="260" y="488"/>
                    </a:lnTo>
                    <a:lnTo>
                      <a:pt x="259" y="488"/>
                    </a:lnTo>
                    <a:lnTo>
                      <a:pt x="258" y="488"/>
                    </a:lnTo>
                    <a:lnTo>
                      <a:pt x="257" y="486"/>
                    </a:lnTo>
                    <a:lnTo>
                      <a:pt x="256" y="488"/>
                    </a:lnTo>
                    <a:lnTo>
                      <a:pt x="255" y="486"/>
                    </a:lnTo>
                    <a:lnTo>
                      <a:pt x="255" y="485"/>
                    </a:lnTo>
                    <a:lnTo>
                      <a:pt x="254" y="483"/>
                    </a:lnTo>
                    <a:lnTo>
                      <a:pt x="252" y="483"/>
                    </a:lnTo>
                    <a:lnTo>
                      <a:pt x="252" y="480"/>
                    </a:lnTo>
                    <a:lnTo>
                      <a:pt x="250" y="480"/>
                    </a:lnTo>
                    <a:lnTo>
                      <a:pt x="249" y="481"/>
                    </a:lnTo>
                    <a:lnTo>
                      <a:pt x="248" y="481"/>
                    </a:lnTo>
                    <a:lnTo>
                      <a:pt x="245" y="475"/>
                    </a:lnTo>
                    <a:lnTo>
                      <a:pt x="244" y="475"/>
                    </a:lnTo>
                    <a:lnTo>
                      <a:pt x="243" y="473"/>
                    </a:lnTo>
                    <a:lnTo>
                      <a:pt x="243" y="476"/>
                    </a:lnTo>
                    <a:lnTo>
                      <a:pt x="242" y="475"/>
                    </a:lnTo>
                    <a:lnTo>
                      <a:pt x="241" y="475"/>
                    </a:lnTo>
                    <a:lnTo>
                      <a:pt x="242" y="475"/>
                    </a:lnTo>
                    <a:lnTo>
                      <a:pt x="243" y="479"/>
                    </a:lnTo>
                    <a:lnTo>
                      <a:pt x="242" y="480"/>
                    </a:lnTo>
                    <a:lnTo>
                      <a:pt x="243" y="480"/>
                    </a:lnTo>
                    <a:lnTo>
                      <a:pt x="242" y="482"/>
                    </a:lnTo>
                    <a:lnTo>
                      <a:pt x="242" y="483"/>
                    </a:lnTo>
                    <a:lnTo>
                      <a:pt x="244" y="483"/>
                    </a:lnTo>
                    <a:lnTo>
                      <a:pt x="243" y="484"/>
                    </a:lnTo>
                    <a:lnTo>
                      <a:pt x="242" y="483"/>
                    </a:lnTo>
                    <a:lnTo>
                      <a:pt x="242" y="484"/>
                    </a:lnTo>
                    <a:lnTo>
                      <a:pt x="241" y="481"/>
                    </a:lnTo>
                    <a:lnTo>
                      <a:pt x="240" y="481"/>
                    </a:lnTo>
                    <a:lnTo>
                      <a:pt x="239" y="480"/>
                    </a:lnTo>
                    <a:lnTo>
                      <a:pt x="237" y="480"/>
                    </a:lnTo>
                    <a:lnTo>
                      <a:pt x="236" y="481"/>
                    </a:lnTo>
                    <a:lnTo>
                      <a:pt x="235" y="480"/>
                    </a:lnTo>
                    <a:lnTo>
                      <a:pt x="235" y="481"/>
                    </a:lnTo>
                    <a:lnTo>
                      <a:pt x="234" y="481"/>
                    </a:lnTo>
                    <a:lnTo>
                      <a:pt x="235" y="482"/>
                    </a:lnTo>
                    <a:lnTo>
                      <a:pt x="234" y="482"/>
                    </a:lnTo>
                    <a:lnTo>
                      <a:pt x="234" y="483"/>
                    </a:lnTo>
                    <a:lnTo>
                      <a:pt x="234" y="482"/>
                    </a:lnTo>
                    <a:lnTo>
                      <a:pt x="234" y="483"/>
                    </a:lnTo>
                    <a:lnTo>
                      <a:pt x="233" y="484"/>
                    </a:lnTo>
                    <a:lnTo>
                      <a:pt x="232" y="482"/>
                    </a:lnTo>
                    <a:lnTo>
                      <a:pt x="232" y="483"/>
                    </a:lnTo>
                    <a:lnTo>
                      <a:pt x="231" y="486"/>
                    </a:lnTo>
                    <a:lnTo>
                      <a:pt x="230" y="486"/>
                    </a:lnTo>
                    <a:lnTo>
                      <a:pt x="231" y="484"/>
                    </a:lnTo>
                    <a:lnTo>
                      <a:pt x="229" y="484"/>
                    </a:lnTo>
                    <a:lnTo>
                      <a:pt x="228" y="485"/>
                    </a:lnTo>
                    <a:lnTo>
                      <a:pt x="227" y="487"/>
                    </a:lnTo>
                    <a:lnTo>
                      <a:pt x="227" y="485"/>
                    </a:lnTo>
                    <a:lnTo>
                      <a:pt x="226" y="485"/>
                    </a:lnTo>
                    <a:lnTo>
                      <a:pt x="226" y="484"/>
                    </a:lnTo>
                    <a:lnTo>
                      <a:pt x="224" y="483"/>
                    </a:lnTo>
                    <a:lnTo>
                      <a:pt x="221" y="485"/>
                    </a:lnTo>
                    <a:lnTo>
                      <a:pt x="220" y="484"/>
                    </a:lnTo>
                    <a:lnTo>
                      <a:pt x="219" y="484"/>
                    </a:lnTo>
                    <a:lnTo>
                      <a:pt x="221" y="484"/>
                    </a:lnTo>
                    <a:lnTo>
                      <a:pt x="221" y="483"/>
                    </a:lnTo>
                    <a:lnTo>
                      <a:pt x="221" y="481"/>
                    </a:lnTo>
                    <a:lnTo>
                      <a:pt x="222" y="480"/>
                    </a:lnTo>
                    <a:lnTo>
                      <a:pt x="222" y="478"/>
                    </a:lnTo>
                    <a:lnTo>
                      <a:pt x="221" y="478"/>
                    </a:lnTo>
                    <a:lnTo>
                      <a:pt x="220" y="478"/>
                    </a:lnTo>
                    <a:lnTo>
                      <a:pt x="219" y="477"/>
                    </a:lnTo>
                    <a:lnTo>
                      <a:pt x="219" y="475"/>
                    </a:lnTo>
                    <a:lnTo>
                      <a:pt x="218" y="476"/>
                    </a:lnTo>
                    <a:lnTo>
                      <a:pt x="216" y="473"/>
                    </a:lnTo>
                    <a:lnTo>
                      <a:pt x="213" y="475"/>
                    </a:lnTo>
                    <a:lnTo>
                      <a:pt x="212" y="473"/>
                    </a:lnTo>
                    <a:lnTo>
                      <a:pt x="212" y="474"/>
                    </a:lnTo>
                    <a:lnTo>
                      <a:pt x="212" y="473"/>
                    </a:lnTo>
                    <a:lnTo>
                      <a:pt x="211" y="472"/>
                    </a:lnTo>
                    <a:lnTo>
                      <a:pt x="212" y="469"/>
                    </a:lnTo>
                    <a:lnTo>
                      <a:pt x="211" y="467"/>
                    </a:lnTo>
                    <a:lnTo>
                      <a:pt x="208" y="466"/>
                    </a:lnTo>
                    <a:lnTo>
                      <a:pt x="208" y="465"/>
                    </a:lnTo>
                    <a:lnTo>
                      <a:pt x="206" y="465"/>
                    </a:lnTo>
                    <a:lnTo>
                      <a:pt x="206" y="463"/>
                    </a:lnTo>
                    <a:lnTo>
                      <a:pt x="203" y="465"/>
                    </a:lnTo>
                    <a:lnTo>
                      <a:pt x="202" y="465"/>
                    </a:lnTo>
                    <a:lnTo>
                      <a:pt x="198" y="465"/>
                    </a:lnTo>
                    <a:lnTo>
                      <a:pt x="197" y="463"/>
                    </a:lnTo>
                    <a:lnTo>
                      <a:pt x="196" y="465"/>
                    </a:lnTo>
                    <a:lnTo>
                      <a:pt x="195" y="465"/>
                    </a:lnTo>
                    <a:lnTo>
                      <a:pt x="194" y="465"/>
                    </a:lnTo>
                    <a:lnTo>
                      <a:pt x="194" y="467"/>
                    </a:lnTo>
                    <a:lnTo>
                      <a:pt x="194" y="470"/>
                    </a:lnTo>
                    <a:lnTo>
                      <a:pt x="192" y="471"/>
                    </a:lnTo>
                    <a:lnTo>
                      <a:pt x="192" y="472"/>
                    </a:lnTo>
                    <a:lnTo>
                      <a:pt x="190" y="473"/>
                    </a:lnTo>
                    <a:lnTo>
                      <a:pt x="189" y="473"/>
                    </a:lnTo>
                    <a:lnTo>
                      <a:pt x="189" y="475"/>
                    </a:lnTo>
                    <a:lnTo>
                      <a:pt x="190" y="474"/>
                    </a:lnTo>
                    <a:lnTo>
                      <a:pt x="188" y="476"/>
                    </a:lnTo>
                    <a:lnTo>
                      <a:pt x="188" y="478"/>
                    </a:lnTo>
                    <a:lnTo>
                      <a:pt x="186" y="477"/>
                    </a:lnTo>
                    <a:lnTo>
                      <a:pt x="186" y="476"/>
                    </a:lnTo>
                    <a:lnTo>
                      <a:pt x="187" y="475"/>
                    </a:lnTo>
                    <a:lnTo>
                      <a:pt x="184" y="475"/>
                    </a:lnTo>
                    <a:lnTo>
                      <a:pt x="181" y="475"/>
                    </a:lnTo>
                    <a:lnTo>
                      <a:pt x="180" y="476"/>
                    </a:lnTo>
                    <a:lnTo>
                      <a:pt x="178" y="475"/>
                    </a:lnTo>
                    <a:lnTo>
                      <a:pt x="177" y="475"/>
                    </a:lnTo>
                    <a:lnTo>
                      <a:pt x="174" y="475"/>
                    </a:lnTo>
                    <a:lnTo>
                      <a:pt x="173" y="475"/>
                    </a:lnTo>
                    <a:lnTo>
                      <a:pt x="172" y="476"/>
                    </a:lnTo>
                    <a:lnTo>
                      <a:pt x="170" y="473"/>
                    </a:lnTo>
                    <a:lnTo>
                      <a:pt x="168" y="473"/>
                    </a:lnTo>
                    <a:lnTo>
                      <a:pt x="165" y="472"/>
                    </a:lnTo>
                    <a:lnTo>
                      <a:pt x="165" y="476"/>
                    </a:lnTo>
                    <a:lnTo>
                      <a:pt x="163" y="475"/>
                    </a:lnTo>
                    <a:lnTo>
                      <a:pt x="161" y="475"/>
                    </a:lnTo>
                    <a:lnTo>
                      <a:pt x="161" y="473"/>
                    </a:lnTo>
                    <a:lnTo>
                      <a:pt x="161" y="472"/>
                    </a:lnTo>
                    <a:lnTo>
                      <a:pt x="161" y="471"/>
                    </a:lnTo>
                    <a:lnTo>
                      <a:pt x="159" y="471"/>
                    </a:lnTo>
                    <a:lnTo>
                      <a:pt x="159" y="473"/>
                    </a:lnTo>
                    <a:lnTo>
                      <a:pt x="158" y="475"/>
                    </a:lnTo>
                    <a:lnTo>
                      <a:pt x="156" y="474"/>
                    </a:lnTo>
                    <a:lnTo>
                      <a:pt x="155" y="475"/>
                    </a:lnTo>
                    <a:lnTo>
                      <a:pt x="155" y="473"/>
                    </a:lnTo>
                    <a:lnTo>
                      <a:pt x="152" y="473"/>
                    </a:lnTo>
                    <a:lnTo>
                      <a:pt x="152" y="472"/>
                    </a:lnTo>
                    <a:lnTo>
                      <a:pt x="151" y="473"/>
                    </a:lnTo>
                    <a:lnTo>
                      <a:pt x="150" y="472"/>
                    </a:lnTo>
                    <a:lnTo>
                      <a:pt x="149" y="469"/>
                    </a:lnTo>
                    <a:lnTo>
                      <a:pt x="150" y="468"/>
                    </a:lnTo>
                    <a:lnTo>
                      <a:pt x="150" y="467"/>
                    </a:lnTo>
                    <a:lnTo>
                      <a:pt x="150" y="464"/>
                    </a:lnTo>
                    <a:lnTo>
                      <a:pt x="150" y="463"/>
                    </a:lnTo>
                    <a:lnTo>
                      <a:pt x="151" y="462"/>
                    </a:lnTo>
                    <a:lnTo>
                      <a:pt x="151" y="461"/>
                    </a:lnTo>
                    <a:lnTo>
                      <a:pt x="153" y="461"/>
                    </a:lnTo>
                    <a:lnTo>
                      <a:pt x="151" y="460"/>
                    </a:lnTo>
                    <a:lnTo>
                      <a:pt x="149" y="458"/>
                    </a:lnTo>
                    <a:lnTo>
                      <a:pt x="145" y="458"/>
                    </a:lnTo>
                    <a:lnTo>
                      <a:pt x="144" y="4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46" name="Freeform 130"/>
              <p:cNvSpPr>
                <a:spLocks/>
              </p:cNvSpPr>
              <p:nvPr/>
            </p:nvSpPr>
            <p:spPr bwMode="auto">
              <a:xfrm>
                <a:off x="791" y="2910"/>
                <a:ext cx="569" cy="509"/>
              </a:xfrm>
              <a:custGeom>
                <a:avLst/>
                <a:gdLst>
                  <a:gd name="T0" fmla="*/ 128 w 569"/>
                  <a:gd name="T1" fmla="*/ 470 h 509"/>
                  <a:gd name="T2" fmla="*/ 100 w 569"/>
                  <a:gd name="T3" fmla="*/ 473 h 509"/>
                  <a:gd name="T4" fmla="*/ 79 w 569"/>
                  <a:gd name="T5" fmla="*/ 467 h 509"/>
                  <a:gd name="T6" fmla="*/ 69 w 569"/>
                  <a:gd name="T7" fmla="*/ 420 h 509"/>
                  <a:gd name="T8" fmla="*/ 60 w 569"/>
                  <a:gd name="T9" fmla="*/ 397 h 509"/>
                  <a:gd name="T10" fmla="*/ 56 w 569"/>
                  <a:gd name="T11" fmla="*/ 386 h 509"/>
                  <a:gd name="T12" fmla="*/ 81 w 569"/>
                  <a:gd name="T13" fmla="*/ 368 h 509"/>
                  <a:gd name="T14" fmla="*/ 91 w 569"/>
                  <a:gd name="T15" fmla="*/ 338 h 509"/>
                  <a:gd name="T16" fmla="*/ 106 w 569"/>
                  <a:gd name="T17" fmla="*/ 306 h 509"/>
                  <a:gd name="T18" fmla="*/ 89 w 569"/>
                  <a:gd name="T19" fmla="*/ 267 h 509"/>
                  <a:gd name="T20" fmla="*/ 60 w 569"/>
                  <a:gd name="T21" fmla="*/ 236 h 509"/>
                  <a:gd name="T22" fmla="*/ 33 w 569"/>
                  <a:gd name="T23" fmla="*/ 210 h 509"/>
                  <a:gd name="T24" fmla="*/ 6 w 569"/>
                  <a:gd name="T25" fmla="*/ 198 h 509"/>
                  <a:gd name="T26" fmla="*/ 25 w 569"/>
                  <a:gd name="T27" fmla="*/ 175 h 509"/>
                  <a:gd name="T28" fmla="*/ 41 w 569"/>
                  <a:gd name="T29" fmla="*/ 146 h 509"/>
                  <a:gd name="T30" fmla="*/ 85 w 569"/>
                  <a:gd name="T31" fmla="*/ 126 h 509"/>
                  <a:gd name="T32" fmla="*/ 128 w 569"/>
                  <a:gd name="T33" fmla="*/ 122 h 509"/>
                  <a:gd name="T34" fmla="*/ 164 w 569"/>
                  <a:gd name="T35" fmla="*/ 107 h 509"/>
                  <a:gd name="T36" fmla="*/ 188 w 569"/>
                  <a:gd name="T37" fmla="*/ 92 h 509"/>
                  <a:gd name="T38" fmla="*/ 237 w 569"/>
                  <a:gd name="T39" fmla="*/ 103 h 509"/>
                  <a:gd name="T40" fmla="*/ 273 w 569"/>
                  <a:gd name="T41" fmla="*/ 101 h 509"/>
                  <a:gd name="T42" fmla="*/ 282 w 569"/>
                  <a:gd name="T43" fmla="*/ 78 h 509"/>
                  <a:gd name="T44" fmla="*/ 295 w 569"/>
                  <a:gd name="T45" fmla="*/ 68 h 509"/>
                  <a:gd name="T46" fmla="*/ 321 w 569"/>
                  <a:gd name="T47" fmla="*/ 39 h 509"/>
                  <a:gd name="T48" fmla="*/ 343 w 569"/>
                  <a:gd name="T49" fmla="*/ 44 h 509"/>
                  <a:gd name="T50" fmla="*/ 368 w 569"/>
                  <a:gd name="T51" fmla="*/ 52 h 509"/>
                  <a:gd name="T52" fmla="*/ 423 w 569"/>
                  <a:gd name="T53" fmla="*/ 18 h 509"/>
                  <a:gd name="T54" fmla="*/ 446 w 569"/>
                  <a:gd name="T55" fmla="*/ 7 h 509"/>
                  <a:gd name="T56" fmla="*/ 468 w 569"/>
                  <a:gd name="T57" fmla="*/ 20 h 509"/>
                  <a:gd name="T58" fmla="*/ 488 w 569"/>
                  <a:gd name="T59" fmla="*/ 49 h 509"/>
                  <a:gd name="T60" fmla="*/ 491 w 569"/>
                  <a:gd name="T61" fmla="*/ 77 h 509"/>
                  <a:gd name="T62" fmla="*/ 489 w 569"/>
                  <a:gd name="T63" fmla="*/ 109 h 509"/>
                  <a:gd name="T64" fmla="*/ 483 w 569"/>
                  <a:gd name="T65" fmla="*/ 137 h 509"/>
                  <a:gd name="T66" fmla="*/ 499 w 569"/>
                  <a:gd name="T67" fmla="*/ 161 h 509"/>
                  <a:gd name="T68" fmla="*/ 528 w 569"/>
                  <a:gd name="T69" fmla="*/ 171 h 509"/>
                  <a:gd name="T70" fmla="*/ 541 w 569"/>
                  <a:gd name="T71" fmla="*/ 189 h 509"/>
                  <a:gd name="T72" fmla="*/ 539 w 569"/>
                  <a:gd name="T73" fmla="*/ 225 h 509"/>
                  <a:gd name="T74" fmla="*/ 552 w 569"/>
                  <a:gd name="T75" fmla="*/ 249 h 509"/>
                  <a:gd name="T76" fmla="*/ 542 w 569"/>
                  <a:gd name="T77" fmla="*/ 279 h 509"/>
                  <a:gd name="T78" fmla="*/ 530 w 569"/>
                  <a:gd name="T79" fmla="*/ 288 h 509"/>
                  <a:gd name="T80" fmla="*/ 548 w 569"/>
                  <a:gd name="T81" fmla="*/ 306 h 509"/>
                  <a:gd name="T82" fmla="*/ 567 w 569"/>
                  <a:gd name="T83" fmla="*/ 330 h 509"/>
                  <a:gd name="T84" fmla="*/ 557 w 569"/>
                  <a:gd name="T85" fmla="*/ 360 h 509"/>
                  <a:gd name="T86" fmla="*/ 544 w 569"/>
                  <a:gd name="T87" fmla="*/ 384 h 509"/>
                  <a:gd name="T88" fmla="*/ 524 w 569"/>
                  <a:gd name="T89" fmla="*/ 401 h 509"/>
                  <a:gd name="T90" fmla="*/ 495 w 569"/>
                  <a:gd name="T91" fmla="*/ 412 h 509"/>
                  <a:gd name="T92" fmla="*/ 475 w 569"/>
                  <a:gd name="T93" fmla="*/ 420 h 509"/>
                  <a:gd name="T94" fmla="*/ 469 w 569"/>
                  <a:gd name="T95" fmla="*/ 456 h 509"/>
                  <a:gd name="T96" fmla="*/ 457 w 569"/>
                  <a:gd name="T97" fmla="*/ 480 h 509"/>
                  <a:gd name="T98" fmla="*/ 438 w 569"/>
                  <a:gd name="T99" fmla="*/ 480 h 509"/>
                  <a:gd name="T100" fmla="*/ 411 w 569"/>
                  <a:gd name="T101" fmla="*/ 478 h 509"/>
                  <a:gd name="T102" fmla="*/ 386 w 569"/>
                  <a:gd name="T103" fmla="*/ 495 h 509"/>
                  <a:gd name="T104" fmla="*/ 372 w 569"/>
                  <a:gd name="T105" fmla="*/ 480 h 509"/>
                  <a:gd name="T106" fmla="*/ 340 w 569"/>
                  <a:gd name="T107" fmla="*/ 465 h 509"/>
                  <a:gd name="T108" fmla="*/ 330 w 569"/>
                  <a:gd name="T109" fmla="*/ 486 h 509"/>
                  <a:gd name="T110" fmla="*/ 312 w 569"/>
                  <a:gd name="T111" fmla="*/ 499 h 509"/>
                  <a:gd name="T112" fmla="*/ 291 w 569"/>
                  <a:gd name="T113" fmla="*/ 488 h 509"/>
                  <a:gd name="T114" fmla="*/ 269 w 569"/>
                  <a:gd name="T115" fmla="*/ 484 h 509"/>
                  <a:gd name="T116" fmla="*/ 243 w 569"/>
                  <a:gd name="T117" fmla="*/ 476 h 509"/>
                  <a:gd name="T118" fmla="*/ 233 w 569"/>
                  <a:gd name="T119" fmla="*/ 484 h 509"/>
                  <a:gd name="T120" fmla="*/ 216 w 569"/>
                  <a:gd name="T121" fmla="*/ 473 h 509"/>
                  <a:gd name="T122" fmla="*/ 190 w 569"/>
                  <a:gd name="T123" fmla="*/ 474 h 509"/>
                  <a:gd name="T124" fmla="*/ 158 w 569"/>
                  <a:gd name="T125" fmla="*/ 475 h 5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9"/>
                  <a:gd name="T190" fmla="*/ 0 h 509"/>
                  <a:gd name="T191" fmla="*/ 569 w 569"/>
                  <a:gd name="T192" fmla="*/ 509 h 5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9" h="509">
                    <a:moveTo>
                      <a:pt x="144" y="458"/>
                    </a:moveTo>
                    <a:lnTo>
                      <a:pt x="142" y="460"/>
                    </a:lnTo>
                    <a:lnTo>
                      <a:pt x="142" y="459"/>
                    </a:lnTo>
                    <a:lnTo>
                      <a:pt x="139" y="461"/>
                    </a:lnTo>
                    <a:lnTo>
                      <a:pt x="138" y="461"/>
                    </a:lnTo>
                    <a:lnTo>
                      <a:pt x="136" y="460"/>
                    </a:lnTo>
                    <a:lnTo>
                      <a:pt x="135" y="463"/>
                    </a:lnTo>
                    <a:lnTo>
                      <a:pt x="136" y="465"/>
                    </a:lnTo>
                    <a:lnTo>
                      <a:pt x="135" y="467"/>
                    </a:lnTo>
                    <a:lnTo>
                      <a:pt x="135" y="465"/>
                    </a:lnTo>
                    <a:lnTo>
                      <a:pt x="134" y="468"/>
                    </a:lnTo>
                    <a:lnTo>
                      <a:pt x="134" y="469"/>
                    </a:lnTo>
                    <a:lnTo>
                      <a:pt x="134" y="470"/>
                    </a:lnTo>
                    <a:lnTo>
                      <a:pt x="133" y="470"/>
                    </a:lnTo>
                    <a:lnTo>
                      <a:pt x="133" y="471"/>
                    </a:lnTo>
                    <a:lnTo>
                      <a:pt x="132" y="469"/>
                    </a:lnTo>
                    <a:lnTo>
                      <a:pt x="131" y="469"/>
                    </a:lnTo>
                    <a:lnTo>
                      <a:pt x="131" y="471"/>
                    </a:lnTo>
                    <a:lnTo>
                      <a:pt x="132" y="473"/>
                    </a:lnTo>
                    <a:lnTo>
                      <a:pt x="131" y="473"/>
                    </a:lnTo>
                    <a:lnTo>
                      <a:pt x="131" y="475"/>
                    </a:lnTo>
                    <a:lnTo>
                      <a:pt x="130" y="475"/>
                    </a:lnTo>
                    <a:lnTo>
                      <a:pt x="130" y="472"/>
                    </a:lnTo>
                    <a:lnTo>
                      <a:pt x="128" y="472"/>
                    </a:lnTo>
                    <a:lnTo>
                      <a:pt x="128" y="470"/>
                    </a:lnTo>
                    <a:lnTo>
                      <a:pt x="126" y="472"/>
                    </a:lnTo>
                    <a:lnTo>
                      <a:pt x="126" y="473"/>
                    </a:lnTo>
                    <a:lnTo>
                      <a:pt x="125" y="475"/>
                    </a:lnTo>
                    <a:lnTo>
                      <a:pt x="125" y="476"/>
                    </a:lnTo>
                    <a:lnTo>
                      <a:pt x="125" y="477"/>
                    </a:lnTo>
                    <a:lnTo>
                      <a:pt x="121" y="476"/>
                    </a:lnTo>
                    <a:lnTo>
                      <a:pt x="118" y="475"/>
                    </a:lnTo>
                    <a:lnTo>
                      <a:pt x="118" y="473"/>
                    </a:lnTo>
                    <a:lnTo>
                      <a:pt x="117" y="472"/>
                    </a:lnTo>
                    <a:lnTo>
                      <a:pt x="114" y="475"/>
                    </a:lnTo>
                    <a:lnTo>
                      <a:pt x="114" y="478"/>
                    </a:lnTo>
                    <a:lnTo>
                      <a:pt x="113" y="478"/>
                    </a:lnTo>
                    <a:lnTo>
                      <a:pt x="111" y="480"/>
                    </a:lnTo>
                    <a:lnTo>
                      <a:pt x="111" y="478"/>
                    </a:lnTo>
                    <a:lnTo>
                      <a:pt x="107" y="479"/>
                    </a:lnTo>
                    <a:lnTo>
                      <a:pt x="107" y="478"/>
                    </a:lnTo>
                    <a:lnTo>
                      <a:pt x="105" y="478"/>
                    </a:lnTo>
                    <a:lnTo>
                      <a:pt x="105" y="476"/>
                    </a:lnTo>
                    <a:lnTo>
                      <a:pt x="104" y="475"/>
                    </a:lnTo>
                    <a:lnTo>
                      <a:pt x="103" y="476"/>
                    </a:lnTo>
                    <a:lnTo>
                      <a:pt x="100" y="476"/>
                    </a:lnTo>
                    <a:lnTo>
                      <a:pt x="102" y="475"/>
                    </a:lnTo>
                    <a:lnTo>
                      <a:pt x="102" y="473"/>
                    </a:lnTo>
                    <a:lnTo>
                      <a:pt x="104" y="472"/>
                    </a:lnTo>
                    <a:lnTo>
                      <a:pt x="100" y="472"/>
                    </a:lnTo>
                    <a:lnTo>
                      <a:pt x="100" y="473"/>
                    </a:lnTo>
                    <a:lnTo>
                      <a:pt x="98" y="472"/>
                    </a:lnTo>
                    <a:lnTo>
                      <a:pt x="98" y="470"/>
                    </a:lnTo>
                    <a:lnTo>
                      <a:pt x="98" y="468"/>
                    </a:lnTo>
                    <a:lnTo>
                      <a:pt x="95" y="465"/>
                    </a:lnTo>
                    <a:lnTo>
                      <a:pt x="93" y="466"/>
                    </a:lnTo>
                    <a:lnTo>
                      <a:pt x="93" y="467"/>
                    </a:lnTo>
                    <a:lnTo>
                      <a:pt x="94" y="468"/>
                    </a:lnTo>
                    <a:lnTo>
                      <a:pt x="92" y="468"/>
                    </a:lnTo>
                    <a:lnTo>
                      <a:pt x="90" y="471"/>
                    </a:lnTo>
                    <a:lnTo>
                      <a:pt x="89" y="471"/>
                    </a:lnTo>
                    <a:lnTo>
                      <a:pt x="87" y="472"/>
                    </a:lnTo>
                    <a:lnTo>
                      <a:pt x="87" y="471"/>
                    </a:lnTo>
                    <a:lnTo>
                      <a:pt x="87" y="470"/>
                    </a:lnTo>
                    <a:lnTo>
                      <a:pt x="86" y="471"/>
                    </a:lnTo>
                    <a:lnTo>
                      <a:pt x="85" y="471"/>
                    </a:lnTo>
                    <a:lnTo>
                      <a:pt x="85" y="467"/>
                    </a:lnTo>
                    <a:lnTo>
                      <a:pt x="85" y="468"/>
                    </a:lnTo>
                    <a:lnTo>
                      <a:pt x="84" y="467"/>
                    </a:lnTo>
                    <a:lnTo>
                      <a:pt x="84" y="463"/>
                    </a:lnTo>
                    <a:lnTo>
                      <a:pt x="82" y="463"/>
                    </a:lnTo>
                    <a:lnTo>
                      <a:pt x="83" y="464"/>
                    </a:lnTo>
                    <a:lnTo>
                      <a:pt x="81" y="464"/>
                    </a:lnTo>
                    <a:lnTo>
                      <a:pt x="81" y="467"/>
                    </a:lnTo>
                    <a:lnTo>
                      <a:pt x="79" y="467"/>
                    </a:lnTo>
                    <a:lnTo>
                      <a:pt x="79" y="468"/>
                    </a:lnTo>
                    <a:lnTo>
                      <a:pt x="76" y="466"/>
                    </a:lnTo>
                    <a:lnTo>
                      <a:pt x="74" y="465"/>
                    </a:lnTo>
                    <a:lnTo>
                      <a:pt x="72" y="469"/>
                    </a:lnTo>
                    <a:lnTo>
                      <a:pt x="71" y="469"/>
                    </a:lnTo>
                    <a:lnTo>
                      <a:pt x="68" y="468"/>
                    </a:lnTo>
                    <a:lnTo>
                      <a:pt x="67" y="468"/>
                    </a:lnTo>
                    <a:lnTo>
                      <a:pt x="68" y="465"/>
                    </a:lnTo>
                    <a:lnTo>
                      <a:pt x="68" y="464"/>
                    </a:lnTo>
                    <a:lnTo>
                      <a:pt x="69" y="459"/>
                    </a:lnTo>
                    <a:lnTo>
                      <a:pt x="70" y="456"/>
                    </a:lnTo>
                    <a:lnTo>
                      <a:pt x="68" y="455"/>
                    </a:lnTo>
                    <a:lnTo>
                      <a:pt x="69" y="452"/>
                    </a:lnTo>
                    <a:lnTo>
                      <a:pt x="65" y="448"/>
                    </a:lnTo>
                    <a:lnTo>
                      <a:pt x="64" y="448"/>
                    </a:lnTo>
                    <a:lnTo>
                      <a:pt x="61" y="452"/>
                    </a:lnTo>
                    <a:lnTo>
                      <a:pt x="61" y="451"/>
                    </a:lnTo>
                    <a:lnTo>
                      <a:pt x="63" y="450"/>
                    </a:lnTo>
                    <a:lnTo>
                      <a:pt x="64" y="445"/>
                    </a:lnTo>
                    <a:lnTo>
                      <a:pt x="63" y="444"/>
                    </a:lnTo>
                    <a:lnTo>
                      <a:pt x="63" y="443"/>
                    </a:lnTo>
                    <a:lnTo>
                      <a:pt x="65" y="437"/>
                    </a:lnTo>
                    <a:lnTo>
                      <a:pt x="64" y="433"/>
                    </a:lnTo>
                    <a:lnTo>
                      <a:pt x="66" y="431"/>
                    </a:lnTo>
                    <a:lnTo>
                      <a:pt x="68" y="428"/>
                    </a:lnTo>
                    <a:lnTo>
                      <a:pt x="68" y="421"/>
                    </a:lnTo>
                    <a:lnTo>
                      <a:pt x="69" y="420"/>
                    </a:lnTo>
                    <a:lnTo>
                      <a:pt x="70" y="417"/>
                    </a:lnTo>
                    <a:lnTo>
                      <a:pt x="69" y="415"/>
                    </a:lnTo>
                    <a:lnTo>
                      <a:pt x="67" y="416"/>
                    </a:lnTo>
                    <a:lnTo>
                      <a:pt x="65" y="414"/>
                    </a:lnTo>
                    <a:lnTo>
                      <a:pt x="65" y="412"/>
                    </a:lnTo>
                    <a:lnTo>
                      <a:pt x="63" y="411"/>
                    </a:lnTo>
                    <a:lnTo>
                      <a:pt x="61" y="412"/>
                    </a:lnTo>
                    <a:lnTo>
                      <a:pt x="58" y="411"/>
                    </a:lnTo>
                    <a:lnTo>
                      <a:pt x="58" y="409"/>
                    </a:lnTo>
                    <a:lnTo>
                      <a:pt x="60" y="409"/>
                    </a:lnTo>
                    <a:lnTo>
                      <a:pt x="60" y="408"/>
                    </a:lnTo>
                    <a:lnTo>
                      <a:pt x="57" y="407"/>
                    </a:lnTo>
                    <a:lnTo>
                      <a:pt x="57" y="406"/>
                    </a:lnTo>
                    <a:lnTo>
                      <a:pt x="55" y="406"/>
                    </a:lnTo>
                    <a:lnTo>
                      <a:pt x="53" y="405"/>
                    </a:lnTo>
                    <a:lnTo>
                      <a:pt x="52" y="405"/>
                    </a:lnTo>
                    <a:lnTo>
                      <a:pt x="52" y="402"/>
                    </a:lnTo>
                    <a:lnTo>
                      <a:pt x="50" y="401"/>
                    </a:lnTo>
                    <a:lnTo>
                      <a:pt x="53" y="402"/>
                    </a:lnTo>
                    <a:lnTo>
                      <a:pt x="56" y="405"/>
                    </a:lnTo>
                    <a:lnTo>
                      <a:pt x="59" y="405"/>
                    </a:lnTo>
                    <a:lnTo>
                      <a:pt x="60" y="404"/>
                    </a:lnTo>
                    <a:lnTo>
                      <a:pt x="61" y="404"/>
                    </a:lnTo>
                    <a:lnTo>
                      <a:pt x="63" y="403"/>
                    </a:lnTo>
                    <a:lnTo>
                      <a:pt x="61" y="403"/>
                    </a:lnTo>
                    <a:lnTo>
                      <a:pt x="60" y="397"/>
                    </a:lnTo>
                    <a:lnTo>
                      <a:pt x="56" y="396"/>
                    </a:lnTo>
                    <a:lnTo>
                      <a:pt x="55" y="394"/>
                    </a:lnTo>
                    <a:lnTo>
                      <a:pt x="56" y="392"/>
                    </a:lnTo>
                    <a:lnTo>
                      <a:pt x="55" y="391"/>
                    </a:lnTo>
                    <a:lnTo>
                      <a:pt x="56" y="390"/>
                    </a:lnTo>
                    <a:lnTo>
                      <a:pt x="57" y="391"/>
                    </a:lnTo>
                    <a:lnTo>
                      <a:pt x="57" y="392"/>
                    </a:lnTo>
                    <a:lnTo>
                      <a:pt x="58" y="391"/>
                    </a:lnTo>
                    <a:lnTo>
                      <a:pt x="59" y="391"/>
                    </a:lnTo>
                    <a:lnTo>
                      <a:pt x="60" y="391"/>
                    </a:lnTo>
                    <a:lnTo>
                      <a:pt x="63" y="390"/>
                    </a:lnTo>
                    <a:lnTo>
                      <a:pt x="64" y="391"/>
                    </a:lnTo>
                    <a:lnTo>
                      <a:pt x="67" y="388"/>
                    </a:lnTo>
                    <a:lnTo>
                      <a:pt x="65" y="388"/>
                    </a:lnTo>
                    <a:lnTo>
                      <a:pt x="65" y="386"/>
                    </a:lnTo>
                    <a:lnTo>
                      <a:pt x="63" y="386"/>
                    </a:lnTo>
                    <a:lnTo>
                      <a:pt x="62" y="385"/>
                    </a:lnTo>
                    <a:lnTo>
                      <a:pt x="60" y="386"/>
                    </a:lnTo>
                    <a:lnTo>
                      <a:pt x="61" y="384"/>
                    </a:lnTo>
                    <a:lnTo>
                      <a:pt x="60" y="384"/>
                    </a:lnTo>
                    <a:lnTo>
                      <a:pt x="58" y="385"/>
                    </a:lnTo>
                    <a:lnTo>
                      <a:pt x="58" y="384"/>
                    </a:lnTo>
                    <a:lnTo>
                      <a:pt x="57" y="384"/>
                    </a:lnTo>
                    <a:lnTo>
                      <a:pt x="56" y="386"/>
                    </a:lnTo>
                    <a:lnTo>
                      <a:pt x="55" y="386"/>
                    </a:lnTo>
                    <a:lnTo>
                      <a:pt x="55" y="388"/>
                    </a:lnTo>
                    <a:lnTo>
                      <a:pt x="53" y="387"/>
                    </a:lnTo>
                    <a:lnTo>
                      <a:pt x="52" y="383"/>
                    </a:lnTo>
                    <a:lnTo>
                      <a:pt x="53" y="384"/>
                    </a:lnTo>
                    <a:lnTo>
                      <a:pt x="53" y="383"/>
                    </a:lnTo>
                    <a:lnTo>
                      <a:pt x="52" y="382"/>
                    </a:lnTo>
                    <a:lnTo>
                      <a:pt x="54" y="380"/>
                    </a:lnTo>
                    <a:lnTo>
                      <a:pt x="53" y="378"/>
                    </a:lnTo>
                    <a:lnTo>
                      <a:pt x="54" y="376"/>
                    </a:lnTo>
                    <a:lnTo>
                      <a:pt x="58" y="374"/>
                    </a:lnTo>
                    <a:lnTo>
                      <a:pt x="61" y="368"/>
                    </a:lnTo>
                    <a:lnTo>
                      <a:pt x="71" y="365"/>
                    </a:lnTo>
                    <a:lnTo>
                      <a:pt x="73" y="364"/>
                    </a:lnTo>
                    <a:lnTo>
                      <a:pt x="75" y="364"/>
                    </a:lnTo>
                    <a:lnTo>
                      <a:pt x="74" y="364"/>
                    </a:lnTo>
                    <a:lnTo>
                      <a:pt x="74" y="367"/>
                    </a:lnTo>
                    <a:lnTo>
                      <a:pt x="76" y="368"/>
                    </a:lnTo>
                    <a:lnTo>
                      <a:pt x="77" y="370"/>
                    </a:lnTo>
                    <a:lnTo>
                      <a:pt x="77" y="371"/>
                    </a:lnTo>
                    <a:lnTo>
                      <a:pt x="79" y="371"/>
                    </a:lnTo>
                    <a:lnTo>
                      <a:pt x="80" y="371"/>
                    </a:lnTo>
                    <a:lnTo>
                      <a:pt x="81" y="369"/>
                    </a:lnTo>
                    <a:lnTo>
                      <a:pt x="81" y="368"/>
                    </a:lnTo>
                    <a:lnTo>
                      <a:pt x="82" y="367"/>
                    </a:lnTo>
                    <a:lnTo>
                      <a:pt x="82" y="365"/>
                    </a:lnTo>
                    <a:lnTo>
                      <a:pt x="84" y="364"/>
                    </a:lnTo>
                    <a:lnTo>
                      <a:pt x="85" y="361"/>
                    </a:lnTo>
                    <a:lnTo>
                      <a:pt x="86" y="361"/>
                    </a:lnTo>
                    <a:lnTo>
                      <a:pt x="89" y="361"/>
                    </a:lnTo>
                    <a:lnTo>
                      <a:pt x="89" y="360"/>
                    </a:lnTo>
                    <a:lnTo>
                      <a:pt x="90" y="360"/>
                    </a:lnTo>
                    <a:lnTo>
                      <a:pt x="91" y="360"/>
                    </a:lnTo>
                    <a:lnTo>
                      <a:pt x="93" y="358"/>
                    </a:lnTo>
                    <a:lnTo>
                      <a:pt x="93" y="359"/>
                    </a:lnTo>
                    <a:lnTo>
                      <a:pt x="95" y="356"/>
                    </a:lnTo>
                    <a:lnTo>
                      <a:pt x="95" y="354"/>
                    </a:lnTo>
                    <a:lnTo>
                      <a:pt x="93" y="353"/>
                    </a:lnTo>
                    <a:lnTo>
                      <a:pt x="92" y="352"/>
                    </a:lnTo>
                    <a:lnTo>
                      <a:pt x="91" y="351"/>
                    </a:lnTo>
                    <a:lnTo>
                      <a:pt x="90" y="352"/>
                    </a:lnTo>
                    <a:lnTo>
                      <a:pt x="89" y="352"/>
                    </a:lnTo>
                    <a:lnTo>
                      <a:pt x="87" y="354"/>
                    </a:lnTo>
                    <a:lnTo>
                      <a:pt x="86" y="353"/>
                    </a:lnTo>
                    <a:lnTo>
                      <a:pt x="87" y="350"/>
                    </a:lnTo>
                    <a:lnTo>
                      <a:pt x="90" y="349"/>
                    </a:lnTo>
                    <a:lnTo>
                      <a:pt x="92" y="344"/>
                    </a:lnTo>
                    <a:lnTo>
                      <a:pt x="92" y="341"/>
                    </a:lnTo>
                    <a:lnTo>
                      <a:pt x="91" y="339"/>
                    </a:lnTo>
                    <a:lnTo>
                      <a:pt x="91" y="338"/>
                    </a:lnTo>
                    <a:lnTo>
                      <a:pt x="90" y="335"/>
                    </a:lnTo>
                    <a:lnTo>
                      <a:pt x="91" y="333"/>
                    </a:lnTo>
                    <a:lnTo>
                      <a:pt x="95" y="333"/>
                    </a:lnTo>
                    <a:lnTo>
                      <a:pt x="95" y="331"/>
                    </a:lnTo>
                    <a:lnTo>
                      <a:pt x="97" y="330"/>
                    </a:lnTo>
                    <a:lnTo>
                      <a:pt x="96" y="330"/>
                    </a:lnTo>
                    <a:lnTo>
                      <a:pt x="97" y="326"/>
                    </a:lnTo>
                    <a:lnTo>
                      <a:pt x="95" y="324"/>
                    </a:lnTo>
                    <a:lnTo>
                      <a:pt x="95" y="321"/>
                    </a:lnTo>
                    <a:lnTo>
                      <a:pt x="98" y="318"/>
                    </a:lnTo>
                    <a:lnTo>
                      <a:pt x="97" y="316"/>
                    </a:lnTo>
                    <a:lnTo>
                      <a:pt x="96" y="314"/>
                    </a:lnTo>
                    <a:lnTo>
                      <a:pt x="97" y="313"/>
                    </a:lnTo>
                    <a:lnTo>
                      <a:pt x="98" y="314"/>
                    </a:lnTo>
                    <a:lnTo>
                      <a:pt x="100" y="310"/>
                    </a:lnTo>
                    <a:lnTo>
                      <a:pt x="99" y="308"/>
                    </a:lnTo>
                    <a:lnTo>
                      <a:pt x="100" y="308"/>
                    </a:lnTo>
                    <a:lnTo>
                      <a:pt x="100" y="304"/>
                    </a:lnTo>
                    <a:lnTo>
                      <a:pt x="101" y="304"/>
                    </a:lnTo>
                    <a:lnTo>
                      <a:pt x="102" y="304"/>
                    </a:lnTo>
                    <a:lnTo>
                      <a:pt x="103" y="304"/>
                    </a:lnTo>
                    <a:lnTo>
                      <a:pt x="104" y="304"/>
                    </a:lnTo>
                    <a:lnTo>
                      <a:pt x="105" y="304"/>
                    </a:lnTo>
                    <a:lnTo>
                      <a:pt x="106" y="304"/>
                    </a:lnTo>
                    <a:lnTo>
                      <a:pt x="106" y="306"/>
                    </a:lnTo>
                    <a:lnTo>
                      <a:pt x="107" y="305"/>
                    </a:lnTo>
                    <a:lnTo>
                      <a:pt x="107" y="299"/>
                    </a:lnTo>
                    <a:lnTo>
                      <a:pt x="107" y="293"/>
                    </a:lnTo>
                    <a:lnTo>
                      <a:pt x="106" y="291"/>
                    </a:lnTo>
                    <a:lnTo>
                      <a:pt x="107" y="289"/>
                    </a:lnTo>
                    <a:lnTo>
                      <a:pt x="107" y="287"/>
                    </a:lnTo>
                    <a:lnTo>
                      <a:pt x="106" y="287"/>
                    </a:lnTo>
                    <a:lnTo>
                      <a:pt x="105" y="286"/>
                    </a:lnTo>
                    <a:lnTo>
                      <a:pt x="106" y="284"/>
                    </a:lnTo>
                    <a:lnTo>
                      <a:pt x="107" y="283"/>
                    </a:lnTo>
                    <a:lnTo>
                      <a:pt x="107" y="280"/>
                    </a:lnTo>
                    <a:lnTo>
                      <a:pt x="106" y="280"/>
                    </a:lnTo>
                    <a:lnTo>
                      <a:pt x="107" y="278"/>
                    </a:lnTo>
                    <a:lnTo>
                      <a:pt x="110" y="277"/>
                    </a:lnTo>
                    <a:lnTo>
                      <a:pt x="106" y="277"/>
                    </a:lnTo>
                    <a:lnTo>
                      <a:pt x="104" y="276"/>
                    </a:lnTo>
                    <a:lnTo>
                      <a:pt x="100" y="272"/>
                    </a:lnTo>
                    <a:lnTo>
                      <a:pt x="98" y="269"/>
                    </a:lnTo>
                    <a:lnTo>
                      <a:pt x="93" y="268"/>
                    </a:lnTo>
                    <a:lnTo>
                      <a:pt x="92" y="267"/>
                    </a:lnTo>
                    <a:lnTo>
                      <a:pt x="89" y="268"/>
                    </a:lnTo>
                    <a:lnTo>
                      <a:pt x="87" y="267"/>
                    </a:lnTo>
                    <a:lnTo>
                      <a:pt x="87" y="266"/>
                    </a:lnTo>
                    <a:lnTo>
                      <a:pt x="89" y="267"/>
                    </a:lnTo>
                    <a:lnTo>
                      <a:pt x="90" y="262"/>
                    </a:lnTo>
                    <a:lnTo>
                      <a:pt x="90" y="260"/>
                    </a:lnTo>
                    <a:lnTo>
                      <a:pt x="90" y="259"/>
                    </a:lnTo>
                    <a:lnTo>
                      <a:pt x="90" y="256"/>
                    </a:lnTo>
                    <a:lnTo>
                      <a:pt x="87" y="256"/>
                    </a:lnTo>
                    <a:lnTo>
                      <a:pt x="85" y="255"/>
                    </a:lnTo>
                    <a:lnTo>
                      <a:pt x="83" y="254"/>
                    </a:lnTo>
                    <a:lnTo>
                      <a:pt x="79" y="254"/>
                    </a:lnTo>
                    <a:lnTo>
                      <a:pt x="77" y="255"/>
                    </a:lnTo>
                    <a:lnTo>
                      <a:pt x="77" y="252"/>
                    </a:lnTo>
                    <a:lnTo>
                      <a:pt x="76" y="248"/>
                    </a:lnTo>
                    <a:lnTo>
                      <a:pt x="74" y="247"/>
                    </a:lnTo>
                    <a:lnTo>
                      <a:pt x="73" y="248"/>
                    </a:lnTo>
                    <a:lnTo>
                      <a:pt x="73" y="247"/>
                    </a:lnTo>
                    <a:lnTo>
                      <a:pt x="71" y="244"/>
                    </a:lnTo>
                    <a:lnTo>
                      <a:pt x="70" y="244"/>
                    </a:lnTo>
                    <a:lnTo>
                      <a:pt x="70" y="238"/>
                    </a:lnTo>
                    <a:lnTo>
                      <a:pt x="68" y="237"/>
                    </a:lnTo>
                    <a:lnTo>
                      <a:pt x="67" y="235"/>
                    </a:lnTo>
                    <a:lnTo>
                      <a:pt x="66" y="235"/>
                    </a:lnTo>
                    <a:lnTo>
                      <a:pt x="65" y="234"/>
                    </a:lnTo>
                    <a:lnTo>
                      <a:pt x="63" y="236"/>
                    </a:lnTo>
                    <a:lnTo>
                      <a:pt x="62" y="236"/>
                    </a:lnTo>
                    <a:lnTo>
                      <a:pt x="61" y="235"/>
                    </a:lnTo>
                    <a:lnTo>
                      <a:pt x="60" y="236"/>
                    </a:lnTo>
                    <a:lnTo>
                      <a:pt x="61" y="237"/>
                    </a:lnTo>
                    <a:lnTo>
                      <a:pt x="53" y="237"/>
                    </a:lnTo>
                    <a:lnTo>
                      <a:pt x="52" y="236"/>
                    </a:lnTo>
                    <a:lnTo>
                      <a:pt x="43" y="234"/>
                    </a:lnTo>
                    <a:lnTo>
                      <a:pt x="43" y="233"/>
                    </a:lnTo>
                    <a:lnTo>
                      <a:pt x="42" y="232"/>
                    </a:lnTo>
                    <a:lnTo>
                      <a:pt x="42" y="231"/>
                    </a:lnTo>
                    <a:lnTo>
                      <a:pt x="40" y="229"/>
                    </a:lnTo>
                    <a:lnTo>
                      <a:pt x="41" y="228"/>
                    </a:lnTo>
                    <a:lnTo>
                      <a:pt x="40" y="227"/>
                    </a:lnTo>
                    <a:lnTo>
                      <a:pt x="38" y="226"/>
                    </a:lnTo>
                    <a:lnTo>
                      <a:pt x="37" y="224"/>
                    </a:lnTo>
                    <a:lnTo>
                      <a:pt x="36" y="224"/>
                    </a:lnTo>
                    <a:lnTo>
                      <a:pt x="35" y="223"/>
                    </a:lnTo>
                    <a:lnTo>
                      <a:pt x="32" y="223"/>
                    </a:lnTo>
                    <a:lnTo>
                      <a:pt x="31" y="220"/>
                    </a:lnTo>
                    <a:lnTo>
                      <a:pt x="29" y="220"/>
                    </a:lnTo>
                    <a:lnTo>
                      <a:pt x="27" y="219"/>
                    </a:lnTo>
                    <a:lnTo>
                      <a:pt x="28" y="215"/>
                    </a:lnTo>
                    <a:lnTo>
                      <a:pt x="29" y="216"/>
                    </a:lnTo>
                    <a:lnTo>
                      <a:pt x="30" y="215"/>
                    </a:lnTo>
                    <a:lnTo>
                      <a:pt x="34" y="215"/>
                    </a:lnTo>
                    <a:lnTo>
                      <a:pt x="37" y="217"/>
                    </a:lnTo>
                    <a:lnTo>
                      <a:pt x="37" y="216"/>
                    </a:lnTo>
                    <a:lnTo>
                      <a:pt x="35" y="215"/>
                    </a:lnTo>
                    <a:lnTo>
                      <a:pt x="34" y="215"/>
                    </a:lnTo>
                    <a:lnTo>
                      <a:pt x="33" y="210"/>
                    </a:lnTo>
                    <a:lnTo>
                      <a:pt x="32" y="210"/>
                    </a:lnTo>
                    <a:lnTo>
                      <a:pt x="27" y="210"/>
                    </a:lnTo>
                    <a:lnTo>
                      <a:pt x="25" y="212"/>
                    </a:lnTo>
                    <a:lnTo>
                      <a:pt x="23" y="212"/>
                    </a:lnTo>
                    <a:lnTo>
                      <a:pt x="22" y="211"/>
                    </a:lnTo>
                    <a:lnTo>
                      <a:pt x="22" y="210"/>
                    </a:lnTo>
                    <a:lnTo>
                      <a:pt x="22" y="209"/>
                    </a:lnTo>
                    <a:lnTo>
                      <a:pt x="21" y="209"/>
                    </a:lnTo>
                    <a:lnTo>
                      <a:pt x="20" y="207"/>
                    </a:lnTo>
                    <a:lnTo>
                      <a:pt x="19" y="209"/>
                    </a:lnTo>
                    <a:lnTo>
                      <a:pt x="13" y="207"/>
                    </a:lnTo>
                    <a:lnTo>
                      <a:pt x="12" y="210"/>
                    </a:lnTo>
                    <a:lnTo>
                      <a:pt x="11" y="210"/>
                    </a:lnTo>
                    <a:lnTo>
                      <a:pt x="9" y="212"/>
                    </a:lnTo>
                    <a:lnTo>
                      <a:pt x="7" y="212"/>
                    </a:lnTo>
                    <a:lnTo>
                      <a:pt x="7" y="209"/>
                    </a:lnTo>
                    <a:lnTo>
                      <a:pt x="3" y="209"/>
                    </a:lnTo>
                    <a:lnTo>
                      <a:pt x="1" y="209"/>
                    </a:lnTo>
                    <a:lnTo>
                      <a:pt x="0" y="209"/>
                    </a:lnTo>
                    <a:lnTo>
                      <a:pt x="0" y="207"/>
                    </a:lnTo>
                    <a:lnTo>
                      <a:pt x="2" y="205"/>
                    </a:lnTo>
                    <a:lnTo>
                      <a:pt x="2" y="203"/>
                    </a:lnTo>
                    <a:lnTo>
                      <a:pt x="4" y="202"/>
                    </a:lnTo>
                    <a:lnTo>
                      <a:pt x="5" y="202"/>
                    </a:lnTo>
                    <a:lnTo>
                      <a:pt x="4" y="200"/>
                    </a:lnTo>
                    <a:lnTo>
                      <a:pt x="6" y="198"/>
                    </a:lnTo>
                    <a:lnTo>
                      <a:pt x="6" y="196"/>
                    </a:lnTo>
                    <a:lnTo>
                      <a:pt x="8" y="197"/>
                    </a:lnTo>
                    <a:lnTo>
                      <a:pt x="11" y="197"/>
                    </a:lnTo>
                    <a:lnTo>
                      <a:pt x="11" y="193"/>
                    </a:lnTo>
                    <a:lnTo>
                      <a:pt x="11" y="190"/>
                    </a:lnTo>
                    <a:lnTo>
                      <a:pt x="9" y="189"/>
                    </a:lnTo>
                    <a:lnTo>
                      <a:pt x="8" y="186"/>
                    </a:lnTo>
                    <a:lnTo>
                      <a:pt x="6" y="188"/>
                    </a:lnTo>
                    <a:lnTo>
                      <a:pt x="6" y="186"/>
                    </a:lnTo>
                    <a:lnTo>
                      <a:pt x="6" y="183"/>
                    </a:lnTo>
                    <a:lnTo>
                      <a:pt x="7" y="180"/>
                    </a:lnTo>
                    <a:lnTo>
                      <a:pt x="6" y="179"/>
                    </a:lnTo>
                    <a:lnTo>
                      <a:pt x="8" y="178"/>
                    </a:lnTo>
                    <a:lnTo>
                      <a:pt x="9" y="179"/>
                    </a:lnTo>
                    <a:lnTo>
                      <a:pt x="11" y="177"/>
                    </a:lnTo>
                    <a:lnTo>
                      <a:pt x="12" y="177"/>
                    </a:lnTo>
                    <a:lnTo>
                      <a:pt x="12" y="175"/>
                    </a:lnTo>
                    <a:lnTo>
                      <a:pt x="16" y="175"/>
                    </a:lnTo>
                    <a:lnTo>
                      <a:pt x="16" y="176"/>
                    </a:lnTo>
                    <a:lnTo>
                      <a:pt x="20" y="178"/>
                    </a:lnTo>
                    <a:lnTo>
                      <a:pt x="22" y="178"/>
                    </a:lnTo>
                    <a:lnTo>
                      <a:pt x="22" y="176"/>
                    </a:lnTo>
                    <a:lnTo>
                      <a:pt x="22" y="175"/>
                    </a:lnTo>
                    <a:lnTo>
                      <a:pt x="22" y="174"/>
                    </a:lnTo>
                    <a:lnTo>
                      <a:pt x="23" y="175"/>
                    </a:lnTo>
                    <a:lnTo>
                      <a:pt x="25" y="175"/>
                    </a:lnTo>
                    <a:lnTo>
                      <a:pt x="25" y="171"/>
                    </a:lnTo>
                    <a:lnTo>
                      <a:pt x="25" y="170"/>
                    </a:lnTo>
                    <a:lnTo>
                      <a:pt x="25" y="166"/>
                    </a:lnTo>
                    <a:lnTo>
                      <a:pt x="25" y="167"/>
                    </a:lnTo>
                    <a:lnTo>
                      <a:pt x="26" y="167"/>
                    </a:lnTo>
                    <a:lnTo>
                      <a:pt x="27" y="169"/>
                    </a:lnTo>
                    <a:lnTo>
                      <a:pt x="28" y="169"/>
                    </a:lnTo>
                    <a:lnTo>
                      <a:pt x="30" y="170"/>
                    </a:lnTo>
                    <a:lnTo>
                      <a:pt x="31" y="168"/>
                    </a:lnTo>
                    <a:lnTo>
                      <a:pt x="31" y="165"/>
                    </a:lnTo>
                    <a:lnTo>
                      <a:pt x="31" y="163"/>
                    </a:lnTo>
                    <a:lnTo>
                      <a:pt x="29" y="162"/>
                    </a:lnTo>
                    <a:lnTo>
                      <a:pt x="33" y="162"/>
                    </a:lnTo>
                    <a:lnTo>
                      <a:pt x="33" y="159"/>
                    </a:lnTo>
                    <a:lnTo>
                      <a:pt x="32" y="155"/>
                    </a:lnTo>
                    <a:lnTo>
                      <a:pt x="33" y="154"/>
                    </a:lnTo>
                    <a:lnTo>
                      <a:pt x="33" y="150"/>
                    </a:lnTo>
                    <a:lnTo>
                      <a:pt x="34" y="152"/>
                    </a:lnTo>
                    <a:lnTo>
                      <a:pt x="37" y="152"/>
                    </a:lnTo>
                    <a:lnTo>
                      <a:pt x="38" y="151"/>
                    </a:lnTo>
                    <a:lnTo>
                      <a:pt x="38" y="150"/>
                    </a:lnTo>
                    <a:lnTo>
                      <a:pt x="40" y="150"/>
                    </a:lnTo>
                    <a:lnTo>
                      <a:pt x="40" y="149"/>
                    </a:lnTo>
                    <a:lnTo>
                      <a:pt x="41" y="149"/>
                    </a:lnTo>
                    <a:lnTo>
                      <a:pt x="41" y="148"/>
                    </a:lnTo>
                    <a:lnTo>
                      <a:pt x="41" y="146"/>
                    </a:lnTo>
                    <a:lnTo>
                      <a:pt x="43" y="146"/>
                    </a:lnTo>
                    <a:lnTo>
                      <a:pt x="43" y="145"/>
                    </a:lnTo>
                    <a:lnTo>
                      <a:pt x="46" y="145"/>
                    </a:lnTo>
                    <a:lnTo>
                      <a:pt x="47" y="142"/>
                    </a:lnTo>
                    <a:lnTo>
                      <a:pt x="50" y="142"/>
                    </a:lnTo>
                    <a:lnTo>
                      <a:pt x="52" y="142"/>
                    </a:lnTo>
                    <a:lnTo>
                      <a:pt x="52" y="141"/>
                    </a:lnTo>
                    <a:lnTo>
                      <a:pt x="53" y="141"/>
                    </a:lnTo>
                    <a:lnTo>
                      <a:pt x="55" y="145"/>
                    </a:lnTo>
                    <a:lnTo>
                      <a:pt x="57" y="146"/>
                    </a:lnTo>
                    <a:lnTo>
                      <a:pt x="58" y="145"/>
                    </a:lnTo>
                    <a:lnTo>
                      <a:pt x="61" y="145"/>
                    </a:lnTo>
                    <a:lnTo>
                      <a:pt x="64" y="142"/>
                    </a:lnTo>
                    <a:lnTo>
                      <a:pt x="66" y="144"/>
                    </a:lnTo>
                    <a:lnTo>
                      <a:pt x="66" y="142"/>
                    </a:lnTo>
                    <a:lnTo>
                      <a:pt x="71" y="140"/>
                    </a:lnTo>
                    <a:lnTo>
                      <a:pt x="70" y="137"/>
                    </a:lnTo>
                    <a:lnTo>
                      <a:pt x="73" y="138"/>
                    </a:lnTo>
                    <a:lnTo>
                      <a:pt x="74" y="137"/>
                    </a:lnTo>
                    <a:lnTo>
                      <a:pt x="76" y="134"/>
                    </a:lnTo>
                    <a:lnTo>
                      <a:pt x="76" y="133"/>
                    </a:lnTo>
                    <a:lnTo>
                      <a:pt x="78" y="133"/>
                    </a:lnTo>
                    <a:lnTo>
                      <a:pt x="80" y="132"/>
                    </a:lnTo>
                    <a:lnTo>
                      <a:pt x="85" y="126"/>
                    </a:lnTo>
                    <a:lnTo>
                      <a:pt x="86" y="127"/>
                    </a:lnTo>
                    <a:lnTo>
                      <a:pt x="85" y="128"/>
                    </a:lnTo>
                    <a:lnTo>
                      <a:pt x="85" y="133"/>
                    </a:lnTo>
                    <a:lnTo>
                      <a:pt x="89" y="132"/>
                    </a:lnTo>
                    <a:lnTo>
                      <a:pt x="90" y="133"/>
                    </a:lnTo>
                    <a:lnTo>
                      <a:pt x="92" y="135"/>
                    </a:lnTo>
                    <a:lnTo>
                      <a:pt x="93" y="135"/>
                    </a:lnTo>
                    <a:lnTo>
                      <a:pt x="97" y="133"/>
                    </a:lnTo>
                    <a:lnTo>
                      <a:pt x="104" y="135"/>
                    </a:lnTo>
                    <a:lnTo>
                      <a:pt x="106" y="136"/>
                    </a:lnTo>
                    <a:lnTo>
                      <a:pt x="107" y="133"/>
                    </a:lnTo>
                    <a:lnTo>
                      <a:pt x="108" y="131"/>
                    </a:lnTo>
                    <a:lnTo>
                      <a:pt x="109" y="132"/>
                    </a:lnTo>
                    <a:lnTo>
                      <a:pt x="110" y="129"/>
                    </a:lnTo>
                    <a:lnTo>
                      <a:pt x="111" y="130"/>
                    </a:lnTo>
                    <a:lnTo>
                      <a:pt x="110" y="133"/>
                    </a:lnTo>
                    <a:lnTo>
                      <a:pt x="112" y="133"/>
                    </a:lnTo>
                    <a:lnTo>
                      <a:pt x="113" y="131"/>
                    </a:lnTo>
                    <a:lnTo>
                      <a:pt x="114" y="131"/>
                    </a:lnTo>
                    <a:lnTo>
                      <a:pt x="118" y="127"/>
                    </a:lnTo>
                    <a:lnTo>
                      <a:pt x="120" y="124"/>
                    </a:lnTo>
                    <a:lnTo>
                      <a:pt x="122" y="122"/>
                    </a:lnTo>
                    <a:lnTo>
                      <a:pt x="123" y="122"/>
                    </a:lnTo>
                    <a:lnTo>
                      <a:pt x="125" y="120"/>
                    </a:lnTo>
                    <a:lnTo>
                      <a:pt x="126" y="120"/>
                    </a:lnTo>
                    <a:lnTo>
                      <a:pt x="128" y="123"/>
                    </a:lnTo>
                    <a:lnTo>
                      <a:pt x="128" y="122"/>
                    </a:lnTo>
                    <a:lnTo>
                      <a:pt x="129" y="122"/>
                    </a:lnTo>
                    <a:lnTo>
                      <a:pt x="131" y="128"/>
                    </a:lnTo>
                    <a:lnTo>
                      <a:pt x="130" y="131"/>
                    </a:lnTo>
                    <a:lnTo>
                      <a:pt x="131" y="132"/>
                    </a:lnTo>
                    <a:lnTo>
                      <a:pt x="138" y="132"/>
                    </a:lnTo>
                    <a:lnTo>
                      <a:pt x="138" y="128"/>
                    </a:lnTo>
                    <a:lnTo>
                      <a:pt x="139" y="127"/>
                    </a:lnTo>
                    <a:lnTo>
                      <a:pt x="139" y="124"/>
                    </a:lnTo>
                    <a:lnTo>
                      <a:pt x="141" y="122"/>
                    </a:lnTo>
                    <a:lnTo>
                      <a:pt x="143" y="120"/>
                    </a:lnTo>
                    <a:lnTo>
                      <a:pt x="146" y="120"/>
                    </a:lnTo>
                    <a:lnTo>
                      <a:pt x="152" y="119"/>
                    </a:lnTo>
                    <a:lnTo>
                      <a:pt x="153" y="119"/>
                    </a:lnTo>
                    <a:lnTo>
                      <a:pt x="152" y="120"/>
                    </a:lnTo>
                    <a:lnTo>
                      <a:pt x="156" y="119"/>
                    </a:lnTo>
                    <a:lnTo>
                      <a:pt x="157" y="118"/>
                    </a:lnTo>
                    <a:lnTo>
                      <a:pt x="158" y="118"/>
                    </a:lnTo>
                    <a:lnTo>
                      <a:pt x="161" y="117"/>
                    </a:lnTo>
                    <a:lnTo>
                      <a:pt x="161" y="115"/>
                    </a:lnTo>
                    <a:lnTo>
                      <a:pt x="162" y="115"/>
                    </a:lnTo>
                    <a:lnTo>
                      <a:pt x="162" y="114"/>
                    </a:lnTo>
                    <a:lnTo>
                      <a:pt x="164" y="115"/>
                    </a:lnTo>
                    <a:lnTo>
                      <a:pt x="165" y="113"/>
                    </a:lnTo>
                    <a:lnTo>
                      <a:pt x="166" y="112"/>
                    </a:lnTo>
                    <a:lnTo>
                      <a:pt x="166" y="108"/>
                    </a:lnTo>
                    <a:lnTo>
                      <a:pt x="166" y="107"/>
                    </a:lnTo>
                    <a:lnTo>
                      <a:pt x="164" y="107"/>
                    </a:lnTo>
                    <a:lnTo>
                      <a:pt x="165" y="107"/>
                    </a:lnTo>
                    <a:lnTo>
                      <a:pt x="165" y="106"/>
                    </a:lnTo>
                    <a:lnTo>
                      <a:pt x="167" y="107"/>
                    </a:lnTo>
                    <a:lnTo>
                      <a:pt x="170" y="107"/>
                    </a:lnTo>
                    <a:lnTo>
                      <a:pt x="170" y="109"/>
                    </a:lnTo>
                    <a:lnTo>
                      <a:pt x="175" y="109"/>
                    </a:lnTo>
                    <a:lnTo>
                      <a:pt x="176" y="109"/>
                    </a:lnTo>
                    <a:lnTo>
                      <a:pt x="175" y="107"/>
                    </a:lnTo>
                    <a:lnTo>
                      <a:pt x="176" y="107"/>
                    </a:lnTo>
                    <a:lnTo>
                      <a:pt x="175" y="106"/>
                    </a:lnTo>
                    <a:lnTo>
                      <a:pt x="177" y="103"/>
                    </a:lnTo>
                    <a:lnTo>
                      <a:pt x="175" y="101"/>
                    </a:lnTo>
                    <a:lnTo>
                      <a:pt x="174" y="101"/>
                    </a:lnTo>
                    <a:lnTo>
                      <a:pt x="174" y="95"/>
                    </a:lnTo>
                    <a:lnTo>
                      <a:pt x="177" y="94"/>
                    </a:lnTo>
                    <a:lnTo>
                      <a:pt x="178" y="94"/>
                    </a:lnTo>
                    <a:lnTo>
                      <a:pt x="180" y="92"/>
                    </a:lnTo>
                    <a:lnTo>
                      <a:pt x="181" y="92"/>
                    </a:lnTo>
                    <a:lnTo>
                      <a:pt x="182" y="90"/>
                    </a:lnTo>
                    <a:lnTo>
                      <a:pt x="185" y="90"/>
                    </a:lnTo>
                    <a:lnTo>
                      <a:pt x="187" y="93"/>
                    </a:lnTo>
                    <a:lnTo>
                      <a:pt x="188" y="94"/>
                    </a:lnTo>
                    <a:lnTo>
                      <a:pt x="188" y="92"/>
                    </a:lnTo>
                    <a:lnTo>
                      <a:pt x="190" y="92"/>
                    </a:lnTo>
                    <a:lnTo>
                      <a:pt x="190" y="91"/>
                    </a:lnTo>
                    <a:lnTo>
                      <a:pt x="194" y="94"/>
                    </a:lnTo>
                    <a:lnTo>
                      <a:pt x="198" y="95"/>
                    </a:lnTo>
                    <a:lnTo>
                      <a:pt x="198" y="97"/>
                    </a:lnTo>
                    <a:lnTo>
                      <a:pt x="199" y="97"/>
                    </a:lnTo>
                    <a:lnTo>
                      <a:pt x="199" y="98"/>
                    </a:lnTo>
                    <a:lnTo>
                      <a:pt x="200" y="98"/>
                    </a:lnTo>
                    <a:lnTo>
                      <a:pt x="205" y="99"/>
                    </a:lnTo>
                    <a:lnTo>
                      <a:pt x="211" y="99"/>
                    </a:lnTo>
                    <a:lnTo>
                      <a:pt x="211" y="101"/>
                    </a:lnTo>
                    <a:lnTo>
                      <a:pt x="213" y="101"/>
                    </a:lnTo>
                    <a:lnTo>
                      <a:pt x="217" y="102"/>
                    </a:lnTo>
                    <a:lnTo>
                      <a:pt x="218" y="103"/>
                    </a:lnTo>
                    <a:lnTo>
                      <a:pt x="218" y="102"/>
                    </a:lnTo>
                    <a:lnTo>
                      <a:pt x="224" y="102"/>
                    </a:lnTo>
                    <a:lnTo>
                      <a:pt x="225" y="101"/>
                    </a:lnTo>
                    <a:lnTo>
                      <a:pt x="228" y="103"/>
                    </a:lnTo>
                    <a:lnTo>
                      <a:pt x="229" y="100"/>
                    </a:lnTo>
                    <a:lnTo>
                      <a:pt x="229" y="98"/>
                    </a:lnTo>
                    <a:lnTo>
                      <a:pt x="232" y="100"/>
                    </a:lnTo>
                    <a:lnTo>
                      <a:pt x="232" y="101"/>
                    </a:lnTo>
                    <a:lnTo>
                      <a:pt x="233" y="103"/>
                    </a:lnTo>
                    <a:lnTo>
                      <a:pt x="234" y="102"/>
                    </a:lnTo>
                    <a:lnTo>
                      <a:pt x="236" y="104"/>
                    </a:lnTo>
                    <a:lnTo>
                      <a:pt x="236" y="103"/>
                    </a:lnTo>
                    <a:lnTo>
                      <a:pt x="237" y="103"/>
                    </a:lnTo>
                    <a:lnTo>
                      <a:pt x="238" y="101"/>
                    </a:lnTo>
                    <a:lnTo>
                      <a:pt x="243" y="106"/>
                    </a:lnTo>
                    <a:lnTo>
                      <a:pt x="245" y="107"/>
                    </a:lnTo>
                    <a:lnTo>
                      <a:pt x="245" y="108"/>
                    </a:lnTo>
                    <a:lnTo>
                      <a:pt x="246" y="109"/>
                    </a:lnTo>
                    <a:lnTo>
                      <a:pt x="248" y="105"/>
                    </a:lnTo>
                    <a:lnTo>
                      <a:pt x="250" y="103"/>
                    </a:lnTo>
                    <a:lnTo>
                      <a:pt x="250" y="102"/>
                    </a:lnTo>
                    <a:lnTo>
                      <a:pt x="252" y="99"/>
                    </a:lnTo>
                    <a:lnTo>
                      <a:pt x="253" y="99"/>
                    </a:lnTo>
                    <a:lnTo>
                      <a:pt x="255" y="98"/>
                    </a:lnTo>
                    <a:lnTo>
                      <a:pt x="257" y="100"/>
                    </a:lnTo>
                    <a:lnTo>
                      <a:pt x="259" y="101"/>
                    </a:lnTo>
                    <a:lnTo>
                      <a:pt x="260" y="100"/>
                    </a:lnTo>
                    <a:lnTo>
                      <a:pt x="260" y="99"/>
                    </a:lnTo>
                    <a:lnTo>
                      <a:pt x="261" y="101"/>
                    </a:lnTo>
                    <a:lnTo>
                      <a:pt x="263" y="101"/>
                    </a:lnTo>
                    <a:lnTo>
                      <a:pt x="263" y="99"/>
                    </a:lnTo>
                    <a:lnTo>
                      <a:pt x="267" y="100"/>
                    </a:lnTo>
                    <a:lnTo>
                      <a:pt x="267" y="98"/>
                    </a:lnTo>
                    <a:lnTo>
                      <a:pt x="268" y="99"/>
                    </a:lnTo>
                    <a:lnTo>
                      <a:pt x="269" y="98"/>
                    </a:lnTo>
                    <a:lnTo>
                      <a:pt x="272" y="99"/>
                    </a:lnTo>
                    <a:lnTo>
                      <a:pt x="273" y="100"/>
                    </a:lnTo>
                    <a:lnTo>
                      <a:pt x="273" y="101"/>
                    </a:lnTo>
                    <a:lnTo>
                      <a:pt x="274" y="101"/>
                    </a:lnTo>
                    <a:lnTo>
                      <a:pt x="274" y="103"/>
                    </a:lnTo>
                    <a:lnTo>
                      <a:pt x="275" y="102"/>
                    </a:lnTo>
                    <a:lnTo>
                      <a:pt x="276" y="103"/>
                    </a:lnTo>
                    <a:lnTo>
                      <a:pt x="275" y="101"/>
                    </a:lnTo>
                    <a:lnTo>
                      <a:pt x="276" y="101"/>
                    </a:lnTo>
                    <a:lnTo>
                      <a:pt x="276" y="102"/>
                    </a:lnTo>
                    <a:lnTo>
                      <a:pt x="276" y="103"/>
                    </a:lnTo>
                    <a:lnTo>
                      <a:pt x="278" y="102"/>
                    </a:lnTo>
                    <a:lnTo>
                      <a:pt x="281" y="98"/>
                    </a:lnTo>
                    <a:lnTo>
                      <a:pt x="280" y="98"/>
                    </a:lnTo>
                    <a:lnTo>
                      <a:pt x="281" y="96"/>
                    </a:lnTo>
                    <a:lnTo>
                      <a:pt x="280" y="96"/>
                    </a:lnTo>
                    <a:lnTo>
                      <a:pt x="281" y="95"/>
                    </a:lnTo>
                    <a:lnTo>
                      <a:pt x="280" y="95"/>
                    </a:lnTo>
                    <a:lnTo>
                      <a:pt x="280" y="94"/>
                    </a:lnTo>
                    <a:lnTo>
                      <a:pt x="280" y="90"/>
                    </a:lnTo>
                    <a:lnTo>
                      <a:pt x="283" y="92"/>
                    </a:lnTo>
                    <a:lnTo>
                      <a:pt x="283" y="86"/>
                    </a:lnTo>
                    <a:lnTo>
                      <a:pt x="283" y="84"/>
                    </a:lnTo>
                    <a:lnTo>
                      <a:pt x="284" y="84"/>
                    </a:lnTo>
                    <a:lnTo>
                      <a:pt x="284" y="82"/>
                    </a:lnTo>
                    <a:lnTo>
                      <a:pt x="283" y="81"/>
                    </a:lnTo>
                    <a:lnTo>
                      <a:pt x="282" y="81"/>
                    </a:lnTo>
                    <a:lnTo>
                      <a:pt x="282" y="78"/>
                    </a:lnTo>
                    <a:lnTo>
                      <a:pt x="281" y="77"/>
                    </a:lnTo>
                    <a:lnTo>
                      <a:pt x="281" y="76"/>
                    </a:lnTo>
                    <a:lnTo>
                      <a:pt x="283" y="75"/>
                    </a:lnTo>
                    <a:lnTo>
                      <a:pt x="283" y="76"/>
                    </a:lnTo>
                    <a:lnTo>
                      <a:pt x="284" y="75"/>
                    </a:lnTo>
                    <a:lnTo>
                      <a:pt x="283" y="74"/>
                    </a:lnTo>
                    <a:lnTo>
                      <a:pt x="283" y="73"/>
                    </a:lnTo>
                    <a:lnTo>
                      <a:pt x="282" y="71"/>
                    </a:lnTo>
                    <a:lnTo>
                      <a:pt x="283" y="70"/>
                    </a:lnTo>
                    <a:lnTo>
                      <a:pt x="283" y="71"/>
                    </a:lnTo>
                    <a:lnTo>
                      <a:pt x="283" y="69"/>
                    </a:lnTo>
                    <a:lnTo>
                      <a:pt x="283" y="68"/>
                    </a:lnTo>
                    <a:lnTo>
                      <a:pt x="281" y="67"/>
                    </a:lnTo>
                    <a:lnTo>
                      <a:pt x="281" y="66"/>
                    </a:lnTo>
                    <a:lnTo>
                      <a:pt x="283" y="65"/>
                    </a:lnTo>
                    <a:lnTo>
                      <a:pt x="284" y="65"/>
                    </a:lnTo>
                    <a:lnTo>
                      <a:pt x="284" y="64"/>
                    </a:lnTo>
                    <a:lnTo>
                      <a:pt x="286" y="64"/>
                    </a:lnTo>
                    <a:lnTo>
                      <a:pt x="290" y="69"/>
                    </a:lnTo>
                    <a:lnTo>
                      <a:pt x="296" y="72"/>
                    </a:lnTo>
                    <a:lnTo>
                      <a:pt x="296" y="71"/>
                    </a:lnTo>
                    <a:lnTo>
                      <a:pt x="297" y="71"/>
                    </a:lnTo>
                    <a:lnTo>
                      <a:pt x="296" y="70"/>
                    </a:lnTo>
                    <a:lnTo>
                      <a:pt x="297" y="69"/>
                    </a:lnTo>
                    <a:lnTo>
                      <a:pt x="297" y="68"/>
                    </a:lnTo>
                    <a:lnTo>
                      <a:pt x="295" y="68"/>
                    </a:lnTo>
                    <a:lnTo>
                      <a:pt x="294" y="67"/>
                    </a:lnTo>
                    <a:lnTo>
                      <a:pt x="296" y="65"/>
                    </a:lnTo>
                    <a:lnTo>
                      <a:pt x="297" y="67"/>
                    </a:lnTo>
                    <a:lnTo>
                      <a:pt x="298" y="65"/>
                    </a:lnTo>
                    <a:lnTo>
                      <a:pt x="297" y="65"/>
                    </a:lnTo>
                    <a:lnTo>
                      <a:pt x="299" y="64"/>
                    </a:lnTo>
                    <a:lnTo>
                      <a:pt x="299" y="58"/>
                    </a:lnTo>
                    <a:lnTo>
                      <a:pt x="303" y="61"/>
                    </a:lnTo>
                    <a:lnTo>
                      <a:pt x="306" y="61"/>
                    </a:lnTo>
                    <a:lnTo>
                      <a:pt x="306" y="58"/>
                    </a:lnTo>
                    <a:lnTo>
                      <a:pt x="309" y="61"/>
                    </a:lnTo>
                    <a:lnTo>
                      <a:pt x="312" y="61"/>
                    </a:lnTo>
                    <a:lnTo>
                      <a:pt x="312" y="57"/>
                    </a:lnTo>
                    <a:lnTo>
                      <a:pt x="313" y="56"/>
                    </a:lnTo>
                    <a:lnTo>
                      <a:pt x="313" y="54"/>
                    </a:lnTo>
                    <a:lnTo>
                      <a:pt x="313" y="52"/>
                    </a:lnTo>
                    <a:lnTo>
                      <a:pt x="312" y="52"/>
                    </a:lnTo>
                    <a:lnTo>
                      <a:pt x="313" y="52"/>
                    </a:lnTo>
                    <a:lnTo>
                      <a:pt x="313" y="48"/>
                    </a:lnTo>
                    <a:lnTo>
                      <a:pt x="310" y="39"/>
                    </a:lnTo>
                    <a:lnTo>
                      <a:pt x="315" y="38"/>
                    </a:lnTo>
                    <a:lnTo>
                      <a:pt x="315" y="34"/>
                    </a:lnTo>
                    <a:lnTo>
                      <a:pt x="319" y="36"/>
                    </a:lnTo>
                    <a:lnTo>
                      <a:pt x="320" y="36"/>
                    </a:lnTo>
                    <a:lnTo>
                      <a:pt x="319" y="39"/>
                    </a:lnTo>
                    <a:lnTo>
                      <a:pt x="321" y="39"/>
                    </a:lnTo>
                    <a:lnTo>
                      <a:pt x="321" y="40"/>
                    </a:lnTo>
                    <a:lnTo>
                      <a:pt x="322" y="42"/>
                    </a:lnTo>
                    <a:lnTo>
                      <a:pt x="323" y="39"/>
                    </a:lnTo>
                    <a:lnTo>
                      <a:pt x="325" y="35"/>
                    </a:lnTo>
                    <a:lnTo>
                      <a:pt x="330" y="35"/>
                    </a:lnTo>
                    <a:lnTo>
                      <a:pt x="329" y="35"/>
                    </a:lnTo>
                    <a:lnTo>
                      <a:pt x="330" y="37"/>
                    </a:lnTo>
                    <a:lnTo>
                      <a:pt x="330" y="41"/>
                    </a:lnTo>
                    <a:lnTo>
                      <a:pt x="331" y="41"/>
                    </a:lnTo>
                    <a:lnTo>
                      <a:pt x="334" y="43"/>
                    </a:lnTo>
                    <a:lnTo>
                      <a:pt x="336" y="43"/>
                    </a:lnTo>
                    <a:lnTo>
                      <a:pt x="337" y="41"/>
                    </a:lnTo>
                    <a:lnTo>
                      <a:pt x="335" y="39"/>
                    </a:lnTo>
                    <a:lnTo>
                      <a:pt x="335" y="38"/>
                    </a:lnTo>
                    <a:lnTo>
                      <a:pt x="339" y="39"/>
                    </a:lnTo>
                    <a:lnTo>
                      <a:pt x="340" y="38"/>
                    </a:lnTo>
                    <a:lnTo>
                      <a:pt x="341" y="36"/>
                    </a:lnTo>
                    <a:lnTo>
                      <a:pt x="343" y="37"/>
                    </a:lnTo>
                    <a:lnTo>
                      <a:pt x="344" y="37"/>
                    </a:lnTo>
                    <a:lnTo>
                      <a:pt x="343" y="38"/>
                    </a:lnTo>
                    <a:lnTo>
                      <a:pt x="343" y="40"/>
                    </a:lnTo>
                    <a:lnTo>
                      <a:pt x="343" y="41"/>
                    </a:lnTo>
                    <a:lnTo>
                      <a:pt x="345" y="43"/>
                    </a:lnTo>
                    <a:lnTo>
                      <a:pt x="344" y="43"/>
                    </a:lnTo>
                    <a:lnTo>
                      <a:pt x="343" y="44"/>
                    </a:lnTo>
                    <a:lnTo>
                      <a:pt x="342" y="46"/>
                    </a:lnTo>
                    <a:lnTo>
                      <a:pt x="343" y="47"/>
                    </a:lnTo>
                    <a:lnTo>
                      <a:pt x="343" y="51"/>
                    </a:lnTo>
                    <a:lnTo>
                      <a:pt x="345" y="54"/>
                    </a:lnTo>
                    <a:lnTo>
                      <a:pt x="346" y="52"/>
                    </a:lnTo>
                    <a:lnTo>
                      <a:pt x="346" y="53"/>
                    </a:lnTo>
                    <a:lnTo>
                      <a:pt x="347" y="52"/>
                    </a:lnTo>
                    <a:lnTo>
                      <a:pt x="347" y="53"/>
                    </a:lnTo>
                    <a:lnTo>
                      <a:pt x="348" y="53"/>
                    </a:lnTo>
                    <a:lnTo>
                      <a:pt x="348" y="54"/>
                    </a:lnTo>
                    <a:lnTo>
                      <a:pt x="349" y="55"/>
                    </a:lnTo>
                    <a:lnTo>
                      <a:pt x="350" y="56"/>
                    </a:lnTo>
                    <a:lnTo>
                      <a:pt x="351" y="55"/>
                    </a:lnTo>
                    <a:lnTo>
                      <a:pt x="351" y="53"/>
                    </a:lnTo>
                    <a:lnTo>
                      <a:pt x="353" y="51"/>
                    </a:lnTo>
                    <a:lnTo>
                      <a:pt x="353" y="52"/>
                    </a:lnTo>
                    <a:lnTo>
                      <a:pt x="355" y="53"/>
                    </a:lnTo>
                    <a:lnTo>
                      <a:pt x="356" y="53"/>
                    </a:lnTo>
                    <a:lnTo>
                      <a:pt x="356" y="51"/>
                    </a:lnTo>
                    <a:lnTo>
                      <a:pt x="358" y="51"/>
                    </a:lnTo>
                    <a:lnTo>
                      <a:pt x="359" y="53"/>
                    </a:lnTo>
                    <a:lnTo>
                      <a:pt x="361" y="54"/>
                    </a:lnTo>
                    <a:lnTo>
                      <a:pt x="361" y="52"/>
                    </a:lnTo>
                    <a:lnTo>
                      <a:pt x="361" y="51"/>
                    </a:lnTo>
                    <a:lnTo>
                      <a:pt x="365" y="52"/>
                    </a:lnTo>
                    <a:lnTo>
                      <a:pt x="368" y="52"/>
                    </a:lnTo>
                    <a:lnTo>
                      <a:pt x="372" y="55"/>
                    </a:lnTo>
                    <a:lnTo>
                      <a:pt x="372" y="54"/>
                    </a:lnTo>
                    <a:lnTo>
                      <a:pt x="372" y="50"/>
                    </a:lnTo>
                    <a:lnTo>
                      <a:pt x="374" y="49"/>
                    </a:lnTo>
                    <a:lnTo>
                      <a:pt x="374" y="48"/>
                    </a:lnTo>
                    <a:lnTo>
                      <a:pt x="378" y="49"/>
                    </a:lnTo>
                    <a:lnTo>
                      <a:pt x="379" y="48"/>
                    </a:lnTo>
                    <a:lnTo>
                      <a:pt x="381" y="48"/>
                    </a:lnTo>
                    <a:lnTo>
                      <a:pt x="383" y="40"/>
                    </a:lnTo>
                    <a:lnTo>
                      <a:pt x="383" y="39"/>
                    </a:lnTo>
                    <a:lnTo>
                      <a:pt x="390" y="41"/>
                    </a:lnTo>
                    <a:lnTo>
                      <a:pt x="391" y="40"/>
                    </a:lnTo>
                    <a:lnTo>
                      <a:pt x="392" y="36"/>
                    </a:lnTo>
                    <a:lnTo>
                      <a:pt x="391" y="27"/>
                    </a:lnTo>
                    <a:lnTo>
                      <a:pt x="392" y="22"/>
                    </a:lnTo>
                    <a:lnTo>
                      <a:pt x="405" y="27"/>
                    </a:lnTo>
                    <a:lnTo>
                      <a:pt x="411" y="34"/>
                    </a:lnTo>
                    <a:lnTo>
                      <a:pt x="418" y="28"/>
                    </a:lnTo>
                    <a:lnTo>
                      <a:pt x="419" y="28"/>
                    </a:lnTo>
                    <a:lnTo>
                      <a:pt x="420" y="27"/>
                    </a:lnTo>
                    <a:lnTo>
                      <a:pt x="421" y="26"/>
                    </a:lnTo>
                    <a:lnTo>
                      <a:pt x="420" y="24"/>
                    </a:lnTo>
                    <a:lnTo>
                      <a:pt x="418" y="22"/>
                    </a:lnTo>
                    <a:lnTo>
                      <a:pt x="419" y="20"/>
                    </a:lnTo>
                    <a:lnTo>
                      <a:pt x="418" y="19"/>
                    </a:lnTo>
                    <a:lnTo>
                      <a:pt x="423" y="18"/>
                    </a:lnTo>
                    <a:lnTo>
                      <a:pt x="426" y="17"/>
                    </a:lnTo>
                    <a:lnTo>
                      <a:pt x="428" y="17"/>
                    </a:lnTo>
                    <a:lnTo>
                      <a:pt x="429" y="17"/>
                    </a:lnTo>
                    <a:lnTo>
                      <a:pt x="430" y="15"/>
                    </a:lnTo>
                    <a:lnTo>
                      <a:pt x="430" y="17"/>
                    </a:lnTo>
                    <a:lnTo>
                      <a:pt x="433" y="15"/>
                    </a:lnTo>
                    <a:lnTo>
                      <a:pt x="435" y="14"/>
                    </a:lnTo>
                    <a:lnTo>
                      <a:pt x="434" y="11"/>
                    </a:lnTo>
                    <a:lnTo>
                      <a:pt x="435" y="11"/>
                    </a:lnTo>
                    <a:lnTo>
                      <a:pt x="434" y="7"/>
                    </a:lnTo>
                    <a:lnTo>
                      <a:pt x="432" y="7"/>
                    </a:lnTo>
                    <a:lnTo>
                      <a:pt x="435" y="6"/>
                    </a:lnTo>
                    <a:lnTo>
                      <a:pt x="435" y="5"/>
                    </a:lnTo>
                    <a:lnTo>
                      <a:pt x="437" y="6"/>
                    </a:lnTo>
                    <a:lnTo>
                      <a:pt x="437" y="5"/>
                    </a:lnTo>
                    <a:lnTo>
                      <a:pt x="438" y="5"/>
                    </a:lnTo>
                    <a:lnTo>
                      <a:pt x="439" y="6"/>
                    </a:lnTo>
                    <a:lnTo>
                      <a:pt x="437" y="0"/>
                    </a:lnTo>
                    <a:lnTo>
                      <a:pt x="439" y="0"/>
                    </a:lnTo>
                    <a:lnTo>
                      <a:pt x="444" y="1"/>
                    </a:lnTo>
                    <a:lnTo>
                      <a:pt x="443" y="1"/>
                    </a:lnTo>
                    <a:lnTo>
                      <a:pt x="444" y="4"/>
                    </a:lnTo>
                    <a:lnTo>
                      <a:pt x="442" y="5"/>
                    </a:lnTo>
                    <a:lnTo>
                      <a:pt x="443" y="6"/>
                    </a:lnTo>
                    <a:lnTo>
                      <a:pt x="444" y="6"/>
                    </a:lnTo>
                    <a:lnTo>
                      <a:pt x="446" y="7"/>
                    </a:lnTo>
                    <a:lnTo>
                      <a:pt x="446" y="6"/>
                    </a:lnTo>
                    <a:lnTo>
                      <a:pt x="447" y="7"/>
                    </a:lnTo>
                    <a:lnTo>
                      <a:pt x="449" y="11"/>
                    </a:lnTo>
                    <a:lnTo>
                      <a:pt x="447" y="11"/>
                    </a:lnTo>
                    <a:lnTo>
                      <a:pt x="448" y="11"/>
                    </a:lnTo>
                    <a:lnTo>
                      <a:pt x="449" y="13"/>
                    </a:lnTo>
                    <a:lnTo>
                      <a:pt x="451" y="13"/>
                    </a:lnTo>
                    <a:lnTo>
                      <a:pt x="452" y="14"/>
                    </a:lnTo>
                    <a:lnTo>
                      <a:pt x="452" y="11"/>
                    </a:lnTo>
                    <a:lnTo>
                      <a:pt x="454" y="11"/>
                    </a:lnTo>
                    <a:lnTo>
                      <a:pt x="454" y="9"/>
                    </a:lnTo>
                    <a:lnTo>
                      <a:pt x="455" y="8"/>
                    </a:lnTo>
                    <a:lnTo>
                      <a:pt x="456" y="9"/>
                    </a:lnTo>
                    <a:lnTo>
                      <a:pt x="455" y="9"/>
                    </a:lnTo>
                    <a:lnTo>
                      <a:pt x="455" y="10"/>
                    </a:lnTo>
                    <a:lnTo>
                      <a:pt x="457" y="10"/>
                    </a:lnTo>
                    <a:lnTo>
                      <a:pt x="457" y="11"/>
                    </a:lnTo>
                    <a:lnTo>
                      <a:pt x="459" y="11"/>
                    </a:lnTo>
                    <a:lnTo>
                      <a:pt x="460" y="11"/>
                    </a:lnTo>
                    <a:lnTo>
                      <a:pt x="463" y="10"/>
                    </a:lnTo>
                    <a:lnTo>
                      <a:pt x="463" y="11"/>
                    </a:lnTo>
                    <a:lnTo>
                      <a:pt x="462" y="13"/>
                    </a:lnTo>
                    <a:lnTo>
                      <a:pt x="463" y="13"/>
                    </a:lnTo>
                    <a:lnTo>
                      <a:pt x="465" y="19"/>
                    </a:lnTo>
                    <a:lnTo>
                      <a:pt x="466" y="19"/>
                    </a:lnTo>
                    <a:lnTo>
                      <a:pt x="468" y="20"/>
                    </a:lnTo>
                    <a:lnTo>
                      <a:pt x="468" y="23"/>
                    </a:lnTo>
                    <a:lnTo>
                      <a:pt x="468" y="22"/>
                    </a:lnTo>
                    <a:lnTo>
                      <a:pt x="470" y="22"/>
                    </a:lnTo>
                    <a:lnTo>
                      <a:pt x="470" y="23"/>
                    </a:lnTo>
                    <a:lnTo>
                      <a:pt x="469" y="25"/>
                    </a:lnTo>
                    <a:lnTo>
                      <a:pt x="470" y="27"/>
                    </a:lnTo>
                    <a:lnTo>
                      <a:pt x="470" y="29"/>
                    </a:lnTo>
                    <a:lnTo>
                      <a:pt x="471" y="28"/>
                    </a:lnTo>
                    <a:lnTo>
                      <a:pt x="472" y="28"/>
                    </a:lnTo>
                    <a:lnTo>
                      <a:pt x="474" y="28"/>
                    </a:lnTo>
                    <a:lnTo>
                      <a:pt x="476" y="28"/>
                    </a:lnTo>
                    <a:lnTo>
                      <a:pt x="477" y="31"/>
                    </a:lnTo>
                    <a:lnTo>
                      <a:pt x="479" y="32"/>
                    </a:lnTo>
                    <a:lnTo>
                      <a:pt x="478" y="34"/>
                    </a:lnTo>
                    <a:lnTo>
                      <a:pt x="480" y="34"/>
                    </a:lnTo>
                    <a:lnTo>
                      <a:pt x="483" y="37"/>
                    </a:lnTo>
                    <a:lnTo>
                      <a:pt x="482" y="38"/>
                    </a:lnTo>
                    <a:lnTo>
                      <a:pt x="482" y="39"/>
                    </a:lnTo>
                    <a:lnTo>
                      <a:pt x="483" y="38"/>
                    </a:lnTo>
                    <a:lnTo>
                      <a:pt x="483" y="40"/>
                    </a:lnTo>
                    <a:lnTo>
                      <a:pt x="483" y="46"/>
                    </a:lnTo>
                    <a:lnTo>
                      <a:pt x="484" y="47"/>
                    </a:lnTo>
                    <a:lnTo>
                      <a:pt x="484" y="48"/>
                    </a:lnTo>
                    <a:lnTo>
                      <a:pt x="487" y="47"/>
                    </a:lnTo>
                    <a:lnTo>
                      <a:pt x="487" y="48"/>
                    </a:lnTo>
                    <a:lnTo>
                      <a:pt x="488" y="48"/>
                    </a:lnTo>
                    <a:lnTo>
                      <a:pt x="488" y="49"/>
                    </a:lnTo>
                    <a:lnTo>
                      <a:pt x="490" y="48"/>
                    </a:lnTo>
                    <a:lnTo>
                      <a:pt x="492" y="49"/>
                    </a:lnTo>
                    <a:lnTo>
                      <a:pt x="494" y="51"/>
                    </a:lnTo>
                    <a:lnTo>
                      <a:pt x="493" y="52"/>
                    </a:lnTo>
                    <a:lnTo>
                      <a:pt x="494" y="52"/>
                    </a:lnTo>
                    <a:lnTo>
                      <a:pt x="494" y="53"/>
                    </a:lnTo>
                    <a:lnTo>
                      <a:pt x="495" y="53"/>
                    </a:lnTo>
                    <a:lnTo>
                      <a:pt x="495" y="54"/>
                    </a:lnTo>
                    <a:lnTo>
                      <a:pt x="494" y="54"/>
                    </a:lnTo>
                    <a:lnTo>
                      <a:pt x="494" y="56"/>
                    </a:lnTo>
                    <a:lnTo>
                      <a:pt x="493" y="56"/>
                    </a:lnTo>
                    <a:lnTo>
                      <a:pt x="493" y="58"/>
                    </a:lnTo>
                    <a:lnTo>
                      <a:pt x="491" y="57"/>
                    </a:lnTo>
                    <a:lnTo>
                      <a:pt x="491" y="58"/>
                    </a:lnTo>
                    <a:lnTo>
                      <a:pt x="487" y="58"/>
                    </a:lnTo>
                    <a:lnTo>
                      <a:pt x="486" y="60"/>
                    </a:lnTo>
                    <a:lnTo>
                      <a:pt x="486" y="63"/>
                    </a:lnTo>
                    <a:lnTo>
                      <a:pt x="486" y="64"/>
                    </a:lnTo>
                    <a:lnTo>
                      <a:pt x="487" y="65"/>
                    </a:lnTo>
                    <a:lnTo>
                      <a:pt x="490" y="69"/>
                    </a:lnTo>
                    <a:lnTo>
                      <a:pt x="490" y="71"/>
                    </a:lnTo>
                    <a:lnTo>
                      <a:pt x="489" y="72"/>
                    </a:lnTo>
                    <a:lnTo>
                      <a:pt x="489" y="73"/>
                    </a:lnTo>
                    <a:lnTo>
                      <a:pt x="490" y="73"/>
                    </a:lnTo>
                    <a:lnTo>
                      <a:pt x="492" y="75"/>
                    </a:lnTo>
                    <a:lnTo>
                      <a:pt x="491" y="76"/>
                    </a:lnTo>
                    <a:lnTo>
                      <a:pt x="491" y="77"/>
                    </a:lnTo>
                    <a:lnTo>
                      <a:pt x="490" y="77"/>
                    </a:lnTo>
                    <a:lnTo>
                      <a:pt x="489" y="77"/>
                    </a:lnTo>
                    <a:lnTo>
                      <a:pt x="490" y="77"/>
                    </a:lnTo>
                    <a:lnTo>
                      <a:pt x="490" y="78"/>
                    </a:lnTo>
                    <a:lnTo>
                      <a:pt x="489" y="80"/>
                    </a:lnTo>
                    <a:lnTo>
                      <a:pt x="490" y="80"/>
                    </a:lnTo>
                    <a:lnTo>
                      <a:pt x="489" y="82"/>
                    </a:lnTo>
                    <a:lnTo>
                      <a:pt x="489" y="84"/>
                    </a:lnTo>
                    <a:lnTo>
                      <a:pt x="487" y="86"/>
                    </a:lnTo>
                    <a:lnTo>
                      <a:pt x="487" y="88"/>
                    </a:lnTo>
                    <a:lnTo>
                      <a:pt x="489" y="88"/>
                    </a:lnTo>
                    <a:lnTo>
                      <a:pt x="489" y="89"/>
                    </a:lnTo>
                    <a:lnTo>
                      <a:pt x="491" y="88"/>
                    </a:lnTo>
                    <a:lnTo>
                      <a:pt x="491" y="89"/>
                    </a:lnTo>
                    <a:lnTo>
                      <a:pt x="493" y="93"/>
                    </a:lnTo>
                    <a:lnTo>
                      <a:pt x="493" y="94"/>
                    </a:lnTo>
                    <a:lnTo>
                      <a:pt x="491" y="94"/>
                    </a:lnTo>
                    <a:lnTo>
                      <a:pt x="491" y="96"/>
                    </a:lnTo>
                    <a:lnTo>
                      <a:pt x="492" y="97"/>
                    </a:lnTo>
                    <a:lnTo>
                      <a:pt x="492" y="98"/>
                    </a:lnTo>
                    <a:lnTo>
                      <a:pt x="495" y="99"/>
                    </a:lnTo>
                    <a:lnTo>
                      <a:pt x="491" y="108"/>
                    </a:lnTo>
                    <a:lnTo>
                      <a:pt x="491" y="107"/>
                    </a:lnTo>
                    <a:lnTo>
                      <a:pt x="490" y="109"/>
                    </a:lnTo>
                    <a:lnTo>
                      <a:pt x="489" y="107"/>
                    </a:lnTo>
                    <a:lnTo>
                      <a:pt x="489" y="109"/>
                    </a:lnTo>
                    <a:lnTo>
                      <a:pt x="486" y="109"/>
                    </a:lnTo>
                    <a:lnTo>
                      <a:pt x="486" y="111"/>
                    </a:lnTo>
                    <a:lnTo>
                      <a:pt x="487" y="111"/>
                    </a:lnTo>
                    <a:lnTo>
                      <a:pt x="487" y="112"/>
                    </a:lnTo>
                    <a:lnTo>
                      <a:pt x="486" y="113"/>
                    </a:lnTo>
                    <a:lnTo>
                      <a:pt x="487" y="115"/>
                    </a:lnTo>
                    <a:lnTo>
                      <a:pt x="487" y="116"/>
                    </a:lnTo>
                    <a:lnTo>
                      <a:pt x="486" y="116"/>
                    </a:lnTo>
                    <a:lnTo>
                      <a:pt x="485" y="117"/>
                    </a:lnTo>
                    <a:lnTo>
                      <a:pt x="484" y="117"/>
                    </a:lnTo>
                    <a:lnTo>
                      <a:pt x="485" y="116"/>
                    </a:lnTo>
                    <a:lnTo>
                      <a:pt x="484" y="116"/>
                    </a:lnTo>
                    <a:lnTo>
                      <a:pt x="483" y="116"/>
                    </a:lnTo>
                    <a:lnTo>
                      <a:pt x="482" y="116"/>
                    </a:lnTo>
                    <a:lnTo>
                      <a:pt x="481" y="115"/>
                    </a:lnTo>
                    <a:lnTo>
                      <a:pt x="479" y="117"/>
                    </a:lnTo>
                    <a:lnTo>
                      <a:pt x="476" y="120"/>
                    </a:lnTo>
                    <a:lnTo>
                      <a:pt x="478" y="123"/>
                    </a:lnTo>
                    <a:lnTo>
                      <a:pt x="479" y="126"/>
                    </a:lnTo>
                    <a:lnTo>
                      <a:pt x="481" y="126"/>
                    </a:lnTo>
                    <a:lnTo>
                      <a:pt x="483" y="128"/>
                    </a:lnTo>
                    <a:lnTo>
                      <a:pt x="482" y="128"/>
                    </a:lnTo>
                    <a:lnTo>
                      <a:pt x="480" y="129"/>
                    </a:lnTo>
                    <a:lnTo>
                      <a:pt x="481" y="133"/>
                    </a:lnTo>
                    <a:lnTo>
                      <a:pt x="481" y="135"/>
                    </a:lnTo>
                    <a:lnTo>
                      <a:pt x="483" y="137"/>
                    </a:lnTo>
                    <a:lnTo>
                      <a:pt x="485" y="139"/>
                    </a:lnTo>
                    <a:lnTo>
                      <a:pt x="487" y="140"/>
                    </a:lnTo>
                    <a:lnTo>
                      <a:pt x="489" y="139"/>
                    </a:lnTo>
                    <a:lnTo>
                      <a:pt x="491" y="136"/>
                    </a:lnTo>
                    <a:lnTo>
                      <a:pt x="492" y="139"/>
                    </a:lnTo>
                    <a:lnTo>
                      <a:pt x="496" y="141"/>
                    </a:lnTo>
                    <a:lnTo>
                      <a:pt x="497" y="141"/>
                    </a:lnTo>
                    <a:lnTo>
                      <a:pt x="496" y="142"/>
                    </a:lnTo>
                    <a:lnTo>
                      <a:pt x="495" y="142"/>
                    </a:lnTo>
                    <a:lnTo>
                      <a:pt x="495" y="146"/>
                    </a:lnTo>
                    <a:lnTo>
                      <a:pt x="496" y="146"/>
                    </a:lnTo>
                    <a:lnTo>
                      <a:pt x="498" y="145"/>
                    </a:lnTo>
                    <a:lnTo>
                      <a:pt x="498" y="146"/>
                    </a:lnTo>
                    <a:lnTo>
                      <a:pt x="499" y="148"/>
                    </a:lnTo>
                    <a:lnTo>
                      <a:pt x="500" y="148"/>
                    </a:lnTo>
                    <a:lnTo>
                      <a:pt x="501" y="150"/>
                    </a:lnTo>
                    <a:lnTo>
                      <a:pt x="502" y="150"/>
                    </a:lnTo>
                    <a:lnTo>
                      <a:pt x="503" y="152"/>
                    </a:lnTo>
                    <a:lnTo>
                      <a:pt x="503" y="154"/>
                    </a:lnTo>
                    <a:lnTo>
                      <a:pt x="502" y="153"/>
                    </a:lnTo>
                    <a:lnTo>
                      <a:pt x="499" y="155"/>
                    </a:lnTo>
                    <a:lnTo>
                      <a:pt x="499" y="156"/>
                    </a:lnTo>
                    <a:lnTo>
                      <a:pt x="501" y="157"/>
                    </a:lnTo>
                    <a:lnTo>
                      <a:pt x="501" y="159"/>
                    </a:lnTo>
                    <a:lnTo>
                      <a:pt x="499" y="161"/>
                    </a:lnTo>
                    <a:lnTo>
                      <a:pt x="501" y="162"/>
                    </a:lnTo>
                    <a:lnTo>
                      <a:pt x="504" y="165"/>
                    </a:lnTo>
                    <a:lnTo>
                      <a:pt x="504" y="166"/>
                    </a:lnTo>
                    <a:lnTo>
                      <a:pt x="505" y="167"/>
                    </a:lnTo>
                    <a:lnTo>
                      <a:pt x="506" y="165"/>
                    </a:lnTo>
                    <a:lnTo>
                      <a:pt x="506" y="167"/>
                    </a:lnTo>
                    <a:lnTo>
                      <a:pt x="507" y="167"/>
                    </a:lnTo>
                    <a:lnTo>
                      <a:pt x="508" y="167"/>
                    </a:lnTo>
                    <a:lnTo>
                      <a:pt x="508" y="165"/>
                    </a:lnTo>
                    <a:lnTo>
                      <a:pt x="512" y="166"/>
                    </a:lnTo>
                    <a:lnTo>
                      <a:pt x="514" y="164"/>
                    </a:lnTo>
                    <a:lnTo>
                      <a:pt x="515" y="164"/>
                    </a:lnTo>
                    <a:lnTo>
                      <a:pt x="515" y="165"/>
                    </a:lnTo>
                    <a:lnTo>
                      <a:pt x="517" y="167"/>
                    </a:lnTo>
                    <a:lnTo>
                      <a:pt x="518" y="167"/>
                    </a:lnTo>
                    <a:lnTo>
                      <a:pt x="519" y="168"/>
                    </a:lnTo>
                    <a:lnTo>
                      <a:pt x="520" y="167"/>
                    </a:lnTo>
                    <a:lnTo>
                      <a:pt x="522" y="169"/>
                    </a:lnTo>
                    <a:lnTo>
                      <a:pt x="525" y="171"/>
                    </a:lnTo>
                    <a:lnTo>
                      <a:pt x="524" y="171"/>
                    </a:lnTo>
                    <a:lnTo>
                      <a:pt x="525" y="173"/>
                    </a:lnTo>
                    <a:lnTo>
                      <a:pt x="526" y="172"/>
                    </a:lnTo>
                    <a:lnTo>
                      <a:pt x="528" y="171"/>
                    </a:lnTo>
                    <a:lnTo>
                      <a:pt x="529" y="168"/>
                    </a:lnTo>
                    <a:lnTo>
                      <a:pt x="532" y="169"/>
                    </a:lnTo>
                    <a:lnTo>
                      <a:pt x="533" y="167"/>
                    </a:lnTo>
                    <a:lnTo>
                      <a:pt x="535" y="167"/>
                    </a:lnTo>
                    <a:lnTo>
                      <a:pt x="536" y="167"/>
                    </a:lnTo>
                    <a:lnTo>
                      <a:pt x="538" y="167"/>
                    </a:lnTo>
                    <a:lnTo>
                      <a:pt x="538" y="165"/>
                    </a:lnTo>
                    <a:lnTo>
                      <a:pt x="538" y="167"/>
                    </a:lnTo>
                    <a:lnTo>
                      <a:pt x="539" y="167"/>
                    </a:lnTo>
                    <a:lnTo>
                      <a:pt x="539" y="170"/>
                    </a:lnTo>
                    <a:lnTo>
                      <a:pt x="540" y="170"/>
                    </a:lnTo>
                    <a:lnTo>
                      <a:pt x="540" y="171"/>
                    </a:lnTo>
                    <a:lnTo>
                      <a:pt x="541" y="171"/>
                    </a:lnTo>
                    <a:lnTo>
                      <a:pt x="543" y="172"/>
                    </a:lnTo>
                    <a:lnTo>
                      <a:pt x="543" y="173"/>
                    </a:lnTo>
                    <a:lnTo>
                      <a:pt x="544" y="173"/>
                    </a:lnTo>
                    <a:lnTo>
                      <a:pt x="545" y="175"/>
                    </a:lnTo>
                    <a:lnTo>
                      <a:pt x="543" y="176"/>
                    </a:lnTo>
                    <a:lnTo>
                      <a:pt x="544" y="178"/>
                    </a:lnTo>
                    <a:lnTo>
                      <a:pt x="544" y="179"/>
                    </a:lnTo>
                    <a:lnTo>
                      <a:pt x="543" y="179"/>
                    </a:lnTo>
                    <a:lnTo>
                      <a:pt x="544" y="182"/>
                    </a:lnTo>
                    <a:lnTo>
                      <a:pt x="543" y="185"/>
                    </a:lnTo>
                    <a:lnTo>
                      <a:pt x="544" y="185"/>
                    </a:lnTo>
                    <a:lnTo>
                      <a:pt x="545" y="188"/>
                    </a:lnTo>
                    <a:lnTo>
                      <a:pt x="543" y="189"/>
                    </a:lnTo>
                    <a:lnTo>
                      <a:pt x="541" y="189"/>
                    </a:lnTo>
                    <a:lnTo>
                      <a:pt x="540" y="190"/>
                    </a:lnTo>
                    <a:lnTo>
                      <a:pt x="541" y="191"/>
                    </a:lnTo>
                    <a:lnTo>
                      <a:pt x="541" y="197"/>
                    </a:lnTo>
                    <a:lnTo>
                      <a:pt x="540" y="200"/>
                    </a:lnTo>
                    <a:lnTo>
                      <a:pt x="542" y="201"/>
                    </a:lnTo>
                    <a:lnTo>
                      <a:pt x="542" y="203"/>
                    </a:lnTo>
                    <a:lnTo>
                      <a:pt x="543" y="203"/>
                    </a:lnTo>
                    <a:lnTo>
                      <a:pt x="545" y="205"/>
                    </a:lnTo>
                    <a:lnTo>
                      <a:pt x="544" y="209"/>
                    </a:lnTo>
                    <a:lnTo>
                      <a:pt x="545" y="207"/>
                    </a:lnTo>
                    <a:lnTo>
                      <a:pt x="545" y="209"/>
                    </a:lnTo>
                    <a:lnTo>
                      <a:pt x="546" y="209"/>
                    </a:lnTo>
                    <a:lnTo>
                      <a:pt x="544" y="211"/>
                    </a:lnTo>
                    <a:lnTo>
                      <a:pt x="547" y="210"/>
                    </a:lnTo>
                    <a:lnTo>
                      <a:pt x="545" y="212"/>
                    </a:lnTo>
                    <a:lnTo>
                      <a:pt x="545" y="215"/>
                    </a:lnTo>
                    <a:lnTo>
                      <a:pt x="544" y="217"/>
                    </a:lnTo>
                    <a:lnTo>
                      <a:pt x="543" y="216"/>
                    </a:lnTo>
                    <a:lnTo>
                      <a:pt x="542" y="218"/>
                    </a:lnTo>
                    <a:lnTo>
                      <a:pt x="543" y="219"/>
                    </a:lnTo>
                    <a:lnTo>
                      <a:pt x="543" y="220"/>
                    </a:lnTo>
                    <a:lnTo>
                      <a:pt x="542" y="222"/>
                    </a:lnTo>
                    <a:lnTo>
                      <a:pt x="541" y="221"/>
                    </a:lnTo>
                    <a:lnTo>
                      <a:pt x="541" y="222"/>
                    </a:lnTo>
                    <a:lnTo>
                      <a:pt x="540" y="223"/>
                    </a:lnTo>
                    <a:lnTo>
                      <a:pt x="539" y="225"/>
                    </a:lnTo>
                    <a:lnTo>
                      <a:pt x="537" y="224"/>
                    </a:lnTo>
                    <a:lnTo>
                      <a:pt x="536" y="227"/>
                    </a:lnTo>
                    <a:lnTo>
                      <a:pt x="536" y="226"/>
                    </a:lnTo>
                    <a:lnTo>
                      <a:pt x="535" y="226"/>
                    </a:lnTo>
                    <a:lnTo>
                      <a:pt x="535" y="228"/>
                    </a:lnTo>
                    <a:lnTo>
                      <a:pt x="534" y="228"/>
                    </a:lnTo>
                    <a:lnTo>
                      <a:pt x="533" y="227"/>
                    </a:lnTo>
                    <a:lnTo>
                      <a:pt x="532" y="229"/>
                    </a:lnTo>
                    <a:lnTo>
                      <a:pt x="534" y="229"/>
                    </a:lnTo>
                    <a:lnTo>
                      <a:pt x="537" y="232"/>
                    </a:lnTo>
                    <a:lnTo>
                      <a:pt x="537" y="233"/>
                    </a:lnTo>
                    <a:lnTo>
                      <a:pt x="533" y="236"/>
                    </a:lnTo>
                    <a:lnTo>
                      <a:pt x="530" y="237"/>
                    </a:lnTo>
                    <a:lnTo>
                      <a:pt x="534" y="239"/>
                    </a:lnTo>
                    <a:lnTo>
                      <a:pt x="538" y="238"/>
                    </a:lnTo>
                    <a:lnTo>
                      <a:pt x="540" y="241"/>
                    </a:lnTo>
                    <a:lnTo>
                      <a:pt x="541" y="243"/>
                    </a:lnTo>
                    <a:lnTo>
                      <a:pt x="543" y="244"/>
                    </a:lnTo>
                    <a:lnTo>
                      <a:pt x="544" y="243"/>
                    </a:lnTo>
                    <a:lnTo>
                      <a:pt x="544" y="241"/>
                    </a:lnTo>
                    <a:lnTo>
                      <a:pt x="545" y="243"/>
                    </a:lnTo>
                    <a:lnTo>
                      <a:pt x="546" y="243"/>
                    </a:lnTo>
                    <a:lnTo>
                      <a:pt x="546" y="244"/>
                    </a:lnTo>
                    <a:lnTo>
                      <a:pt x="550" y="248"/>
                    </a:lnTo>
                    <a:lnTo>
                      <a:pt x="552" y="249"/>
                    </a:lnTo>
                    <a:lnTo>
                      <a:pt x="553" y="249"/>
                    </a:lnTo>
                    <a:lnTo>
                      <a:pt x="555" y="250"/>
                    </a:lnTo>
                    <a:lnTo>
                      <a:pt x="552" y="254"/>
                    </a:lnTo>
                    <a:lnTo>
                      <a:pt x="552" y="257"/>
                    </a:lnTo>
                    <a:lnTo>
                      <a:pt x="551" y="256"/>
                    </a:lnTo>
                    <a:lnTo>
                      <a:pt x="550" y="256"/>
                    </a:lnTo>
                    <a:lnTo>
                      <a:pt x="551" y="260"/>
                    </a:lnTo>
                    <a:lnTo>
                      <a:pt x="548" y="262"/>
                    </a:lnTo>
                    <a:lnTo>
                      <a:pt x="546" y="260"/>
                    </a:lnTo>
                    <a:lnTo>
                      <a:pt x="546" y="258"/>
                    </a:lnTo>
                    <a:lnTo>
                      <a:pt x="545" y="257"/>
                    </a:lnTo>
                    <a:lnTo>
                      <a:pt x="543" y="258"/>
                    </a:lnTo>
                    <a:lnTo>
                      <a:pt x="541" y="262"/>
                    </a:lnTo>
                    <a:lnTo>
                      <a:pt x="543" y="265"/>
                    </a:lnTo>
                    <a:lnTo>
                      <a:pt x="545" y="263"/>
                    </a:lnTo>
                    <a:lnTo>
                      <a:pt x="546" y="267"/>
                    </a:lnTo>
                    <a:lnTo>
                      <a:pt x="548" y="267"/>
                    </a:lnTo>
                    <a:lnTo>
                      <a:pt x="546" y="267"/>
                    </a:lnTo>
                    <a:lnTo>
                      <a:pt x="544" y="266"/>
                    </a:lnTo>
                    <a:lnTo>
                      <a:pt x="543" y="267"/>
                    </a:lnTo>
                    <a:lnTo>
                      <a:pt x="542" y="267"/>
                    </a:lnTo>
                    <a:lnTo>
                      <a:pt x="541" y="267"/>
                    </a:lnTo>
                    <a:lnTo>
                      <a:pt x="542" y="271"/>
                    </a:lnTo>
                    <a:lnTo>
                      <a:pt x="543" y="273"/>
                    </a:lnTo>
                    <a:lnTo>
                      <a:pt x="542" y="279"/>
                    </a:lnTo>
                    <a:lnTo>
                      <a:pt x="540" y="278"/>
                    </a:lnTo>
                    <a:lnTo>
                      <a:pt x="538" y="279"/>
                    </a:lnTo>
                    <a:lnTo>
                      <a:pt x="537" y="278"/>
                    </a:lnTo>
                    <a:lnTo>
                      <a:pt x="537" y="279"/>
                    </a:lnTo>
                    <a:lnTo>
                      <a:pt x="536" y="279"/>
                    </a:lnTo>
                    <a:lnTo>
                      <a:pt x="535" y="279"/>
                    </a:lnTo>
                    <a:lnTo>
                      <a:pt x="534" y="278"/>
                    </a:lnTo>
                    <a:lnTo>
                      <a:pt x="533" y="279"/>
                    </a:lnTo>
                    <a:lnTo>
                      <a:pt x="532" y="280"/>
                    </a:lnTo>
                    <a:lnTo>
                      <a:pt x="533" y="282"/>
                    </a:lnTo>
                    <a:lnTo>
                      <a:pt x="538" y="283"/>
                    </a:lnTo>
                    <a:lnTo>
                      <a:pt x="537" y="284"/>
                    </a:lnTo>
                    <a:lnTo>
                      <a:pt x="539" y="283"/>
                    </a:lnTo>
                    <a:lnTo>
                      <a:pt x="539" y="285"/>
                    </a:lnTo>
                    <a:lnTo>
                      <a:pt x="538" y="286"/>
                    </a:lnTo>
                    <a:lnTo>
                      <a:pt x="538" y="285"/>
                    </a:lnTo>
                    <a:lnTo>
                      <a:pt x="537" y="286"/>
                    </a:lnTo>
                    <a:lnTo>
                      <a:pt x="535" y="284"/>
                    </a:lnTo>
                    <a:lnTo>
                      <a:pt x="535" y="285"/>
                    </a:lnTo>
                    <a:lnTo>
                      <a:pt x="536" y="286"/>
                    </a:lnTo>
                    <a:lnTo>
                      <a:pt x="534" y="284"/>
                    </a:lnTo>
                    <a:lnTo>
                      <a:pt x="533" y="284"/>
                    </a:lnTo>
                    <a:lnTo>
                      <a:pt x="530" y="286"/>
                    </a:lnTo>
                    <a:lnTo>
                      <a:pt x="528" y="286"/>
                    </a:lnTo>
                    <a:lnTo>
                      <a:pt x="530" y="288"/>
                    </a:lnTo>
                    <a:lnTo>
                      <a:pt x="530" y="290"/>
                    </a:lnTo>
                    <a:lnTo>
                      <a:pt x="530" y="292"/>
                    </a:lnTo>
                    <a:lnTo>
                      <a:pt x="532" y="293"/>
                    </a:lnTo>
                    <a:lnTo>
                      <a:pt x="532" y="294"/>
                    </a:lnTo>
                    <a:lnTo>
                      <a:pt x="533" y="294"/>
                    </a:lnTo>
                    <a:lnTo>
                      <a:pt x="533" y="296"/>
                    </a:lnTo>
                    <a:lnTo>
                      <a:pt x="535" y="297"/>
                    </a:lnTo>
                    <a:lnTo>
                      <a:pt x="536" y="298"/>
                    </a:lnTo>
                    <a:lnTo>
                      <a:pt x="537" y="299"/>
                    </a:lnTo>
                    <a:lnTo>
                      <a:pt x="539" y="297"/>
                    </a:lnTo>
                    <a:lnTo>
                      <a:pt x="542" y="298"/>
                    </a:lnTo>
                    <a:lnTo>
                      <a:pt x="541" y="299"/>
                    </a:lnTo>
                    <a:lnTo>
                      <a:pt x="541" y="298"/>
                    </a:lnTo>
                    <a:lnTo>
                      <a:pt x="542" y="300"/>
                    </a:lnTo>
                    <a:lnTo>
                      <a:pt x="543" y="300"/>
                    </a:lnTo>
                    <a:lnTo>
                      <a:pt x="545" y="301"/>
                    </a:lnTo>
                    <a:lnTo>
                      <a:pt x="543" y="302"/>
                    </a:lnTo>
                    <a:lnTo>
                      <a:pt x="542" y="302"/>
                    </a:lnTo>
                    <a:lnTo>
                      <a:pt x="543" y="303"/>
                    </a:lnTo>
                    <a:lnTo>
                      <a:pt x="544" y="304"/>
                    </a:lnTo>
                    <a:lnTo>
                      <a:pt x="545" y="304"/>
                    </a:lnTo>
                    <a:lnTo>
                      <a:pt x="546" y="304"/>
                    </a:lnTo>
                    <a:lnTo>
                      <a:pt x="548" y="306"/>
                    </a:lnTo>
                    <a:lnTo>
                      <a:pt x="552" y="304"/>
                    </a:lnTo>
                    <a:lnTo>
                      <a:pt x="552" y="306"/>
                    </a:lnTo>
                    <a:lnTo>
                      <a:pt x="553" y="307"/>
                    </a:lnTo>
                    <a:lnTo>
                      <a:pt x="552" y="307"/>
                    </a:lnTo>
                    <a:lnTo>
                      <a:pt x="552" y="310"/>
                    </a:lnTo>
                    <a:lnTo>
                      <a:pt x="553" y="310"/>
                    </a:lnTo>
                    <a:lnTo>
                      <a:pt x="555" y="306"/>
                    </a:lnTo>
                    <a:lnTo>
                      <a:pt x="555" y="307"/>
                    </a:lnTo>
                    <a:lnTo>
                      <a:pt x="555" y="309"/>
                    </a:lnTo>
                    <a:lnTo>
                      <a:pt x="556" y="309"/>
                    </a:lnTo>
                    <a:lnTo>
                      <a:pt x="555" y="310"/>
                    </a:lnTo>
                    <a:lnTo>
                      <a:pt x="555" y="313"/>
                    </a:lnTo>
                    <a:lnTo>
                      <a:pt x="552" y="314"/>
                    </a:lnTo>
                    <a:lnTo>
                      <a:pt x="552" y="315"/>
                    </a:lnTo>
                    <a:lnTo>
                      <a:pt x="552" y="316"/>
                    </a:lnTo>
                    <a:lnTo>
                      <a:pt x="555" y="319"/>
                    </a:lnTo>
                    <a:lnTo>
                      <a:pt x="562" y="326"/>
                    </a:lnTo>
                    <a:lnTo>
                      <a:pt x="563" y="325"/>
                    </a:lnTo>
                    <a:lnTo>
                      <a:pt x="564" y="325"/>
                    </a:lnTo>
                    <a:lnTo>
                      <a:pt x="564" y="327"/>
                    </a:lnTo>
                    <a:lnTo>
                      <a:pt x="565" y="326"/>
                    </a:lnTo>
                    <a:lnTo>
                      <a:pt x="566" y="327"/>
                    </a:lnTo>
                    <a:lnTo>
                      <a:pt x="566" y="329"/>
                    </a:lnTo>
                    <a:lnTo>
                      <a:pt x="567" y="330"/>
                    </a:lnTo>
                    <a:lnTo>
                      <a:pt x="568" y="328"/>
                    </a:lnTo>
                    <a:lnTo>
                      <a:pt x="569" y="331"/>
                    </a:lnTo>
                    <a:lnTo>
                      <a:pt x="568" y="333"/>
                    </a:lnTo>
                    <a:lnTo>
                      <a:pt x="569" y="333"/>
                    </a:lnTo>
                    <a:lnTo>
                      <a:pt x="568" y="335"/>
                    </a:lnTo>
                    <a:lnTo>
                      <a:pt x="569" y="337"/>
                    </a:lnTo>
                    <a:lnTo>
                      <a:pt x="568" y="336"/>
                    </a:lnTo>
                    <a:lnTo>
                      <a:pt x="566" y="337"/>
                    </a:lnTo>
                    <a:lnTo>
                      <a:pt x="564" y="339"/>
                    </a:lnTo>
                    <a:lnTo>
                      <a:pt x="567" y="344"/>
                    </a:lnTo>
                    <a:lnTo>
                      <a:pt x="568" y="344"/>
                    </a:lnTo>
                    <a:lnTo>
                      <a:pt x="568" y="345"/>
                    </a:lnTo>
                    <a:lnTo>
                      <a:pt x="568" y="347"/>
                    </a:lnTo>
                    <a:lnTo>
                      <a:pt x="568" y="348"/>
                    </a:lnTo>
                    <a:lnTo>
                      <a:pt x="567" y="348"/>
                    </a:lnTo>
                    <a:lnTo>
                      <a:pt x="566" y="347"/>
                    </a:lnTo>
                    <a:lnTo>
                      <a:pt x="566" y="350"/>
                    </a:lnTo>
                    <a:lnTo>
                      <a:pt x="565" y="350"/>
                    </a:lnTo>
                    <a:lnTo>
                      <a:pt x="564" y="352"/>
                    </a:lnTo>
                    <a:lnTo>
                      <a:pt x="564" y="353"/>
                    </a:lnTo>
                    <a:lnTo>
                      <a:pt x="561" y="356"/>
                    </a:lnTo>
                    <a:lnTo>
                      <a:pt x="563" y="357"/>
                    </a:lnTo>
                    <a:lnTo>
                      <a:pt x="561" y="358"/>
                    </a:lnTo>
                    <a:lnTo>
                      <a:pt x="558" y="359"/>
                    </a:lnTo>
                    <a:lnTo>
                      <a:pt x="557" y="359"/>
                    </a:lnTo>
                    <a:lnTo>
                      <a:pt x="557" y="360"/>
                    </a:lnTo>
                    <a:lnTo>
                      <a:pt x="556" y="361"/>
                    </a:lnTo>
                    <a:lnTo>
                      <a:pt x="558" y="363"/>
                    </a:lnTo>
                    <a:lnTo>
                      <a:pt x="558" y="365"/>
                    </a:lnTo>
                    <a:lnTo>
                      <a:pt x="557" y="367"/>
                    </a:lnTo>
                    <a:lnTo>
                      <a:pt x="558" y="368"/>
                    </a:lnTo>
                    <a:lnTo>
                      <a:pt x="557" y="371"/>
                    </a:lnTo>
                    <a:lnTo>
                      <a:pt x="556" y="371"/>
                    </a:lnTo>
                    <a:lnTo>
                      <a:pt x="556" y="369"/>
                    </a:lnTo>
                    <a:lnTo>
                      <a:pt x="555" y="371"/>
                    </a:lnTo>
                    <a:lnTo>
                      <a:pt x="556" y="373"/>
                    </a:lnTo>
                    <a:lnTo>
                      <a:pt x="556" y="375"/>
                    </a:lnTo>
                    <a:lnTo>
                      <a:pt x="555" y="375"/>
                    </a:lnTo>
                    <a:lnTo>
                      <a:pt x="554" y="376"/>
                    </a:lnTo>
                    <a:lnTo>
                      <a:pt x="554" y="378"/>
                    </a:lnTo>
                    <a:lnTo>
                      <a:pt x="552" y="380"/>
                    </a:lnTo>
                    <a:lnTo>
                      <a:pt x="551" y="378"/>
                    </a:lnTo>
                    <a:lnTo>
                      <a:pt x="548" y="379"/>
                    </a:lnTo>
                    <a:lnTo>
                      <a:pt x="548" y="380"/>
                    </a:lnTo>
                    <a:lnTo>
                      <a:pt x="548" y="382"/>
                    </a:lnTo>
                    <a:lnTo>
                      <a:pt x="546" y="383"/>
                    </a:lnTo>
                    <a:lnTo>
                      <a:pt x="544" y="383"/>
                    </a:lnTo>
                    <a:lnTo>
                      <a:pt x="544" y="384"/>
                    </a:lnTo>
                    <a:lnTo>
                      <a:pt x="543" y="382"/>
                    </a:lnTo>
                    <a:lnTo>
                      <a:pt x="541" y="380"/>
                    </a:lnTo>
                    <a:lnTo>
                      <a:pt x="540" y="381"/>
                    </a:lnTo>
                    <a:lnTo>
                      <a:pt x="535" y="385"/>
                    </a:lnTo>
                    <a:lnTo>
                      <a:pt x="535" y="386"/>
                    </a:lnTo>
                    <a:lnTo>
                      <a:pt x="533" y="386"/>
                    </a:lnTo>
                    <a:lnTo>
                      <a:pt x="532" y="388"/>
                    </a:lnTo>
                    <a:lnTo>
                      <a:pt x="530" y="390"/>
                    </a:lnTo>
                    <a:lnTo>
                      <a:pt x="530" y="392"/>
                    </a:lnTo>
                    <a:lnTo>
                      <a:pt x="531" y="394"/>
                    </a:lnTo>
                    <a:lnTo>
                      <a:pt x="533" y="394"/>
                    </a:lnTo>
                    <a:lnTo>
                      <a:pt x="534" y="394"/>
                    </a:lnTo>
                    <a:lnTo>
                      <a:pt x="533" y="395"/>
                    </a:lnTo>
                    <a:lnTo>
                      <a:pt x="535" y="397"/>
                    </a:lnTo>
                    <a:lnTo>
                      <a:pt x="534" y="399"/>
                    </a:lnTo>
                    <a:lnTo>
                      <a:pt x="536" y="400"/>
                    </a:lnTo>
                    <a:lnTo>
                      <a:pt x="535" y="401"/>
                    </a:lnTo>
                    <a:lnTo>
                      <a:pt x="535" y="402"/>
                    </a:lnTo>
                    <a:lnTo>
                      <a:pt x="533" y="403"/>
                    </a:lnTo>
                    <a:lnTo>
                      <a:pt x="532" y="403"/>
                    </a:lnTo>
                    <a:lnTo>
                      <a:pt x="531" y="405"/>
                    </a:lnTo>
                    <a:lnTo>
                      <a:pt x="530" y="404"/>
                    </a:lnTo>
                    <a:lnTo>
                      <a:pt x="529" y="404"/>
                    </a:lnTo>
                    <a:lnTo>
                      <a:pt x="528" y="403"/>
                    </a:lnTo>
                    <a:lnTo>
                      <a:pt x="527" y="404"/>
                    </a:lnTo>
                    <a:lnTo>
                      <a:pt x="524" y="401"/>
                    </a:lnTo>
                    <a:lnTo>
                      <a:pt x="524" y="403"/>
                    </a:lnTo>
                    <a:lnTo>
                      <a:pt x="523" y="403"/>
                    </a:lnTo>
                    <a:lnTo>
                      <a:pt x="522" y="402"/>
                    </a:lnTo>
                    <a:lnTo>
                      <a:pt x="522" y="399"/>
                    </a:lnTo>
                    <a:lnTo>
                      <a:pt x="521" y="400"/>
                    </a:lnTo>
                    <a:lnTo>
                      <a:pt x="520" y="399"/>
                    </a:lnTo>
                    <a:lnTo>
                      <a:pt x="519" y="402"/>
                    </a:lnTo>
                    <a:lnTo>
                      <a:pt x="517" y="404"/>
                    </a:lnTo>
                    <a:lnTo>
                      <a:pt x="516" y="407"/>
                    </a:lnTo>
                    <a:lnTo>
                      <a:pt x="517" y="407"/>
                    </a:lnTo>
                    <a:lnTo>
                      <a:pt x="515" y="408"/>
                    </a:lnTo>
                    <a:lnTo>
                      <a:pt x="515" y="411"/>
                    </a:lnTo>
                    <a:lnTo>
                      <a:pt x="515" y="409"/>
                    </a:lnTo>
                    <a:lnTo>
                      <a:pt x="513" y="408"/>
                    </a:lnTo>
                    <a:lnTo>
                      <a:pt x="510" y="412"/>
                    </a:lnTo>
                    <a:lnTo>
                      <a:pt x="507" y="409"/>
                    </a:lnTo>
                    <a:lnTo>
                      <a:pt x="504" y="411"/>
                    </a:lnTo>
                    <a:lnTo>
                      <a:pt x="501" y="413"/>
                    </a:lnTo>
                    <a:lnTo>
                      <a:pt x="500" y="412"/>
                    </a:lnTo>
                    <a:lnTo>
                      <a:pt x="499" y="413"/>
                    </a:lnTo>
                    <a:lnTo>
                      <a:pt x="498" y="412"/>
                    </a:lnTo>
                    <a:lnTo>
                      <a:pt x="496" y="412"/>
                    </a:lnTo>
                    <a:lnTo>
                      <a:pt x="496" y="411"/>
                    </a:lnTo>
                    <a:lnTo>
                      <a:pt x="496" y="413"/>
                    </a:lnTo>
                    <a:lnTo>
                      <a:pt x="496" y="412"/>
                    </a:lnTo>
                    <a:lnTo>
                      <a:pt x="495" y="412"/>
                    </a:lnTo>
                    <a:lnTo>
                      <a:pt x="492" y="412"/>
                    </a:lnTo>
                    <a:lnTo>
                      <a:pt x="492" y="415"/>
                    </a:lnTo>
                    <a:lnTo>
                      <a:pt x="491" y="414"/>
                    </a:lnTo>
                    <a:lnTo>
                      <a:pt x="490" y="414"/>
                    </a:lnTo>
                    <a:lnTo>
                      <a:pt x="491" y="416"/>
                    </a:lnTo>
                    <a:lnTo>
                      <a:pt x="487" y="417"/>
                    </a:lnTo>
                    <a:lnTo>
                      <a:pt x="487" y="416"/>
                    </a:lnTo>
                    <a:lnTo>
                      <a:pt x="486" y="418"/>
                    </a:lnTo>
                    <a:lnTo>
                      <a:pt x="486" y="416"/>
                    </a:lnTo>
                    <a:lnTo>
                      <a:pt x="484" y="417"/>
                    </a:lnTo>
                    <a:lnTo>
                      <a:pt x="484" y="416"/>
                    </a:lnTo>
                    <a:lnTo>
                      <a:pt x="482" y="416"/>
                    </a:lnTo>
                    <a:lnTo>
                      <a:pt x="484" y="413"/>
                    </a:lnTo>
                    <a:lnTo>
                      <a:pt x="484" y="412"/>
                    </a:lnTo>
                    <a:lnTo>
                      <a:pt x="483" y="412"/>
                    </a:lnTo>
                    <a:lnTo>
                      <a:pt x="481" y="413"/>
                    </a:lnTo>
                    <a:lnTo>
                      <a:pt x="480" y="412"/>
                    </a:lnTo>
                    <a:lnTo>
                      <a:pt x="479" y="414"/>
                    </a:lnTo>
                    <a:lnTo>
                      <a:pt x="477" y="414"/>
                    </a:lnTo>
                    <a:lnTo>
                      <a:pt x="476" y="414"/>
                    </a:lnTo>
                    <a:lnTo>
                      <a:pt x="475" y="416"/>
                    </a:lnTo>
                    <a:lnTo>
                      <a:pt x="474" y="416"/>
                    </a:lnTo>
                    <a:lnTo>
                      <a:pt x="474" y="418"/>
                    </a:lnTo>
                    <a:lnTo>
                      <a:pt x="475" y="418"/>
                    </a:lnTo>
                    <a:lnTo>
                      <a:pt x="475" y="419"/>
                    </a:lnTo>
                    <a:lnTo>
                      <a:pt x="475" y="420"/>
                    </a:lnTo>
                    <a:lnTo>
                      <a:pt x="472" y="421"/>
                    </a:lnTo>
                    <a:lnTo>
                      <a:pt x="472" y="425"/>
                    </a:lnTo>
                    <a:lnTo>
                      <a:pt x="472" y="428"/>
                    </a:lnTo>
                    <a:lnTo>
                      <a:pt x="467" y="429"/>
                    </a:lnTo>
                    <a:lnTo>
                      <a:pt x="467" y="431"/>
                    </a:lnTo>
                    <a:lnTo>
                      <a:pt x="465" y="434"/>
                    </a:lnTo>
                    <a:lnTo>
                      <a:pt x="464" y="434"/>
                    </a:lnTo>
                    <a:lnTo>
                      <a:pt x="464" y="433"/>
                    </a:lnTo>
                    <a:lnTo>
                      <a:pt x="463" y="433"/>
                    </a:lnTo>
                    <a:lnTo>
                      <a:pt x="462" y="433"/>
                    </a:lnTo>
                    <a:lnTo>
                      <a:pt x="463" y="434"/>
                    </a:lnTo>
                    <a:lnTo>
                      <a:pt x="462" y="434"/>
                    </a:lnTo>
                    <a:lnTo>
                      <a:pt x="462" y="435"/>
                    </a:lnTo>
                    <a:lnTo>
                      <a:pt x="461" y="437"/>
                    </a:lnTo>
                    <a:lnTo>
                      <a:pt x="460" y="438"/>
                    </a:lnTo>
                    <a:lnTo>
                      <a:pt x="460" y="440"/>
                    </a:lnTo>
                    <a:lnTo>
                      <a:pt x="460" y="442"/>
                    </a:lnTo>
                    <a:lnTo>
                      <a:pt x="459" y="446"/>
                    </a:lnTo>
                    <a:lnTo>
                      <a:pt x="460" y="448"/>
                    </a:lnTo>
                    <a:lnTo>
                      <a:pt x="459" y="450"/>
                    </a:lnTo>
                    <a:lnTo>
                      <a:pt x="460" y="451"/>
                    </a:lnTo>
                    <a:lnTo>
                      <a:pt x="460" y="454"/>
                    </a:lnTo>
                    <a:lnTo>
                      <a:pt x="462" y="454"/>
                    </a:lnTo>
                    <a:lnTo>
                      <a:pt x="463" y="452"/>
                    </a:lnTo>
                    <a:lnTo>
                      <a:pt x="466" y="457"/>
                    </a:lnTo>
                    <a:lnTo>
                      <a:pt x="469" y="456"/>
                    </a:lnTo>
                    <a:lnTo>
                      <a:pt x="473" y="457"/>
                    </a:lnTo>
                    <a:lnTo>
                      <a:pt x="473" y="459"/>
                    </a:lnTo>
                    <a:lnTo>
                      <a:pt x="474" y="463"/>
                    </a:lnTo>
                    <a:lnTo>
                      <a:pt x="476" y="468"/>
                    </a:lnTo>
                    <a:lnTo>
                      <a:pt x="476" y="469"/>
                    </a:lnTo>
                    <a:lnTo>
                      <a:pt x="475" y="470"/>
                    </a:lnTo>
                    <a:lnTo>
                      <a:pt x="475" y="471"/>
                    </a:lnTo>
                    <a:lnTo>
                      <a:pt x="476" y="473"/>
                    </a:lnTo>
                    <a:lnTo>
                      <a:pt x="474" y="476"/>
                    </a:lnTo>
                    <a:lnTo>
                      <a:pt x="473" y="475"/>
                    </a:lnTo>
                    <a:lnTo>
                      <a:pt x="473" y="477"/>
                    </a:lnTo>
                    <a:lnTo>
                      <a:pt x="472" y="476"/>
                    </a:lnTo>
                    <a:lnTo>
                      <a:pt x="472" y="477"/>
                    </a:lnTo>
                    <a:lnTo>
                      <a:pt x="471" y="477"/>
                    </a:lnTo>
                    <a:lnTo>
                      <a:pt x="470" y="478"/>
                    </a:lnTo>
                    <a:lnTo>
                      <a:pt x="470" y="480"/>
                    </a:lnTo>
                    <a:lnTo>
                      <a:pt x="467" y="481"/>
                    </a:lnTo>
                    <a:lnTo>
                      <a:pt x="467" y="480"/>
                    </a:lnTo>
                    <a:lnTo>
                      <a:pt x="466" y="480"/>
                    </a:lnTo>
                    <a:lnTo>
                      <a:pt x="464" y="481"/>
                    </a:lnTo>
                    <a:lnTo>
                      <a:pt x="463" y="480"/>
                    </a:lnTo>
                    <a:lnTo>
                      <a:pt x="462" y="481"/>
                    </a:lnTo>
                    <a:lnTo>
                      <a:pt x="462" y="478"/>
                    </a:lnTo>
                    <a:lnTo>
                      <a:pt x="459" y="476"/>
                    </a:lnTo>
                    <a:lnTo>
                      <a:pt x="459" y="478"/>
                    </a:lnTo>
                    <a:lnTo>
                      <a:pt x="457" y="477"/>
                    </a:lnTo>
                    <a:lnTo>
                      <a:pt x="457" y="480"/>
                    </a:lnTo>
                    <a:lnTo>
                      <a:pt x="455" y="481"/>
                    </a:lnTo>
                    <a:lnTo>
                      <a:pt x="454" y="480"/>
                    </a:lnTo>
                    <a:lnTo>
                      <a:pt x="455" y="478"/>
                    </a:lnTo>
                    <a:lnTo>
                      <a:pt x="453" y="478"/>
                    </a:lnTo>
                    <a:lnTo>
                      <a:pt x="453" y="480"/>
                    </a:lnTo>
                    <a:lnTo>
                      <a:pt x="454" y="481"/>
                    </a:lnTo>
                    <a:lnTo>
                      <a:pt x="454" y="483"/>
                    </a:lnTo>
                    <a:lnTo>
                      <a:pt x="452" y="483"/>
                    </a:lnTo>
                    <a:lnTo>
                      <a:pt x="452" y="484"/>
                    </a:lnTo>
                    <a:lnTo>
                      <a:pt x="451" y="485"/>
                    </a:lnTo>
                    <a:lnTo>
                      <a:pt x="451" y="486"/>
                    </a:lnTo>
                    <a:lnTo>
                      <a:pt x="451" y="488"/>
                    </a:lnTo>
                    <a:lnTo>
                      <a:pt x="451" y="489"/>
                    </a:lnTo>
                    <a:lnTo>
                      <a:pt x="447" y="488"/>
                    </a:lnTo>
                    <a:lnTo>
                      <a:pt x="447" y="486"/>
                    </a:lnTo>
                    <a:lnTo>
                      <a:pt x="447" y="484"/>
                    </a:lnTo>
                    <a:lnTo>
                      <a:pt x="444" y="482"/>
                    </a:lnTo>
                    <a:lnTo>
                      <a:pt x="444" y="483"/>
                    </a:lnTo>
                    <a:lnTo>
                      <a:pt x="444" y="482"/>
                    </a:lnTo>
                    <a:lnTo>
                      <a:pt x="444" y="483"/>
                    </a:lnTo>
                    <a:lnTo>
                      <a:pt x="442" y="483"/>
                    </a:lnTo>
                    <a:lnTo>
                      <a:pt x="441" y="483"/>
                    </a:lnTo>
                    <a:lnTo>
                      <a:pt x="440" y="482"/>
                    </a:lnTo>
                    <a:lnTo>
                      <a:pt x="439" y="481"/>
                    </a:lnTo>
                    <a:lnTo>
                      <a:pt x="439" y="480"/>
                    </a:lnTo>
                    <a:lnTo>
                      <a:pt x="438" y="480"/>
                    </a:lnTo>
                    <a:lnTo>
                      <a:pt x="438" y="478"/>
                    </a:lnTo>
                    <a:lnTo>
                      <a:pt x="439" y="478"/>
                    </a:lnTo>
                    <a:lnTo>
                      <a:pt x="438" y="478"/>
                    </a:lnTo>
                    <a:lnTo>
                      <a:pt x="437" y="479"/>
                    </a:lnTo>
                    <a:lnTo>
                      <a:pt x="436" y="478"/>
                    </a:lnTo>
                    <a:lnTo>
                      <a:pt x="435" y="478"/>
                    </a:lnTo>
                    <a:lnTo>
                      <a:pt x="435" y="482"/>
                    </a:lnTo>
                    <a:lnTo>
                      <a:pt x="433" y="480"/>
                    </a:lnTo>
                    <a:lnTo>
                      <a:pt x="430" y="481"/>
                    </a:lnTo>
                    <a:lnTo>
                      <a:pt x="429" y="481"/>
                    </a:lnTo>
                    <a:lnTo>
                      <a:pt x="429" y="482"/>
                    </a:lnTo>
                    <a:lnTo>
                      <a:pt x="428" y="482"/>
                    </a:lnTo>
                    <a:lnTo>
                      <a:pt x="427" y="481"/>
                    </a:lnTo>
                    <a:lnTo>
                      <a:pt x="426" y="482"/>
                    </a:lnTo>
                    <a:lnTo>
                      <a:pt x="425" y="482"/>
                    </a:lnTo>
                    <a:lnTo>
                      <a:pt x="424" y="482"/>
                    </a:lnTo>
                    <a:lnTo>
                      <a:pt x="421" y="483"/>
                    </a:lnTo>
                    <a:lnTo>
                      <a:pt x="419" y="480"/>
                    </a:lnTo>
                    <a:lnTo>
                      <a:pt x="417" y="480"/>
                    </a:lnTo>
                    <a:lnTo>
                      <a:pt x="416" y="478"/>
                    </a:lnTo>
                    <a:lnTo>
                      <a:pt x="414" y="479"/>
                    </a:lnTo>
                    <a:lnTo>
                      <a:pt x="413" y="480"/>
                    </a:lnTo>
                    <a:lnTo>
                      <a:pt x="412" y="480"/>
                    </a:lnTo>
                    <a:lnTo>
                      <a:pt x="411" y="478"/>
                    </a:lnTo>
                    <a:lnTo>
                      <a:pt x="411" y="479"/>
                    </a:lnTo>
                    <a:lnTo>
                      <a:pt x="409" y="478"/>
                    </a:lnTo>
                    <a:lnTo>
                      <a:pt x="410" y="477"/>
                    </a:lnTo>
                    <a:lnTo>
                      <a:pt x="408" y="475"/>
                    </a:lnTo>
                    <a:lnTo>
                      <a:pt x="403" y="475"/>
                    </a:lnTo>
                    <a:lnTo>
                      <a:pt x="400" y="475"/>
                    </a:lnTo>
                    <a:lnTo>
                      <a:pt x="398" y="479"/>
                    </a:lnTo>
                    <a:lnTo>
                      <a:pt x="399" y="480"/>
                    </a:lnTo>
                    <a:lnTo>
                      <a:pt x="401" y="481"/>
                    </a:lnTo>
                    <a:lnTo>
                      <a:pt x="402" y="484"/>
                    </a:lnTo>
                    <a:lnTo>
                      <a:pt x="402" y="486"/>
                    </a:lnTo>
                    <a:lnTo>
                      <a:pt x="402" y="487"/>
                    </a:lnTo>
                    <a:lnTo>
                      <a:pt x="399" y="488"/>
                    </a:lnTo>
                    <a:lnTo>
                      <a:pt x="395" y="486"/>
                    </a:lnTo>
                    <a:lnTo>
                      <a:pt x="394" y="488"/>
                    </a:lnTo>
                    <a:lnTo>
                      <a:pt x="391" y="486"/>
                    </a:lnTo>
                    <a:lnTo>
                      <a:pt x="389" y="486"/>
                    </a:lnTo>
                    <a:lnTo>
                      <a:pt x="388" y="487"/>
                    </a:lnTo>
                    <a:lnTo>
                      <a:pt x="388" y="489"/>
                    </a:lnTo>
                    <a:lnTo>
                      <a:pt x="387" y="490"/>
                    </a:lnTo>
                    <a:lnTo>
                      <a:pt x="387" y="491"/>
                    </a:lnTo>
                    <a:lnTo>
                      <a:pt x="388" y="492"/>
                    </a:lnTo>
                    <a:lnTo>
                      <a:pt x="389" y="495"/>
                    </a:lnTo>
                    <a:lnTo>
                      <a:pt x="388" y="495"/>
                    </a:lnTo>
                    <a:lnTo>
                      <a:pt x="386" y="495"/>
                    </a:lnTo>
                    <a:lnTo>
                      <a:pt x="386" y="496"/>
                    </a:lnTo>
                    <a:lnTo>
                      <a:pt x="386" y="499"/>
                    </a:lnTo>
                    <a:lnTo>
                      <a:pt x="384" y="499"/>
                    </a:lnTo>
                    <a:lnTo>
                      <a:pt x="383" y="501"/>
                    </a:lnTo>
                    <a:lnTo>
                      <a:pt x="382" y="501"/>
                    </a:lnTo>
                    <a:lnTo>
                      <a:pt x="381" y="499"/>
                    </a:lnTo>
                    <a:lnTo>
                      <a:pt x="379" y="501"/>
                    </a:lnTo>
                    <a:lnTo>
                      <a:pt x="377" y="501"/>
                    </a:lnTo>
                    <a:lnTo>
                      <a:pt x="377" y="498"/>
                    </a:lnTo>
                    <a:lnTo>
                      <a:pt x="374" y="495"/>
                    </a:lnTo>
                    <a:lnTo>
                      <a:pt x="376" y="494"/>
                    </a:lnTo>
                    <a:lnTo>
                      <a:pt x="374" y="493"/>
                    </a:lnTo>
                    <a:lnTo>
                      <a:pt x="373" y="492"/>
                    </a:lnTo>
                    <a:lnTo>
                      <a:pt x="374" y="491"/>
                    </a:lnTo>
                    <a:lnTo>
                      <a:pt x="373" y="490"/>
                    </a:lnTo>
                    <a:lnTo>
                      <a:pt x="373" y="489"/>
                    </a:lnTo>
                    <a:lnTo>
                      <a:pt x="373" y="485"/>
                    </a:lnTo>
                    <a:lnTo>
                      <a:pt x="371" y="486"/>
                    </a:lnTo>
                    <a:lnTo>
                      <a:pt x="372" y="485"/>
                    </a:lnTo>
                    <a:lnTo>
                      <a:pt x="372" y="484"/>
                    </a:lnTo>
                    <a:lnTo>
                      <a:pt x="371" y="484"/>
                    </a:lnTo>
                    <a:lnTo>
                      <a:pt x="372" y="483"/>
                    </a:lnTo>
                    <a:lnTo>
                      <a:pt x="372" y="481"/>
                    </a:lnTo>
                    <a:lnTo>
                      <a:pt x="370" y="480"/>
                    </a:lnTo>
                    <a:lnTo>
                      <a:pt x="371" y="480"/>
                    </a:lnTo>
                    <a:lnTo>
                      <a:pt x="372" y="480"/>
                    </a:lnTo>
                    <a:lnTo>
                      <a:pt x="370" y="478"/>
                    </a:lnTo>
                    <a:lnTo>
                      <a:pt x="370" y="477"/>
                    </a:lnTo>
                    <a:lnTo>
                      <a:pt x="369" y="479"/>
                    </a:lnTo>
                    <a:lnTo>
                      <a:pt x="368" y="479"/>
                    </a:lnTo>
                    <a:lnTo>
                      <a:pt x="367" y="478"/>
                    </a:lnTo>
                    <a:lnTo>
                      <a:pt x="366" y="478"/>
                    </a:lnTo>
                    <a:lnTo>
                      <a:pt x="364" y="482"/>
                    </a:lnTo>
                    <a:lnTo>
                      <a:pt x="365" y="483"/>
                    </a:lnTo>
                    <a:lnTo>
                      <a:pt x="364" y="484"/>
                    </a:lnTo>
                    <a:lnTo>
                      <a:pt x="363" y="483"/>
                    </a:lnTo>
                    <a:lnTo>
                      <a:pt x="363" y="481"/>
                    </a:lnTo>
                    <a:lnTo>
                      <a:pt x="362" y="479"/>
                    </a:lnTo>
                    <a:lnTo>
                      <a:pt x="361" y="479"/>
                    </a:lnTo>
                    <a:lnTo>
                      <a:pt x="359" y="478"/>
                    </a:lnTo>
                    <a:lnTo>
                      <a:pt x="357" y="475"/>
                    </a:lnTo>
                    <a:lnTo>
                      <a:pt x="356" y="470"/>
                    </a:lnTo>
                    <a:lnTo>
                      <a:pt x="355" y="470"/>
                    </a:lnTo>
                    <a:lnTo>
                      <a:pt x="354" y="470"/>
                    </a:lnTo>
                    <a:lnTo>
                      <a:pt x="348" y="468"/>
                    </a:lnTo>
                    <a:lnTo>
                      <a:pt x="347" y="465"/>
                    </a:lnTo>
                    <a:lnTo>
                      <a:pt x="344" y="460"/>
                    </a:lnTo>
                    <a:lnTo>
                      <a:pt x="345" y="459"/>
                    </a:lnTo>
                    <a:lnTo>
                      <a:pt x="344" y="459"/>
                    </a:lnTo>
                    <a:lnTo>
                      <a:pt x="343" y="461"/>
                    </a:lnTo>
                    <a:lnTo>
                      <a:pt x="343" y="464"/>
                    </a:lnTo>
                    <a:lnTo>
                      <a:pt x="340" y="464"/>
                    </a:lnTo>
                    <a:lnTo>
                      <a:pt x="340" y="465"/>
                    </a:lnTo>
                    <a:lnTo>
                      <a:pt x="338" y="465"/>
                    </a:lnTo>
                    <a:lnTo>
                      <a:pt x="338" y="466"/>
                    </a:lnTo>
                    <a:lnTo>
                      <a:pt x="338" y="465"/>
                    </a:lnTo>
                    <a:lnTo>
                      <a:pt x="337" y="467"/>
                    </a:lnTo>
                    <a:lnTo>
                      <a:pt x="337" y="468"/>
                    </a:lnTo>
                    <a:lnTo>
                      <a:pt x="338" y="468"/>
                    </a:lnTo>
                    <a:lnTo>
                      <a:pt x="337" y="471"/>
                    </a:lnTo>
                    <a:lnTo>
                      <a:pt x="333" y="469"/>
                    </a:lnTo>
                    <a:lnTo>
                      <a:pt x="333" y="470"/>
                    </a:lnTo>
                    <a:lnTo>
                      <a:pt x="333" y="471"/>
                    </a:lnTo>
                    <a:lnTo>
                      <a:pt x="332" y="471"/>
                    </a:lnTo>
                    <a:lnTo>
                      <a:pt x="333" y="472"/>
                    </a:lnTo>
                    <a:lnTo>
                      <a:pt x="332" y="472"/>
                    </a:lnTo>
                    <a:lnTo>
                      <a:pt x="333" y="473"/>
                    </a:lnTo>
                    <a:lnTo>
                      <a:pt x="332" y="475"/>
                    </a:lnTo>
                    <a:lnTo>
                      <a:pt x="333" y="476"/>
                    </a:lnTo>
                    <a:lnTo>
                      <a:pt x="332" y="476"/>
                    </a:lnTo>
                    <a:lnTo>
                      <a:pt x="331" y="477"/>
                    </a:lnTo>
                    <a:lnTo>
                      <a:pt x="330" y="477"/>
                    </a:lnTo>
                    <a:lnTo>
                      <a:pt x="330" y="480"/>
                    </a:lnTo>
                    <a:lnTo>
                      <a:pt x="329" y="480"/>
                    </a:lnTo>
                    <a:lnTo>
                      <a:pt x="329" y="481"/>
                    </a:lnTo>
                    <a:lnTo>
                      <a:pt x="329" y="482"/>
                    </a:lnTo>
                    <a:lnTo>
                      <a:pt x="331" y="483"/>
                    </a:lnTo>
                    <a:lnTo>
                      <a:pt x="330" y="486"/>
                    </a:lnTo>
                    <a:lnTo>
                      <a:pt x="330" y="487"/>
                    </a:lnTo>
                    <a:lnTo>
                      <a:pt x="332" y="486"/>
                    </a:lnTo>
                    <a:lnTo>
                      <a:pt x="332" y="488"/>
                    </a:lnTo>
                    <a:lnTo>
                      <a:pt x="331" y="488"/>
                    </a:lnTo>
                    <a:lnTo>
                      <a:pt x="333" y="489"/>
                    </a:lnTo>
                    <a:lnTo>
                      <a:pt x="333" y="490"/>
                    </a:lnTo>
                    <a:lnTo>
                      <a:pt x="331" y="491"/>
                    </a:lnTo>
                    <a:lnTo>
                      <a:pt x="333" y="491"/>
                    </a:lnTo>
                    <a:lnTo>
                      <a:pt x="332" y="492"/>
                    </a:lnTo>
                    <a:lnTo>
                      <a:pt x="330" y="492"/>
                    </a:lnTo>
                    <a:lnTo>
                      <a:pt x="329" y="492"/>
                    </a:lnTo>
                    <a:lnTo>
                      <a:pt x="329" y="493"/>
                    </a:lnTo>
                    <a:lnTo>
                      <a:pt x="325" y="493"/>
                    </a:lnTo>
                    <a:lnTo>
                      <a:pt x="325" y="494"/>
                    </a:lnTo>
                    <a:lnTo>
                      <a:pt x="324" y="494"/>
                    </a:lnTo>
                    <a:lnTo>
                      <a:pt x="324" y="493"/>
                    </a:lnTo>
                    <a:lnTo>
                      <a:pt x="321" y="493"/>
                    </a:lnTo>
                    <a:lnTo>
                      <a:pt x="320" y="492"/>
                    </a:lnTo>
                    <a:lnTo>
                      <a:pt x="320" y="493"/>
                    </a:lnTo>
                    <a:lnTo>
                      <a:pt x="320" y="494"/>
                    </a:lnTo>
                    <a:lnTo>
                      <a:pt x="318" y="494"/>
                    </a:lnTo>
                    <a:lnTo>
                      <a:pt x="317" y="494"/>
                    </a:lnTo>
                    <a:lnTo>
                      <a:pt x="316" y="496"/>
                    </a:lnTo>
                    <a:lnTo>
                      <a:pt x="313" y="499"/>
                    </a:lnTo>
                    <a:lnTo>
                      <a:pt x="312" y="498"/>
                    </a:lnTo>
                    <a:lnTo>
                      <a:pt x="312" y="499"/>
                    </a:lnTo>
                    <a:lnTo>
                      <a:pt x="310" y="499"/>
                    </a:lnTo>
                    <a:lnTo>
                      <a:pt x="308" y="500"/>
                    </a:lnTo>
                    <a:lnTo>
                      <a:pt x="308" y="501"/>
                    </a:lnTo>
                    <a:lnTo>
                      <a:pt x="307" y="501"/>
                    </a:lnTo>
                    <a:lnTo>
                      <a:pt x="308" y="505"/>
                    </a:lnTo>
                    <a:lnTo>
                      <a:pt x="307" y="506"/>
                    </a:lnTo>
                    <a:lnTo>
                      <a:pt x="307" y="509"/>
                    </a:lnTo>
                    <a:lnTo>
                      <a:pt x="306" y="509"/>
                    </a:lnTo>
                    <a:lnTo>
                      <a:pt x="304" y="509"/>
                    </a:lnTo>
                    <a:lnTo>
                      <a:pt x="303" y="507"/>
                    </a:lnTo>
                    <a:lnTo>
                      <a:pt x="304" y="506"/>
                    </a:lnTo>
                    <a:lnTo>
                      <a:pt x="303" y="502"/>
                    </a:lnTo>
                    <a:lnTo>
                      <a:pt x="301" y="501"/>
                    </a:lnTo>
                    <a:lnTo>
                      <a:pt x="296" y="498"/>
                    </a:lnTo>
                    <a:lnTo>
                      <a:pt x="291" y="499"/>
                    </a:lnTo>
                    <a:lnTo>
                      <a:pt x="289" y="499"/>
                    </a:lnTo>
                    <a:lnTo>
                      <a:pt x="289" y="498"/>
                    </a:lnTo>
                    <a:lnTo>
                      <a:pt x="287" y="498"/>
                    </a:lnTo>
                    <a:lnTo>
                      <a:pt x="287" y="496"/>
                    </a:lnTo>
                    <a:lnTo>
                      <a:pt x="288" y="495"/>
                    </a:lnTo>
                    <a:lnTo>
                      <a:pt x="289" y="495"/>
                    </a:lnTo>
                    <a:lnTo>
                      <a:pt x="290" y="493"/>
                    </a:lnTo>
                    <a:lnTo>
                      <a:pt x="291" y="492"/>
                    </a:lnTo>
                    <a:lnTo>
                      <a:pt x="292" y="489"/>
                    </a:lnTo>
                    <a:lnTo>
                      <a:pt x="292" y="488"/>
                    </a:lnTo>
                    <a:lnTo>
                      <a:pt x="291" y="488"/>
                    </a:lnTo>
                    <a:lnTo>
                      <a:pt x="290" y="490"/>
                    </a:lnTo>
                    <a:lnTo>
                      <a:pt x="289" y="491"/>
                    </a:lnTo>
                    <a:lnTo>
                      <a:pt x="287" y="490"/>
                    </a:lnTo>
                    <a:lnTo>
                      <a:pt x="287" y="492"/>
                    </a:lnTo>
                    <a:lnTo>
                      <a:pt x="286" y="492"/>
                    </a:lnTo>
                    <a:lnTo>
                      <a:pt x="286" y="489"/>
                    </a:lnTo>
                    <a:lnTo>
                      <a:pt x="284" y="493"/>
                    </a:lnTo>
                    <a:lnTo>
                      <a:pt x="282" y="492"/>
                    </a:lnTo>
                    <a:lnTo>
                      <a:pt x="283" y="492"/>
                    </a:lnTo>
                    <a:lnTo>
                      <a:pt x="282" y="492"/>
                    </a:lnTo>
                    <a:lnTo>
                      <a:pt x="281" y="492"/>
                    </a:lnTo>
                    <a:lnTo>
                      <a:pt x="281" y="491"/>
                    </a:lnTo>
                    <a:lnTo>
                      <a:pt x="280" y="492"/>
                    </a:lnTo>
                    <a:lnTo>
                      <a:pt x="280" y="491"/>
                    </a:lnTo>
                    <a:lnTo>
                      <a:pt x="278" y="490"/>
                    </a:lnTo>
                    <a:lnTo>
                      <a:pt x="277" y="489"/>
                    </a:lnTo>
                    <a:lnTo>
                      <a:pt x="276" y="489"/>
                    </a:lnTo>
                    <a:lnTo>
                      <a:pt x="275" y="491"/>
                    </a:lnTo>
                    <a:lnTo>
                      <a:pt x="274" y="489"/>
                    </a:lnTo>
                    <a:lnTo>
                      <a:pt x="273" y="489"/>
                    </a:lnTo>
                    <a:lnTo>
                      <a:pt x="273" y="488"/>
                    </a:lnTo>
                    <a:lnTo>
                      <a:pt x="272" y="489"/>
                    </a:lnTo>
                    <a:lnTo>
                      <a:pt x="272" y="488"/>
                    </a:lnTo>
                    <a:lnTo>
                      <a:pt x="270" y="488"/>
                    </a:lnTo>
                    <a:lnTo>
                      <a:pt x="272" y="485"/>
                    </a:lnTo>
                    <a:lnTo>
                      <a:pt x="271" y="484"/>
                    </a:lnTo>
                    <a:lnTo>
                      <a:pt x="269" y="484"/>
                    </a:lnTo>
                    <a:lnTo>
                      <a:pt x="268" y="486"/>
                    </a:lnTo>
                    <a:lnTo>
                      <a:pt x="266" y="485"/>
                    </a:lnTo>
                    <a:lnTo>
                      <a:pt x="263" y="482"/>
                    </a:lnTo>
                    <a:lnTo>
                      <a:pt x="261" y="482"/>
                    </a:lnTo>
                    <a:lnTo>
                      <a:pt x="261" y="483"/>
                    </a:lnTo>
                    <a:lnTo>
                      <a:pt x="260" y="486"/>
                    </a:lnTo>
                    <a:lnTo>
                      <a:pt x="258" y="486"/>
                    </a:lnTo>
                    <a:lnTo>
                      <a:pt x="258" y="488"/>
                    </a:lnTo>
                    <a:lnTo>
                      <a:pt x="260" y="488"/>
                    </a:lnTo>
                    <a:lnTo>
                      <a:pt x="259" y="488"/>
                    </a:lnTo>
                    <a:lnTo>
                      <a:pt x="258" y="488"/>
                    </a:lnTo>
                    <a:lnTo>
                      <a:pt x="257" y="486"/>
                    </a:lnTo>
                    <a:lnTo>
                      <a:pt x="256" y="488"/>
                    </a:lnTo>
                    <a:lnTo>
                      <a:pt x="255" y="486"/>
                    </a:lnTo>
                    <a:lnTo>
                      <a:pt x="255" y="485"/>
                    </a:lnTo>
                    <a:lnTo>
                      <a:pt x="254" y="483"/>
                    </a:lnTo>
                    <a:lnTo>
                      <a:pt x="252" y="483"/>
                    </a:lnTo>
                    <a:lnTo>
                      <a:pt x="252" y="480"/>
                    </a:lnTo>
                    <a:lnTo>
                      <a:pt x="250" y="480"/>
                    </a:lnTo>
                    <a:lnTo>
                      <a:pt x="249" y="481"/>
                    </a:lnTo>
                    <a:lnTo>
                      <a:pt x="248" y="481"/>
                    </a:lnTo>
                    <a:lnTo>
                      <a:pt x="245" y="475"/>
                    </a:lnTo>
                    <a:lnTo>
                      <a:pt x="244" y="475"/>
                    </a:lnTo>
                    <a:lnTo>
                      <a:pt x="243" y="473"/>
                    </a:lnTo>
                    <a:lnTo>
                      <a:pt x="243" y="476"/>
                    </a:lnTo>
                    <a:lnTo>
                      <a:pt x="242" y="475"/>
                    </a:lnTo>
                    <a:lnTo>
                      <a:pt x="241" y="475"/>
                    </a:lnTo>
                    <a:lnTo>
                      <a:pt x="242" y="475"/>
                    </a:lnTo>
                    <a:lnTo>
                      <a:pt x="243" y="479"/>
                    </a:lnTo>
                    <a:lnTo>
                      <a:pt x="242" y="480"/>
                    </a:lnTo>
                    <a:lnTo>
                      <a:pt x="243" y="480"/>
                    </a:lnTo>
                    <a:lnTo>
                      <a:pt x="242" y="482"/>
                    </a:lnTo>
                    <a:lnTo>
                      <a:pt x="242" y="483"/>
                    </a:lnTo>
                    <a:lnTo>
                      <a:pt x="244" y="483"/>
                    </a:lnTo>
                    <a:lnTo>
                      <a:pt x="243" y="484"/>
                    </a:lnTo>
                    <a:lnTo>
                      <a:pt x="242" y="483"/>
                    </a:lnTo>
                    <a:lnTo>
                      <a:pt x="242" y="484"/>
                    </a:lnTo>
                    <a:lnTo>
                      <a:pt x="241" y="481"/>
                    </a:lnTo>
                    <a:lnTo>
                      <a:pt x="240" y="481"/>
                    </a:lnTo>
                    <a:lnTo>
                      <a:pt x="239" y="480"/>
                    </a:lnTo>
                    <a:lnTo>
                      <a:pt x="237" y="480"/>
                    </a:lnTo>
                    <a:lnTo>
                      <a:pt x="236" y="481"/>
                    </a:lnTo>
                    <a:lnTo>
                      <a:pt x="235" y="480"/>
                    </a:lnTo>
                    <a:lnTo>
                      <a:pt x="235" y="481"/>
                    </a:lnTo>
                    <a:lnTo>
                      <a:pt x="234" y="481"/>
                    </a:lnTo>
                    <a:lnTo>
                      <a:pt x="235" y="482"/>
                    </a:lnTo>
                    <a:lnTo>
                      <a:pt x="234" y="482"/>
                    </a:lnTo>
                    <a:lnTo>
                      <a:pt x="234" y="483"/>
                    </a:lnTo>
                    <a:lnTo>
                      <a:pt x="234" y="482"/>
                    </a:lnTo>
                    <a:lnTo>
                      <a:pt x="234" y="483"/>
                    </a:lnTo>
                    <a:lnTo>
                      <a:pt x="233" y="484"/>
                    </a:lnTo>
                    <a:lnTo>
                      <a:pt x="232" y="482"/>
                    </a:lnTo>
                    <a:lnTo>
                      <a:pt x="232" y="483"/>
                    </a:lnTo>
                    <a:lnTo>
                      <a:pt x="231" y="486"/>
                    </a:lnTo>
                    <a:lnTo>
                      <a:pt x="230" y="486"/>
                    </a:lnTo>
                    <a:lnTo>
                      <a:pt x="231" y="484"/>
                    </a:lnTo>
                    <a:lnTo>
                      <a:pt x="229" y="484"/>
                    </a:lnTo>
                    <a:lnTo>
                      <a:pt x="228" y="485"/>
                    </a:lnTo>
                    <a:lnTo>
                      <a:pt x="227" y="487"/>
                    </a:lnTo>
                    <a:lnTo>
                      <a:pt x="227" y="485"/>
                    </a:lnTo>
                    <a:lnTo>
                      <a:pt x="226" y="485"/>
                    </a:lnTo>
                    <a:lnTo>
                      <a:pt x="226" y="484"/>
                    </a:lnTo>
                    <a:lnTo>
                      <a:pt x="224" y="483"/>
                    </a:lnTo>
                    <a:lnTo>
                      <a:pt x="221" y="485"/>
                    </a:lnTo>
                    <a:lnTo>
                      <a:pt x="220" y="484"/>
                    </a:lnTo>
                    <a:lnTo>
                      <a:pt x="219" y="484"/>
                    </a:lnTo>
                    <a:lnTo>
                      <a:pt x="221" y="484"/>
                    </a:lnTo>
                    <a:lnTo>
                      <a:pt x="221" y="483"/>
                    </a:lnTo>
                    <a:lnTo>
                      <a:pt x="221" y="481"/>
                    </a:lnTo>
                    <a:lnTo>
                      <a:pt x="222" y="480"/>
                    </a:lnTo>
                    <a:lnTo>
                      <a:pt x="222" y="478"/>
                    </a:lnTo>
                    <a:lnTo>
                      <a:pt x="221" y="478"/>
                    </a:lnTo>
                    <a:lnTo>
                      <a:pt x="220" y="478"/>
                    </a:lnTo>
                    <a:lnTo>
                      <a:pt x="219" y="477"/>
                    </a:lnTo>
                    <a:lnTo>
                      <a:pt x="219" y="475"/>
                    </a:lnTo>
                    <a:lnTo>
                      <a:pt x="218" y="476"/>
                    </a:lnTo>
                    <a:lnTo>
                      <a:pt x="216" y="473"/>
                    </a:lnTo>
                    <a:lnTo>
                      <a:pt x="213" y="475"/>
                    </a:lnTo>
                    <a:lnTo>
                      <a:pt x="212" y="473"/>
                    </a:lnTo>
                    <a:lnTo>
                      <a:pt x="212" y="474"/>
                    </a:lnTo>
                    <a:lnTo>
                      <a:pt x="212" y="473"/>
                    </a:lnTo>
                    <a:lnTo>
                      <a:pt x="211" y="472"/>
                    </a:lnTo>
                    <a:lnTo>
                      <a:pt x="212" y="469"/>
                    </a:lnTo>
                    <a:lnTo>
                      <a:pt x="211" y="467"/>
                    </a:lnTo>
                    <a:lnTo>
                      <a:pt x="208" y="466"/>
                    </a:lnTo>
                    <a:lnTo>
                      <a:pt x="208" y="465"/>
                    </a:lnTo>
                    <a:lnTo>
                      <a:pt x="206" y="465"/>
                    </a:lnTo>
                    <a:lnTo>
                      <a:pt x="206" y="463"/>
                    </a:lnTo>
                    <a:lnTo>
                      <a:pt x="203" y="465"/>
                    </a:lnTo>
                    <a:lnTo>
                      <a:pt x="202" y="465"/>
                    </a:lnTo>
                    <a:lnTo>
                      <a:pt x="198" y="465"/>
                    </a:lnTo>
                    <a:lnTo>
                      <a:pt x="197" y="463"/>
                    </a:lnTo>
                    <a:lnTo>
                      <a:pt x="196" y="465"/>
                    </a:lnTo>
                    <a:lnTo>
                      <a:pt x="195" y="465"/>
                    </a:lnTo>
                    <a:lnTo>
                      <a:pt x="194" y="465"/>
                    </a:lnTo>
                    <a:lnTo>
                      <a:pt x="194" y="467"/>
                    </a:lnTo>
                    <a:lnTo>
                      <a:pt x="194" y="470"/>
                    </a:lnTo>
                    <a:lnTo>
                      <a:pt x="192" y="471"/>
                    </a:lnTo>
                    <a:lnTo>
                      <a:pt x="192" y="472"/>
                    </a:lnTo>
                    <a:lnTo>
                      <a:pt x="190" y="473"/>
                    </a:lnTo>
                    <a:lnTo>
                      <a:pt x="189" y="473"/>
                    </a:lnTo>
                    <a:lnTo>
                      <a:pt x="189" y="475"/>
                    </a:lnTo>
                    <a:lnTo>
                      <a:pt x="190" y="474"/>
                    </a:lnTo>
                    <a:lnTo>
                      <a:pt x="188" y="476"/>
                    </a:lnTo>
                    <a:lnTo>
                      <a:pt x="188" y="478"/>
                    </a:lnTo>
                    <a:lnTo>
                      <a:pt x="186" y="477"/>
                    </a:lnTo>
                    <a:lnTo>
                      <a:pt x="186" y="476"/>
                    </a:lnTo>
                    <a:lnTo>
                      <a:pt x="187" y="475"/>
                    </a:lnTo>
                    <a:lnTo>
                      <a:pt x="184" y="475"/>
                    </a:lnTo>
                    <a:lnTo>
                      <a:pt x="181" y="475"/>
                    </a:lnTo>
                    <a:lnTo>
                      <a:pt x="180" y="476"/>
                    </a:lnTo>
                    <a:lnTo>
                      <a:pt x="178" y="475"/>
                    </a:lnTo>
                    <a:lnTo>
                      <a:pt x="177" y="475"/>
                    </a:lnTo>
                    <a:lnTo>
                      <a:pt x="174" y="475"/>
                    </a:lnTo>
                    <a:lnTo>
                      <a:pt x="173" y="475"/>
                    </a:lnTo>
                    <a:lnTo>
                      <a:pt x="172" y="476"/>
                    </a:lnTo>
                    <a:lnTo>
                      <a:pt x="170" y="473"/>
                    </a:lnTo>
                    <a:lnTo>
                      <a:pt x="168" y="473"/>
                    </a:lnTo>
                    <a:lnTo>
                      <a:pt x="165" y="472"/>
                    </a:lnTo>
                    <a:lnTo>
                      <a:pt x="165" y="476"/>
                    </a:lnTo>
                    <a:lnTo>
                      <a:pt x="163" y="475"/>
                    </a:lnTo>
                    <a:lnTo>
                      <a:pt x="161" y="475"/>
                    </a:lnTo>
                    <a:lnTo>
                      <a:pt x="161" y="473"/>
                    </a:lnTo>
                    <a:lnTo>
                      <a:pt x="161" y="472"/>
                    </a:lnTo>
                    <a:lnTo>
                      <a:pt x="161" y="471"/>
                    </a:lnTo>
                    <a:lnTo>
                      <a:pt x="159" y="471"/>
                    </a:lnTo>
                    <a:lnTo>
                      <a:pt x="159" y="473"/>
                    </a:lnTo>
                    <a:lnTo>
                      <a:pt x="158" y="475"/>
                    </a:lnTo>
                    <a:lnTo>
                      <a:pt x="156" y="474"/>
                    </a:lnTo>
                    <a:lnTo>
                      <a:pt x="155" y="475"/>
                    </a:lnTo>
                    <a:lnTo>
                      <a:pt x="155" y="473"/>
                    </a:lnTo>
                    <a:lnTo>
                      <a:pt x="152" y="473"/>
                    </a:lnTo>
                    <a:lnTo>
                      <a:pt x="152" y="472"/>
                    </a:lnTo>
                    <a:lnTo>
                      <a:pt x="151" y="473"/>
                    </a:lnTo>
                    <a:lnTo>
                      <a:pt x="150" y="472"/>
                    </a:lnTo>
                    <a:lnTo>
                      <a:pt x="149" y="469"/>
                    </a:lnTo>
                    <a:lnTo>
                      <a:pt x="150" y="468"/>
                    </a:lnTo>
                    <a:lnTo>
                      <a:pt x="150" y="467"/>
                    </a:lnTo>
                    <a:lnTo>
                      <a:pt x="150" y="464"/>
                    </a:lnTo>
                    <a:lnTo>
                      <a:pt x="150" y="463"/>
                    </a:lnTo>
                    <a:lnTo>
                      <a:pt x="151" y="462"/>
                    </a:lnTo>
                    <a:lnTo>
                      <a:pt x="151" y="461"/>
                    </a:lnTo>
                    <a:lnTo>
                      <a:pt x="153" y="461"/>
                    </a:lnTo>
                    <a:lnTo>
                      <a:pt x="151" y="460"/>
                    </a:lnTo>
                    <a:lnTo>
                      <a:pt x="149" y="458"/>
                    </a:lnTo>
                    <a:lnTo>
                      <a:pt x="145" y="458"/>
                    </a:lnTo>
                    <a:lnTo>
                      <a:pt x="144" y="458"/>
                    </a:lnTo>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51" name="Group 134"/>
            <p:cNvGrpSpPr>
              <a:grpSpLocks/>
            </p:cNvGrpSpPr>
            <p:nvPr/>
          </p:nvGrpSpPr>
          <p:grpSpPr bwMode="auto">
            <a:xfrm>
              <a:off x="1667" y="3058"/>
              <a:ext cx="321" cy="562"/>
              <a:chOff x="1667" y="3058"/>
              <a:chExt cx="321" cy="562"/>
            </a:xfrm>
          </p:grpSpPr>
          <p:sp>
            <p:nvSpPr>
              <p:cNvPr id="243" name="Freeform 132"/>
              <p:cNvSpPr>
                <a:spLocks/>
              </p:cNvSpPr>
              <p:nvPr/>
            </p:nvSpPr>
            <p:spPr bwMode="auto">
              <a:xfrm>
                <a:off x="1667" y="3058"/>
                <a:ext cx="321" cy="562"/>
              </a:xfrm>
              <a:custGeom>
                <a:avLst/>
                <a:gdLst>
                  <a:gd name="T0" fmla="*/ 307 w 321"/>
                  <a:gd name="T1" fmla="*/ 452 h 562"/>
                  <a:gd name="T2" fmla="*/ 304 w 321"/>
                  <a:gd name="T3" fmla="*/ 431 h 562"/>
                  <a:gd name="T4" fmla="*/ 286 w 321"/>
                  <a:gd name="T5" fmla="*/ 405 h 562"/>
                  <a:gd name="T6" fmla="*/ 263 w 321"/>
                  <a:gd name="T7" fmla="*/ 372 h 562"/>
                  <a:gd name="T8" fmla="*/ 259 w 321"/>
                  <a:gd name="T9" fmla="*/ 355 h 562"/>
                  <a:gd name="T10" fmla="*/ 224 w 321"/>
                  <a:gd name="T11" fmla="*/ 345 h 562"/>
                  <a:gd name="T12" fmla="*/ 194 w 321"/>
                  <a:gd name="T13" fmla="*/ 336 h 562"/>
                  <a:gd name="T14" fmla="*/ 170 w 321"/>
                  <a:gd name="T15" fmla="*/ 316 h 562"/>
                  <a:gd name="T16" fmla="*/ 149 w 321"/>
                  <a:gd name="T17" fmla="*/ 302 h 562"/>
                  <a:gd name="T18" fmla="*/ 145 w 321"/>
                  <a:gd name="T19" fmla="*/ 286 h 562"/>
                  <a:gd name="T20" fmla="*/ 125 w 321"/>
                  <a:gd name="T21" fmla="*/ 275 h 562"/>
                  <a:gd name="T22" fmla="*/ 134 w 321"/>
                  <a:gd name="T23" fmla="*/ 254 h 562"/>
                  <a:gd name="T24" fmla="*/ 137 w 321"/>
                  <a:gd name="T25" fmla="*/ 221 h 562"/>
                  <a:gd name="T26" fmla="*/ 162 w 321"/>
                  <a:gd name="T27" fmla="*/ 157 h 562"/>
                  <a:gd name="T28" fmla="*/ 202 w 321"/>
                  <a:gd name="T29" fmla="*/ 121 h 562"/>
                  <a:gd name="T30" fmla="*/ 212 w 321"/>
                  <a:gd name="T31" fmla="*/ 98 h 562"/>
                  <a:gd name="T32" fmla="*/ 196 w 321"/>
                  <a:gd name="T33" fmla="*/ 73 h 562"/>
                  <a:gd name="T34" fmla="*/ 162 w 321"/>
                  <a:gd name="T35" fmla="*/ 40 h 562"/>
                  <a:gd name="T36" fmla="*/ 116 w 321"/>
                  <a:gd name="T37" fmla="*/ 17 h 562"/>
                  <a:gd name="T38" fmla="*/ 76 w 321"/>
                  <a:gd name="T39" fmla="*/ 7 h 562"/>
                  <a:gd name="T40" fmla="*/ 86 w 321"/>
                  <a:gd name="T41" fmla="*/ 48 h 562"/>
                  <a:gd name="T42" fmla="*/ 105 w 321"/>
                  <a:gd name="T43" fmla="*/ 92 h 562"/>
                  <a:gd name="T44" fmla="*/ 90 w 321"/>
                  <a:gd name="T45" fmla="*/ 106 h 562"/>
                  <a:gd name="T46" fmla="*/ 62 w 321"/>
                  <a:gd name="T47" fmla="*/ 123 h 562"/>
                  <a:gd name="T48" fmla="*/ 43 w 321"/>
                  <a:gd name="T49" fmla="*/ 157 h 562"/>
                  <a:gd name="T50" fmla="*/ 33 w 321"/>
                  <a:gd name="T51" fmla="*/ 196 h 562"/>
                  <a:gd name="T52" fmla="*/ 18 w 321"/>
                  <a:gd name="T53" fmla="*/ 221 h 562"/>
                  <a:gd name="T54" fmla="*/ 23 w 321"/>
                  <a:gd name="T55" fmla="*/ 265 h 562"/>
                  <a:gd name="T56" fmla="*/ 17 w 321"/>
                  <a:gd name="T57" fmla="*/ 293 h 562"/>
                  <a:gd name="T58" fmla="*/ 25 w 321"/>
                  <a:gd name="T59" fmla="*/ 332 h 562"/>
                  <a:gd name="T60" fmla="*/ 37 w 321"/>
                  <a:gd name="T61" fmla="*/ 347 h 562"/>
                  <a:gd name="T62" fmla="*/ 24 w 321"/>
                  <a:gd name="T63" fmla="*/ 381 h 562"/>
                  <a:gd name="T64" fmla="*/ 18 w 321"/>
                  <a:gd name="T65" fmla="*/ 398 h 562"/>
                  <a:gd name="T66" fmla="*/ 5 w 321"/>
                  <a:gd name="T67" fmla="*/ 401 h 562"/>
                  <a:gd name="T68" fmla="*/ 2 w 321"/>
                  <a:gd name="T69" fmla="*/ 420 h 562"/>
                  <a:gd name="T70" fmla="*/ 25 w 321"/>
                  <a:gd name="T71" fmla="*/ 427 h 562"/>
                  <a:gd name="T72" fmla="*/ 12 w 321"/>
                  <a:gd name="T73" fmla="*/ 449 h 562"/>
                  <a:gd name="T74" fmla="*/ 19 w 321"/>
                  <a:gd name="T75" fmla="*/ 474 h 562"/>
                  <a:gd name="T76" fmla="*/ 26 w 321"/>
                  <a:gd name="T77" fmla="*/ 499 h 562"/>
                  <a:gd name="T78" fmla="*/ 41 w 321"/>
                  <a:gd name="T79" fmla="*/ 475 h 562"/>
                  <a:gd name="T80" fmla="*/ 35 w 321"/>
                  <a:gd name="T81" fmla="*/ 458 h 562"/>
                  <a:gd name="T82" fmla="*/ 44 w 321"/>
                  <a:gd name="T83" fmla="*/ 446 h 562"/>
                  <a:gd name="T84" fmla="*/ 61 w 321"/>
                  <a:gd name="T85" fmla="*/ 463 h 562"/>
                  <a:gd name="T86" fmla="*/ 62 w 321"/>
                  <a:gd name="T87" fmla="*/ 482 h 562"/>
                  <a:gd name="T88" fmla="*/ 73 w 321"/>
                  <a:gd name="T89" fmla="*/ 500 h 562"/>
                  <a:gd name="T90" fmla="*/ 79 w 321"/>
                  <a:gd name="T91" fmla="*/ 491 h 562"/>
                  <a:gd name="T92" fmla="*/ 80 w 321"/>
                  <a:gd name="T93" fmla="*/ 520 h 562"/>
                  <a:gd name="T94" fmla="*/ 99 w 321"/>
                  <a:gd name="T95" fmla="*/ 538 h 562"/>
                  <a:gd name="T96" fmla="*/ 105 w 321"/>
                  <a:gd name="T97" fmla="*/ 560 h 562"/>
                  <a:gd name="T98" fmla="*/ 118 w 321"/>
                  <a:gd name="T99" fmla="*/ 554 h 562"/>
                  <a:gd name="T100" fmla="*/ 140 w 321"/>
                  <a:gd name="T101" fmla="*/ 549 h 562"/>
                  <a:gd name="T102" fmla="*/ 160 w 321"/>
                  <a:gd name="T103" fmla="*/ 533 h 562"/>
                  <a:gd name="T104" fmla="*/ 160 w 321"/>
                  <a:gd name="T105" fmla="*/ 507 h 562"/>
                  <a:gd name="T106" fmla="*/ 171 w 321"/>
                  <a:gd name="T107" fmla="*/ 516 h 562"/>
                  <a:gd name="T108" fmla="*/ 192 w 321"/>
                  <a:gd name="T109" fmla="*/ 525 h 562"/>
                  <a:gd name="T110" fmla="*/ 208 w 321"/>
                  <a:gd name="T111" fmla="*/ 512 h 562"/>
                  <a:gd name="T112" fmla="*/ 230 w 321"/>
                  <a:gd name="T113" fmla="*/ 514 h 562"/>
                  <a:gd name="T114" fmla="*/ 238 w 321"/>
                  <a:gd name="T115" fmla="*/ 493 h 562"/>
                  <a:gd name="T116" fmla="*/ 255 w 321"/>
                  <a:gd name="T117" fmla="*/ 487 h 562"/>
                  <a:gd name="T118" fmla="*/ 277 w 321"/>
                  <a:gd name="T119" fmla="*/ 500 h 562"/>
                  <a:gd name="T120" fmla="*/ 284 w 321"/>
                  <a:gd name="T121" fmla="*/ 477 h 562"/>
                  <a:gd name="T122" fmla="*/ 302 w 321"/>
                  <a:gd name="T123" fmla="*/ 465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
                  <a:gd name="T187" fmla="*/ 0 h 562"/>
                  <a:gd name="T188" fmla="*/ 321 w 321"/>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 h="562">
                    <a:moveTo>
                      <a:pt x="319" y="456"/>
                    </a:moveTo>
                    <a:lnTo>
                      <a:pt x="320" y="453"/>
                    </a:lnTo>
                    <a:lnTo>
                      <a:pt x="319" y="452"/>
                    </a:lnTo>
                    <a:lnTo>
                      <a:pt x="319" y="451"/>
                    </a:lnTo>
                    <a:lnTo>
                      <a:pt x="318" y="451"/>
                    </a:lnTo>
                    <a:lnTo>
                      <a:pt x="320" y="448"/>
                    </a:lnTo>
                    <a:lnTo>
                      <a:pt x="317" y="446"/>
                    </a:lnTo>
                    <a:lnTo>
                      <a:pt x="318" y="444"/>
                    </a:lnTo>
                    <a:lnTo>
                      <a:pt x="318" y="443"/>
                    </a:lnTo>
                    <a:lnTo>
                      <a:pt x="317" y="443"/>
                    </a:lnTo>
                    <a:lnTo>
                      <a:pt x="317" y="445"/>
                    </a:lnTo>
                    <a:lnTo>
                      <a:pt x="313" y="443"/>
                    </a:lnTo>
                    <a:lnTo>
                      <a:pt x="312" y="444"/>
                    </a:lnTo>
                    <a:lnTo>
                      <a:pt x="312" y="446"/>
                    </a:lnTo>
                    <a:lnTo>
                      <a:pt x="310" y="446"/>
                    </a:lnTo>
                    <a:lnTo>
                      <a:pt x="309" y="446"/>
                    </a:lnTo>
                    <a:lnTo>
                      <a:pt x="307" y="452"/>
                    </a:lnTo>
                    <a:lnTo>
                      <a:pt x="304" y="449"/>
                    </a:lnTo>
                    <a:lnTo>
                      <a:pt x="304" y="446"/>
                    </a:lnTo>
                    <a:lnTo>
                      <a:pt x="303" y="444"/>
                    </a:lnTo>
                    <a:lnTo>
                      <a:pt x="302" y="444"/>
                    </a:lnTo>
                    <a:lnTo>
                      <a:pt x="302" y="443"/>
                    </a:lnTo>
                    <a:lnTo>
                      <a:pt x="305" y="440"/>
                    </a:lnTo>
                    <a:lnTo>
                      <a:pt x="307" y="440"/>
                    </a:lnTo>
                    <a:lnTo>
                      <a:pt x="309" y="438"/>
                    </a:lnTo>
                    <a:lnTo>
                      <a:pt x="307" y="437"/>
                    </a:lnTo>
                    <a:lnTo>
                      <a:pt x="308" y="436"/>
                    </a:lnTo>
                    <a:lnTo>
                      <a:pt x="307" y="436"/>
                    </a:lnTo>
                    <a:lnTo>
                      <a:pt x="309" y="435"/>
                    </a:lnTo>
                    <a:lnTo>
                      <a:pt x="307" y="435"/>
                    </a:lnTo>
                    <a:lnTo>
                      <a:pt x="306" y="434"/>
                    </a:lnTo>
                    <a:lnTo>
                      <a:pt x="306" y="431"/>
                    </a:lnTo>
                    <a:lnTo>
                      <a:pt x="304" y="431"/>
                    </a:lnTo>
                    <a:lnTo>
                      <a:pt x="304" y="429"/>
                    </a:lnTo>
                    <a:lnTo>
                      <a:pt x="304" y="427"/>
                    </a:lnTo>
                    <a:lnTo>
                      <a:pt x="302" y="427"/>
                    </a:lnTo>
                    <a:lnTo>
                      <a:pt x="302" y="424"/>
                    </a:lnTo>
                    <a:lnTo>
                      <a:pt x="301" y="423"/>
                    </a:lnTo>
                    <a:lnTo>
                      <a:pt x="300" y="422"/>
                    </a:lnTo>
                    <a:lnTo>
                      <a:pt x="298" y="419"/>
                    </a:lnTo>
                    <a:lnTo>
                      <a:pt x="297" y="414"/>
                    </a:lnTo>
                    <a:lnTo>
                      <a:pt x="294" y="414"/>
                    </a:lnTo>
                    <a:lnTo>
                      <a:pt x="291" y="411"/>
                    </a:lnTo>
                    <a:lnTo>
                      <a:pt x="289" y="408"/>
                    </a:lnTo>
                    <a:lnTo>
                      <a:pt x="288" y="408"/>
                    </a:lnTo>
                    <a:lnTo>
                      <a:pt x="287" y="409"/>
                    </a:lnTo>
                    <a:lnTo>
                      <a:pt x="286" y="409"/>
                    </a:lnTo>
                    <a:lnTo>
                      <a:pt x="286" y="405"/>
                    </a:lnTo>
                    <a:lnTo>
                      <a:pt x="285" y="403"/>
                    </a:lnTo>
                    <a:lnTo>
                      <a:pt x="286" y="399"/>
                    </a:lnTo>
                    <a:lnTo>
                      <a:pt x="282" y="395"/>
                    </a:lnTo>
                    <a:lnTo>
                      <a:pt x="280" y="388"/>
                    </a:lnTo>
                    <a:lnTo>
                      <a:pt x="277" y="385"/>
                    </a:lnTo>
                    <a:lnTo>
                      <a:pt x="276" y="388"/>
                    </a:lnTo>
                    <a:lnTo>
                      <a:pt x="276" y="392"/>
                    </a:lnTo>
                    <a:lnTo>
                      <a:pt x="275" y="392"/>
                    </a:lnTo>
                    <a:lnTo>
                      <a:pt x="274" y="392"/>
                    </a:lnTo>
                    <a:lnTo>
                      <a:pt x="273" y="393"/>
                    </a:lnTo>
                    <a:lnTo>
                      <a:pt x="272" y="393"/>
                    </a:lnTo>
                    <a:lnTo>
                      <a:pt x="272" y="392"/>
                    </a:lnTo>
                    <a:lnTo>
                      <a:pt x="265" y="385"/>
                    </a:lnTo>
                    <a:lnTo>
                      <a:pt x="264" y="383"/>
                    </a:lnTo>
                    <a:lnTo>
                      <a:pt x="264" y="378"/>
                    </a:lnTo>
                    <a:lnTo>
                      <a:pt x="263" y="372"/>
                    </a:lnTo>
                    <a:lnTo>
                      <a:pt x="264" y="371"/>
                    </a:lnTo>
                    <a:lnTo>
                      <a:pt x="267" y="365"/>
                    </a:lnTo>
                    <a:lnTo>
                      <a:pt x="268" y="365"/>
                    </a:lnTo>
                    <a:lnTo>
                      <a:pt x="268" y="363"/>
                    </a:lnTo>
                    <a:lnTo>
                      <a:pt x="269" y="363"/>
                    </a:lnTo>
                    <a:lnTo>
                      <a:pt x="268" y="362"/>
                    </a:lnTo>
                    <a:lnTo>
                      <a:pt x="269" y="359"/>
                    </a:lnTo>
                    <a:lnTo>
                      <a:pt x="268" y="359"/>
                    </a:lnTo>
                    <a:lnTo>
                      <a:pt x="267" y="361"/>
                    </a:lnTo>
                    <a:lnTo>
                      <a:pt x="266" y="361"/>
                    </a:lnTo>
                    <a:lnTo>
                      <a:pt x="265" y="360"/>
                    </a:lnTo>
                    <a:lnTo>
                      <a:pt x="264" y="359"/>
                    </a:lnTo>
                    <a:lnTo>
                      <a:pt x="263" y="359"/>
                    </a:lnTo>
                    <a:lnTo>
                      <a:pt x="264" y="357"/>
                    </a:lnTo>
                    <a:lnTo>
                      <a:pt x="263" y="355"/>
                    </a:lnTo>
                    <a:lnTo>
                      <a:pt x="261" y="355"/>
                    </a:lnTo>
                    <a:lnTo>
                      <a:pt x="259" y="355"/>
                    </a:lnTo>
                    <a:lnTo>
                      <a:pt x="257" y="352"/>
                    </a:lnTo>
                    <a:lnTo>
                      <a:pt x="255" y="352"/>
                    </a:lnTo>
                    <a:lnTo>
                      <a:pt x="252" y="349"/>
                    </a:lnTo>
                    <a:lnTo>
                      <a:pt x="251" y="352"/>
                    </a:lnTo>
                    <a:lnTo>
                      <a:pt x="250" y="351"/>
                    </a:lnTo>
                    <a:lnTo>
                      <a:pt x="248" y="353"/>
                    </a:lnTo>
                    <a:lnTo>
                      <a:pt x="245" y="354"/>
                    </a:lnTo>
                    <a:lnTo>
                      <a:pt x="245" y="356"/>
                    </a:lnTo>
                    <a:lnTo>
                      <a:pt x="240" y="356"/>
                    </a:lnTo>
                    <a:lnTo>
                      <a:pt x="237" y="355"/>
                    </a:lnTo>
                    <a:lnTo>
                      <a:pt x="233" y="347"/>
                    </a:lnTo>
                    <a:lnTo>
                      <a:pt x="230" y="345"/>
                    </a:lnTo>
                    <a:lnTo>
                      <a:pt x="227" y="344"/>
                    </a:lnTo>
                    <a:lnTo>
                      <a:pt x="227" y="342"/>
                    </a:lnTo>
                    <a:lnTo>
                      <a:pt x="225" y="342"/>
                    </a:lnTo>
                    <a:lnTo>
                      <a:pt x="224" y="344"/>
                    </a:lnTo>
                    <a:lnTo>
                      <a:pt x="224" y="345"/>
                    </a:lnTo>
                    <a:lnTo>
                      <a:pt x="224" y="346"/>
                    </a:lnTo>
                    <a:lnTo>
                      <a:pt x="221" y="351"/>
                    </a:lnTo>
                    <a:lnTo>
                      <a:pt x="216" y="349"/>
                    </a:lnTo>
                    <a:lnTo>
                      <a:pt x="214" y="348"/>
                    </a:lnTo>
                    <a:lnTo>
                      <a:pt x="212" y="342"/>
                    </a:lnTo>
                    <a:lnTo>
                      <a:pt x="211" y="341"/>
                    </a:lnTo>
                    <a:lnTo>
                      <a:pt x="209" y="342"/>
                    </a:lnTo>
                    <a:lnTo>
                      <a:pt x="208" y="341"/>
                    </a:lnTo>
                    <a:lnTo>
                      <a:pt x="202" y="338"/>
                    </a:lnTo>
                    <a:lnTo>
                      <a:pt x="199" y="340"/>
                    </a:lnTo>
                    <a:lnTo>
                      <a:pt x="197" y="341"/>
                    </a:lnTo>
                    <a:lnTo>
                      <a:pt x="195" y="341"/>
                    </a:lnTo>
                    <a:lnTo>
                      <a:pt x="195" y="342"/>
                    </a:lnTo>
                    <a:lnTo>
                      <a:pt x="194" y="341"/>
                    </a:lnTo>
                    <a:lnTo>
                      <a:pt x="192" y="338"/>
                    </a:lnTo>
                    <a:lnTo>
                      <a:pt x="194" y="337"/>
                    </a:lnTo>
                    <a:lnTo>
                      <a:pt x="194" y="336"/>
                    </a:lnTo>
                    <a:lnTo>
                      <a:pt x="191" y="333"/>
                    </a:lnTo>
                    <a:lnTo>
                      <a:pt x="191" y="332"/>
                    </a:lnTo>
                    <a:lnTo>
                      <a:pt x="192" y="331"/>
                    </a:lnTo>
                    <a:lnTo>
                      <a:pt x="192" y="329"/>
                    </a:lnTo>
                    <a:lnTo>
                      <a:pt x="189" y="327"/>
                    </a:lnTo>
                    <a:lnTo>
                      <a:pt x="189" y="325"/>
                    </a:lnTo>
                    <a:lnTo>
                      <a:pt x="188" y="325"/>
                    </a:lnTo>
                    <a:lnTo>
                      <a:pt x="187" y="324"/>
                    </a:lnTo>
                    <a:lnTo>
                      <a:pt x="183" y="317"/>
                    </a:lnTo>
                    <a:lnTo>
                      <a:pt x="183" y="315"/>
                    </a:lnTo>
                    <a:lnTo>
                      <a:pt x="182" y="316"/>
                    </a:lnTo>
                    <a:lnTo>
                      <a:pt x="180" y="312"/>
                    </a:lnTo>
                    <a:lnTo>
                      <a:pt x="176" y="314"/>
                    </a:lnTo>
                    <a:lnTo>
                      <a:pt x="173" y="314"/>
                    </a:lnTo>
                    <a:lnTo>
                      <a:pt x="172" y="315"/>
                    </a:lnTo>
                    <a:lnTo>
                      <a:pt x="170" y="318"/>
                    </a:lnTo>
                    <a:lnTo>
                      <a:pt x="170" y="316"/>
                    </a:lnTo>
                    <a:lnTo>
                      <a:pt x="170" y="314"/>
                    </a:lnTo>
                    <a:lnTo>
                      <a:pt x="166" y="312"/>
                    </a:lnTo>
                    <a:lnTo>
                      <a:pt x="164" y="313"/>
                    </a:lnTo>
                    <a:lnTo>
                      <a:pt x="162" y="312"/>
                    </a:lnTo>
                    <a:lnTo>
                      <a:pt x="162" y="311"/>
                    </a:lnTo>
                    <a:lnTo>
                      <a:pt x="160" y="309"/>
                    </a:lnTo>
                    <a:lnTo>
                      <a:pt x="159" y="309"/>
                    </a:lnTo>
                    <a:lnTo>
                      <a:pt x="159" y="310"/>
                    </a:lnTo>
                    <a:lnTo>
                      <a:pt x="159" y="308"/>
                    </a:lnTo>
                    <a:lnTo>
                      <a:pt x="158" y="307"/>
                    </a:lnTo>
                    <a:lnTo>
                      <a:pt x="156" y="308"/>
                    </a:lnTo>
                    <a:lnTo>
                      <a:pt x="155" y="307"/>
                    </a:lnTo>
                    <a:lnTo>
                      <a:pt x="152" y="306"/>
                    </a:lnTo>
                    <a:lnTo>
                      <a:pt x="151" y="303"/>
                    </a:lnTo>
                    <a:lnTo>
                      <a:pt x="151" y="304"/>
                    </a:lnTo>
                    <a:lnTo>
                      <a:pt x="149" y="302"/>
                    </a:lnTo>
                    <a:lnTo>
                      <a:pt x="147" y="303"/>
                    </a:lnTo>
                    <a:lnTo>
                      <a:pt x="147" y="302"/>
                    </a:lnTo>
                    <a:lnTo>
                      <a:pt x="146" y="303"/>
                    </a:lnTo>
                    <a:lnTo>
                      <a:pt x="145" y="303"/>
                    </a:lnTo>
                    <a:lnTo>
                      <a:pt x="145" y="305"/>
                    </a:lnTo>
                    <a:lnTo>
                      <a:pt x="144" y="305"/>
                    </a:lnTo>
                    <a:lnTo>
                      <a:pt x="143" y="304"/>
                    </a:lnTo>
                    <a:lnTo>
                      <a:pt x="142" y="305"/>
                    </a:lnTo>
                    <a:lnTo>
                      <a:pt x="142" y="304"/>
                    </a:lnTo>
                    <a:lnTo>
                      <a:pt x="141" y="303"/>
                    </a:lnTo>
                    <a:lnTo>
                      <a:pt x="141" y="302"/>
                    </a:lnTo>
                    <a:lnTo>
                      <a:pt x="140" y="302"/>
                    </a:lnTo>
                    <a:lnTo>
                      <a:pt x="141" y="299"/>
                    </a:lnTo>
                    <a:lnTo>
                      <a:pt x="144" y="293"/>
                    </a:lnTo>
                    <a:lnTo>
                      <a:pt x="146" y="286"/>
                    </a:lnTo>
                    <a:lnTo>
                      <a:pt x="145" y="286"/>
                    </a:lnTo>
                    <a:lnTo>
                      <a:pt x="143" y="290"/>
                    </a:lnTo>
                    <a:lnTo>
                      <a:pt x="141" y="288"/>
                    </a:lnTo>
                    <a:lnTo>
                      <a:pt x="140" y="289"/>
                    </a:lnTo>
                    <a:lnTo>
                      <a:pt x="140" y="291"/>
                    </a:lnTo>
                    <a:lnTo>
                      <a:pt x="139" y="290"/>
                    </a:lnTo>
                    <a:lnTo>
                      <a:pt x="137" y="290"/>
                    </a:lnTo>
                    <a:lnTo>
                      <a:pt x="134" y="293"/>
                    </a:lnTo>
                    <a:lnTo>
                      <a:pt x="134" y="291"/>
                    </a:lnTo>
                    <a:lnTo>
                      <a:pt x="132" y="290"/>
                    </a:lnTo>
                    <a:lnTo>
                      <a:pt x="131" y="285"/>
                    </a:lnTo>
                    <a:lnTo>
                      <a:pt x="131" y="283"/>
                    </a:lnTo>
                    <a:lnTo>
                      <a:pt x="131" y="282"/>
                    </a:lnTo>
                    <a:lnTo>
                      <a:pt x="129" y="281"/>
                    </a:lnTo>
                    <a:lnTo>
                      <a:pt x="128" y="283"/>
                    </a:lnTo>
                    <a:lnTo>
                      <a:pt x="129" y="280"/>
                    </a:lnTo>
                    <a:lnTo>
                      <a:pt x="128" y="277"/>
                    </a:lnTo>
                    <a:lnTo>
                      <a:pt x="125" y="275"/>
                    </a:lnTo>
                    <a:lnTo>
                      <a:pt x="126" y="273"/>
                    </a:lnTo>
                    <a:lnTo>
                      <a:pt x="127" y="273"/>
                    </a:lnTo>
                    <a:lnTo>
                      <a:pt x="126" y="270"/>
                    </a:lnTo>
                    <a:lnTo>
                      <a:pt x="128" y="270"/>
                    </a:lnTo>
                    <a:lnTo>
                      <a:pt x="129" y="269"/>
                    </a:lnTo>
                    <a:lnTo>
                      <a:pt x="131" y="267"/>
                    </a:lnTo>
                    <a:lnTo>
                      <a:pt x="132" y="264"/>
                    </a:lnTo>
                    <a:lnTo>
                      <a:pt x="132" y="265"/>
                    </a:lnTo>
                    <a:lnTo>
                      <a:pt x="133" y="264"/>
                    </a:lnTo>
                    <a:lnTo>
                      <a:pt x="133" y="263"/>
                    </a:lnTo>
                    <a:lnTo>
                      <a:pt x="134" y="261"/>
                    </a:lnTo>
                    <a:lnTo>
                      <a:pt x="131" y="260"/>
                    </a:lnTo>
                    <a:lnTo>
                      <a:pt x="132" y="258"/>
                    </a:lnTo>
                    <a:lnTo>
                      <a:pt x="131" y="255"/>
                    </a:lnTo>
                    <a:lnTo>
                      <a:pt x="134" y="255"/>
                    </a:lnTo>
                    <a:lnTo>
                      <a:pt x="134" y="254"/>
                    </a:lnTo>
                    <a:lnTo>
                      <a:pt x="136" y="253"/>
                    </a:lnTo>
                    <a:lnTo>
                      <a:pt x="137" y="251"/>
                    </a:lnTo>
                    <a:lnTo>
                      <a:pt x="139" y="251"/>
                    </a:lnTo>
                    <a:lnTo>
                      <a:pt x="140" y="247"/>
                    </a:lnTo>
                    <a:lnTo>
                      <a:pt x="141" y="248"/>
                    </a:lnTo>
                    <a:lnTo>
                      <a:pt x="142" y="246"/>
                    </a:lnTo>
                    <a:lnTo>
                      <a:pt x="142" y="245"/>
                    </a:lnTo>
                    <a:lnTo>
                      <a:pt x="143" y="244"/>
                    </a:lnTo>
                    <a:lnTo>
                      <a:pt x="142" y="241"/>
                    </a:lnTo>
                    <a:lnTo>
                      <a:pt x="142" y="240"/>
                    </a:lnTo>
                    <a:lnTo>
                      <a:pt x="141" y="237"/>
                    </a:lnTo>
                    <a:lnTo>
                      <a:pt x="136" y="231"/>
                    </a:lnTo>
                    <a:lnTo>
                      <a:pt x="133" y="229"/>
                    </a:lnTo>
                    <a:lnTo>
                      <a:pt x="132" y="226"/>
                    </a:lnTo>
                    <a:lnTo>
                      <a:pt x="133" y="226"/>
                    </a:lnTo>
                    <a:lnTo>
                      <a:pt x="137" y="224"/>
                    </a:lnTo>
                    <a:lnTo>
                      <a:pt x="137" y="221"/>
                    </a:lnTo>
                    <a:lnTo>
                      <a:pt x="137" y="219"/>
                    </a:lnTo>
                    <a:lnTo>
                      <a:pt x="137" y="213"/>
                    </a:lnTo>
                    <a:lnTo>
                      <a:pt x="140" y="210"/>
                    </a:lnTo>
                    <a:lnTo>
                      <a:pt x="143" y="204"/>
                    </a:lnTo>
                    <a:lnTo>
                      <a:pt x="146" y="204"/>
                    </a:lnTo>
                    <a:lnTo>
                      <a:pt x="149" y="201"/>
                    </a:lnTo>
                    <a:lnTo>
                      <a:pt x="150" y="199"/>
                    </a:lnTo>
                    <a:lnTo>
                      <a:pt x="153" y="199"/>
                    </a:lnTo>
                    <a:lnTo>
                      <a:pt x="157" y="191"/>
                    </a:lnTo>
                    <a:lnTo>
                      <a:pt x="157" y="188"/>
                    </a:lnTo>
                    <a:lnTo>
                      <a:pt x="156" y="186"/>
                    </a:lnTo>
                    <a:lnTo>
                      <a:pt x="157" y="182"/>
                    </a:lnTo>
                    <a:lnTo>
                      <a:pt x="155" y="172"/>
                    </a:lnTo>
                    <a:lnTo>
                      <a:pt x="162" y="167"/>
                    </a:lnTo>
                    <a:lnTo>
                      <a:pt x="164" y="165"/>
                    </a:lnTo>
                    <a:lnTo>
                      <a:pt x="162" y="162"/>
                    </a:lnTo>
                    <a:lnTo>
                      <a:pt x="162" y="157"/>
                    </a:lnTo>
                    <a:lnTo>
                      <a:pt x="162" y="154"/>
                    </a:lnTo>
                    <a:lnTo>
                      <a:pt x="166" y="152"/>
                    </a:lnTo>
                    <a:lnTo>
                      <a:pt x="167" y="152"/>
                    </a:lnTo>
                    <a:lnTo>
                      <a:pt x="171" y="147"/>
                    </a:lnTo>
                    <a:lnTo>
                      <a:pt x="173" y="145"/>
                    </a:lnTo>
                    <a:lnTo>
                      <a:pt x="175" y="141"/>
                    </a:lnTo>
                    <a:lnTo>
                      <a:pt x="177" y="143"/>
                    </a:lnTo>
                    <a:lnTo>
                      <a:pt x="178" y="142"/>
                    </a:lnTo>
                    <a:lnTo>
                      <a:pt x="180" y="141"/>
                    </a:lnTo>
                    <a:lnTo>
                      <a:pt x="180" y="138"/>
                    </a:lnTo>
                    <a:lnTo>
                      <a:pt x="182" y="136"/>
                    </a:lnTo>
                    <a:lnTo>
                      <a:pt x="184" y="135"/>
                    </a:lnTo>
                    <a:lnTo>
                      <a:pt x="189" y="138"/>
                    </a:lnTo>
                    <a:lnTo>
                      <a:pt x="192" y="136"/>
                    </a:lnTo>
                    <a:lnTo>
                      <a:pt x="196" y="129"/>
                    </a:lnTo>
                    <a:lnTo>
                      <a:pt x="200" y="125"/>
                    </a:lnTo>
                    <a:lnTo>
                      <a:pt x="202" y="121"/>
                    </a:lnTo>
                    <a:lnTo>
                      <a:pt x="203" y="121"/>
                    </a:lnTo>
                    <a:lnTo>
                      <a:pt x="205" y="126"/>
                    </a:lnTo>
                    <a:lnTo>
                      <a:pt x="207" y="128"/>
                    </a:lnTo>
                    <a:lnTo>
                      <a:pt x="208" y="127"/>
                    </a:lnTo>
                    <a:lnTo>
                      <a:pt x="211" y="129"/>
                    </a:lnTo>
                    <a:lnTo>
                      <a:pt x="214" y="127"/>
                    </a:lnTo>
                    <a:lnTo>
                      <a:pt x="214" y="125"/>
                    </a:lnTo>
                    <a:lnTo>
                      <a:pt x="215" y="124"/>
                    </a:lnTo>
                    <a:lnTo>
                      <a:pt x="215" y="121"/>
                    </a:lnTo>
                    <a:lnTo>
                      <a:pt x="216" y="119"/>
                    </a:lnTo>
                    <a:lnTo>
                      <a:pt x="215" y="115"/>
                    </a:lnTo>
                    <a:lnTo>
                      <a:pt x="216" y="112"/>
                    </a:lnTo>
                    <a:lnTo>
                      <a:pt x="217" y="107"/>
                    </a:lnTo>
                    <a:lnTo>
                      <a:pt x="217" y="105"/>
                    </a:lnTo>
                    <a:lnTo>
                      <a:pt x="218" y="104"/>
                    </a:lnTo>
                    <a:lnTo>
                      <a:pt x="216" y="96"/>
                    </a:lnTo>
                    <a:lnTo>
                      <a:pt x="212" y="98"/>
                    </a:lnTo>
                    <a:lnTo>
                      <a:pt x="211" y="95"/>
                    </a:lnTo>
                    <a:lnTo>
                      <a:pt x="208" y="92"/>
                    </a:lnTo>
                    <a:lnTo>
                      <a:pt x="202" y="92"/>
                    </a:lnTo>
                    <a:lnTo>
                      <a:pt x="201" y="93"/>
                    </a:lnTo>
                    <a:lnTo>
                      <a:pt x="200" y="101"/>
                    </a:lnTo>
                    <a:lnTo>
                      <a:pt x="197" y="101"/>
                    </a:lnTo>
                    <a:lnTo>
                      <a:pt x="196" y="99"/>
                    </a:lnTo>
                    <a:lnTo>
                      <a:pt x="195" y="93"/>
                    </a:lnTo>
                    <a:lnTo>
                      <a:pt x="194" y="91"/>
                    </a:lnTo>
                    <a:lnTo>
                      <a:pt x="197" y="90"/>
                    </a:lnTo>
                    <a:lnTo>
                      <a:pt x="196" y="88"/>
                    </a:lnTo>
                    <a:lnTo>
                      <a:pt x="197" y="85"/>
                    </a:lnTo>
                    <a:lnTo>
                      <a:pt x="200" y="80"/>
                    </a:lnTo>
                    <a:lnTo>
                      <a:pt x="198" y="78"/>
                    </a:lnTo>
                    <a:lnTo>
                      <a:pt x="196" y="78"/>
                    </a:lnTo>
                    <a:lnTo>
                      <a:pt x="195" y="77"/>
                    </a:lnTo>
                    <a:lnTo>
                      <a:pt x="196" y="73"/>
                    </a:lnTo>
                    <a:lnTo>
                      <a:pt x="198" y="74"/>
                    </a:lnTo>
                    <a:lnTo>
                      <a:pt x="200" y="72"/>
                    </a:lnTo>
                    <a:lnTo>
                      <a:pt x="199" y="70"/>
                    </a:lnTo>
                    <a:lnTo>
                      <a:pt x="192" y="70"/>
                    </a:lnTo>
                    <a:lnTo>
                      <a:pt x="189" y="73"/>
                    </a:lnTo>
                    <a:lnTo>
                      <a:pt x="186" y="73"/>
                    </a:lnTo>
                    <a:lnTo>
                      <a:pt x="182" y="74"/>
                    </a:lnTo>
                    <a:lnTo>
                      <a:pt x="178" y="71"/>
                    </a:lnTo>
                    <a:lnTo>
                      <a:pt x="176" y="68"/>
                    </a:lnTo>
                    <a:lnTo>
                      <a:pt x="172" y="66"/>
                    </a:lnTo>
                    <a:lnTo>
                      <a:pt x="171" y="63"/>
                    </a:lnTo>
                    <a:lnTo>
                      <a:pt x="168" y="61"/>
                    </a:lnTo>
                    <a:lnTo>
                      <a:pt x="166" y="58"/>
                    </a:lnTo>
                    <a:lnTo>
                      <a:pt x="164" y="54"/>
                    </a:lnTo>
                    <a:lnTo>
                      <a:pt x="160" y="49"/>
                    </a:lnTo>
                    <a:lnTo>
                      <a:pt x="160" y="44"/>
                    </a:lnTo>
                    <a:lnTo>
                      <a:pt x="162" y="40"/>
                    </a:lnTo>
                    <a:lnTo>
                      <a:pt x="160" y="38"/>
                    </a:lnTo>
                    <a:lnTo>
                      <a:pt x="157" y="37"/>
                    </a:lnTo>
                    <a:lnTo>
                      <a:pt x="156" y="38"/>
                    </a:lnTo>
                    <a:lnTo>
                      <a:pt x="151" y="39"/>
                    </a:lnTo>
                    <a:lnTo>
                      <a:pt x="149" y="40"/>
                    </a:lnTo>
                    <a:lnTo>
                      <a:pt x="145" y="40"/>
                    </a:lnTo>
                    <a:lnTo>
                      <a:pt x="141" y="32"/>
                    </a:lnTo>
                    <a:lnTo>
                      <a:pt x="138" y="32"/>
                    </a:lnTo>
                    <a:lnTo>
                      <a:pt x="138" y="27"/>
                    </a:lnTo>
                    <a:lnTo>
                      <a:pt x="136" y="27"/>
                    </a:lnTo>
                    <a:lnTo>
                      <a:pt x="131" y="27"/>
                    </a:lnTo>
                    <a:lnTo>
                      <a:pt x="131" y="28"/>
                    </a:lnTo>
                    <a:lnTo>
                      <a:pt x="123" y="24"/>
                    </a:lnTo>
                    <a:lnTo>
                      <a:pt x="119" y="20"/>
                    </a:lnTo>
                    <a:lnTo>
                      <a:pt x="117" y="20"/>
                    </a:lnTo>
                    <a:lnTo>
                      <a:pt x="116" y="17"/>
                    </a:lnTo>
                    <a:lnTo>
                      <a:pt x="115" y="17"/>
                    </a:lnTo>
                    <a:lnTo>
                      <a:pt x="113" y="18"/>
                    </a:lnTo>
                    <a:lnTo>
                      <a:pt x="111" y="15"/>
                    </a:lnTo>
                    <a:lnTo>
                      <a:pt x="109" y="14"/>
                    </a:lnTo>
                    <a:lnTo>
                      <a:pt x="105" y="17"/>
                    </a:lnTo>
                    <a:lnTo>
                      <a:pt x="102" y="17"/>
                    </a:lnTo>
                    <a:lnTo>
                      <a:pt x="101" y="15"/>
                    </a:lnTo>
                    <a:lnTo>
                      <a:pt x="96" y="10"/>
                    </a:lnTo>
                    <a:lnTo>
                      <a:pt x="90" y="6"/>
                    </a:lnTo>
                    <a:lnTo>
                      <a:pt x="85" y="0"/>
                    </a:lnTo>
                    <a:lnTo>
                      <a:pt x="85" y="1"/>
                    </a:lnTo>
                    <a:lnTo>
                      <a:pt x="83" y="0"/>
                    </a:lnTo>
                    <a:lnTo>
                      <a:pt x="82" y="3"/>
                    </a:lnTo>
                    <a:lnTo>
                      <a:pt x="80" y="2"/>
                    </a:lnTo>
                    <a:lnTo>
                      <a:pt x="78" y="3"/>
                    </a:lnTo>
                    <a:lnTo>
                      <a:pt x="78" y="6"/>
                    </a:lnTo>
                    <a:lnTo>
                      <a:pt x="76" y="7"/>
                    </a:lnTo>
                    <a:lnTo>
                      <a:pt x="76" y="10"/>
                    </a:lnTo>
                    <a:lnTo>
                      <a:pt x="74" y="12"/>
                    </a:lnTo>
                    <a:lnTo>
                      <a:pt x="74" y="15"/>
                    </a:lnTo>
                    <a:lnTo>
                      <a:pt x="72" y="17"/>
                    </a:lnTo>
                    <a:lnTo>
                      <a:pt x="71" y="19"/>
                    </a:lnTo>
                    <a:lnTo>
                      <a:pt x="72" y="19"/>
                    </a:lnTo>
                    <a:lnTo>
                      <a:pt x="75" y="22"/>
                    </a:lnTo>
                    <a:lnTo>
                      <a:pt x="77" y="24"/>
                    </a:lnTo>
                    <a:lnTo>
                      <a:pt x="79" y="25"/>
                    </a:lnTo>
                    <a:lnTo>
                      <a:pt x="80" y="28"/>
                    </a:lnTo>
                    <a:lnTo>
                      <a:pt x="83" y="28"/>
                    </a:lnTo>
                    <a:lnTo>
                      <a:pt x="83" y="29"/>
                    </a:lnTo>
                    <a:lnTo>
                      <a:pt x="83" y="31"/>
                    </a:lnTo>
                    <a:lnTo>
                      <a:pt x="84" y="32"/>
                    </a:lnTo>
                    <a:lnTo>
                      <a:pt x="85" y="38"/>
                    </a:lnTo>
                    <a:lnTo>
                      <a:pt x="83" y="41"/>
                    </a:lnTo>
                    <a:lnTo>
                      <a:pt x="86" y="48"/>
                    </a:lnTo>
                    <a:lnTo>
                      <a:pt x="88" y="51"/>
                    </a:lnTo>
                    <a:lnTo>
                      <a:pt x="88" y="56"/>
                    </a:lnTo>
                    <a:lnTo>
                      <a:pt x="87" y="57"/>
                    </a:lnTo>
                    <a:lnTo>
                      <a:pt x="88" y="62"/>
                    </a:lnTo>
                    <a:lnTo>
                      <a:pt x="91" y="66"/>
                    </a:lnTo>
                    <a:lnTo>
                      <a:pt x="93" y="67"/>
                    </a:lnTo>
                    <a:lnTo>
                      <a:pt x="94" y="66"/>
                    </a:lnTo>
                    <a:lnTo>
                      <a:pt x="96" y="66"/>
                    </a:lnTo>
                    <a:lnTo>
                      <a:pt x="96" y="68"/>
                    </a:lnTo>
                    <a:lnTo>
                      <a:pt x="102" y="72"/>
                    </a:lnTo>
                    <a:lnTo>
                      <a:pt x="104" y="72"/>
                    </a:lnTo>
                    <a:lnTo>
                      <a:pt x="104" y="75"/>
                    </a:lnTo>
                    <a:lnTo>
                      <a:pt x="106" y="76"/>
                    </a:lnTo>
                    <a:lnTo>
                      <a:pt x="108" y="84"/>
                    </a:lnTo>
                    <a:lnTo>
                      <a:pt x="107" y="89"/>
                    </a:lnTo>
                    <a:lnTo>
                      <a:pt x="105" y="92"/>
                    </a:lnTo>
                    <a:lnTo>
                      <a:pt x="102" y="93"/>
                    </a:lnTo>
                    <a:lnTo>
                      <a:pt x="102" y="95"/>
                    </a:lnTo>
                    <a:lnTo>
                      <a:pt x="104" y="98"/>
                    </a:lnTo>
                    <a:lnTo>
                      <a:pt x="104" y="101"/>
                    </a:lnTo>
                    <a:lnTo>
                      <a:pt x="108" y="107"/>
                    </a:lnTo>
                    <a:lnTo>
                      <a:pt x="106" y="108"/>
                    </a:lnTo>
                    <a:lnTo>
                      <a:pt x="104" y="112"/>
                    </a:lnTo>
                    <a:lnTo>
                      <a:pt x="100" y="112"/>
                    </a:lnTo>
                    <a:lnTo>
                      <a:pt x="99" y="112"/>
                    </a:lnTo>
                    <a:lnTo>
                      <a:pt x="98" y="107"/>
                    </a:lnTo>
                    <a:lnTo>
                      <a:pt x="96" y="104"/>
                    </a:lnTo>
                    <a:lnTo>
                      <a:pt x="96" y="100"/>
                    </a:lnTo>
                    <a:lnTo>
                      <a:pt x="94" y="98"/>
                    </a:lnTo>
                    <a:lnTo>
                      <a:pt x="91" y="101"/>
                    </a:lnTo>
                    <a:lnTo>
                      <a:pt x="91" y="103"/>
                    </a:lnTo>
                    <a:lnTo>
                      <a:pt x="91" y="104"/>
                    </a:lnTo>
                    <a:lnTo>
                      <a:pt x="90" y="106"/>
                    </a:lnTo>
                    <a:lnTo>
                      <a:pt x="89" y="108"/>
                    </a:lnTo>
                    <a:lnTo>
                      <a:pt x="87" y="108"/>
                    </a:lnTo>
                    <a:lnTo>
                      <a:pt x="86" y="107"/>
                    </a:lnTo>
                    <a:lnTo>
                      <a:pt x="81" y="107"/>
                    </a:lnTo>
                    <a:lnTo>
                      <a:pt x="80" y="106"/>
                    </a:lnTo>
                    <a:lnTo>
                      <a:pt x="78" y="105"/>
                    </a:lnTo>
                    <a:lnTo>
                      <a:pt x="74" y="106"/>
                    </a:lnTo>
                    <a:lnTo>
                      <a:pt x="73" y="108"/>
                    </a:lnTo>
                    <a:lnTo>
                      <a:pt x="70" y="109"/>
                    </a:lnTo>
                    <a:lnTo>
                      <a:pt x="69" y="111"/>
                    </a:lnTo>
                    <a:lnTo>
                      <a:pt x="69" y="115"/>
                    </a:lnTo>
                    <a:lnTo>
                      <a:pt x="68" y="117"/>
                    </a:lnTo>
                    <a:lnTo>
                      <a:pt x="66" y="118"/>
                    </a:lnTo>
                    <a:lnTo>
                      <a:pt x="63" y="117"/>
                    </a:lnTo>
                    <a:lnTo>
                      <a:pt x="62" y="119"/>
                    </a:lnTo>
                    <a:lnTo>
                      <a:pt x="63" y="121"/>
                    </a:lnTo>
                    <a:lnTo>
                      <a:pt x="62" y="123"/>
                    </a:lnTo>
                    <a:lnTo>
                      <a:pt x="62" y="126"/>
                    </a:lnTo>
                    <a:lnTo>
                      <a:pt x="61" y="129"/>
                    </a:lnTo>
                    <a:lnTo>
                      <a:pt x="58" y="131"/>
                    </a:lnTo>
                    <a:lnTo>
                      <a:pt x="57" y="133"/>
                    </a:lnTo>
                    <a:lnTo>
                      <a:pt x="55" y="136"/>
                    </a:lnTo>
                    <a:lnTo>
                      <a:pt x="55" y="139"/>
                    </a:lnTo>
                    <a:lnTo>
                      <a:pt x="54" y="141"/>
                    </a:lnTo>
                    <a:lnTo>
                      <a:pt x="52" y="145"/>
                    </a:lnTo>
                    <a:lnTo>
                      <a:pt x="52" y="148"/>
                    </a:lnTo>
                    <a:lnTo>
                      <a:pt x="51" y="150"/>
                    </a:lnTo>
                    <a:lnTo>
                      <a:pt x="50" y="150"/>
                    </a:lnTo>
                    <a:lnTo>
                      <a:pt x="50" y="148"/>
                    </a:lnTo>
                    <a:lnTo>
                      <a:pt x="49" y="148"/>
                    </a:lnTo>
                    <a:lnTo>
                      <a:pt x="49" y="154"/>
                    </a:lnTo>
                    <a:lnTo>
                      <a:pt x="47" y="156"/>
                    </a:lnTo>
                    <a:lnTo>
                      <a:pt x="44" y="156"/>
                    </a:lnTo>
                    <a:lnTo>
                      <a:pt x="43" y="157"/>
                    </a:lnTo>
                    <a:lnTo>
                      <a:pt x="44" y="158"/>
                    </a:lnTo>
                    <a:lnTo>
                      <a:pt x="46" y="164"/>
                    </a:lnTo>
                    <a:lnTo>
                      <a:pt x="46" y="166"/>
                    </a:lnTo>
                    <a:lnTo>
                      <a:pt x="47" y="169"/>
                    </a:lnTo>
                    <a:lnTo>
                      <a:pt x="44" y="170"/>
                    </a:lnTo>
                    <a:lnTo>
                      <a:pt x="41" y="174"/>
                    </a:lnTo>
                    <a:lnTo>
                      <a:pt x="39" y="176"/>
                    </a:lnTo>
                    <a:lnTo>
                      <a:pt x="43" y="180"/>
                    </a:lnTo>
                    <a:lnTo>
                      <a:pt x="41" y="183"/>
                    </a:lnTo>
                    <a:lnTo>
                      <a:pt x="44" y="187"/>
                    </a:lnTo>
                    <a:lnTo>
                      <a:pt x="41" y="189"/>
                    </a:lnTo>
                    <a:lnTo>
                      <a:pt x="41" y="191"/>
                    </a:lnTo>
                    <a:lnTo>
                      <a:pt x="41" y="192"/>
                    </a:lnTo>
                    <a:lnTo>
                      <a:pt x="40" y="193"/>
                    </a:lnTo>
                    <a:lnTo>
                      <a:pt x="37" y="193"/>
                    </a:lnTo>
                    <a:lnTo>
                      <a:pt x="36" y="195"/>
                    </a:lnTo>
                    <a:lnTo>
                      <a:pt x="33" y="196"/>
                    </a:lnTo>
                    <a:lnTo>
                      <a:pt x="31" y="199"/>
                    </a:lnTo>
                    <a:lnTo>
                      <a:pt x="30" y="198"/>
                    </a:lnTo>
                    <a:lnTo>
                      <a:pt x="29" y="199"/>
                    </a:lnTo>
                    <a:lnTo>
                      <a:pt x="29" y="202"/>
                    </a:lnTo>
                    <a:lnTo>
                      <a:pt x="28" y="203"/>
                    </a:lnTo>
                    <a:lnTo>
                      <a:pt x="26" y="204"/>
                    </a:lnTo>
                    <a:lnTo>
                      <a:pt x="25" y="207"/>
                    </a:lnTo>
                    <a:lnTo>
                      <a:pt x="25" y="208"/>
                    </a:lnTo>
                    <a:lnTo>
                      <a:pt x="23" y="208"/>
                    </a:lnTo>
                    <a:lnTo>
                      <a:pt x="21" y="205"/>
                    </a:lnTo>
                    <a:lnTo>
                      <a:pt x="16" y="204"/>
                    </a:lnTo>
                    <a:lnTo>
                      <a:pt x="13" y="204"/>
                    </a:lnTo>
                    <a:lnTo>
                      <a:pt x="14" y="212"/>
                    </a:lnTo>
                    <a:lnTo>
                      <a:pt x="16" y="213"/>
                    </a:lnTo>
                    <a:lnTo>
                      <a:pt x="17" y="216"/>
                    </a:lnTo>
                    <a:lnTo>
                      <a:pt x="17" y="218"/>
                    </a:lnTo>
                    <a:lnTo>
                      <a:pt x="18" y="221"/>
                    </a:lnTo>
                    <a:lnTo>
                      <a:pt x="17" y="224"/>
                    </a:lnTo>
                    <a:lnTo>
                      <a:pt x="17" y="228"/>
                    </a:lnTo>
                    <a:lnTo>
                      <a:pt x="17" y="230"/>
                    </a:lnTo>
                    <a:lnTo>
                      <a:pt x="18" y="231"/>
                    </a:lnTo>
                    <a:lnTo>
                      <a:pt x="18" y="236"/>
                    </a:lnTo>
                    <a:lnTo>
                      <a:pt x="21" y="238"/>
                    </a:lnTo>
                    <a:lnTo>
                      <a:pt x="19" y="241"/>
                    </a:lnTo>
                    <a:lnTo>
                      <a:pt x="22" y="243"/>
                    </a:lnTo>
                    <a:lnTo>
                      <a:pt x="21" y="245"/>
                    </a:lnTo>
                    <a:lnTo>
                      <a:pt x="21" y="247"/>
                    </a:lnTo>
                    <a:lnTo>
                      <a:pt x="20" y="249"/>
                    </a:lnTo>
                    <a:lnTo>
                      <a:pt x="20" y="251"/>
                    </a:lnTo>
                    <a:lnTo>
                      <a:pt x="21" y="253"/>
                    </a:lnTo>
                    <a:lnTo>
                      <a:pt x="19" y="255"/>
                    </a:lnTo>
                    <a:lnTo>
                      <a:pt x="21" y="261"/>
                    </a:lnTo>
                    <a:lnTo>
                      <a:pt x="21" y="264"/>
                    </a:lnTo>
                    <a:lnTo>
                      <a:pt x="23" y="265"/>
                    </a:lnTo>
                    <a:lnTo>
                      <a:pt x="22" y="266"/>
                    </a:lnTo>
                    <a:lnTo>
                      <a:pt x="23" y="267"/>
                    </a:lnTo>
                    <a:lnTo>
                      <a:pt x="19" y="268"/>
                    </a:lnTo>
                    <a:lnTo>
                      <a:pt x="17" y="268"/>
                    </a:lnTo>
                    <a:lnTo>
                      <a:pt x="15" y="270"/>
                    </a:lnTo>
                    <a:lnTo>
                      <a:pt x="14" y="271"/>
                    </a:lnTo>
                    <a:lnTo>
                      <a:pt x="13" y="277"/>
                    </a:lnTo>
                    <a:lnTo>
                      <a:pt x="13" y="279"/>
                    </a:lnTo>
                    <a:lnTo>
                      <a:pt x="14" y="280"/>
                    </a:lnTo>
                    <a:lnTo>
                      <a:pt x="12" y="283"/>
                    </a:lnTo>
                    <a:lnTo>
                      <a:pt x="13" y="286"/>
                    </a:lnTo>
                    <a:lnTo>
                      <a:pt x="15" y="287"/>
                    </a:lnTo>
                    <a:lnTo>
                      <a:pt x="16" y="289"/>
                    </a:lnTo>
                    <a:lnTo>
                      <a:pt x="17" y="290"/>
                    </a:lnTo>
                    <a:lnTo>
                      <a:pt x="18" y="291"/>
                    </a:lnTo>
                    <a:lnTo>
                      <a:pt x="17" y="293"/>
                    </a:lnTo>
                    <a:lnTo>
                      <a:pt x="17" y="295"/>
                    </a:lnTo>
                    <a:lnTo>
                      <a:pt x="17" y="298"/>
                    </a:lnTo>
                    <a:lnTo>
                      <a:pt x="19" y="304"/>
                    </a:lnTo>
                    <a:lnTo>
                      <a:pt x="23" y="311"/>
                    </a:lnTo>
                    <a:lnTo>
                      <a:pt x="25" y="313"/>
                    </a:lnTo>
                    <a:lnTo>
                      <a:pt x="26" y="314"/>
                    </a:lnTo>
                    <a:lnTo>
                      <a:pt x="28" y="316"/>
                    </a:lnTo>
                    <a:lnTo>
                      <a:pt x="26" y="317"/>
                    </a:lnTo>
                    <a:lnTo>
                      <a:pt x="26" y="318"/>
                    </a:lnTo>
                    <a:lnTo>
                      <a:pt x="26" y="319"/>
                    </a:lnTo>
                    <a:lnTo>
                      <a:pt x="25" y="320"/>
                    </a:lnTo>
                    <a:lnTo>
                      <a:pt x="28" y="325"/>
                    </a:lnTo>
                    <a:lnTo>
                      <a:pt x="30" y="326"/>
                    </a:lnTo>
                    <a:lnTo>
                      <a:pt x="28" y="329"/>
                    </a:lnTo>
                    <a:lnTo>
                      <a:pt x="26" y="329"/>
                    </a:lnTo>
                    <a:lnTo>
                      <a:pt x="25" y="332"/>
                    </a:lnTo>
                    <a:lnTo>
                      <a:pt x="23" y="333"/>
                    </a:lnTo>
                    <a:lnTo>
                      <a:pt x="23" y="335"/>
                    </a:lnTo>
                    <a:lnTo>
                      <a:pt x="25" y="335"/>
                    </a:lnTo>
                    <a:lnTo>
                      <a:pt x="26" y="335"/>
                    </a:lnTo>
                    <a:lnTo>
                      <a:pt x="27" y="333"/>
                    </a:lnTo>
                    <a:lnTo>
                      <a:pt x="29" y="333"/>
                    </a:lnTo>
                    <a:lnTo>
                      <a:pt x="29" y="335"/>
                    </a:lnTo>
                    <a:lnTo>
                      <a:pt x="30" y="336"/>
                    </a:lnTo>
                    <a:lnTo>
                      <a:pt x="31" y="335"/>
                    </a:lnTo>
                    <a:lnTo>
                      <a:pt x="34" y="335"/>
                    </a:lnTo>
                    <a:lnTo>
                      <a:pt x="35" y="338"/>
                    </a:lnTo>
                    <a:lnTo>
                      <a:pt x="38" y="340"/>
                    </a:lnTo>
                    <a:lnTo>
                      <a:pt x="37" y="342"/>
                    </a:lnTo>
                    <a:lnTo>
                      <a:pt x="35" y="346"/>
                    </a:lnTo>
                    <a:lnTo>
                      <a:pt x="36" y="346"/>
                    </a:lnTo>
                    <a:lnTo>
                      <a:pt x="36" y="348"/>
                    </a:lnTo>
                    <a:lnTo>
                      <a:pt x="37" y="347"/>
                    </a:lnTo>
                    <a:lnTo>
                      <a:pt x="37" y="349"/>
                    </a:lnTo>
                    <a:lnTo>
                      <a:pt x="35" y="356"/>
                    </a:lnTo>
                    <a:lnTo>
                      <a:pt x="36" y="359"/>
                    </a:lnTo>
                    <a:lnTo>
                      <a:pt x="33" y="361"/>
                    </a:lnTo>
                    <a:lnTo>
                      <a:pt x="32" y="361"/>
                    </a:lnTo>
                    <a:lnTo>
                      <a:pt x="30" y="362"/>
                    </a:lnTo>
                    <a:lnTo>
                      <a:pt x="30" y="364"/>
                    </a:lnTo>
                    <a:lnTo>
                      <a:pt x="30" y="365"/>
                    </a:lnTo>
                    <a:lnTo>
                      <a:pt x="29" y="365"/>
                    </a:lnTo>
                    <a:lnTo>
                      <a:pt x="26" y="365"/>
                    </a:lnTo>
                    <a:lnTo>
                      <a:pt x="25" y="367"/>
                    </a:lnTo>
                    <a:lnTo>
                      <a:pt x="25" y="369"/>
                    </a:lnTo>
                    <a:lnTo>
                      <a:pt x="23" y="369"/>
                    </a:lnTo>
                    <a:lnTo>
                      <a:pt x="23" y="374"/>
                    </a:lnTo>
                    <a:lnTo>
                      <a:pt x="22" y="375"/>
                    </a:lnTo>
                    <a:lnTo>
                      <a:pt x="22" y="377"/>
                    </a:lnTo>
                    <a:lnTo>
                      <a:pt x="24" y="381"/>
                    </a:lnTo>
                    <a:lnTo>
                      <a:pt x="26" y="384"/>
                    </a:lnTo>
                    <a:lnTo>
                      <a:pt x="26" y="385"/>
                    </a:lnTo>
                    <a:lnTo>
                      <a:pt x="25" y="384"/>
                    </a:lnTo>
                    <a:lnTo>
                      <a:pt x="25" y="382"/>
                    </a:lnTo>
                    <a:lnTo>
                      <a:pt x="24" y="382"/>
                    </a:lnTo>
                    <a:lnTo>
                      <a:pt x="24" y="383"/>
                    </a:lnTo>
                    <a:lnTo>
                      <a:pt x="23" y="384"/>
                    </a:lnTo>
                    <a:lnTo>
                      <a:pt x="22" y="388"/>
                    </a:lnTo>
                    <a:lnTo>
                      <a:pt x="20" y="389"/>
                    </a:lnTo>
                    <a:lnTo>
                      <a:pt x="21" y="391"/>
                    </a:lnTo>
                    <a:lnTo>
                      <a:pt x="21" y="392"/>
                    </a:lnTo>
                    <a:lnTo>
                      <a:pt x="19" y="393"/>
                    </a:lnTo>
                    <a:lnTo>
                      <a:pt x="20" y="395"/>
                    </a:lnTo>
                    <a:lnTo>
                      <a:pt x="21" y="396"/>
                    </a:lnTo>
                    <a:lnTo>
                      <a:pt x="18" y="397"/>
                    </a:lnTo>
                    <a:lnTo>
                      <a:pt x="18" y="398"/>
                    </a:lnTo>
                    <a:lnTo>
                      <a:pt x="17" y="399"/>
                    </a:lnTo>
                    <a:lnTo>
                      <a:pt x="16" y="398"/>
                    </a:lnTo>
                    <a:lnTo>
                      <a:pt x="15" y="401"/>
                    </a:lnTo>
                    <a:lnTo>
                      <a:pt x="17" y="401"/>
                    </a:lnTo>
                    <a:lnTo>
                      <a:pt x="17" y="404"/>
                    </a:lnTo>
                    <a:lnTo>
                      <a:pt x="19" y="405"/>
                    </a:lnTo>
                    <a:lnTo>
                      <a:pt x="18" y="406"/>
                    </a:lnTo>
                    <a:lnTo>
                      <a:pt x="17" y="406"/>
                    </a:lnTo>
                    <a:lnTo>
                      <a:pt x="13" y="407"/>
                    </a:lnTo>
                    <a:lnTo>
                      <a:pt x="13" y="406"/>
                    </a:lnTo>
                    <a:lnTo>
                      <a:pt x="12" y="405"/>
                    </a:lnTo>
                    <a:lnTo>
                      <a:pt x="11" y="403"/>
                    </a:lnTo>
                    <a:lnTo>
                      <a:pt x="9" y="404"/>
                    </a:lnTo>
                    <a:lnTo>
                      <a:pt x="9" y="402"/>
                    </a:lnTo>
                    <a:lnTo>
                      <a:pt x="8" y="404"/>
                    </a:lnTo>
                    <a:lnTo>
                      <a:pt x="8" y="403"/>
                    </a:lnTo>
                    <a:lnTo>
                      <a:pt x="5" y="401"/>
                    </a:lnTo>
                    <a:lnTo>
                      <a:pt x="3" y="399"/>
                    </a:lnTo>
                    <a:lnTo>
                      <a:pt x="5" y="401"/>
                    </a:lnTo>
                    <a:lnTo>
                      <a:pt x="3" y="401"/>
                    </a:lnTo>
                    <a:lnTo>
                      <a:pt x="4" y="403"/>
                    </a:lnTo>
                    <a:lnTo>
                      <a:pt x="3" y="404"/>
                    </a:lnTo>
                    <a:lnTo>
                      <a:pt x="3" y="405"/>
                    </a:lnTo>
                    <a:lnTo>
                      <a:pt x="3" y="407"/>
                    </a:lnTo>
                    <a:lnTo>
                      <a:pt x="3" y="410"/>
                    </a:lnTo>
                    <a:lnTo>
                      <a:pt x="5" y="410"/>
                    </a:lnTo>
                    <a:lnTo>
                      <a:pt x="5" y="411"/>
                    </a:lnTo>
                    <a:lnTo>
                      <a:pt x="5" y="412"/>
                    </a:lnTo>
                    <a:lnTo>
                      <a:pt x="3" y="413"/>
                    </a:lnTo>
                    <a:lnTo>
                      <a:pt x="2" y="416"/>
                    </a:lnTo>
                    <a:lnTo>
                      <a:pt x="1" y="417"/>
                    </a:lnTo>
                    <a:lnTo>
                      <a:pt x="0" y="420"/>
                    </a:lnTo>
                    <a:lnTo>
                      <a:pt x="2" y="420"/>
                    </a:lnTo>
                    <a:lnTo>
                      <a:pt x="5" y="420"/>
                    </a:lnTo>
                    <a:lnTo>
                      <a:pt x="6" y="420"/>
                    </a:lnTo>
                    <a:lnTo>
                      <a:pt x="8" y="421"/>
                    </a:lnTo>
                    <a:lnTo>
                      <a:pt x="9" y="420"/>
                    </a:lnTo>
                    <a:lnTo>
                      <a:pt x="11" y="422"/>
                    </a:lnTo>
                    <a:lnTo>
                      <a:pt x="12" y="423"/>
                    </a:lnTo>
                    <a:lnTo>
                      <a:pt x="15" y="426"/>
                    </a:lnTo>
                    <a:lnTo>
                      <a:pt x="18" y="426"/>
                    </a:lnTo>
                    <a:lnTo>
                      <a:pt x="20" y="425"/>
                    </a:lnTo>
                    <a:lnTo>
                      <a:pt x="19" y="426"/>
                    </a:lnTo>
                    <a:lnTo>
                      <a:pt x="19" y="427"/>
                    </a:lnTo>
                    <a:lnTo>
                      <a:pt x="20" y="426"/>
                    </a:lnTo>
                    <a:lnTo>
                      <a:pt x="21" y="426"/>
                    </a:lnTo>
                    <a:lnTo>
                      <a:pt x="23" y="427"/>
                    </a:lnTo>
                    <a:lnTo>
                      <a:pt x="24" y="427"/>
                    </a:lnTo>
                    <a:lnTo>
                      <a:pt x="25" y="427"/>
                    </a:lnTo>
                    <a:lnTo>
                      <a:pt x="25" y="428"/>
                    </a:lnTo>
                    <a:lnTo>
                      <a:pt x="22" y="428"/>
                    </a:lnTo>
                    <a:lnTo>
                      <a:pt x="20" y="427"/>
                    </a:lnTo>
                    <a:lnTo>
                      <a:pt x="18" y="427"/>
                    </a:lnTo>
                    <a:lnTo>
                      <a:pt x="17" y="430"/>
                    </a:lnTo>
                    <a:lnTo>
                      <a:pt x="17" y="431"/>
                    </a:lnTo>
                    <a:lnTo>
                      <a:pt x="17" y="435"/>
                    </a:lnTo>
                    <a:lnTo>
                      <a:pt x="15" y="436"/>
                    </a:lnTo>
                    <a:lnTo>
                      <a:pt x="14" y="435"/>
                    </a:lnTo>
                    <a:lnTo>
                      <a:pt x="11" y="437"/>
                    </a:lnTo>
                    <a:lnTo>
                      <a:pt x="12" y="439"/>
                    </a:lnTo>
                    <a:lnTo>
                      <a:pt x="10" y="443"/>
                    </a:lnTo>
                    <a:lnTo>
                      <a:pt x="11" y="445"/>
                    </a:lnTo>
                    <a:lnTo>
                      <a:pt x="11" y="448"/>
                    </a:lnTo>
                    <a:lnTo>
                      <a:pt x="12" y="449"/>
                    </a:lnTo>
                    <a:lnTo>
                      <a:pt x="12" y="451"/>
                    </a:lnTo>
                    <a:lnTo>
                      <a:pt x="13" y="454"/>
                    </a:lnTo>
                    <a:lnTo>
                      <a:pt x="12" y="454"/>
                    </a:lnTo>
                    <a:lnTo>
                      <a:pt x="13" y="455"/>
                    </a:lnTo>
                    <a:lnTo>
                      <a:pt x="12" y="462"/>
                    </a:lnTo>
                    <a:lnTo>
                      <a:pt x="14" y="463"/>
                    </a:lnTo>
                    <a:lnTo>
                      <a:pt x="15" y="464"/>
                    </a:lnTo>
                    <a:lnTo>
                      <a:pt x="17" y="464"/>
                    </a:lnTo>
                    <a:lnTo>
                      <a:pt x="17" y="465"/>
                    </a:lnTo>
                    <a:lnTo>
                      <a:pt x="17" y="468"/>
                    </a:lnTo>
                    <a:lnTo>
                      <a:pt x="18" y="470"/>
                    </a:lnTo>
                    <a:lnTo>
                      <a:pt x="17" y="471"/>
                    </a:lnTo>
                    <a:lnTo>
                      <a:pt x="19" y="471"/>
                    </a:lnTo>
                    <a:lnTo>
                      <a:pt x="19" y="473"/>
                    </a:lnTo>
                    <a:lnTo>
                      <a:pt x="19" y="474"/>
                    </a:lnTo>
                    <a:lnTo>
                      <a:pt x="18" y="474"/>
                    </a:lnTo>
                    <a:lnTo>
                      <a:pt x="17" y="474"/>
                    </a:lnTo>
                    <a:lnTo>
                      <a:pt x="15" y="474"/>
                    </a:lnTo>
                    <a:lnTo>
                      <a:pt x="15" y="475"/>
                    </a:lnTo>
                    <a:lnTo>
                      <a:pt x="12" y="474"/>
                    </a:lnTo>
                    <a:lnTo>
                      <a:pt x="11" y="477"/>
                    </a:lnTo>
                    <a:lnTo>
                      <a:pt x="11" y="478"/>
                    </a:lnTo>
                    <a:lnTo>
                      <a:pt x="9" y="480"/>
                    </a:lnTo>
                    <a:lnTo>
                      <a:pt x="9" y="483"/>
                    </a:lnTo>
                    <a:lnTo>
                      <a:pt x="11" y="484"/>
                    </a:lnTo>
                    <a:lnTo>
                      <a:pt x="11" y="482"/>
                    </a:lnTo>
                    <a:lnTo>
                      <a:pt x="13" y="483"/>
                    </a:lnTo>
                    <a:lnTo>
                      <a:pt x="12" y="486"/>
                    </a:lnTo>
                    <a:lnTo>
                      <a:pt x="18" y="490"/>
                    </a:lnTo>
                    <a:lnTo>
                      <a:pt x="21" y="494"/>
                    </a:lnTo>
                    <a:lnTo>
                      <a:pt x="25" y="496"/>
                    </a:lnTo>
                    <a:lnTo>
                      <a:pt x="26" y="499"/>
                    </a:lnTo>
                    <a:lnTo>
                      <a:pt x="27" y="498"/>
                    </a:lnTo>
                    <a:lnTo>
                      <a:pt x="27" y="497"/>
                    </a:lnTo>
                    <a:lnTo>
                      <a:pt x="30" y="493"/>
                    </a:lnTo>
                    <a:lnTo>
                      <a:pt x="32" y="491"/>
                    </a:lnTo>
                    <a:lnTo>
                      <a:pt x="34" y="491"/>
                    </a:lnTo>
                    <a:lnTo>
                      <a:pt x="36" y="490"/>
                    </a:lnTo>
                    <a:lnTo>
                      <a:pt x="37" y="491"/>
                    </a:lnTo>
                    <a:lnTo>
                      <a:pt x="36" y="489"/>
                    </a:lnTo>
                    <a:lnTo>
                      <a:pt x="36" y="486"/>
                    </a:lnTo>
                    <a:lnTo>
                      <a:pt x="36" y="484"/>
                    </a:lnTo>
                    <a:lnTo>
                      <a:pt x="37" y="484"/>
                    </a:lnTo>
                    <a:lnTo>
                      <a:pt x="39" y="478"/>
                    </a:lnTo>
                    <a:lnTo>
                      <a:pt x="40" y="481"/>
                    </a:lnTo>
                    <a:lnTo>
                      <a:pt x="41" y="480"/>
                    </a:lnTo>
                    <a:lnTo>
                      <a:pt x="44" y="478"/>
                    </a:lnTo>
                    <a:lnTo>
                      <a:pt x="41" y="475"/>
                    </a:lnTo>
                    <a:lnTo>
                      <a:pt x="42" y="473"/>
                    </a:lnTo>
                    <a:lnTo>
                      <a:pt x="41" y="472"/>
                    </a:lnTo>
                    <a:lnTo>
                      <a:pt x="38" y="471"/>
                    </a:lnTo>
                    <a:lnTo>
                      <a:pt x="38" y="469"/>
                    </a:lnTo>
                    <a:lnTo>
                      <a:pt x="38" y="468"/>
                    </a:lnTo>
                    <a:lnTo>
                      <a:pt x="40" y="467"/>
                    </a:lnTo>
                    <a:lnTo>
                      <a:pt x="41" y="466"/>
                    </a:lnTo>
                    <a:lnTo>
                      <a:pt x="39" y="465"/>
                    </a:lnTo>
                    <a:lnTo>
                      <a:pt x="39" y="463"/>
                    </a:lnTo>
                    <a:lnTo>
                      <a:pt x="38" y="463"/>
                    </a:lnTo>
                    <a:lnTo>
                      <a:pt x="37" y="464"/>
                    </a:lnTo>
                    <a:lnTo>
                      <a:pt x="37" y="462"/>
                    </a:lnTo>
                    <a:lnTo>
                      <a:pt x="36" y="462"/>
                    </a:lnTo>
                    <a:lnTo>
                      <a:pt x="36" y="459"/>
                    </a:lnTo>
                    <a:lnTo>
                      <a:pt x="35" y="459"/>
                    </a:lnTo>
                    <a:lnTo>
                      <a:pt x="35" y="458"/>
                    </a:lnTo>
                    <a:lnTo>
                      <a:pt x="34" y="459"/>
                    </a:lnTo>
                    <a:lnTo>
                      <a:pt x="33" y="458"/>
                    </a:lnTo>
                    <a:lnTo>
                      <a:pt x="32" y="458"/>
                    </a:lnTo>
                    <a:lnTo>
                      <a:pt x="33" y="456"/>
                    </a:lnTo>
                    <a:lnTo>
                      <a:pt x="32" y="454"/>
                    </a:lnTo>
                    <a:lnTo>
                      <a:pt x="30" y="454"/>
                    </a:lnTo>
                    <a:lnTo>
                      <a:pt x="31" y="452"/>
                    </a:lnTo>
                    <a:lnTo>
                      <a:pt x="33" y="454"/>
                    </a:lnTo>
                    <a:lnTo>
                      <a:pt x="34" y="453"/>
                    </a:lnTo>
                    <a:lnTo>
                      <a:pt x="35" y="451"/>
                    </a:lnTo>
                    <a:lnTo>
                      <a:pt x="36" y="451"/>
                    </a:lnTo>
                    <a:lnTo>
                      <a:pt x="36" y="450"/>
                    </a:lnTo>
                    <a:lnTo>
                      <a:pt x="35" y="450"/>
                    </a:lnTo>
                    <a:lnTo>
                      <a:pt x="34" y="450"/>
                    </a:lnTo>
                    <a:lnTo>
                      <a:pt x="36" y="449"/>
                    </a:lnTo>
                    <a:lnTo>
                      <a:pt x="38" y="449"/>
                    </a:lnTo>
                    <a:lnTo>
                      <a:pt x="44" y="446"/>
                    </a:lnTo>
                    <a:lnTo>
                      <a:pt x="45" y="446"/>
                    </a:lnTo>
                    <a:lnTo>
                      <a:pt x="46" y="445"/>
                    </a:lnTo>
                    <a:lnTo>
                      <a:pt x="47" y="446"/>
                    </a:lnTo>
                    <a:lnTo>
                      <a:pt x="50" y="451"/>
                    </a:lnTo>
                    <a:lnTo>
                      <a:pt x="52" y="448"/>
                    </a:lnTo>
                    <a:lnTo>
                      <a:pt x="54" y="449"/>
                    </a:lnTo>
                    <a:lnTo>
                      <a:pt x="54" y="450"/>
                    </a:lnTo>
                    <a:lnTo>
                      <a:pt x="55" y="450"/>
                    </a:lnTo>
                    <a:lnTo>
                      <a:pt x="54" y="451"/>
                    </a:lnTo>
                    <a:lnTo>
                      <a:pt x="55" y="452"/>
                    </a:lnTo>
                    <a:lnTo>
                      <a:pt x="57" y="454"/>
                    </a:lnTo>
                    <a:lnTo>
                      <a:pt x="57" y="458"/>
                    </a:lnTo>
                    <a:lnTo>
                      <a:pt x="55" y="458"/>
                    </a:lnTo>
                    <a:lnTo>
                      <a:pt x="55" y="459"/>
                    </a:lnTo>
                    <a:lnTo>
                      <a:pt x="57" y="459"/>
                    </a:lnTo>
                    <a:lnTo>
                      <a:pt x="57" y="461"/>
                    </a:lnTo>
                    <a:lnTo>
                      <a:pt x="61" y="463"/>
                    </a:lnTo>
                    <a:lnTo>
                      <a:pt x="62" y="464"/>
                    </a:lnTo>
                    <a:lnTo>
                      <a:pt x="61" y="465"/>
                    </a:lnTo>
                    <a:lnTo>
                      <a:pt x="59" y="465"/>
                    </a:lnTo>
                    <a:lnTo>
                      <a:pt x="59" y="466"/>
                    </a:lnTo>
                    <a:lnTo>
                      <a:pt x="60" y="466"/>
                    </a:lnTo>
                    <a:lnTo>
                      <a:pt x="61" y="467"/>
                    </a:lnTo>
                    <a:lnTo>
                      <a:pt x="62" y="467"/>
                    </a:lnTo>
                    <a:lnTo>
                      <a:pt x="63" y="468"/>
                    </a:lnTo>
                    <a:lnTo>
                      <a:pt x="64" y="469"/>
                    </a:lnTo>
                    <a:lnTo>
                      <a:pt x="64" y="472"/>
                    </a:lnTo>
                    <a:lnTo>
                      <a:pt x="63" y="472"/>
                    </a:lnTo>
                    <a:lnTo>
                      <a:pt x="63" y="473"/>
                    </a:lnTo>
                    <a:lnTo>
                      <a:pt x="64" y="477"/>
                    </a:lnTo>
                    <a:lnTo>
                      <a:pt x="64" y="479"/>
                    </a:lnTo>
                    <a:lnTo>
                      <a:pt x="64" y="482"/>
                    </a:lnTo>
                    <a:lnTo>
                      <a:pt x="63" y="481"/>
                    </a:lnTo>
                    <a:lnTo>
                      <a:pt x="62" y="482"/>
                    </a:lnTo>
                    <a:lnTo>
                      <a:pt x="65" y="485"/>
                    </a:lnTo>
                    <a:lnTo>
                      <a:pt x="66" y="486"/>
                    </a:lnTo>
                    <a:lnTo>
                      <a:pt x="69" y="485"/>
                    </a:lnTo>
                    <a:lnTo>
                      <a:pt x="69" y="486"/>
                    </a:lnTo>
                    <a:lnTo>
                      <a:pt x="70" y="486"/>
                    </a:lnTo>
                    <a:lnTo>
                      <a:pt x="70" y="487"/>
                    </a:lnTo>
                    <a:lnTo>
                      <a:pt x="69" y="490"/>
                    </a:lnTo>
                    <a:lnTo>
                      <a:pt x="70" y="490"/>
                    </a:lnTo>
                    <a:lnTo>
                      <a:pt x="70" y="492"/>
                    </a:lnTo>
                    <a:lnTo>
                      <a:pt x="69" y="491"/>
                    </a:lnTo>
                    <a:lnTo>
                      <a:pt x="69" y="494"/>
                    </a:lnTo>
                    <a:lnTo>
                      <a:pt x="72" y="494"/>
                    </a:lnTo>
                    <a:lnTo>
                      <a:pt x="71" y="496"/>
                    </a:lnTo>
                    <a:lnTo>
                      <a:pt x="72" y="496"/>
                    </a:lnTo>
                    <a:lnTo>
                      <a:pt x="72" y="498"/>
                    </a:lnTo>
                    <a:lnTo>
                      <a:pt x="74" y="498"/>
                    </a:lnTo>
                    <a:lnTo>
                      <a:pt x="73" y="500"/>
                    </a:lnTo>
                    <a:lnTo>
                      <a:pt x="73" y="501"/>
                    </a:lnTo>
                    <a:lnTo>
                      <a:pt x="74" y="501"/>
                    </a:lnTo>
                    <a:lnTo>
                      <a:pt x="75" y="501"/>
                    </a:lnTo>
                    <a:lnTo>
                      <a:pt x="77" y="501"/>
                    </a:lnTo>
                    <a:lnTo>
                      <a:pt x="78" y="500"/>
                    </a:lnTo>
                    <a:lnTo>
                      <a:pt x="77" y="500"/>
                    </a:lnTo>
                    <a:lnTo>
                      <a:pt x="77" y="499"/>
                    </a:lnTo>
                    <a:lnTo>
                      <a:pt x="77" y="497"/>
                    </a:lnTo>
                    <a:lnTo>
                      <a:pt x="76" y="496"/>
                    </a:lnTo>
                    <a:lnTo>
                      <a:pt x="78" y="496"/>
                    </a:lnTo>
                    <a:lnTo>
                      <a:pt x="78" y="495"/>
                    </a:lnTo>
                    <a:lnTo>
                      <a:pt x="79" y="494"/>
                    </a:lnTo>
                    <a:lnTo>
                      <a:pt x="78" y="491"/>
                    </a:lnTo>
                    <a:lnTo>
                      <a:pt x="79" y="491"/>
                    </a:lnTo>
                    <a:lnTo>
                      <a:pt x="80" y="494"/>
                    </a:lnTo>
                    <a:lnTo>
                      <a:pt x="80" y="496"/>
                    </a:lnTo>
                    <a:lnTo>
                      <a:pt x="82" y="498"/>
                    </a:lnTo>
                    <a:lnTo>
                      <a:pt x="82" y="501"/>
                    </a:lnTo>
                    <a:lnTo>
                      <a:pt x="80" y="503"/>
                    </a:lnTo>
                    <a:lnTo>
                      <a:pt x="79" y="504"/>
                    </a:lnTo>
                    <a:lnTo>
                      <a:pt x="80" y="506"/>
                    </a:lnTo>
                    <a:lnTo>
                      <a:pt x="78" y="507"/>
                    </a:lnTo>
                    <a:lnTo>
                      <a:pt x="76" y="510"/>
                    </a:lnTo>
                    <a:lnTo>
                      <a:pt x="77" y="512"/>
                    </a:lnTo>
                    <a:lnTo>
                      <a:pt x="77" y="513"/>
                    </a:lnTo>
                    <a:lnTo>
                      <a:pt x="77" y="514"/>
                    </a:lnTo>
                    <a:lnTo>
                      <a:pt x="75" y="515"/>
                    </a:lnTo>
                    <a:lnTo>
                      <a:pt x="76" y="518"/>
                    </a:lnTo>
                    <a:lnTo>
                      <a:pt x="77" y="517"/>
                    </a:lnTo>
                    <a:lnTo>
                      <a:pt x="80" y="519"/>
                    </a:lnTo>
                    <a:lnTo>
                      <a:pt x="80" y="520"/>
                    </a:lnTo>
                    <a:lnTo>
                      <a:pt x="80" y="521"/>
                    </a:lnTo>
                    <a:lnTo>
                      <a:pt x="83" y="522"/>
                    </a:lnTo>
                    <a:lnTo>
                      <a:pt x="83" y="523"/>
                    </a:lnTo>
                    <a:lnTo>
                      <a:pt x="85" y="523"/>
                    </a:lnTo>
                    <a:lnTo>
                      <a:pt x="88" y="525"/>
                    </a:lnTo>
                    <a:lnTo>
                      <a:pt x="90" y="525"/>
                    </a:lnTo>
                    <a:lnTo>
                      <a:pt x="93" y="527"/>
                    </a:lnTo>
                    <a:lnTo>
                      <a:pt x="94" y="527"/>
                    </a:lnTo>
                    <a:lnTo>
                      <a:pt x="94" y="528"/>
                    </a:lnTo>
                    <a:lnTo>
                      <a:pt x="95" y="530"/>
                    </a:lnTo>
                    <a:lnTo>
                      <a:pt x="97" y="534"/>
                    </a:lnTo>
                    <a:lnTo>
                      <a:pt x="100" y="533"/>
                    </a:lnTo>
                    <a:lnTo>
                      <a:pt x="100" y="536"/>
                    </a:lnTo>
                    <a:lnTo>
                      <a:pt x="99" y="537"/>
                    </a:lnTo>
                    <a:lnTo>
                      <a:pt x="99" y="538"/>
                    </a:lnTo>
                    <a:lnTo>
                      <a:pt x="98" y="538"/>
                    </a:lnTo>
                    <a:lnTo>
                      <a:pt x="99" y="541"/>
                    </a:lnTo>
                    <a:lnTo>
                      <a:pt x="100" y="544"/>
                    </a:lnTo>
                    <a:lnTo>
                      <a:pt x="100" y="547"/>
                    </a:lnTo>
                    <a:lnTo>
                      <a:pt x="101" y="549"/>
                    </a:lnTo>
                    <a:lnTo>
                      <a:pt x="101" y="548"/>
                    </a:lnTo>
                    <a:lnTo>
                      <a:pt x="102" y="549"/>
                    </a:lnTo>
                    <a:lnTo>
                      <a:pt x="102" y="551"/>
                    </a:lnTo>
                    <a:lnTo>
                      <a:pt x="102" y="555"/>
                    </a:lnTo>
                    <a:lnTo>
                      <a:pt x="103" y="555"/>
                    </a:lnTo>
                    <a:lnTo>
                      <a:pt x="102" y="557"/>
                    </a:lnTo>
                    <a:lnTo>
                      <a:pt x="104" y="556"/>
                    </a:lnTo>
                    <a:lnTo>
                      <a:pt x="104" y="557"/>
                    </a:lnTo>
                    <a:lnTo>
                      <a:pt x="104" y="558"/>
                    </a:lnTo>
                    <a:lnTo>
                      <a:pt x="103" y="558"/>
                    </a:lnTo>
                    <a:lnTo>
                      <a:pt x="104" y="559"/>
                    </a:lnTo>
                    <a:lnTo>
                      <a:pt x="105" y="560"/>
                    </a:lnTo>
                    <a:lnTo>
                      <a:pt x="106" y="561"/>
                    </a:lnTo>
                    <a:lnTo>
                      <a:pt x="107" y="562"/>
                    </a:lnTo>
                    <a:lnTo>
                      <a:pt x="107" y="561"/>
                    </a:lnTo>
                    <a:lnTo>
                      <a:pt x="108" y="561"/>
                    </a:lnTo>
                    <a:lnTo>
                      <a:pt x="108" y="562"/>
                    </a:lnTo>
                    <a:lnTo>
                      <a:pt x="109" y="560"/>
                    </a:lnTo>
                    <a:lnTo>
                      <a:pt x="110" y="557"/>
                    </a:lnTo>
                    <a:lnTo>
                      <a:pt x="109" y="557"/>
                    </a:lnTo>
                    <a:lnTo>
                      <a:pt x="109" y="554"/>
                    </a:lnTo>
                    <a:lnTo>
                      <a:pt x="111" y="553"/>
                    </a:lnTo>
                    <a:lnTo>
                      <a:pt x="113" y="553"/>
                    </a:lnTo>
                    <a:lnTo>
                      <a:pt x="115" y="552"/>
                    </a:lnTo>
                    <a:lnTo>
                      <a:pt x="113" y="550"/>
                    </a:lnTo>
                    <a:lnTo>
                      <a:pt x="114" y="549"/>
                    </a:lnTo>
                    <a:lnTo>
                      <a:pt x="115" y="549"/>
                    </a:lnTo>
                    <a:lnTo>
                      <a:pt x="116" y="552"/>
                    </a:lnTo>
                    <a:lnTo>
                      <a:pt x="118" y="554"/>
                    </a:lnTo>
                    <a:lnTo>
                      <a:pt x="119" y="553"/>
                    </a:lnTo>
                    <a:lnTo>
                      <a:pt x="119" y="551"/>
                    </a:lnTo>
                    <a:lnTo>
                      <a:pt x="121" y="551"/>
                    </a:lnTo>
                    <a:lnTo>
                      <a:pt x="123" y="551"/>
                    </a:lnTo>
                    <a:lnTo>
                      <a:pt x="124" y="550"/>
                    </a:lnTo>
                    <a:lnTo>
                      <a:pt x="127" y="552"/>
                    </a:lnTo>
                    <a:lnTo>
                      <a:pt x="128" y="551"/>
                    </a:lnTo>
                    <a:lnTo>
                      <a:pt x="130" y="551"/>
                    </a:lnTo>
                    <a:lnTo>
                      <a:pt x="131" y="548"/>
                    </a:lnTo>
                    <a:lnTo>
                      <a:pt x="131" y="551"/>
                    </a:lnTo>
                    <a:lnTo>
                      <a:pt x="132" y="550"/>
                    </a:lnTo>
                    <a:lnTo>
                      <a:pt x="135" y="553"/>
                    </a:lnTo>
                    <a:lnTo>
                      <a:pt x="135" y="552"/>
                    </a:lnTo>
                    <a:lnTo>
                      <a:pt x="137" y="552"/>
                    </a:lnTo>
                    <a:lnTo>
                      <a:pt x="140" y="551"/>
                    </a:lnTo>
                    <a:lnTo>
                      <a:pt x="141" y="550"/>
                    </a:lnTo>
                    <a:lnTo>
                      <a:pt x="140" y="549"/>
                    </a:lnTo>
                    <a:lnTo>
                      <a:pt x="141" y="548"/>
                    </a:lnTo>
                    <a:lnTo>
                      <a:pt x="143" y="547"/>
                    </a:lnTo>
                    <a:lnTo>
                      <a:pt x="143" y="545"/>
                    </a:lnTo>
                    <a:lnTo>
                      <a:pt x="145" y="545"/>
                    </a:lnTo>
                    <a:lnTo>
                      <a:pt x="144" y="544"/>
                    </a:lnTo>
                    <a:lnTo>
                      <a:pt x="145" y="544"/>
                    </a:lnTo>
                    <a:lnTo>
                      <a:pt x="146" y="543"/>
                    </a:lnTo>
                    <a:lnTo>
                      <a:pt x="147" y="543"/>
                    </a:lnTo>
                    <a:lnTo>
                      <a:pt x="149" y="536"/>
                    </a:lnTo>
                    <a:lnTo>
                      <a:pt x="149" y="537"/>
                    </a:lnTo>
                    <a:lnTo>
                      <a:pt x="151" y="537"/>
                    </a:lnTo>
                    <a:lnTo>
                      <a:pt x="151" y="535"/>
                    </a:lnTo>
                    <a:lnTo>
                      <a:pt x="153" y="536"/>
                    </a:lnTo>
                    <a:lnTo>
                      <a:pt x="156" y="533"/>
                    </a:lnTo>
                    <a:lnTo>
                      <a:pt x="157" y="533"/>
                    </a:lnTo>
                    <a:lnTo>
                      <a:pt x="160" y="533"/>
                    </a:lnTo>
                    <a:lnTo>
                      <a:pt x="159" y="530"/>
                    </a:lnTo>
                    <a:lnTo>
                      <a:pt x="160" y="530"/>
                    </a:lnTo>
                    <a:lnTo>
                      <a:pt x="159" y="526"/>
                    </a:lnTo>
                    <a:lnTo>
                      <a:pt x="159" y="525"/>
                    </a:lnTo>
                    <a:lnTo>
                      <a:pt x="157" y="524"/>
                    </a:lnTo>
                    <a:lnTo>
                      <a:pt x="157" y="522"/>
                    </a:lnTo>
                    <a:lnTo>
                      <a:pt x="156" y="520"/>
                    </a:lnTo>
                    <a:lnTo>
                      <a:pt x="156" y="517"/>
                    </a:lnTo>
                    <a:lnTo>
                      <a:pt x="156" y="514"/>
                    </a:lnTo>
                    <a:lnTo>
                      <a:pt x="156" y="513"/>
                    </a:lnTo>
                    <a:lnTo>
                      <a:pt x="156" y="510"/>
                    </a:lnTo>
                    <a:lnTo>
                      <a:pt x="158" y="510"/>
                    </a:lnTo>
                    <a:lnTo>
                      <a:pt x="159" y="508"/>
                    </a:lnTo>
                    <a:lnTo>
                      <a:pt x="160" y="507"/>
                    </a:lnTo>
                    <a:lnTo>
                      <a:pt x="161" y="506"/>
                    </a:lnTo>
                    <a:lnTo>
                      <a:pt x="160" y="506"/>
                    </a:lnTo>
                    <a:lnTo>
                      <a:pt x="162" y="505"/>
                    </a:lnTo>
                    <a:lnTo>
                      <a:pt x="162" y="502"/>
                    </a:lnTo>
                    <a:lnTo>
                      <a:pt x="165" y="502"/>
                    </a:lnTo>
                    <a:lnTo>
                      <a:pt x="165" y="501"/>
                    </a:lnTo>
                    <a:lnTo>
                      <a:pt x="167" y="501"/>
                    </a:lnTo>
                    <a:lnTo>
                      <a:pt x="167" y="500"/>
                    </a:lnTo>
                    <a:lnTo>
                      <a:pt x="169" y="504"/>
                    </a:lnTo>
                    <a:lnTo>
                      <a:pt x="170" y="504"/>
                    </a:lnTo>
                    <a:lnTo>
                      <a:pt x="168" y="507"/>
                    </a:lnTo>
                    <a:lnTo>
                      <a:pt x="167" y="511"/>
                    </a:lnTo>
                    <a:lnTo>
                      <a:pt x="167" y="514"/>
                    </a:lnTo>
                    <a:lnTo>
                      <a:pt x="167" y="515"/>
                    </a:lnTo>
                    <a:lnTo>
                      <a:pt x="170" y="515"/>
                    </a:lnTo>
                    <a:lnTo>
                      <a:pt x="171" y="516"/>
                    </a:lnTo>
                    <a:lnTo>
                      <a:pt x="171" y="512"/>
                    </a:lnTo>
                    <a:lnTo>
                      <a:pt x="175" y="514"/>
                    </a:lnTo>
                    <a:lnTo>
                      <a:pt x="176" y="514"/>
                    </a:lnTo>
                    <a:lnTo>
                      <a:pt x="178" y="516"/>
                    </a:lnTo>
                    <a:lnTo>
                      <a:pt x="177" y="518"/>
                    </a:lnTo>
                    <a:lnTo>
                      <a:pt x="181" y="518"/>
                    </a:lnTo>
                    <a:lnTo>
                      <a:pt x="181" y="520"/>
                    </a:lnTo>
                    <a:lnTo>
                      <a:pt x="182" y="519"/>
                    </a:lnTo>
                    <a:lnTo>
                      <a:pt x="181" y="517"/>
                    </a:lnTo>
                    <a:lnTo>
                      <a:pt x="183" y="518"/>
                    </a:lnTo>
                    <a:lnTo>
                      <a:pt x="183" y="517"/>
                    </a:lnTo>
                    <a:lnTo>
                      <a:pt x="184" y="518"/>
                    </a:lnTo>
                    <a:lnTo>
                      <a:pt x="187" y="518"/>
                    </a:lnTo>
                    <a:lnTo>
                      <a:pt x="186" y="519"/>
                    </a:lnTo>
                    <a:lnTo>
                      <a:pt x="189" y="520"/>
                    </a:lnTo>
                    <a:lnTo>
                      <a:pt x="191" y="523"/>
                    </a:lnTo>
                    <a:lnTo>
                      <a:pt x="192" y="525"/>
                    </a:lnTo>
                    <a:lnTo>
                      <a:pt x="192" y="530"/>
                    </a:lnTo>
                    <a:lnTo>
                      <a:pt x="200" y="524"/>
                    </a:lnTo>
                    <a:lnTo>
                      <a:pt x="202" y="520"/>
                    </a:lnTo>
                    <a:lnTo>
                      <a:pt x="203" y="520"/>
                    </a:lnTo>
                    <a:lnTo>
                      <a:pt x="204" y="520"/>
                    </a:lnTo>
                    <a:lnTo>
                      <a:pt x="205" y="519"/>
                    </a:lnTo>
                    <a:lnTo>
                      <a:pt x="206" y="514"/>
                    </a:lnTo>
                    <a:lnTo>
                      <a:pt x="205" y="513"/>
                    </a:lnTo>
                    <a:lnTo>
                      <a:pt x="204" y="513"/>
                    </a:lnTo>
                    <a:lnTo>
                      <a:pt x="206" y="511"/>
                    </a:lnTo>
                    <a:lnTo>
                      <a:pt x="203" y="509"/>
                    </a:lnTo>
                    <a:lnTo>
                      <a:pt x="206" y="510"/>
                    </a:lnTo>
                    <a:lnTo>
                      <a:pt x="208" y="509"/>
                    </a:lnTo>
                    <a:lnTo>
                      <a:pt x="208" y="511"/>
                    </a:lnTo>
                    <a:lnTo>
                      <a:pt x="208" y="512"/>
                    </a:lnTo>
                    <a:lnTo>
                      <a:pt x="209" y="513"/>
                    </a:lnTo>
                    <a:lnTo>
                      <a:pt x="211" y="510"/>
                    </a:lnTo>
                    <a:lnTo>
                      <a:pt x="212" y="510"/>
                    </a:lnTo>
                    <a:lnTo>
                      <a:pt x="214" y="508"/>
                    </a:lnTo>
                    <a:lnTo>
                      <a:pt x="215" y="510"/>
                    </a:lnTo>
                    <a:lnTo>
                      <a:pt x="221" y="508"/>
                    </a:lnTo>
                    <a:lnTo>
                      <a:pt x="221" y="509"/>
                    </a:lnTo>
                    <a:lnTo>
                      <a:pt x="223" y="509"/>
                    </a:lnTo>
                    <a:lnTo>
                      <a:pt x="224" y="508"/>
                    </a:lnTo>
                    <a:lnTo>
                      <a:pt x="225" y="509"/>
                    </a:lnTo>
                    <a:lnTo>
                      <a:pt x="227" y="511"/>
                    </a:lnTo>
                    <a:lnTo>
                      <a:pt x="227" y="513"/>
                    </a:lnTo>
                    <a:lnTo>
                      <a:pt x="227" y="514"/>
                    </a:lnTo>
                    <a:lnTo>
                      <a:pt x="229" y="513"/>
                    </a:lnTo>
                    <a:lnTo>
                      <a:pt x="229" y="514"/>
                    </a:lnTo>
                    <a:lnTo>
                      <a:pt x="230" y="514"/>
                    </a:lnTo>
                    <a:lnTo>
                      <a:pt x="232" y="514"/>
                    </a:lnTo>
                    <a:lnTo>
                      <a:pt x="232" y="513"/>
                    </a:lnTo>
                    <a:lnTo>
                      <a:pt x="232" y="514"/>
                    </a:lnTo>
                    <a:lnTo>
                      <a:pt x="233" y="514"/>
                    </a:lnTo>
                    <a:lnTo>
                      <a:pt x="235" y="514"/>
                    </a:lnTo>
                    <a:lnTo>
                      <a:pt x="238" y="513"/>
                    </a:lnTo>
                    <a:lnTo>
                      <a:pt x="238" y="510"/>
                    </a:lnTo>
                    <a:lnTo>
                      <a:pt x="240" y="510"/>
                    </a:lnTo>
                    <a:lnTo>
                      <a:pt x="244" y="507"/>
                    </a:lnTo>
                    <a:lnTo>
                      <a:pt x="242" y="504"/>
                    </a:lnTo>
                    <a:lnTo>
                      <a:pt x="244" y="504"/>
                    </a:lnTo>
                    <a:lnTo>
                      <a:pt x="241" y="502"/>
                    </a:lnTo>
                    <a:lnTo>
                      <a:pt x="240" y="500"/>
                    </a:lnTo>
                    <a:lnTo>
                      <a:pt x="240" y="497"/>
                    </a:lnTo>
                    <a:lnTo>
                      <a:pt x="237" y="494"/>
                    </a:lnTo>
                    <a:lnTo>
                      <a:pt x="238" y="493"/>
                    </a:lnTo>
                    <a:lnTo>
                      <a:pt x="237" y="491"/>
                    </a:lnTo>
                    <a:lnTo>
                      <a:pt x="238" y="490"/>
                    </a:lnTo>
                    <a:lnTo>
                      <a:pt x="239" y="492"/>
                    </a:lnTo>
                    <a:lnTo>
                      <a:pt x="240" y="491"/>
                    </a:lnTo>
                    <a:lnTo>
                      <a:pt x="241" y="491"/>
                    </a:lnTo>
                    <a:lnTo>
                      <a:pt x="245" y="490"/>
                    </a:lnTo>
                    <a:lnTo>
                      <a:pt x="247" y="496"/>
                    </a:lnTo>
                    <a:lnTo>
                      <a:pt x="249" y="496"/>
                    </a:lnTo>
                    <a:lnTo>
                      <a:pt x="250" y="495"/>
                    </a:lnTo>
                    <a:lnTo>
                      <a:pt x="250" y="491"/>
                    </a:lnTo>
                    <a:lnTo>
                      <a:pt x="250" y="489"/>
                    </a:lnTo>
                    <a:lnTo>
                      <a:pt x="252" y="488"/>
                    </a:lnTo>
                    <a:lnTo>
                      <a:pt x="252" y="486"/>
                    </a:lnTo>
                    <a:lnTo>
                      <a:pt x="253" y="486"/>
                    </a:lnTo>
                    <a:lnTo>
                      <a:pt x="255" y="487"/>
                    </a:lnTo>
                    <a:lnTo>
                      <a:pt x="257" y="486"/>
                    </a:lnTo>
                    <a:lnTo>
                      <a:pt x="258" y="489"/>
                    </a:lnTo>
                    <a:lnTo>
                      <a:pt x="260" y="491"/>
                    </a:lnTo>
                    <a:lnTo>
                      <a:pt x="261" y="493"/>
                    </a:lnTo>
                    <a:lnTo>
                      <a:pt x="262" y="493"/>
                    </a:lnTo>
                    <a:lnTo>
                      <a:pt x="261" y="495"/>
                    </a:lnTo>
                    <a:lnTo>
                      <a:pt x="261" y="496"/>
                    </a:lnTo>
                    <a:lnTo>
                      <a:pt x="263" y="497"/>
                    </a:lnTo>
                    <a:lnTo>
                      <a:pt x="263" y="498"/>
                    </a:lnTo>
                    <a:lnTo>
                      <a:pt x="265" y="498"/>
                    </a:lnTo>
                    <a:lnTo>
                      <a:pt x="267" y="501"/>
                    </a:lnTo>
                    <a:lnTo>
                      <a:pt x="268" y="501"/>
                    </a:lnTo>
                    <a:lnTo>
                      <a:pt x="269" y="500"/>
                    </a:lnTo>
                    <a:lnTo>
                      <a:pt x="274" y="499"/>
                    </a:lnTo>
                    <a:lnTo>
                      <a:pt x="276" y="499"/>
                    </a:lnTo>
                    <a:lnTo>
                      <a:pt x="276" y="500"/>
                    </a:lnTo>
                    <a:lnTo>
                      <a:pt x="277" y="500"/>
                    </a:lnTo>
                    <a:lnTo>
                      <a:pt x="279" y="500"/>
                    </a:lnTo>
                    <a:lnTo>
                      <a:pt x="279" y="499"/>
                    </a:lnTo>
                    <a:lnTo>
                      <a:pt x="279" y="497"/>
                    </a:lnTo>
                    <a:lnTo>
                      <a:pt x="279" y="496"/>
                    </a:lnTo>
                    <a:lnTo>
                      <a:pt x="281" y="493"/>
                    </a:lnTo>
                    <a:lnTo>
                      <a:pt x="280" y="491"/>
                    </a:lnTo>
                    <a:lnTo>
                      <a:pt x="280" y="490"/>
                    </a:lnTo>
                    <a:lnTo>
                      <a:pt x="283" y="489"/>
                    </a:lnTo>
                    <a:lnTo>
                      <a:pt x="284" y="487"/>
                    </a:lnTo>
                    <a:lnTo>
                      <a:pt x="285" y="487"/>
                    </a:lnTo>
                    <a:lnTo>
                      <a:pt x="285" y="486"/>
                    </a:lnTo>
                    <a:lnTo>
                      <a:pt x="286" y="485"/>
                    </a:lnTo>
                    <a:lnTo>
                      <a:pt x="286" y="482"/>
                    </a:lnTo>
                    <a:lnTo>
                      <a:pt x="284" y="478"/>
                    </a:lnTo>
                    <a:lnTo>
                      <a:pt x="284" y="477"/>
                    </a:lnTo>
                    <a:lnTo>
                      <a:pt x="285" y="478"/>
                    </a:lnTo>
                    <a:lnTo>
                      <a:pt x="286" y="477"/>
                    </a:lnTo>
                    <a:lnTo>
                      <a:pt x="290" y="476"/>
                    </a:lnTo>
                    <a:lnTo>
                      <a:pt x="291" y="474"/>
                    </a:lnTo>
                    <a:lnTo>
                      <a:pt x="291" y="473"/>
                    </a:lnTo>
                    <a:lnTo>
                      <a:pt x="292" y="471"/>
                    </a:lnTo>
                    <a:lnTo>
                      <a:pt x="293" y="472"/>
                    </a:lnTo>
                    <a:lnTo>
                      <a:pt x="299" y="471"/>
                    </a:lnTo>
                    <a:lnTo>
                      <a:pt x="299" y="468"/>
                    </a:lnTo>
                    <a:lnTo>
                      <a:pt x="299" y="467"/>
                    </a:lnTo>
                    <a:lnTo>
                      <a:pt x="300" y="465"/>
                    </a:lnTo>
                    <a:lnTo>
                      <a:pt x="300" y="463"/>
                    </a:lnTo>
                    <a:lnTo>
                      <a:pt x="299" y="462"/>
                    </a:lnTo>
                    <a:lnTo>
                      <a:pt x="301" y="462"/>
                    </a:lnTo>
                    <a:lnTo>
                      <a:pt x="302" y="463"/>
                    </a:lnTo>
                    <a:lnTo>
                      <a:pt x="302" y="465"/>
                    </a:lnTo>
                    <a:lnTo>
                      <a:pt x="306" y="465"/>
                    </a:lnTo>
                    <a:lnTo>
                      <a:pt x="306" y="467"/>
                    </a:lnTo>
                    <a:lnTo>
                      <a:pt x="307" y="467"/>
                    </a:lnTo>
                    <a:lnTo>
                      <a:pt x="308" y="468"/>
                    </a:lnTo>
                    <a:lnTo>
                      <a:pt x="310" y="467"/>
                    </a:lnTo>
                    <a:lnTo>
                      <a:pt x="312" y="470"/>
                    </a:lnTo>
                    <a:lnTo>
                      <a:pt x="315" y="469"/>
                    </a:lnTo>
                    <a:lnTo>
                      <a:pt x="315" y="468"/>
                    </a:lnTo>
                    <a:lnTo>
                      <a:pt x="315" y="467"/>
                    </a:lnTo>
                    <a:lnTo>
                      <a:pt x="319" y="463"/>
                    </a:lnTo>
                    <a:lnTo>
                      <a:pt x="321" y="457"/>
                    </a:lnTo>
                    <a:lnTo>
                      <a:pt x="321" y="456"/>
                    </a:lnTo>
                    <a:lnTo>
                      <a:pt x="319" y="4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44" name="Freeform 133"/>
              <p:cNvSpPr>
                <a:spLocks/>
              </p:cNvSpPr>
              <p:nvPr/>
            </p:nvSpPr>
            <p:spPr bwMode="auto">
              <a:xfrm>
                <a:off x="1667" y="3058"/>
                <a:ext cx="321" cy="562"/>
              </a:xfrm>
              <a:custGeom>
                <a:avLst/>
                <a:gdLst>
                  <a:gd name="T0" fmla="*/ 307 w 321"/>
                  <a:gd name="T1" fmla="*/ 452 h 562"/>
                  <a:gd name="T2" fmla="*/ 304 w 321"/>
                  <a:gd name="T3" fmla="*/ 431 h 562"/>
                  <a:gd name="T4" fmla="*/ 286 w 321"/>
                  <a:gd name="T5" fmla="*/ 405 h 562"/>
                  <a:gd name="T6" fmla="*/ 263 w 321"/>
                  <a:gd name="T7" fmla="*/ 372 h 562"/>
                  <a:gd name="T8" fmla="*/ 259 w 321"/>
                  <a:gd name="T9" fmla="*/ 355 h 562"/>
                  <a:gd name="T10" fmla="*/ 224 w 321"/>
                  <a:gd name="T11" fmla="*/ 345 h 562"/>
                  <a:gd name="T12" fmla="*/ 194 w 321"/>
                  <a:gd name="T13" fmla="*/ 336 h 562"/>
                  <a:gd name="T14" fmla="*/ 170 w 321"/>
                  <a:gd name="T15" fmla="*/ 316 h 562"/>
                  <a:gd name="T16" fmla="*/ 149 w 321"/>
                  <a:gd name="T17" fmla="*/ 302 h 562"/>
                  <a:gd name="T18" fmla="*/ 145 w 321"/>
                  <a:gd name="T19" fmla="*/ 286 h 562"/>
                  <a:gd name="T20" fmla="*/ 125 w 321"/>
                  <a:gd name="T21" fmla="*/ 275 h 562"/>
                  <a:gd name="T22" fmla="*/ 134 w 321"/>
                  <a:gd name="T23" fmla="*/ 254 h 562"/>
                  <a:gd name="T24" fmla="*/ 137 w 321"/>
                  <a:gd name="T25" fmla="*/ 221 h 562"/>
                  <a:gd name="T26" fmla="*/ 162 w 321"/>
                  <a:gd name="T27" fmla="*/ 157 h 562"/>
                  <a:gd name="T28" fmla="*/ 202 w 321"/>
                  <a:gd name="T29" fmla="*/ 121 h 562"/>
                  <a:gd name="T30" fmla="*/ 212 w 321"/>
                  <a:gd name="T31" fmla="*/ 98 h 562"/>
                  <a:gd name="T32" fmla="*/ 196 w 321"/>
                  <a:gd name="T33" fmla="*/ 73 h 562"/>
                  <a:gd name="T34" fmla="*/ 162 w 321"/>
                  <a:gd name="T35" fmla="*/ 40 h 562"/>
                  <a:gd name="T36" fmla="*/ 116 w 321"/>
                  <a:gd name="T37" fmla="*/ 17 h 562"/>
                  <a:gd name="T38" fmla="*/ 76 w 321"/>
                  <a:gd name="T39" fmla="*/ 7 h 562"/>
                  <a:gd name="T40" fmla="*/ 86 w 321"/>
                  <a:gd name="T41" fmla="*/ 48 h 562"/>
                  <a:gd name="T42" fmla="*/ 105 w 321"/>
                  <a:gd name="T43" fmla="*/ 92 h 562"/>
                  <a:gd name="T44" fmla="*/ 90 w 321"/>
                  <a:gd name="T45" fmla="*/ 106 h 562"/>
                  <a:gd name="T46" fmla="*/ 62 w 321"/>
                  <a:gd name="T47" fmla="*/ 123 h 562"/>
                  <a:gd name="T48" fmla="*/ 43 w 321"/>
                  <a:gd name="T49" fmla="*/ 157 h 562"/>
                  <a:gd name="T50" fmla="*/ 33 w 321"/>
                  <a:gd name="T51" fmla="*/ 196 h 562"/>
                  <a:gd name="T52" fmla="*/ 18 w 321"/>
                  <a:gd name="T53" fmla="*/ 221 h 562"/>
                  <a:gd name="T54" fmla="*/ 23 w 321"/>
                  <a:gd name="T55" fmla="*/ 265 h 562"/>
                  <a:gd name="T56" fmla="*/ 17 w 321"/>
                  <a:gd name="T57" fmla="*/ 293 h 562"/>
                  <a:gd name="T58" fmla="*/ 25 w 321"/>
                  <a:gd name="T59" fmla="*/ 332 h 562"/>
                  <a:gd name="T60" fmla="*/ 37 w 321"/>
                  <a:gd name="T61" fmla="*/ 347 h 562"/>
                  <a:gd name="T62" fmla="*/ 24 w 321"/>
                  <a:gd name="T63" fmla="*/ 381 h 562"/>
                  <a:gd name="T64" fmla="*/ 18 w 321"/>
                  <a:gd name="T65" fmla="*/ 398 h 562"/>
                  <a:gd name="T66" fmla="*/ 5 w 321"/>
                  <a:gd name="T67" fmla="*/ 401 h 562"/>
                  <a:gd name="T68" fmla="*/ 2 w 321"/>
                  <a:gd name="T69" fmla="*/ 420 h 562"/>
                  <a:gd name="T70" fmla="*/ 25 w 321"/>
                  <a:gd name="T71" fmla="*/ 427 h 562"/>
                  <a:gd name="T72" fmla="*/ 12 w 321"/>
                  <a:gd name="T73" fmla="*/ 449 h 562"/>
                  <a:gd name="T74" fmla="*/ 19 w 321"/>
                  <a:gd name="T75" fmla="*/ 474 h 562"/>
                  <a:gd name="T76" fmla="*/ 26 w 321"/>
                  <a:gd name="T77" fmla="*/ 499 h 562"/>
                  <a:gd name="T78" fmla="*/ 41 w 321"/>
                  <a:gd name="T79" fmla="*/ 475 h 562"/>
                  <a:gd name="T80" fmla="*/ 35 w 321"/>
                  <a:gd name="T81" fmla="*/ 458 h 562"/>
                  <a:gd name="T82" fmla="*/ 44 w 321"/>
                  <a:gd name="T83" fmla="*/ 446 h 562"/>
                  <a:gd name="T84" fmla="*/ 61 w 321"/>
                  <a:gd name="T85" fmla="*/ 463 h 562"/>
                  <a:gd name="T86" fmla="*/ 62 w 321"/>
                  <a:gd name="T87" fmla="*/ 482 h 562"/>
                  <a:gd name="T88" fmla="*/ 73 w 321"/>
                  <a:gd name="T89" fmla="*/ 500 h 562"/>
                  <a:gd name="T90" fmla="*/ 79 w 321"/>
                  <a:gd name="T91" fmla="*/ 491 h 562"/>
                  <a:gd name="T92" fmla="*/ 80 w 321"/>
                  <a:gd name="T93" fmla="*/ 520 h 562"/>
                  <a:gd name="T94" fmla="*/ 99 w 321"/>
                  <a:gd name="T95" fmla="*/ 538 h 562"/>
                  <a:gd name="T96" fmla="*/ 105 w 321"/>
                  <a:gd name="T97" fmla="*/ 560 h 562"/>
                  <a:gd name="T98" fmla="*/ 118 w 321"/>
                  <a:gd name="T99" fmla="*/ 554 h 562"/>
                  <a:gd name="T100" fmla="*/ 140 w 321"/>
                  <a:gd name="T101" fmla="*/ 549 h 562"/>
                  <a:gd name="T102" fmla="*/ 160 w 321"/>
                  <a:gd name="T103" fmla="*/ 533 h 562"/>
                  <a:gd name="T104" fmla="*/ 160 w 321"/>
                  <a:gd name="T105" fmla="*/ 507 h 562"/>
                  <a:gd name="T106" fmla="*/ 171 w 321"/>
                  <a:gd name="T107" fmla="*/ 516 h 562"/>
                  <a:gd name="T108" fmla="*/ 192 w 321"/>
                  <a:gd name="T109" fmla="*/ 525 h 562"/>
                  <a:gd name="T110" fmla="*/ 208 w 321"/>
                  <a:gd name="T111" fmla="*/ 512 h 562"/>
                  <a:gd name="T112" fmla="*/ 230 w 321"/>
                  <a:gd name="T113" fmla="*/ 514 h 562"/>
                  <a:gd name="T114" fmla="*/ 238 w 321"/>
                  <a:gd name="T115" fmla="*/ 493 h 562"/>
                  <a:gd name="T116" fmla="*/ 255 w 321"/>
                  <a:gd name="T117" fmla="*/ 487 h 562"/>
                  <a:gd name="T118" fmla="*/ 277 w 321"/>
                  <a:gd name="T119" fmla="*/ 500 h 562"/>
                  <a:gd name="T120" fmla="*/ 284 w 321"/>
                  <a:gd name="T121" fmla="*/ 477 h 562"/>
                  <a:gd name="T122" fmla="*/ 302 w 321"/>
                  <a:gd name="T123" fmla="*/ 465 h 5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1"/>
                  <a:gd name="T187" fmla="*/ 0 h 562"/>
                  <a:gd name="T188" fmla="*/ 321 w 321"/>
                  <a:gd name="T189" fmla="*/ 562 h 5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1" h="562">
                    <a:moveTo>
                      <a:pt x="319" y="456"/>
                    </a:moveTo>
                    <a:lnTo>
                      <a:pt x="320" y="453"/>
                    </a:lnTo>
                    <a:lnTo>
                      <a:pt x="319" y="452"/>
                    </a:lnTo>
                    <a:lnTo>
                      <a:pt x="319" y="451"/>
                    </a:lnTo>
                    <a:lnTo>
                      <a:pt x="318" y="451"/>
                    </a:lnTo>
                    <a:lnTo>
                      <a:pt x="320" y="448"/>
                    </a:lnTo>
                    <a:lnTo>
                      <a:pt x="317" y="446"/>
                    </a:lnTo>
                    <a:lnTo>
                      <a:pt x="318" y="444"/>
                    </a:lnTo>
                    <a:lnTo>
                      <a:pt x="318" y="443"/>
                    </a:lnTo>
                    <a:lnTo>
                      <a:pt x="317" y="443"/>
                    </a:lnTo>
                    <a:lnTo>
                      <a:pt x="317" y="445"/>
                    </a:lnTo>
                    <a:lnTo>
                      <a:pt x="313" y="443"/>
                    </a:lnTo>
                    <a:lnTo>
                      <a:pt x="312" y="444"/>
                    </a:lnTo>
                    <a:lnTo>
                      <a:pt x="312" y="446"/>
                    </a:lnTo>
                    <a:lnTo>
                      <a:pt x="310" y="446"/>
                    </a:lnTo>
                    <a:lnTo>
                      <a:pt x="309" y="446"/>
                    </a:lnTo>
                    <a:lnTo>
                      <a:pt x="307" y="452"/>
                    </a:lnTo>
                    <a:lnTo>
                      <a:pt x="304" y="449"/>
                    </a:lnTo>
                    <a:lnTo>
                      <a:pt x="304" y="446"/>
                    </a:lnTo>
                    <a:lnTo>
                      <a:pt x="303" y="444"/>
                    </a:lnTo>
                    <a:lnTo>
                      <a:pt x="302" y="444"/>
                    </a:lnTo>
                    <a:lnTo>
                      <a:pt x="302" y="443"/>
                    </a:lnTo>
                    <a:lnTo>
                      <a:pt x="305" y="440"/>
                    </a:lnTo>
                    <a:lnTo>
                      <a:pt x="307" y="440"/>
                    </a:lnTo>
                    <a:lnTo>
                      <a:pt x="309" y="438"/>
                    </a:lnTo>
                    <a:lnTo>
                      <a:pt x="307" y="437"/>
                    </a:lnTo>
                    <a:lnTo>
                      <a:pt x="308" y="436"/>
                    </a:lnTo>
                    <a:lnTo>
                      <a:pt x="307" y="436"/>
                    </a:lnTo>
                    <a:lnTo>
                      <a:pt x="309" y="435"/>
                    </a:lnTo>
                    <a:lnTo>
                      <a:pt x="307" y="435"/>
                    </a:lnTo>
                    <a:lnTo>
                      <a:pt x="306" y="434"/>
                    </a:lnTo>
                    <a:lnTo>
                      <a:pt x="306" y="431"/>
                    </a:lnTo>
                    <a:lnTo>
                      <a:pt x="304" y="431"/>
                    </a:lnTo>
                    <a:lnTo>
                      <a:pt x="304" y="429"/>
                    </a:lnTo>
                    <a:lnTo>
                      <a:pt x="304" y="427"/>
                    </a:lnTo>
                    <a:lnTo>
                      <a:pt x="302" y="427"/>
                    </a:lnTo>
                    <a:lnTo>
                      <a:pt x="302" y="424"/>
                    </a:lnTo>
                    <a:lnTo>
                      <a:pt x="301" y="423"/>
                    </a:lnTo>
                    <a:lnTo>
                      <a:pt x="300" y="422"/>
                    </a:lnTo>
                    <a:lnTo>
                      <a:pt x="298" y="419"/>
                    </a:lnTo>
                    <a:lnTo>
                      <a:pt x="297" y="414"/>
                    </a:lnTo>
                    <a:lnTo>
                      <a:pt x="294" y="414"/>
                    </a:lnTo>
                    <a:lnTo>
                      <a:pt x="291" y="411"/>
                    </a:lnTo>
                    <a:lnTo>
                      <a:pt x="289" y="408"/>
                    </a:lnTo>
                    <a:lnTo>
                      <a:pt x="288" y="408"/>
                    </a:lnTo>
                    <a:lnTo>
                      <a:pt x="287" y="409"/>
                    </a:lnTo>
                    <a:lnTo>
                      <a:pt x="286" y="409"/>
                    </a:lnTo>
                    <a:lnTo>
                      <a:pt x="286" y="405"/>
                    </a:lnTo>
                    <a:lnTo>
                      <a:pt x="285" y="403"/>
                    </a:lnTo>
                    <a:lnTo>
                      <a:pt x="286" y="399"/>
                    </a:lnTo>
                    <a:lnTo>
                      <a:pt x="282" y="395"/>
                    </a:lnTo>
                    <a:lnTo>
                      <a:pt x="280" y="388"/>
                    </a:lnTo>
                    <a:lnTo>
                      <a:pt x="277" y="385"/>
                    </a:lnTo>
                    <a:lnTo>
                      <a:pt x="276" y="388"/>
                    </a:lnTo>
                    <a:lnTo>
                      <a:pt x="276" y="392"/>
                    </a:lnTo>
                    <a:lnTo>
                      <a:pt x="275" y="392"/>
                    </a:lnTo>
                    <a:lnTo>
                      <a:pt x="274" y="392"/>
                    </a:lnTo>
                    <a:lnTo>
                      <a:pt x="273" y="393"/>
                    </a:lnTo>
                    <a:lnTo>
                      <a:pt x="272" y="393"/>
                    </a:lnTo>
                    <a:lnTo>
                      <a:pt x="272" y="392"/>
                    </a:lnTo>
                    <a:lnTo>
                      <a:pt x="265" y="385"/>
                    </a:lnTo>
                    <a:lnTo>
                      <a:pt x="264" y="383"/>
                    </a:lnTo>
                    <a:lnTo>
                      <a:pt x="264" y="378"/>
                    </a:lnTo>
                    <a:lnTo>
                      <a:pt x="263" y="372"/>
                    </a:lnTo>
                    <a:lnTo>
                      <a:pt x="264" y="371"/>
                    </a:lnTo>
                    <a:lnTo>
                      <a:pt x="267" y="365"/>
                    </a:lnTo>
                    <a:lnTo>
                      <a:pt x="268" y="365"/>
                    </a:lnTo>
                    <a:lnTo>
                      <a:pt x="268" y="363"/>
                    </a:lnTo>
                    <a:lnTo>
                      <a:pt x="269" y="363"/>
                    </a:lnTo>
                    <a:lnTo>
                      <a:pt x="268" y="362"/>
                    </a:lnTo>
                    <a:lnTo>
                      <a:pt x="269" y="359"/>
                    </a:lnTo>
                    <a:lnTo>
                      <a:pt x="268" y="359"/>
                    </a:lnTo>
                    <a:lnTo>
                      <a:pt x="267" y="361"/>
                    </a:lnTo>
                    <a:lnTo>
                      <a:pt x="266" y="361"/>
                    </a:lnTo>
                    <a:lnTo>
                      <a:pt x="265" y="360"/>
                    </a:lnTo>
                    <a:lnTo>
                      <a:pt x="264" y="359"/>
                    </a:lnTo>
                    <a:lnTo>
                      <a:pt x="263" y="359"/>
                    </a:lnTo>
                    <a:lnTo>
                      <a:pt x="264" y="357"/>
                    </a:lnTo>
                    <a:lnTo>
                      <a:pt x="263" y="355"/>
                    </a:lnTo>
                    <a:lnTo>
                      <a:pt x="261" y="355"/>
                    </a:lnTo>
                    <a:lnTo>
                      <a:pt x="259" y="355"/>
                    </a:lnTo>
                    <a:lnTo>
                      <a:pt x="257" y="352"/>
                    </a:lnTo>
                    <a:lnTo>
                      <a:pt x="255" y="352"/>
                    </a:lnTo>
                    <a:lnTo>
                      <a:pt x="252" y="349"/>
                    </a:lnTo>
                    <a:lnTo>
                      <a:pt x="251" y="352"/>
                    </a:lnTo>
                    <a:lnTo>
                      <a:pt x="250" y="351"/>
                    </a:lnTo>
                    <a:lnTo>
                      <a:pt x="248" y="353"/>
                    </a:lnTo>
                    <a:lnTo>
                      <a:pt x="245" y="354"/>
                    </a:lnTo>
                    <a:lnTo>
                      <a:pt x="245" y="356"/>
                    </a:lnTo>
                    <a:lnTo>
                      <a:pt x="240" y="356"/>
                    </a:lnTo>
                    <a:lnTo>
                      <a:pt x="237" y="355"/>
                    </a:lnTo>
                    <a:lnTo>
                      <a:pt x="233" y="347"/>
                    </a:lnTo>
                    <a:lnTo>
                      <a:pt x="230" y="345"/>
                    </a:lnTo>
                    <a:lnTo>
                      <a:pt x="227" y="344"/>
                    </a:lnTo>
                    <a:lnTo>
                      <a:pt x="227" y="342"/>
                    </a:lnTo>
                    <a:lnTo>
                      <a:pt x="225" y="342"/>
                    </a:lnTo>
                    <a:lnTo>
                      <a:pt x="224" y="344"/>
                    </a:lnTo>
                    <a:lnTo>
                      <a:pt x="224" y="345"/>
                    </a:lnTo>
                    <a:lnTo>
                      <a:pt x="224" y="346"/>
                    </a:lnTo>
                    <a:lnTo>
                      <a:pt x="221" y="351"/>
                    </a:lnTo>
                    <a:lnTo>
                      <a:pt x="216" y="349"/>
                    </a:lnTo>
                    <a:lnTo>
                      <a:pt x="214" y="348"/>
                    </a:lnTo>
                    <a:lnTo>
                      <a:pt x="212" y="342"/>
                    </a:lnTo>
                    <a:lnTo>
                      <a:pt x="211" y="341"/>
                    </a:lnTo>
                    <a:lnTo>
                      <a:pt x="209" y="342"/>
                    </a:lnTo>
                    <a:lnTo>
                      <a:pt x="208" y="341"/>
                    </a:lnTo>
                    <a:lnTo>
                      <a:pt x="202" y="338"/>
                    </a:lnTo>
                    <a:lnTo>
                      <a:pt x="199" y="340"/>
                    </a:lnTo>
                    <a:lnTo>
                      <a:pt x="197" y="341"/>
                    </a:lnTo>
                    <a:lnTo>
                      <a:pt x="195" y="341"/>
                    </a:lnTo>
                    <a:lnTo>
                      <a:pt x="195" y="342"/>
                    </a:lnTo>
                    <a:lnTo>
                      <a:pt x="194" y="341"/>
                    </a:lnTo>
                    <a:lnTo>
                      <a:pt x="192" y="338"/>
                    </a:lnTo>
                    <a:lnTo>
                      <a:pt x="194" y="337"/>
                    </a:lnTo>
                    <a:lnTo>
                      <a:pt x="194" y="336"/>
                    </a:lnTo>
                    <a:lnTo>
                      <a:pt x="191" y="333"/>
                    </a:lnTo>
                    <a:lnTo>
                      <a:pt x="191" y="332"/>
                    </a:lnTo>
                    <a:lnTo>
                      <a:pt x="192" y="331"/>
                    </a:lnTo>
                    <a:lnTo>
                      <a:pt x="192" y="329"/>
                    </a:lnTo>
                    <a:lnTo>
                      <a:pt x="189" y="327"/>
                    </a:lnTo>
                    <a:lnTo>
                      <a:pt x="189" y="325"/>
                    </a:lnTo>
                    <a:lnTo>
                      <a:pt x="188" y="325"/>
                    </a:lnTo>
                    <a:lnTo>
                      <a:pt x="187" y="324"/>
                    </a:lnTo>
                    <a:lnTo>
                      <a:pt x="183" y="317"/>
                    </a:lnTo>
                    <a:lnTo>
                      <a:pt x="183" y="315"/>
                    </a:lnTo>
                    <a:lnTo>
                      <a:pt x="182" y="316"/>
                    </a:lnTo>
                    <a:lnTo>
                      <a:pt x="180" y="312"/>
                    </a:lnTo>
                    <a:lnTo>
                      <a:pt x="176" y="314"/>
                    </a:lnTo>
                    <a:lnTo>
                      <a:pt x="173" y="314"/>
                    </a:lnTo>
                    <a:lnTo>
                      <a:pt x="172" y="315"/>
                    </a:lnTo>
                    <a:lnTo>
                      <a:pt x="170" y="318"/>
                    </a:lnTo>
                    <a:lnTo>
                      <a:pt x="170" y="316"/>
                    </a:lnTo>
                    <a:lnTo>
                      <a:pt x="170" y="314"/>
                    </a:lnTo>
                    <a:lnTo>
                      <a:pt x="166" y="312"/>
                    </a:lnTo>
                    <a:lnTo>
                      <a:pt x="164" y="313"/>
                    </a:lnTo>
                    <a:lnTo>
                      <a:pt x="162" y="312"/>
                    </a:lnTo>
                    <a:lnTo>
                      <a:pt x="162" y="311"/>
                    </a:lnTo>
                    <a:lnTo>
                      <a:pt x="160" y="309"/>
                    </a:lnTo>
                    <a:lnTo>
                      <a:pt x="159" y="309"/>
                    </a:lnTo>
                    <a:lnTo>
                      <a:pt x="159" y="310"/>
                    </a:lnTo>
                    <a:lnTo>
                      <a:pt x="159" y="308"/>
                    </a:lnTo>
                    <a:lnTo>
                      <a:pt x="158" y="307"/>
                    </a:lnTo>
                    <a:lnTo>
                      <a:pt x="156" y="308"/>
                    </a:lnTo>
                    <a:lnTo>
                      <a:pt x="155" y="307"/>
                    </a:lnTo>
                    <a:lnTo>
                      <a:pt x="152" y="306"/>
                    </a:lnTo>
                    <a:lnTo>
                      <a:pt x="151" y="303"/>
                    </a:lnTo>
                    <a:lnTo>
                      <a:pt x="151" y="304"/>
                    </a:lnTo>
                    <a:lnTo>
                      <a:pt x="149" y="302"/>
                    </a:lnTo>
                    <a:lnTo>
                      <a:pt x="147" y="303"/>
                    </a:lnTo>
                    <a:lnTo>
                      <a:pt x="147" y="302"/>
                    </a:lnTo>
                    <a:lnTo>
                      <a:pt x="146" y="303"/>
                    </a:lnTo>
                    <a:lnTo>
                      <a:pt x="145" y="303"/>
                    </a:lnTo>
                    <a:lnTo>
                      <a:pt x="145" y="305"/>
                    </a:lnTo>
                    <a:lnTo>
                      <a:pt x="144" y="305"/>
                    </a:lnTo>
                    <a:lnTo>
                      <a:pt x="143" y="304"/>
                    </a:lnTo>
                    <a:lnTo>
                      <a:pt x="142" y="305"/>
                    </a:lnTo>
                    <a:lnTo>
                      <a:pt x="142" y="304"/>
                    </a:lnTo>
                    <a:lnTo>
                      <a:pt x="141" y="303"/>
                    </a:lnTo>
                    <a:lnTo>
                      <a:pt x="141" y="302"/>
                    </a:lnTo>
                    <a:lnTo>
                      <a:pt x="140" y="302"/>
                    </a:lnTo>
                    <a:lnTo>
                      <a:pt x="141" y="299"/>
                    </a:lnTo>
                    <a:lnTo>
                      <a:pt x="144" y="293"/>
                    </a:lnTo>
                    <a:lnTo>
                      <a:pt x="146" y="286"/>
                    </a:lnTo>
                    <a:lnTo>
                      <a:pt x="145" y="286"/>
                    </a:lnTo>
                    <a:lnTo>
                      <a:pt x="143" y="290"/>
                    </a:lnTo>
                    <a:lnTo>
                      <a:pt x="141" y="288"/>
                    </a:lnTo>
                    <a:lnTo>
                      <a:pt x="140" y="289"/>
                    </a:lnTo>
                    <a:lnTo>
                      <a:pt x="140" y="291"/>
                    </a:lnTo>
                    <a:lnTo>
                      <a:pt x="139" y="290"/>
                    </a:lnTo>
                    <a:lnTo>
                      <a:pt x="137" y="290"/>
                    </a:lnTo>
                    <a:lnTo>
                      <a:pt x="134" y="293"/>
                    </a:lnTo>
                    <a:lnTo>
                      <a:pt x="134" y="291"/>
                    </a:lnTo>
                    <a:lnTo>
                      <a:pt x="132" y="290"/>
                    </a:lnTo>
                    <a:lnTo>
                      <a:pt x="131" y="285"/>
                    </a:lnTo>
                    <a:lnTo>
                      <a:pt x="131" y="283"/>
                    </a:lnTo>
                    <a:lnTo>
                      <a:pt x="131" y="282"/>
                    </a:lnTo>
                    <a:lnTo>
                      <a:pt x="129" y="281"/>
                    </a:lnTo>
                    <a:lnTo>
                      <a:pt x="128" y="283"/>
                    </a:lnTo>
                    <a:lnTo>
                      <a:pt x="129" y="280"/>
                    </a:lnTo>
                    <a:lnTo>
                      <a:pt x="128" y="277"/>
                    </a:lnTo>
                    <a:lnTo>
                      <a:pt x="125" y="275"/>
                    </a:lnTo>
                    <a:lnTo>
                      <a:pt x="126" y="273"/>
                    </a:lnTo>
                    <a:lnTo>
                      <a:pt x="127" y="273"/>
                    </a:lnTo>
                    <a:lnTo>
                      <a:pt x="126" y="270"/>
                    </a:lnTo>
                    <a:lnTo>
                      <a:pt x="128" y="270"/>
                    </a:lnTo>
                    <a:lnTo>
                      <a:pt x="129" y="269"/>
                    </a:lnTo>
                    <a:lnTo>
                      <a:pt x="131" y="267"/>
                    </a:lnTo>
                    <a:lnTo>
                      <a:pt x="132" y="264"/>
                    </a:lnTo>
                    <a:lnTo>
                      <a:pt x="132" y="265"/>
                    </a:lnTo>
                    <a:lnTo>
                      <a:pt x="133" y="264"/>
                    </a:lnTo>
                    <a:lnTo>
                      <a:pt x="133" y="263"/>
                    </a:lnTo>
                    <a:lnTo>
                      <a:pt x="134" y="261"/>
                    </a:lnTo>
                    <a:lnTo>
                      <a:pt x="131" y="260"/>
                    </a:lnTo>
                    <a:lnTo>
                      <a:pt x="132" y="258"/>
                    </a:lnTo>
                    <a:lnTo>
                      <a:pt x="131" y="255"/>
                    </a:lnTo>
                    <a:lnTo>
                      <a:pt x="134" y="255"/>
                    </a:lnTo>
                    <a:lnTo>
                      <a:pt x="134" y="254"/>
                    </a:lnTo>
                    <a:lnTo>
                      <a:pt x="136" y="253"/>
                    </a:lnTo>
                    <a:lnTo>
                      <a:pt x="137" y="251"/>
                    </a:lnTo>
                    <a:lnTo>
                      <a:pt x="139" y="251"/>
                    </a:lnTo>
                    <a:lnTo>
                      <a:pt x="140" y="247"/>
                    </a:lnTo>
                    <a:lnTo>
                      <a:pt x="141" y="248"/>
                    </a:lnTo>
                    <a:lnTo>
                      <a:pt x="142" y="246"/>
                    </a:lnTo>
                    <a:lnTo>
                      <a:pt x="142" y="245"/>
                    </a:lnTo>
                    <a:lnTo>
                      <a:pt x="143" y="244"/>
                    </a:lnTo>
                    <a:lnTo>
                      <a:pt x="142" y="241"/>
                    </a:lnTo>
                    <a:lnTo>
                      <a:pt x="142" y="240"/>
                    </a:lnTo>
                    <a:lnTo>
                      <a:pt x="141" y="237"/>
                    </a:lnTo>
                    <a:lnTo>
                      <a:pt x="136" y="231"/>
                    </a:lnTo>
                    <a:lnTo>
                      <a:pt x="133" y="229"/>
                    </a:lnTo>
                    <a:lnTo>
                      <a:pt x="132" y="226"/>
                    </a:lnTo>
                    <a:lnTo>
                      <a:pt x="133" y="226"/>
                    </a:lnTo>
                    <a:lnTo>
                      <a:pt x="137" y="224"/>
                    </a:lnTo>
                    <a:lnTo>
                      <a:pt x="137" y="221"/>
                    </a:lnTo>
                    <a:lnTo>
                      <a:pt x="137" y="219"/>
                    </a:lnTo>
                    <a:lnTo>
                      <a:pt x="137" y="213"/>
                    </a:lnTo>
                    <a:lnTo>
                      <a:pt x="140" y="210"/>
                    </a:lnTo>
                    <a:lnTo>
                      <a:pt x="143" y="204"/>
                    </a:lnTo>
                    <a:lnTo>
                      <a:pt x="146" y="204"/>
                    </a:lnTo>
                    <a:lnTo>
                      <a:pt x="149" y="201"/>
                    </a:lnTo>
                    <a:lnTo>
                      <a:pt x="150" y="199"/>
                    </a:lnTo>
                    <a:lnTo>
                      <a:pt x="153" y="199"/>
                    </a:lnTo>
                    <a:lnTo>
                      <a:pt x="157" y="191"/>
                    </a:lnTo>
                    <a:lnTo>
                      <a:pt x="157" y="188"/>
                    </a:lnTo>
                    <a:lnTo>
                      <a:pt x="156" y="186"/>
                    </a:lnTo>
                    <a:lnTo>
                      <a:pt x="157" y="182"/>
                    </a:lnTo>
                    <a:lnTo>
                      <a:pt x="155" y="172"/>
                    </a:lnTo>
                    <a:lnTo>
                      <a:pt x="162" y="167"/>
                    </a:lnTo>
                    <a:lnTo>
                      <a:pt x="164" y="165"/>
                    </a:lnTo>
                    <a:lnTo>
                      <a:pt x="162" y="162"/>
                    </a:lnTo>
                    <a:lnTo>
                      <a:pt x="162" y="157"/>
                    </a:lnTo>
                    <a:lnTo>
                      <a:pt x="162" y="154"/>
                    </a:lnTo>
                    <a:lnTo>
                      <a:pt x="166" y="152"/>
                    </a:lnTo>
                    <a:lnTo>
                      <a:pt x="167" y="152"/>
                    </a:lnTo>
                    <a:lnTo>
                      <a:pt x="171" y="147"/>
                    </a:lnTo>
                    <a:lnTo>
                      <a:pt x="173" y="145"/>
                    </a:lnTo>
                    <a:lnTo>
                      <a:pt x="175" y="141"/>
                    </a:lnTo>
                    <a:lnTo>
                      <a:pt x="177" y="143"/>
                    </a:lnTo>
                    <a:lnTo>
                      <a:pt x="178" y="142"/>
                    </a:lnTo>
                    <a:lnTo>
                      <a:pt x="180" y="141"/>
                    </a:lnTo>
                    <a:lnTo>
                      <a:pt x="180" y="138"/>
                    </a:lnTo>
                    <a:lnTo>
                      <a:pt x="182" y="136"/>
                    </a:lnTo>
                    <a:lnTo>
                      <a:pt x="184" y="135"/>
                    </a:lnTo>
                    <a:lnTo>
                      <a:pt x="189" y="138"/>
                    </a:lnTo>
                    <a:lnTo>
                      <a:pt x="192" y="136"/>
                    </a:lnTo>
                    <a:lnTo>
                      <a:pt x="196" y="129"/>
                    </a:lnTo>
                    <a:lnTo>
                      <a:pt x="200" y="125"/>
                    </a:lnTo>
                    <a:lnTo>
                      <a:pt x="202" y="121"/>
                    </a:lnTo>
                    <a:lnTo>
                      <a:pt x="203" y="121"/>
                    </a:lnTo>
                    <a:lnTo>
                      <a:pt x="205" y="126"/>
                    </a:lnTo>
                    <a:lnTo>
                      <a:pt x="207" y="128"/>
                    </a:lnTo>
                    <a:lnTo>
                      <a:pt x="208" y="127"/>
                    </a:lnTo>
                    <a:lnTo>
                      <a:pt x="211" y="129"/>
                    </a:lnTo>
                    <a:lnTo>
                      <a:pt x="214" y="127"/>
                    </a:lnTo>
                    <a:lnTo>
                      <a:pt x="214" y="125"/>
                    </a:lnTo>
                    <a:lnTo>
                      <a:pt x="215" y="124"/>
                    </a:lnTo>
                    <a:lnTo>
                      <a:pt x="215" y="121"/>
                    </a:lnTo>
                    <a:lnTo>
                      <a:pt x="216" y="119"/>
                    </a:lnTo>
                    <a:lnTo>
                      <a:pt x="215" y="115"/>
                    </a:lnTo>
                    <a:lnTo>
                      <a:pt x="216" y="112"/>
                    </a:lnTo>
                    <a:lnTo>
                      <a:pt x="217" y="107"/>
                    </a:lnTo>
                    <a:lnTo>
                      <a:pt x="217" y="105"/>
                    </a:lnTo>
                    <a:lnTo>
                      <a:pt x="218" y="104"/>
                    </a:lnTo>
                    <a:lnTo>
                      <a:pt x="216" y="96"/>
                    </a:lnTo>
                    <a:lnTo>
                      <a:pt x="212" y="98"/>
                    </a:lnTo>
                    <a:lnTo>
                      <a:pt x="211" y="95"/>
                    </a:lnTo>
                    <a:lnTo>
                      <a:pt x="208" y="92"/>
                    </a:lnTo>
                    <a:lnTo>
                      <a:pt x="202" y="92"/>
                    </a:lnTo>
                    <a:lnTo>
                      <a:pt x="201" y="93"/>
                    </a:lnTo>
                    <a:lnTo>
                      <a:pt x="200" y="101"/>
                    </a:lnTo>
                    <a:lnTo>
                      <a:pt x="197" y="101"/>
                    </a:lnTo>
                    <a:lnTo>
                      <a:pt x="196" y="99"/>
                    </a:lnTo>
                    <a:lnTo>
                      <a:pt x="195" y="93"/>
                    </a:lnTo>
                    <a:lnTo>
                      <a:pt x="194" y="91"/>
                    </a:lnTo>
                    <a:lnTo>
                      <a:pt x="197" y="90"/>
                    </a:lnTo>
                    <a:lnTo>
                      <a:pt x="196" y="88"/>
                    </a:lnTo>
                    <a:lnTo>
                      <a:pt x="197" y="85"/>
                    </a:lnTo>
                    <a:lnTo>
                      <a:pt x="200" y="80"/>
                    </a:lnTo>
                    <a:lnTo>
                      <a:pt x="198" y="78"/>
                    </a:lnTo>
                    <a:lnTo>
                      <a:pt x="196" y="78"/>
                    </a:lnTo>
                    <a:lnTo>
                      <a:pt x="195" y="77"/>
                    </a:lnTo>
                    <a:lnTo>
                      <a:pt x="196" y="73"/>
                    </a:lnTo>
                    <a:lnTo>
                      <a:pt x="198" y="74"/>
                    </a:lnTo>
                    <a:lnTo>
                      <a:pt x="200" y="72"/>
                    </a:lnTo>
                    <a:lnTo>
                      <a:pt x="199" y="70"/>
                    </a:lnTo>
                    <a:lnTo>
                      <a:pt x="192" y="70"/>
                    </a:lnTo>
                    <a:lnTo>
                      <a:pt x="189" y="73"/>
                    </a:lnTo>
                    <a:lnTo>
                      <a:pt x="186" y="73"/>
                    </a:lnTo>
                    <a:lnTo>
                      <a:pt x="182" y="74"/>
                    </a:lnTo>
                    <a:lnTo>
                      <a:pt x="178" y="71"/>
                    </a:lnTo>
                    <a:lnTo>
                      <a:pt x="176" y="68"/>
                    </a:lnTo>
                    <a:lnTo>
                      <a:pt x="172" y="66"/>
                    </a:lnTo>
                    <a:lnTo>
                      <a:pt x="171" y="63"/>
                    </a:lnTo>
                    <a:lnTo>
                      <a:pt x="168" y="61"/>
                    </a:lnTo>
                    <a:lnTo>
                      <a:pt x="166" y="58"/>
                    </a:lnTo>
                    <a:lnTo>
                      <a:pt x="164" y="54"/>
                    </a:lnTo>
                    <a:lnTo>
                      <a:pt x="160" y="49"/>
                    </a:lnTo>
                    <a:lnTo>
                      <a:pt x="160" y="44"/>
                    </a:lnTo>
                    <a:lnTo>
                      <a:pt x="162" y="40"/>
                    </a:lnTo>
                    <a:lnTo>
                      <a:pt x="160" y="38"/>
                    </a:lnTo>
                    <a:lnTo>
                      <a:pt x="157" y="37"/>
                    </a:lnTo>
                    <a:lnTo>
                      <a:pt x="156" y="38"/>
                    </a:lnTo>
                    <a:lnTo>
                      <a:pt x="151" y="39"/>
                    </a:lnTo>
                    <a:lnTo>
                      <a:pt x="149" y="40"/>
                    </a:lnTo>
                    <a:lnTo>
                      <a:pt x="145" y="40"/>
                    </a:lnTo>
                    <a:lnTo>
                      <a:pt x="141" y="32"/>
                    </a:lnTo>
                    <a:lnTo>
                      <a:pt x="138" y="32"/>
                    </a:lnTo>
                    <a:lnTo>
                      <a:pt x="138" y="27"/>
                    </a:lnTo>
                    <a:lnTo>
                      <a:pt x="136" y="27"/>
                    </a:lnTo>
                    <a:lnTo>
                      <a:pt x="131" y="27"/>
                    </a:lnTo>
                    <a:lnTo>
                      <a:pt x="131" y="28"/>
                    </a:lnTo>
                    <a:lnTo>
                      <a:pt x="123" y="24"/>
                    </a:lnTo>
                    <a:lnTo>
                      <a:pt x="119" y="20"/>
                    </a:lnTo>
                    <a:lnTo>
                      <a:pt x="117" y="20"/>
                    </a:lnTo>
                    <a:lnTo>
                      <a:pt x="116" y="17"/>
                    </a:lnTo>
                    <a:lnTo>
                      <a:pt x="115" y="17"/>
                    </a:lnTo>
                    <a:lnTo>
                      <a:pt x="113" y="18"/>
                    </a:lnTo>
                    <a:lnTo>
                      <a:pt x="111" y="15"/>
                    </a:lnTo>
                    <a:lnTo>
                      <a:pt x="109" y="14"/>
                    </a:lnTo>
                    <a:lnTo>
                      <a:pt x="105" y="17"/>
                    </a:lnTo>
                    <a:lnTo>
                      <a:pt x="102" y="17"/>
                    </a:lnTo>
                    <a:lnTo>
                      <a:pt x="101" y="15"/>
                    </a:lnTo>
                    <a:lnTo>
                      <a:pt x="96" y="10"/>
                    </a:lnTo>
                    <a:lnTo>
                      <a:pt x="90" y="6"/>
                    </a:lnTo>
                    <a:lnTo>
                      <a:pt x="85" y="0"/>
                    </a:lnTo>
                    <a:lnTo>
                      <a:pt x="85" y="1"/>
                    </a:lnTo>
                    <a:lnTo>
                      <a:pt x="83" y="0"/>
                    </a:lnTo>
                    <a:lnTo>
                      <a:pt x="82" y="3"/>
                    </a:lnTo>
                    <a:lnTo>
                      <a:pt x="80" y="2"/>
                    </a:lnTo>
                    <a:lnTo>
                      <a:pt x="78" y="3"/>
                    </a:lnTo>
                    <a:lnTo>
                      <a:pt x="78" y="6"/>
                    </a:lnTo>
                    <a:lnTo>
                      <a:pt x="76" y="7"/>
                    </a:lnTo>
                    <a:lnTo>
                      <a:pt x="76" y="10"/>
                    </a:lnTo>
                    <a:lnTo>
                      <a:pt x="74" y="12"/>
                    </a:lnTo>
                    <a:lnTo>
                      <a:pt x="74" y="15"/>
                    </a:lnTo>
                    <a:lnTo>
                      <a:pt x="72" y="17"/>
                    </a:lnTo>
                    <a:lnTo>
                      <a:pt x="71" y="19"/>
                    </a:lnTo>
                    <a:lnTo>
                      <a:pt x="72" y="19"/>
                    </a:lnTo>
                    <a:lnTo>
                      <a:pt x="75" y="22"/>
                    </a:lnTo>
                    <a:lnTo>
                      <a:pt x="77" y="24"/>
                    </a:lnTo>
                    <a:lnTo>
                      <a:pt x="79" y="25"/>
                    </a:lnTo>
                    <a:lnTo>
                      <a:pt x="80" y="28"/>
                    </a:lnTo>
                    <a:lnTo>
                      <a:pt x="83" y="28"/>
                    </a:lnTo>
                    <a:lnTo>
                      <a:pt x="83" y="29"/>
                    </a:lnTo>
                    <a:lnTo>
                      <a:pt x="83" y="31"/>
                    </a:lnTo>
                    <a:lnTo>
                      <a:pt x="84" y="32"/>
                    </a:lnTo>
                    <a:lnTo>
                      <a:pt x="85" y="38"/>
                    </a:lnTo>
                    <a:lnTo>
                      <a:pt x="83" y="41"/>
                    </a:lnTo>
                    <a:lnTo>
                      <a:pt x="86" y="48"/>
                    </a:lnTo>
                    <a:lnTo>
                      <a:pt x="88" y="51"/>
                    </a:lnTo>
                    <a:lnTo>
                      <a:pt x="88" y="56"/>
                    </a:lnTo>
                    <a:lnTo>
                      <a:pt x="87" y="57"/>
                    </a:lnTo>
                    <a:lnTo>
                      <a:pt x="88" y="62"/>
                    </a:lnTo>
                    <a:lnTo>
                      <a:pt x="91" y="66"/>
                    </a:lnTo>
                    <a:lnTo>
                      <a:pt x="93" y="67"/>
                    </a:lnTo>
                    <a:lnTo>
                      <a:pt x="94" y="66"/>
                    </a:lnTo>
                    <a:lnTo>
                      <a:pt x="96" y="66"/>
                    </a:lnTo>
                    <a:lnTo>
                      <a:pt x="96" y="68"/>
                    </a:lnTo>
                    <a:lnTo>
                      <a:pt x="102" y="72"/>
                    </a:lnTo>
                    <a:lnTo>
                      <a:pt x="104" y="72"/>
                    </a:lnTo>
                    <a:lnTo>
                      <a:pt x="104" y="75"/>
                    </a:lnTo>
                    <a:lnTo>
                      <a:pt x="106" y="76"/>
                    </a:lnTo>
                    <a:lnTo>
                      <a:pt x="108" y="84"/>
                    </a:lnTo>
                    <a:lnTo>
                      <a:pt x="107" y="89"/>
                    </a:lnTo>
                    <a:lnTo>
                      <a:pt x="105" y="92"/>
                    </a:lnTo>
                    <a:lnTo>
                      <a:pt x="102" y="93"/>
                    </a:lnTo>
                    <a:lnTo>
                      <a:pt x="102" y="95"/>
                    </a:lnTo>
                    <a:lnTo>
                      <a:pt x="104" y="98"/>
                    </a:lnTo>
                    <a:lnTo>
                      <a:pt x="104" y="101"/>
                    </a:lnTo>
                    <a:lnTo>
                      <a:pt x="108" y="107"/>
                    </a:lnTo>
                    <a:lnTo>
                      <a:pt x="106" y="108"/>
                    </a:lnTo>
                    <a:lnTo>
                      <a:pt x="104" y="112"/>
                    </a:lnTo>
                    <a:lnTo>
                      <a:pt x="100" y="112"/>
                    </a:lnTo>
                    <a:lnTo>
                      <a:pt x="99" y="112"/>
                    </a:lnTo>
                    <a:lnTo>
                      <a:pt x="98" y="107"/>
                    </a:lnTo>
                    <a:lnTo>
                      <a:pt x="96" y="104"/>
                    </a:lnTo>
                    <a:lnTo>
                      <a:pt x="96" y="100"/>
                    </a:lnTo>
                    <a:lnTo>
                      <a:pt x="94" y="98"/>
                    </a:lnTo>
                    <a:lnTo>
                      <a:pt x="91" y="101"/>
                    </a:lnTo>
                    <a:lnTo>
                      <a:pt x="91" y="103"/>
                    </a:lnTo>
                    <a:lnTo>
                      <a:pt x="91" y="104"/>
                    </a:lnTo>
                    <a:lnTo>
                      <a:pt x="90" y="106"/>
                    </a:lnTo>
                    <a:lnTo>
                      <a:pt x="89" y="108"/>
                    </a:lnTo>
                    <a:lnTo>
                      <a:pt x="87" y="108"/>
                    </a:lnTo>
                    <a:lnTo>
                      <a:pt x="86" y="107"/>
                    </a:lnTo>
                    <a:lnTo>
                      <a:pt x="81" y="107"/>
                    </a:lnTo>
                    <a:lnTo>
                      <a:pt x="80" y="106"/>
                    </a:lnTo>
                    <a:lnTo>
                      <a:pt x="78" y="105"/>
                    </a:lnTo>
                    <a:lnTo>
                      <a:pt x="74" y="106"/>
                    </a:lnTo>
                    <a:lnTo>
                      <a:pt x="73" y="108"/>
                    </a:lnTo>
                    <a:lnTo>
                      <a:pt x="70" y="109"/>
                    </a:lnTo>
                    <a:lnTo>
                      <a:pt x="69" y="111"/>
                    </a:lnTo>
                    <a:lnTo>
                      <a:pt x="69" y="115"/>
                    </a:lnTo>
                    <a:lnTo>
                      <a:pt x="68" y="117"/>
                    </a:lnTo>
                    <a:lnTo>
                      <a:pt x="66" y="118"/>
                    </a:lnTo>
                    <a:lnTo>
                      <a:pt x="63" y="117"/>
                    </a:lnTo>
                    <a:lnTo>
                      <a:pt x="62" y="119"/>
                    </a:lnTo>
                    <a:lnTo>
                      <a:pt x="63" y="121"/>
                    </a:lnTo>
                    <a:lnTo>
                      <a:pt x="62" y="123"/>
                    </a:lnTo>
                    <a:lnTo>
                      <a:pt x="62" y="126"/>
                    </a:lnTo>
                    <a:lnTo>
                      <a:pt x="61" y="129"/>
                    </a:lnTo>
                    <a:lnTo>
                      <a:pt x="58" y="131"/>
                    </a:lnTo>
                    <a:lnTo>
                      <a:pt x="57" y="133"/>
                    </a:lnTo>
                    <a:lnTo>
                      <a:pt x="55" y="136"/>
                    </a:lnTo>
                    <a:lnTo>
                      <a:pt x="55" y="139"/>
                    </a:lnTo>
                    <a:lnTo>
                      <a:pt x="54" y="141"/>
                    </a:lnTo>
                    <a:lnTo>
                      <a:pt x="52" y="145"/>
                    </a:lnTo>
                    <a:lnTo>
                      <a:pt x="52" y="148"/>
                    </a:lnTo>
                    <a:lnTo>
                      <a:pt x="51" y="150"/>
                    </a:lnTo>
                    <a:lnTo>
                      <a:pt x="50" y="150"/>
                    </a:lnTo>
                    <a:lnTo>
                      <a:pt x="50" y="148"/>
                    </a:lnTo>
                    <a:lnTo>
                      <a:pt x="49" y="148"/>
                    </a:lnTo>
                    <a:lnTo>
                      <a:pt x="49" y="154"/>
                    </a:lnTo>
                    <a:lnTo>
                      <a:pt x="47" y="156"/>
                    </a:lnTo>
                    <a:lnTo>
                      <a:pt x="44" y="156"/>
                    </a:lnTo>
                    <a:lnTo>
                      <a:pt x="43" y="157"/>
                    </a:lnTo>
                    <a:lnTo>
                      <a:pt x="44" y="158"/>
                    </a:lnTo>
                    <a:lnTo>
                      <a:pt x="46" y="164"/>
                    </a:lnTo>
                    <a:lnTo>
                      <a:pt x="46" y="166"/>
                    </a:lnTo>
                    <a:lnTo>
                      <a:pt x="47" y="169"/>
                    </a:lnTo>
                    <a:lnTo>
                      <a:pt x="44" y="170"/>
                    </a:lnTo>
                    <a:lnTo>
                      <a:pt x="41" y="174"/>
                    </a:lnTo>
                    <a:lnTo>
                      <a:pt x="39" y="176"/>
                    </a:lnTo>
                    <a:lnTo>
                      <a:pt x="43" y="180"/>
                    </a:lnTo>
                    <a:lnTo>
                      <a:pt x="41" y="183"/>
                    </a:lnTo>
                    <a:lnTo>
                      <a:pt x="44" y="187"/>
                    </a:lnTo>
                    <a:lnTo>
                      <a:pt x="41" y="189"/>
                    </a:lnTo>
                    <a:lnTo>
                      <a:pt x="41" y="191"/>
                    </a:lnTo>
                    <a:lnTo>
                      <a:pt x="41" y="192"/>
                    </a:lnTo>
                    <a:lnTo>
                      <a:pt x="40" y="193"/>
                    </a:lnTo>
                    <a:lnTo>
                      <a:pt x="37" y="193"/>
                    </a:lnTo>
                    <a:lnTo>
                      <a:pt x="36" y="195"/>
                    </a:lnTo>
                    <a:lnTo>
                      <a:pt x="33" y="196"/>
                    </a:lnTo>
                    <a:lnTo>
                      <a:pt x="31" y="199"/>
                    </a:lnTo>
                    <a:lnTo>
                      <a:pt x="30" y="198"/>
                    </a:lnTo>
                    <a:lnTo>
                      <a:pt x="29" y="199"/>
                    </a:lnTo>
                    <a:lnTo>
                      <a:pt x="29" y="202"/>
                    </a:lnTo>
                    <a:lnTo>
                      <a:pt x="28" y="203"/>
                    </a:lnTo>
                    <a:lnTo>
                      <a:pt x="26" y="204"/>
                    </a:lnTo>
                    <a:lnTo>
                      <a:pt x="25" y="207"/>
                    </a:lnTo>
                    <a:lnTo>
                      <a:pt x="25" y="208"/>
                    </a:lnTo>
                    <a:lnTo>
                      <a:pt x="23" y="208"/>
                    </a:lnTo>
                    <a:lnTo>
                      <a:pt x="21" y="205"/>
                    </a:lnTo>
                    <a:lnTo>
                      <a:pt x="16" y="204"/>
                    </a:lnTo>
                    <a:lnTo>
                      <a:pt x="13" y="204"/>
                    </a:lnTo>
                    <a:lnTo>
                      <a:pt x="14" y="212"/>
                    </a:lnTo>
                    <a:lnTo>
                      <a:pt x="16" y="213"/>
                    </a:lnTo>
                    <a:lnTo>
                      <a:pt x="17" y="216"/>
                    </a:lnTo>
                    <a:lnTo>
                      <a:pt x="17" y="218"/>
                    </a:lnTo>
                    <a:lnTo>
                      <a:pt x="18" y="221"/>
                    </a:lnTo>
                    <a:lnTo>
                      <a:pt x="17" y="224"/>
                    </a:lnTo>
                    <a:lnTo>
                      <a:pt x="17" y="228"/>
                    </a:lnTo>
                    <a:lnTo>
                      <a:pt x="17" y="230"/>
                    </a:lnTo>
                    <a:lnTo>
                      <a:pt x="18" y="231"/>
                    </a:lnTo>
                    <a:lnTo>
                      <a:pt x="18" y="236"/>
                    </a:lnTo>
                    <a:lnTo>
                      <a:pt x="21" y="238"/>
                    </a:lnTo>
                    <a:lnTo>
                      <a:pt x="19" y="241"/>
                    </a:lnTo>
                    <a:lnTo>
                      <a:pt x="22" y="243"/>
                    </a:lnTo>
                    <a:lnTo>
                      <a:pt x="21" y="245"/>
                    </a:lnTo>
                    <a:lnTo>
                      <a:pt x="21" y="247"/>
                    </a:lnTo>
                    <a:lnTo>
                      <a:pt x="20" y="249"/>
                    </a:lnTo>
                    <a:lnTo>
                      <a:pt x="20" y="251"/>
                    </a:lnTo>
                    <a:lnTo>
                      <a:pt x="21" y="253"/>
                    </a:lnTo>
                    <a:lnTo>
                      <a:pt x="19" y="255"/>
                    </a:lnTo>
                    <a:lnTo>
                      <a:pt x="21" y="261"/>
                    </a:lnTo>
                    <a:lnTo>
                      <a:pt x="21" y="264"/>
                    </a:lnTo>
                    <a:lnTo>
                      <a:pt x="23" y="265"/>
                    </a:lnTo>
                    <a:lnTo>
                      <a:pt x="22" y="266"/>
                    </a:lnTo>
                    <a:lnTo>
                      <a:pt x="23" y="267"/>
                    </a:lnTo>
                    <a:lnTo>
                      <a:pt x="19" y="268"/>
                    </a:lnTo>
                    <a:lnTo>
                      <a:pt x="17" y="268"/>
                    </a:lnTo>
                    <a:lnTo>
                      <a:pt x="15" y="270"/>
                    </a:lnTo>
                    <a:lnTo>
                      <a:pt x="14" y="271"/>
                    </a:lnTo>
                    <a:lnTo>
                      <a:pt x="13" y="277"/>
                    </a:lnTo>
                    <a:lnTo>
                      <a:pt x="13" y="279"/>
                    </a:lnTo>
                    <a:lnTo>
                      <a:pt x="14" y="280"/>
                    </a:lnTo>
                    <a:lnTo>
                      <a:pt x="12" y="283"/>
                    </a:lnTo>
                    <a:lnTo>
                      <a:pt x="13" y="286"/>
                    </a:lnTo>
                    <a:lnTo>
                      <a:pt x="15" y="287"/>
                    </a:lnTo>
                    <a:lnTo>
                      <a:pt x="16" y="289"/>
                    </a:lnTo>
                    <a:lnTo>
                      <a:pt x="17" y="290"/>
                    </a:lnTo>
                    <a:lnTo>
                      <a:pt x="18" y="291"/>
                    </a:lnTo>
                    <a:lnTo>
                      <a:pt x="17" y="293"/>
                    </a:lnTo>
                    <a:lnTo>
                      <a:pt x="17" y="295"/>
                    </a:lnTo>
                    <a:lnTo>
                      <a:pt x="17" y="298"/>
                    </a:lnTo>
                    <a:lnTo>
                      <a:pt x="19" y="304"/>
                    </a:lnTo>
                    <a:lnTo>
                      <a:pt x="23" y="311"/>
                    </a:lnTo>
                    <a:lnTo>
                      <a:pt x="25" y="313"/>
                    </a:lnTo>
                    <a:lnTo>
                      <a:pt x="26" y="314"/>
                    </a:lnTo>
                    <a:lnTo>
                      <a:pt x="28" y="316"/>
                    </a:lnTo>
                    <a:lnTo>
                      <a:pt x="26" y="317"/>
                    </a:lnTo>
                    <a:lnTo>
                      <a:pt x="26" y="318"/>
                    </a:lnTo>
                    <a:lnTo>
                      <a:pt x="26" y="319"/>
                    </a:lnTo>
                    <a:lnTo>
                      <a:pt x="25" y="320"/>
                    </a:lnTo>
                    <a:lnTo>
                      <a:pt x="28" y="325"/>
                    </a:lnTo>
                    <a:lnTo>
                      <a:pt x="30" y="326"/>
                    </a:lnTo>
                    <a:lnTo>
                      <a:pt x="28" y="329"/>
                    </a:lnTo>
                    <a:lnTo>
                      <a:pt x="26" y="329"/>
                    </a:lnTo>
                    <a:lnTo>
                      <a:pt x="25" y="332"/>
                    </a:lnTo>
                    <a:lnTo>
                      <a:pt x="23" y="333"/>
                    </a:lnTo>
                    <a:lnTo>
                      <a:pt x="23" y="335"/>
                    </a:lnTo>
                    <a:lnTo>
                      <a:pt x="25" y="335"/>
                    </a:lnTo>
                    <a:lnTo>
                      <a:pt x="26" y="335"/>
                    </a:lnTo>
                    <a:lnTo>
                      <a:pt x="27" y="333"/>
                    </a:lnTo>
                    <a:lnTo>
                      <a:pt x="29" y="333"/>
                    </a:lnTo>
                    <a:lnTo>
                      <a:pt x="29" y="335"/>
                    </a:lnTo>
                    <a:lnTo>
                      <a:pt x="30" y="336"/>
                    </a:lnTo>
                    <a:lnTo>
                      <a:pt x="31" y="335"/>
                    </a:lnTo>
                    <a:lnTo>
                      <a:pt x="34" y="335"/>
                    </a:lnTo>
                    <a:lnTo>
                      <a:pt x="35" y="338"/>
                    </a:lnTo>
                    <a:lnTo>
                      <a:pt x="38" y="340"/>
                    </a:lnTo>
                    <a:lnTo>
                      <a:pt x="37" y="342"/>
                    </a:lnTo>
                    <a:lnTo>
                      <a:pt x="35" y="346"/>
                    </a:lnTo>
                    <a:lnTo>
                      <a:pt x="36" y="346"/>
                    </a:lnTo>
                    <a:lnTo>
                      <a:pt x="36" y="348"/>
                    </a:lnTo>
                    <a:lnTo>
                      <a:pt x="37" y="347"/>
                    </a:lnTo>
                    <a:lnTo>
                      <a:pt x="37" y="349"/>
                    </a:lnTo>
                    <a:lnTo>
                      <a:pt x="35" y="356"/>
                    </a:lnTo>
                    <a:lnTo>
                      <a:pt x="36" y="359"/>
                    </a:lnTo>
                    <a:lnTo>
                      <a:pt x="33" y="361"/>
                    </a:lnTo>
                    <a:lnTo>
                      <a:pt x="32" y="361"/>
                    </a:lnTo>
                    <a:lnTo>
                      <a:pt x="30" y="362"/>
                    </a:lnTo>
                    <a:lnTo>
                      <a:pt x="30" y="364"/>
                    </a:lnTo>
                    <a:lnTo>
                      <a:pt x="30" y="365"/>
                    </a:lnTo>
                    <a:lnTo>
                      <a:pt x="29" y="365"/>
                    </a:lnTo>
                    <a:lnTo>
                      <a:pt x="26" y="365"/>
                    </a:lnTo>
                    <a:lnTo>
                      <a:pt x="25" y="367"/>
                    </a:lnTo>
                    <a:lnTo>
                      <a:pt x="25" y="369"/>
                    </a:lnTo>
                    <a:lnTo>
                      <a:pt x="23" y="369"/>
                    </a:lnTo>
                    <a:lnTo>
                      <a:pt x="23" y="374"/>
                    </a:lnTo>
                    <a:lnTo>
                      <a:pt x="22" y="375"/>
                    </a:lnTo>
                    <a:lnTo>
                      <a:pt x="22" y="377"/>
                    </a:lnTo>
                    <a:lnTo>
                      <a:pt x="24" y="381"/>
                    </a:lnTo>
                    <a:lnTo>
                      <a:pt x="26" y="384"/>
                    </a:lnTo>
                    <a:lnTo>
                      <a:pt x="26" y="385"/>
                    </a:lnTo>
                    <a:lnTo>
                      <a:pt x="25" y="384"/>
                    </a:lnTo>
                    <a:lnTo>
                      <a:pt x="25" y="382"/>
                    </a:lnTo>
                    <a:lnTo>
                      <a:pt x="24" y="382"/>
                    </a:lnTo>
                    <a:lnTo>
                      <a:pt x="24" y="383"/>
                    </a:lnTo>
                    <a:lnTo>
                      <a:pt x="23" y="384"/>
                    </a:lnTo>
                    <a:lnTo>
                      <a:pt x="22" y="388"/>
                    </a:lnTo>
                    <a:lnTo>
                      <a:pt x="20" y="389"/>
                    </a:lnTo>
                    <a:lnTo>
                      <a:pt x="21" y="391"/>
                    </a:lnTo>
                    <a:lnTo>
                      <a:pt x="21" y="392"/>
                    </a:lnTo>
                    <a:lnTo>
                      <a:pt x="19" y="393"/>
                    </a:lnTo>
                    <a:lnTo>
                      <a:pt x="20" y="395"/>
                    </a:lnTo>
                    <a:lnTo>
                      <a:pt x="21" y="396"/>
                    </a:lnTo>
                    <a:lnTo>
                      <a:pt x="18" y="397"/>
                    </a:lnTo>
                    <a:lnTo>
                      <a:pt x="18" y="398"/>
                    </a:lnTo>
                    <a:lnTo>
                      <a:pt x="17" y="399"/>
                    </a:lnTo>
                    <a:lnTo>
                      <a:pt x="16" y="398"/>
                    </a:lnTo>
                    <a:lnTo>
                      <a:pt x="15" y="401"/>
                    </a:lnTo>
                    <a:lnTo>
                      <a:pt x="17" y="401"/>
                    </a:lnTo>
                    <a:lnTo>
                      <a:pt x="17" y="404"/>
                    </a:lnTo>
                    <a:lnTo>
                      <a:pt x="19" y="405"/>
                    </a:lnTo>
                    <a:lnTo>
                      <a:pt x="18" y="406"/>
                    </a:lnTo>
                    <a:lnTo>
                      <a:pt x="17" y="406"/>
                    </a:lnTo>
                    <a:lnTo>
                      <a:pt x="13" y="407"/>
                    </a:lnTo>
                    <a:lnTo>
                      <a:pt x="13" y="406"/>
                    </a:lnTo>
                    <a:lnTo>
                      <a:pt x="12" y="405"/>
                    </a:lnTo>
                    <a:lnTo>
                      <a:pt x="11" y="403"/>
                    </a:lnTo>
                    <a:lnTo>
                      <a:pt x="9" y="404"/>
                    </a:lnTo>
                    <a:lnTo>
                      <a:pt x="9" y="402"/>
                    </a:lnTo>
                    <a:lnTo>
                      <a:pt x="8" y="404"/>
                    </a:lnTo>
                    <a:lnTo>
                      <a:pt x="8" y="403"/>
                    </a:lnTo>
                    <a:lnTo>
                      <a:pt x="5" y="401"/>
                    </a:lnTo>
                    <a:lnTo>
                      <a:pt x="3" y="399"/>
                    </a:lnTo>
                    <a:lnTo>
                      <a:pt x="5" y="401"/>
                    </a:lnTo>
                    <a:lnTo>
                      <a:pt x="3" y="401"/>
                    </a:lnTo>
                    <a:lnTo>
                      <a:pt x="4" y="403"/>
                    </a:lnTo>
                    <a:lnTo>
                      <a:pt x="3" y="404"/>
                    </a:lnTo>
                    <a:lnTo>
                      <a:pt x="3" y="405"/>
                    </a:lnTo>
                    <a:lnTo>
                      <a:pt x="3" y="407"/>
                    </a:lnTo>
                    <a:lnTo>
                      <a:pt x="3" y="410"/>
                    </a:lnTo>
                    <a:lnTo>
                      <a:pt x="5" y="410"/>
                    </a:lnTo>
                    <a:lnTo>
                      <a:pt x="5" y="411"/>
                    </a:lnTo>
                    <a:lnTo>
                      <a:pt x="5" y="412"/>
                    </a:lnTo>
                    <a:lnTo>
                      <a:pt x="3" y="413"/>
                    </a:lnTo>
                    <a:lnTo>
                      <a:pt x="2" y="416"/>
                    </a:lnTo>
                    <a:lnTo>
                      <a:pt x="1" y="417"/>
                    </a:lnTo>
                    <a:lnTo>
                      <a:pt x="0" y="420"/>
                    </a:lnTo>
                    <a:lnTo>
                      <a:pt x="2" y="420"/>
                    </a:lnTo>
                    <a:lnTo>
                      <a:pt x="5" y="420"/>
                    </a:lnTo>
                    <a:lnTo>
                      <a:pt x="6" y="420"/>
                    </a:lnTo>
                    <a:lnTo>
                      <a:pt x="8" y="421"/>
                    </a:lnTo>
                    <a:lnTo>
                      <a:pt x="9" y="420"/>
                    </a:lnTo>
                    <a:lnTo>
                      <a:pt x="11" y="422"/>
                    </a:lnTo>
                    <a:lnTo>
                      <a:pt x="12" y="423"/>
                    </a:lnTo>
                    <a:lnTo>
                      <a:pt x="15" y="426"/>
                    </a:lnTo>
                    <a:lnTo>
                      <a:pt x="18" y="426"/>
                    </a:lnTo>
                    <a:lnTo>
                      <a:pt x="20" y="425"/>
                    </a:lnTo>
                    <a:lnTo>
                      <a:pt x="19" y="426"/>
                    </a:lnTo>
                    <a:lnTo>
                      <a:pt x="19" y="427"/>
                    </a:lnTo>
                    <a:lnTo>
                      <a:pt x="20" y="426"/>
                    </a:lnTo>
                    <a:lnTo>
                      <a:pt x="21" y="426"/>
                    </a:lnTo>
                    <a:lnTo>
                      <a:pt x="23" y="427"/>
                    </a:lnTo>
                    <a:lnTo>
                      <a:pt x="24" y="427"/>
                    </a:lnTo>
                    <a:lnTo>
                      <a:pt x="25" y="427"/>
                    </a:lnTo>
                    <a:lnTo>
                      <a:pt x="25" y="428"/>
                    </a:lnTo>
                    <a:lnTo>
                      <a:pt x="22" y="428"/>
                    </a:lnTo>
                    <a:lnTo>
                      <a:pt x="20" y="427"/>
                    </a:lnTo>
                    <a:lnTo>
                      <a:pt x="18" y="427"/>
                    </a:lnTo>
                    <a:lnTo>
                      <a:pt x="17" y="430"/>
                    </a:lnTo>
                    <a:lnTo>
                      <a:pt x="17" y="431"/>
                    </a:lnTo>
                    <a:lnTo>
                      <a:pt x="17" y="435"/>
                    </a:lnTo>
                    <a:lnTo>
                      <a:pt x="15" y="436"/>
                    </a:lnTo>
                    <a:lnTo>
                      <a:pt x="14" y="435"/>
                    </a:lnTo>
                    <a:lnTo>
                      <a:pt x="11" y="437"/>
                    </a:lnTo>
                    <a:lnTo>
                      <a:pt x="12" y="439"/>
                    </a:lnTo>
                    <a:lnTo>
                      <a:pt x="10" y="443"/>
                    </a:lnTo>
                    <a:lnTo>
                      <a:pt x="11" y="445"/>
                    </a:lnTo>
                    <a:lnTo>
                      <a:pt x="11" y="448"/>
                    </a:lnTo>
                    <a:lnTo>
                      <a:pt x="12" y="449"/>
                    </a:lnTo>
                    <a:lnTo>
                      <a:pt x="12" y="451"/>
                    </a:lnTo>
                    <a:lnTo>
                      <a:pt x="13" y="454"/>
                    </a:lnTo>
                    <a:lnTo>
                      <a:pt x="12" y="454"/>
                    </a:lnTo>
                    <a:lnTo>
                      <a:pt x="13" y="455"/>
                    </a:lnTo>
                    <a:lnTo>
                      <a:pt x="12" y="462"/>
                    </a:lnTo>
                    <a:lnTo>
                      <a:pt x="14" y="463"/>
                    </a:lnTo>
                    <a:lnTo>
                      <a:pt x="15" y="464"/>
                    </a:lnTo>
                    <a:lnTo>
                      <a:pt x="17" y="464"/>
                    </a:lnTo>
                    <a:lnTo>
                      <a:pt x="17" y="465"/>
                    </a:lnTo>
                    <a:lnTo>
                      <a:pt x="17" y="468"/>
                    </a:lnTo>
                    <a:lnTo>
                      <a:pt x="18" y="470"/>
                    </a:lnTo>
                    <a:lnTo>
                      <a:pt x="17" y="471"/>
                    </a:lnTo>
                    <a:lnTo>
                      <a:pt x="19" y="471"/>
                    </a:lnTo>
                    <a:lnTo>
                      <a:pt x="19" y="473"/>
                    </a:lnTo>
                    <a:lnTo>
                      <a:pt x="19" y="474"/>
                    </a:lnTo>
                    <a:lnTo>
                      <a:pt x="18" y="474"/>
                    </a:lnTo>
                    <a:lnTo>
                      <a:pt x="17" y="474"/>
                    </a:lnTo>
                    <a:lnTo>
                      <a:pt x="15" y="474"/>
                    </a:lnTo>
                    <a:lnTo>
                      <a:pt x="15" y="475"/>
                    </a:lnTo>
                    <a:lnTo>
                      <a:pt x="12" y="474"/>
                    </a:lnTo>
                    <a:lnTo>
                      <a:pt x="11" y="477"/>
                    </a:lnTo>
                    <a:lnTo>
                      <a:pt x="11" y="478"/>
                    </a:lnTo>
                    <a:lnTo>
                      <a:pt x="9" y="480"/>
                    </a:lnTo>
                    <a:lnTo>
                      <a:pt x="9" y="483"/>
                    </a:lnTo>
                    <a:lnTo>
                      <a:pt x="11" y="484"/>
                    </a:lnTo>
                    <a:lnTo>
                      <a:pt x="11" y="482"/>
                    </a:lnTo>
                    <a:lnTo>
                      <a:pt x="13" y="483"/>
                    </a:lnTo>
                    <a:lnTo>
                      <a:pt x="12" y="486"/>
                    </a:lnTo>
                    <a:lnTo>
                      <a:pt x="18" y="490"/>
                    </a:lnTo>
                    <a:lnTo>
                      <a:pt x="21" y="494"/>
                    </a:lnTo>
                    <a:lnTo>
                      <a:pt x="25" y="496"/>
                    </a:lnTo>
                    <a:lnTo>
                      <a:pt x="26" y="499"/>
                    </a:lnTo>
                    <a:lnTo>
                      <a:pt x="27" y="498"/>
                    </a:lnTo>
                    <a:lnTo>
                      <a:pt x="27" y="497"/>
                    </a:lnTo>
                    <a:lnTo>
                      <a:pt x="30" y="493"/>
                    </a:lnTo>
                    <a:lnTo>
                      <a:pt x="32" y="491"/>
                    </a:lnTo>
                    <a:lnTo>
                      <a:pt x="34" y="491"/>
                    </a:lnTo>
                    <a:lnTo>
                      <a:pt x="36" y="490"/>
                    </a:lnTo>
                    <a:lnTo>
                      <a:pt x="37" y="491"/>
                    </a:lnTo>
                    <a:lnTo>
                      <a:pt x="36" y="489"/>
                    </a:lnTo>
                    <a:lnTo>
                      <a:pt x="36" y="486"/>
                    </a:lnTo>
                    <a:lnTo>
                      <a:pt x="36" y="484"/>
                    </a:lnTo>
                    <a:lnTo>
                      <a:pt x="37" y="484"/>
                    </a:lnTo>
                    <a:lnTo>
                      <a:pt x="39" y="478"/>
                    </a:lnTo>
                    <a:lnTo>
                      <a:pt x="40" y="481"/>
                    </a:lnTo>
                    <a:lnTo>
                      <a:pt x="41" y="480"/>
                    </a:lnTo>
                    <a:lnTo>
                      <a:pt x="44" y="478"/>
                    </a:lnTo>
                    <a:lnTo>
                      <a:pt x="41" y="475"/>
                    </a:lnTo>
                    <a:lnTo>
                      <a:pt x="42" y="473"/>
                    </a:lnTo>
                    <a:lnTo>
                      <a:pt x="41" y="472"/>
                    </a:lnTo>
                    <a:lnTo>
                      <a:pt x="38" y="471"/>
                    </a:lnTo>
                    <a:lnTo>
                      <a:pt x="38" y="469"/>
                    </a:lnTo>
                    <a:lnTo>
                      <a:pt x="38" y="468"/>
                    </a:lnTo>
                    <a:lnTo>
                      <a:pt x="40" y="467"/>
                    </a:lnTo>
                    <a:lnTo>
                      <a:pt x="41" y="466"/>
                    </a:lnTo>
                    <a:lnTo>
                      <a:pt x="39" y="465"/>
                    </a:lnTo>
                    <a:lnTo>
                      <a:pt x="39" y="463"/>
                    </a:lnTo>
                    <a:lnTo>
                      <a:pt x="38" y="463"/>
                    </a:lnTo>
                    <a:lnTo>
                      <a:pt x="37" y="464"/>
                    </a:lnTo>
                    <a:lnTo>
                      <a:pt x="37" y="462"/>
                    </a:lnTo>
                    <a:lnTo>
                      <a:pt x="36" y="462"/>
                    </a:lnTo>
                    <a:lnTo>
                      <a:pt x="36" y="459"/>
                    </a:lnTo>
                    <a:lnTo>
                      <a:pt x="35" y="459"/>
                    </a:lnTo>
                    <a:lnTo>
                      <a:pt x="35" y="458"/>
                    </a:lnTo>
                    <a:lnTo>
                      <a:pt x="34" y="459"/>
                    </a:lnTo>
                    <a:lnTo>
                      <a:pt x="33" y="458"/>
                    </a:lnTo>
                    <a:lnTo>
                      <a:pt x="32" y="458"/>
                    </a:lnTo>
                    <a:lnTo>
                      <a:pt x="33" y="456"/>
                    </a:lnTo>
                    <a:lnTo>
                      <a:pt x="32" y="454"/>
                    </a:lnTo>
                    <a:lnTo>
                      <a:pt x="30" y="454"/>
                    </a:lnTo>
                    <a:lnTo>
                      <a:pt x="31" y="452"/>
                    </a:lnTo>
                    <a:lnTo>
                      <a:pt x="33" y="454"/>
                    </a:lnTo>
                    <a:lnTo>
                      <a:pt x="34" y="453"/>
                    </a:lnTo>
                    <a:lnTo>
                      <a:pt x="35" y="451"/>
                    </a:lnTo>
                    <a:lnTo>
                      <a:pt x="36" y="451"/>
                    </a:lnTo>
                    <a:lnTo>
                      <a:pt x="36" y="450"/>
                    </a:lnTo>
                    <a:lnTo>
                      <a:pt x="35" y="450"/>
                    </a:lnTo>
                    <a:lnTo>
                      <a:pt x="34" y="450"/>
                    </a:lnTo>
                    <a:lnTo>
                      <a:pt x="36" y="449"/>
                    </a:lnTo>
                    <a:lnTo>
                      <a:pt x="38" y="449"/>
                    </a:lnTo>
                    <a:lnTo>
                      <a:pt x="44" y="446"/>
                    </a:lnTo>
                    <a:lnTo>
                      <a:pt x="45" y="446"/>
                    </a:lnTo>
                    <a:lnTo>
                      <a:pt x="46" y="445"/>
                    </a:lnTo>
                    <a:lnTo>
                      <a:pt x="47" y="446"/>
                    </a:lnTo>
                    <a:lnTo>
                      <a:pt x="50" y="451"/>
                    </a:lnTo>
                    <a:lnTo>
                      <a:pt x="52" y="448"/>
                    </a:lnTo>
                    <a:lnTo>
                      <a:pt x="54" y="449"/>
                    </a:lnTo>
                    <a:lnTo>
                      <a:pt x="54" y="450"/>
                    </a:lnTo>
                    <a:lnTo>
                      <a:pt x="55" y="450"/>
                    </a:lnTo>
                    <a:lnTo>
                      <a:pt x="54" y="451"/>
                    </a:lnTo>
                    <a:lnTo>
                      <a:pt x="55" y="452"/>
                    </a:lnTo>
                    <a:lnTo>
                      <a:pt x="57" y="454"/>
                    </a:lnTo>
                    <a:lnTo>
                      <a:pt x="57" y="458"/>
                    </a:lnTo>
                    <a:lnTo>
                      <a:pt x="55" y="458"/>
                    </a:lnTo>
                    <a:lnTo>
                      <a:pt x="55" y="459"/>
                    </a:lnTo>
                    <a:lnTo>
                      <a:pt x="57" y="459"/>
                    </a:lnTo>
                    <a:lnTo>
                      <a:pt x="57" y="461"/>
                    </a:lnTo>
                    <a:lnTo>
                      <a:pt x="61" y="463"/>
                    </a:lnTo>
                    <a:lnTo>
                      <a:pt x="62" y="464"/>
                    </a:lnTo>
                    <a:lnTo>
                      <a:pt x="61" y="465"/>
                    </a:lnTo>
                    <a:lnTo>
                      <a:pt x="59" y="465"/>
                    </a:lnTo>
                    <a:lnTo>
                      <a:pt x="59" y="466"/>
                    </a:lnTo>
                    <a:lnTo>
                      <a:pt x="60" y="466"/>
                    </a:lnTo>
                    <a:lnTo>
                      <a:pt x="61" y="467"/>
                    </a:lnTo>
                    <a:lnTo>
                      <a:pt x="62" y="467"/>
                    </a:lnTo>
                    <a:lnTo>
                      <a:pt x="63" y="468"/>
                    </a:lnTo>
                    <a:lnTo>
                      <a:pt x="64" y="469"/>
                    </a:lnTo>
                    <a:lnTo>
                      <a:pt x="64" y="472"/>
                    </a:lnTo>
                    <a:lnTo>
                      <a:pt x="63" y="472"/>
                    </a:lnTo>
                    <a:lnTo>
                      <a:pt x="63" y="473"/>
                    </a:lnTo>
                    <a:lnTo>
                      <a:pt x="64" y="477"/>
                    </a:lnTo>
                    <a:lnTo>
                      <a:pt x="64" y="479"/>
                    </a:lnTo>
                    <a:lnTo>
                      <a:pt x="64" y="482"/>
                    </a:lnTo>
                    <a:lnTo>
                      <a:pt x="63" y="481"/>
                    </a:lnTo>
                    <a:lnTo>
                      <a:pt x="62" y="482"/>
                    </a:lnTo>
                    <a:lnTo>
                      <a:pt x="65" y="485"/>
                    </a:lnTo>
                    <a:lnTo>
                      <a:pt x="66" y="486"/>
                    </a:lnTo>
                    <a:lnTo>
                      <a:pt x="69" y="485"/>
                    </a:lnTo>
                    <a:lnTo>
                      <a:pt x="69" y="486"/>
                    </a:lnTo>
                    <a:lnTo>
                      <a:pt x="70" y="486"/>
                    </a:lnTo>
                    <a:lnTo>
                      <a:pt x="70" y="487"/>
                    </a:lnTo>
                    <a:lnTo>
                      <a:pt x="69" y="490"/>
                    </a:lnTo>
                    <a:lnTo>
                      <a:pt x="70" y="490"/>
                    </a:lnTo>
                    <a:lnTo>
                      <a:pt x="70" y="492"/>
                    </a:lnTo>
                    <a:lnTo>
                      <a:pt x="69" y="491"/>
                    </a:lnTo>
                    <a:lnTo>
                      <a:pt x="69" y="494"/>
                    </a:lnTo>
                    <a:lnTo>
                      <a:pt x="72" y="494"/>
                    </a:lnTo>
                    <a:lnTo>
                      <a:pt x="71" y="496"/>
                    </a:lnTo>
                    <a:lnTo>
                      <a:pt x="72" y="496"/>
                    </a:lnTo>
                    <a:lnTo>
                      <a:pt x="72" y="498"/>
                    </a:lnTo>
                    <a:lnTo>
                      <a:pt x="74" y="498"/>
                    </a:lnTo>
                    <a:lnTo>
                      <a:pt x="73" y="500"/>
                    </a:lnTo>
                    <a:lnTo>
                      <a:pt x="73" y="501"/>
                    </a:lnTo>
                    <a:lnTo>
                      <a:pt x="74" y="501"/>
                    </a:lnTo>
                    <a:lnTo>
                      <a:pt x="75" y="501"/>
                    </a:lnTo>
                    <a:lnTo>
                      <a:pt x="77" y="501"/>
                    </a:lnTo>
                    <a:lnTo>
                      <a:pt x="78" y="500"/>
                    </a:lnTo>
                    <a:lnTo>
                      <a:pt x="77" y="500"/>
                    </a:lnTo>
                    <a:lnTo>
                      <a:pt x="77" y="499"/>
                    </a:lnTo>
                    <a:lnTo>
                      <a:pt x="77" y="497"/>
                    </a:lnTo>
                    <a:lnTo>
                      <a:pt x="76" y="496"/>
                    </a:lnTo>
                    <a:lnTo>
                      <a:pt x="78" y="496"/>
                    </a:lnTo>
                    <a:lnTo>
                      <a:pt x="78" y="495"/>
                    </a:lnTo>
                    <a:lnTo>
                      <a:pt x="79" y="494"/>
                    </a:lnTo>
                    <a:lnTo>
                      <a:pt x="78" y="491"/>
                    </a:lnTo>
                    <a:lnTo>
                      <a:pt x="79" y="491"/>
                    </a:lnTo>
                    <a:lnTo>
                      <a:pt x="80" y="494"/>
                    </a:lnTo>
                    <a:lnTo>
                      <a:pt x="80" y="496"/>
                    </a:lnTo>
                    <a:lnTo>
                      <a:pt x="82" y="498"/>
                    </a:lnTo>
                    <a:lnTo>
                      <a:pt x="82" y="501"/>
                    </a:lnTo>
                    <a:lnTo>
                      <a:pt x="80" y="503"/>
                    </a:lnTo>
                    <a:lnTo>
                      <a:pt x="79" y="504"/>
                    </a:lnTo>
                    <a:lnTo>
                      <a:pt x="80" y="506"/>
                    </a:lnTo>
                    <a:lnTo>
                      <a:pt x="78" y="507"/>
                    </a:lnTo>
                    <a:lnTo>
                      <a:pt x="76" y="510"/>
                    </a:lnTo>
                    <a:lnTo>
                      <a:pt x="77" y="512"/>
                    </a:lnTo>
                    <a:lnTo>
                      <a:pt x="77" y="513"/>
                    </a:lnTo>
                    <a:lnTo>
                      <a:pt x="77" y="514"/>
                    </a:lnTo>
                    <a:lnTo>
                      <a:pt x="75" y="515"/>
                    </a:lnTo>
                    <a:lnTo>
                      <a:pt x="76" y="518"/>
                    </a:lnTo>
                    <a:lnTo>
                      <a:pt x="77" y="517"/>
                    </a:lnTo>
                    <a:lnTo>
                      <a:pt x="80" y="519"/>
                    </a:lnTo>
                    <a:lnTo>
                      <a:pt x="80" y="520"/>
                    </a:lnTo>
                    <a:lnTo>
                      <a:pt x="80" y="521"/>
                    </a:lnTo>
                    <a:lnTo>
                      <a:pt x="83" y="522"/>
                    </a:lnTo>
                    <a:lnTo>
                      <a:pt x="83" y="523"/>
                    </a:lnTo>
                    <a:lnTo>
                      <a:pt x="85" y="523"/>
                    </a:lnTo>
                    <a:lnTo>
                      <a:pt x="88" y="525"/>
                    </a:lnTo>
                    <a:lnTo>
                      <a:pt x="90" y="525"/>
                    </a:lnTo>
                    <a:lnTo>
                      <a:pt x="93" y="527"/>
                    </a:lnTo>
                    <a:lnTo>
                      <a:pt x="94" y="527"/>
                    </a:lnTo>
                    <a:lnTo>
                      <a:pt x="94" y="528"/>
                    </a:lnTo>
                    <a:lnTo>
                      <a:pt x="95" y="530"/>
                    </a:lnTo>
                    <a:lnTo>
                      <a:pt x="97" y="534"/>
                    </a:lnTo>
                    <a:lnTo>
                      <a:pt x="100" y="533"/>
                    </a:lnTo>
                    <a:lnTo>
                      <a:pt x="100" y="536"/>
                    </a:lnTo>
                    <a:lnTo>
                      <a:pt x="99" y="537"/>
                    </a:lnTo>
                    <a:lnTo>
                      <a:pt x="99" y="538"/>
                    </a:lnTo>
                    <a:lnTo>
                      <a:pt x="98" y="538"/>
                    </a:lnTo>
                    <a:lnTo>
                      <a:pt x="99" y="541"/>
                    </a:lnTo>
                    <a:lnTo>
                      <a:pt x="100" y="544"/>
                    </a:lnTo>
                    <a:lnTo>
                      <a:pt x="100" y="547"/>
                    </a:lnTo>
                    <a:lnTo>
                      <a:pt x="101" y="549"/>
                    </a:lnTo>
                    <a:lnTo>
                      <a:pt x="101" y="548"/>
                    </a:lnTo>
                    <a:lnTo>
                      <a:pt x="102" y="549"/>
                    </a:lnTo>
                    <a:lnTo>
                      <a:pt x="102" y="551"/>
                    </a:lnTo>
                    <a:lnTo>
                      <a:pt x="102" y="555"/>
                    </a:lnTo>
                    <a:lnTo>
                      <a:pt x="103" y="555"/>
                    </a:lnTo>
                    <a:lnTo>
                      <a:pt x="102" y="557"/>
                    </a:lnTo>
                    <a:lnTo>
                      <a:pt x="104" y="556"/>
                    </a:lnTo>
                    <a:lnTo>
                      <a:pt x="104" y="557"/>
                    </a:lnTo>
                    <a:lnTo>
                      <a:pt x="104" y="558"/>
                    </a:lnTo>
                    <a:lnTo>
                      <a:pt x="103" y="558"/>
                    </a:lnTo>
                    <a:lnTo>
                      <a:pt x="104" y="559"/>
                    </a:lnTo>
                    <a:lnTo>
                      <a:pt x="105" y="560"/>
                    </a:lnTo>
                    <a:lnTo>
                      <a:pt x="106" y="561"/>
                    </a:lnTo>
                    <a:lnTo>
                      <a:pt x="107" y="562"/>
                    </a:lnTo>
                    <a:lnTo>
                      <a:pt x="107" y="561"/>
                    </a:lnTo>
                    <a:lnTo>
                      <a:pt x="108" y="561"/>
                    </a:lnTo>
                    <a:lnTo>
                      <a:pt x="108" y="562"/>
                    </a:lnTo>
                    <a:lnTo>
                      <a:pt x="109" y="560"/>
                    </a:lnTo>
                    <a:lnTo>
                      <a:pt x="110" y="557"/>
                    </a:lnTo>
                    <a:lnTo>
                      <a:pt x="109" y="557"/>
                    </a:lnTo>
                    <a:lnTo>
                      <a:pt x="109" y="554"/>
                    </a:lnTo>
                    <a:lnTo>
                      <a:pt x="111" y="553"/>
                    </a:lnTo>
                    <a:lnTo>
                      <a:pt x="113" y="553"/>
                    </a:lnTo>
                    <a:lnTo>
                      <a:pt x="115" y="552"/>
                    </a:lnTo>
                    <a:lnTo>
                      <a:pt x="113" y="550"/>
                    </a:lnTo>
                    <a:lnTo>
                      <a:pt x="114" y="549"/>
                    </a:lnTo>
                    <a:lnTo>
                      <a:pt x="115" y="549"/>
                    </a:lnTo>
                    <a:lnTo>
                      <a:pt x="116" y="552"/>
                    </a:lnTo>
                    <a:lnTo>
                      <a:pt x="118" y="554"/>
                    </a:lnTo>
                    <a:lnTo>
                      <a:pt x="119" y="553"/>
                    </a:lnTo>
                    <a:lnTo>
                      <a:pt x="119" y="551"/>
                    </a:lnTo>
                    <a:lnTo>
                      <a:pt x="121" y="551"/>
                    </a:lnTo>
                    <a:lnTo>
                      <a:pt x="123" y="551"/>
                    </a:lnTo>
                    <a:lnTo>
                      <a:pt x="124" y="550"/>
                    </a:lnTo>
                    <a:lnTo>
                      <a:pt x="127" y="552"/>
                    </a:lnTo>
                    <a:lnTo>
                      <a:pt x="128" y="551"/>
                    </a:lnTo>
                    <a:lnTo>
                      <a:pt x="130" y="551"/>
                    </a:lnTo>
                    <a:lnTo>
                      <a:pt x="131" y="548"/>
                    </a:lnTo>
                    <a:lnTo>
                      <a:pt x="131" y="551"/>
                    </a:lnTo>
                    <a:lnTo>
                      <a:pt x="132" y="550"/>
                    </a:lnTo>
                    <a:lnTo>
                      <a:pt x="135" y="553"/>
                    </a:lnTo>
                    <a:lnTo>
                      <a:pt x="135" y="552"/>
                    </a:lnTo>
                    <a:lnTo>
                      <a:pt x="137" y="552"/>
                    </a:lnTo>
                    <a:lnTo>
                      <a:pt x="140" y="551"/>
                    </a:lnTo>
                    <a:lnTo>
                      <a:pt x="141" y="550"/>
                    </a:lnTo>
                    <a:lnTo>
                      <a:pt x="140" y="549"/>
                    </a:lnTo>
                    <a:lnTo>
                      <a:pt x="141" y="548"/>
                    </a:lnTo>
                    <a:lnTo>
                      <a:pt x="143" y="547"/>
                    </a:lnTo>
                    <a:lnTo>
                      <a:pt x="143" y="545"/>
                    </a:lnTo>
                    <a:lnTo>
                      <a:pt x="145" y="545"/>
                    </a:lnTo>
                    <a:lnTo>
                      <a:pt x="144" y="544"/>
                    </a:lnTo>
                    <a:lnTo>
                      <a:pt x="145" y="544"/>
                    </a:lnTo>
                    <a:lnTo>
                      <a:pt x="146" y="543"/>
                    </a:lnTo>
                    <a:lnTo>
                      <a:pt x="147" y="543"/>
                    </a:lnTo>
                    <a:lnTo>
                      <a:pt x="149" y="536"/>
                    </a:lnTo>
                    <a:lnTo>
                      <a:pt x="149" y="537"/>
                    </a:lnTo>
                    <a:lnTo>
                      <a:pt x="151" y="537"/>
                    </a:lnTo>
                    <a:lnTo>
                      <a:pt x="151" y="535"/>
                    </a:lnTo>
                    <a:lnTo>
                      <a:pt x="153" y="536"/>
                    </a:lnTo>
                    <a:lnTo>
                      <a:pt x="156" y="533"/>
                    </a:lnTo>
                    <a:lnTo>
                      <a:pt x="157" y="533"/>
                    </a:lnTo>
                    <a:lnTo>
                      <a:pt x="160" y="533"/>
                    </a:lnTo>
                    <a:lnTo>
                      <a:pt x="159" y="530"/>
                    </a:lnTo>
                    <a:lnTo>
                      <a:pt x="160" y="530"/>
                    </a:lnTo>
                    <a:lnTo>
                      <a:pt x="159" y="526"/>
                    </a:lnTo>
                    <a:lnTo>
                      <a:pt x="159" y="525"/>
                    </a:lnTo>
                    <a:lnTo>
                      <a:pt x="157" y="524"/>
                    </a:lnTo>
                    <a:lnTo>
                      <a:pt x="157" y="522"/>
                    </a:lnTo>
                    <a:lnTo>
                      <a:pt x="156" y="520"/>
                    </a:lnTo>
                    <a:lnTo>
                      <a:pt x="156" y="517"/>
                    </a:lnTo>
                    <a:lnTo>
                      <a:pt x="156" y="514"/>
                    </a:lnTo>
                    <a:lnTo>
                      <a:pt x="156" y="513"/>
                    </a:lnTo>
                    <a:lnTo>
                      <a:pt x="156" y="510"/>
                    </a:lnTo>
                    <a:lnTo>
                      <a:pt x="158" y="510"/>
                    </a:lnTo>
                    <a:lnTo>
                      <a:pt x="159" y="508"/>
                    </a:lnTo>
                    <a:lnTo>
                      <a:pt x="160" y="507"/>
                    </a:lnTo>
                    <a:lnTo>
                      <a:pt x="161" y="506"/>
                    </a:lnTo>
                    <a:lnTo>
                      <a:pt x="160" y="506"/>
                    </a:lnTo>
                    <a:lnTo>
                      <a:pt x="162" y="505"/>
                    </a:lnTo>
                    <a:lnTo>
                      <a:pt x="162" y="502"/>
                    </a:lnTo>
                    <a:lnTo>
                      <a:pt x="165" y="502"/>
                    </a:lnTo>
                    <a:lnTo>
                      <a:pt x="165" y="501"/>
                    </a:lnTo>
                    <a:lnTo>
                      <a:pt x="167" y="501"/>
                    </a:lnTo>
                    <a:lnTo>
                      <a:pt x="167" y="500"/>
                    </a:lnTo>
                    <a:lnTo>
                      <a:pt x="169" y="504"/>
                    </a:lnTo>
                    <a:lnTo>
                      <a:pt x="170" y="504"/>
                    </a:lnTo>
                    <a:lnTo>
                      <a:pt x="168" y="507"/>
                    </a:lnTo>
                    <a:lnTo>
                      <a:pt x="167" y="511"/>
                    </a:lnTo>
                    <a:lnTo>
                      <a:pt x="167" y="514"/>
                    </a:lnTo>
                    <a:lnTo>
                      <a:pt x="167" y="515"/>
                    </a:lnTo>
                    <a:lnTo>
                      <a:pt x="170" y="515"/>
                    </a:lnTo>
                    <a:lnTo>
                      <a:pt x="171" y="516"/>
                    </a:lnTo>
                    <a:lnTo>
                      <a:pt x="171" y="512"/>
                    </a:lnTo>
                    <a:lnTo>
                      <a:pt x="175" y="514"/>
                    </a:lnTo>
                    <a:lnTo>
                      <a:pt x="176" y="514"/>
                    </a:lnTo>
                    <a:lnTo>
                      <a:pt x="178" y="516"/>
                    </a:lnTo>
                    <a:lnTo>
                      <a:pt x="177" y="518"/>
                    </a:lnTo>
                    <a:lnTo>
                      <a:pt x="181" y="518"/>
                    </a:lnTo>
                    <a:lnTo>
                      <a:pt x="181" y="520"/>
                    </a:lnTo>
                    <a:lnTo>
                      <a:pt x="182" y="519"/>
                    </a:lnTo>
                    <a:lnTo>
                      <a:pt x="181" y="517"/>
                    </a:lnTo>
                    <a:lnTo>
                      <a:pt x="183" y="518"/>
                    </a:lnTo>
                    <a:lnTo>
                      <a:pt x="183" y="517"/>
                    </a:lnTo>
                    <a:lnTo>
                      <a:pt x="184" y="518"/>
                    </a:lnTo>
                    <a:lnTo>
                      <a:pt x="187" y="518"/>
                    </a:lnTo>
                    <a:lnTo>
                      <a:pt x="186" y="519"/>
                    </a:lnTo>
                    <a:lnTo>
                      <a:pt x="189" y="520"/>
                    </a:lnTo>
                    <a:lnTo>
                      <a:pt x="191" y="523"/>
                    </a:lnTo>
                    <a:lnTo>
                      <a:pt x="192" y="525"/>
                    </a:lnTo>
                    <a:lnTo>
                      <a:pt x="192" y="530"/>
                    </a:lnTo>
                    <a:lnTo>
                      <a:pt x="200" y="524"/>
                    </a:lnTo>
                    <a:lnTo>
                      <a:pt x="202" y="520"/>
                    </a:lnTo>
                    <a:lnTo>
                      <a:pt x="203" y="520"/>
                    </a:lnTo>
                    <a:lnTo>
                      <a:pt x="204" y="520"/>
                    </a:lnTo>
                    <a:lnTo>
                      <a:pt x="205" y="519"/>
                    </a:lnTo>
                    <a:lnTo>
                      <a:pt x="206" y="514"/>
                    </a:lnTo>
                    <a:lnTo>
                      <a:pt x="205" y="513"/>
                    </a:lnTo>
                    <a:lnTo>
                      <a:pt x="204" y="513"/>
                    </a:lnTo>
                    <a:lnTo>
                      <a:pt x="206" y="511"/>
                    </a:lnTo>
                    <a:lnTo>
                      <a:pt x="203" y="509"/>
                    </a:lnTo>
                    <a:lnTo>
                      <a:pt x="206" y="510"/>
                    </a:lnTo>
                    <a:lnTo>
                      <a:pt x="208" y="509"/>
                    </a:lnTo>
                    <a:lnTo>
                      <a:pt x="208" y="511"/>
                    </a:lnTo>
                    <a:lnTo>
                      <a:pt x="208" y="512"/>
                    </a:lnTo>
                    <a:lnTo>
                      <a:pt x="209" y="513"/>
                    </a:lnTo>
                    <a:lnTo>
                      <a:pt x="211" y="510"/>
                    </a:lnTo>
                    <a:lnTo>
                      <a:pt x="212" y="510"/>
                    </a:lnTo>
                    <a:lnTo>
                      <a:pt x="214" y="508"/>
                    </a:lnTo>
                    <a:lnTo>
                      <a:pt x="215" y="510"/>
                    </a:lnTo>
                    <a:lnTo>
                      <a:pt x="221" y="508"/>
                    </a:lnTo>
                    <a:lnTo>
                      <a:pt x="221" y="509"/>
                    </a:lnTo>
                    <a:lnTo>
                      <a:pt x="223" y="509"/>
                    </a:lnTo>
                    <a:lnTo>
                      <a:pt x="224" y="508"/>
                    </a:lnTo>
                    <a:lnTo>
                      <a:pt x="225" y="509"/>
                    </a:lnTo>
                    <a:lnTo>
                      <a:pt x="227" y="511"/>
                    </a:lnTo>
                    <a:lnTo>
                      <a:pt x="227" y="513"/>
                    </a:lnTo>
                    <a:lnTo>
                      <a:pt x="227" y="514"/>
                    </a:lnTo>
                    <a:lnTo>
                      <a:pt x="229" y="513"/>
                    </a:lnTo>
                    <a:lnTo>
                      <a:pt x="229" y="514"/>
                    </a:lnTo>
                    <a:lnTo>
                      <a:pt x="230" y="514"/>
                    </a:lnTo>
                    <a:lnTo>
                      <a:pt x="232" y="514"/>
                    </a:lnTo>
                    <a:lnTo>
                      <a:pt x="232" y="513"/>
                    </a:lnTo>
                    <a:lnTo>
                      <a:pt x="232" y="514"/>
                    </a:lnTo>
                    <a:lnTo>
                      <a:pt x="233" y="514"/>
                    </a:lnTo>
                    <a:lnTo>
                      <a:pt x="235" y="514"/>
                    </a:lnTo>
                    <a:lnTo>
                      <a:pt x="238" y="513"/>
                    </a:lnTo>
                    <a:lnTo>
                      <a:pt x="238" y="510"/>
                    </a:lnTo>
                    <a:lnTo>
                      <a:pt x="240" y="510"/>
                    </a:lnTo>
                    <a:lnTo>
                      <a:pt x="244" y="507"/>
                    </a:lnTo>
                    <a:lnTo>
                      <a:pt x="242" y="504"/>
                    </a:lnTo>
                    <a:lnTo>
                      <a:pt x="244" y="504"/>
                    </a:lnTo>
                    <a:lnTo>
                      <a:pt x="241" y="502"/>
                    </a:lnTo>
                    <a:lnTo>
                      <a:pt x="240" y="500"/>
                    </a:lnTo>
                    <a:lnTo>
                      <a:pt x="240" y="497"/>
                    </a:lnTo>
                    <a:lnTo>
                      <a:pt x="237" y="494"/>
                    </a:lnTo>
                    <a:lnTo>
                      <a:pt x="238" y="493"/>
                    </a:lnTo>
                    <a:lnTo>
                      <a:pt x="237" y="491"/>
                    </a:lnTo>
                    <a:lnTo>
                      <a:pt x="238" y="490"/>
                    </a:lnTo>
                    <a:lnTo>
                      <a:pt x="239" y="492"/>
                    </a:lnTo>
                    <a:lnTo>
                      <a:pt x="240" y="491"/>
                    </a:lnTo>
                    <a:lnTo>
                      <a:pt x="241" y="491"/>
                    </a:lnTo>
                    <a:lnTo>
                      <a:pt x="245" y="490"/>
                    </a:lnTo>
                    <a:lnTo>
                      <a:pt x="247" y="496"/>
                    </a:lnTo>
                    <a:lnTo>
                      <a:pt x="249" y="496"/>
                    </a:lnTo>
                    <a:lnTo>
                      <a:pt x="250" y="495"/>
                    </a:lnTo>
                    <a:lnTo>
                      <a:pt x="250" y="491"/>
                    </a:lnTo>
                    <a:lnTo>
                      <a:pt x="250" y="489"/>
                    </a:lnTo>
                    <a:lnTo>
                      <a:pt x="252" y="488"/>
                    </a:lnTo>
                    <a:lnTo>
                      <a:pt x="252" y="486"/>
                    </a:lnTo>
                    <a:lnTo>
                      <a:pt x="253" y="486"/>
                    </a:lnTo>
                    <a:lnTo>
                      <a:pt x="255" y="487"/>
                    </a:lnTo>
                    <a:lnTo>
                      <a:pt x="257" y="486"/>
                    </a:lnTo>
                    <a:lnTo>
                      <a:pt x="258" y="489"/>
                    </a:lnTo>
                    <a:lnTo>
                      <a:pt x="260" y="491"/>
                    </a:lnTo>
                    <a:lnTo>
                      <a:pt x="261" y="493"/>
                    </a:lnTo>
                    <a:lnTo>
                      <a:pt x="262" y="493"/>
                    </a:lnTo>
                    <a:lnTo>
                      <a:pt x="261" y="495"/>
                    </a:lnTo>
                    <a:lnTo>
                      <a:pt x="261" y="496"/>
                    </a:lnTo>
                    <a:lnTo>
                      <a:pt x="263" y="497"/>
                    </a:lnTo>
                    <a:lnTo>
                      <a:pt x="263" y="498"/>
                    </a:lnTo>
                    <a:lnTo>
                      <a:pt x="265" y="498"/>
                    </a:lnTo>
                    <a:lnTo>
                      <a:pt x="267" y="501"/>
                    </a:lnTo>
                    <a:lnTo>
                      <a:pt x="268" y="501"/>
                    </a:lnTo>
                    <a:lnTo>
                      <a:pt x="269" y="500"/>
                    </a:lnTo>
                    <a:lnTo>
                      <a:pt x="274" y="499"/>
                    </a:lnTo>
                    <a:lnTo>
                      <a:pt x="276" y="499"/>
                    </a:lnTo>
                    <a:lnTo>
                      <a:pt x="276" y="500"/>
                    </a:lnTo>
                    <a:lnTo>
                      <a:pt x="277" y="500"/>
                    </a:lnTo>
                    <a:lnTo>
                      <a:pt x="279" y="500"/>
                    </a:lnTo>
                    <a:lnTo>
                      <a:pt x="279" y="499"/>
                    </a:lnTo>
                    <a:lnTo>
                      <a:pt x="279" y="497"/>
                    </a:lnTo>
                    <a:lnTo>
                      <a:pt x="279" y="496"/>
                    </a:lnTo>
                    <a:lnTo>
                      <a:pt x="281" y="493"/>
                    </a:lnTo>
                    <a:lnTo>
                      <a:pt x="280" y="491"/>
                    </a:lnTo>
                    <a:lnTo>
                      <a:pt x="280" y="490"/>
                    </a:lnTo>
                    <a:lnTo>
                      <a:pt x="283" y="489"/>
                    </a:lnTo>
                    <a:lnTo>
                      <a:pt x="284" y="487"/>
                    </a:lnTo>
                    <a:lnTo>
                      <a:pt x="285" y="487"/>
                    </a:lnTo>
                    <a:lnTo>
                      <a:pt x="285" y="486"/>
                    </a:lnTo>
                    <a:lnTo>
                      <a:pt x="286" y="485"/>
                    </a:lnTo>
                    <a:lnTo>
                      <a:pt x="286" y="482"/>
                    </a:lnTo>
                    <a:lnTo>
                      <a:pt x="284" y="478"/>
                    </a:lnTo>
                    <a:lnTo>
                      <a:pt x="284" y="477"/>
                    </a:lnTo>
                    <a:lnTo>
                      <a:pt x="285" y="478"/>
                    </a:lnTo>
                    <a:lnTo>
                      <a:pt x="286" y="477"/>
                    </a:lnTo>
                    <a:lnTo>
                      <a:pt x="290" y="476"/>
                    </a:lnTo>
                    <a:lnTo>
                      <a:pt x="291" y="474"/>
                    </a:lnTo>
                    <a:lnTo>
                      <a:pt x="291" y="473"/>
                    </a:lnTo>
                    <a:lnTo>
                      <a:pt x="292" y="471"/>
                    </a:lnTo>
                    <a:lnTo>
                      <a:pt x="293" y="472"/>
                    </a:lnTo>
                    <a:lnTo>
                      <a:pt x="299" y="471"/>
                    </a:lnTo>
                    <a:lnTo>
                      <a:pt x="299" y="468"/>
                    </a:lnTo>
                    <a:lnTo>
                      <a:pt x="299" y="467"/>
                    </a:lnTo>
                    <a:lnTo>
                      <a:pt x="300" y="465"/>
                    </a:lnTo>
                    <a:lnTo>
                      <a:pt x="300" y="463"/>
                    </a:lnTo>
                    <a:lnTo>
                      <a:pt x="299" y="462"/>
                    </a:lnTo>
                    <a:lnTo>
                      <a:pt x="301" y="462"/>
                    </a:lnTo>
                    <a:lnTo>
                      <a:pt x="302" y="463"/>
                    </a:lnTo>
                    <a:lnTo>
                      <a:pt x="302" y="465"/>
                    </a:lnTo>
                    <a:lnTo>
                      <a:pt x="306" y="465"/>
                    </a:lnTo>
                    <a:lnTo>
                      <a:pt x="306" y="467"/>
                    </a:lnTo>
                    <a:lnTo>
                      <a:pt x="307" y="467"/>
                    </a:lnTo>
                    <a:lnTo>
                      <a:pt x="308" y="468"/>
                    </a:lnTo>
                    <a:lnTo>
                      <a:pt x="310" y="467"/>
                    </a:lnTo>
                    <a:lnTo>
                      <a:pt x="312" y="470"/>
                    </a:lnTo>
                    <a:lnTo>
                      <a:pt x="315" y="469"/>
                    </a:lnTo>
                    <a:lnTo>
                      <a:pt x="315" y="468"/>
                    </a:lnTo>
                    <a:lnTo>
                      <a:pt x="315" y="467"/>
                    </a:lnTo>
                    <a:lnTo>
                      <a:pt x="319" y="463"/>
                    </a:lnTo>
                    <a:lnTo>
                      <a:pt x="321" y="457"/>
                    </a:lnTo>
                    <a:lnTo>
                      <a:pt x="321" y="456"/>
                    </a:lnTo>
                    <a:lnTo>
                      <a:pt x="319" y="456"/>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52" name="Group 137"/>
            <p:cNvGrpSpPr>
              <a:grpSpLocks/>
            </p:cNvGrpSpPr>
            <p:nvPr/>
          </p:nvGrpSpPr>
          <p:grpSpPr bwMode="auto">
            <a:xfrm>
              <a:off x="457" y="2893"/>
              <a:ext cx="313" cy="258"/>
              <a:chOff x="457" y="2893"/>
              <a:chExt cx="313" cy="258"/>
            </a:xfrm>
          </p:grpSpPr>
          <p:sp>
            <p:nvSpPr>
              <p:cNvPr id="241" name="Freeform 135"/>
              <p:cNvSpPr>
                <a:spLocks/>
              </p:cNvSpPr>
              <p:nvPr/>
            </p:nvSpPr>
            <p:spPr bwMode="auto">
              <a:xfrm>
                <a:off x="457" y="2893"/>
                <a:ext cx="313" cy="258"/>
              </a:xfrm>
              <a:custGeom>
                <a:avLst/>
                <a:gdLst>
                  <a:gd name="T0" fmla="*/ 302 w 313"/>
                  <a:gd name="T1" fmla="*/ 176 h 258"/>
                  <a:gd name="T2" fmla="*/ 301 w 313"/>
                  <a:gd name="T3" fmla="*/ 168 h 258"/>
                  <a:gd name="T4" fmla="*/ 311 w 313"/>
                  <a:gd name="T5" fmla="*/ 169 h 258"/>
                  <a:gd name="T6" fmla="*/ 311 w 313"/>
                  <a:gd name="T7" fmla="*/ 156 h 258"/>
                  <a:gd name="T8" fmla="*/ 306 w 313"/>
                  <a:gd name="T9" fmla="*/ 139 h 258"/>
                  <a:gd name="T10" fmla="*/ 306 w 313"/>
                  <a:gd name="T11" fmla="*/ 125 h 258"/>
                  <a:gd name="T12" fmla="*/ 305 w 313"/>
                  <a:gd name="T13" fmla="*/ 111 h 258"/>
                  <a:gd name="T14" fmla="*/ 305 w 313"/>
                  <a:gd name="T15" fmla="*/ 98 h 258"/>
                  <a:gd name="T16" fmla="*/ 305 w 313"/>
                  <a:gd name="T17" fmla="*/ 86 h 258"/>
                  <a:gd name="T18" fmla="*/ 305 w 313"/>
                  <a:gd name="T19" fmla="*/ 65 h 258"/>
                  <a:gd name="T20" fmla="*/ 289 w 313"/>
                  <a:gd name="T21" fmla="*/ 65 h 258"/>
                  <a:gd name="T22" fmla="*/ 277 w 313"/>
                  <a:gd name="T23" fmla="*/ 63 h 258"/>
                  <a:gd name="T24" fmla="*/ 274 w 313"/>
                  <a:gd name="T25" fmla="*/ 50 h 258"/>
                  <a:gd name="T26" fmla="*/ 250 w 313"/>
                  <a:gd name="T27" fmla="*/ 40 h 258"/>
                  <a:gd name="T28" fmla="*/ 228 w 313"/>
                  <a:gd name="T29" fmla="*/ 21 h 258"/>
                  <a:gd name="T30" fmla="*/ 200 w 313"/>
                  <a:gd name="T31" fmla="*/ 4 h 258"/>
                  <a:gd name="T32" fmla="*/ 166 w 313"/>
                  <a:gd name="T33" fmla="*/ 13 h 258"/>
                  <a:gd name="T34" fmla="*/ 140 w 313"/>
                  <a:gd name="T35" fmla="*/ 13 h 258"/>
                  <a:gd name="T36" fmla="*/ 118 w 313"/>
                  <a:gd name="T37" fmla="*/ 19 h 258"/>
                  <a:gd name="T38" fmla="*/ 99 w 313"/>
                  <a:gd name="T39" fmla="*/ 37 h 258"/>
                  <a:gd name="T40" fmla="*/ 85 w 313"/>
                  <a:gd name="T41" fmla="*/ 50 h 258"/>
                  <a:gd name="T42" fmla="*/ 69 w 313"/>
                  <a:gd name="T43" fmla="*/ 74 h 258"/>
                  <a:gd name="T44" fmla="*/ 62 w 313"/>
                  <a:gd name="T45" fmla="*/ 82 h 258"/>
                  <a:gd name="T46" fmla="*/ 61 w 313"/>
                  <a:gd name="T47" fmla="*/ 101 h 258"/>
                  <a:gd name="T48" fmla="*/ 49 w 313"/>
                  <a:gd name="T49" fmla="*/ 107 h 258"/>
                  <a:gd name="T50" fmla="*/ 49 w 313"/>
                  <a:gd name="T51" fmla="*/ 93 h 258"/>
                  <a:gd name="T52" fmla="*/ 47 w 313"/>
                  <a:gd name="T53" fmla="*/ 79 h 258"/>
                  <a:gd name="T54" fmla="*/ 44 w 313"/>
                  <a:gd name="T55" fmla="*/ 70 h 258"/>
                  <a:gd name="T56" fmla="*/ 31 w 313"/>
                  <a:gd name="T57" fmla="*/ 56 h 258"/>
                  <a:gd name="T58" fmla="*/ 15 w 313"/>
                  <a:gd name="T59" fmla="*/ 32 h 258"/>
                  <a:gd name="T60" fmla="*/ 11 w 313"/>
                  <a:gd name="T61" fmla="*/ 40 h 258"/>
                  <a:gd name="T62" fmla="*/ 2 w 313"/>
                  <a:gd name="T63" fmla="*/ 57 h 258"/>
                  <a:gd name="T64" fmla="*/ 12 w 313"/>
                  <a:gd name="T65" fmla="*/ 73 h 258"/>
                  <a:gd name="T66" fmla="*/ 15 w 313"/>
                  <a:gd name="T67" fmla="*/ 84 h 258"/>
                  <a:gd name="T68" fmla="*/ 24 w 313"/>
                  <a:gd name="T69" fmla="*/ 91 h 258"/>
                  <a:gd name="T70" fmla="*/ 22 w 313"/>
                  <a:gd name="T71" fmla="*/ 114 h 258"/>
                  <a:gd name="T72" fmla="*/ 26 w 313"/>
                  <a:gd name="T73" fmla="*/ 138 h 258"/>
                  <a:gd name="T74" fmla="*/ 36 w 313"/>
                  <a:gd name="T75" fmla="*/ 152 h 258"/>
                  <a:gd name="T76" fmla="*/ 47 w 313"/>
                  <a:gd name="T77" fmla="*/ 172 h 258"/>
                  <a:gd name="T78" fmla="*/ 62 w 313"/>
                  <a:gd name="T79" fmla="*/ 187 h 258"/>
                  <a:gd name="T80" fmla="*/ 71 w 313"/>
                  <a:gd name="T81" fmla="*/ 199 h 258"/>
                  <a:gd name="T82" fmla="*/ 87 w 313"/>
                  <a:gd name="T83" fmla="*/ 207 h 258"/>
                  <a:gd name="T84" fmla="*/ 86 w 313"/>
                  <a:gd name="T85" fmla="*/ 229 h 258"/>
                  <a:gd name="T86" fmla="*/ 110 w 313"/>
                  <a:gd name="T87" fmla="*/ 253 h 258"/>
                  <a:gd name="T88" fmla="*/ 130 w 313"/>
                  <a:gd name="T89" fmla="*/ 249 h 258"/>
                  <a:gd name="T90" fmla="*/ 142 w 313"/>
                  <a:gd name="T91" fmla="*/ 246 h 258"/>
                  <a:gd name="T92" fmla="*/ 158 w 313"/>
                  <a:gd name="T93" fmla="*/ 241 h 258"/>
                  <a:gd name="T94" fmla="*/ 172 w 313"/>
                  <a:gd name="T95" fmla="*/ 244 h 258"/>
                  <a:gd name="T96" fmla="*/ 187 w 313"/>
                  <a:gd name="T97" fmla="*/ 252 h 258"/>
                  <a:gd name="T98" fmla="*/ 203 w 313"/>
                  <a:gd name="T99" fmla="*/ 254 h 258"/>
                  <a:gd name="T100" fmla="*/ 212 w 313"/>
                  <a:gd name="T101" fmla="*/ 243 h 258"/>
                  <a:gd name="T102" fmla="*/ 224 w 313"/>
                  <a:gd name="T103" fmla="*/ 232 h 258"/>
                  <a:gd name="T104" fmla="*/ 235 w 313"/>
                  <a:gd name="T105" fmla="*/ 225 h 258"/>
                  <a:gd name="T106" fmla="*/ 245 w 313"/>
                  <a:gd name="T107" fmla="*/ 216 h 258"/>
                  <a:gd name="T108" fmla="*/ 254 w 313"/>
                  <a:gd name="T109" fmla="*/ 215 h 258"/>
                  <a:gd name="T110" fmla="*/ 269 w 313"/>
                  <a:gd name="T111" fmla="*/ 219 h 258"/>
                  <a:gd name="T112" fmla="*/ 274 w 313"/>
                  <a:gd name="T113" fmla="*/ 226 h 258"/>
                  <a:gd name="T114" fmla="*/ 287 w 313"/>
                  <a:gd name="T115" fmla="*/ 231 h 258"/>
                  <a:gd name="T116" fmla="*/ 290 w 313"/>
                  <a:gd name="T117" fmla="*/ 210 h 258"/>
                  <a:gd name="T118" fmla="*/ 303 w 313"/>
                  <a:gd name="T119" fmla="*/ 211 h 258"/>
                  <a:gd name="T120" fmla="*/ 309 w 313"/>
                  <a:gd name="T121" fmla="*/ 200 h 258"/>
                  <a:gd name="T122" fmla="*/ 312 w 313"/>
                  <a:gd name="T123" fmla="*/ 190 h 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3"/>
                  <a:gd name="T187" fmla="*/ 0 h 258"/>
                  <a:gd name="T188" fmla="*/ 313 w 313"/>
                  <a:gd name="T189" fmla="*/ 258 h 2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3" h="258">
                    <a:moveTo>
                      <a:pt x="311" y="188"/>
                    </a:moveTo>
                    <a:lnTo>
                      <a:pt x="311" y="183"/>
                    </a:lnTo>
                    <a:lnTo>
                      <a:pt x="311" y="182"/>
                    </a:lnTo>
                    <a:lnTo>
                      <a:pt x="308" y="182"/>
                    </a:lnTo>
                    <a:lnTo>
                      <a:pt x="310" y="181"/>
                    </a:lnTo>
                    <a:lnTo>
                      <a:pt x="308" y="179"/>
                    </a:lnTo>
                    <a:lnTo>
                      <a:pt x="307" y="176"/>
                    </a:lnTo>
                    <a:lnTo>
                      <a:pt x="305" y="175"/>
                    </a:lnTo>
                    <a:lnTo>
                      <a:pt x="302" y="176"/>
                    </a:lnTo>
                    <a:lnTo>
                      <a:pt x="300" y="174"/>
                    </a:lnTo>
                    <a:lnTo>
                      <a:pt x="299" y="176"/>
                    </a:lnTo>
                    <a:lnTo>
                      <a:pt x="297" y="173"/>
                    </a:lnTo>
                    <a:lnTo>
                      <a:pt x="296" y="173"/>
                    </a:lnTo>
                    <a:lnTo>
                      <a:pt x="295" y="171"/>
                    </a:lnTo>
                    <a:lnTo>
                      <a:pt x="298" y="171"/>
                    </a:lnTo>
                    <a:lnTo>
                      <a:pt x="298" y="170"/>
                    </a:lnTo>
                    <a:lnTo>
                      <a:pt x="297" y="169"/>
                    </a:lnTo>
                    <a:lnTo>
                      <a:pt x="298" y="168"/>
                    </a:lnTo>
                    <a:lnTo>
                      <a:pt x="301" y="167"/>
                    </a:lnTo>
                    <a:lnTo>
                      <a:pt x="301" y="168"/>
                    </a:lnTo>
                    <a:lnTo>
                      <a:pt x="301" y="167"/>
                    </a:lnTo>
                    <a:lnTo>
                      <a:pt x="305" y="169"/>
                    </a:lnTo>
                    <a:lnTo>
                      <a:pt x="305" y="168"/>
                    </a:lnTo>
                    <a:lnTo>
                      <a:pt x="305" y="169"/>
                    </a:lnTo>
                    <a:lnTo>
                      <a:pt x="306" y="168"/>
                    </a:lnTo>
                    <a:lnTo>
                      <a:pt x="307" y="169"/>
                    </a:lnTo>
                    <a:lnTo>
                      <a:pt x="306" y="169"/>
                    </a:lnTo>
                    <a:lnTo>
                      <a:pt x="309" y="172"/>
                    </a:lnTo>
                    <a:lnTo>
                      <a:pt x="310" y="172"/>
                    </a:lnTo>
                    <a:lnTo>
                      <a:pt x="309" y="169"/>
                    </a:lnTo>
                    <a:lnTo>
                      <a:pt x="311" y="169"/>
                    </a:lnTo>
                    <a:lnTo>
                      <a:pt x="309" y="167"/>
                    </a:lnTo>
                    <a:lnTo>
                      <a:pt x="309" y="166"/>
                    </a:lnTo>
                    <a:lnTo>
                      <a:pt x="306" y="164"/>
                    </a:lnTo>
                    <a:lnTo>
                      <a:pt x="307" y="162"/>
                    </a:lnTo>
                    <a:lnTo>
                      <a:pt x="306" y="162"/>
                    </a:lnTo>
                    <a:lnTo>
                      <a:pt x="308" y="162"/>
                    </a:lnTo>
                    <a:lnTo>
                      <a:pt x="311" y="163"/>
                    </a:lnTo>
                    <a:lnTo>
                      <a:pt x="313" y="158"/>
                    </a:lnTo>
                    <a:lnTo>
                      <a:pt x="309" y="157"/>
                    </a:lnTo>
                    <a:lnTo>
                      <a:pt x="311" y="156"/>
                    </a:lnTo>
                    <a:lnTo>
                      <a:pt x="311" y="153"/>
                    </a:lnTo>
                    <a:lnTo>
                      <a:pt x="311" y="152"/>
                    </a:lnTo>
                    <a:lnTo>
                      <a:pt x="311" y="149"/>
                    </a:lnTo>
                    <a:lnTo>
                      <a:pt x="309" y="146"/>
                    </a:lnTo>
                    <a:lnTo>
                      <a:pt x="310" y="145"/>
                    </a:lnTo>
                    <a:lnTo>
                      <a:pt x="308" y="142"/>
                    </a:lnTo>
                    <a:lnTo>
                      <a:pt x="307" y="142"/>
                    </a:lnTo>
                    <a:lnTo>
                      <a:pt x="306" y="141"/>
                    </a:lnTo>
                    <a:lnTo>
                      <a:pt x="308" y="139"/>
                    </a:lnTo>
                    <a:lnTo>
                      <a:pt x="306" y="139"/>
                    </a:lnTo>
                    <a:lnTo>
                      <a:pt x="303" y="137"/>
                    </a:lnTo>
                    <a:lnTo>
                      <a:pt x="303" y="135"/>
                    </a:lnTo>
                    <a:lnTo>
                      <a:pt x="306" y="135"/>
                    </a:lnTo>
                    <a:lnTo>
                      <a:pt x="306" y="132"/>
                    </a:lnTo>
                    <a:lnTo>
                      <a:pt x="306" y="131"/>
                    </a:lnTo>
                    <a:lnTo>
                      <a:pt x="307" y="131"/>
                    </a:lnTo>
                    <a:lnTo>
                      <a:pt x="306" y="129"/>
                    </a:lnTo>
                    <a:lnTo>
                      <a:pt x="308" y="129"/>
                    </a:lnTo>
                    <a:lnTo>
                      <a:pt x="308" y="128"/>
                    </a:lnTo>
                    <a:lnTo>
                      <a:pt x="306" y="127"/>
                    </a:lnTo>
                    <a:lnTo>
                      <a:pt x="306" y="125"/>
                    </a:lnTo>
                    <a:lnTo>
                      <a:pt x="305" y="125"/>
                    </a:lnTo>
                    <a:lnTo>
                      <a:pt x="303" y="126"/>
                    </a:lnTo>
                    <a:lnTo>
                      <a:pt x="301" y="125"/>
                    </a:lnTo>
                    <a:lnTo>
                      <a:pt x="300" y="122"/>
                    </a:lnTo>
                    <a:lnTo>
                      <a:pt x="301" y="121"/>
                    </a:lnTo>
                    <a:lnTo>
                      <a:pt x="300" y="120"/>
                    </a:lnTo>
                    <a:lnTo>
                      <a:pt x="301" y="119"/>
                    </a:lnTo>
                    <a:lnTo>
                      <a:pt x="303" y="119"/>
                    </a:lnTo>
                    <a:lnTo>
                      <a:pt x="305" y="118"/>
                    </a:lnTo>
                    <a:lnTo>
                      <a:pt x="305" y="115"/>
                    </a:lnTo>
                    <a:lnTo>
                      <a:pt x="305" y="111"/>
                    </a:lnTo>
                    <a:lnTo>
                      <a:pt x="303" y="111"/>
                    </a:lnTo>
                    <a:lnTo>
                      <a:pt x="304" y="108"/>
                    </a:lnTo>
                    <a:lnTo>
                      <a:pt x="305" y="107"/>
                    </a:lnTo>
                    <a:lnTo>
                      <a:pt x="301" y="105"/>
                    </a:lnTo>
                    <a:lnTo>
                      <a:pt x="300" y="105"/>
                    </a:lnTo>
                    <a:lnTo>
                      <a:pt x="301" y="105"/>
                    </a:lnTo>
                    <a:lnTo>
                      <a:pt x="303" y="101"/>
                    </a:lnTo>
                    <a:lnTo>
                      <a:pt x="302" y="100"/>
                    </a:lnTo>
                    <a:lnTo>
                      <a:pt x="303" y="100"/>
                    </a:lnTo>
                    <a:lnTo>
                      <a:pt x="305" y="98"/>
                    </a:lnTo>
                    <a:lnTo>
                      <a:pt x="304" y="98"/>
                    </a:lnTo>
                    <a:lnTo>
                      <a:pt x="304" y="96"/>
                    </a:lnTo>
                    <a:lnTo>
                      <a:pt x="306" y="95"/>
                    </a:lnTo>
                    <a:lnTo>
                      <a:pt x="307" y="93"/>
                    </a:lnTo>
                    <a:lnTo>
                      <a:pt x="305" y="92"/>
                    </a:lnTo>
                    <a:lnTo>
                      <a:pt x="306" y="90"/>
                    </a:lnTo>
                    <a:lnTo>
                      <a:pt x="305" y="90"/>
                    </a:lnTo>
                    <a:lnTo>
                      <a:pt x="305" y="89"/>
                    </a:lnTo>
                    <a:lnTo>
                      <a:pt x="305" y="88"/>
                    </a:lnTo>
                    <a:lnTo>
                      <a:pt x="305" y="86"/>
                    </a:lnTo>
                    <a:lnTo>
                      <a:pt x="306" y="85"/>
                    </a:lnTo>
                    <a:lnTo>
                      <a:pt x="307" y="84"/>
                    </a:lnTo>
                    <a:lnTo>
                      <a:pt x="309" y="84"/>
                    </a:lnTo>
                    <a:lnTo>
                      <a:pt x="309" y="82"/>
                    </a:lnTo>
                    <a:lnTo>
                      <a:pt x="309" y="78"/>
                    </a:lnTo>
                    <a:lnTo>
                      <a:pt x="310" y="77"/>
                    </a:lnTo>
                    <a:lnTo>
                      <a:pt x="308" y="75"/>
                    </a:lnTo>
                    <a:lnTo>
                      <a:pt x="307" y="70"/>
                    </a:lnTo>
                    <a:lnTo>
                      <a:pt x="303" y="67"/>
                    </a:lnTo>
                    <a:lnTo>
                      <a:pt x="305" y="65"/>
                    </a:lnTo>
                    <a:lnTo>
                      <a:pt x="302" y="65"/>
                    </a:lnTo>
                    <a:lnTo>
                      <a:pt x="300" y="67"/>
                    </a:lnTo>
                    <a:lnTo>
                      <a:pt x="298" y="67"/>
                    </a:lnTo>
                    <a:lnTo>
                      <a:pt x="297" y="68"/>
                    </a:lnTo>
                    <a:lnTo>
                      <a:pt x="297" y="67"/>
                    </a:lnTo>
                    <a:lnTo>
                      <a:pt x="293" y="67"/>
                    </a:lnTo>
                    <a:lnTo>
                      <a:pt x="292" y="66"/>
                    </a:lnTo>
                    <a:lnTo>
                      <a:pt x="290" y="66"/>
                    </a:lnTo>
                    <a:lnTo>
                      <a:pt x="290" y="65"/>
                    </a:lnTo>
                    <a:lnTo>
                      <a:pt x="289" y="65"/>
                    </a:lnTo>
                    <a:lnTo>
                      <a:pt x="289" y="63"/>
                    </a:lnTo>
                    <a:lnTo>
                      <a:pt x="285" y="63"/>
                    </a:lnTo>
                    <a:lnTo>
                      <a:pt x="284" y="62"/>
                    </a:lnTo>
                    <a:lnTo>
                      <a:pt x="281" y="63"/>
                    </a:lnTo>
                    <a:lnTo>
                      <a:pt x="281" y="65"/>
                    </a:lnTo>
                    <a:lnTo>
                      <a:pt x="280" y="65"/>
                    </a:lnTo>
                    <a:lnTo>
                      <a:pt x="279" y="66"/>
                    </a:lnTo>
                    <a:lnTo>
                      <a:pt x="277" y="65"/>
                    </a:lnTo>
                    <a:lnTo>
                      <a:pt x="278" y="64"/>
                    </a:lnTo>
                    <a:lnTo>
                      <a:pt x="277" y="63"/>
                    </a:lnTo>
                    <a:lnTo>
                      <a:pt x="276" y="63"/>
                    </a:lnTo>
                    <a:lnTo>
                      <a:pt x="274" y="61"/>
                    </a:lnTo>
                    <a:lnTo>
                      <a:pt x="273" y="62"/>
                    </a:lnTo>
                    <a:lnTo>
                      <a:pt x="273" y="60"/>
                    </a:lnTo>
                    <a:lnTo>
                      <a:pt x="275" y="60"/>
                    </a:lnTo>
                    <a:lnTo>
                      <a:pt x="276" y="56"/>
                    </a:lnTo>
                    <a:lnTo>
                      <a:pt x="279" y="56"/>
                    </a:lnTo>
                    <a:lnTo>
                      <a:pt x="279" y="55"/>
                    </a:lnTo>
                    <a:lnTo>
                      <a:pt x="276" y="50"/>
                    </a:lnTo>
                    <a:lnTo>
                      <a:pt x="276" y="49"/>
                    </a:lnTo>
                    <a:lnTo>
                      <a:pt x="274" y="50"/>
                    </a:lnTo>
                    <a:lnTo>
                      <a:pt x="272" y="49"/>
                    </a:lnTo>
                    <a:lnTo>
                      <a:pt x="269" y="44"/>
                    </a:lnTo>
                    <a:lnTo>
                      <a:pt x="269" y="46"/>
                    </a:lnTo>
                    <a:lnTo>
                      <a:pt x="263" y="44"/>
                    </a:lnTo>
                    <a:lnTo>
                      <a:pt x="262" y="46"/>
                    </a:lnTo>
                    <a:lnTo>
                      <a:pt x="257" y="43"/>
                    </a:lnTo>
                    <a:lnTo>
                      <a:pt x="257" y="39"/>
                    </a:lnTo>
                    <a:lnTo>
                      <a:pt x="254" y="40"/>
                    </a:lnTo>
                    <a:lnTo>
                      <a:pt x="250" y="42"/>
                    </a:lnTo>
                    <a:lnTo>
                      <a:pt x="249" y="41"/>
                    </a:lnTo>
                    <a:lnTo>
                      <a:pt x="250" y="40"/>
                    </a:lnTo>
                    <a:lnTo>
                      <a:pt x="249" y="40"/>
                    </a:lnTo>
                    <a:lnTo>
                      <a:pt x="248" y="39"/>
                    </a:lnTo>
                    <a:lnTo>
                      <a:pt x="244" y="40"/>
                    </a:lnTo>
                    <a:lnTo>
                      <a:pt x="243" y="37"/>
                    </a:lnTo>
                    <a:lnTo>
                      <a:pt x="242" y="34"/>
                    </a:lnTo>
                    <a:lnTo>
                      <a:pt x="238" y="32"/>
                    </a:lnTo>
                    <a:lnTo>
                      <a:pt x="235" y="31"/>
                    </a:lnTo>
                    <a:lnTo>
                      <a:pt x="235" y="28"/>
                    </a:lnTo>
                    <a:lnTo>
                      <a:pt x="230" y="22"/>
                    </a:lnTo>
                    <a:lnTo>
                      <a:pt x="229" y="21"/>
                    </a:lnTo>
                    <a:lnTo>
                      <a:pt x="228" y="21"/>
                    </a:lnTo>
                    <a:lnTo>
                      <a:pt x="225" y="18"/>
                    </a:lnTo>
                    <a:lnTo>
                      <a:pt x="215" y="8"/>
                    </a:lnTo>
                    <a:lnTo>
                      <a:pt x="212" y="4"/>
                    </a:lnTo>
                    <a:lnTo>
                      <a:pt x="207" y="0"/>
                    </a:lnTo>
                    <a:lnTo>
                      <a:pt x="206" y="4"/>
                    </a:lnTo>
                    <a:lnTo>
                      <a:pt x="203" y="7"/>
                    </a:lnTo>
                    <a:lnTo>
                      <a:pt x="203" y="9"/>
                    </a:lnTo>
                    <a:lnTo>
                      <a:pt x="203" y="11"/>
                    </a:lnTo>
                    <a:lnTo>
                      <a:pt x="203" y="13"/>
                    </a:lnTo>
                    <a:lnTo>
                      <a:pt x="202" y="9"/>
                    </a:lnTo>
                    <a:lnTo>
                      <a:pt x="200" y="4"/>
                    </a:lnTo>
                    <a:lnTo>
                      <a:pt x="183" y="9"/>
                    </a:lnTo>
                    <a:lnTo>
                      <a:pt x="181" y="14"/>
                    </a:lnTo>
                    <a:lnTo>
                      <a:pt x="178" y="15"/>
                    </a:lnTo>
                    <a:lnTo>
                      <a:pt x="175" y="19"/>
                    </a:lnTo>
                    <a:lnTo>
                      <a:pt x="173" y="21"/>
                    </a:lnTo>
                    <a:lnTo>
                      <a:pt x="174" y="22"/>
                    </a:lnTo>
                    <a:lnTo>
                      <a:pt x="173" y="24"/>
                    </a:lnTo>
                    <a:lnTo>
                      <a:pt x="171" y="21"/>
                    </a:lnTo>
                    <a:lnTo>
                      <a:pt x="170" y="20"/>
                    </a:lnTo>
                    <a:lnTo>
                      <a:pt x="168" y="17"/>
                    </a:lnTo>
                    <a:lnTo>
                      <a:pt x="166" y="13"/>
                    </a:lnTo>
                    <a:lnTo>
                      <a:pt x="161" y="15"/>
                    </a:lnTo>
                    <a:lnTo>
                      <a:pt x="158" y="15"/>
                    </a:lnTo>
                    <a:lnTo>
                      <a:pt x="157" y="14"/>
                    </a:lnTo>
                    <a:lnTo>
                      <a:pt x="153" y="11"/>
                    </a:lnTo>
                    <a:lnTo>
                      <a:pt x="150" y="11"/>
                    </a:lnTo>
                    <a:lnTo>
                      <a:pt x="150" y="12"/>
                    </a:lnTo>
                    <a:lnTo>
                      <a:pt x="146" y="15"/>
                    </a:lnTo>
                    <a:lnTo>
                      <a:pt x="145" y="15"/>
                    </a:lnTo>
                    <a:lnTo>
                      <a:pt x="144" y="14"/>
                    </a:lnTo>
                    <a:lnTo>
                      <a:pt x="142" y="14"/>
                    </a:lnTo>
                    <a:lnTo>
                      <a:pt x="140" y="13"/>
                    </a:lnTo>
                    <a:lnTo>
                      <a:pt x="139" y="15"/>
                    </a:lnTo>
                    <a:lnTo>
                      <a:pt x="134" y="16"/>
                    </a:lnTo>
                    <a:lnTo>
                      <a:pt x="132" y="16"/>
                    </a:lnTo>
                    <a:lnTo>
                      <a:pt x="131" y="15"/>
                    </a:lnTo>
                    <a:lnTo>
                      <a:pt x="130" y="16"/>
                    </a:lnTo>
                    <a:lnTo>
                      <a:pt x="127" y="14"/>
                    </a:lnTo>
                    <a:lnTo>
                      <a:pt x="126" y="16"/>
                    </a:lnTo>
                    <a:lnTo>
                      <a:pt x="122" y="15"/>
                    </a:lnTo>
                    <a:lnTo>
                      <a:pt x="121" y="14"/>
                    </a:lnTo>
                    <a:lnTo>
                      <a:pt x="121" y="17"/>
                    </a:lnTo>
                    <a:lnTo>
                      <a:pt x="118" y="19"/>
                    </a:lnTo>
                    <a:lnTo>
                      <a:pt x="116" y="22"/>
                    </a:lnTo>
                    <a:lnTo>
                      <a:pt x="114" y="24"/>
                    </a:lnTo>
                    <a:lnTo>
                      <a:pt x="113" y="26"/>
                    </a:lnTo>
                    <a:lnTo>
                      <a:pt x="114" y="33"/>
                    </a:lnTo>
                    <a:lnTo>
                      <a:pt x="113" y="35"/>
                    </a:lnTo>
                    <a:lnTo>
                      <a:pt x="111" y="37"/>
                    </a:lnTo>
                    <a:lnTo>
                      <a:pt x="107" y="32"/>
                    </a:lnTo>
                    <a:lnTo>
                      <a:pt x="104" y="33"/>
                    </a:lnTo>
                    <a:lnTo>
                      <a:pt x="104" y="34"/>
                    </a:lnTo>
                    <a:lnTo>
                      <a:pt x="101" y="36"/>
                    </a:lnTo>
                    <a:lnTo>
                      <a:pt x="99" y="37"/>
                    </a:lnTo>
                    <a:lnTo>
                      <a:pt x="98" y="39"/>
                    </a:lnTo>
                    <a:lnTo>
                      <a:pt x="96" y="40"/>
                    </a:lnTo>
                    <a:lnTo>
                      <a:pt x="97" y="43"/>
                    </a:lnTo>
                    <a:lnTo>
                      <a:pt x="95" y="45"/>
                    </a:lnTo>
                    <a:lnTo>
                      <a:pt x="94" y="44"/>
                    </a:lnTo>
                    <a:lnTo>
                      <a:pt x="93" y="45"/>
                    </a:lnTo>
                    <a:lnTo>
                      <a:pt x="91" y="44"/>
                    </a:lnTo>
                    <a:lnTo>
                      <a:pt x="88" y="44"/>
                    </a:lnTo>
                    <a:lnTo>
                      <a:pt x="86" y="44"/>
                    </a:lnTo>
                    <a:lnTo>
                      <a:pt x="86" y="46"/>
                    </a:lnTo>
                    <a:lnTo>
                      <a:pt x="85" y="50"/>
                    </a:lnTo>
                    <a:lnTo>
                      <a:pt x="86" y="53"/>
                    </a:lnTo>
                    <a:lnTo>
                      <a:pt x="85" y="57"/>
                    </a:lnTo>
                    <a:lnTo>
                      <a:pt x="83" y="59"/>
                    </a:lnTo>
                    <a:lnTo>
                      <a:pt x="80" y="59"/>
                    </a:lnTo>
                    <a:lnTo>
                      <a:pt x="76" y="60"/>
                    </a:lnTo>
                    <a:lnTo>
                      <a:pt x="76" y="61"/>
                    </a:lnTo>
                    <a:lnTo>
                      <a:pt x="75" y="62"/>
                    </a:lnTo>
                    <a:lnTo>
                      <a:pt x="73" y="63"/>
                    </a:lnTo>
                    <a:lnTo>
                      <a:pt x="73" y="67"/>
                    </a:lnTo>
                    <a:lnTo>
                      <a:pt x="70" y="69"/>
                    </a:lnTo>
                    <a:lnTo>
                      <a:pt x="69" y="74"/>
                    </a:lnTo>
                    <a:lnTo>
                      <a:pt x="70" y="77"/>
                    </a:lnTo>
                    <a:lnTo>
                      <a:pt x="70" y="79"/>
                    </a:lnTo>
                    <a:lnTo>
                      <a:pt x="68" y="80"/>
                    </a:lnTo>
                    <a:lnTo>
                      <a:pt x="69" y="81"/>
                    </a:lnTo>
                    <a:lnTo>
                      <a:pt x="67" y="81"/>
                    </a:lnTo>
                    <a:lnTo>
                      <a:pt x="67" y="82"/>
                    </a:lnTo>
                    <a:lnTo>
                      <a:pt x="66" y="78"/>
                    </a:lnTo>
                    <a:lnTo>
                      <a:pt x="63" y="77"/>
                    </a:lnTo>
                    <a:lnTo>
                      <a:pt x="63" y="79"/>
                    </a:lnTo>
                    <a:lnTo>
                      <a:pt x="62" y="81"/>
                    </a:lnTo>
                    <a:lnTo>
                      <a:pt x="62" y="82"/>
                    </a:lnTo>
                    <a:lnTo>
                      <a:pt x="62" y="85"/>
                    </a:lnTo>
                    <a:lnTo>
                      <a:pt x="62" y="88"/>
                    </a:lnTo>
                    <a:lnTo>
                      <a:pt x="62" y="90"/>
                    </a:lnTo>
                    <a:lnTo>
                      <a:pt x="60" y="88"/>
                    </a:lnTo>
                    <a:lnTo>
                      <a:pt x="60" y="92"/>
                    </a:lnTo>
                    <a:lnTo>
                      <a:pt x="59" y="94"/>
                    </a:lnTo>
                    <a:lnTo>
                      <a:pt x="59" y="97"/>
                    </a:lnTo>
                    <a:lnTo>
                      <a:pt x="61" y="97"/>
                    </a:lnTo>
                    <a:lnTo>
                      <a:pt x="60" y="99"/>
                    </a:lnTo>
                    <a:lnTo>
                      <a:pt x="61" y="101"/>
                    </a:lnTo>
                    <a:lnTo>
                      <a:pt x="61" y="103"/>
                    </a:lnTo>
                    <a:lnTo>
                      <a:pt x="59" y="103"/>
                    </a:lnTo>
                    <a:lnTo>
                      <a:pt x="58" y="105"/>
                    </a:lnTo>
                    <a:lnTo>
                      <a:pt x="57" y="105"/>
                    </a:lnTo>
                    <a:lnTo>
                      <a:pt x="58" y="107"/>
                    </a:lnTo>
                    <a:lnTo>
                      <a:pt x="58" y="108"/>
                    </a:lnTo>
                    <a:lnTo>
                      <a:pt x="60" y="110"/>
                    </a:lnTo>
                    <a:lnTo>
                      <a:pt x="59" y="111"/>
                    </a:lnTo>
                    <a:lnTo>
                      <a:pt x="54" y="109"/>
                    </a:lnTo>
                    <a:lnTo>
                      <a:pt x="50" y="107"/>
                    </a:lnTo>
                    <a:lnTo>
                      <a:pt x="49" y="107"/>
                    </a:lnTo>
                    <a:lnTo>
                      <a:pt x="47" y="106"/>
                    </a:lnTo>
                    <a:lnTo>
                      <a:pt x="49" y="103"/>
                    </a:lnTo>
                    <a:lnTo>
                      <a:pt x="48" y="101"/>
                    </a:lnTo>
                    <a:lnTo>
                      <a:pt x="47" y="102"/>
                    </a:lnTo>
                    <a:lnTo>
                      <a:pt x="47" y="99"/>
                    </a:lnTo>
                    <a:lnTo>
                      <a:pt x="45" y="100"/>
                    </a:lnTo>
                    <a:lnTo>
                      <a:pt x="45" y="98"/>
                    </a:lnTo>
                    <a:lnTo>
                      <a:pt x="45" y="96"/>
                    </a:lnTo>
                    <a:lnTo>
                      <a:pt x="45" y="95"/>
                    </a:lnTo>
                    <a:lnTo>
                      <a:pt x="49" y="94"/>
                    </a:lnTo>
                    <a:lnTo>
                      <a:pt x="49" y="93"/>
                    </a:lnTo>
                    <a:lnTo>
                      <a:pt x="48" y="92"/>
                    </a:lnTo>
                    <a:lnTo>
                      <a:pt x="49" y="91"/>
                    </a:lnTo>
                    <a:lnTo>
                      <a:pt x="47" y="91"/>
                    </a:lnTo>
                    <a:lnTo>
                      <a:pt x="48" y="89"/>
                    </a:lnTo>
                    <a:lnTo>
                      <a:pt x="51" y="86"/>
                    </a:lnTo>
                    <a:lnTo>
                      <a:pt x="49" y="84"/>
                    </a:lnTo>
                    <a:lnTo>
                      <a:pt x="47" y="84"/>
                    </a:lnTo>
                    <a:lnTo>
                      <a:pt x="49" y="84"/>
                    </a:lnTo>
                    <a:lnTo>
                      <a:pt x="48" y="84"/>
                    </a:lnTo>
                    <a:lnTo>
                      <a:pt x="50" y="84"/>
                    </a:lnTo>
                    <a:lnTo>
                      <a:pt x="47" y="79"/>
                    </a:lnTo>
                    <a:lnTo>
                      <a:pt x="45" y="80"/>
                    </a:lnTo>
                    <a:lnTo>
                      <a:pt x="44" y="78"/>
                    </a:lnTo>
                    <a:lnTo>
                      <a:pt x="42" y="76"/>
                    </a:lnTo>
                    <a:lnTo>
                      <a:pt x="42" y="74"/>
                    </a:lnTo>
                    <a:lnTo>
                      <a:pt x="39" y="71"/>
                    </a:lnTo>
                    <a:lnTo>
                      <a:pt x="40" y="70"/>
                    </a:lnTo>
                    <a:lnTo>
                      <a:pt x="42" y="68"/>
                    </a:lnTo>
                    <a:lnTo>
                      <a:pt x="41" y="66"/>
                    </a:lnTo>
                    <a:lnTo>
                      <a:pt x="42" y="68"/>
                    </a:lnTo>
                    <a:lnTo>
                      <a:pt x="44" y="70"/>
                    </a:lnTo>
                    <a:lnTo>
                      <a:pt x="46" y="71"/>
                    </a:lnTo>
                    <a:lnTo>
                      <a:pt x="45" y="69"/>
                    </a:lnTo>
                    <a:lnTo>
                      <a:pt x="46" y="67"/>
                    </a:lnTo>
                    <a:lnTo>
                      <a:pt x="45" y="65"/>
                    </a:lnTo>
                    <a:lnTo>
                      <a:pt x="44" y="61"/>
                    </a:lnTo>
                    <a:lnTo>
                      <a:pt x="42" y="61"/>
                    </a:lnTo>
                    <a:lnTo>
                      <a:pt x="39" y="61"/>
                    </a:lnTo>
                    <a:lnTo>
                      <a:pt x="38" y="60"/>
                    </a:lnTo>
                    <a:lnTo>
                      <a:pt x="34" y="60"/>
                    </a:lnTo>
                    <a:lnTo>
                      <a:pt x="31" y="57"/>
                    </a:lnTo>
                    <a:lnTo>
                      <a:pt x="31" y="56"/>
                    </a:lnTo>
                    <a:lnTo>
                      <a:pt x="32" y="50"/>
                    </a:lnTo>
                    <a:lnTo>
                      <a:pt x="31" y="48"/>
                    </a:lnTo>
                    <a:lnTo>
                      <a:pt x="33" y="40"/>
                    </a:lnTo>
                    <a:lnTo>
                      <a:pt x="32" y="41"/>
                    </a:lnTo>
                    <a:lnTo>
                      <a:pt x="31" y="39"/>
                    </a:lnTo>
                    <a:lnTo>
                      <a:pt x="29" y="38"/>
                    </a:lnTo>
                    <a:lnTo>
                      <a:pt x="29" y="36"/>
                    </a:lnTo>
                    <a:lnTo>
                      <a:pt x="29" y="33"/>
                    </a:lnTo>
                    <a:lnTo>
                      <a:pt x="24" y="33"/>
                    </a:lnTo>
                    <a:lnTo>
                      <a:pt x="20" y="31"/>
                    </a:lnTo>
                    <a:lnTo>
                      <a:pt x="15" y="32"/>
                    </a:lnTo>
                    <a:lnTo>
                      <a:pt x="13" y="33"/>
                    </a:lnTo>
                    <a:lnTo>
                      <a:pt x="10" y="33"/>
                    </a:lnTo>
                    <a:lnTo>
                      <a:pt x="11" y="31"/>
                    </a:lnTo>
                    <a:lnTo>
                      <a:pt x="10" y="31"/>
                    </a:lnTo>
                    <a:lnTo>
                      <a:pt x="9" y="29"/>
                    </a:lnTo>
                    <a:lnTo>
                      <a:pt x="7" y="31"/>
                    </a:lnTo>
                    <a:lnTo>
                      <a:pt x="8" y="33"/>
                    </a:lnTo>
                    <a:lnTo>
                      <a:pt x="10" y="34"/>
                    </a:lnTo>
                    <a:lnTo>
                      <a:pt x="13" y="37"/>
                    </a:lnTo>
                    <a:lnTo>
                      <a:pt x="13" y="38"/>
                    </a:lnTo>
                    <a:lnTo>
                      <a:pt x="11" y="40"/>
                    </a:lnTo>
                    <a:lnTo>
                      <a:pt x="11" y="44"/>
                    </a:lnTo>
                    <a:lnTo>
                      <a:pt x="14" y="49"/>
                    </a:lnTo>
                    <a:lnTo>
                      <a:pt x="14" y="50"/>
                    </a:lnTo>
                    <a:lnTo>
                      <a:pt x="15" y="51"/>
                    </a:lnTo>
                    <a:lnTo>
                      <a:pt x="14" y="53"/>
                    </a:lnTo>
                    <a:lnTo>
                      <a:pt x="10" y="55"/>
                    </a:lnTo>
                    <a:lnTo>
                      <a:pt x="9" y="55"/>
                    </a:lnTo>
                    <a:lnTo>
                      <a:pt x="9" y="56"/>
                    </a:lnTo>
                    <a:lnTo>
                      <a:pt x="7" y="55"/>
                    </a:lnTo>
                    <a:lnTo>
                      <a:pt x="5" y="56"/>
                    </a:lnTo>
                    <a:lnTo>
                      <a:pt x="2" y="57"/>
                    </a:lnTo>
                    <a:lnTo>
                      <a:pt x="4" y="59"/>
                    </a:lnTo>
                    <a:lnTo>
                      <a:pt x="3" y="60"/>
                    </a:lnTo>
                    <a:lnTo>
                      <a:pt x="2" y="61"/>
                    </a:lnTo>
                    <a:lnTo>
                      <a:pt x="0" y="61"/>
                    </a:lnTo>
                    <a:lnTo>
                      <a:pt x="0" y="62"/>
                    </a:lnTo>
                    <a:lnTo>
                      <a:pt x="2" y="65"/>
                    </a:lnTo>
                    <a:lnTo>
                      <a:pt x="4" y="65"/>
                    </a:lnTo>
                    <a:lnTo>
                      <a:pt x="4" y="68"/>
                    </a:lnTo>
                    <a:lnTo>
                      <a:pt x="8" y="72"/>
                    </a:lnTo>
                    <a:lnTo>
                      <a:pt x="12" y="74"/>
                    </a:lnTo>
                    <a:lnTo>
                      <a:pt x="12" y="73"/>
                    </a:lnTo>
                    <a:lnTo>
                      <a:pt x="15" y="72"/>
                    </a:lnTo>
                    <a:lnTo>
                      <a:pt x="15" y="73"/>
                    </a:lnTo>
                    <a:lnTo>
                      <a:pt x="12" y="74"/>
                    </a:lnTo>
                    <a:lnTo>
                      <a:pt x="15" y="75"/>
                    </a:lnTo>
                    <a:lnTo>
                      <a:pt x="16" y="77"/>
                    </a:lnTo>
                    <a:lnTo>
                      <a:pt x="15" y="78"/>
                    </a:lnTo>
                    <a:lnTo>
                      <a:pt x="17" y="78"/>
                    </a:lnTo>
                    <a:lnTo>
                      <a:pt x="16" y="80"/>
                    </a:lnTo>
                    <a:lnTo>
                      <a:pt x="17" y="80"/>
                    </a:lnTo>
                    <a:lnTo>
                      <a:pt x="15" y="82"/>
                    </a:lnTo>
                    <a:lnTo>
                      <a:pt x="15" y="84"/>
                    </a:lnTo>
                    <a:lnTo>
                      <a:pt x="17" y="83"/>
                    </a:lnTo>
                    <a:lnTo>
                      <a:pt x="20" y="84"/>
                    </a:lnTo>
                    <a:lnTo>
                      <a:pt x="20" y="88"/>
                    </a:lnTo>
                    <a:lnTo>
                      <a:pt x="21" y="88"/>
                    </a:lnTo>
                    <a:lnTo>
                      <a:pt x="21" y="89"/>
                    </a:lnTo>
                    <a:lnTo>
                      <a:pt x="20" y="90"/>
                    </a:lnTo>
                    <a:lnTo>
                      <a:pt x="22" y="90"/>
                    </a:lnTo>
                    <a:lnTo>
                      <a:pt x="23" y="91"/>
                    </a:lnTo>
                    <a:lnTo>
                      <a:pt x="24" y="91"/>
                    </a:lnTo>
                    <a:lnTo>
                      <a:pt x="22" y="91"/>
                    </a:lnTo>
                    <a:lnTo>
                      <a:pt x="21" y="93"/>
                    </a:lnTo>
                    <a:lnTo>
                      <a:pt x="25" y="97"/>
                    </a:lnTo>
                    <a:lnTo>
                      <a:pt x="25" y="101"/>
                    </a:lnTo>
                    <a:lnTo>
                      <a:pt x="25" y="103"/>
                    </a:lnTo>
                    <a:lnTo>
                      <a:pt x="25" y="105"/>
                    </a:lnTo>
                    <a:lnTo>
                      <a:pt x="27" y="107"/>
                    </a:lnTo>
                    <a:lnTo>
                      <a:pt x="25" y="110"/>
                    </a:lnTo>
                    <a:lnTo>
                      <a:pt x="21" y="113"/>
                    </a:lnTo>
                    <a:lnTo>
                      <a:pt x="22" y="114"/>
                    </a:lnTo>
                    <a:lnTo>
                      <a:pt x="22" y="116"/>
                    </a:lnTo>
                    <a:lnTo>
                      <a:pt x="20" y="116"/>
                    </a:lnTo>
                    <a:lnTo>
                      <a:pt x="19" y="118"/>
                    </a:lnTo>
                    <a:lnTo>
                      <a:pt x="20" y="120"/>
                    </a:lnTo>
                    <a:lnTo>
                      <a:pt x="19" y="127"/>
                    </a:lnTo>
                    <a:lnTo>
                      <a:pt x="20" y="130"/>
                    </a:lnTo>
                    <a:lnTo>
                      <a:pt x="19" y="132"/>
                    </a:lnTo>
                    <a:lnTo>
                      <a:pt x="20" y="135"/>
                    </a:lnTo>
                    <a:lnTo>
                      <a:pt x="21" y="137"/>
                    </a:lnTo>
                    <a:lnTo>
                      <a:pt x="24" y="137"/>
                    </a:lnTo>
                    <a:lnTo>
                      <a:pt x="26" y="138"/>
                    </a:lnTo>
                    <a:lnTo>
                      <a:pt x="25" y="140"/>
                    </a:lnTo>
                    <a:lnTo>
                      <a:pt x="26" y="142"/>
                    </a:lnTo>
                    <a:lnTo>
                      <a:pt x="28" y="141"/>
                    </a:lnTo>
                    <a:lnTo>
                      <a:pt x="29" y="141"/>
                    </a:lnTo>
                    <a:lnTo>
                      <a:pt x="29" y="142"/>
                    </a:lnTo>
                    <a:lnTo>
                      <a:pt x="29" y="144"/>
                    </a:lnTo>
                    <a:lnTo>
                      <a:pt x="31" y="145"/>
                    </a:lnTo>
                    <a:lnTo>
                      <a:pt x="31" y="146"/>
                    </a:lnTo>
                    <a:lnTo>
                      <a:pt x="33" y="148"/>
                    </a:lnTo>
                    <a:lnTo>
                      <a:pt x="34" y="150"/>
                    </a:lnTo>
                    <a:lnTo>
                      <a:pt x="36" y="152"/>
                    </a:lnTo>
                    <a:lnTo>
                      <a:pt x="31" y="158"/>
                    </a:lnTo>
                    <a:lnTo>
                      <a:pt x="31" y="160"/>
                    </a:lnTo>
                    <a:lnTo>
                      <a:pt x="34" y="159"/>
                    </a:lnTo>
                    <a:lnTo>
                      <a:pt x="36" y="162"/>
                    </a:lnTo>
                    <a:lnTo>
                      <a:pt x="41" y="162"/>
                    </a:lnTo>
                    <a:lnTo>
                      <a:pt x="45" y="163"/>
                    </a:lnTo>
                    <a:lnTo>
                      <a:pt x="45" y="165"/>
                    </a:lnTo>
                    <a:lnTo>
                      <a:pt x="46" y="165"/>
                    </a:lnTo>
                    <a:lnTo>
                      <a:pt x="46" y="167"/>
                    </a:lnTo>
                    <a:lnTo>
                      <a:pt x="45" y="168"/>
                    </a:lnTo>
                    <a:lnTo>
                      <a:pt x="47" y="172"/>
                    </a:lnTo>
                    <a:lnTo>
                      <a:pt x="47" y="175"/>
                    </a:lnTo>
                    <a:lnTo>
                      <a:pt x="48" y="175"/>
                    </a:lnTo>
                    <a:lnTo>
                      <a:pt x="50" y="173"/>
                    </a:lnTo>
                    <a:lnTo>
                      <a:pt x="53" y="173"/>
                    </a:lnTo>
                    <a:lnTo>
                      <a:pt x="53" y="175"/>
                    </a:lnTo>
                    <a:lnTo>
                      <a:pt x="53" y="176"/>
                    </a:lnTo>
                    <a:lnTo>
                      <a:pt x="57" y="182"/>
                    </a:lnTo>
                    <a:lnTo>
                      <a:pt x="58" y="184"/>
                    </a:lnTo>
                    <a:lnTo>
                      <a:pt x="60" y="184"/>
                    </a:lnTo>
                    <a:lnTo>
                      <a:pt x="60" y="186"/>
                    </a:lnTo>
                    <a:lnTo>
                      <a:pt x="62" y="187"/>
                    </a:lnTo>
                    <a:lnTo>
                      <a:pt x="66" y="187"/>
                    </a:lnTo>
                    <a:lnTo>
                      <a:pt x="66" y="188"/>
                    </a:lnTo>
                    <a:lnTo>
                      <a:pt x="64" y="190"/>
                    </a:lnTo>
                    <a:lnTo>
                      <a:pt x="66" y="190"/>
                    </a:lnTo>
                    <a:lnTo>
                      <a:pt x="66" y="192"/>
                    </a:lnTo>
                    <a:lnTo>
                      <a:pt x="70" y="192"/>
                    </a:lnTo>
                    <a:lnTo>
                      <a:pt x="71" y="194"/>
                    </a:lnTo>
                    <a:lnTo>
                      <a:pt x="73" y="194"/>
                    </a:lnTo>
                    <a:lnTo>
                      <a:pt x="74" y="196"/>
                    </a:lnTo>
                    <a:lnTo>
                      <a:pt x="74" y="198"/>
                    </a:lnTo>
                    <a:lnTo>
                      <a:pt x="71" y="199"/>
                    </a:lnTo>
                    <a:lnTo>
                      <a:pt x="72" y="201"/>
                    </a:lnTo>
                    <a:lnTo>
                      <a:pt x="72" y="203"/>
                    </a:lnTo>
                    <a:lnTo>
                      <a:pt x="75" y="202"/>
                    </a:lnTo>
                    <a:lnTo>
                      <a:pt x="76" y="201"/>
                    </a:lnTo>
                    <a:lnTo>
                      <a:pt x="78" y="200"/>
                    </a:lnTo>
                    <a:lnTo>
                      <a:pt x="79" y="199"/>
                    </a:lnTo>
                    <a:lnTo>
                      <a:pt x="80" y="199"/>
                    </a:lnTo>
                    <a:lnTo>
                      <a:pt x="83" y="202"/>
                    </a:lnTo>
                    <a:lnTo>
                      <a:pt x="82" y="203"/>
                    </a:lnTo>
                    <a:lnTo>
                      <a:pt x="84" y="206"/>
                    </a:lnTo>
                    <a:lnTo>
                      <a:pt x="87" y="207"/>
                    </a:lnTo>
                    <a:lnTo>
                      <a:pt x="89" y="211"/>
                    </a:lnTo>
                    <a:lnTo>
                      <a:pt x="88" y="213"/>
                    </a:lnTo>
                    <a:lnTo>
                      <a:pt x="86" y="217"/>
                    </a:lnTo>
                    <a:lnTo>
                      <a:pt x="83" y="217"/>
                    </a:lnTo>
                    <a:lnTo>
                      <a:pt x="83" y="218"/>
                    </a:lnTo>
                    <a:lnTo>
                      <a:pt x="80" y="221"/>
                    </a:lnTo>
                    <a:lnTo>
                      <a:pt x="80" y="223"/>
                    </a:lnTo>
                    <a:lnTo>
                      <a:pt x="81" y="227"/>
                    </a:lnTo>
                    <a:lnTo>
                      <a:pt x="85" y="228"/>
                    </a:lnTo>
                    <a:lnTo>
                      <a:pt x="85" y="229"/>
                    </a:lnTo>
                    <a:lnTo>
                      <a:pt x="86" y="229"/>
                    </a:lnTo>
                    <a:lnTo>
                      <a:pt x="87" y="232"/>
                    </a:lnTo>
                    <a:lnTo>
                      <a:pt x="90" y="233"/>
                    </a:lnTo>
                    <a:lnTo>
                      <a:pt x="93" y="233"/>
                    </a:lnTo>
                    <a:lnTo>
                      <a:pt x="95" y="236"/>
                    </a:lnTo>
                    <a:lnTo>
                      <a:pt x="98" y="237"/>
                    </a:lnTo>
                    <a:lnTo>
                      <a:pt x="98" y="238"/>
                    </a:lnTo>
                    <a:lnTo>
                      <a:pt x="98" y="245"/>
                    </a:lnTo>
                    <a:lnTo>
                      <a:pt x="102" y="247"/>
                    </a:lnTo>
                    <a:lnTo>
                      <a:pt x="106" y="247"/>
                    </a:lnTo>
                    <a:lnTo>
                      <a:pt x="109" y="250"/>
                    </a:lnTo>
                    <a:lnTo>
                      <a:pt x="110" y="253"/>
                    </a:lnTo>
                    <a:lnTo>
                      <a:pt x="111" y="250"/>
                    </a:lnTo>
                    <a:lnTo>
                      <a:pt x="114" y="252"/>
                    </a:lnTo>
                    <a:lnTo>
                      <a:pt x="114" y="247"/>
                    </a:lnTo>
                    <a:lnTo>
                      <a:pt x="116" y="247"/>
                    </a:lnTo>
                    <a:lnTo>
                      <a:pt x="118" y="247"/>
                    </a:lnTo>
                    <a:lnTo>
                      <a:pt x="118" y="245"/>
                    </a:lnTo>
                    <a:lnTo>
                      <a:pt x="119" y="246"/>
                    </a:lnTo>
                    <a:lnTo>
                      <a:pt x="119" y="244"/>
                    </a:lnTo>
                    <a:lnTo>
                      <a:pt x="124" y="244"/>
                    </a:lnTo>
                    <a:lnTo>
                      <a:pt x="128" y="247"/>
                    </a:lnTo>
                    <a:lnTo>
                      <a:pt x="130" y="249"/>
                    </a:lnTo>
                    <a:lnTo>
                      <a:pt x="130" y="255"/>
                    </a:lnTo>
                    <a:lnTo>
                      <a:pt x="130" y="256"/>
                    </a:lnTo>
                    <a:lnTo>
                      <a:pt x="130" y="257"/>
                    </a:lnTo>
                    <a:lnTo>
                      <a:pt x="133" y="258"/>
                    </a:lnTo>
                    <a:lnTo>
                      <a:pt x="133" y="256"/>
                    </a:lnTo>
                    <a:lnTo>
                      <a:pt x="133" y="252"/>
                    </a:lnTo>
                    <a:lnTo>
                      <a:pt x="132" y="250"/>
                    </a:lnTo>
                    <a:lnTo>
                      <a:pt x="137" y="249"/>
                    </a:lnTo>
                    <a:lnTo>
                      <a:pt x="142" y="250"/>
                    </a:lnTo>
                    <a:lnTo>
                      <a:pt x="142" y="246"/>
                    </a:lnTo>
                    <a:lnTo>
                      <a:pt x="140" y="243"/>
                    </a:lnTo>
                    <a:lnTo>
                      <a:pt x="141" y="243"/>
                    </a:lnTo>
                    <a:lnTo>
                      <a:pt x="143" y="244"/>
                    </a:lnTo>
                    <a:lnTo>
                      <a:pt x="146" y="246"/>
                    </a:lnTo>
                    <a:lnTo>
                      <a:pt x="148" y="246"/>
                    </a:lnTo>
                    <a:lnTo>
                      <a:pt x="151" y="243"/>
                    </a:lnTo>
                    <a:lnTo>
                      <a:pt x="152" y="241"/>
                    </a:lnTo>
                    <a:lnTo>
                      <a:pt x="154" y="243"/>
                    </a:lnTo>
                    <a:lnTo>
                      <a:pt x="157" y="243"/>
                    </a:lnTo>
                    <a:lnTo>
                      <a:pt x="157" y="242"/>
                    </a:lnTo>
                    <a:lnTo>
                      <a:pt x="158" y="241"/>
                    </a:lnTo>
                    <a:lnTo>
                      <a:pt x="158" y="243"/>
                    </a:lnTo>
                    <a:lnTo>
                      <a:pt x="160" y="244"/>
                    </a:lnTo>
                    <a:lnTo>
                      <a:pt x="162" y="243"/>
                    </a:lnTo>
                    <a:lnTo>
                      <a:pt x="164" y="242"/>
                    </a:lnTo>
                    <a:lnTo>
                      <a:pt x="165" y="240"/>
                    </a:lnTo>
                    <a:lnTo>
                      <a:pt x="167" y="240"/>
                    </a:lnTo>
                    <a:lnTo>
                      <a:pt x="168" y="242"/>
                    </a:lnTo>
                    <a:lnTo>
                      <a:pt x="170" y="242"/>
                    </a:lnTo>
                    <a:lnTo>
                      <a:pt x="171" y="243"/>
                    </a:lnTo>
                    <a:lnTo>
                      <a:pt x="171" y="244"/>
                    </a:lnTo>
                    <a:lnTo>
                      <a:pt x="172" y="244"/>
                    </a:lnTo>
                    <a:lnTo>
                      <a:pt x="171" y="245"/>
                    </a:lnTo>
                    <a:lnTo>
                      <a:pt x="172" y="247"/>
                    </a:lnTo>
                    <a:lnTo>
                      <a:pt x="173" y="247"/>
                    </a:lnTo>
                    <a:lnTo>
                      <a:pt x="173" y="245"/>
                    </a:lnTo>
                    <a:lnTo>
                      <a:pt x="175" y="247"/>
                    </a:lnTo>
                    <a:lnTo>
                      <a:pt x="178" y="245"/>
                    </a:lnTo>
                    <a:lnTo>
                      <a:pt x="180" y="248"/>
                    </a:lnTo>
                    <a:lnTo>
                      <a:pt x="180" y="251"/>
                    </a:lnTo>
                    <a:lnTo>
                      <a:pt x="181" y="250"/>
                    </a:lnTo>
                    <a:lnTo>
                      <a:pt x="184" y="250"/>
                    </a:lnTo>
                    <a:lnTo>
                      <a:pt x="187" y="252"/>
                    </a:lnTo>
                    <a:lnTo>
                      <a:pt x="191" y="248"/>
                    </a:lnTo>
                    <a:lnTo>
                      <a:pt x="193" y="249"/>
                    </a:lnTo>
                    <a:lnTo>
                      <a:pt x="195" y="250"/>
                    </a:lnTo>
                    <a:lnTo>
                      <a:pt x="195" y="251"/>
                    </a:lnTo>
                    <a:lnTo>
                      <a:pt x="196" y="253"/>
                    </a:lnTo>
                    <a:lnTo>
                      <a:pt x="199" y="256"/>
                    </a:lnTo>
                    <a:lnTo>
                      <a:pt x="200" y="256"/>
                    </a:lnTo>
                    <a:lnTo>
                      <a:pt x="200" y="253"/>
                    </a:lnTo>
                    <a:lnTo>
                      <a:pt x="203" y="254"/>
                    </a:lnTo>
                    <a:lnTo>
                      <a:pt x="203" y="253"/>
                    </a:lnTo>
                    <a:lnTo>
                      <a:pt x="204" y="253"/>
                    </a:lnTo>
                    <a:lnTo>
                      <a:pt x="206" y="251"/>
                    </a:lnTo>
                    <a:lnTo>
                      <a:pt x="207" y="250"/>
                    </a:lnTo>
                    <a:lnTo>
                      <a:pt x="208" y="249"/>
                    </a:lnTo>
                    <a:lnTo>
                      <a:pt x="210" y="250"/>
                    </a:lnTo>
                    <a:lnTo>
                      <a:pt x="211" y="249"/>
                    </a:lnTo>
                    <a:lnTo>
                      <a:pt x="212" y="247"/>
                    </a:lnTo>
                    <a:lnTo>
                      <a:pt x="212" y="245"/>
                    </a:lnTo>
                    <a:lnTo>
                      <a:pt x="211" y="244"/>
                    </a:lnTo>
                    <a:lnTo>
                      <a:pt x="212" y="243"/>
                    </a:lnTo>
                    <a:lnTo>
                      <a:pt x="211" y="243"/>
                    </a:lnTo>
                    <a:lnTo>
                      <a:pt x="212" y="242"/>
                    </a:lnTo>
                    <a:lnTo>
                      <a:pt x="214" y="243"/>
                    </a:lnTo>
                    <a:lnTo>
                      <a:pt x="214" y="241"/>
                    </a:lnTo>
                    <a:lnTo>
                      <a:pt x="211" y="236"/>
                    </a:lnTo>
                    <a:lnTo>
                      <a:pt x="212" y="233"/>
                    </a:lnTo>
                    <a:lnTo>
                      <a:pt x="214" y="232"/>
                    </a:lnTo>
                    <a:lnTo>
                      <a:pt x="217" y="232"/>
                    </a:lnTo>
                    <a:lnTo>
                      <a:pt x="220" y="233"/>
                    </a:lnTo>
                    <a:lnTo>
                      <a:pt x="222" y="231"/>
                    </a:lnTo>
                    <a:lnTo>
                      <a:pt x="224" y="232"/>
                    </a:lnTo>
                    <a:lnTo>
                      <a:pt x="223" y="233"/>
                    </a:lnTo>
                    <a:lnTo>
                      <a:pt x="224" y="233"/>
                    </a:lnTo>
                    <a:lnTo>
                      <a:pt x="224" y="227"/>
                    </a:lnTo>
                    <a:lnTo>
                      <a:pt x="228" y="227"/>
                    </a:lnTo>
                    <a:lnTo>
                      <a:pt x="229" y="229"/>
                    </a:lnTo>
                    <a:lnTo>
                      <a:pt x="230" y="228"/>
                    </a:lnTo>
                    <a:lnTo>
                      <a:pt x="230" y="227"/>
                    </a:lnTo>
                    <a:lnTo>
                      <a:pt x="232" y="226"/>
                    </a:lnTo>
                    <a:lnTo>
                      <a:pt x="234" y="226"/>
                    </a:lnTo>
                    <a:lnTo>
                      <a:pt x="235" y="225"/>
                    </a:lnTo>
                    <a:lnTo>
                      <a:pt x="235" y="223"/>
                    </a:lnTo>
                    <a:lnTo>
                      <a:pt x="238" y="223"/>
                    </a:lnTo>
                    <a:lnTo>
                      <a:pt x="239" y="223"/>
                    </a:lnTo>
                    <a:lnTo>
                      <a:pt x="240" y="221"/>
                    </a:lnTo>
                    <a:lnTo>
                      <a:pt x="241" y="220"/>
                    </a:lnTo>
                    <a:lnTo>
                      <a:pt x="244" y="222"/>
                    </a:lnTo>
                    <a:lnTo>
                      <a:pt x="246" y="220"/>
                    </a:lnTo>
                    <a:lnTo>
                      <a:pt x="246" y="219"/>
                    </a:lnTo>
                    <a:lnTo>
                      <a:pt x="244" y="219"/>
                    </a:lnTo>
                    <a:lnTo>
                      <a:pt x="245" y="216"/>
                    </a:lnTo>
                    <a:lnTo>
                      <a:pt x="247" y="218"/>
                    </a:lnTo>
                    <a:lnTo>
                      <a:pt x="249" y="218"/>
                    </a:lnTo>
                    <a:lnTo>
                      <a:pt x="249" y="214"/>
                    </a:lnTo>
                    <a:lnTo>
                      <a:pt x="249" y="213"/>
                    </a:lnTo>
                    <a:lnTo>
                      <a:pt x="249" y="214"/>
                    </a:lnTo>
                    <a:lnTo>
                      <a:pt x="251" y="213"/>
                    </a:lnTo>
                    <a:lnTo>
                      <a:pt x="254" y="210"/>
                    </a:lnTo>
                    <a:lnTo>
                      <a:pt x="254" y="213"/>
                    </a:lnTo>
                    <a:lnTo>
                      <a:pt x="254" y="215"/>
                    </a:lnTo>
                    <a:lnTo>
                      <a:pt x="256" y="216"/>
                    </a:lnTo>
                    <a:lnTo>
                      <a:pt x="257" y="215"/>
                    </a:lnTo>
                    <a:lnTo>
                      <a:pt x="259" y="218"/>
                    </a:lnTo>
                    <a:lnTo>
                      <a:pt x="260" y="216"/>
                    </a:lnTo>
                    <a:lnTo>
                      <a:pt x="262" y="218"/>
                    </a:lnTo>
                    <a:lnTo>
                      <a:pt x="262" y="217"/>
                    </a:lnTo>
                    <a:lnTo>
                      <a:pt x="264" y="218"/>
                    </a:lnTo>
                    <a:lnTo>
                      <a:pt x="267" y="216"/>
                    </a:lnTo>
                    <a:lnTo>
                      <a:pt x="267" y="218"/>
                    </a:lnTo>
                    <a:lnTo>
                      <a:pt x="266" y="218"/>
                    </a:lnTo>
                    <a:lnTo>
                      <a:pt x="269" y="219"/>
                    </a:lnTo>
                    <a:lnTo>
                      <a:pt x="270" y="219"/>
                    </a:lnTo>
                    <a:lnTo>
                      <a:pt x="270" y="221"/>
                    </a:lnTo>
                    <a:lnTo>
                      <a:pt x="271" y="221"/>
                    </a:lnTo>
                    <a:lnTo>
                      <a:pt x="271" y="220"/>
                    </a:lnTo>
                    <a:lnTo>
                      <a:pt x="272" y="222"/>
                    </a:lnTo>
                    <a:lnTo>
                      <a:pt x="273" y="222"/>
                    </a:lnTo>
                    <a:lnTo>
                      <a:pt x="273" y="223"/>
                    </a:lnTo>
                    <a:lnTo>
                      <a:pt x="274" y="223"/>
                    </a:lnTo>
                    <a:lnTo>
                      <a:pt x="274" y="226"/>
                    </a:lnTo>
                    <a:lnTo>
                      <a:pt x="275" y="227"/>
                    </a:lnTo>
                    <a:lnTo>
                      <a:pt x="276" y="223"/>
                    </a:lnTo>
                    <a:lnTo>
                      <a:pt x="276" y="225"/>
                    </a:lnTo>
                    <a:lnTo>
                      <a:pt x="276" y="226"/>
                    </a:lnTo>
                    <a:lnTo>
                      <a:pt x="278" y="228"/>
                    </a:lnTo>
                    <a:lnTo>
                      <a:pt x="281" y="233"/>
                    </a:lnTo>
                    <a:lnTo>
                      <a:pt x="285" y="236"/>
                    </a:lnTo>
                    <a:lnTo>
                      <a:pt x="287" y="235"/>
                    </a:lnTo>
                    <a:lnTo>
                      <a:pt x="289" y="234"/>
                    </a:lnTo>
                    <a:lnTo>
                      <a:pt x="287" y="231"/>
                    </a:lnTo>
                    <a:lnTo>
                      <a:pt x="287" y="227"/>
                    </a:lnTo>
                    <a:lnTo>
                      <a:pt x="290" y="223"/>
                    </a:lnTo>
                    <a:lnTo>
                      <a:pt x="292" y="223"/>
                    </a:lnTo>
                    <a:lnTo>
                      <a:pt x="292" y="222"/>
                    </a:lnTo>
                    <a:lnTo>
                      <a:pt x="290" y="216"/>
                    </a:lnTo>
                    <a:lnTo>
                      <a:pt x="292" y="216"/>
                    </a:lnTo>
                    <a:lnTo>
                      <a:pt x="290" y="214"/>
                    </a:lnTo>
                    <a:lnTo>
                      <a:pt x="289" y="214"/>
                    </a:lnTo>
                    <a:lnTo>
                      <a:pt x="290" y="213"/>
                    </a:lnTo>
                    <a:lnTo>
                      <a:pt x="291" y="212"/>
                    </a:lnTo>
                    <a:lnTo>
                      <a:pt x="290" y="210"/>
                    </a:lnTo>
                    <a:lnTo>
                      <a:pt x="292" y="210"/>
                    </a:lnTo>
                    <a:lnTo>
                      <a:pt x="293" y="212"/>
                    </a:lnTo>
                    <a:lnTo>
                      <a:pt x="294" y="213"/>
                    </a:lnTo>
                    <a:lnTo>
                      <a:pt x="295" y="210"/>
                    </a:lnTo>
                    <a:lnTo>
                      <a:pt x="295" y="213"/>
                    </a:lnTo>
                    <a:lnTo>
                      <a:pt x="297" y="213"/>
                    </a:lnTo>
                    <a:lnTo>
                      <a:pt x="297" y="210"/>
                    </a:lnTo>
                    <a:lnTo>
                      <a:pt x="300" y="211"/>
                    </a:lnTo>
                    <a:lnTo>
                      <a:pt x="301" y="210"/>
                    </a:lnTo>
                    <a:lnTo>
                      <a:pt x="303" y="211"/>
                    </a:lnTo>
                    <a:lnTo>
                      <a:pt x="304" y="210"/>
                    </a:lnTo>
                    <a:lnTo>
                      <a:pt x="303" y="206"/>
                    </a:lnTo>
                    <a:lnTo>
                      <a:pt x="303" y="207"/>
                    </a:lnTo>
                    <a:lnTo>
                      <a:pt x="305" y="209"/>
                    </a:lnTo>
                    <a:lnTo>
                      <a:pt x="308" y="208"/>
                    </a:lnTo>
                    <a:lnTo>
                      <a:pt x="308" y="205"/>
                    </a:lnTo>
                    <a:lnTo>
                      <a:pt x="309" y="204"/>
                    </a:lnTo>
                    <a:lnTo>
                      <a:pt x="309" y="202"/>
                    </a:lnTo>
                    <a:lnTo>
                      <a:pt x="309" y="200"/>
                    </a:lnTo>
                    <a:lnTo>
                      <a:pt x="306" y="201"/>
                    </a:lnTo>
                    <a:lnTo>
                      <a:pt x="305" y="199"/>
                    </a:lnTo>
                    <a:lnTo>
                      <a:pt x="309" y="192"/>
                    </a:lnTo>
                    <a:lnTo>
                      <a:pt x="308" y="191"/>
                    </a:lnTo>
                    <a:lnTo>
                      <a:pt x="307" y="190"/>
                    </a:lnTo>
                    <a:lnTo>
                      <a:pt x="309" y="190"/>
                    </a:lnTo>
                    <a:lnTo>
                      <a:pt x="309" y="191"/>
                    </a:lnTo>
                    <a:lnTo>
                      <a:pt x="311" y="192"/>
                    </a:lnTo>
                    <a:lnTo>
                      <a:pt x="312" y="191"/>
                    </a:lnTo>
                    <a:lnTo>
                      <a:pt x="312" y="190"/>
                    </a:lnTo>
                    <a:lnTo>
                      <a:pt x="311" y="190"/>
                    </a:lnTo>
                    <a:lnTo>
                      <a:pt x="311" y="1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42" name="Freeform 136"/>
              <p:cNvSpPr>
                <a:spLocks/>
              </p:cNvSpPr>
              <p:nvPr/>
            </p:nvSpPr>
            <p:spPr bwMode="auto">
              <a:xfrm>
                <a:off x="457" y="2893"/>
                <a:ext cx="313" cy="258"/>
              </a:xfrm>
              <a:custGeom>
                <a:avLst/>
                <a:gdLst>
                  <a:gd name="T0" fmla="*/ 302 w 313"/>
                  <a:gd name="T1" fmla="*/ 176 h 258"/>
                  <a:gd name="T2" fmla="*/ 301 w 313"/>
                  <a:gd name="T3" fmla="*/ 168 h 258"/>
                  <a:gd name="T4" fmla="*/ 311 w 313"/>
                  <a:gd name="T5" fmla="*/ 169 h 258"/>
                  <a:gd name="T6" fmla="*/ 311 w 313"/>
                  <a:gd name="T7" fmla="*/ 156 h 258"/>
                  <a:gd name="T8" fmla="*/ 306 w 313"/>
                  <a:gd name="T9" fmla="*/ 139 h 258"/>
                  <a:gd name="T10" fmla="*/ 306 w 313"/>
                  <a:gd name="T11" fmla="*/ 125 h 258"/>
                  <a:gd name="T12" fmla="*/ 305 w 313"/>
                  <a:gd name="T13" fmla="*/ 111 h 258"/>
                  <a:gd name="T14" fmla="*/ 305 w 313"/>
                  <a:gd name="T15" fmla="*/ 98 h 258"/>
                  <a:gd name="T16" fmla="*/ 305 w 313"/>
                  <a:gd name="T17" fmla="*/ 86 h 258"/>
                  <a:gd name="T18" fmla="*/ 305 w 313"/>
                  <a:gd name="T19" fmla="*/ 65 h 258"/>
                  <a:gd name="T20" fmla="*/ 289 w 313"/>
                  <a:gd name="T21" fmla="*/ 65 h 258"/>
                  <a:gd name="T22" fmla="*/ 277 w 313"/>
                  <a:gd name="T23" fmla="*/ 63 h 258"/>
                  <a:gd name="T24" fmla="*/ 274 w 313"/>
                  <a:gd name="T25" fmla="*/ 50 h 258"/>
                  <a:gd name="T26" fmla="*/ 250 w 313"/>
                  <a:gd name="T27" fmla="*/ 40 h 258"/>
                  <a:gd name="T28" fmla="*/ 228 w 313"/>
                  <a:gd name="T29" fmla="*/ 21 h 258"/>
                  <a:gd name="T30" fmla="*/ 200 w 313"/>
                  <a:gd name="T31" fmla="*/ 4 h 258"/>
                  <a:gd name="T32" fmla="*/ 166 w 313"/>
                  <a:gd name="T33" fmla="*/ 13 h 258"/>
                  <a:gd name="T34" fmla="*/ 140 w 313"/>
                  <a:gd name="T35" fmla="*/ 13 h 258"/>
                  <a:gd name="T36" fmla="*/ 118 w 313"/>
                  <a:gd name="T37" fmla="*/ 19 h 258"/>
                  <a:gd name="T38" fmla="*/ 99 w 313"/>
                  <a:gd name="T39" fmla="*/ 37 h 258"/>
                  <a:gd name="T40" fmla="*/ 85 w 313"/>
                  <a:gd name="T41" fmla="*/ 50 h 258"/>
                  <a:gd name="T42" fmla="*/ 69 w 313"/>
                  <a:gd name="T43" fmla="*/ 74 h 258"/>
                  <a:gd name="T44" fmla="*/ 62 w 313"/>
                  <a:gd name="T45" fmla="*/ 82 h 258"/>
                  <a:gd name="T46" fmla="*/ 61 w 313"/>
                  <a:gd name="T47" fmla="*/ 101 h 258"/>
                  <a:gd name="T48" fmla="*/ 49 w 313"/>
                  <a:gd name="T49" fmla="*/ 107 h 258"/>
                  <a:gd name="T50" fmla="*/ 49 w 313"/>
                  <a:gd name="T51" fmla="*/ 93 h 258"/>
                  <a:gd name="T52" fmla="*/ 47 w 313"/>
                  <a:gd name="T53" fmla="*/ 79 h 258"/>
                  <a:gd name="T54" fmla="*/ 44 w 313"/>
                  <a:gd name="T55" fmla="*/ 70 h 258"/>
                  <a:gd name="T56" fmla="*/ 31 w 313"/>
                  <a:gd name="T57" fmla="*/ 56 h 258"/>
                  <a:gd name="T58" fmla="*/ 15 w 313"/>
                  <a:gd name="T59" fmla="*/ 32 h 258"/>
                  <a:gd name="T60" fmla="*/ 11 w 313"/>
                  <a:gd name="T61" fmla="*/ 40 h 258"/>
                  <a:gd name="T62" fmla="*/ 2 w 313"/>
                  <a:gd name="T63" fmla="*/ 57 h 258"/>
                  <a:gd name="T64" fmla="*/ 12 w 313"/>
                  <a:gd name="T65" fmla="*/ 73 h 258"/>
                  <a:gd name="T66" fmla="*/ 15 w 313"/>
                  <a:gd name="T67" fmla="*/ 84 h 258"/>
                  <a:gd name="T68" fmla="*/ 24 w 313"/>
                  <a:gd name="T69" fmla="*/ 91 h 258"/>
                  <a:gd name="T70" fmla="*/ 22 w 313"/>
                  <a:gd name="T71" fmla="*/ 114 h 258"/>
                  <a:gd name="T72" fmla="*/ 26 w 313"/>
                  <a:gd name="T73" fmla="*/ 138 h 258"/>
                  <a:gd name="T74" fmla="*/ 36 w 313"/>
                  <a:gd name="T75" fmla="*/ 152 h 258"/>
                  <a:gd name="T76" fmla="*/ 47 w 313"/>
                  <a:gd name="T77" fmla="*/ 172 h 258"/>
                  <a:gd name="T78" fmla="*/ 62 w 313"/>
                  <a:gd name="T79" fmla="*/ 187 h 258"/>
                  <a:gd name="T80" fmla="*/ 71 w 313"/>
                  <a:gd name="T81" fmla="*/ 199 h 258"/>
                  <a:gd name="T82" fmla="*/ 87 w 313"/>
                  <a:gd name="T83" fmla="*/ 207 h 258"/>
                  <a:gd name="T84" fmla="*/ 86 w 313"/>
                  <a:gd name="T85" fmla="*/ 229 h 258"/>
                  <a:gd name="T86" fmla="*/ 110 w 313"/>
                  <a:gd name="T87" fmla="*/ 253 h 258"/>
                  <a:gd name="T88" fmla="*/ 130 w 313"/>
                  <a:gd name="T89" fmla="*/ 249 h 258"/>
                  <a:gd name="T90" fmla="*/ 142 w 313"/>
                  <a:gd name="T91" fmla="*/ 246 h 258"/>
                  <a:gd name="T92" fmla="*/ 158 w 313"/>
                  <a:gd name="T93" fmla="*/ 241 h 258"/>
                  <a:gd name="T94" fmla="*/ 172 w 313"/>
                  <a:gd name="T95" fmla="*/ 244 h 258"/>
                  <a:gd name="T96" fmla="*/ 187 w 313"/>
                  <a:gd name="T97" fmla="*/ 252 h 258"/>
                  <a:gd name="T98" fmla="*/ 203 w 313"/>
                  <a:gd name="T99" fmla="*/ 254 h 258"/>
                  <a:gd name="T100" fmla="*/ 212 w 313"/>
                  <a:gd name="T101" fmla="*/ 243 h 258"/>
                  <a:gd name="T102" fmla="*/ 224 w 313"/>
                  <a:gd name="T103" fmla="*/ 232 h 258"/>
                  <a:gd name="T104" fmla="*/ 235 w 313"/>
                  <a:gd name="T105" fmla="*/ 225 h 258"/>
                  <a:gd name="T106" fmla="*/ 245 w 313"/>
                  <a:gd name="T107" fmla="*/ 216 h 258"/>
                  <a:gd name="T108" fmla="*/ 254 w 313"/>
                  <a:gd name="T109" fmla="*/ 215 h 258"/>
                  <a:gd name="T110" fmla="*/ 269 w 313"/>
                  <a:gd name="T111" fmla="*/ 219 h 258"/>
                  <a:gd name="T112" fmla="*/ 274 w 313"/>
                  <a:gd name="T113" fmla="*/ 226 h 258"/>
                  <a:gd name="T114" fmla="*/ 287 w 313"/>
                  <a:gd name="T115" fmla="*/ 231 h 258"/>
                  <a:gd name="T116" fmla="*/ 290 w 313"/>
                  <a:gd name="T117" fmla="*/ 210 h 258"/>
                  <a:gd name="T118" fmla="*/ 303 w 313"/>
                  <a:gd name="T119" fmla="*/ 211 h 258"/>
                  <a:gd name="T120" fmla="*/ 309 w 313"/>
                  <a:gd name="T121" fmla="*/ 200 h 258"/>
                  <a:gd name="T122" fmla="*/ 312 w 313"/>
                  <a:gd name="T123" fmla="*/ 190 h 2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3"/>
                  <a:gd name="T187" fmla="*/ 0 h 258"/>
                  <a:gd name="T188" fmla="*/ 313 w 313"/>
                  <a:gd name="T189" fmla="*/ 258 h 2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3" h="258">
                    <a:moveTo>
                      <a:pt x="311" y="188"/>
                    </a:moveTo>
                    <a:lnTo>
                      <a:pt x="311" y="183"/>
                    </a:lnTo>
                    <a:lnTo>
                      <a:pt x="311" y="182"/>
                    </a:lnTo>
                    <a:lnTo>
                      <a:pt x="308" y="182"/>
                    </a:lnTo>
                    <a:lnTo>
                      <a:pt x="310" y="181"/>
                    </a:lnTo>
                    <a:lnTo>
                      <a:pt x="308" y="179"/>
                    </a:lnTo>
                    <a:lnTo>
                      <a:pt x="307" y="176"/>
                    </a:lnTo>
                    <a:lnTo>
                      <a:pt x="305" y="175"/>
                    </a:lnTo>
                    <a:lnTo>
                      <a:pt x="302" y="176"/>
                    </a:lnTo>
                    <a:lnTo>
                      <a:pt x="300" y="174"/>
                    </a:lnTo>
                    <a:lnTo>
                      <a:pt x="299" y="176"/>
                    </a:lnTo>
                    <a:lnTo>
                      <a:pt x="297" y="173"/>
                    </a:lnTo>
                    <a:lnTo>
                      <a:pt x="296" y="173"/>
                    </a:lnTo>
                    <a:lnTo>
                      <a:pt x="295" y="171"/>
                    </a:lnTo>
                    <a:lnTo>
                      <a:pt x="298" y="171"/>
                    </a:lnTo>
                    <a:lnTo>
                      <a:pt x="298" y="170"/>
                    </a:lnTo>
                    <a:lnTo>
                      <a:pt x="297" y="169"/>
                    </a:lnTo>
                    <a:lnTo>
                      <a:pt x="298" y="168"/>
                    </a:lnTo>
                    <a:lnTo>
                      <a:pt x="301" y="167"/>
                    </a:lnTo>
                    <a:lnTo>
                      <a:pt x="301" y="168"/>
                    </a:lnTo>
                    <a:lnTo>
                      <a:pt x="301" y="167"/>
                    </a:lnTo>
                    <a:lnTo>
                      <a:pt x="305" y="169"/>
                    </a:lnTo>
                    <a:lnTo>
                      <a:pt x="305" y="168"/>
                    </a:lnTo>
                    <a:lnTo>
                      <a:pt x="305" y="169"/>
                    </a:lnTo>
                    <a:lnTo>
                      <a:pt x="306" y="168"/>
                    </a:lnTo>
                    <a:lnTo>
                      <a:pt x="307" y="169"/>
                    </a:lnTo>
                    <a:lnTo>
                      <a:pt x="306" y="169"/>
                    </a:lnTo>
                    <a:lnTo>
                      <a:pt x="309" y="172"/>
                    </a:lnTo>
                    <a:lnTo>
                      <a:pt x="310" y="172"/>
                    </a:lnTo>
                    <a:lnTo>
                      <a:pt x="309" y="169"/>
                    </a:lnTo>
                    <a:lnTo>
                      <a:pt x="311" y="169"/>
                    </a:lnTo>
                    <a:lnTo>
                      <a:pt x="309" y="167"/>
                    </a:lnTo>
                    <a:lnTo>
                      <a:pt x="309" y="166"/>
                    </a:lnTo>
                    <a:lnTo>
                      <a:pt x="306" y="164"/>
                    </a:lnTo>
                    <a:lnTo>
                      <a:pt x="307" y="162"/>
                    </a:lnTo>
                    <a:lnTo>
                      <a:pt x="306" y="162"/>
                    </a:lnTo>
                    <a:lnTo>
                      <a:pt x="308" y="162"/>
                    </a:lnTo>
                    <a:lnTo>
                      <a:pt x="311" y="163"/>
                    </a:lnTo>
                    <a:lnTo>
                      <a:pt x="313" y="158"/>
                    </a:lnTo>
                    <a:lnTo>
                      <a:pt x="309" y="157"/>
                    </a:lnTo>
                    <a:lnTo>
                      <a:pt x="311" y="156"/>
                    </a:lnTo>
                    <a:lnTo>
                      <a:pt x="311" y="153"/>
                    </a:lnTo>
                    <a:lnTo>
                      <a:pt x="311" y="152"/>
                    </a:lnTo>
                    <a:lnTo>
                      <a:pt x="311" y="149"/>
                    </a:lnTo>
                    <a:lnTo>
                      <a:pt x="309" y="146"/>
                    </a:lnTo>
                    <a:lnTo>
                      <a:pt x="310" y="145"/>
                    </a:lnTo>
                    <a:lnTo>
                      <a:pt x="308" y="142"/>
                    </a:lnTo>
                    <a:lnTo>
                      <a:pt x="307" y="142"/>
                    </a:lnTo>
                    <a:lnTo>
                      <a:pt x="306" y="141"/>
                    </a:lnTo>
                    <a:lnTo>
                      <a:pt x="308" y="139"/>
                    </a:lnTo>
                    <a:lnTo>
                      <a:pt x="306" y="139"/>
                    </a:lnTo>
                    <a:lnTo>
                      <a:pt x="303" y="137"/>
                    </a:lnTo>
                    <a:lnTo>
                      <a:pt x="303" y="135"/>
                    </a:lnTo>
                    <a:lnTo>
                      <a:pt x="306" y="135"/>
                    </a:lnTo>
                    <a:lnTo>
                      <a:pt x="306" y="132"/>
                    </a:lnTo>
                    <a:lnTo>
                      <a:pt x="306" y="131"/>
                    </a:lnTo>
                    <a:lnTo>
                      <a:pt x="307" y="131"/>
                    </a:lnTo>
                    <a:lnTo>
                      <a:pt x="306" y="129"/>
                    </a:lnTo>
                    <a:lnTo>
                      <a:pt x="308" y="129"/>
                    </a:lnTo>
                    <a:lnTo>
                      <a:pt x="308" y="128"/>
                    </a:lnTo>
                    <a:lnTo>
                      <a:pt x="306" y="127"/>
                    </a:lnTo>
                    <a:lnTo>
                      <a:pt x="306" y="125"/>
                    </a:lnTo>
                    <a:lnTo>
                      <a:pt x="305" y="125"/>
                    </a:lnTo>
                    <a:lnTo>
                      <a:pt x="303" y="126"/>
                    </a:lnTo>
                    <a:lnTo>
                      <a:pt x="301" y="125"/>
                    </a:lnTo>
                    <a:lnTo>
                      <a:pt x="300" y="122"/>
                    </a:lnTo>
                    <a:lnTo>
                      <a:pt x="301" y="121"/>
                    </a:lnTo>
                    <a:lnTo>
                      <a:pt x="300" y="120"/>
                    </a:lnTo>
                    <a:lnTo>
                      <a:pt x="301" y="119"/>
                    </a:lnTo>
                    <a:lnTo>
                      <a:pt x="303" y="119"/>
                    </a:lnTo>
                    <a:lnTo>
                      <a:pt x="305" y="118"/>
                    </a:lnTo>
                    <a:lnTo>
                      <a:pt x="305" y="115"/>
                    </a:lnTo>
                    <a:lnTo>
                      <a:pt x="305" y="111"/>
                    </a:lnTo>
                    <a:lnTo>
                      <a:pt x="303" y="111"/>
                    </a:lnTo>
                    <a:lnTo>
                      <a:pt x="304" y="108"/>
                    </a:lnTo>
                    <a:lnTo>
                      <a:pt x="305" y="107"/>
                    </a:lnTo>
                    <a:lnTo>
                      <a:pt x="301" y="105"/>
                    </a:lnTo>
                    <a:lnTo>
                      <a:pt x="300" y="105"/>
                    </a:lnTo>
                    <a:lnTo>
                      <a:pt x="301" y="105"/>
                    </a:lnTo>
                    <a:lnTo>
                      <a:pt x="303" y="101"/>
                    </a:lnTo>
                    <a:lnTo>
                      <a:pt x="302" y="100"/>
                    </a:lnTo>
                    <a:lnTo>
                      <a:pt x="303" y="100"/>
                    </a:lnTo>
                    <a:lnTo>
                      <a:pt x="305" y="98"/>
                    </a:lnTo>
                    <a:lnTo>
                      <a:pt x="304" y="98"/>
                    </a:lnTo>
                    <a:lnTo>
                      <a:pt x="304" y="96"/>
                    </a:lnTo>
                    <a:lnTo>
                      <a:pt x="306" y="95"/>
                    </a:lnTo>
                    <a:lnTo>
                      <a:pt x="307" y="93"/>
                    </a:lnTo>
                    <a:lnTo>
                      <a:pt x="305" y="92"/>
                    </a:lnTo>
                    <a:lnTo>
                      <a:pt x="306" y="90"/>
                    </a:lnTo>
                    <a:lnTo>
                      <a:pt x="305" y="90"/>
                    </a:lnTo>
                    <a:lnTo>
                      <a:pt x="305" y="89"/>
                    </a:lnTo>
                    <a:lnTo>
                      <a:pt x="305" y="88"/>
                    </a:lnTo>
                    <a:lnTo>
                      <a:pt x="305" y="86"/>
                    </a:lnTo>
                    <a:lnTo>
                      <a:pt x="306" y="85"/>
                    </a:lnTo>
                    <a:lnTo>
                      <a:pt x="307" y="84"/>
                    </a:lnTo>
                    <a:lnTo>
                      <a:pt x="309" y="84"/>
                    </a:lnTo>
                    <a:lnTo>
                      <a:pt x="309" y="82"/>
                    </a:lnTo>
                    <a:lnTo>
                      <a:pt x="309" y="78"/>
                    </a:lnTo>
                    <a:lnTo>
                      <a:pt x="310" y="77"/>
                    </a:lnTo>
                    <a:lnTo>
                      <a:pt x="308" y="75"/>
                    </a:lnTo>
                    <a:lnTo>
                      <a:pt x="307" y="70"/>
                    </a:lnTo>
                    <a:lnTo>
                      <a:pt x="303" y="67"/>
                    </a:lnTo>
                    <a:lnTo>
                      <a:pt x="305" y="65"/>
                    </a:lnTo>
                    <a:lnTo>
                      <a:pt x="302" y="65"/>
                    </a:lnTo>
                    <a:lnTo>
                      <a:pt x="300" y="67"/>
                    </a:lnTo>
                    <a:lnTo>
                      <a:pt x="298" y="67"/>
                    </a:lnTo>
                    <a:lnTo>
                      <a:pt x="297" y="68"/>
                    </a:lnTo>
                    <a:lnTo>
                      <a:pt x="297" y="67"/>
                    </a:lnTo>
                    <a:lnTo>
                      <a:pt x="293" y="67"/>
                    </a:lnTo>
                    <a:lnTo>
                      <a:pt x="292" y="66"/>
                    </a:lnTo>
                    <a:lnTo>
                      <a:pt x="290" y="66"/>
                    </a:lnTo>
                    <a:lnTo>
                      <a:pt x="290" y="65"/>
                    </a:lnTo>
                    <a:lnTo>
                      <a:pt x="289" y="65"/>
                    </a:lnTo>
                    <a:lnTo>
                      <a:pt x="289" y="63"/>
                    </a:lnTo>
                    <a:lnTo>
                      <a:pt x="285" y="63"/>
                    </a:lnTo>
                    <a:lnTo>
                      <a:pt x="284" y="62"/>
                    </a:lnTo>
                    <a:lnTo>
                      <a:pt x="281" y="63"/>
                    </a:lnTo>
                    <a:lnTo>
                      <a:pt x="281" y="65"/>
                    </a:lnTo>
                    <a:lnTo>
                      <a:pt x="280" y="65"/>
                    </a:lnTo>
                    <a:lnTo>
                      <a:pt x="279" y="66"/>
                    </a:lnTo>
                    <a:lnTo>
                      <a:pt x="277" y="65"/>
                    </a:lnTo>
                    <a:lnTo>
                      <a:pt x="278" y="64"/>
                    </a:lnTo>
                    <a:lnTo>
                      <a:pt x="277" y="63"/>
                    </a:lnTo>
                    <a:lnTo>
                      <a:pt x="276" y="63"/>
                    </a:lnTo>
                    <a:lnTo>
                      <a:pt x="274" y="61"/>
                    </a:lnTo>
                    <a:lnTo>
                      <a:pt x="273" y="62"/>
                    </a:lnTo>
                    <a:lnTo>
                      <a:pt x="273" y="60"/>
                    </a:lnTo>
                    <a:lnTo>
                      <a:pt x="275" y="60"/>
                    </a:lnTo>
                    <a:lnTo>
                      <a:pt x="276" y="56"/>
                    </a:lnTo>
                    <a:lnTo>
                      <a:pt x="279" y="56"/>
                    </a:lnTo>
                    <a:lnTo>
                      <a:pt x="279" y="55"/>
                    </a:lnTo>
                    <a:lnTo>
                      <a:pt x="276" y="50"/>
                    </a:lnTo>
                    <a:lnTo>
                      <a:pt x="276" y="49"/>
                    </a:lnTo>
                    <a:lnTo>
                      <a:pt x="274" y="50"/>
                    </a:lnTo>
                    <a:lnTo>
                      <a:pt x="272" y="49"/>
                    </a:lnTo>
                    <a:lnTo>
                      <a:pt x="269" y="44"/>
                    </a:lnTo>
                    <a:lnTo>
                      <a:pt x="269" y="46"/>
                    </a:lnTo>
                    <a:lnTo>
                      <a:pt x="263" y="44"/>
                    </a:lnTo>
                    <a:lnTo>
                      <a:pt x="262" y="46"/>
                    </a:lnTo>
                    <a:lnTo>
                      <a:pt x="257" y="43"/>
                    </a:lnTo>
                    <a:lnTo>
                      <a:pt x="257" y="39"/>
                    </a:lnTo>
                    <a:lnTo>
                      <a:pt x="254" y="40"/>
                    </a:lnTo>
                    <a:lnTo>
                      <a:pt x="250" y="42"/>
                    </a:lnTo>
                    <a:lnTo>
                      <a:pt x="249" y="41"/>
                    </a:lnTo>
                    <a:lnTo>
                      <a:pt x="250" y="40"/>
                    </a:lnTo>
                    <a:lnTo>
                      <a:pt x="249" y="40"/>
                    </a:lnTo>
                    <a:lnTo>
                      <a:pt x="248" y="39"/>
                    </a:lnTo>
                    <a:lnTo>
                      <a:pt x="244" y="40"/>
                    </a:lnTo>
                    <a:lnTo>
                      <a:pt x="243" y="37"/>
                    </a:lnTo>
                    <a:lnTo>
                      <a:pt x="242" y="34"/>
                    </a:lnTo>
                    <a:lnTo>
                      <a:pt x="238" y="32"/>
                    </a:lnTo>
                    <a:lnTo>
                      <a:pt x="235" y="31"/>
                    </a:lnTo>
                    <a:lnTo>
                      <a:pt x="235" y="28"/>
                    </a:lnTo>
                    <a:lnTo>
                      <a:pt x="230" y="22"/>
                    </a:lnTo>
                    <a:lnTo>
                      <a:pt x="229" y="21"/>
                    </a:lnTo>
                    <a:lnTo>
                      <a:pt x="228" y="21"/>
                    </a:lnTo>
                    <a:lnTo>
                      <a:pt x="225" y="18"/>
                    </a:lnTo>
                    <a:lnTo>
                      <a:pt x="215" y="8"/>
                    </a:lnTo>
                    <a:lnTo>
                      <a:pt x="212" y="4"/>
                    </a:lnTo>
                    <a:lnTo>
                      <a:pt x="207" y="0"/>
                    </a:lnTo>
                    <a:lnTo>
                      <a:pt x="206" y="4"/>
                    </a:lnTo>
                    <a:lnTo>
                      <a:pt x="203" y="7"/>
                    </a:lnTo>
                    <a:lnTo>
                      <a:pt x="203" y="9"/>
                    </a:lnTo>
                    <a:lnTo>
                      <a:pt x="203" y="11"/>
                    </a:lnTo>
                    <a:lnTo>
                      <a:pt x="203" y="13"/>
                    </a:lnTo>
                    <a:lnTo>
                      <a:pt x="202" y="9"/>
                    </a:lnTo>
                    <a:lnTo>
                      <a:pt x="200" y="4"/>
                    </a:lnTo>
                    <a:lnTo>
                      <a:pt x="183" y="9"/>
                    </a:lnTo>
                    <a:lnTo>
                      <a:pt x="181" y="14"/>
                    </a:lnTo>
                    <a:lnTo>
                      <a:pt x="178" y="15"/>
                    </a:lnTo>
                    <a:lnTo>
                      <a:pt x="175" y="19"/>
                    </a:lnTo>
                    <a:lnTo>
                      <a:pt x="173" y="21"/>
                    </a:lnTo>
                    <a:lnTo>
                      <a:pt x="174" y="22"/>
                    </a:lnTo>
                    <a:lnTo>
                      <a:pt x="173" y="24"/>
                    </a:lnTo>
                    <a:lnTo>
                      <a:pt x="171" y="21"/>
                    </a:lnTo>
                    <a:lnTo>
                      <a:pt x="170" y="20"/>
                    </a:lnTo>
                    <a:lnTo>
                      <a:pt x="168" y="17"/>
                    </a:lnTo>
                    <a:lnTo>
                      <a:pt x="166" y="13"/>
                    </a:lnTo>
                    <a:lnTo>
                      <a:pt x="161" y="15"/>
                    </a:lnTo>
                    <a:lnTo>
                      <a:pt x="158" y="15"/>
                    </a:lnTo>
                    <a:lnTo>
                      <a:pt x="157" y="14"/>
                    </a:lnTo>
                    <a:lnTo>
                      <a:pt x="153" y="11"/>
                    </a:lnTo>
                    <a:lnTo>
                      <a:pt x="150" y="11"/>
                    </a:lnTo>
                    <a:lnTo>
                      <a:pt x="150" y="12"/>
                    </a:lnTo>
                    <a:lnTo>
                      <a:pt x="146" y="15"/>
                    </a:lnTo>
                    <a:lnTo>
                      <a:pt x="145" y="15"/>
                    </a:lnTo>
                    <a:lnTo>
                      <a:pt x="144" y="14"/>
                    </a:lnTo>
                    <a:lnTo>
                      <a:pt x="142" y="14"/>
                    </a:lnTo>
                    <a:lnTo>
                      <a:pt x="140" y="13"/>
                    </a:lnTo>
                    <a:lnTo>
                      <a:pt x="139" y="15"/>
                    </a:lnTo>
                    <a:lnTo>
                      <a:pt x="134" y="16"/>
                    </a:lnTo>
                    <a:lnTo>
                      <a:pt x="132" y="16"/>
                    </a:lnTo>
                    <a:lnTo>
                      <a:pt x="131" y="15"/>
                    </a:lnTo>
                    <a:lnTo>
                      <a:pt x="130" y="16"/>
                    </a:lnTo>
                    <a:lnTo>
                      <a:pt x="127" y="14"/>
                    </a:lnTo>
                    <a:lnTo>
                      <a:pt x="126" y="16"/>
                    </a:lnTo>
                    <a:lnTo>
                      <a:pt x="122" y="15"/>
                    </a:lnTo>
                    <a:lnTo>
                      <a:pt x="121" y="14"/>
                    </a:lnTo>
                    <a:lnTo>
                      <a:pt x="121" y="17"/>
                    </a:lnTo>
                    <a:lnTo>
                      <a:pt x="118" y="19"/>
                    </a:lnTo>
                    <a:lnTo>
                      <a:pt x="116" y="22"/>
                    </a:lnTo>
                    <a:lnTo>
                      <a:pt x="114" y="24"/>
                    </a:lnTo>
                    <a:lnTo>
                      <a:pt x="113" y="26"/>
                    </a:lnTo>
                    <a:lnTo>
                      <a:pt x="114" y="33"/>
                    </a:lnTo>
                    <a:lnTo>
                      <a:pt x="113" y="35"/>
                    </a:lnTo>
                    <a:lnTo>
                      <a:pt x="111" y="37"/>
                    </a:lnTo>
                    <a:lnTo>
                      <a:pt x="107" y="32"/>
                    </a:lnTo>
                    <a:lnTo>
                      <a:pt x="104" y="33"/>
                    </a:lnTo>
                    <a:lnTo>
                      <a:pt x="104" y="34"/>
                    </a:lnTo>
                    <a:lnTo>
                      <a:pt x="101" y="36"/>
                    </a:lnTo>
                    <a:lnTo>
                      <a:pt x="99" y="37"/>
                    </a:lnTo>
                    <a:lnTo>
                      <a:pt x="98" y="39"/>
                    </a:lnTo>
                    <a:lnTo>
                      <a:pt x="96" y="40"/>
                    </a:lnTo>
                    <a:lnTo>
                      <a:pt x="97" y="43"/>
                    </a:lnTo>
                    <a:lnTo>
                      <a:pt x="95" y="45"/>
                    </a:lnTo>
                    <a:lnTo>
                      <a:pt x="94" y="44"/>
                    </a:lnTo>
                    <a:lnTo>
                      <a:pt x="93" y="45"/>
                    </a:lnTo>
                    <a:lnTo>
                      <a:pt x="91" y="44"/>
                    </a:lnTo>
                    <a:lnTo>
                      <a:pt x="88" y="44"/>
                    </a:lnTo>
                    <a:lnTo>
                      <a:pt x="86" y="44"/>
                    </a:lnTo>
                    <a:lnTo>
                      <a:pt x="86" y="46"/>
                    </a:lnTo>
                    <a:lnTo>
                      <a:pt x="85" y="50"/>
                    </a:lnTo>
                    <a:lnTo>
                      <a:pt x="86" y="53"/>
                    </a:lnTo>
                    <a:lnTo>
                      <a:pt x="85" y="57"/>
                    </a:lnTo>
                    <a:lnTo>
                      <a:pt x="83" y="59"/>
                    </a:lnTo>
                    <a:lnTo>
                      <a:pt x="80" y="59"/>
                    </a:lnTo>
                    <a:lnTo>
                      <a:pt x="76" y="60"/>
                    </a:lnTo>
                    <a:lnTo>
                      <a:pt x="76" y="61"/>
                    </a:lnTo>
                    <a:lnTo>
                      <a:pt x="75" y="62"/>
                    </a:lnTo>
                    <a:lnTo>
                      <a:pt x="73" y="63"/>
                    </a:lnTo>
                    <a:lnTo>
                      <a:pt x="73" y="67"/>
                    </a:lnTo>
                    <a:lnTo>
                      <a:pt x="70" y="69"/>
                    </a:lnTo>
                    <a:lnTo>
                      <a:pt x="69" y="74"/>
                    </a:lnTo>
                    <a:lnTo>
                      <a:pt x="70" y="77"/>
                    </a:lnTo>
                    <a:lnTo>
                      <a:pt x="70" y="79"/>
                    </a:lnTo>
                    <a:lnTo>
                      <a:pt x="68" y="80"/>
                    </a:lnTo>
                    <a:lnTo>
                      <a:pt x="69" y="81"/>
                    </a:lnTo>
                    <a:lnTo>
                      <a:pt x="67" y="81"/>
                    </a:lnTo>
                    <a:lnTo>
                      <a:pt x="67" y="82"/>
                    </a:lnTo>
                    <a:lnTo>
                      <a:pt x="66" y="78"/>
                    </a:lnTo>
                    <a:lnTo>
                      <a:pt x="63" y="77"/>
                    </a:lnTo>
                    <a:lnTo>
                      <a:pt x="63" y="79"/>
                    </a:lnTo>
                    <a:lnTo>
                      <a:pt x="62" y="81"/>
                    </a:lnTo>
                    <a:lnTo>
                      <a:pt x="62" y="82"/>
                    </a:lnTo>
                    <a:lnTo>
                      <a:pt x="62" y="85"/>
                    </a:lnTo>
                    <a:lnTo>
                      <a:pt x="62" y="88"/>
                    </a:lnTo>
                    <a:lnTo>
                      <a:pt x="62" y="90"/>
                    </a:lnTo>
                    <a:lnTo>
                      <a:pt x="60" y="88"/>
                    </a:lnTo>
                    <a:lnTo>
                      <a:pt x="60" y="92"/>
                    </a:lnTo>
                    <a:lnTo>
                      <a:pt x="59" y="94"/>
                    </a:lnTo>
                    <a:lnTo>
                      <a:pt x="59" y="97"/>
                    </a:lnTo>
                    <a:lnTo>
                      <a:pt x="61" y="97"/>
                    </a:lnTo>
                    <a:lnTo>
                      <a:pt x="60" y="99"/>
                    </a:lnTo>
                    <a:lnTo>
                      <a:pt x="61" y="101"/>
                    </a:lnTo>
                    <a:lnTo>
                      <a:pt x="61" y="103"/>
                    </a:lnTo>
                    <a:lnTo>
                      <a:pt x="59" y="103"/>
                    </a:lnTo>
                    <a:lnTo>
                      <a:pt x="58" y="105"/>
                    </a:lnTo>
                    <a:lnTo>
                      <a:pt x="57" y="105"/>
                    </a:lnTo>
                    <a:lnTo>
                      <a:pt x="58" y="107"/>
                    </a:lnTo>
                    <a:lnTo>
                      <a:pt x="58" y="108"/>
                    </a:lnTo>
                    <a:lnTo>
                      <a:pt x="60" y="110"/>
                    </a:lnTo>
                    <a:lnTo>
                      <a:pt x="59" y="111"/>
                    </a:lnTo>
                    <a:lnTo>
                      <a:pt x="54" y="109"/>
                    </a:lnTo>
                    <a:lnTo>
                      <a:pt x="50" y="107"/>
                    </a:lnTo>
                    <a:lnTo>
                      <a:pt x="49" y="107"/>
                    </a:lnTo>
                    <a:lnTo>
                      <a:pt x="47" y="106"/>
                    </a:lnTo>
                    <a:lnTo>
                      <a:pt x="49" y="103"/>
                    </a:lnTo>
                    <a:lnTo>
                      <a:pt x="48" y="101"/>
                    </a:lnTo>
                    <a:lnTo>
                      <a:pt x="47" y="102"/>
                    </a:lnTo>
                    <a:lnTo>
                      <a:pt x="47" y="99"/>
                    </a:lnTo>
                    <a:lnTo>
                      <a:pt x="45" y="100"/>
                    </a:lnTo>
                    <a:lnTo>
                      <a:pt x="45" y="98"/>
                    </a:lnTo>
                    <a:lnTo>
                      <a:pt x="45" y="96"/>
                    </a:lnTo>
                    <a:lnTo>
                      <a:pt x="45" y="95"/>
                    </a:lnTo>
                    <a:lnTo>
                      <a:pt x="49" y="94"/>
                    </a:lnTo>
                    <a:lnTo>
                      <a:pt x="49" y="93"/>
                    </a:lnTo>
                    <a:lnTo>
                      <a:pt x="48" y="92"/>
                    </a:lnTo>
                    <a:lnTo>
                      <a:pt x="49" y="91"/>
                    </a:lnTo>
                    <a:lnTo>
                      <a:pt x="47" y="91"/>
                    </a:lnTo>
                    <a:lnTo>
                      <a:pt x="48" y="89"/>
                    </a:lnTo>
                    <a:lnTo>
                      <a:pt x="51" y="86"/>
                    </a:lnTo>
                    <a:lnTo>
                      <a:pt x="49" y="84"/>
                    </a:lnTo>
                    <a:lnTo>
                      <a:pt x="47" y="84"/>
                    </a:lnTo>
                    <a:lnTo>
                      <a:pt x="49" y="84"/>
                    </a:lnTo>
                    <a:lnTo>
                      <a:pt x="48" y="84"/>
                    </a:lnTo>
                    <a:lnTo>
                      <a:pt x="50" y="84"/>
                    </a:lnTo>
                    <a:lnTo>
                      <a:pt x="47" y="79"/>
                    </a:lnTo>
                    <a:lnTo>
                      <a:pt x="45" y="80"/>
                    </a:lnTo>
                    <a:lnTo>
                      <a:pt x="44" y="78"/>
                    </a:lnTo>
                    <a:lnTo>
                      <a:pt x="42" y="76"/>
                    </a:lnTo>
                    <a:lnTo>
                      <a:pt x="42" y="74"/>
                    </a:lnTo>
                    <a:lnTo>
                      <a:pt x="39" y="71"/>
                    </a:lnTo>
                    <a:lnTo>
                      <a:pt x="40" y="70"/>
                    </a:lnTo>
                    <a:lnTo>
                      <a:pt x="42" y="68"/>
                    </a:lnTo>
                    <a:lnTo>
                      <a:pt x="41" y="66"/>
                    </a:lnTo>
                    <a:lnTo>
                      <a:pt x="42" y="68"/>
                    </a:lnTo>
                    <a:lnTo>
                      <a:pt x="44" y="70"/>
                    </a:lnTo>
                    <a:lnTo>
                      <a:pt x="46" y="71"/>
                    </a:lnTo>
                    <a:lnTo>
                      <a:pt x="45" y="69"/>
                    </a:lnTo>
                    <a:lnTo>
                      <a:pt x="46" y="67"/>
                    </a:lnTo>
                    <a:lnTo>
                      <a:pt x="45" y="65"/>
                    </a:lnTo>
                    <a:lnTo>
                      <a:pt x="44" y="61"/>
                    </a:lnTo>
                    <a:lnTo>
                      <a:pt x="42" y="61"/>
                    </a:lnTo>
                    <a:lnTo>
                      <a:pt x="39" y="61"/>
                    </a:lnTo>
                    <a:lnTo>
                      <a:pt x="38" y="60"/>
                    </a:lnTo>
                    <a:lnTo>
                      <a:pt x="34" y="60"/>
                    </a:lnTo>
                    <a:lnTo>
                      <a:pt x="31" y="57"/>
                    </a:lnTo>
                    <a:lnTo>
                      <a:pt x="31" y="56"/>
                    </a:lnTo>
                    <a:lnTo>
                      <a:pt x="32" y="50"/>
                    </a:lnTo>
                    <a:lnTo>
                      <a:pt x="31" y="48"/>
                    </a:lnTo>
                    <a:lnTo>
                      <a:pt x="33" y="40"/>
                    </a:lnTo>
                    <a:lnTo>
                      <a:pt x="32" y="41"/>
                    </a:lnTo>
                    <a:lnTo>
                      <a:pt x="31" y="39"/>
                    </a:lnTo>
                    <a:lnTo>
                      <a:pt x="29" y="38"/>
                    </a:lnTo>
                    <a:lnTo>
                      <a:pt x="29" y="36"/>
                    </a:lnTo>
                    <a:lnTo>
                      <a:pt x="29" y="33"/>
                    </a:lnTo>
                    <a:lnTo>
                      <a:pt x="24" y="33"/>
                    </a:lnTo>
                    <a:lnTo>
                      <a:pt x="20" y="31"/>
                    </a:lnTo>
                    <a:lnTo>
                      <a:pt x="15" y="32"/>
                    </a:lnTo>
                    <a:lnTo>
                      <a:pt x="13" y="33"/>
                    </a:lnTo>
                    <a:lnTo>
                      <a:pt x="10" y="33"/>
                    </a:lnTo>
                    <a:lnTo>
                      <a:pt x="11" y="31"/>
                    </a:lnTo>
                    <a:lnTo>
                      <a:pt x="10" y="31"/>
                    </a:lnTo>
                    <a:lnTo>
                      <a:pt x="9" y="29"/>
                    </a:lnTo>
                    <a:lnTo>
                      <a:pt x="7" y="31"/>
                    </a:lnTo>
                    <a:lnTo>
                      <a:pt x="8" y="33"/>
                    </a:lnTo>
                    <a:lnTo>
                      <a:pt x="10" y="34"/>
                    </a:lnTo>
                    <a:lnTo>
                      <a:pt x="13" y="37"/>
                    </a:lnTo>
                    <a:lnTo>
                      <a:pt x="13" y="38"/>
                    </a:lnTo>
                    <a:lnTo>
                      <a:pt x="11" y="40"/>
                    </a:lnTo>
                    <a:lnTo>
                      <a:pt x="11" y="44"/>
                    </a:lnTo>
                    <a:lnTo>
                      <a:pt x="14" y="49"/>
                    </a:lnTo>
                    <a:lnTo>
                      <a:pt x="14" y="50"/>
                    </a:lnTo>
                    <a:lnTo>
                      <a:pt x="15" y="51"/>
                    </a:lnTo>
                    <a:lnTo>
                      <a:pt x="14" y="53"/>
                    </a:lnTo>
                    <a:lnTo>
                      <a:pt x="10" y="55"/>
                    </a:lnTo>
                    <a:lnTo>
                      <a:pt x="9" y="55"/>
                    </a:lnTo>
                    <a:lnTo>
                      <a:pt x="9" y="56"/>
                    </a:lnTo>
                    <a:lnTo>
                      <a:pt x="7" y="55"/>
                    </a:lnTo>
                    <a:lnTo>
                      <a:pt x="5" y="56"/>
                    </a:lnTo>
                    <a:lnTo>
                      <a:pt x="2" y="57"/>
                    </a:lnTo>
                    <a:lnTo>
                      <a:pt x="4" y="59"/>
                    </a:lnTo>
                    <a:lnTo>
                      <a:pt x="3" y="60"/>
                    </a:lnTo>
                    <a:lnTo>
                      <a:pt x="2" y="61"/>
                    </a:lnTo>
                    <a:lnTo>
                      <a:pt x="0" y="61"/>
                    </a:lnTo>
                    <a:lnTo>
                      <a:pt x="0" y="62"/>
                    </a:lnTo>
                    <a:lnTo>
                      <a:pt x="2" y="65"/>
                    </a:lnTo>
                    <a:lnTo>
                      <a:pt x="4" y="65"/>
                    </a:lnTo>
                    <a:lnTo>
                      <a:pt x="4" y="68"/>
                    </a:lnTo>
                    <a:lnTo>
                      <a:pt x="8" y="72"/>
                    </a:lnTo>
                    <a:lnTo>
                      <a:pt x="12" y="74"/>
                    </a:lnTo>
                    <a:lnTo>
                      <a:pt x="12" y="73"/>
                    </a:lnTo>
                    <a:lnTo>
                      <a:pt x="15" y="72"/>
                    </a:lnTo>
                    <a:lnTo>
                      <a:pt x="15" y="73"/>
                    </a:lnTo>
                    <a:lnTo>
                      <a:pt x="12" y="74"/>
                    </a:lnTo>
                    <a:lnTo>
                      <a:pt x="15" y="75"/>
                    </a:lnTo>
                    <a:lnTo>
                      <a:pt x="16" y="77"/>
                    </a:lnTo>
                    <a:lnTo>
                      <a:pt x="15" y="78"/>
                    </a:lnTo>
                    <a:lnTo>
                      <a:pt x="17" y="78"/>
                    </a:lnTo>
                    <a:lnTo>
                      <a:pt x="16" y="80"/>
                    </a:lnTo>
                    <a:lnTo>
                      <a:pt x="17" y="80"/>
                    </a:lnTo>
                    <a:lnTo>
                      <a:pt x="15" y="82"/>
                    </a:lnTo>
                    <a:lnTo>
                      <a:pt x="15" y="84"/>
                    </a:lnTo>
                    <a:lnTo>
                      <a:pt x="17" y="83"/>
                    </a:lnTo>
                    <a:lnTo>
                      <a:pt x="20" y="84"/>
                    </a:lnTo>
                    <a:lnTo>
                      <a:pt x="20" y="88"/>
                    </a:lnTo>
                    <a:lnTo>
                      <a:pt x="21" y="88"/>
                    </a:lnTo>
                    <a:lnTo>
                      <a:pt x="21" y="89"/>
                    </a:lnTo>
                    <a:lnTo>
                      <a:pt x="20" y="90"/>
                    </a:lnTo>
                    <a:lnTo>
                      <a:pt x="22" y="90"/>
                    </a:lnTo>
                    <a:lnTo>
                      <a:pt x="23" y="91"/>
                    </a:lnTo>
                    <a:lnTo>
                      <a:pt x="24" y="91"/>
                    </a:lnTo>
                    <a:lnTo>
                      <a:pt x="22" y="91"/>
                    </a:lnTo>
                    <a:lnTo>
                      <a:pt x="21" y="93"/>
                    </a:lnTo>
                    <a:lnTo>
                      <a:pt x="25" y="97"/>
                    </a:lnTo>
                    <a:lnTo>
                      <a:pt x="25" y="101"/>
                    </a:lnTo>
                    <a:lnTo>
                      <a:pt x="25" y="103"/>
                    </a:lnTo>
                    <a:lnTo>
                      <a:pt x="25" y="105"/>
                    </a:lnTo>
                    <a:lnTo>
                      <a:pt x="27" y="107"/>
                    </a:lnTo>
                    <a:lnTo>
                      <a:pt x="25" y="110"/>
                    </a:lnTo>
                    <a:lnTo>
                      <a:pt x="21" y="113"/>
                    </a:lnTo>
                    <a:lnTo>
                      <a:pt x="22" y="114"/>
                    </a:lnTo>
                    <a:lnTo>
                      <a:pt x="22" y="116"/>
                    </a:lnTo>
                    <a:lnTo>
                      <a:pt x="20" y="116"/>
                    </a:lnTo>
                    <a:lnTo>
                      <a:pt x="19" y="118"/>
                    </a:lnTo>
                    <a:lnTo>
                      <a:pt x="20" y="120"/>
                    </a:lnTo>
                    <a:lnTo>
                      <a:pt x="19" y="127"/>
                    </a:lnTo>
                    <a:lnTo>
                      <a:pt x="20" y="130"/>
                    </a:lnTo>
                    <a:lnTo>
                      <a:pt x="19" y="132"/>
                    </a:lnTo>
                    <a:lnTo>
                      <a:pt x="20" y="135"/>
                    </a:lnTo>
                    <a:lnTo>
                      <a:pt x="21" y="137"/>
                    </a:lnTo>
                    <a:lnTo>
                      <a:pt x="24" y="137"/>
                    </a:lnTo>
                    <a:lnTo>
                      <a:pt x="26" y="138"/>
                    </a:lnTo>
                    <a:lnTo>
                      <a:pt x="25" y="140"/>
                    </a:lnTo>
                    <a:lnTo>
                      <a:pt x="26" y="142"/>
                    </a:lnTo>
                    <a:lnTo>
                      <a:pt x="28" y="141"/>
                    </a:lnTo>
                    <a:lnTo>
                      <a:pt x="29" y="141"/>
                    </a:lnTo>
                    <a:lnTo>
                      <a:pt x="29" y="142"/>
                    </a:lnTo>
                    <a:lnTo>
                      <a:pt x="29" y="144"/>
                    </a:lnTo>
                    <a:lnTo>
                      <a:pt x="31" y="145"/>
                    </a:lnTo>
                    <a:lnTo>
                      <a:pt x="31" y="146"/>
                    </a:lnTo>
                    <a:lnTo>
                      <a:pt x="33" y="148"/>
                    </a:lnTo>
                    <a:lnTo>
                      <a:pt x="34" y="150"/>
                    </a:lnTo>
                    <a:lnTo>
                      <a:pt x="36" y="152"/>
                    </a:lnTo>
                    <a:lnTo>
                      <a:pt x="31" y="158"/>
                    </a:lnTo>
                    <a:lnTo>
                      <a:pt x="31" y="160"/>
                    </a:lnTo>
                    <a:lnTo>
                      <a:pt x="34" y="159"/>
                    </a:lnTo>
                    <a:lnTo>
                      <a:pt x="36" y="162"/>
                    </a:lnTo>
                    <a:lnTo>
                      <a:pt x="41" y="162"/>
                    </a:lnTo>
                    <a:lnTo>
                      <a:pt x="45" y="163"/>
                    </a:lnTo>
                    <a:lnTo>
                      <a:pt x="45" y="165"/>
                    </a:lnTo>
                    <a:lnTo>
                      <a:pt x="46" y="165"/>
                    </a:lnTo>
                    <a:lnTo>
                      <a:pt x="46" y="167"/>
                    </a:lnTo>
                    <a:lnTo>
                      <a:pt x="45" y="168"/>
                    </a:lnTo>
                    <a:lnTo>
                      <a:pt x="47" y="172"/>
                    </a:lnTo>
                    <a:lnTo>
                      <a:pt x="47" y="175"/>
                    </a:lnTo>
                    <a:lnTo>
                      <a:pt x="48" y="175"/>
                    </a:lnTo>
                    <a:lnTo>
                      <a:pt x="50" y="173"/>
                    </a:lnTo>
                    <a:lnTo>
                      <a:pt x="53" y="173"/>
                    </a:lnTo>
                    <a:lnTo>
                      <a:pt x="53" y="175"/>
                    </a:lnTo>
                    <a:lnTo>
                      <a:pt x="53" y="176"/>
                    </a:lnTo>
                    <a:lnTo>
                      <a:pt x="57" y="182"/>
                    </a:lnTo>
                    <a:lnTo>
                      <a:pt x="58" y="184"/>
                    </a:lnTo>
                    <a:lnTo>
                      <a:pt x="60" y="184"/>
                    </a:lnTo>
                    <a:lnTo>
                      <a:pt x="60" y="186"/>
                    </a:lnTo>
                    <a:lnTo>
                      <a:pt x="62" y="187"/>
                    </a:lnTo>
                    <a:lnTo>
                      <a:pt x="66" y="187"/>
                    </a:lnTo>
                    <a:lnTo>
                      <a:pt x="66" y="188"/>
                    </a:lnTo>
                    <a:lnTo>
                      <a:pt x="64" y="190"/>
                    </a:lnTo>
                    <a:lnTo>
                      <a:pt x="66" y="190"/>
                    </a:lnTo>
                    <a:lnTo>
                      <a:pt x="66" y="192"/>
                    </a:lnTo>
                    <a:lnTo>
                      <a:pt x="70" y="192"/>
                    </a:lnTo>
                    <a:lnTo>
                      <a:pt x="71" y="194"/>
                    </a:lnTo>
                    <a:lnTo>
                      <a:pt x="73" y="194"/>
                    </a:lnTo>
                    <a:lnTo>
                      <a:pt x="74" y="196"/>
                    </a:lnTo>
                    <a:lnTo>
                      <a:pt x="74" y="198"/>
                    </a:lnTo>
                    <a:lnTo>
                      <a:pt x="71" y="199"/>
                    </a:lnTo>
                    <a:lnTo>
                      <a:pt x="72" y="201"/>
                    </a:lnTo>
                    <a:lnTo>
                      <a:pt x="72" y="203"/>
                    </a:lnTo>
                    <a:lnTo>
                      <a:pt x="75" y="202"/>
                    </a:lnTo>
                    <a:lnTo>
                      <a:pt x="76" y="201"/>
                    </a:lnTo>
                    <a:lnTo>
                      <a:pt x="78" y="200"/>
                    </a:lnTo>
                    <a:lnTo>
                      <a:pt x="79" y="199"/>
                    </a:lnTo>
                    <a:lnTo>
                      <a:pt x="80" y="199"/>
                    </a:lnTo>
                    <a:lnTo>
                      <a:pt x="83" y="202"/>
                    </a:lnTo>
                    <a:lnTo>
                      <a:pt x="82" y="203"/>
                    </a:lnTo>
                    <a:lnTo>
                      <a:pt x="84" y="206"/>
                    </a:lnTo>
                    <a:lnTo>
                      <a:pt x="87" y="207"/>
                    </a:lnTo>
                    <a:lnTo>
                      <a:pt x="89" y="211"/>
                    </a:lnTo>
                    <a:lnTo>
                      <a:pt x="88" y="213"/>
                    </a:lnTo>
                    <a:lnTo>
                      <a:pt x="86" y="217"/>
                    </a:lnTo>
                    <a:lnTo>
                      <a:pt x="83" y="217"/>
                    </a:lnTo>
                    <a:lnTo>
                      <a:pt x="83" y="218"/>
                    </a:lnTo>
                    <a:lnTo>
                      <a:pt x="80" y="221"/>
                    </a:lnTo>
                    <a:lnTo>
                      <a:pt x="80" y="223"/>
                    </a:lnTo>
                    <a:lnTo>
                      <a:pt x="81" y="227"/>
                    </a:lnTo>
                    <a:lnTo>
                      <a:pt x="85" y="228"/>
                    </a:lnTo>
                    <a:lnTo>
                      <a:pt x="85" y="229"/>
                    </a:lnTo>
                    <a:lnTo>
                      <a:pt x="86" y="229"/>
                    </a:lnTo>
                    <a:lnTo>
                      <a:pt x="87" y="232"/>
                    </a:lnTo>
                    <a:lnTo>
                      <a:pt x="90" y="233"/>
                    </a:lnTo>
                    <a:lnTo>
                      <a:pt x="93" y="233"/>
                    </a:lnTo>
                    <a:lnTo>
                      <a:pt x="95" y="236"/>
                    </a:lnTo>
                    <a:lnTo>
                      <a:pt x="98" y="237"/>
                    </a:lnTo>
                    <a:lnTo>
                      <a:pt x="98" y="238"/>
                    </a:lnTo>
                    <a:lnTo>
                      <a:pt x="98" y="245"/>
                    </a:lnTo>
                    <a:lnTo>
                      <a:pt x="102" y="247"/>
                    </a:lnTo>
                    <a:lnTo>
                      <a:pt x="106" y="247"/>
                    </a:lnTo>
                    <a:lnTo>
                      <a:pt x="109" y="250"/>
                    </a:lnTo>
                    <a:lnTo>
                      <a:pt x="110" y="253"/>
                    </a:lnTo>
                    <a:lnTo>
                      <a:pt x="111" y="250"/>
                    </a:lnTo>
                    <a:lnTo>
                      <a:pt x="114" y="252"/>
                    </a:lnTo>
                    <a:lnTo>
                      <a:pt x="114" y="247"/>
                    </a:lnTo>
                    <a:lnTo>
                      <a:pt x="116" y="247"/>
                    </a:lnTo>
                    <a:lnTo>
                      <a:pt x="118" y="247"/>
                    </a:lnTo>
                    <a:lnTo>
                      <a:pt x="118" y="245"/>
                    </a:lnTo>
                    <a:lnTo>
                      <a:pt x="119" y="246"/>
                    </a:lnTo>
                    <a:lnTo>
                      <a:pt x="119" y="244"/>
                    </a:lnTo>
                    <a:lnTo>
                      <a:pt x="124" y="244"/>
                    </a:lnTo>
                    <a:lnTo>
                      <a:pt x="128" y="247"/>
                    </a:lnTo>
                    <a:lnTo>
                      <a:pt x="130" y="249"/>
                    </a:lnTo>
                    <a:lnTo>
                      <a:pt x="130" y="255"/>
                    </a:lnTo>
                    <a:lnTo>
                      <a:pt x="130" y="256"/>
                    </a:lnTo>
                    <a:lnTo>
                      <a:pt x="130" y="257"/>
                    </a:lnTo>
                    <a:lnTo>
                      <a:pt x="133" y="258"/>
                    </a:lnTo>
                    <a:lnTo>
                      <a:pt x="133" y="256"/>
                    </a:lnTo>
                    <a:lnTo>
                      <a:pt x="133" y="252"/>
                    </a:lnTo>
                    <a:lnTo>
                      <a:pt x="132" y="250"/>
                    </a:lnTo>
                    <a:lnTo>
                      <a:pt x="137" y="249"/>
                    </a:lnTo>
                    <a:lnTo>
                      <a:pt x="142" y="250"/>
                    </a:lnTo>
                    <a:lnTo>
                      <a:pt x="142" y="246"/>
                    </a:lnTo>
                    <a:lnTo>
                      <a:pt x="140" y="243"/>
                    </a:lnTo>
                    <a:lnTo>
                      <a:pt x="141" y="243"/>
                    </a:lnTo>
                    <a:lnTo>
                      <a:pt x="143" y="244"/>
                    </a:lnTo>
                    <a:lnTo>
                      <a:pt x="146" y="246"/>
                    </a:lnTo>
                    <a:lnTo>
                      <a:pt x="148" y="246"/>
                    </a:lnTo>
                    <a:lnTo>
                      <a:pt x="151" y="243"/>
                    </a:lnTo>
                    <a:lnTo>
                      <a:pt x="152" y="241"/>
                    </a:lnTo>
                    <a:lnTo>
                      <a:pt x="154" y="243"/>
                    </a:lnTo>
                    <a:lnTo>
                      <a:pt x="157" y="243"/>
                    </a:lnTo>
                    <a:lnTo>
                      <a:pt x="157" y="242"/>
                    </a:lnTo>
                    <a:lnTo>
                      <a:pt x="158" y="241"/>
                    </a:lnTo>
                    <a:lnTo>
                      <a:pt x="158" y="243"/>
                    </a:lnTo>
                    <a:lnTo>
                      <a:pt x="160" y="244"/>
                    </a:lnTo>
                    <a:lnTo>
                      <a:pt x="162" y="243"/>
                    </a:lnTo>
                    <a:lnTo>
                      <a:pt x="164" y="242"/>
                    </a:lnTo>
                    <a:lnTo>
                      <a:pt x="165" y="240"/>
                    </a:lnTo>
                    <a:lnTo>
                      <a:pt x="167" y="240"/>
                    </a:lnTo>
                    <a:lnTo>
                      <a:pt x="168" y="242"/>
                    </a:lnTo>
                    <a:lnTo>
                      <a:pt x="170" y="242"/>
                    </a:lnTo>
                    <a:lnTo>
                      <a:pt x="171" y="243"/>
                    </a:lnTo>
                    <a:lnTo>
                      <a:pt x="171" y="244"/>
                    </a:lnTo>
                    <a:lnTo>
                      <a:pt x="172" y="244"/>
                    </a:lnTo>
                    <a:lnTo>
                      <a:pt x="171" y="245"/>
                    </a:lnTo>
                    <a:lnTo>
                      <a:pt x="172" y="247"/>
                    </a:lnTo>
                    <a:lnTo>
                      <a:pt x="173" y="247"/>
                    </a:lnTo>
                    <a:lnTo>
                      <a:pt x="173" y="245"/>
                    </a:lnTo>
                    <a:lnTo>
                      <a:pt x="175" y="247"/>
                    </a:lnTo>
                    <a:lnTo>
                      <a:pt x="178" y="245"/>
                    </a:lnTo>
                    <a:lnTo>
                      <a:pt x="180" y="248"/>
                    </a:lnTo>
                    <a:lnTo>
                      <a:pt x="180" y="251"/>
                    </a:lnTo>
                    <a:lnTo>
                      <a:pt x="181" y="250"/>
                    </a:lnTo>
                    <a:lnTo>
                      <a:pt x="184" y="250"/>
                    </a:lnTo>
                    <a:lnTo>
                      <a:pt x="187" y="252"/>
                    </a:lnTo>
                    <a:lnTo>
                      <a:pt x="191" y="248"/>
                    </a:lnTo>
                    <a:lnTo>
                      <a:pt x="193" y="249"/>
                    </a:lnTo>
                    <a:lnTo>
                      <a:pt x="195" y="250"/>
                    </a:lnTo>
                    <a:lnTo>
                      <a:pt x="195" y="251"/>
                    </a:lnTo>
                    <a:lnTo>
                      <a:pt x="196" y="253"/>
                    </a:lnTo>
                    <a:lnTo>
                      <a:pt x="199" y="256"/>
                    </a:lnTo>
                    <a:lnTo>
                      <a:pt x="200" y="256"/>
                    </a:lnTo>
                    <a:lnTo>
                      <a:pt x="200" y="253"/>
                    </a:lnTo>
                    <a:lnTo>
                      <a:pt x="203" y="254"/>
                    </a:lnTo>
                    <a:lnTo>
                      <a:pt x="203" y="253"/>
                    </a:lnTo>
                    <a:lnTo>
                      <a:pt x="204" y="253"/>
                    </a:lnTo>
                    <a:lnTo>
                      <a:pt x="206" y="251"/>
                    </a:lnTo>
                    <a:lnTo>
                      <a:pt x="207" y="250"/>
                    </a:lnTo>
                    <a:lnTo>
                      <a:pt x="208" y="249"/>
                    </a:lnTo>
                    <a:lnTo>
                      <a:pt x="210" y="250"/>
                    </a:lnTo>
                    <a:lnTo>
                      <a:pt x="211" y="249"/>
                    </a:lnTo>
                    <a:lnTo>
                      <a:pt x="212" y="247"/>
                    </a:lnTo>
                    <a:lnTo>
                      <a:pt x="212" y="245"/>
                    </a:lnTo>
                    <a:lnTo>
                      <a:pt x="211" y="244"/>
                    </a:lnTo>
                    <a:lnTo>
                      <a:pt x="212" y="243"/>
                    </a:lnTo>
                    <a:lnTo>
                      <a:pt x="211" y="243"/>
                    </a:lnTo>
                    <a:lnTo>
                      <a:pt x="212" y="242"/>
                    </a:lnTo>
                    <a:lnTo>
                      <a:pt x="214" y="243"/>
                    </a:lnTo>
                    <a:lnTo>
                      <a:pt x="214" y="241"/>
                    </a:lnTo>
                    <a:lnTo>
                      <a:pt x="211" y="236"/>
                    </a:lnTo>
                    <a:lnTo>
                      <a:pt x="212" y="233"/>
                    </a:lnTo>
                    <a:lnTo>
                      <a:pt x="214" y="232"/>
                    </a:lnTo>
                    <a:lnTo>
                      <a:pt x="217" y="232"/>
                    </a:lnTo>
                    <a:lnTo>
                      <a:pt x="220" y="233"/>
                    </a:lnTo>
                    <a:lnTo>
                      <a:pt x="222" y="231"/>
                    </a:lnTo>
                    <a:lnTo>
                      <a:pt x="224" y="232"/>
                    </a:lnTo>
                    <a:lnTo>
                      <a:pt x="223" y="233"/>
                    </a:lnTo>
                    <a:lnTo>
                      <a:pt x="224" y="233"/>
                    </a:lnTo>
                    <a:lnTo>
                      <a:pt x="224" y="227"/>
                    </a:lnTo>
                    <a:lnTo>
                      <a:pt x="228" y="227"/>
                    </a:lnTo>
                    <a:lnTo>
                      <a:pt x="229" y="229"/>
                    </a:lnTo>
                    <a:lnTo>
                      <a:pt x="230" y="228"/>
                    </a:lnTo>
                    <a:lnTo>
                      <a:pt x="230" y="227"/>
                    </a:lnTo>
                    <a:lnTo>
                      <a:pt x="232" y="226"/>
                    </a:lnTo>
                    <a:lnTo>
                      <a:pt x="234" y="226"/>
                    </a:lnTo>
                    <a:lnTo>
                      <a:pt x="235" y="225"/>
                    </a:lnTo>
                    <a:lnTo>
                      <a:pt x="235" y="223"/>
                    </a:lnTo>
                    <a:lnTo>
                      <a:pt x="238" y="223"/>
                    </a:lnTo>
                    <a:lnTo>
                      <a:pt x="239" y="223"/>
                    </a:lnTo>
                    <a:lnTo>
                      <a:pt x="240" y="221"/>
                    </a:lnTo>
                    <a:lnTo>
                      <a:pt x="241" y="220"/>
                    </a:lnTo>
                    <a:lnTo>
                      <a:pt x="244" y="222"/>
                    </a:lnTo>
                    <a:lnTo>
                      <a:pt x="246" y="220"/>
                    </a:lnTo>
                    <a:lnTo>
                      <a:pt x="246" y="219"/>
                    </a:lnTo>
                    <a:lnTo>
                      <a:pt x="244" y="219"/>
                    </a:lnTo>
                    <a:lnTo>
                      <a:pt x="245" y="216"/>
                    </a:lnTo>
                    <a:lnTo>
                      <a:pt x="247" y="218"/>
                    </a:lnTo>
                    <a:lnTo>
                      <a:pt x="249" y="218"/>
                    </a:lnTo>
                    <a:lnTo>
                      <a:pt x="249" y="214"/>
                    </a:lnTo>
                    <a:lnTo>
                      <a:pt x="249" y="213"/>
                    </a:lnTo>
                    <a:lnTo>
                      <a:pt x="249" y="214"/>
                    </a:lnTo>
                    <a:lnTo>
                      <a:pt x="251" y="213"/>
                    </a:lnTo>
                    <a:lnTo>
                      <a:pt x="254" y="210"/>
                    </a:lnTo>
                    <a:lnTo>
                      <a:pt x="254" y="213"/>
                    </a:lnTo>
                    <a:lnTo>
                      <a:pt x="254" y="215"/>
                    </a:lnTo>
                    <a:lnTo>
                      <a:pt x="256" y="216"/>
                    </a:lnTo>
                    <a:lnTo>
                      <a:pt x="257" y="215"/>
                    </a:lnTo>
                    <a:lnTo>
                      <a:pt x="259" y="218"/>
                    </a:lnTo>
                    <a:lnTo>
                      <a:pt x="260" y="216"/>
                    </a:lnTo>
                    <a:lnTo>
                      <a:pt x="262" y="218"/>
                    </a:lnTo>
                    <a:lnTo>
                      <a:pt x="262" y="217"/>
                    </a:lnTo>
                    <a:lnTo>
                      <a:pt x="264" y="218"/>
                    </a:lnTo>
                    <a:lnTo>
                      <a:pt x="267" y="216"/>
                    </a:lnTo>
                    <a:lnTo>
                      <a:pt x="267" y="218"/>
                    </a:lnTo>
                    <a:lnTo>
                      <a:pt x="266" y="218"/>
                    </a:lnTo>
                    <a:lnTo>
                      <a:pt x="269" y="219"/>
                    </a:lnTo>
                    <a:lnTo>
                      <a:pt x="270" y="219"/>
                    </a:lnTo>
                    <a:lnTo>
                      <a:pt x="270" y="221"/>
                    </a:lnTo>
                    <a:lnTo>
                      <a:pt x="271" y="221"/>
                    </a:lnTo>
                    <a:lnTo>
                      <a:pt x="271" y="220"/>
                    </a:lnTo>
                    <a:lnTo>
                      <a:pt x="272" y="222"/>
                    </a:lnTo>
                    <a:lnTo>
                      <a:pt x="273" y="222"/>
                    </a:lnTo>
                    <a:lnTo>
                      <a:pt x="273" y="223"/>
                    </a:lnTo>
                    <a:lnTo>
                      <a:pt x="274" y="223"/>
                    </a:lnTo>
                    <a:lnTo>
                      <a:pt x="274" y="226"/>
                    </a:lnTo>
                    <a:lnTo>
                      <a:pt x="275" y="227"/>
                    </a:lnTo>
                    <a:lnTo>
                      <a:pt x="276" y="223"/>
                    </a:lnTo>
                    <a:lnTo>
                      <a:pt x="276" y="225"/>
                    </a:lnTo>
                    <a:lnTo>
                      <a:pt x="276" y="226"/>
                    </a:lnTo>
                    <a:lnTo>
                      <a:pt x="278" y="228"/>
                    </a:lnTo>
                    <a:lnTo>
                      <a:pt x="281" y="233"/>
                    </a:lnTo>
                    <a:lnTo>
                      <a:pt x="285" y="236"/>
                    </a:lnTo>
                    <a:lnTo>
                      <a:pt x="287" y="235"/>
                    </a:lnTo>
                    <a:lnTo>
                      <a:pt x="289" y="234"/>
                    </a:lnTo>
                    <a:lnTo>
                      <a:pt x="287" y="231"/>
                    </a:lnTo>
                    <a:lnTo>
                      <a:pt x="287" y="227"/>
                    </a:lnTo>
                    <a:lnTo>
                      <a:pt x="290" y="223"/>
                    </a:lnTo>
                    <a:lnTo>
                      <a:pt x="292" y="223"/>
                    </a:lnTo>
                    <a:lnTo>
                      <a:pt x="292" y="222"/>
                    </a:lnTo>
                    <a:lnTo>
                      <a:pt x="290" y="216"/>
                    </a:lnTo>
                    <a:lnTo>
                      <a:pt x="292" y="216"/>
                    </a:lnTo>
                    <a:lnTo>
                      <a:pt x="290" y="214"/>
                    </a:lnTo>
                    <a:lnTo>
                      <a:pt x="289" y="214"/>
                    </a:lnTo>
                    <a:lnTo>
                      <a:pt x="290" y="213"/>
                    </a:lnTo>
                    <a:lnTo>
                      <a:pt x="291" y="212"/>
                    </a:lnTo>
                    <a:lnTo>
                      <a:pt x="290" y="210"/>
                    </a:lnTo>
                    <a:lnTo>
                      <a:pt x="292" y="210"/>
                    </a:lnTo>
                    <a:lnTo>
                      <a:pt x="293" y="212"/>
                    </a:lnTo>
                    <a:lnTo>
                      <a:pt x="294" y="213"/>
                    </a:lnTo>
                    <a:lnTo>
                      <a:pt x="295" y="210"/>
                    </a:lnTo>
                    <a:lnTo>
                      <a:pt x="295" y="213"/>
                    </a:lnTo>
                    <a:lnTo>
                      <a:pt x="297" y="213"/>
                    </a:lnTo>
                    <a:lnTo>
                      <a:pt x="297" y="210"/>
                    </a:lnTo>
                    <a:lnTo>
                      <a:pt x="300" y="211"/>
                    </a:lnTo>
                    <a:lnTo>
                      <a:pt x="301" y="210"/>
                    </a:lnTo>
                    <a:lnTo>
                      <a:pt x="303" y="211"/>
                    </a:lnTo>
                    <a:lnTo>
                      <a:pt x="304" y="210"/>
                    </a:lnTo>
                    <a:lnTo>
                      <a:pt x="303" y="206"/>
                    </a:lnTo>
                    <a:lnTo>
                      <a:pt x="303" y="207"/>
                    </a:lnTo>
                    <a:lnTo>
                      <a:pt x="305" y="209"/>
                    </a:lnTo>
                    <a:lnTo>
                      <a:pt x="308" y="208"/>
                    </a:lnTo>
                    <a:lnTo>
                      <a:pt x="308" y="205"/>
                    </a:lnTo>
                    <a:lnTo>
                      <a:pt x="309" y="204"/>
                    </a:lnTo>
                    <a:lnTo>
                      <a:pt x="309" y="202"/>
                    </a:lnTo>
                    <a:lnTo>
                      <a:pt x="309" y="200"/>
                    </a:lnTo>
                    <a:lnTo>
                      <a:pt x="306" y="201"/>
                    </a:lnTo>
                    <a:lnTo>
                      <a:pt x="305" y="199"/>
                    </a:lnTo>
                    <a:lnTo>
                      <a:pt x="309" y="192"/>
                    </a:lnTo>
                    <a:lnTo>
                      <a:pt x="308" y="191"/>
                    </a:lnTo>
                    <a:lnTo>
                      <a:pt x="307" y="190"/>
                    </a:lnTo>
                    <a:lnTo>
                      <a:pt x="309" y="190"/>
                    </a:lnTo>
                    <a:lnTo>
                      <a:pt x="309" y="191"/>
                    </a:lnTo>
                    <a:lnTo>
                      <a:pt x="311" y="192"/>
                    </a:lnTo>
                    <a:lnTo>
                      <a:pt x="312" y="191"/>
                    </a:lnTo>
                    <a:lnTo>
                      <a:pt x="312" y="190"/>
                    </a:lnTo>
                    <a:lnTo>
                      <a:pt x="311" y="190"/>
                    </a:lnTo>
                    <a:lnTo>
                      <a:pt x="311" y="188"/>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53" name="Group 140"/>
            <p:cNvGrpSpPr>
              <a:grpSpLocks/>
            </p:cNvGrpSpPr>
            <p:nvPr/>
          </p:nvGrpSpPr>
          <p:grpSpPr bwMode="auto">
            <a:xfrm>
              <a:off x="1017" y="3100"/>
              <a:ext cx="129" cy="104"/>
              <a:chOff x="1017" y="3100"/>
              <a:chExt cx="129" cy="104"/>
            </a:xfrm>
          </p:grpSpPr>
          <p:sp>
            <p:nvSpPr>
              <p:cNvPr id="239" name="Freeform 138"/>
              <p:cNvSpPr>
                <a:spLocks/>
              </p:cNvSpPr>
              <p:nvPr/>
            </p:nvSpPr>
            <p:spPr bwMode="auto">
              <a:xfrm>
                <a:off x="1017" y="3100"/>
                <a:ext cx="129" cy="104"/>
              </a:xfrm>
              <a:custGeom>
                <a:avLst/>
                <a:gdLst>
                  <a:gd name="T0" fmla="*/ 111 w 129"/>
                  <a:gd name="T1" fmla="*/ 86 h 104"/>
                  <a:gd name="T2" fmla="*/ 107 w 129"/>
                  <a:gd name="T3" fmla="*/ 84 h 104"/>
                  <a:gd name="T4" fmla="*/ 100 w 129"/>
                  <a:gd name="T5" fmla="*/ 87 h 104"/>
                  <a:gd name="T6" fmla="*/ 98 w 129"/>
                  <a:gd name="T7" fmla="*/ 87 h 104"/>
                  <a:gd name="T8" fmla="*/ 94 w 129"/>
                  <a:gd name="T9" fmla="*/ 82 h 104"/>
                  <a:gd name="T10" fmla="*/ 92 w 129"/>
                  <a:gd name="T11" fmla="*/ 79 h 104"/>
                  <a:gd name="T12" fmla="*/ 88 w 129"/>
                  <a:gd name="T13" fmla="*/ 80 h 104"/>
                  <a:gd name="T14" fmla="*/ 85 w 129"/>
                  <a:gd name="T15" fmla="*/ 79 h 104"/>
                  <a:gd name="T16" fmla="*/ 78 w 129"/>
                  <a:gd name="T17" fmla="*/ 77 h 104"/>
                  <a:gd name="T18" fmla="*/ 73 w 129"/>
                  <a:gd name="T19" fmla="*/ 85 h 104"/>
                  <a:gd name="T20" fmla="*/ 70 w 129"/>
                  <a:gd name="T21" fmla="*/ 83 h 104"/>
                  <a:gd name="T22" fmla="*/ 60 w 129"/>
                  <a:gd name="T23" fmla="*/ 88 h 104"/>
                  <a:gd name="T24" fmla="*/ 54 w 129"/>
                  <a:gd name="T25" fmla="*/ 93 h 104"/>
                  <a:gd name="T26" fmla="*/ 44 w 129"/>
                  <a:gd name="T27" fmla="*/ 95 h 104"/>
                  <a:gd name="T28" fmla="*/ 37 w 129"/>
                  <a:gd name="T29" fmla="*/ 103 h 104"/>
                  <a:gd name="T30" fmla="*/ 31 w 129"/>
                  <a:gd name="T31" fmla="*/ 102 h 104"/>
                  <a:gd name="T32" fmla="*/ 27 w 129"/>
                  <a:gd name="T33" fmla="*/ 99 h 104"/>
                  <a:gd name="T34" fmla="*/ 20 w 129"/>
                  <a:gd name="T35" fmla="*/ 90 h 104"/>
                  <a:gd name="T36" fmla="*/ 25 w 129"/>
                  <a:gd name="T37" fmla="*/ 87 h 104"/>
                  <a:gd name="T38" fmla="*/ 24 w 129"/>
                  <a:gd name="T39" fmla="*/ 82 h 104"/>
                  <a:gd name="T40" fmla="*/ 18 w 129"/>
                  <a:gd name="T41" fmla="*/ 79 h 104"/>
                  <a:gd name="T42" fmla="*/ 14 w 129"/>
                  <a:gd name="T43" fmla="*/ 74 h 104"/>
                  <a:gd name="T44" fmla="*/ 20 w 129"/>
                  <a:gd name="T45" fmla="*/ 63 h 104"/>
                  <a:gd name="T46" fmla="*/ 8 w 129"/>
                  <a:gd name="T47" fmla="*/ 53 h 104"/>
                  <a:gd name="T48" fmla="*/ 9 w 129"/>
                  <a:gd name="T49" fmla="*/ 47 h 104"/>
                  <a:gd name="T50" fmla="*/ 4 w 129"/>
                  <a:gd name="T51" fmla="*/ 44 h 104"/>
                  <a:gd name="T52" fmla="*/ 12 w 129"/>
                  <a:gd name="T53" fmla="*/ 38 h 104"/>
                  <a:gd name="T54" fmla="*/ 16 w 129"/>
                  <a:gd name="T55" fmla="*/ 37 h 104"/>
                  <a:gd name="T56" fmla="*/ 12 w 129"/>
                  <a:gd name="T57" fmla="*/ 31 h 104"/>
                  <a:gd name="T58" fmla="*/ 9 w 129"/>
                  <a:gd name="T59" fmla="*/ 25 h 104"/>
                  <a:gd name="T60" fmla="*/ 0 w 129"/>
                  <a:gd name="T61" fmla="*/ 24 h 104"/>
                  <a:gd name="T62" fmla="*/ 5 w 129"/>
                  <a:gd name="T63" fmla="*/ 18 h 104"/>
                  <a:gd name="T64" fmla="*/ 9 w 129"/>
                  <a:gd name="T65" fmla="*/ 18 h 104"/>
                  <a:gd name="T66" fmla="*/ 18 w 129"/>
                  <a:gd name="T67" fmla="*/ 18 h 104"/>
                  <a:gd name="T68" fmla="*/ 24 w 129"/>
                  <a:gd name="T69" fmla="*/ 13 h 104"/>
                  <a:gd name="T70" fmla="*/ 26 w 129"/>
                  <a:gd name="T71" fmla="*/ 20 h 104"/>
                  <a:gd name="T72" fmla="*/ 38 w 129"/>
                  <a:gd name="T73" fmla="*/ 15 h 104"/>
                  <a:gd name="T74" fmla="*/ 38 w 129"/>
                  <a:gd name="T75" fmla="*/ 10 h 104"/>
                  <a:gd name="T76" fmla="*/ 47 w 129"/>
                  <a:gd name="T77" fmla="*/ 11 h 104"/>
                  <a:gd name="T78" fmla="*/ 55 w 129"/>
                  <a:gd name="T79" fmla="*/ 7 h 104"/>
                  <a:gd name="T80" fmla="*/ 68 w 129"/>
                  <a:gd name="T81" fmla="*/ 6 h 104"/>
                  <a:gd name="T82" fmla="*/ 72 w 129"/>
                  <a:gd name="T83" fmla="*/ 0 h 104"/>
                  <a:gd name="T84" fmla="*/ 85 w 129"/>
                  <a:gd name="T85" fmla="*/ 0 h 104"/>
                  <a:gd name="T86" fmla="*/ 88 w 129"/>
                  <a:gd name="T87" fmla="*/ 7 h 104"/>
                  <a:gd name="T88" fmla="*/ 93 w 129"/>
                  <a:gd name="T89" fmla="*/ 8 h 104"/>
                  <a:gd name="T90" fmla="*/ 95 w 129"/>
                  <a:gd name="T91" fmla="*/ 14 h 104"/>
                  <a:gd name="T92" fmla="*/ 101 w 129"/>
                  <a:gd name="T93" fmla="*/ 16 h 104"/>
                  <a:gd name="T94" fmla="*/ 103 w 129"/>
                  <a:gd name="T95" fmla="*/ 25 h 104"/>
                  <a:gd name="T96" fmla="*/ 111 w 129"/>
                  <a:gd name="T97" fmla="*/ 26 h 104"/>
                  <a:gd name="T98" fmla="*/ 119 w 129"/>
                  <a:gd name="T99" fmla="*/ 39 h 104"/>
                  <a:gd name="T100" fmla="*/ 128 w 129"/>
                  <a:gd name="T101" fmla="*/ 46 h 104"/>
                  <a:gd name="T102" fmla="*/ 118 w 129"/>
                  <a:gd name="T103" fmla="*/ 58 h 104"/>
                  <a:gd name="T104" fmla="*/ 110 w 129"/>
                  <a:gd name="T105" fmla="*/ 59 h 104"/>
                  <a:gd name="T106" fmla="*/ 109 w 129"/>
                  <a:gd name="T107" fmla="*/ 68 h 104"/>
                  <a:gd name="T108" fmla="*/ 113 w 129"/>
                  <a:gd name="T109" fmla="*/ 7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04"/>
                  <a:gd name="T167" fmla="*/ 129 w 129"/>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04">
                    <a:moveTo>
                      <a:pt x="114" y="80"/>
                    </a:moveTo>
                    <a:lnTo>
                      <a:pt x="114" y="82"/>
                    </a:lnTo>
                    <a:lnTo>
                      <a:pt x="112" y="82"/>
                    </a:lnTo>
                    <a:lnTo>
                      <a:pt x="112" y="84"/>
                    </a:lnTo>
                    <a:lnTo>
                      <a:pt x="111" y="86"/>
                    </a:lnTo>
                    <a:lnTo>
                      <a:pt x="109" y="83"/>
                    </a:lnTo>
                    <a:lnTo>
                      <a:pt x="108" y="84"/>
                    </a:lnTo>
                    <a:lnTo>
                      <a:pt x="108" y="86"/>
                    </a:lnTo>
                    <a:lnTo>
                      <a:pt x="107" y="84"/>
                    </a:lnTo>
                    <a:lnTo>
                      <a:pt x="108" y="88"/>
                    </a:lnTo>
                    <a:lnTo>
                      <a:pt x="106" y="90"/>
                    </a:lnTo>
                    <a:lnTo>
                      <a:pt x="104" y="88"/>
                    </a:lnTo>
                    <a:lnTo>
                      <a:pt x="102" y="88"/>
                    </a:lnTo>
                    <a:lnTo>
                      <a:pt x="100" y="87"/>
                    </a:lnTo>
                    <a:lnTo>
                      <a:pt x="100" y="88"/>
                    </a:lnTo>
                    <a:lnTo>
                      <a:pt x="99" y="87"/>
                    </a:lnTo>
                    <a:lnTo>
                      <a:pt x="99" y="88"/>
                    </a:lnTo>
                    <a:lnTo>
                      <a:pt x="98" y="86"/>
                    </a:lnTo>
                    <a:lnTo>
                      <a:pt x="98" y="87"/>
                    </a:lnTo>
                    <a:lnTo>
                      <a:pt x="97" y="86"/>
                    </a:lnTo>
                    <a:lnTo>
                      <a:pt x="97" y="84"/>
                    </a:lnTo>
                    <a:lnTo>
                      <a:pt x="96" y="85"/>
                    </a:lnTo>
                    <a:lnTo>
                      <a:pt x="96" y="81"/>
                    </a:lnTo>
                    <a:lnTo>
                      <a:pt x="94" y="82"/>
                    </a:lnTo>
                    <a:lnTo>
                      <a:pt x="94" y="81"/>
                    </a:lnTo>
                    <a:lnTo>
                      <a:pt x="93" y="80"/>
                    </a:lnTo>
                    <a:lnTo>
                      <a:pt x="92" y="81"/>
                    </a:lnTo>
                    <a:lnTo>
                      <a:pt x="92" y="80"/>
                    </a:lnTo>
                    <a:lnTo>
                      <a:pt x="92" y="79"/>
                    </a:lnTo>
                    <a:lnTo>
                      <a:pt x="91" y="80"/>
                    </a:lnTo>
                    <a:lnTo>
                      <a:pt x="91" y="77"/>
                    </a:lnTo>
                    <a:lnTo>
                      <a:pt x="90" y="78"/>
                    </a:lnTo>
                    <a:lnTo>
                      <a:pt x="89" y="79"/>
                    </a:lnTo>
                    <a:lnTo>
                      <a:pt x="88" y="80"/>
                    </a:lnTo>
                    <a:lnTo>
                      <a:pt x="87" y="80"/>
                    </a:lnTo>
                    <a:lnTo>
                      <a:pt x="86" y="80"/>
                    </a:lnTo>
                    <a:lnTo>
                      <a:pt x="86" y="79"/>
                    </a:lnTo>
                    <a:lnTo>
                      <a:pt x="85" y="79"/>
                    </a:lnTo>
                    <a:lnTo>
                      <a:pt x="83" y="78"/>
                    </a:lnTo>
                    <a:lnTo>
                      <a:pt x="83" y="79"/>
                    </a:lnTo>
                    <a:lnTo>
                      <a:pt x="82" y="80"/>
                    </a:lnTo>
                    <a:lnTo>
                      <a:pt x="80" y="80"/>
                    </a:lnTo>
                    <a:lnTo>
                      <a:pt x="78" y="77"/>
                    </a:lnTo>
                    <a:lnTo>
                      <a:pt x="77" y="78"/>
                    </a:lnTo>
                    <a:lnTo>
                      <a:pt x="74" y="79"/>
                    </a:lnTo>
                    <a:lnTo>
                      <a:pt x="76" y="82"/>
                    </a:lnTo>
                    <a:lnTo>
                      <a:pt x="73" y="84"/>
                    </a:lnTo>
                    <a:lnTo>
                      <a:pt x="73" y="85"/>
                    </a:lnTo>
                    <a:lnTo>
                      <a:pt x="72" y="84"/>
                    </a:lnTo>
                    <a:lnTo>
                      <a:pt x="72" y="85"/>
                    </a:lnTo>
                    <a:lnTo>
                      <a:pt x="71" y="86"/>
                    </a:lnTo>
                    <a:lnTo>
                      <a:pt x="70" y="86"/>
                    </a:lnTo>
                    <a:lnTo>
                      <a:pt x="70" y="83"/>
                    </a:lnTo>
                    <a:lnTo>
                      <a:pt x="64" y="84"/>
                    </a:lnTo>
                    <a:lnTo>
                      <a:pt x="64" y="87"/>
                    </a:lnTo>
                    <a:lnTo>
                      <a:pt x="64" y="88"/>
                    </a:lnTo>
                    <a:lnTo>
                      <a:pt x="60" y="88"/>
                    </a:lnTo>
                    <a:lnTo>
                      <a:pt x="60" y="90"/>
                    </a:lnTo>
                    <a:lnTo>
                      <a:pt x="58" y="88"/>
                    </a:lnTo>
                    <a:lnTo>
                      <a:pt x="57" y="92"/>
                    </a:lnTo>
                    <a:lnTo>
                      <a:pt x="56" y="93"/>
                    </a:lnTo>
                    <a:lnTo>
                      <a:pt x="54" y="93"/>
                    </a:lnTo>
                    <a:lnTo>
                      <a:pt x="53" y="92"/>
                    </a:lnTo>
                    <a:lnTo>
                      <a:pt x="52" y="92"/>
                    </a:lnTo>
                    <a:lnTo>
                      <a:pt x="50" y="93"/>
                    </a:lnTo>
                    <a:lnTo>
                      <a:pt x="46" y="95"/>
                    </a:lnTo>
                    <a:lnTo>
                      <a:pt x="44" y="95"/>
                    </a:lnTo>
                    <a:lnTo>
                      <a:pt x="40" y="90"/>
                    </a:lnTo>
                    <a:lnTo>
                      <a:pt x="39" y="91"/>
                    </a:lnTo>
                    <a:lnTo>
                      <a:pt x="37" y="99"/>
                    </a:lnTo>
                    <a:lnTo>
                      <a:pt x="37" y="102"/>
                    </a:lnTo>
                    <a:lnTo>
                      <a:pt x="37" y="103"/>
                    </a:lnTo>
                    <a:lnTo>
                      <a:pt x="37" y="104"/>
                    </a:lnTo>
                    <a:lnTo>
                      <a:pt x="36" y="103"/>
                    </a:lnTo>
                    <a:lnTo>
                      <a:pt x="35" y="101"/>
                    </a:lnTo>
                    <a:lnTo>
                      <a:pt x="33" y="100"/>
                    </a:lnTo>
                    <a:lnTo>
                      <a:pt x="31" y="102"/>
                    </a:lnTo>
                    <a:lnTo>
                      <a:pt x="31" y="101"/>
                    </a:lnTo>
                    <a:lnTo>
                      <a:pt x="31" y="99"/>
                    </a:lnTo>
                    <a:lnTo>
                      <a:pt x="30" y="99"/>
                    </a:lnTo>
                    <a:lnTo>
                      <a:pt x="27" y="100"/>
                    </a:lnTo>
                    <a:lnTo>
                      <a:pt x="27" y="99"/>
                    </a:lnTo>
                    <a:lnTo>
                      <a:pt x="22" y="99"/>
                    </a:lnTo>
                    <a:lnTo>
                      <a:pt x="21" y="97"/>
                    </a:lnTo>
                    <a:lnTo>
                      <a:pt x="19" y="95"/>
                    </a:lnTo>
                    <a:lnTo>
                      <a:pt x="18" y="93"/>
                    </a:lnTo>
                    <a:lnTo>
                      <a:pt x="20" y="90"/>
                    </a:lnTo>
                    <a:lnTo>
                      <a:pt x="22" y="90"/>
                    </a:lnTo>
                    <a:lnTo>
                      <a:pt x="23" y="91"/>
                    </a:lnTo>
                    <a:lnTo>
                      <a:pt x="25" y="88"/>
                    </a:lnTo>
                    <a:lnTo>
                      <a:pt x="25" y="87"/>
                    </a:lnTo>
                    <a:lnTo>
                      <a:pt x="21" y="88"/>
                    </a:lnTo>
                    <a:lnTo>
                      <a:pt x="20" y="88"/>
                    </a:lnTo>
                    <a:lnTo>
                      <a:pt x="20" y="87"/>
                    </a:lnTo>
                    <a:lnTo>
                      <a:pt x="24" y="84"/>
                    </a:lnTo>
                    <a:lnTo>
                      <a:pt x="24" y="82"/>
                    </a:lnTo>
                    <a:lnTo>
                      <a:pt x="23" y="80"/>
                    </a:lnTo>
                    <a:lnTo>
                      <a:pt x="25" y="80"/>
                    </a:lnTo>
                    <a:lnTo>
                      <a:pt x="23" y="78"/>
                    </a:lnTo>
                    <a:lnTo>
                      <a:pt x="18" y="79"/>
                    </a:lnTo>
                    <a:lnTo>
                      <a:pt x="18" y="76"/>
                    </a:lnTo>
                    <a:lnTo>
                      <a:pt x="17" y="76"/>
                    </a:lnTo>
                    <a:lnTo>
                      <a:pt x="16" y="75"/>
                    </a:lnTo>
                    <a:lnTo>
                      <a:pt x="14" y="75"/>
                    </a:lnTo>
                    <a:lnTo>
                      <a:pt x="14" y="74"/>
                    </a:lnTo>
                    <a:lnTo>
                      <a:pt x="14" y="72"/>
                    </a:lnTo>
                    <a:lnTo>
                      <a:pt x="14" y="71"/>
                    </a:lnTo>
                    <a:lnTo>
                      <a:pt x="15" y="67"/>
                    </a:lnTo>
                    <a:lnTo>
                      <a:pt x="18" y="70"/>
                    </a:lnTo>
                    <a:lnTo>
                      <a:pt x="20" y="63"/>
                    </a:lnTo>
                    <a:lnTo>
                      <a:pt x="15" y="62"/>
                    </a:lnTo>
                    <a:lnTo>
                      <a:pt x="13" y="59"/>
                    </a:lnTo>
                    <a:lnTo>
                      <a:pt x="12" y="58"/>
                    </a:lnTo>
                    <a:lnTo>
                      <a:pt x="8" y="53"/>
                    </a:lnTo>
                    <a:lnTo>
                      <a:pt x="8" y="52"/>
                    </a:lnTo>
                    <a:lnTo>
                      <a:pt x="9" y="50"/>
                    </a:lnTo>
                    <a:lnTo>
                      <a:pt x="8" y="50"/>
                    </a:lnTo>
                    <a:lnTo>
                      <a:pt x="9" y="48"/>
                    </a:lnTo>
                    <a:lnTo>
                      <a:pt x="9" y="47"/>
                    </a:lnTo>
                    <a:lnTo>
                      <a:pt x="8" y="47"/>
                    </a:lnTo>
                    <a:lnTo>
                      <a:pt x="8" y="46"/>
                    </a:lnTo>
                    <a:lnTo>
                      <a:pt x="6" y="46"/>
                    </a:lnTo>
                    <a:lnTo>
                      <a:pt x="6" y="44"/>
                    </a:lnTo>
                    <a:lnTo>
                      <a:pt x="4" y="44"/>
                    </a:lnTo>
                    <a:lnTo>
                      <a:pt x="4" y="42"/>
                    </a:lnTo>
                    <a:lnTo>
                      <a:pt x="5" y="42"/>
                    </a:lnTo>
                    <a:lnTo>
                      <a:pt x="7" y="41"/>
                    </a:lnTo>
                    <a:lnTo>
                      <a:pt x="7" y="38"/>
                    </a:lnTo>
                    <a:lnTo>
                      <a:pt x="12" y="38"/>
                    </a:lnTo>
                    <a:lnTo>
                      <a:pt x="13" y="39"/>
                    </a:lnTo>
                    <a:lnTo>
                      <a:pt x="14" y="38"/>
                    </a:lnTo>
                    <a:lnTo>
                      <a:pt x="16" y="38"/>
                    </a:lnTo>
                    <a:lnTo>
                      <a:pt x="16" y="37"/>
                    </a:lnTo>
                    <a:lnTo>
                      <a:pt x="14" y="36"/>
                    </a:lnTo>
                    <a:lnTo>
                      <a:pt x="15" y="35"/>
                    </a:lnTo>
                    <a:lnTo>
                      <a:pt x="12" y="35"/>
                    </a:lnTo>
                    <a:lnTo>
                      <a:pt x="12" y="31"/>
                    </a:lnTo>
                    <a:lnTo>
                      <a:pt x="11" y="32"/>
                    </a:lnTo>
                    <a:lnTo>
                      <a:pt x="9" y="31"/>
                    </a:lnTo>
                    <a:lnTo>
                      <a:pt x="9" y="27"/>
                    </a:lnTo>
                    <a:lnTo>
                      <a:pt x="8" y="25"/>
                    </a:lnTo>
                    <a:lnTo>
                      <a:pt x="9" y="25"/>
                    </a:lnTo>
                    <a:lnTo>
                      <a:pt x="8" y="22"/>
                    </a:lnTo>
                    <a:lnTo>
                      <a:pt x="5" y="23"/>
                    </a:lnTo>
                    <a:lnTo>
                      <a:pt x="3" y="24"/>
                    </a:lnTo>
                    <a:lnTo>
                      <a:pt x="2" y="22"/>
                    </a:lnTo>
                    <a:lnTo>
                      <a:pt x="0" y="24"/>
                    </a:lnTo>
                    <a:lnTo>
                      <a:pt x="0" y="22"/>
                    </a:lnTo>
                    <a:lnTo>
                      <a:pt x="0" y="21"/>
                    </a:lnTo>
                    <a:lnTo>
                      <a:pt x="4" y="21"/>
                    </a:lnTo>
                    <a:lnTo>
                      <a:pt x="4" y="19"/>
                    </a:lnTo>
                    <a:lnTo>
                      <a:pt x="5" y="18"/>
                    </a:lnTo>
                    <a:lnTo>
                      <a:pt x="5" y="19"/>
                    </a:lnTo>
                    <a:lnTo>
                      <a:pt x="6" y="20"/>
                    </a:lnTo>
                    <a:lnTo>
                      <a:pt x="9" y="19"/>
                    </a:lnTo>
                    <a:lnTo>
                      <a:pt x="9" y="18"/>
                    </a:lnTo>
                    <a:lnTo>
                      <a:pt x="14" y="17"/>
                    </a:lnTo>
                    <a:lnTo>
                      <a:pt x="16" y="16"/>
                    </a:lnTo>
                    <a:lnTo>
                      <a:pt x="17" y="19"/>
                    </a:lnTo>
                    <a:lnTo>
                      <a:pt x="18" y="18"/>
                    </a:lnTo>
                    <a:lnTo>
                      <a:pt x="21" y="16"/>
                    </a:lnTo>
                    <a:lnTo>
                      <a:pt x="20" y="14"/>
                    </a:lnTo>
                    <a:lnTo>
                      <a:pt x="22" y="14"/>
                    </a:lnTo>
                    <a:lnTo>
                      <a:pt x="22" y="12"/>
                    </a:lnTo>
                    <a:lnTo>
                      <a:pt x="24" y="13"/>
                    </a:lnTo>
                    <a:lnTo>
                      <a:pt x="25" y="14"/>
                    </a:lnTo>
                    <a:lnTo>
                      <a:pt x="26" y="14"/>
                    </a:lnTo>
                    <a:lnTo>
                      <a:pt x="26" y="15"/>
                    </a:lnTo>
                    <a:lnTo>
                      <a:pt x="26" y="18"/>
                    </a:lnTo>
                    <a:lnTo>
                      <a:pt x="26" y="20"/>
                    </a:lnTo>
                    <a:lnTo>
                      <a:pt x="29" y="20"/>
                    </a:lnTo>
                    <a:lnTo>
                      <a:pt x="36" y="21"/>
                    </a:lnTo>
                    <a:lnTo>
                      <a:pt x="38" y="21"/>
                    </a:lnTo>
                    <a:lnTo>
                      <a:pt x="36" y="18"/>
                    </a:lnTo>
                    <a:lnTo>
                      <a:pt x="38" y="15"/>
                    </a:lnTo>
                    <a:lnTo>
                      <a:pt x="37" y="15"/>
                    </a:lnTo>
                    <a:lnTo>
                      <a:pt x="37" y="14"/>
                    </a:lnTo>
                    <a:lnTo>
                      <a:pt x="37" y="11"/>
                    </a:lnTo>
                    <a:lnTo>
                      <a:pt x="38" y="11"/>
                    </a:lnTo>
                    <a:lnTo>
                      <a:pt x="38" y="10"/>
                    </a:lnTo>
                    <a:lnTo>
                      <a:pt x="40" y="7"/>
                    </a:lnTo>
                    <a:lnTo>
                      <a:pt x="42" y="7"/>
                    </a:lnTo>
                    <a:lnTo>
                      <a:pt x="44" y="8"/>
                    </a:lnTo>
                    <a:lnTo>
                      <a:pt x="46" y="8"/>
                    </a:lnTo>
                    <a:lnTo>
                      <a:pt x="47" y="11"/>
                    </a:lnTo>
                    <a:lnTo>
                      <a:pt x="49" y="10"/>
                    </a:lnTo>
                    <a:lnTo>
                      <a:pt x="50" y="8"/>
                    </a:lnTo>
                    <a:lnTo>
                      <a:pt x="51" y="9"/>
                    </a:lnTo>
                    <a:lnTo>
                      <a:pt x="55" y="8"/>
                    </a:lnTo>
                    <a:lnTo>
                      <a:pt x="55" y="7"/>
                    </a:lnTo>
                    <a:lnTo>
                      <a:pt x="57" y="7"/>
                    </a:lnTo>
                    <a:lnTo>
                      <a:pt x="57" y="4"/>
                    </a:lnTo>
                    <a:lnTo>
                      <a:pt x="61" y="6"/>
                    </a:lnTo>
                    <a:lnTo>
                      <a:pt x="66" y="6"/>
                    </a:lnTo>
                    <a:lnTo>
                      <a:pt x="68" y="6"/>
                    </a:lnTo>
                    <a:lnTo>
                      <a:pt x="68" y="3"/>
                    </a:lnTo>
                    <a:lnTo>
                      <a:pt x="69" y="3"/>
                    </a:lnTo>
                    <a:lnTo>
                      <a:pt x="69" y="1"/>
                    </a:lnTo>
                    <a:lnTo>
                      <a:pt x="72" y="1"/>
                    </a:lnTo>
                    <a:lnTo>
                      <a:pt x="72" y="0"/>
                    </a:lnTo>
                    <a:lnTo>
                      <a:pt x="77" y="1"/>
                    </a:lnTo>
                    <a:lnTo>
                      <a:pt x="80" y="2"/>
                    </a:lnTo>
                    <a:lnTo>
                      <a:pt x="80" y="0"/>
                    </a:lnTo>
                    <a:lnTo>
                      <a:pt x="83" y="1"/>
                    </a:lnTo>
                    <a:lnTo>
                      <a:pt x="85" y="0"/>
                    </a:lnTo>
                    <a:lnTo>
                      <a:pt x="87" y="0"/>
                    </a:lnTo>
                    <a:lnTo>
                      <a:pt x="87" y="5"/>
                    </a:lnTo>
                    <a:lnTo>
                      <a:pt x="86" y="5"/>
                    </a:lnTo>
                    <a:lnTo>
                      <a:pt x="86" y="8"/>
                    </a:lnTo>
                    <a:lnTo>
                      <a:pt x="88" y="7"/>
                    </a:lnTo>
                    <a:lnTo>
                      <a:pt x="88" y="8"/>
                    </a:lnTo>
                    <a:lnTo>
                      <a:pt x="90" y="7"/>
                    </a:lnTo>
                    <a:lnTo>
                      <a:pt x="90" y="6"/>
                    </a:lnTo>
                    <a:lnTo>
                      <a:pt x="91" y="8"/>
                    </a:lnTo>
                    <a:lnTo>
                      <a:pt x="93" y="8"/>
                    </a:lnTo>
                    <a:lnTo>
                      <a:pt x="94" y="11"/>
                    </a:lnTo>
                    <a:lnTo>
                      <a:pt x="93" y="11"/>
                    </a:lnTo>
                    <a:lnTo>
                      <a:pt x="93" y="14"/>
                    </a:lnTo>
                    <a:lnTo>
                      <a:pt x="95" y="14"/>
                    </a:lnTo>
                    <a:lnTo>
                      <a:pt x="98" y="15"/>
                    </a:lnTo>
                    <a:lnTo>
                      <a:pt x="99" y="13"/>
                    </a:lnTo>
                    <a:lnTo>
                      <a:pt x="101" y="13"/>
                    </a:lnTo>
                    <a:lnTo>
                      <a:pt x="103" y="14"/>
                    </a:lnTo>
                    <a:lnTo>
                      <a:pt x="101" y="16"/>
                    </a:lnTo>
                    <a:lnTo>
                      <a:pt x="99" y="17"/>
                    </a:lnTo>
                    <a:lnTo>
                      <a:pt x="100" y="19"/>
                    </a:lnTo>
                    <a:lnTo>
                      <a:pt x="100" y="20"/>
                    </a:lnTo>
                    <a:lnTo>
                      <a:pt x="101" y="22"/>
                    </a:lnTo>
                    <a:lnTo>
                      <a:pt x="103" y="25"/>
                    </a:lnTo>
                    <a:lnTo>
                      <a:pt x="103" y="26"/>
                    </a:lnTo>
                    <a:lnTo>
                      <a:pt x="104" y="27"/>
                    </a:lnTo>
                    <a:lnTo>
                      <a:pt x="108" y="26"/>
                    </a:lnTo>
                    <a:lnTo>
                      <a:pt x="108" y="27"/>
                    </a:lnTo>
                    <a:lnTo>
                      <a:pt x="111" y="26"/>
                    </a:lnTo>
                    <a:lnTo>
                      <a:pt x="111" y="29"/>
                    </a:lnTo>
                    <a:lnTo>
                      <a:pt x="118" y="31"/>
                    </a:lnTo>
                    <a:lnTo>
                      <a:pt x="116" y="38"/>
                    </a:lnTo>
                    <a:lnTo>
                      <a:pt x="118" y="40"/>
                    </a:lnTo>
                    <a:lnTo>
                      <a:pt x="119" y="39"/>
                    </a:lnTo>
                    <a:lnTo>
                      <a:pt x="121" y="41"/>
                    </a:lnTo>
                    <a:lnTo>
                      <a:pt x="125" y="42"/>
                    </a:lnTo>
                    <a:lnTo>
                      <a:pt x="124" y="43"/>
                    </a:lnTo>
                    <a:lnTo>
                      <a:pt x="124" y="44"/>
                    </a:lnTo>
                    <a:lnTo>
                      <a:pt x="128" y="46"/>
                    </a:lnTo>
                    <a:lnTo>
                      <a:pt x="129" y="49"/>
                    </a:lnTo>
                    <a:lnTo>
                      <a:pt x="126" y="55"/>
                    </a:lnTo>
                    <a:lnTo>
                      <a:pt x="123" y="55"/>
                    </a:lnTo>
                    <a:lnTo>
                      <a:pt x="123" y="56"/>
                    </a:lnTo>
                    <a:lnTo>
                      <a:pt x="118" y="58"/>
                    </a:lnTo>
                    <a:lnTo>
                      <a:pt x="115" y="58"/>
                    </a:lnTo>
                    <a:lnTo>
                      <a:pt x="114" y="59"/>
                    </a:lnTo>
                    <a:lnTo>
                      <a:pt x="112" y="59"/>
                    </a:lnTo>
                    <a:lnTo>
                      <a:pt x="110" y="59"/>
                    </a:lnTo>
                    <a:lnTo>
                      <a:pt x="111" y="60"/>
                    </a:lnTo>
                    <a:lnTo>
                      <a:pt x="110" y="61"/>
                    </a:lnTo>
                    <a:lnTo>
                      <a:pt x="109" y="61"/>
                    </a:lnTo>
                    <a:lnTo>
                      <a:pt x="108" y="64"/>
                    </a:lnTo>
                    <a:lnTo>
                      <a:pt x="109" y="68"/>
                    </a:lnTo>
                    <a:lnTo>
                      <a:pt x="111" y="67"/>
                    </a:lnTo>
                    <a:lnTo>
                      <a:pt x="112" y="65"/>
                    </a:lnTo>
                    <a:lnTo>
                      <a:pt x="114" y="67"/>
                    </a:lnTo>
                    <a:lnTo>
                      <a:pt x="115" y="70"/>
                    </a:lnTo>
                    <a:lnTo>
                      <a:pt x="113" y="70"/>
                    </a:lnTo>
                    <a:lnTo>
                      <a:pt x="112" y="73"/>
                    </a:lnTo>
                    <a:lnTo>
                      <a:pt x="113" y="76"/>
                    </a:lnTo>
                    <a:lnTo>
                      <a:pt x="115" y="79"/>
                    </a:lnTo>
                    <a:lnTo>
                      <a:pt x="114"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sp>
            <p:nvSpPr>
              <p:cNvPr id="240" name="Freeform 139"/>
              <p:cNvSpPr>
                <a:spLocks/>
              </p:cNvSpPr>
              <p:nvPr/>
            </p:nvSpPr>
            <p:spPr bwMode="auto">
              <a:xfrm>
                <a:off x="1017" y="3100"/>
                <a:ext cx="129" cy="104"/>
              </a:xfrm>
              <a:custGeom>
                <a:avLst/>
                <a:gdLst>
                  <a:gd name="T0" fmla="*/ 111 w 129"/>
                  <a:gd name="T1" fmla="*/ 86 h 104"/>
                  <a:gd name="T2" fmla="*/ 107 w 129"/>
                  <a:gd name="T3" fmla="*/ 84 h 104"/>
                  <a:gd name="T4" fmla="*/ 100 w 129"/>
                  <a:gd name="T5" fmla="*/ 87 h 104"/>
                  <a:gd name="T6" fmla="*/ 98 w 129"/>
                  <a:gd name="T7" fmla="*/ 87 h 104"/>
                  <a:gd name="T8" fmla="*/ 94 w 129"/>
                  <a:gd name="T9" fmla="*/ 82 h 104"/>
                  <a:gd name="T10" fmla="*/ 92 w 129"/>
                  <a:gd name="T11" fmla="*/ 79 h 104"/>
                  <a:gd name="T12" fmla="*/ 88 w 129"/>
                  <a:gd name="T13" fmla="*/ 80 h 104"/>
                  <a:gd name="T14" fmla="*/ 85 w 129"/>
                  <a:gd name="T15" fmla="*/ 79 h 104"/>
                  <a:gd name="T16" fmla="*/ 78 w 129"/>
                  <a:gd name="T17" fmla="*/ 77 h 104"/>
                  <a:gd name="T18" fmla="*/ 73 w 129"/>
                  <a:gd name="T19" fmla="*/ 85 h 104"/>
                  <a:gd name="T20" fmla="*/ 70 w 129"/>
                  <a:gd name="T21" fmla="*/ 83 h 104"/>
                  <a:gd name="T22" fmla="*/ 60 w 129"/>
                  <a:gd name="T23" fmla="*/ 88 h 104"/>
                  <a:gd name="T24" fmla="*/ 54 w 129"/>
                  <a:gd name="T25" fmla="*/ 93 h 104"/>
                  <a:gd name="T26" fmla="*/ 44 w 129"/>
                  <a:gd name="T27" fmla="*/ 95 h 104"/>
                  <a:gd name="T28" fmla="*/ 37 w 129"/>
                  <a:gd name="T29" fmla="*/ 103 h 104"/>
                  <a:gd name="T30" fmla="*/ 31 w 129"/>
                  <a:gd name="T31" fmla="*/ 102 h 104"/>
                  <a:gd name="T32" fmla="*/ 27 w 129"/>
                  <a:gd name="T33" fmla="*/ 99 h 104"/>
                  <a:gd name="T34" fmla="*/ 20 w 129"/>
                  <a:gd name="T35" fmla="*/ 90 h 104"/>
                  <a:gd name="T36" fmla="*/ 25 w 129"/>
                  <a:gd name="T37" fmla="*/ 87 h 104"/>
                  <a:gd name="T38" fmla="*/ 24 w 129"/>
                  <a:gd name="T39" fmla="*/ 82 h 104"/>
                  <a:gd name="T40" fmla="*/ 18 w 129"/>
                  <a:gd name="T41" fmla="*/ 79 h 104"/>
                  <a:gd name="T42" fmla="*/ 14 w 129"/>
                  <a:gd name="T43" fmla="*/ 74 h 104"/>
                  <a:gd name="T44" fmla="*/ 20 w 129"/>
                  <a:gd name="T45" fmla="*/ 63 h 104"/>
                  <a:gd name="T46" fmla="*/ 8 w 129"/>
                  <a:gd name="T47" fmla="*/ 53 h 104"/>
                  <a:gd name="T48" fmla="*/ 9 w 129"/>
                  <a:gd name="T49" fmla="*/ 47 h 104"/>
                  <a:gd name="T50" fmla="*/ 4 w 129"/>
                  <a:gd name="T51" fmla="*/ 44 h 104"/>
                  <a:gd name="T52" fmla="*/ 12 w 129"/>
                  <a:gd name="T53" fmla="*/ 38 h 104"/>
                  <a:gd name="T54" fmla="*/ 16 w 129"/>
                  <a:gd name="T55" fmla="*/ 37 h 104"/>
                  <a:gd name="T56" fmla="*/ 12 w 129"/>
                  <a:gd name="T57" fmla="*/ 31 h 104"/>
                  <a:gd name="T58" fmla="*/ 9 w 129"/>
                  <a:gd name="T59" fmla="*/ 25 h 104"/>
                  <a:gd name="T60" fmla="*/ 0 w 129"/>
                  <a:gd name="T61" fmla="*/ 24 h 104"/>
                  <a:gd name="T62" fmla="*/ 5 w 129"/>
                  <a:gd name="T63" fmla="*/ 18 h 104"/>
                  <a:gd name="T64" fmla="*/ 9 w 129"/>
                  <a:gd name="T65" fmla="*/ 18 h 104"/>
                  <a:gd name="T66" fmla="*/ 18 w 129"/>
                  <a:gd name="T67" fmla="*/ 18 h 104"/>
                  <a:gd name="T68" fmla="*/ 24 w 129"/>
                  <a:gd name="T69" fmla="*/ 13 h 104"/>
                  <a:gd name="T70" fmla="*/ 26 w 129"/>
                  <a:gd name="T71" fmla="*/ 20 h 104"/>
                  <a:gd name="T72" fmla="*/ 38 w 129"/>
                  <a:gd name="T73" fmla="*/ 15 h 104"/>
                  <a:gd name="T74" fmla="*/ 38 w 129"/>
                  <a:gd name="T75" fmla="*/ 10 h 104"/>
                  <a:gd name="T76" fmla="*/ 47 w 129"/>
                  <a:gd name="T77" fmla="*/ 11 h 104"/>
                  <a:gd name="T78" fmla="*/ 55 w 129"/>
                  <a:gd name="T79" fmla="*/ 7 h 104"/>
                  <a:gd name="T80" fmla="*/ 68 w 129"/>
                  <a:gd name="T81" fmla="*/ 6 h 104"/>
                  <a:gd name="T82" fmla="*/ 72 w 129"/>
                  <a:gd name="T83" fmla="*/ 0 h 104"/>
                  <a:gd name="T84" fmla="*/ 85 w 129"/>
                  <a:gd name="T85" fmla="*/ 0 h 104"/>
                  <a:gd name="T86" fmla="*/ 88 w 129"/>
                  <a:gd name="T87" fmla="*/ 7 h 104"/>
                  <a:gd name="T88" fmla="*/ 93 w 129"/>
                  <a:gd name="T89" fmla="*/ 8 h 104"/>
                  <a:gd name="T90" fmla="*/ 95 w 129"/>
                  <a:gd name="T91" fmla="*/ 14 h 104"/>
                  <a:gd name="T92" fmla="*/ 101 w 129"/>
                  <a:gd name="T93" fmla="*/ 16 h 104"/>
                  <a:gd name="T94" fmla="*/ 103 w 129"/>
                  <a:gd name="T95" fmla="*/ 25 h 104"/>
                  <a:gd name="T96" fmla="*/ 111 w 129"/>
                  <a:gd name="T97" fmla="*/ 26 h 104"/>
                  <a:gd name="T98" fmla="*/ 119 w 129"/>
                  <a:gd name="T99" fmla="*/ 39 h 104"/>
                  <a:gd name="T100" fmla="*/ 128 w 129"/>
                  <a:gd name="T101" fmla="*/ 46 h 104"/>
                  <a:gd name="T102" fmla="*/ 118 w 129"/>
                  <a:gd name="T103" fmla="*/ 58 h 104"/>
                  <a:gd name="T104" fmla="*/ 110 w 129"/>
                  <a:gd name="T105" fmla="*/ 59 h 104"/>
                  <a:gd name="T106" fmla="*/ 109 w 129"/>
                  <a:gd name="T107" fmla="*/ 68 h 104"/>
                  <a:gd name="T108" fmla="*/ 113 w 129"/>
                  <a:gd name="T109" fmla="*/ 70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04"/>
                  <a:gd name="T167" fmla="*/ 129 w 129"/>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04">
                    <a:moveTo>
                      <a:pt x="114" y="80"/>
                    </a:moveTo>
                    <a:lnTo>
                      <a:pt x="114" y="82"/>
                    </a:lnTo>
                    <a:lnTo>
                      <a:pt x="112" y="82"/>
                    </a:lnTo>
                    <a:lnTo>
                      <a:pt x="112" y="84"/>
                    </a:lnTo>
                    <a:lnTo>
                      <a:pt x="111" y="86"/>
                    </a:lnTo>
                    <a:lnTo>
                      <a:pt x="109" y="83"/>
                    </a:lnTo>
                    <a:lnTo>
                      <a:pt x="108" y="84"/>
                    </a:lnTo>
                    <a:lnTo>
                      <a:pt x="108" y="86"/>
                    </a:lnTo>
                    <a:lnTo>
                      <a:pt x="107" y="84"/>
                    </a:lnTo>
                    <a:lnTo>
                      <a:pt x="108" y="88"/>
                    </a:lnTo>
                    <a:lnTo>
                      <a:pt x="106" y="90"/>
                    </a:lnTo>
                    <a:lnTo>
                      <a:pt x="104" y="88"/>
                    </a:lnTo>
                    <a:lnTo>
                      <a:pt x="102" y="88"/>
                    </a:lnTo>
                    <a:lnTo>
                      <a:pt x="100" y="87"/>
                    </a:lnTo>
                    <a:lnTo>
                      <a:pt x="100" y="88"/>
                    </a:lnTo>
                    <a:lnTo>
                      <a:pt x="99" y="87"/>
                    </a:lnTo>
                    <a:lnTo>
                      <a:pt x="99" y="88"/>
                    </a:lnTo>
                    <a:lnTo>
                      <a:pt x="98" y="86"/>
                    </a:lnTo>
                    <a:lnTo>
                      <a:pt x="98" y="87"/>
                    </a:lnTo>
                    <a:lnTo>
                      <a:pt x="97" y="86"/>
                    </a:lnTo>
                    <a:lnTo>
                      <a:pt x="97" y="84"/>
                    </a:lnTo>
                    <a:lnTo>
                      <a:pt x="96" y="85"/>
                    </a:lnTo>
                    <a:lnTo>
                      <a:pt x="96" y="81"/>
                    </a:lnTo>
                    <a:lnTo>
                      <a:pt x="94" y="82"/>
                    </a:lnTo>
                    <a:lnTo>
                      <a:pt x="94" y="81"/>
                    </a:lnTo>
                    <a:lnTo>
                      <a:pt x="93" y="80"/>
                    </a:lnTo>
                    <a:lnTo>
                      <a:pt x="92" y="81"/>
                    </a:lnTo>
                    <a:lnTo>
                      <a:pt x="92" y="80"/>
                    </a:lnTo>
                    <a:lnTo>
                      <a:pt x="92" y="79"/>
                    </a:lnTo>
                    <a:lnTo>
                      <a:pt x="91" y="80"/>
                    </a:lnTo>
                    <a:lnTo>
                      <a:pt x="91" y="77"/>
                    </a:lnTo>
                    <a:lnTo>
                      <a:pt x="90" y="78"/>
                    </a:lnTo>
                    <a:lnTo>
                      <a:pt x="89" y="79"/>
                    </a:lnTo>
                    <a:lnTo>
                      <a:pt x="88" y="80"/>
                    </a:lnTo>
                    <a:lnTo>
                      <a:pt x="87" y="80"/>
                    </a:lnTo>
                    <a:lnTo>
                      <a:pt x="86" y="80"/>
                    </a:lnTo>
                    <a:lnTo>
                      <a:pt x="86" y="79"/>
                    </a:lnTo>
                    <a:lnTo>
                      <a:pt x="85" y="79"/>
                    </a:lnTo>
                    <a:lnTo>
                      <a:pt x="83" y="78"/>
                    </a:lnTo>
                    <a:lnTo>
                      <a:pt x="83" y="79"/>
                    </a:lnTo>
                    <a:lnTo>
                      <a:pt x="82" y="80"/>
                    </a:lnTo>
                    <a:lnTo>
                      <a:pt x="80" y="80"/>
                    </a:lnTo>
                    <a:lnTo>
                      <a:pt x="78" y="77"/>
                    </a:lnTo>
                    <a:lnTo>
                      <a:pt x="77" y="78"/>
                    </a:lnTo>
                    <a:lnTo>
                      <a:pt x="74" y="79"/>
                    </a:lnTo>
                    <a:lnTo>
                      <a:pt x="76" y="82"/>
                    </a:lnTo>
                    <a:lnTo>
                      <a:pt x="73" y="84"/>
                    </a:lnTo>
                    <a:lnTo>
                      <a:pt x="73" y="85"/>
                    </a:lnTo>
                    <a:lnTo>
                      <a:pt x="72" y="84"/>
                    </a:lnTo>
                    <a:lnTo>
                      <a:pt x="72" y="85"/>
                    </a:lnTo>
                    <a:lnTo>
                      <a:pt x="71" y="86"/>
                    </a:lnTo>
                    <a:lnTo>
                      <a:pt x="70" y="86"/>
                    </a:lnTo>
                    <a:lnTo>
                      <a:pt x="70" y="83"/>
                    </a:lnTo>
                    <a:lnTo>
                      <a:pt x="64" y="84"/>
                    </a:lnTo>
                    <a:lnTo>
                      <a:pt x="64" y="87"/>
                    </a:lnTo>
                    <a:lnTo>
                      <a:pt x="64" y="88"/>
                    </a:lnTo>
                    <a:lnTo>
                      <a:pt x="60" y="88"/>
                    </a:lnTo>
                    <a:lnTo>
                      <a:pt x="60" y="90"/>
                    </a:lnTo>
                    <a:lnTo>
                      <a:pt x="58" y="88"/>
                    </a:lnTo>
                    <a:lnTo>
                      <a:pt x="57" y="92"/>
                    </a:lnTo>
                    <a:lnTo>
                      <a:pt x="56" y="93"/>
                    </a:lnTo>
                    <a:lnTo>
                      <a:pt x="54" y="93"/>
                    </a:lnTo>
                    <a:lnTo>
                      <a:pt x="53" y="92"/>
                    </a:lnTo>
                    <a:lnTo>
                      <a:pt x="52" y="92"/>
                    </a:lnTo>
                    <a:lnTo>
                      <a:pt x="50" y="93"/>
                    </a:lnTo>
                    <a:lnTo>
                      <a:pt x="46" y="95"/>
                    </a:lnTo>
                    <a:lnTo>
                      <a:pt x="44" y="95"/>
                    </a:lnTo>
                    <a:lnTo>
                      <a:pt x="40" y="90"/>
                    </a:lnTo>
                    <a:lnTo>
                      <a:pt x="39" y="91"/>
                    </a:lnTo>
                    <a:lnTo>
                      <a:pt x="37" y="99"/>
                    </a:lnTo>
                    <a:lnTo>
                      <a:pt x="37" y="102"/>
                    </a:lnTo>
                    <a:lnTo>
                      <a:pt x="37" y="103"/>
                    </a:lnTo>
                    <a:lnTo>
                      <a:pt x="37" y="104"/>
                    </a:lnTo>
                    <a:lnTo>
                      <a:pt x="36" y="103"/>
                    </a:lnTo>
                    <a:lnTo>
                      <a:pt x="35" y="101"/>
                    </a:lnTo>
                    <a:lnTo>
                      <a:pt x="33" y="100"/>
                    </a:lnTo>
                    <a:lnTo>
                      <a:pt x="31" y="102"/>
                    </a:lnTo>
                    <a:lnTo>
                      <a:pt x="31" y="101"/>
                    </a:lnTo>
                    <a:lnTo>
                      <a:pt x="31" y="99"/>
                    </a:lnTo>
                    <a:lnTo>
                      <a:pt x="30" y="99"/>
                    </a:lnTo>
                    <a:lnTo>
                      <a:pt x="27" y="100"/>
                    </a:lnTo>
                    <a:lnTo>
                      <a:pt x="27" y="99"/>
                    </a:lnTo>
                    <a:lnTo>
                      <a:pt x="22" y="99"/>
                    </a:lnTo>
                    <a:lnTo>
                      <a:pt x="21" y="97"/>
                    </a:lnTo>
                    <a:lnTo>
                      <a:pt x="19" y="95"/>
                    </a:lnTo>
                    <a:lnTo>
                      <a:pt x="18" y="93"/>
                    </a:lnTo>
                    <a:lnTo>
                      <a:pt x="20" y="90"/>
                    </a:lnTo>
                    <a:lnTo>
                      <a:pt x="22" y="90"/>
                    </a:lnTo>
                    <a:lnTo>
                      <a:pt x="23" y="91"/>
                    </a:lnTo>
                    <a:lnTo>
                      <a:pt x="25" y="88"/>
                    </a:lnTo>
                    <a:lnTo>
                      <a:pt x="25" y="87"/>
                    </a:lnTo>
                    <a:lnTo>
                      <a:pt x="21" y="88"/>
                    </a:lnTo>
                    <a:lnTo>
                      <a:pt x="20" y="88"/>
                    </a:lnTo>
                    <a:lnTo>
                      <a:pt x="20" y="87"/>
                    </a:lnTo>
                    <a:lnTo>
                      <a:pt x="24" y="84"/>
                    </a:lnTo>
                    <a:lnTo>
                      <a:pt x="24" y="82"/>
                    </a:lnTo>
                    <a:lnTo>
                      <a:pt x="23" y="80"/>
                    </a:lnTo>
                    <a:lnTo>
                      <a:pt x="25" y="80"/>
                    </a:lnTo>
                    <a:lnTo>
                      <a:pt x="23" y="78"/>
                    </a:lnTo>
                    <a:lnTo>
                      <a:pt x="18" y="79"/>
                    </a:lnTo>
                    <a:lnTo>
                      <a:pt x="18" y="76"/>
                    </a:lnTo>
                    <a:lnTo>
                      <a:pt x="17" y="76"/>
                    </a:lnTo>
                    <a:lnTo>
                      <a:pt x="16" y="75"/>
                    </a:lnTo>
                    <a:lnTo>
                      <a:pt x="14" y="75"/>
                    </a:lnTo>
                    <a:lnTo>
                      <a:pt x="14" y="74"/>
                    </a:lnTo>
                    <a:lnTo>
                      <a:pt x="14" y="72"/>
                    </a:lnTo>
                    <a:lnTo>
                      <a:pt x="14" y="71"/>
                    </a:lnTo>
                    <a:lnTo>
                      <a:pt x="15" y="67"/>
                    </a:lnTo>
                    <a:lnTo>
                      <a:pt x="18" y="70"/>
                    </a:lnTo>
                    <a:lnTo>
                      <a:pt x="20" y="63"/>
                    </a:lnTo>
                    <a:lnTo>
                      <a:pt x="15" y="62"/>
                    </a:lnTo>
                    <a:lnTo>
                      <a:pt x="13" y="59"/>
                    </a:lnTo>
                    <a:lnTo>
                      <a:pt x="12" y="58"/>
                    </a:lnTo>
                    <a:lnTo>
                      <a:pt x="8" y="53"/>
                    </a:lnTo>
                    <a:lnTo>
                      <a:pt x="8" y="52"/>
                    </a:lnTo>
                    <a:lnTo>
                      <a:pt x="9" y="50"/>
                    </a:lnTo>
                    <a:lnTo>
                      <a:pt x="8" y="50"/>
                    </a:lnTo>
                    <a:lnTo>
                      <a:pt x="9" y="48"/>
                    </a:lnTo>
                    <a:lnTo>
                      <a:pt x="9" y="47"/>
                    </a:lnTo>
                    <a:lnTo>
                      <a:pt x="8" y="47"/>
                    </a:lnTo>
                    <a:lnTo>
                      <a:pt x="8" y="46"/>
                    </a:lnTo>
                    <a:lnTo>
                      <a:pt x="6" y="46"/>
                    </a:lnTo>
                    <a:lnTo>
                      <a:pt x="6" y="44"/>
                    </a:lnTo>
                    <a:lnTo>
                      <a:pt x="4" y="44"/>
                    </a:lnTo>
                    <a:lnTo>
                      <a:pt x="4" y="42"/>
                    </a:lnTo>
                    <a:lnTo>
                      <a:pt x="5" y="42"/>
                    </a:lnTo>
                    <a:lnTo>
                      <a:pt x="7" y="41"/>
                    </a:lnTo>
                    <a:lnTo>
                      <a:pt x="7" y="38"/>
                    </a:lnTo>
                    <a:lnTo>
                      <a:pt x="12" y="38"/>
                    </a:lnTo>
                    <a:lnTo>
                      <a:pt x="13" y="39"/>
                    </a:lnTo>
                    <a:lnTo>
                      <a:pt x="14" y="38"/>
                    </a:lnTo>
                    <a:lnTo>
                      <a:pt x="16" y="38"/>
                    </a:lnTo>
                    <a:lnTo>
                      <a:pt x="16" y="37"/>
                    </a:lnTo>
                    <a:lnTo>
                      <a:pt x="14" y="36"/>
                    </a:lnTo>
                    <a:lnTo>
                      <a:pt x="15" y="35"/>
                    </a:lnTo>
                    <a:lnTo>
                      <a:pt x="12" y="35"/>
                    </a:lnTo>
                    <a:lnTo>
                      <a:pt x="12" y="31"/>
                    </a:lnTo>
                    <a:lnTo>
                      <a:pt x="11" y="32"/>
                    </a:lnTo>
                    <a:lnTo>
                      <a:pt x="9" y="31"/>
                    </a:lnTo>
                    <a:lnTo>
                      <a:pt x="9" y="27"/>
                    </a:lnTo>
                    <a:lnTo>
                      <a:pt x="8" y="25"/>
                    </a:lnTo>
                    <a:lnTo>
                      <a:pt x="9" y="25"/>
                    </a:lnTo>
                    <a:lnTo>
                      <a:pt x="8" y="22"/>
                    </a:lnTo>
                    <a:lnTo>
                      <a:pt x="5" y="23"/>
                    </a:lnTo>
                    <a:lnTo>
                      <a:pt x="3" y="24"/>
                    </a:lnTo>
                    <a:lnTo>
                      <a:pt x="2" y="22"/>
                    </a:lnTo>
                    <a:lnTo>
                      <a:pt x="0" y="24"/>
                    </a:lnTo>
                    <a:lnTo>
                      <a:pt x="0" y="22"/>
                    </a:lnTo>
                    <a:lnTo>
                      <a:pt x="0" y="21"/>
                    </a:lnTo>
                    <a:lnTo>
                      <a:pt x="4" y="21"/>
                    </a:lnTo>
                    <a:lnTo>
                      <a:pt x="4" y="19"/>
                    </a:lnTo>
                    <a:lnTo>
                      <a:pt x="5" y="18"/>
                    </a:lnTo>
                    <a:lnTo>
                      <a:pt x="5" y="19"/>
                    </a:lnTo>
                    <a:lnTo>
                      <a:pt x="6" y="20"/>
                    </a:lnTo>
                    <a:lnTo>
                      <a:pt x="9" y="19"/>
                    </a:lnTo>
                    <a:lnTo>
                      <a:pt x="9" y="18"/>
                    </a:lnTo>
                    <a:lnTo>
                      <a:pt x="14" y="17"/>
                    </a:lnTo>
                    <a:lnTo>
                      <a:pt x="16" y="16"/>
                    </a:lnTo>
                    <a:lnTo>
                      <a:pt x="17" y="19"/>
                    </a:lnTo>
                    <a:lnTo>
                      <a:pt x="18" y="18"/>
                    </a:lnTo>
                    <a:lnTo>
                      <a:pt x="21" y="16"/>
                    </a:lnTo>
                    <a:lnTo>
                      <a:pt x="20" y="14"/>
                    </a:lnTo>
                    <a:lnTo>
                      <a:pt x="22" y="14"/>
                    </a:lnTo>
                    <a:lnTo>
                      <a:pt x="22" y="12"/>
                    </a:lnTo>
                    <a:lnTo>
                      <a:pt x="24" y="13"/>
                    </a:lnTo>
                    <a:lnTo>
                      <a:pt x="25" y="14"/>
                    </a:lnTo>
                    <a:lnTo>
                      <a:pt x="26" y="14"/>
                    </a:lnTo>
                    <a:lnTo>
                      <a:pt x="26" y="15"/>
                    </a:lnTo>
                    <a:lnTo>
                      <a:pt x="26" y="18"/>
                    </a:lnTo>
                    <a:lnTo>
                      <a:pt x="26" y="20"/>
                    </a:lnTo>
                    <a:lnTo>
                      <a:pt x="29" y="20"/>
                    </a:lnTo>
                    <a:lnTo>
                      <a:pt x="36" y="21"/>
                    </a:lnTo>
                    <a:lnTo>
                      <a:pt x="38" y="21"/>
                    </a:lnTo>
                    <a:lnTo>
                      <a:pt x="36" y="18"/>
                    </a:lnTo>
                    <a:lnTo>
                      <a:pt x="38" y="15"/>
                    </a:lnTo>
                    <a:lnTo>
                      <a:pt x="37" y="15"/>
                    </a:lnTo>
                    <a:lnTo>
                      <a:pt x="37" y="14"/>
                    </a:lnTo>
                    <a:lnTo>
                      <a:pt x="37" y="11"/>
                    </a:lnTo>
                    <a:lnTo>
                      <a:pt x="38" y="11"/>
                    </a:lnTo>
                    <a:lnTo>
                      <a:pt x="38" y="10"/>
                    </a:lnTo>
                    <a:lnTo>
                      <a:pt x="40" y="7"/>
                    </a:lnTo>
                    <a:lnTo>
                      <a:pt x="42" y="7"/>
                    </a:lnTo>
                    <a:lnTo>
                      <a:pt x="44" y="8"/>
                    </a:lnTo>
                    <a:lnTo>
                      <a:pt x="46" y="8"/>
                    </a:lnTo>
                    <a:lnTo>
                      <a:pt x="47" y="11"/>
                    </a:lnTo>
                    <a:lnTo>
                      <a:pt x="49" y="10"/>
                    </a:lnTo>
                    <a:lnTo>
                      <a:pt x="50" y="8"/>
                    </a:lnTo>
                    <a:lnTo>
                      <a:pt x="51" y="9"/>
                    </a:lnTo>
                    <a:lnTo>
                      <a:pt x="55" y="8"/>
                    </a:lnTo>
                    <a:lnTo>
                      <a:pt x="55" y="7"/>
                    </a:lnTo>
                    <a:lnTo>
                      <a:pt x="57" y="7"/>
                    </a:lnTo>
                    <a:lnTo>
                      <a:pt x="57" y="4"/>
                    </a:lnTo>
                    <a:lnTo>
                      <a:pt x="61" y="6"/>
                    </a:lnTo>
                    <a:lnTo>
                      <a:pt x="66" y="6"/>
                    </a:lnTo>
                    <a:lnTo>
                      <a:pt x="68" y="6"/>
                    </a:lnTo>
                    <a:lnTo>
                      <a:pt x="68" y="3"/>
                    </a:lnTo>
                    <a:lnTo>
                      <a:pt x="69" y="3"/>
                    </a:lnTo>
                    <a:lnTo>
                      <a:pt x="69" y="1"/>
                    </a:lnTo>
                    <a:lnTo>
                      <a:pt x="72" y="1"/>
                    </a:lnTo>
                    <a:lnTo>
                      <a:pt x="72" y="0"/>
                    </a:lnTo>
                    <a:lnTo>
                      <a:pt x="77" y="1"/>
                    </a:lnTo>
                    <a:lnTo>
                      <a:pt x="80" y="2"/>
                    </a:lnTo>
                    <a:lnTo>
                      <a:pt x="80" y="0"/>
                    </a:lnTo>
                    <a:lnTo>
                      <a:pt x="83" y="1"/>
                    </a:lnTo>
                    <a:lnTo>
                      <a:pt x="85" y="0"/>
                    </a:lnTo>
                    <a:lnTo>
                      <a:pt x="87" y="0"/>
                    </a:lnTo>
                    <a:lnTo>
                      <a:pt x="87" y="5"/>
                    </a:lnTo>
                    <a:lnTo>
                      <a:pt x="86" y="5"/>
                    </a:lnTo>
                    <a:lnTo>
                      <a:pt x="86" y="8"/>
                    </a:lnTo>
                    <a:lnTo>
                      <a:pt x="88" y="7"/>
                    </a:lnTo>
                    <a:lnTo>
                      <a:pt x="88" y="8"/>
                    </a:lnTo>
                    <a:lnTo>
                      <a:pt x="90" y="7"/>
                    </a:lnTo>
                    <a:lnTo>
                      <a:pt x="90" y="6"/>
                    </a:lnTo>
                    <a:lnTo>
                      <a:pt x="91" y="8"/>
                    </a:lnTo>
                    <a:lnTo>
                      <a:pt x="93" y="8"/>
                    </a:lnTo>
                    <a:lnTo>
                      <a:pt x="94" y="11"/>
                    </a:lnTo>
                    <a:lnTo>
                      <a:pt x="93" y="11"/>
                    </a:lnTo>
                    <a:lnTo>
                      <a:pt x="93" y="14"/>
                    </a:lnTo>
                    <a:lnTo>
                      <a:pt x="95" y="14"/>
                    </a:lnTo>
                    <a:lnTo>
                      <a:pt x="98" y="15"/>
                    </a:lnTo>
                    <a:lnTo>
                      <a:pt x="99" y="13"/>
                    </a:lnTo>
                    <a:lnTo>
                      <a:pt x="101" y="13"/>
                    </a:lnTo>
                    <a:lnTo>
                      <a:pt x="103" y="14"/>
                    </a:lnTo>
                    <a:lnTo>
                      <a:pt x="101" y="16"/>
                    </a:lnTo>
                    <a:lnTo>
                      <a:pt x="99" y="17"/>
                    </a:lnTo>
                    <a:lnTo>
                      <a:pt x="100" y="19"/>
                    </a:lnTo>
                    <a:lnTo>
                      <a:pt x="100" y="20"/>
                    </a:lnTo>
                    <a:lnTo>
                      <a:pt x="101" y="22"/>
                    </a:lnTo>
                    <a:lnTo>
                      <a:pt x="103" y="25"/>
                    </a:lnTo>
                    <a:lnTo>
                      <a:pt x="103" y="26"/>
                    </a:lnTo>
                    <a:lnTo>
                      <a:pt x="104" y="27"/>
                    </a:lnTo>
                    <a:lnTo>
                      <a:pt x="108" y="26"/>
                    </a:lnTo>
                    <a:lnTo>
                      <a:pt x="108" y="27"/>
                    </a:lnTo>
                    <a:lnTo>
                      <a:pt x="111" y="26"/>
                    </a:lnTo>
                    <a:lnTo>
                      <a:pt x="111" y="29"/>
                    </a:lnTo>
                    <a:lnTo>
                      <a:pt x="118" y="31"/>
                    </a:lnTo>
                    <a:lnTo>
                      <a:pt x="116" y="38"/>
                    </a:lnTo>
                    <a:lnTo>
                      <a:pt x="118" y="40"/>
                    </a:lnTo>
                    <a:lnTo>
                      <a:pt x="119" y="39"/>
                    </a:lnTo>
                    <a:lnTo>
                      <a:pt x="121" y="41"/>
                    </a:lnTo>
                    <a:lnTo>
                      <a:pt x="125" y="42"/>
                    </a:lnTo>
                    <a:lnTo>
                      <a:pt x="124" y="43"/>
                    </a:lnTo>
                    <a:lnTo>
                      <a:pt x="124" y="44"/>
                    </a:lnTo>
                    <a:lnTo>
                      <a:pt x="128" y="46"/>
                    </a:lnTo>
                    <a:lnTo>
                      <a:pt x="129" y="49"/>
                    </a:lnTo>
                    <a:lnTo>
                      <a:pt x="126" y="55"/>
                    </a:lnTo>
                    <a:lnTo>
                      <a:pt x="123" y="55"/>
                    </a:lnTo>
                    <a:lnTo>
                      <a:pt x="123" y="56"/>
                    </a:lnTo>
                    <a:lnTo>
                      <a:pt x="118" y="58"/>
                    </a:lnTo>
                    <a:lnTo>
                      <a:pt x="115" y="58"/>
                    </a:lnTo>
                    <a:lnTo>
                      <a:pt x="114" y="59"/>
                    </a:lnTo>
                    <a:lnTo>
                      <a:pt x="112" y="59"/>
                    </a:lnTo>
                    <a:lnTo>
                      <a:pt x="110" y="59"/>
                    </a:lnTo>
                    <a:lnTo>
                      <a:pt x="111" y="60"/>
                    </a:lnTo>
                    <a:lnTo>
                      <a:pt x="110" y="61"/>
                    </a:lnTo>
                    <a:lnTo>
                      <a:pt x="109" y="61"/>
                    </a:lnTo>
                    <a:lnTo>
                      <a:pt x="108" y="64"/>
                    </a:lnTo>
                    <a:lnTo>
                      <a:pt x="109" y="68"/>
                    </a:lnTo>
                    <a:lnTo>
                      <a:pt x="111" y="67"/>
                    </a:lnTo>
                    <a:lnTo>
                      <a:pt x="112" y="65"/>
                    </a:lnTo>
                    <a:lnTo>
                      <a:pt x="114" y="67"/>
                    </a:lnTo>
                    <a:lnTo>
                      <a:pt x="115" y="70"/>
                    </a:lnTo>
                    <a:lnTo>
                      <a:pt x="113" y="70"/>
                    </a:lnTo>
                    <a:lnTo>
                      <a:pt x="112" y="73"/>
                    </a:lnTo>
                    <a:lnTo>
                      <a:pt x="113" y="76"/>
                    </a:lnTo>
                    <a:lnTo>
                      <a:pt x="115" y="79"/>
                    </a:lnTo>
                    <a:lnTo>
                      <a:pt x="114" y="80"/>
                    </a:lnTo>
                    <a:close/>
                  </a:path>
                </a:pathLst>
              </a:custGeom>
              <a:noFill/>
              <a:ln w="4763" cap="rnd">
                <a:solidFill>
                  <a:srgbClr val="EAEAE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Calibri"/>
                  <a:ea typeface="+mn-ea"/>
                  <a:cs typeface="+mn-cs"/>
                </a:endParaRPr>
              </a:p>
            </p:txBody>
          </p:sp>
        </p:grpSp>
        <p:grpSp>
          <p:nvGrpSpPr>
            <p:cNvPr id="154" name="Group 143"/>
            <p:cNvGrpSpPr>
              <a:grpSpLocks/>
            </p:cNvGrpSpPr>
            <p:nvPr/>
          </p:nvGrpSpPr>
          <p:grpSpPr bwMode="auto">
            <a:xfrm>
              <a:off x="696" y="3246"/>
              <a:ext cx="26" cy="26"/>
              <a:chOff x="696" y="3246"/>
              <a:chExt cx="26" cy="26"/>
            </a:xfrm>
          </p:grpSpPr>
          <p:sp>
            <p:nvSpPr>
              <p:cNvPr id="237" name="Rectangle 141"/>
              <p:cNvSpPr>
                <a:spLocks noChangeArrowheads="1"/>
              </p:cNvSpPr>
              <p:nvPr/>
            </p:nvSpPr>
            <p:spPr bwMode="auto">
              <a:xfrm>
                <a:off x="696" y="3246"/>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38" name="Rectangle 142"/>
              <p:cNvSpPr>
                <a:spLocks noChangeArrowheads="1"/>
              </p:cNvSpPr>
              <p:nvPr/>
            </p:nvSpPr>
            <p:spPr bwMode="auto">
              <a:xfrm>
                <a:off x="696" y="3246"/>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55" name="Rectangle 144"/>
            <p:cNvSpPr>
              <a:spLocks noChangeArrowheads="1"/>
            </p:cNvSpPr>
            <p:nvPr/>
          </p:nvSpPr>
          <p:spPr bwMode="auto">
            <a:xfrm>
              <a:off x="620" y="3279"/>
              <a:ext cx="15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FN Plzeň</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56" name="Group 147"/>
            <p:cNvGrpSpPr>
              <a:grpSpLocks/>
            </p:cNvGrpSpPr>
            <p:nvPr/>
          </p:nvGrpSpPr>
          <p:grpSpPr bwMode="auto">
            <a:xfrm>
              <a:off x="820" y="2889"/>
              <a:ext cx="26" cy="26"/>
              <a:chOff x="820" y="2889"/>
              <a:chExt cx="26" cy="26"/>
            </a:xfrm>
          </p:grpSpPr>
          <p:sp>
            <p:nvSpPr>
              <p:cNvPr id="235" name="Rectangle 145"/>
              <p:cNvSpPr>
                <a:spLocks noChangeArrowheads="1"/>
              </p:cNvSpPr>
              <p:nvPr/>
            </p:nvSpPr>
            <p:spPr bwMode="auto">
              <a:xfrm>
                <a:off x="820" y="2889"/>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36" name="Rectangle 146"/>
              <p:cNvSpPr>
                <a:spLocks noChangeArrowheads="1"/>
              </p:cNvSpPr>
              <p:nvPr/>
            </p:nvSpPr>
            <p:spPr bwMode="auto">
              <a:xfrm>
                <a:off x="820" y="2889"/>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57" name="Rectangle 148"/>
            <p:cNvSpPr>
              <a:spLocks noChangeArrowheads="1"/>
            </p:cNvSpPr>
            <p:nvPr/>
          </p:nvSpPr>
          <p:spPr bwMode="auto">
            <a:xfrm>
              <a:off x="771" y="2919"/>
              <a:ext cx="19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Nemocnice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58" name="Rectangle 149"/>
            <p:cNvSpPr>
              <a:spLocks noChangeArrowheads="1"/>
            </p:cNvSpPr>
            <p:nvPr/>
          </p:nvSpPr>
          <p:spPr bwMode="auto">
            <a:xfrm>
              <a:off x="771" y="2956"/>
              <a:ext cx="17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Chomutov</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59" name="Group 152"/>
            <p:cNvGrpSpPr>
              <a:grpSpLocks/>
            </p:cNvGrpSpPr>
            <p:nvPr/>
          </p:nvGrpSpPr>
          <p:grpSpPr bwMode="auto">
            <a:xfrm>
              <a:off x="1012" y="2820"/>
              <a:ext cx="26" cy="26"/>
              <a:chOff x="1012" y="2820"/>
              <a:chExt cx="26" cy="26"/>
            </a:xfrm>
          </p:grpSpPr>
          <p:sp>
            <p:nvSpPr>
              <p:cNvPr id="233" name="Rectangle 150"/>
              <p:cNvSpPr>
                <a:spLocks noChangeArrowheads="1"/>
              </p:cNvSpPr>
              <p:nvPr/>
            </p:nvSpPr>
            <p:spPr bwMode="auto">
              <a:xfrm>
                <a:off x="1012" y="2820"/>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34" name="Rectangle 151"/>
              <p:cNvSpPr>
                <a:spLocks noChangeArrowheads="1"/>
              </p:cNvSpPr>
              <p:nvPr/>
            </p:nvSpPr>
            <p:spPr bwMode="auto">
              <a:xfrm>
                <a:off x="1012" y="2820"/>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60" name="Rectangle 153"/>
            <p:cNvSpPr>
              <a:spLocks noChangeArrowheads="1"/>
            </p:cNvSpPr>
            <p:nvPr/>
          </p:nvSpPr>
          <p:spPr bwMode="auto">
            <a:xfrm>
              <a:off x="980" y="2849"/>
              <a:ext cx="207"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dirty="0">
                  <a:ln>
                    <a:noFill/>
                  </a:ln>
                  <a:solidFill>
                    <a:srgbClr val="000000"/>
                  </a:solidFill>
                  <a:effectLst/>
                  <a:uLnTx/>
                  <a:uFillTx/>
                  <a:latin typeface="Arial" charset="0"/>
                  <a:ea typeface="+mn-ea"/>
                  <a:cs typeface="Arial" charset="0"/>
                </a:rPr>
                <a:t>Masarykova </a:t>
              </a:r>
              <a:endParaRPr kumimoji="1" lang="cs-CZ" altLang="cs-CZ" sz="1600" b="0" i="0" u="none" strike="noStrike" kern="1200" cap="none" spc="0" normalizeH="0" baseline="0" noProof="0" dirty="0">
                <a:ln>
                  <a:noFill/>
                </a:ln>
                <a:solidFill>
                  <a:srgbClr val="292929"/>
                </a:solidFill>
                <a:effectLst/>
                <a:uLnTx/>
                <a:uFillTx/>
                <a:latin typeface="Arial" charset="0"/>
                <a:ea typeface="+mn-ea"/>
                <a:cs typeface="Arial" charset="0"/>
              </a:endParaRPr>
            </a:p>
          </p:txBody>
        </p:sp>
        <p:sp>
          <p:nvSpPr>
            <p:cNvPr id="161" name="Rectangle 154"/>
            <p:cNvSpPr>
              <a:spLocks noChangeArrowheads="1"/>
            </p:cNvSpPr>
            <p:nvPr/>
          </p:nvSpPr>
          <p:spPr bwMode="auto">
            <a:xfrm>
              <a:off x="980" y="2886"/>
              <a:ext cx="31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nemocnice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62" name="Rectangle 155"/>
            <p:cNvSpPr>
              <a:spLocks noChangeArrowheads="1"/>
            </p:cNvSpPr>
            <p:nvPr/>
          </p:nvSpPr>
          <p:spPr bwMode="auto">
            <a:xfrm>
              <a:off x="980" y="2922"/>
              <a:ext cx="25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Ústí nad Labem</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63" name="Group 158"/>
            <p:cNvGrpSpPr>
              <a:grpSpLocks/>
            </p:cNvGrpSpPr>
            <p:nvPr/>
          </p:nvGrpSpPr>
          <p:grpSpPr bwMode="auto">
            <a:xfrm>
              <a:off x="1275" y="2816"/>
              <a:ext cx="26" cy="26"/>
              <a:chOff x="1275" y="2816"/>
              <a:chExt cx="26" cy="26"/>
            </a:xfrm>
          </p:grpSpPr>
          <p:sp>
            <p:nvSpPr>
              <p:cNvPr id="231" name="Rectangle 156"/>
              <p:cNvSpPr>
                <a:spLocks noChangeArrowheads="1"/>
              </p:cNvSpPr>
              <p:nvPr/>
            </p:nvSpPr>
            <p:spPr bwMode="auto">
              <a:xfrm>
                <a:off x="1275" y="2816"/>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32" name="Rectangle 157"/>
              <p:cNvSpPr>
                <a:spLocks noChangeArrowheads="1"/>
              </p:cNvSpPr>
              <p:nvPr/>
            </p:nvSpPr>
            <p:spPr bwMode="auto">
              <a:xfrm>
                <a:off x="1275" y="2816"/>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64" name="Rectangle 159"/>
            <p:cNvSpPr>
              <a:spLocks noChangeArrowheads="1"/>
            </p:cNvSpPr>
            <p:nvPr/>
          </p:nvSpPr>
          <p:spPr bwMode="auto">
            <a:xfrm>
              <a:off x="1258" y="2866"/>
              <a:ext cx="19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Nemocnice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65" name="Rectangle 160"/>
            <p:cNvSpPr>
              <a:spLocks noChangeArrowheads="1"/>
            </p:cNvSpPr>
            <p:nvPr/>
          </p:nvSpPr>
          <p:spPr bwMode="auto">
            <a:xfrm>
              <a:off x="1258" y="2903"/>
              <a:ext cx="131"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Liberec</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66" name="Group 163"/>
            <p:cNvGrpSpPr>
              <a:grpSpLocks/>
            </p:cNvGrpSpPr>
            <p:nvPr/>
          </p:nvGrpSpPr>
          <p:grpSpPr bwMode="auto">
            <a:xfrm>
              <a:off x="1471" y="3111"/>
              <a:ext cx="26" cy="26"/>
              <a:chOff x="1471" y="3111"/>
              <a:chExt cx="26" cy="26"/>
            </a:xfrm>
          </p:grpSpPr>
          <p:sp>
            <p:nvSpPr>
              <p:cNvPr id="229" name="Rectangle 161"/>
              <p:cNvSpPr>
                <a:spLocks noChangeArrowheads="1"/>
              </p:cNvSpPr>
              <p:nvPr/>
            </p:nvSpPr>
            <p:spPr bwMode="auto">
              <a:xfrm>
                <a:off x="1471" y="3111"/>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30" name="Rectangle 162"/>
              <p:cNvSpPr>
                <a:spLocks noChangeArrowheads="1"/>
              </p:cNvSpPr>
              <p:nvPr/>
            </p:nvSpPr>
            <p:spPr bwMode="auto">
              <a:xfrm>
                <a:off x="1471" y="3111"/>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grpSp>
          <p:nvGrpSpPr>
            <p:cNvPr id="167" name="Group 166"/>
            <p:cNvGrpSpPr>
              <a:grpSpLocks/>
            </p:cNvGrpSpPr>
            <p:nvPr/>
          </p:nvGrpSpPr>
          <p:grpSpPr bwMode="auto">
            <a:xfrm>
              <a:off x="1449" y="3184"/>
              <a:ext cx="26" cy="26"/>
              <a:chOff x="1449" y="3184"/>
              <a:chExt cx="26" cy="26"/>
            </a:xfrm>
          </p:grpSpPr>
          <p:sp>
            <p:nvSpPr>
              <p:cNvPr id="227" name="Rectangle 164"/>
              <p:cNvSpPr>
                <a:spLocks noChangeArrowheads="1"/>
              </p:cNvSpPr>
              <p:nvPr/>
            </p:nvSpPr>
            <p:spPr bwMode="auto">
              <a:xfrm>
                <a:off x="1449" y="3184"/>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28" name="Rectangle 165"/>
              <p:cNvSpPr>
                <a:spLocks noChangeArrowheads="1"/>
              </p:cNvSpPr>
              <p:nvPr/>
            </p:nvSpPr>
            <p:spPr bwMode="auto">
              <a:xfrm>
                <a:off x="1449" y="3184"/>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68" name="Rectangle 167"/>
            <p:cNvSpPr>
              <a:spLocks noChangeArrowheads="1"/>
            </p:cNvSpPr>
            <p:nvPr/>
          </p:nvSpPr>
          <p:spPr bwMode="auto">
            <a:xfrm>
              <a:off x="1360" y="3078"/>
              <a:ext cx="18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FN Hradec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69" name="Rectangle 168"/>
            <p:cNvSpPr>
              <a:spLocks noChangeArrowheads="1"/>
            </p:cNvSpPr>
            <p:nvPr/>
          </p:nvSpPr>
          <p:spPr bwMode="auto">
            <a:xfrm>
              <a:off x="1360" y="3115"/>
              <a:ext cx="13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Králové</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70" name="Rectangle 169"/>
            <p:cNvSpPr>
              <a:spLocks noChangeArrowheads="1"/>
            </p:cNvSpPr>
            <p:nvPr/>
          </p:nvSpPr>
          <p:spPr bwMode="auto">
            <a:xfrm>
              <a:off x="1346" y="3225"/>
              <a:ext cx="19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Nemocnice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71" name="Rectangle 170"/>
            <p:cNvSpPr>
              <a:spLocks noChangeArrowheads="1"/>
            </p:cNvSpPr>
            <p:nvPr/>
          </p:nvSpPr>
          <p:spPr bwMode="auto">
            <a:xfrm>
              <a:off x="1346" y="3262"/>
              <a:ext cx="169"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dirty="0">
                  <a:ln>
                    <a:noFill/>
                  </a:ln>
                  <a:solidFill>
                    <a:srgbClr val="000000"/>
                  </a:solidFill>
                  <a:effectLst/>
                  <a:uLnTx/>
                  <a:uFillTx/>
                  <a:latin typeface="Arial" charset="0"/>
                  <a:ea typeface="+mn-ea"/>
                  <a:cs typeface="Arial" charset="0"/>
                </a:rPr>
                <a:t>Pardubice</a:t>
              </a:r>
              <a:endParaRPr kumimoji="1" lang="cs-CZ" altLang="cs-CZ" sz="1600" b="0" i="0" u="none" strike="noStrike" kern="1200" cap="none" spc="0" normalizeH="0" baseline="0" noProof="0" dirty="0">
                <a:ln>
                  <a:noFill/>
                </a:ln>
                <a:solidFill>
                  <a:srgbClr val="292929"/>
                </a:solidFill>
                <a:effectLst/>
                <a:uLnTx/>
                <a:uFillTx/>
                <a:latin typeface="Arial" charset="0"/>
                <a:ea typeface="+mn-ea"/>
                <a:cs typeface="Arial" charset="0"/>
              </a:endParaRPr>
            </a:p>
          </p:txBody>
        </p:sp>
        <p:grpSp>
          <p:nvGrpSpPr>
            <p:cNvPr id="172" name="Group 173"/>
            <p:cNvGrpSpPr>
              <a:grpSpLocks/>
            </p:cNvGrpSpPr>
            <p:nvPr/>
          </p:nvGrpSpPr>
          <p:grpSpPr bwMode="auto">
            <a:xfrm>
              <a:off x="989" y="3675"/>
              <a:ext cx="26" cy="26"/>
              <a:chOff x="989" y="3675"/>
              <a:chExt cx="26" cy="26"/>
            </a:xfrm>
          </p:grpSpPr>
          <p:sp>
            <p:nvSpPr>
              <p:cNvPr id="225" name="Rectangle 171"/>
              <p:cNvSpPr>
                <a:spLocks noChangeArrowheads="1"/>
              </p:cNvSpPr>
              <p:nvPr/>
            </p:nvSpPr>
            <p:spPr bwMode="auto">
              <a:xfrm>
                <a:off x="989" y="3675"/>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26" name="Rectangle 172"/>
              <p:cNvSpPr>
                <a:spLocks noChangeArrowheads="1"/>
              </p:cNvSpPr>
              <p:nvPr/>
            </p:nvSpPr>
            <p:spPr bwMode="auto">
              <a:xfrm>
                <a:off x="989" y="3675"/>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73" name="Rectangle 174"/>
            <p:cNvSpPr>
              <a:spLocks noChangeArrowheads="1"/>
            </p:cNvSpPr>
            <p:nvPr/>
          </p:nvSpPr>
          <p:spPr bwMode="auto">
            <a:xfrm>
              <a:off x="910" y="3701"/>
              <a:ext cx="26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Nemocnice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74" name="Rectangle 175"/>
            <p:cNvSpPr>
              <a:spLocks noChangeArrowheads="1"/>
            </p:cNvSpPr>
            <p:nvPr/>
          </p:nvSpPr>
          <p:spPr bwMode="auto">
            <a:xfrm>
              <a:off x="910" y="3738"/>
              <a:ext cx="119"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České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75" name="Rectangle 176"/>
            <p:cNvSpPr>
              <a:spLocks noChangeArrowheads="1"/>
            </p:cNvSpPr>
            <p:nvPr/>
          </p:nvSpPr>
          <p:spPr bwMode="auto">
            <a:xfrm>
              <a:off x="910" y="3775"/>
              <a:ext cx="18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Budějovice</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76" name="Group 179"/>
            <p:cNvGrpSpPr>
              <a:grpSpLocks/>
            </p:cNvGrpSpPr>
            <p:nvPr/>
          </p:nvGrpSpPr>
          <p:grpSpPr bwMode="auto">
            <a:xfrm>
              <a:off x="1336" y="3534"/>
              <a:ext cx="26" cy="26"/>
              <a:chOff x="1336" y="3534"/>
              <a:chExt cx="26" cy="26"/>
            </a:xfrm>
          </p:grpSpPr>
          <p:sp>
            <p:nvSpPr>
              <p:cNvPr id="223" name="Rectangle 177"/>
              <p:cNvSpPr>
                <a:spLocks noChangeArrowheads="1"/>
              </p:cNvSpPr>
              <p:nvPr/>
            </p:nvSpPr>
            <p:spPr bwMode="auto">
              <a:xfrm>
                <a:off x="1336" y="3534"/>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24" name="Rectangle 178"/>
              <p:cNvSpPr>
                <a:spLocks noChangeArrowheads="1"/>
              </p:cNvSpPr>
              <p:nvPr/>
            </p:nvSpPr>
            <p:spPr bwMode="auto">
              <a:xfrm>
                <a:off x="1336" y="3534"/>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77" name="Rectangle 180"/>
            <p:cNvSpPr>
              <a:spLocks noChangeArrowheads="1"/>
            </p:cNvSpPr>
            <p:nvPr/>
          </p:nvSpPr>
          <p:spPr bwMode="auto">
            <a:xfrm>
              <a:off x="1219" y="3567"/>
              <a:ext cx="26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Nemocnice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78" name="Rectangle 181"/>
            <p:cNvSpPr>
              <a:spLocks noChangeArrowheads="1"/>
            </p:cNvSpPr>
            <p:nvPr/>
          </p:nvSpPr>
          <p:spPr bwMode="auto">
            <a:xfrm>
              <a:off x="1219" y="3603"/>
              <a:ext cx="12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Jihlava</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79" name="Rectangle 182"/>
            <p:cNvSpPr>
              <a:spLocks noChangeArrowheads="1"/>
            </p:cNvSpPr>
            <p:nvPr/>
          </p:nvSpPr>
          <p:spPr bwMode="auto">
            <a:xfrm>
              <a:off x="1691" y="3487"/>
              <a:ext cx="20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FN Olomouc</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80" name="Group 185"/>
            <p:cNvGrpSpPr>
              <a:grpSpLocks/>
            </p:cNvGrpSpPr>
            <p:nvPr/>
          </p:nvGrpSpPr>
          <p:grpSpPr bwMode="auto">
            <a:xfrm>
              <a:off x="1802" y="3524"/>
              <a:ext cx="26" cy="26"/>
              <a:chOff x="1802" y="3524"/>
              <a:chExt cx="26" cy="26"/>
            </a:xfrm>
          </p:grpSpPr>
          <p:sp>
            <p:nvSpPr>
              <p:cNvPr id="221" name="Rectangle 183"/>
              <p:cNvSpPr>
                <a:spLocks noChangeArrowheads="1"/>
              </p:cNvSpPr>
              <p:nvPr/>
            </p:nvSpPr>
            <p:spPr bwMode="auto">
              <a:xfrm>
                <a:off x="1802" y="3524"/>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22" name="Rectangle 184"/>
              <p:cNvSpPr>
                <a:spLocks noChangeArrowheads="1"/>
              </p:cNvSpPr>
              <p:nvPr/>
            </p:nvSpPr>
            <p:spPr bwMode="auto">
              <a:xfrm>
                <a:off x="1802" y="3524"/>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grpSp>
          <p:nvGrpSpPr>
            <p:cNvPr id="181" name="Group 188"/>
            <p:cNvGrpSpPr>
              <a:grpSpLocks/>
            </p:cNvGrpSpPr>
            <p:nvPr/>
          </p:nvGrpSpPr>
          <p:grpSpPr bwMode="auto">
            <a:xfrm>
              <a:off x="1861" y="3607"/>
              <a:ext cx="26" cy="26"/>
              <a:chOff x="1861" y="3607"/>
              <a:chExt cx="26" cy="26"/>
            </a:xfrm>
          </p:grpSpPr>
          <p:sp>
            <p:nvSpPr>
              <p:cNvPr id="219" name="Rectangle 186"/>
              <p:cNvSpPr>
                <a:spLocks noChangeArrowheads="1"/>
              </p:cNvSpPr>
              <p:nvPr/>
            </p:nvSpPr>
            <p:spPr bwMode="auto">
              <a:xfrm>
                <a:off x="1861" y="3607"/>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20" name="Rectangle 187"/>
              <p:cNvSpPr>
                <a:spLocks noChangeArrowheads="1"/>
              </p:cNvSpPr>
              <p:nvPr/>
            </p:nvSpPr>
            <p:spPr bwMode="auto">
              <a:xfrm>
                <a:off x="1861" y="3607"/>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82" name="Rectangle 189"/>
            <p:cNvSpPr>
              <a:spLocks noChangeArrowheads="1"/>
            </p:cNvSpPr>
            <p:nvPr/>
          </p:nvSpPr>
          <p:spPr bwMode="auto">
            <a:xfrm>
              <a:off x="1833" y="3631"/>
              <a:ext cx="19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Nemocnice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83" name="Rectangle 190"/>
            <p:cNvSpPr>
              <a:spLocks noChangeArrowheads="1"/>
            </p:cNvSpPr>
            <p:nvPr/>
          </p:nvSpPr>
          <p:spPr bwMode="auto">
            <a:xfrm>
              <a:off x="1833" y="3668"/>
              <a:ext cx="7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Zlín</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84" name="Group 193"/>
            <p:cNvGrpSpPr>
              <a:grpSpLocks/>
            </p:cNvGrpSpPr>
            <p:nvPr/>
          </p:nvGrpSpPr>
          <p:grpSpPr bwMode="auto">
            <a:xfrm>
              <a:off x="2011" y="3461"/>
              <a:ext cx="26" cy="26"/>
              <a:chOff x="2011" y="3461"/>
              <a:chExt cx="26" cy="26"/>
            </a:xfrm>
          </p:grpSpPr>
          <p:sp>
            <p:nvSpPr>
              <p:cNvPr id="217" name="Rectangle 191"/>
              <p:cNvSpPr>
                <a:spLocks noChangeArrowheads="1"/>
              </p:cNvSpPr>
              <p:nvPr/>
            </p:nvSpPr>
            <p:spPr bwMode="auto">
              <a:xfrm>
                <a:off x="2011" y="3461"/>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18" name="Rectangle 192"/>
              <p:cNvSpPr>
                <a:spLocks noChangeArrowheads="1"/>
              </p:cNvSpPr>
              <p:nvPr/>
            </p:nvSpPr>
            <p:spPr bwMode="auto">
              <a:xfrm>
                <a:off x="2011" y="3461"/>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85" name="Rectangle 194"/>
            <p:cNvSpPr>
              <a:spLocks noChangeArrowheads="1"/>
            </p:cNvSpPr>
            <p:nvPr/>
          </p:nvSpPr>
          <p:spPr bwMode="auto">
            <a:xfrm>
              <a:off x="1955" y="3492"/>
              <a:ext cx="302"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dirty="0">
                  <a:ln>
                    <a:noFill/>
                  </a:ln>
                  <a:solidFill>
                    <a:srgbClr val="000000"/>
                  </a:solidFill>
                  <a:effectLst/>
                  <a:uLnTx/>
                  <a:uFillTx/>
                  <a:latin typeface="Arial" charset="0"/>
                  <a:ea typeface="+mn-ea"/>
                  <a:cs typeface="Arial" charset="0"/>
                </a:rPr>
                <a:t>Nemocnice             </a:t>
              </a:r>
              <a:endParaRPr kumimoji="1" lang="cs-CZ" altLang="cs-CZ" sz="1600" b="0" i="0" u="none" strike="noStrike" kern="1200" cap="none" spc="0" normalizeH="0" baseline="0" noProof="0" dirty="0">
                <a:ln>
                  <a:noFill/>
                </a:ln>
                <a:solidFill>
                  <a:srgbClr val="292929"/>
                </a:solidFill>
                <a:effectLst/>
                <a:uLnTx/>
                <a:uFillTx/>
                <a:latin typeface="Arial" charset="0"/>
                <a:ea typeface="+mn-ea"/>
                <a:cs typeface="Arial" charset="0"/>
              </a:endParaRPr>
            </a:p>
          </p:txBody>
        </p:sp>
        <p:sp>
          <p:nvSpPr>
            <p:cNvPr id="186" name="Rectangle 195"/>
            <p:cNvSpPr>
              <a:spLocks noChangeArrowheads="1"/>
            </p:cNvSpPr>
            <p:nvPr/>
          </p:nvSpPr>
          <p:spPr bwMode="auto">
            <a:xfrm>
              <a:off x="1955" y="3529"/>
              <a:ext cx="17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Nový Jičín</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87" name="Group 198"/>
            <p:cNvGrpSpPr>
              <a:grpSpLocks/>
            </p:cNvGrpSpPr>
            <p:nvPr/>
          </p:nvGrpSpPr>
          <p:grpSpPr bwMode="auto">
            <a:xfrm>
              <a:off x="2086" y="3372"/>
              <a:ext cx="27" cy="26"/>
              <a:chOff x="2086" y="3372"/>
              <a:chExt cx="27" cy="26"/>
            </a:xfrm>
          </p:grpSpPr>
          <p:sp>
            <p:nvSpPr>
              <p:cNvPr id="215" name="Rectangle 196"/>
              <p:cNvSpPr>
                <a:spLocks noChangeArrowheads="1"/>
              </p:cNvSpPr>
              <p:nvPr/>
            </p:nvSpPr>
            <p:spPr bwMode="auto">
              <a:xfrm>
                <a:off x="2086" y="3372"/>
                <a:ext cx="2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16" name="Rectangle 197"/>
              <p:cNvSpPr>
                <a:spLocks noChangeArrowheads="1"/>
              </p:cNvSpPr>
              <p:nvPr/>
            </p:nvSpPr>
            <p:spPr bwMode="auto">
              <a:xfrm>
                <a:off x="2086" y="3372"/>
                <a:ext cx="27"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88" name="Rectangle 199"/>
            <p:cNvSpPr>
              <a:spLocks noChangeArrowheads="1"/>
            </p:cNvSpPr>
            <p:nvPr/>
          </p:nvSpPr>
          <p:spPr bwMode="auto">
            <a:xfrm>
              <a:off x="1976" y="3401"/>
              <a:ext cx="186"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FN Ostrava</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89" name="Group 202"/>
            <p:cNvGrpSpPr>
              <a:grpSpLocks/>
            </p:cNvGrpSpPr>
            <p:nvPr/>
          </p:nvGrpSpPr>
          <p:grpSpPr bwMode="auto">
            <a:xfrm>
              <a:off x="1559" y="3610"/>
              <a:ext cx="26" cy="26"/>
              <a:chOff x="1559" y="3610"/>
              <a:chExt cx="26" cy="26"/>
            </a:xfrm>
          </p:grpSpPr>
          <p:sp>
            <p:nvSpPr>
              <p:cNvPr id="213" name="Rectangle 200"/>
              <p:cNvSpPr>
                <a:spLocks noChangeArrowheads="1"/>
              </p:cNvSpPr>
              <p:nvPr/>
            </p:nvSpPr>
            <p:spPr bwMode="auto">
              <a:xfrm>
                <a:off x="1559" y="3610"/>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14" name="Rectangle 201"/>
              <p:cNvSpPr>
                <a:spLocks noChangeArrowheads="1"/>
              </p:cNvSpPr>
              <p:nvPr/>
            </p:nvSpPr>
            <p:spPr bwMode="auto">
              <a:xfrm>
                <a:off x="1559" y="3610"/>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90" name="Rectangle 203"/>
            <p:cNvSpPr>
              <a:spLocks noChangeArrowheads="1"/>
            </p:cNvSpPr>
            <p:nvPr/>
          </p:nvSpPr>
          <p:spPr bwMode="auto">
            <a:xfrm>
              <a:off x="1520" y="3562"/>
              <a:ext cx="17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MOÚ Brno</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91" name="Group 206"/>
            <p:cNvGrpSpPr>
              <a:grpSpLocks/>
            </p:cNvGrpSpPr>
            <p:nvPr/>
          </p:nvGrpSpPr>
          <p:grpSpPr bwMode="auto">
            <a:xfrm>
              <a:off x="1588" y="3610"/>
              <a:ext cx="26" cy="26"/>
              <a:chOff x="1588" y="3610"/>
              <a:chExt cx="26" cy="26"/>
            </a:xfrm>
          </p:grpSpPr>
          <p:sp>
            <p:nvSpPr>
              <p:cNvPr id="211" name="Rectangle 204"/>
              <p:cNvSpPr>
                <a:spLocks noChangeArrowheads="1"/>
              </p:cNvSpPr>
              <p:nvPr/>
            </p:nvSpPr>
            <p:spPr bwMode="auto">
              <a:xfrm>
                <a:off x="1588" y="3610"/>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12" name="Rectangle 205"/>
              <p:cNvSpPr>
                <a:spLocks noChangeArrowheads="1"/>
              </p:cNvSpPr>
              <p:nvPr/>
            </p:nvSpPr>
            <p:spPr bwMode="auto">
              <a:xfrm>
                <a:off x="1588" y="3610"/>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92" name="Rectangle 207"/>
            <p:cNvSpPr>
              <a:spLocks noChangeArrowheads="1"/>
            </p:cNvSpPr>
            <p:nvPr/>
          </p:nvSpPr>
          <p:spPr bwMode="auto">
            <a:xfrm>
              <a:off x="1520" y="3642"/>
              <a:ext cx="139"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FN Brno</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93" name="Group 210"/>
            <p:cNvGrpSpPr>
              <a:grpSpLocks/>
            </p:cNvGrpSpPr>
            <p:nvPr/>
          </p:nvGrpSpPr>
          <p:grpSpPr bwMode="auto">
            <a:xfrm>
              <a:off x="1618" y="3610"/>
              <a:ext cx="26" cy="26"/>
              <a:chOff x="1618" y="3610"/>
              <a:chExt cx="26" cy="26"/>
            </a:xfrm>
          </p:grpSpPr>
          <p:sp>
            <p:nvSpPr>
              <p:cNvPr id="209" name="Rectangle 208"/>
              <p:cNvSpPr>
                <a:spLocks noChangeArrowheads="1"/>
              </p:cNvSpPr>
              <p:nvPr/>
            </p:nvSpPr>
            <p:spPr bwMode="auto">
              <a:xfrm>
                <a:off x="1618" y="3610"/>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10" name="Rectangle 209"/>
              <p:cNvSpPr>
                <a:spLocks noChangeArrowheads="1"/>
              </p:cNvSpPr>
              <p:nvPr/>
            </p:nvSpPr>
            <p:spPr bwMode="auto">
              <a:xfrm>
                <a:off x="1618" y="3610"/>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94" name="Rectangle 211"/>
            <p:cNvSpPr>
              <a:spLocks noChangeArrowheads="1"/>
            </p:cNvSpPr>
            <p:nvPr/>
          </p:nvSpPr>
          <p:spPr bwMode="auto">
            <a:xfrm>
              <a:off x="1503" y="3684"/>
              <a:ext cx="23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FN u sv. Anny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195" name="Rectangle 212"/>
            <p:cNvSpPr>
              <a:spLocks noChangeArrowheads="1"/>
            </p:cNvSpPr>
            <p:nvPr/>
          </p:nvSpPr>
          <p:spPr bwMode="auto">
            <a:xfrm>
              <a:off x="1503" y="3720"/>
              <a:ext cx="8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Brno</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196" name="Group 215"/>
            <p:cNvGrpSpPr>
              <a:grpSpLocks/>
            </p:cNvGrpSpPr>
            <p:nvPr/>
          </p:nvGrpSpPr>
          <p:grpSpPr bwMode="auto">
            <a:xfrm>
              <a:off x="1039" y="3132"/>
              <a:ext cx="26" cy="26"/>
              <a:chOff x="1039" y="3132"/>
              <a:chExt cx="26" cy="26"/>
            </a:xfrm>
          </p:grpSpPr>
          <p:sp>
            <p:nvSpPr>
              <p:cNvPr id="207" name="Rectangle 213"/>
              <p:cNvSpPr>
                <a:spLocks noChangeArrowheads="1"/>
              </p:cNvSpPr>
              <p:nvPr/>
            </p:nvSpPr>
            <p:spPr bwMode="auto">
              <a:xfrm>
                <a:off x="1039" y="3132"/>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08" name="Rectangle 214"/>
              <p:cNvSpPr>
                <a:spLocks noChangeArrowheads="1"/>
              </p:cNvSpPr>
              <p:nvPr/>
            </p:nvSpPr>
            <p:spPr bwMode="auto">
              <a:xfrm>
                <a:off x="1039" y="3132"/>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grpSp>
          <p:nvGrpSpPr>
            <p:cNvPr id="197" name="Group 218"/>
            <p:cNvGrpSpPr>
              <a:grpSpLocks/>
            </p:cNvGrpSpPr>
            <p:nvPr/>
          </p:nvGrpSpPr>
          <p:grpSpPr bwMode="auto">
            <a:xfrm>
              <a:off x="1068" y="3132"/>
              <a:ext cx="27" cy="26"/>
              <a:chOff x="1068" y="3132"/>
              <a:chExt cx="27" cy="26"/>
            </a:xfrm>
          </p:grpSpPr>
          <p:sp>
            <p:nvSpPr>
              <p:cNvPr id="205" name="Rectangle 216"/>
              <p:cNvSpPr>
                <a:spLocks noChangeArrowheads="1"/>
              </p:cNvSpPr>
              <p:nvPr/>
            </p:nvSpPr>
            <p:spPr bwMode="auto">
              <a:xfrm>
                <a:off x="1068" y="3132"/>
                <a:ext cx="27"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06" name="Rectangle 217"/>
              <p:cNvSpPr>
                <a:spLocks noChangeArrowheads="1"/>
              </p:cNvSpPr>
              <p:nvPr/>
            </p:nvSpPr>
            <p:spPr bwMode="auto">
              <a:xfrm>
                <a:off x="1068" y="3132"/>
                <a:ext cx="27"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grpSp>
          <p:nvGrpSpPr>
            <p:cNvPr id="198" name="Group 221"/>
            <p:cNvGrpSpPr>
              <a:grpSpLocks/>
            </p:cNvGrpSpPr>
            <p:nvPr/>
          </p:nvGrpSpPr>
          <p:grpSpPr bwMode="auto">
            <a:xfrm>
              <a:off x="1098" y="3132"/>
              <a:ext cx="26" cy="26"/>
              <a:chOff x="1098" y="3132"/>
              <a:chExt cx="26" cy="26"/>
            </a:xfrm>
          </p:grpSpPr>
          <p:sp>
            <p:nvSpPr>
              <p:cNvPr id="203" name="Rectangle 219"/>
              <p:cNvSpPr>
                <a:spLocks noChangeArrowheads="1"/>
              </p:cNvSpPr>
              <p:nvPr/>
            </p:nvSpPr>
            <p:spPr bwMode="auto">
              <a:xfrm>
                <a:off x="1098" y="3132"/>
                <a:ext cx="26" cy="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04" name="Rectangle 220"/>
              <p:cNvSpPr>
                <a:spLocks noChangeArrowheads="1"/>
              </p:cNvSpPr>
              <p:nvPr/>
            </p:nvSpPr>
            <p:spPr bwMode="auto">
              <a:xfrm>
                <a:off x="1098" y="3132"/>
                <a:ext cx="26" cy="26"/>
              </a:xfrm>
              <a:prstGeom prst="rect">
                <a:avLst/>
              </a:prstGeom>
              <a:noFill/>
              <a:ln w="3175" cap="rnd">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199" name="Rectangle 222"/>
            <p:cNvSpPr>
              <a:spLocks noChangeArrowheads="1"/>
            </p:cNvSpPr>
            <p:nvPr/>
          </p:nvSpPr>
          <p:spPr bwMode="auto">
            <a:xfrm>
              <a:off x="875" y="3162"/>
              <a:ext cx="249"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FN Motol Praha</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00" name="Rectangle 223"/>
            <p:cNvSpPr>
              <a:spLocks noChangeArrowheads="1"/>
            </p:cNvSpPr>
            <p:nvPr/>
          </p:nvSpPr>
          <p:spPr bwMode="auto">
            <a:xfrm>
              <a:off x="997" y="3076"/>
              <a:ext cx="207"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FN KV Praha</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01" name="Rectangle 224"/>
            <p:cNvSpPr>
              <a:spLocks noChangeArrowheads="1"/>
            </p:cNvSpPr>
            <p:nvPr/>
          </p:nvSpPr>
          <p:spPr bwMode="auto">
            <a:xfrm>
              <a:off x="939" y="3215"/>
              <a:ext cx="218"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KOC Praha a </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202" name="Rectangle 225"/>
            <p:cNvSpPr>
              <a:spLocks noChangeArrowheads="1"/>
            </p:cNvSpPr>
            <p:nvPr/>
          </p:nvSpPr>
          <p:spPr bwMode="auto">
            <a:xfrm>
              <a:off x="939" y="3252"/>
              <a:ext cx="273"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cs-CZ" altLang="cs-CZ" sz="400" b="0" i="0" u="none" strike="noStrike" kern="1200" cap="none" spc="0" normalizeH="0" baseline="0" noProof="0">
                  <a:ln>
                    <a:noFill/>
                  </a:ln>
                  <a:solidFill>
                    <a:srgbClr val="000000"/>
                  </a:solidFill>
                  <a:effectLst/>
                  <a:uLnTx/>
                  <a:uFillTx/>
                  <a:latin typeface="Arial" charset="0"/>
                  <a:ea typeface="+mn-ea"/>
                  <a:cs typeface="Arial" charset="0"/>
                </a:rPr>
                <a:t>Středočeský kraj</a:t>
              </a: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grpSp>
        <p:nvGrpSpPr>
          <p:cNvPr id="299" name="Group 235"/>
          <p:cNvGrpSpPr>
            <a:grpSpLocks/>
          </p:cNvGrpSpPr>
          <p:nvPr/>
        </p:nvGrpSpPr>
        <p:grpSpPr bwMode="auto">
          <a:xfrm>
            <a:off x="8671028" y="4937862"/>
            <a:ext cx="350838" cy="354012"/>
            <a:chOff x="536" y="3123"/>
            <a:chExt cx="221" cy="223"/>
          </a:xfrm>
        </p:grpSpPr>
        <p:pic>
          <p:nvPicPr>
            <p:cNvPr id="300" name="Picture 2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 y="3127"/>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 name="Rectangle 234"/>
            <p:cNvSpPr>
              <a:spLocks noChangeArrowheads="1"/>
            </p:cNvSpPr>
            <p:nvPr/>
          </p:nvSpPr>
          <p:spPr bwMode="auto">
            <a:xfrm>
              <a:off x="536" y="3123"/>
              <a:ext cx="221"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02" name="Rectangle 236"/>
          <p:cNvSpPr>
            <a:spLocks noChangeArrowheads="1"/>
          </p:cNvSpPr>
          <p:nvPr/>
        </p:nvSpPr>
        <p:spPr bwMode="auto">
          <a:xfrm>
            <a:off x="8663091" y="4931512"/>
            <a:ext cx="365125"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03" name="Group 239"/>
          <p:cNvGrpSpPr>
            <a:grpSpLocks/>
          </p:cNvGrpSpPr>
          <p:nvPr/>
        </p:nvGrpSpPr>
        <p:grpSpPr bwMode="auto">
          <a:xfrm>
            <a:off x="8665140" y="4946504"/>
            <a:ext cx="350838" cy="354012"/>
            <a:chOff x="536" y="3123"/>
            <a:chExt cx="221" cy="223"/>
          </a:xfrm>
        </p:grpSpPr>
        <p:pic>
          <p:nvPicPr>
            <p:cNvPr id="304" name="Picture 2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 y="3127"/>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 name="Rectangle 238"/>
            <p:cNvSpPr>
              <a:spLocks noChangeArrowheads="1"/>
            </p:cNvSpPr>
            <p:nvPr/>
          </p:nvSpPr>
          <p:spPr bwMode="auto">
            <a:xfrm>
              <a:off x="536" y="3123"/>
              <a:ext cx="221"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06" name="Rectangle 240"/>
          <p:cNvSpPr>
            <a:spLocks noChangeArrowheads="1"/>
          </p:cNvSpPr>
          <p:nvPr/>
        </p:nvSpPr>
        <p:spPr bwMode="auto">
          <a:xfrm>
            <a:off x="8663091" y="4931512"/>
            <a:ext cx="365125"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07" name="Group 243"/>
          <p:cNvGrpSpPr>
            <a:grpSpLocks/>
          </p:cNvGrpSpPr>
          <p:nvPr/>
        </p:nvGrpSpPr>
        <p:grpSpPr bwMode="auto">
          <a:xfrm>
            <a:off x="8974241" y="5544287"/>
            <a:ext cx="352425" cy="354012"/>
            <a:chOff x="727" y="3505"/>
            <a:chExt cx="222" cy="223"/>
          </a:xfrm>
        </p:grpSpPr>
        <p:pic>
          <p:nvPicPr>
            <p:cNvPr id="308" name="Picture 2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 y="3509"/>
              <a:ext cx="21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 name="Rectangle 242"/>
            <p:cNvSpPr>
              <a:spLocks noChangeArrowheads="1"/>
            </p:cNvSpPr>
            <p:nvPr/>
          </p:nvSpPr>
          <p:spPr bwMode="auto">
            <a:xfrm>
              <a:off x="727" y="3505"/>
              <a:ext cx="222"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10" name="Rectangle 244"/>
          <p:cNvSpPr>
            <a:spLocks noChangeArrowheads="1"/>
          </p:cNvSpPr>
          <p:nvPr/>
        </p:nvSpPr>
        <p:spPr bwMode="auto">
          <a:xfrm>
            <a:off x="8967891" y="5537937"/>
            <a:ext cx="363538"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11" name="Group 247"/>
          <p:cNvGrpSpPr>
            <a:grpSpLocks/>
          </p:cNvGrpSpPr>
          <p:nvPr/>
        </p:nvGrpSpPr>
        <p:grpSpPr bwMode="auto">
          <a:xfrm>
            <a:off x="8974241" y="5544287"/>
            <a:ext cx="352425" cy="354012"/>
            <a:chOff x="727" y="3505"/>
            <a:chExt cx="222" cy="223"/>
          </a:xfrm>
        </p:grpSpPr>
        <p:pic>
          <p:nvPicPr>
            <p:cNvPr id="312" name="Picture 2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 y="3509"/>
              <a:ext cx="21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 name="Rectangle 246"/>
            <p:cNvSpPr>
              <a:spLocks noChangeArrowheads="1"/>
            </p:cNvSpPr>
            <p:nvPr/>
          </p:nvSpPr>
          <p:spPr bwMode="auto">
            <a:xfrm>
              <a:off x="727" y="3505"/>
              <a:ext cx="222"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14" name="Rectangle 248"/>
          <p:cNvSpPr>
            <a:spLocks noChangeArrowheads="1"/>
          </p:cNvSpPr>
          <p:nvPr/>
        </p:nvSpPr>
        <p:spPr bwMode="auto">
          <a:xfrm>
            <a:off x="8967891" y="5537937"/>
            <a:ext cx="363538"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15" name="Group 251"/>
          <p:cNvGrpSpPr>
            <a:grpSpLocks/>
          </p:cNvGrpSpPr>
          <p:nvPr/>
        </p:nvGrpSpPr>
        <p:grpSpPr bwMode="auto">
          <a:xfrm>
            <a:off x="9823553" y="5726849"/>
            <a:ext cx="352425" cy="354012"/>
            <a:chOff x="1262" y="3620"/>
            <a:chExt cx="222" cy="223"/>
          </a:xfrm>
        </p:grpSpPr>
        <p:pic>
          <p:nvPicPr>
            <p:cNvPr id="316" name="Picture 24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6" y="3624"/>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 name="Rectangle 250"/>
            <p:cNvSpPr>
              <a:spLocks noChangeArrowheads="1"/>
            </p:cNvSpPr>
            <p:nvPr/>
          </p:nvSpPr>
          <p:spPr bwMode="auto">
            <a:xfrm>
              <a:off x="1262" y="3620"/>
              <a:ext cx="222"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18" name="Rectangle 252"/>
          <p:cNvSpPr>
            <a:spLocks noChangeArrowheads="1"/>
          </p:cNvSpPr>
          <p:nvPr/>
        </p:nvSpPr>
        <p:spPr bwMode="auto">
          <a:xfrm>
            <a:off x="9817203" y="5720499"/>
            <a:ext cx="363538"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19" name="Group 255"/>
          <p:cNvGrpSpPr>
            <a:grpSpLocks/>
          </p:cNvGrpSpPr>
          <p:nvPr/>
        </p:nvGrpSpPr>
        <p:grpSpPr bwMode="auto">
          <a:xfrm>
            <a:off x="9823553" y="5726849"/>
            <a:ext cx="352425" cy="354012"/>
            <a:chOff x="1262" y="3620"/>
            <a:chExt cx="222" cy="223"/>
          </a:xfrm>
        </p:grpSpPr>
        <p:pic>
          <p:nvPicPr>
            <p:cNvPr id="320" name="Picture 25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6" y="3624"/>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 name="Rectangle 254"/>
            <p:cNvSpPr>
              <a:spLocks noChangeArrowheads="1"/>
            </p:cNvSpPr>
            <p:nvPr/>
          </p:nvSpPr>
          <p:spPr bwMode="auto">
            <a:xfrm>
              <a:off x="1262" y="3620"/>
              <a:ext cx="222"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22" name="Rectangle 256"/>
          <p:cNvSpPr>
            <a:spLocks noChangeArrowheads="1"/>
          </p:cNvSpPr>
          <p:nvPr/>
        </p:nvSpPr>
        <p:spPr bwMode="auto">
          <a:xfrm>
            <a:off x="9817203" y="5720499"/>
            <a:ext cx="363538"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23" name="Group 259"/>
          <p:cNvGrpSpPr>
            <a:grpSpLocks/>
          </p:cNvGrpSpPr>
          <p:nvPr/>
        </p:nvGrpSpPr>
        <p:grpSpPr bwMode="auto">
          <a:xfrm>
            <a:off x="10857016" y="5604612"/>
            <a:ext cx="350838" cy="354012"/>
            <a:chOff x="1913" y="3543"/>
            <a:chExt cx="221" cy="223"/>
          </a:xfrm>
        </p:grpSpPr>
        <p:pic>
          <p:nvPicPr>
            <p:cNvPr id="324" name="Picture 25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 y="3547"/>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Rectangle 258"/>
            <p:cNvSpPr>
              <a:spLocks noChangeArrowheads="1"/>
            </p:cNvSpPr>
            <p:nvPr/>
          </p:nvSpPr>
          <p:spPr bwMode="auto">
            <a:xfrm>
              <a:off x="1913" y="3543"/>
              <a:ext cx="221"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26" name="Rectangle 260"/>
          <p:cNvSpPr>
            <a:spLocks noChangeArrowheads="1"/>
          </p:cNvSpPr>
          <p:nvPr/>
        </p:nvSpPr>
        <p:spPr bwMode="auto">
          <a:xfrm>
            <a:off x="10849078" y="5598262"/>
            <a:ext cx="365125"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27" name="Group 263"/>
          <p:cNvGrpSpPr>
            <a:grpSpLocks/>
          </p:cNvGrpSpPr>
          <p:nvPr/>
        </p:nvGrpSpPr>
        <p:grpSpPr bwMode="auto">
          <a:xfrm>
            <a:off x="10857016" y="5604612"/>
            <a:ext cx="350838" cy="354012"/>
            <a:chOff x="1913" y="3543"/>
            <a:chExt cx="221" cy="223"/>
          </a:xfrm>
        </p:grpSpPr>
        <p:pic>
          <p:nvPicPr>
            <p:cNvPr id="328" name="Picture 26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6" y="3547"/>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Rectangle 262"/>
            <p:cNvSpPr>
              <a:spLocks noChangeArrowheads="1"/>
            </p:cNvSpPr>
            <p:nvPr/>
          </p:nvSpPr>
          <p:spPr bwMode="auto">
            <a:xfrm>
              <a:off x="1913" y="3543"/>
              <a:ext cx="221"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30" name="Rectangle 264"/>
          <p:cNvSpPr>
            <a:spLocks noChangeArrowheads="1"/>
          </p:cNvSpPr>
          <p:nvPr/>
        </p:nvSpPr>
        <p:spPr bwMode="auto">
          <a:xfrm>
            <a:off x="10849078" y="5598262"/>
            <a:ext cx="365125"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31" name="Group 267"/>
          <p:cNvGrpSpPr>
            <a:grpSpLocks/>
          </p:cNvGrpSpPr>
          <p:nvPr/>
        </p:nvGrpSpPr>
        <p:grpSpPr bwMode="auto">
          <a:xfrm>
            <a:off x="10674453" y="4817212"/>
            <a:ext cx="350838" cy="352425"/>
            <a:chOff x="1798" y="3047"/>
            <a:chExt cx="221" cy="222"/>
          </a:xfrm>
        </p:grpSpPr>
        <p:pic>
          <p:nvPicPr>
            <p:cNvPr id="332" name="Picture 2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1" y="3051"/>
              <a:ext cx="2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 name="Rectangle 266"/>
            <p:cNvSpPr>
              <a:spLocks noChangeArrowheads="1"/>
            </p:cNvSpPr>
            <p:nvPr/>
          </p:nvSpPr>
          <p:spPr bwMode="auto">
            <a:xfrm>
              <a:off x="1798" y="3047"/>
              <a:ext cx="221" cy="222"/>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34" name="Rectangle 268"/>
          <p:cNvSpPr>
            <a:spLocks noChangeArrowheads="1"/>
          </p:cNvSpPr>
          <p:nvPr/>
        </p:nvSpPr>
        <p:spPr bwMode="auto">
          <a:xfrm>
            <a:off x="10668103" y="4809274"/>
            <a:ext cx="363538"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35" name="Group 271"/>
          <p:cNvGrpSpPr>
            <a:grpSpLocks/>
          </p:cNvGrpSpPr>
          <p:nvPr/>
        </p:nvGrpSpPr>
        <p:grpSpPr bwMode="auto">
          <a:xfrm>
            <a:off x="10674453" y="4817212"/>
            <a:ext cx="350838" cy="352425"/>
            <a:chOff x="1798" y="3047"/>
            <a:chExt cx="221" cy="222"/>
          </a:xfrm>
        </p:grpSpPr>
        <p:pic>
          <p:nvPicPr>
            <p:cNvPr id="336" name="Picture 2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1" y="3051"/>
              <a:ext cx="2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Rectangle 270"/>
            <p:cNvSpPr>
              <a:spLocks noChangeArrowheads="1"/>
            </p:cNvSpPr>
            <p:nvPr/>
          </p:nvSpPr>
          <p:spPr bwMode="auto">
            <a:xfrm>
              <a:off x="1798" y="3047"/>
              <a:ext cx="221" cy="222"/>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38" name="Rectangle 272"/>
          <p:cNvSpPr>
            <a:spLocks noChangeArrowheads="1"/>
          </p:cNvSpPr>
          <p:nvPr/>
        </p:nvSpPr>
        <p:spPr bwMode="auto">
          <a:xfrm>
            <a:off x="10668103" y="4809274"/>
            <a:ext cx="363538"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39" name="Group 275"/>
          <p:cNvGrpSpPr>
            <a:grpSpLocks/>
          </p:cNvGrpSpPr>
          <p:nvPr/>
        </p:nvGrpSpPr>
        <p:grpSpPr bwMode="auto">
          <a:xfrm>
            <a:off x="10006116" y="4390174"/>
            <a:ext cx="352425" cy="354012"/>
            <a:chOff x="1377" y="2778"/>
            <a:chExt cx="222" cy="223"/>
          </a:xfrm>
        </p:grpSpPr>
        <p:pic>
          <p:nvPicPr>
            <p:cNvPr id="340" name="Picture 2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1" y="2782"/>
              <a:ext cx="21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1" name="Rectangle 274"/>
            <p:cNvSpPr>
              <a:spLocks noChangeArrowheads="1"/>
            </p:cNvSpPr>
            <p:nvPr/>
          </p:nvSpPr>
          <p:spPr bwMode="auto">
            <a:xfrm>
              <a:off x="1377" y="2778"/>
              <a:ext cx="222"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42" name="Rectangle 276"/>
          <p:cNvSpPr>
            <a:spLocks noChangeArrowheads="1"/>
          </p:cNvSpPr>
          <p:nvPr/>
        </p:nvSpPr>
        <p:spPr bwMode="auto">
          <a:xfrm>
            <a:off x="9999766" y="4383824"/>
            <a:ext cx="363538"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43" name="Group 279"/>
          <p:cNvGrpSpPr>
            <a:grpSpLocks/>
          </p:cNvGrpSpPr>
          <p:nvPr/>
        </p:nvGrpSpPr>
        <p:grpSpPr bwMode="auto">
          <a:xfrm>
            <a:off x="10006116" y="4390174"/>
            <a:ext cx="352425" cy="354012"/>
            <a:chOff x="1377" y="2778"/>
            <a:chExt cx="222" cy="223"/>
          </a:xfrm>
        </p:grpSpPr>
        <p:pic>
          <p:nvPicPr>
            <p:cNvPr id="344" name="Picture 27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1" y="2782"/>
              <a:ext cx="21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 name="Rectangle 278"/>
            <p:cNvSpPr>
              <a:spLocks noChangeArrowheads="1"/>
            </p:cNvSpPr>
            <p:nvPr/>
          </p:nvSpPr>
          <p:spPr bwMode="auto">
            <a:xfrm>
              <a:off x="1377" y="2778"/>
              <a:ext cx="222"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46" name="Rectangle 280"/>
          <p:cNvSpPr>
            <a:spLocks noChangeArrowheads="1"/>
          </p:cNvSpPr>
          <p:nvPr/>
        </p:nvSpPr>
        <p:spPr bwMode="auto">
          <a:xfrm>
            <a:off x="9999766" y="4383824"/>
            <a:ext cx="363538"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47" name="Group 283"/>
          <p:cNvGrpSpPr>
            <a:grpSpLocks/>
          </p:cNvGrpSpPr>
          <p:nvPr/>
        </p:nvGrpSpPr>
        <p:grpSpPr bwMode="auto">
          <a:xfrm>
            <a:off x="9156803" y="4391762"/>
            <a:ext cx="350838" cy="354012"/>
            <a:chOff x="842" y="2779"/>
            <a:chExt cx="221" cy="223"/>
          </a:xfrm>
        </p:grpSpPr>
        <p:pic>
          <p:nvPicPr>
            <p:cNvPr id="348" name="Picture 2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 y="2783"/>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 name="Rectangle 282"/>
            <p:cNvSpPr>
              <a:spLocks noChangeArrowheads="1"/>
            </p:cNvSpPr>
            <p:nvPr/>
          </p:nvSpPr>
          <p:spPr bwMode="auto">
            <a:xfrm>
              <a:off x="842" y="2779"/>
              <a:ext cx="221"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50" name="Rectangle 284"/>
          <p:cNvSpPr>
            <a:spLocks noChangeArrowheads="1"/>
          </p:cNvSpPr>
          <p:nvPr/>
        </p:nvSpPr>
        <p:spPr bwMode="auto">
          <a:xfrm>
            <a:off x="9148866" y="4385412"/>
            <a:ext cx="365125"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nvGrpSpPr>
          <p:cNvPr id="351" name="Group 287"/>
          <p:cNvGrpSpPr>
            <a:grpSpLocks/>
          </p:cNvGrpSpPr>
          <p:nvPr/>
        </p:nvGrpSpPr>
        <p:grpSpPr bwMode="auto">
          <a:xfrm>
            <a:off x="9156803" y="4391762"/>
            <a:ext cx="350838" cy="354012"/>
            <a:chOff x="842" y="2779"/>
            <a:chExt cx="221" cy="223"/>
          </a:xfrm>
        </p:grpSpPr>
        <p:pic>
          <p:nvPicPr>
            <p:cNvPr id="352" name="Picture 28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 y="2783"/>
              <a:ext cx="216"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 name="Rectangle 286"/>
            <p:cNvSpPr>
              <a:spLocks noChangeArrowheads="1"/>
            </p:cNvSpPr>
            <p:nvPr/>
          </p:nvSpPr>
          <p:spPr bwMode="auto">
            <a:xfrm>
              <a:off x="842" y="2779"/>
              <a:ext cx="221" cy="223"/>
            </a:xfrm>
            <a:prstGeom prst="rect">
              <a:avLst/>
            </a:prstGeom>
            <a:noFill/>
            <a:ln w="7938"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grpSp>
      <p:sp>
        <p:nvSpPr>
          <p:cNvPr id="354" name="Rectangle 288"/>
          <p:cNvSpPr>
            <a:spLocks noChangeArrowheads="1"/>
          </p:cNvSpPr>
          <p:nvPr/>
        </p:nvSpPr>
        <p:spPr bwMode="auto">
          <a:xfrm>
            <a:off x="9148866" y="4385412"/>
            <a:ext cx="365125" cy="365125"/>
          </a:xfrm>
          <a:prstGeom prst="rect">
            <a:avLst/>
          </a:prstGeom>
          <a:noFill/>
          <a:ln w="31750" cap="rnd">
            <a:solidFill>
              <a:srgbClr val="990066"/>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cs-CZ" altLang="cs-CZ" sz="1600" b="0" i="0" u="none" strike="noStrike" kern="1200" cap="none" spc="0" normalizeH="0" baseline="0" noProof="0">
              <a:ln>
                <a:noFill/>
              </a:ln>
              <a:solidFill>
                <a:srgbClr val="292929"/>
              </a:solidFill>
              <a:effectLst/>
              <a:uLnTx/>
              <a:uFillTx/>
              <a:latin typeface="Arial" charset="0"/>
              <a:ea typeface="+mn-ea"/>
              <a:cs typeface="Arial" charset="0"/>
            </a:endParaRPr>
          </a:p>
        </p:txBody>
      </p:sp>
      <p:sp>
        <p:nvSpPr>
          <p:cNvPr id="355" name="Text Box 20"/>
          <p:cNvSpPr txBox="1">
            <a:spLocks noChangeArrowheads="1"/>
          </p:cNvSpPr>
          <p:nvPr/>
        </p:nvSpPr>
        <p:spPr bwMode="auto">
          <a:xfrm>
            <a:off x="8897840" y="4975788"/>
            <a:ext cx="1952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cs-CZ" altLang="cs-CZ" sz="1800" b="1" i="0" u="none" strike="noStrike" kern="1200" cap="none" spc="0" normalizeH="0" baseline="0" noProof="0" dirty="0">
                <a:ln>
                  <a:noFill/>
                </a:ln>
                <a:solidFill>
                  <a:srgbClr val="0000FF"/>
                </a:solidFill>
                <a:effectLst/>
                <a:uLnTx/>
                <a:uFillTx/>
                <a:latin typeface="Arial Black" pitchFamily="34" charset="0"/>
                <a:ea typeface="+mn-ea"/>
                <a:cs typeface="+mn-cs"/>
              </a:rPr>
              <a:t>Referenční sítě PZS</a:t>
            </a:r>
            <a:endParaRPr kumimoji="0" lang="cs-CZ" altLang="cs-CZ" sz="1800" b="1" i="0" u="none" strike="noStrike" kern="1200" cap="none" spc="0" normalizeH="0" baseline="0" noProof="0" dirty="0">
              <a:ln>
                <a:noFill/>
              </a:ln>
              <a:solidFill>
                <a:srgbClr val="292929"/>
              </a:solidFill>
              <a:effectLst/>
              <a:uLnTx/>
              <a:uFillTx/>
              <a:latin typeface="Arial" panose="020B0604020202020204" pitchFamily="34" charset="0"/>
              <a:ea typeface="+mn-ea"/>
              <a:cs typeface="Arial" panose="020B0604020202020204" pitchFamily="34" charset="0"/>
            </a:endParaRPr>
          </a:p>
        </p:txBody>
      </p:sp>
      <p:sp>
        <p:nvSpPr>
          <p:cNvPr id="356" name="Text Box 20"/>
          <p:cNvSpPr txBox="1">
            <a:spLocks noChangeArrowheads="1"/>
          </p:cNvSpPr>
          <p:nvPr/>
        </p:nvSpPr>
        <p:spPr bwMode="auto">
          <a:xfrm>
            <a:off x="880671" y="5380346"/>
            <a:ext cx="1952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cs-CZ" altLang="cs-CZ" sz="1800" b="1" i="0" u="none" strike="noStrike" kern="1200" cap="none" spc="0" normalizeH="0" baseline="0" noProof="0" dirty="0">
                <a:ln>
                  <a:noFill/>
                </a:ln>
                <a:solidFill>
                  <a:srgbClr val="0000FF"/>
                </a:solidFill>
                <a:effectLst/>
                <a:uLnTx/>
                <a:uFillTx/>
                <a:latin typeface="Arial Black" pitchFamily="34" charset="0"/>
                <a:ea typeface="+mn-ea"/>
                <a:cs typeface="+mn-cs"/>
              </a:rPr>
              <a:t>Zdravotní pojišťovny</a:t>
            </a:r>
            <a:endParaRPr kumimoji="0" lang="cs-CZ" altLang="cs-CZ" sz="1800" b="1" i="0" u="none" strike="noStrike" kern="1200" cap="none" spc="0" normalizeH="0" baseline="0" noProof="0" dirty="0">
              <a:ln>
                <a:noFill/>
              </a:ln>
              <a:solidFill>
                <a:srgbClr val="292929"/>
              </a:solidFill>
              <a:effectLst/>
              <a:uLnTx/>
              <a:uFillTx/>
              <a:latin typeface="Arial" panose="020B0604020202020204" pitchFamily="34" charset="0"/>
              <a:ea typeface="+mn-ea"/>
              <a:cs typeface="Arial" panose="020B0604020202020204" pitchFamily="34" charset="0"/>
            </a:endParaRPr>
          </a:p>
        </p:txBody>
      </p:sp>
      <p:pic>
        <p:nvPicPr>
          <p:cNvPr id="357" name="Picture 16" descr="http://t3.gstatic.com/images?q=tbn:ANd9GcQcJxskDqnVD5QpYG4wNPrHjkMQ3yWcw6e0BS11wFJM7mul-Om4J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2396" y="4379340"/>
            <a:ext cx="864096" cy="1060240"/>
          </a:xfrm>
          <a:prstGeom prst="rect">
            <a:avLst/>
          </a:prstGeom>
          <a:noFill/>
          <a:extLst>
            <a:ext uri="{909E8E84-426E-40DD-AFC4-6F175D3DCCD1}">
              <a14:hiddenFill xmlns:a14="http://schemas.microsoft.com/office/drawing/2010/main">
                <a:solidFill>
                  <a:srgbClr val="FFFFFF"/>
                </a:solidFill>
              </a14:hiddenFill>
            </a:ext>
          </a:extLst>
        </p:spPr>
      </p:pic>
      <p:cxnSp>
        <p:nvCxnSpPr>
          <p:cNvPr id="358" name="Přímá spojnice se šipkou 357"/>
          <p:cNvCxnSpPr>
            <a:cxnSpLocks/>
          </p:cNvCxnSpPr>
          <p:nvPr/>
        </p:nvCxnSpPr>
        <p:spPr bwMode="auto">
          <a:xfrm flipH="1" flipV="1">
            <a:off x="6695588" y="1772628"/>
            <a:ext cx="3074601" cy="2519087"/>
          </a:xfrm>
          <a:prstGeom prst="straightConnector1">
            <a:avLst/>
          </a:prstGeom>
          <a:solidFill>
            <a:schemeClr val="accent1"/>
          </a:solidFill>
          <a:ln w="76200" cap="flat" cmpd="sng" algn="ctr">
            <a:solidFill>
              <a:srgbClr val="0000FF"/>
            </a:solidFill>
            <a:prstDash val="solid"/>
            <a:round/>
            <a:headEnd type="none" w="med" len="med"/>
            <a:tailEnd type="arrow"/>
          </a:ln>
          <a:effectLst/>
        </p:spPr>
      </p:cxnSp>
      <p:cxnSp>
        <p:nvCxnSpPr>
          <p:cNvPr id="359" name="Přímá spojnice se šipkou 358"/>
          <p:cNvCxnSpPr>
            <a:cxnSpLocks/>
          </p:cNvCxnSpPr>
          <p:nvPr/>
        </p:nvCxnSpPr>
        <p:spPr bwMode="auto">
          <a:xfrm flipH="1">
            <a:off x="3419519" y="5737308"/>
            <a:ext cx="5132205" cy="7007"/>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cxnSp>
        <p:nvCxnSpPr>
          <p:cNvPr id="360" name="Přímá spojnice se šipkou 359"/>
          <p:cNvCxnSpPr/>
          <p:nvPr/>
        </p:nvCxnSpPr>
        <p:spPr bwMode="auto">
          <a:xfrm flipV="1">
            <a:off x="5847948" y="1840770"/>
            <a:ext cx="1" cy="1379510"/>
          </a:xfrm>
          <a:prstGeom prst="straightConnector1">
            <a:avLst/>
          </a:prstGeom>
          <a:solidFill>
            <a:schemeClr val="accent1"/>
          </a:solidFill>
          <a:ln w="76200" cap="flat" cmpd="sng" algn="ctr">
            <a:solidFill>
              <a:srgbClr val="0000FF"/>
            </a:solidFill>
            <a:prstDash val="solid"/>
            <a:round/>
            <a:headEnd type="none" w="med" len="med"/>
            <a:tailEnd type="arrow" w="med" len="med"/>
          </a:ln>
          <a:effectLst/>
        </p:spPr>
      </p:cxnSp>
      <p:sp>
        <p:nvSpPr>
          <p:cNvPr id="361" name="Text Box 17"/>
          <p:cNvSpPr txBox="1">
            <a:spLocks noChangeArrowheads="1"/>
          </p:cNvSpPr>
          <p:nvPr/>
        </p:nvSpPr>
        <p:spPr bwMode="auto">
          <a:xfrm>
            <a:off x="4804540" y="3280930"/>
            <a:ext cx="21236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cs-CZ" altLang="cs-CZ" sz="2800" b="0" i="1" u="none" strike="noStrike" kern="1200" cap="none" spc="0" normalizeH="0" baseline="0" noProof="0" dirty="0">
                <a:ln>
                  <a:noFill/>
                </a:ln>
                <a:solidFill>
                  <a:srgbClr val="0000FF"/>
                </a:solidFill>
                <a:effectLst/>
                <a:uLnTx/>
                <a:uFillTx/>
                <a:latin typeface="Algerian" panose="04020705040A02060702" pitchFamily="82" charset="0"/>
                <a:ea typeface="+mn-ea"/>
                <a:cs typeface="+mn-cs"/>
              </a:rPr>
              <a:t>NR-PZS</a:t>
            </a:r>
          </a:p>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cs-CZ" altLang="cs-CZ" sz="2800" b="0" i="1" u="none" strike="noStrike" kern="1200" cap="none" spc="0" normalizeH="0" baseline="0" noProof="0" dirty="0">
                <a:ln>
                  <a:noFill/>
                </a:ln>
                <a:solidFill>
                  <a:srgbClr val="0000FF"/>
                </a:solidFill>
                <a:effectLst/>
                <a:uLnTx/>
                <a:uFillTx/>
                <a:latin typeface="Algerian" panose="04020705040A02060702" pitchFamily="82" charset="0"/>
                <a:ea typeface="+mn-ea"/>
                <a:cs typeface="+mn-cs"/>
              </a:rPr>
              <a:t>NR-ZP</a:t>
            </a:r>
          </a:p>
        </p:txBody>
      </p:sp>
      <p:pic>
        <p:nvPicPr>
          <p:cNvPr id="362" name="Picture 16" descr="http://t3.gstatic.com/images?q=tbn:ANd9GcQcJxskDqnVD5QpYG4wNPrHjkMQ3yWcw6e0BS11wFJM7mul-Om4J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96419" y="4263298"/>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363" name="Ovál 362"/>
          <p:cNvSpPr/>
          <p:nvPr/>
        </p:nvSpPr>
        <p:spPr bwMode="auto">
          <a:xfrm>
            <a:off x="2392980" y="3009846"/>
            <a:ext cx="2056520" cy="557587"/>
          </a:xfrm>
          <a:prstGeom prst="ellipse">
            <a:avLst/>
          </a:prstGeom>
          <a:solidFill>
            <a:srgbClr val="FFC000"/>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2200" b="0" i="0" u="none" strike="noStrike" kern="1200" cap="none" spc="0" normalizeH="0" baseline="0" noProof="0">
              <a:ln>
                <a:noFill/>
              </a:ln>
              <a:solidFill>
                <a:srgbClr val="FFC000"/>
              </a:solidFill>
              <a:effectLst/>
              <a:uLnTx/>
              <a:uFillTx/>
              <a:latin typeface="Arial" charset="0"/>
              <a:ea typeface="+mn-ea"/>
              <a:cs typeface="+mn-cs"/>
            </a:endParaRPr>
          </a:p>
        </p:txBody>
      </p:sp>
      <p:sp>
        <p:nvSpPr>
          <p:cNvPr id="364" name="TextovéPole 363"/>
          <p:cNvSpPr txBox="1"/>
          <p:nvPr/>
        </p:nvSpPr>
        <p:spPr>
          <a:xfrm>
            <a:off x="1860175" y="3088975"/>
            <a:ext cx="3168352"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FF"/>
                </a:solidFill>
                <a:effectLst/>
                <a:uLnTx/>
                <a:uFillTx/>
                <a:latin typeface="Arial" charset="0"/>
                <a:ea typeface="+mn-ea"/>
                <a:cs typeface="+mn-cs"/>
              </a:rPr>
              <a:t>z. 372</a:t>
            </a:r>
            <a:endParaRPr kumimoji="0" lang="cs-CZ" sz="2000" b="0" i="1" u="none" strike="noStrike" kern="1200" cap="none" spc="0" normalizeH="0" baseline="0" noProof="0" dirty="0">
              <a:ln>
                <a:noFill/>
              </a:ln>
              <a:solidFill>
                <a:srgbClr val="292929"/>
              </a:solidFill>
              <a:effectLst/>
              <a:uLnTx/>
              <a:uFillTx/>
              <a:latin typeface="Arial" charset="0"/>
              <a:ea typeface="+mn-ea"/>
              <a:cs typeface="+mn-cs"/>
            </a:endParaRPr>
          </a:p>
        </p:txBody>
      </p:sp>
      <p:sp>
        <p:nvSpPr>
          <p:cNvPr id="365" name="Ovál 364"/>
          <p:cNvSpPr/>
          <p:nvPr/>
        </p:nvSpPr>
        <p:spPr bwMode="auto">
          <a:xfrm>
            <a:off x="4552205" y="5499422"/>
            <a:ext cx="2056520" cy="446971"/>
          </a:xfrm>
          <a:prstGeom prst="ellipse">
            <a:avLst/>
          </a:prstGeom>
          <a:solidFill>
            <a:srgbClr val="FFC000"/>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2200" b="0" i="0" u="none" strike="noStrike" kern="1200" cap="none" spc="0" normalizeH="0" baseline="0" noProof="0">
              <a:ln>
                <a:noFill/>
              </a:ln>
              <a:solidFill>
                <a:srgbClr val="FFC000"/>
              </a:solidFill>
              <a:effectLst/>
              <a:uLnTx/>
              <a:uFillTx/>
              <a:latin typeface="Arial" charset="0"/>
              <a:ea typeface="+mn-ea"/>
              <a:cs typeface="+mn-cs"/>
            </a:endParaRPr>
          </a:p>
        </p:txBody>
      </p:sp>
      <p:sp>
        <p:nvSpPr>
          <p:cNvPr id="366" name="TextovéPole 365"/>
          <p:cNvSpPr txBox="1"/>
          <p:nvPr/>
        </p:nvSpPr>
        <p:spPr>
          <a:xfrm>
            <a:off x="4018685" y="5530146"/>
            <a:ext cx="3169801"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FF"/>
                </a:solidFill>
                <a:effectLst/>
                <a:uLnTx/>
                <a:uFillTx/>
                <a:latin typeface="Arial" charset="0"/>
                <a:ea typeface="+mn-ea"/>
                <a:cs typeface="+mn-cs"/>
              </a:rPr>
              <a:t>z. 48</a:t>
            </a:r>
            <a:endParaRPr kumimoji="0" lang="cs-CZ" sz="2000" b="0" i="1" u="none" strike="noStrike" kern="1200" cap="none" spc="0" normalizeH="0" baseline="0" noProof="0" dirty="0">
              <a:ln>
                <a:noFill/>
              </a:ln>
              <a:solidFill>
                <a:srgbClr val="292929"/>
              </a:solidFill>
              <a:effectLst/>
              <a:uLnTx/>
              <a:uFillTx/>
              <a:latin typeface="Arial" charset="0"/>
              <a:ea typeface="+mn-ea"/>
              <a:cs typeface="+mn-cs"/>
            </a:endParaRPr>
          </a:p>
        </p:txBody>
      </p:sp>
      <p:sp>
        <p:nvSpPr>
          <p:cNvPr id="367" name="Ovál 366"/>
          <p:cNvSpPr/>
          <p:nvPr/>
        </p:nvSpPr>
        <p:spPr bwMode="auto">
          <a:xfrm>
            <a:off x="7540844" y="3283202"/>
            <a:ext cx="2056520" cy="557587"/>
          </a:xfrm>
          <a:prstGeom prst="ellipse">
            <a:avLst/>
          </a:prstGeom>
          <a:solidFill>
            <a:srgbClr val="FFC000"/>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2200" b="0" i="0" u="none" strike="noStrike" kern="1200" cap="none" spc="0" normalizeH="0" baseline="0" noProof="0">
              <a:ln>
                <a:noFill/>
              </a:ln>
              <a:solidFill>
                <a:srgbClr val="FFC000"/>
              </a:solidFill>
              <a:effectLst/>
              <a:uLnTx/>
              <a:uFillTx/>
              <a:latin typeface="Arial" charset="0"/>
              <a:ea typeface="+mn-ea"/>
              <a:cs typeface="+mn-cs"/>
            </a:endParaRPr>
          </a:p>
        </p:txBody>
      </p:sp>
      <p:sp>
        <p:nvSpPr>
          <p:cNvPr id="368" name="TextovéPole 367"/>
          <p:cNvSpPr txBox="1"/>
          <p:nvPr/>
        </p:nvSpPr>
        <p:spPr>
          <a:xfrm>
            <a:off x="7036788" y="3355381"/>
            <a:ext cx="3168352"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FF"/>
                </a:solidFill>
                <a:effectLst/>
                <a:uLnTx/>
                <a:uFillTx/>
                <a:latin typeface="Arial" charset="0"/>
                <a:ea typeface="+mn-ea"/>
                <a:cs typeface="+mn-cs"/>
              </a:rPr>
              <a:t>z. 372</a:t>
            </a:r>
            <a:endParaRPr kumimoji="0" lang="cs-CZ" sz="2000" b="0" i="1" u="none" strike="noStrike" kern="1200" cap="none" spc="0" normalizeH="0" baseline="0" noProof="0" dirty="0">
              <a:ln>
                <a:noFill/>
              </a:ln>
              <a:solidFill>
                <a:srgbClr val="292929"/>
              </a:solidFill>
              <a:effectLst/>
              <a:uLnTx/>
              <a:uFillTx/>
              <a:latin typeface="Arial" charset="0"/>
              <a:ea typeface="+mn-ea"/>
              <a:cs typeface="+mn-cs"/>
            </a:endParaRPr>
          </a:p>
        </p:txBody>
      </p:sp>
      <p:sp>
        <p:nvSpPr>
          <p:cNvPr id="369" name="Text Box 17"/>
          <p:cNvSpPr txBox="1">
            <a:spLocks noChangeArrowheads="1"/>
          </p:cNvSpPr>
          <p:nvPr/>
        </p:nvSpPr>
        <p:spPr bwMode="auto">
          <a:xfrm>
            <a:off x="193670" y="3716254"/>
            <a:ext cx="2123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cs-CZ" altLang="cs-CZ" sz="2800" b="0" i="1" u="none" strike="noStrike" kern="1200" cap="none" spc="0" normalizeH="0" baseline="0" noProof="0" dirty="0">
                <a:ln>
                  <a:noFill/>
                </a:ln>
                <a:solidFill>
                  <a:srgbClr val="0000FF"/>
                </a:solidFill>
                <a:effectLst/>
                <a:uLnTx/>
                <a:uFillTx/>
                <a:latin typeface="Algerian" panose="04020705040A02060702" pitchFamily="82" charset="0"/>
                <a:ea typeface="+mn-ea"/>
                <a:cs typeface="+mn-cs"/>
              </a:rPr>
              <a:t>NR - HZS</a:t>
            </a:r>
          </a:p>
        </p:txBody>
      </p:sp>
      <p:sp>
        <p:nvSpPr>
          <p:cNvPr id="370" name="Text Box 17"/>
          <p:cNvSpPr txBox="1">
            <a:spLocks noChangeArrowheads="1"/>
          </p:cNvSpPr>
          <p:nvPr/>
        </p:nvSpPr>
        <p:spPr bwMode="auto">
          <a:xfrm>
            <a:off x="9789010" y="3596060"/>
            <a:ext cx="2123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cs-CZ" altLang="cs-CZ" sz="2800" b="0" i="1" u="none" strike="noStrike" kern="1200" cap="none" spc="0" normalizeH="0" baseline="0" noProof="0" dirty="0">
                <a:ln>
                  <a:noFill/>
                </a:ln>
                <a:solidFill>
                  <a:srgbClr val="0000FF"/>
                </a:solidFill>
                <a:effectLst/>
                <a:uLnTx/>
                <a:uFillTx/>
                <a:latin typeface="Algerian" panose="04020705040A02060702" pitchFamily="82" charset="0"/>
                <a:ea typeface="+mn-ea"/>
                <a:cs typeface="+mn-cs"/>
              </a:rPr>
              <a:t>NR - HOSP</a:t>
            </a:r>
          </a:p>
        </p:txBody>
      </p:sp>
      <p:sp>
        <p:nvSpPr>
          <p:cNvPr id="373" name="Text Box 17">
            <a:extLst>
              <a:ext uri="{FF2B5EF4-FFF2-40B4-BE49-F238E27FC236}">
                <a16:creationId xmlns:a16="http://schemas.microsoft.com/office/drawing/2014/main" id="{69FADC55-2683-419C-8278-52C16E0FF2AE}"/>
              </a:ext>
            </a:extLst>
          </p:cNvPr>
          <p:cNvSpPr txBox="1">
            <a:spLocks noChangeArrowheads="1"/>
          </p:cNvSpPr>
          <p:nvPr/>
        </p:nvSpPr>
        <p:spPr bwMode="auto">
          <a:xfrm>
            <a:off x="7148475" y="6003910"/>
            <a:ext cx="2123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
                <a:srgbClr val="FFFF00"/>
              </a:buClr>
              <a:buSzTx/>
              <a:buFontTx/>
              <a:buNone/>
              <a:tabLst/>
              <a:defRPr/>
            </a:pPr>
            <a:r>
              <a:rPr kumimoji="0" lang="cs-CZ" altLang="cs-CZ" sz="2800" b="0" i="1" u="none" strike="noStrike" kern="1200" cap="none" spc="0" normalizeH="0" baseline="0" noProof="0" dirty="0">
                <a:ln>
                  <a:noFill/>
                </a:ln>
                <a:solidFill>
                  <a:srgbClr val="0000FF"/>
                </a:solidFill>
                <a:effectLst/>
                <a:uLnTx/>
                <a:uFillTx/>
                <a:latin typeface="Algerian" panose="04020705040A02060702" pitchFamily="82" charset="0"/>
                <a:ea typeface="+mn-ea"/>
                <a:cs typeface="+mn-cs"/>
              </a:rPr>
              <a:t>CZ-DRG</a:t>
            </a:r>
          </a:p>
        </p:txBody>
      </p:sp>
      <p:sp>
        <p:nvSpPr>
          <p:cNvPr id="372" name="Nadpis 1">
            <a:extLst>
              <a:ext uri="{FF2B5EF4-FFF2-40B4-BE49-F238E27FC236}">
                <a16:creationId xmlns:a16="http://schemas.microsoft.com/office/drawing/2014/main" id="{C44EE762-0C4F-48E5-A5D6-7957C22644C0}"/>
              </a:ext>
            </a:extLst>
          </p:cNvPr>
          <p:cNvSpPr txBox="1">
            <a:spLocks/>
          </p:cNvSpPr>
          <p:nvPr/>
        </p:nvSpPr>
        <p:spPr>
          <a:xfrm>
            <a:off x="7842391" y="1158903"/>
            <a:ext cx="4080926" cy="175542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002060"/>
                </a:solidFill>
                <a:effectLst/>
                <a:uLnTx/>
                <a:uFillTx/>
                <a:latin typeface="Calibri" panose="020F0502020204030204"/>
                <a:ea typeface="+mj-ea"/>
                <a:cs typeface="+mj-cs"/>
              </a:rPr>
              <a:t>…… včetně legislativního zázemí </a:t>
            </a:r>
          </a:p>
        </p:txBody>
      </p:sp>
      <p:sp>
        <p:nvSpPr>
          <p:cNvPr id="371" name="Obdélník 370">
            <a:extLst>
              <a:ext uri="{FF2B5EF4-FFF2-40B4-BE49-F238E27FC236}">
                <a16:creationId xmlns:a16="http://schemas.microsoft.com/office/drawing/2014/main" id="{BFAE73DC-82C7-4AC3-85E2-EB40767EAC6C}"/>
              </a:ext>
            </a:extLst>
          </p:cNvPr>
          <p:cNvSpPr/>
          <p:nvPr/>
        </p:nvSpPr>
        <p:spPr>
          <a:xfrm>
            <a:off x="2672127" y="4046795"/>
            <a:ext cx="2333631" cy="369332"/>
          </a:xfrm>
          <a:prstGeom prst="rect">
            <a:avLst/>
          </a:prstGeom>
          <a:solidFill>
            <a:srgbClr val="FF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rPr>
              <a:t>Personální kapacity </a:t>
            </a:r>
            <a:endParaRPr kumimoji="0" lang="en-US"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endParaRPr>
          </a:p>
        </p:txBody>
      </p:sp>
      <p:sp>
        <p:nvSpPr>
          <p:cNvPr id="374" name="Obdélník 373">
            <a:extLst>
              <a:ext uri="{FF2B5EF4-FFF2-40B4-BE49-F238E27FC236}">
                <a16:creationId xmlns:a16="http://schemas.microsoft.com/office/drawing/2014/main" id="{F6C64D39-1957-4C88-9E73-5AA11755BC6A}"/>
              </a:ext>
            </a:extLst>
          </p:cNvPr>
          <p:cNvSpPr/>
          <p:nvPr/>
        </p:nvSpPr>
        <p:spPr>
          <a:xfrm>
            <a:off x="3397258" y="4719185"/>
            <a:ext cx="1822506" cy="369332"/>
          </a:xfrm>
          <a:prstGeom prst="rect">
            <a:avLst/>
          </a:prstGeom>
          <a:solidFill>
            <a:srgbClr val="FF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rPr>
              <a:t>Poskytovatelé</a:t>
            </a:r>
            <a:endParaRPr kumimoji="0" lang="en-US"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endParaRPr>
          </a:p>
        </p:txBody>
      </p:sp>
      <p:sp>
        <p:nvSpPr>
          <p:cNvPr id="375" name="Obdélník 374">
            <a:extLst>
              <a:ext uri="{FF2B5EF4-FFF2-40B4-BE49-F238E27FC236}">
                <a16:creationId xmlns:a16="http://schemas.microsoft.com/office/drawing/2014/main" id="{67001130-C9EC-47ED-B76B-A58DA2137180}"/>
              </a:ext>
            </a:extLst>
          </p:cNvPr>
          <p:cNvSpPr/>
          <p:nvPr/>
        </p:nvSpPr>
        <p:spPr>
          <a:xfrm>
            <a:off x="135523" y="3212381"/>
            <a:ext cx="1822506" cy="369332"/>
          </a:xfrm>
          <a:prstGeom prst="rect">
            <a:avLst/>
          </a:prstGeom>
          <a:solidFill>
            <a:srgbClr val="FF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rPr>
              <a:t>Vykázaná péče</a:t>
            </a:r>
            <a:endParaRPr kumimoji="0" lang="en-US"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endParaRPr>
          </a:p>
        </p:txBody>
      </p:sp>
      <p:sp>
        <p:nvSpPr>
          <p:cNvPr id="376" name="Obdélník 375">
            <a:extLst>
              <a:ext uri="{FF2B5EF4-FFF2-40B4-BE49-F238E27FC236}">
                <a16:creationId xmlns:a16="http://schemas.microsoft.com/office/drawing/2014/main" id="{1177EB9D-F66A-4EBA-B4FC-13D8F47F4E32}"/>
              </a:ext>
            </a:extLst>
          </p:cNvPr>
          <p:cNvSpPr/>
          <p:nvPr/>
        </p:nvSpPr>
        <p:spPr>
          <a:xfrm>
            <a:off x="9295385" y="6299183"/>
            <a:ext cx="2220340" cy="369332"/>
          </a:xfrm>
          <a:prstGeom prst="rect">
            <a:avLst/>
          </a:prstGeom>
          <a:solidFill>
            <a:srgbClr val="FF00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rPr>
              <a:t>Zátěž nemocnic</a:t>
            </a:r>
            <a:endParaRPr kumimoji="0" lang="en-US"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endParaRPr>
          </a:p>
        </p:txBody>
      </p:sp>
      <p:sp>
        <p:nvSpPr>
          <p:cNvPr id="3" name="Ovál 2">
            <a:extLst>
              <a:ext uri="{FF2B5EF4-FFF2-40B4-BE49-F238E27FC236}">
                <a16:creationId xmlns:a16="http://schemas.microsoft.com/office/drawing/2014/main" id="{3DD6C16E-FDD3-6793-CD04-07A3275774F7}"/>
              </a:ext>
            </a:extLst>
          </p:cNvPr>
          <p:cNvSpPr/>
          <p:nvPr/>
        </p:nvSpPr>
        <p:spPr bwMode="auto">
          <a:xfrm>
            <a:off x="7331603" y="450783"/>
            <a:ext cx="2056520" cy="557587"/>
          </a:xfrm>
          <a:prstGeom prst="ellipse">
            <a:avLst/>
          </a:prstGeom>
          <a:solidFill>
            <a:srgbClr val="FFC000"/>
          </a:solid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2200" b="0" i="0" u="none" strike="noStrike" kern="1200" cap="none" spc="0" normalizeH="0" baseline="0" noProof="0">
              <a:ln>
                <a:noFill/>
              </a:ln>
              <a:solidFill>
                <a:srgbClr val="FFC000"/>
              </a:solidFill>
              <a:effectLst/>
              <a:uLnTx/>
              <a:uFillTx/>
              <a:latin typeface="Arial" charset="0"/>
              <a:ea typeface="+mn-ea"/>
              <a:cs typeface="+mn-cs"/>
            </a:endParaRPr>
          </a:p>
        </p:txBody>
      </p:sp>
      <p:sp>
        <p:nvSpPr>
          <p:cNvPr id="4" name="TextovéPole 3">
            <a:extLst>
              <a:ext uri="{FF2B5EF4-FFF2-40B4-BE49-F238E27FC236}">
                <a16:creationId xmlns:a16="http://schemas.microsoft.com/office/drawing/2014/main" id="{4C2987C6-3834-F5D6-639E-030B741A72EC}"/>
              </a:ext>
            </a:extLst>
          </p:cNvPr>
          <p:cNvSpPr txBox="1"/>
          <p:nvPr/>
        </p:nvSpPr>
        <p:spPr>
          <a:xfrm>
            <a:off x="6798798" y="529912"/>
            <a:ext cx="3168352"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2000" b="1" i="1" u="none" strike="noStrike" kern="1200" cap="none" spc="0" normalizeH="0" baseline="0" noProof="0" dirty="0">
                <a:ln>
                  <a:noFill/>
                </a:ln>
                <a:solidFill>
                  <a:srgbClr val="0000FF"/>
                </a:solidFill>
                <a:effectLst/>
                <a:uLnTx/>
                <a:uFillTx/>
                <a:latin typeface="Arial" charset="0"/>
                <a:ea typeface="+mn-ea"/>
                <a:cs typeface="+mn-cs"/>
              </a:rPr>
              <a:t>z. 325</a:t>
            </a:r>
            <a:endParaRPr kumimoji="0" lang="cs-CZ" sz="2000" b="0" i="1" u="none" strike="noStrike" kern="1200" cap="none" spc="0" normalizeH="0" baseline="0" noProof="0" dirty="0">
              <a:ln>
                <a:noFill/>
              </a:ln>
              <a:solidFill>
                <a:srgbClr val="292929"/>
              </a:solidFill>
              <a:effectLst/>
              <a:uLnTx/>
              <a:uFillTx/>
              <a:latin typeface="Arial" charset="0"/>
              <a:ea typeface="+mn-ea"/>
              <a:cs typeface="+mn-cs"/>
            </a:endParaRPr>
          </a:p>
        </p:txBody>
      </p:sp>
      <p:sp>
        <p:nvSpPr>
          <p:cNvPr id="5" name="Obdélník 4">
            <a:extLst>
              <a:ext uri="{FF2B5EF4-FFF2-40B4-BE49-F238E27FC236}">
                <a16:creationId xmlns:a16="http://schemas.microsoft.com/office/drawing/2014/main" id="{FBCE15D8-C330-1758-5D96-440C6F452455}"/>
              </a:ext>
            </a:extLst>
          </p:cNvPr>
          <p:cNvSpPr/>
          <p:nvPr/>
        </p:nvSpPr>
        <p:spPr>
          <a:xfrm>
            <a:off x="7028233" y="4252149"/>
            <a:ext cx="2056520" cy="369332"/>
          </a:xfrm>
          <a:prstGeom prst="rect">
            <a:avLst/>
          </a:prstGeom>
          <a:solidFill>
            <a:srgbClr val="FF0000"/>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rPr>
              <a:t>Ekonomika péče</a:t>
            </a:r>
            <a:endParaRPr kumimoji="0" lang="en-US" sz="1800" b="1" i="0" u="none" strike="noStrike" kern="1200" cap="none" spc="0" normalizeH="0" baseline="0" noProof="0" dirty="0">
              <a:ln>
                <a:noFill/>
              </a:ln>
              <a:solidFill>
                <a:prstClr val="white"/>
              </a:solidFill>
              <a:effectLst>
                <a:innerShdw blurRad="63500" dist="50800" dir="16200000">
                  <a:prstClr val="black">
                    <a:alpha val="50000"/>
                  </a:prstClr>
                </a:innerShdw>
              </a:effectLst>
              <a:uLnTx/>
              <a:uFillTx/>
              <a:latin typeface="Trebuchet MS"/>
              <a:ea typeface="+mn-ea"/>
              <a:cs typeface="+mn-cs"/>
            </a:endParaRPr>
          </a:p>
        </p:txBody>
      </p:sp>
    </p:spTree>
    <p:extLst>
      <p:ext uri="{BB962C8B-B14F-4D97-AF65-F5344CB8AC3E}">
        <p14:creationId xmlns:p14="http://schemas.microsoft.com/office/powerpoint/2010/main" val="69842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 Box 17">
            <a:extLst>
              <a:ext uri="{FF2B5EF4-FFF2-40B4-BE49-F238E27FC236}">
                <a16:creationId xmlns:a16="http://schemas.microsoft.com/office/drawing/2014/main" id="{B60B11B2-BD39-4805-BBE0-E32344FC7B51}"/>
              </a:ext>
            </a:extLst>
          </p:cNvPr>
          <p:cNvSpPr txBox="1">
            <a:spLocks noChangeArrowheads="1"/>
          </p:cNvSpPr>
          <p:nvPr/>
        </p:nvSpPr>
        <p:spPr bwMode="auto">
          <a:xfrm>
            <a:off x="3581295" y="4526734"/>
            <a:ext cx="2192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buClr>
                <a:srgbClr val="FFFF00"/>
              </a:buClr>
              <a:defRPr/>
            </a:pPr>
            <a:r>
              <a:rPr kumimoji="0" lang="cs-CZ" altLang="cs-CZ" i="1" dirty="0">
                <a:solidFill>
                  <a:srgbClr val="0000FF"/>
                </a:solidFill>
                <a:latin typeface="+mn-lt"/>
              </a:rPr>
              <a:t>Národní registr zdravotnických pracovníků </a:t>
            </a:r>
          </a:p>
        </p:txBody>
      </p:sp>
      <p:pic>
        <p:nvPicPr>
          <p:cNvPr id="600" name="Picture 16" descr="http://t3.gstatic.com/images?q=tbn:ANd9GcQcJxskDqnVD5QpYG4wNPrHjkMQ3yWcw6e0BS11wFJM7mul-Om4JA">
            <a:extLst>
              <a:ext uri="{FF2B5EF4-FFF2-40B4-BE49-F238E27FC236}">
                <a16:creationId xmlns:a16="http://schemas.microsoft.com/office/drawing/2014/main" id="{1EE6A886-1662-48A4-AF2F-70F111D08A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694"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783" name="Nadpis 1">
            <a:extLst>
              <a:ext uri="{FF2B5EF4-FFF2-40B4-BE49-F238E27FC236}">
                <a16:creationId xmlns:a16="http://schemas.microsoft.com/office/drawing/2014/main" id="{473E9B45-49B3-E061-AF23-6F7082688126}"/>
              </a:ext>
            </a:extLst>
          </p:cNvPr>
          <p:cNvSpPr txBox="1">
            <a:spLocks/>
          </p:cNvSpPr>
          <p:nvPr/>
        </p:nvSpPr>
        <p:spPr>
          <a:xfrm>
            <a:off x="22412" y="-981"/>
            <a:ext cx="12150538" cy="662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C22728"/>
                </a:solidFill>
                <a:effectLst/>
                <a:uLnTx/>
                <a:uFillTx/>
                <a:latin typeface="Calibri" panose="020F0502020204030204"/>
                <a:ea typeface="+mj-ea"/>
                <a:cs typeface="+mj-cs"/>
              </a:rPr>
              <a:t>Nový Národní zdravotnický informační systém </a:t>
            </a:r>
          </a:p>
        </p:txBody>
      </p:sp>
    </p:spTree>
    <p:extLst>
      <p:ext uri="{BB962C8B-B14F-4D97-AF65-F5344CB8AC3E}">
        <p14:creationId xmlns:p14="http://schemas.microsoft.com/office/powerpoint/2010/main" val="81391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 Box 17">
            <a:extLst>
              <a:ext uri="{FF2B5EF4-FFF2-40B4-BE49-F238E27FC236}">
                <a16:creationId xmlns:a16="http://schemas.microsoft.com/office/drawing/2014/main" id="{B60B11B2-BD39-4805-BBE0-E32344FC7B51}"/>
              </a:ext>
            </a:extLst>
          </p:cNvPr>
          <p:cNvSpPr txBox="1">
            <a:spLocks noChangeArrowheads="1"/>
          </p:cNvSpPr>
          <p:nvPr/>
        </p:nvSpPr>
        <p:spPr bwMode="auto">
          <a:xfrm>
            <a:off x="3581295" y="4526734"/>
            <a:ext cx="2192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buClr>
                <a:srgbClr val="FFFF00"/>
              </a:buClr>
              <a:defRPr/>
            </a:pPr>
            <a:r>
              <a:rPr kumimoji="0" lang="cs-CZ" altLang="cs-CZ" i="1" dirty="0">
                <a:solidFill>
                  <a:srgbClr val="0000FF"/>
                </a:solidFill>
                <a:latin typeface="+mn-lt"/>
              </a:rPr>
              <a:t>Národní registr zdravotnických pracovníků </a:t>
            </a:r>
          </a:p>
        </p:txBody>
      </p:sp>
      <p:pic>
        <p:nvPicPr>
          <p:cNvPr id="600" name="Picture 16" descr="http://t3.gstatic.com/images?q=tbn:ANd9GcQcJxskDqnVD5QpYG4wNPrHjkMQ3yWcw6e0BS11wFJM7mul-Om4JA">
            <a:extLst>
              <a:ext uri="{FF2B5EF4-FFF2-40B4-BE49-F238E27FC236}">
                <a16:creationId xmlns:a16="http://schemas.microsoft.com/office/drawing/2014/main" id="{1EE6A886-1662-48A4-AF2F-70F111D08A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694"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783" name="Nadpis 1">
            <a:extLst>
              <a:ext uri="{FF2B5EF4-FFF2-40B4-BE49-F238E27FC236}">
                <a16:creationId xmlns:a16="http://schemas.microsoft.com/office/drawing/2014/main" id="{473E9B45-49B3-E061-AF23-6F7082688126}"/>
              </a:ext>
            </a:extLst>
          </p:cNvPr>
          <p:cNvSpPr txBox="1">
            <a:spLocks/>
          </p:cNvSpPr>
          <p:nvPr/>
        </p:nvSpPr>
        <p:spPr>
          <a:xfrm>
            <a:off x="22412" y="-981"/>
            <a:ext cx="12150538" cy="662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C22728"/>
                </a:solidFill>
                <a:effectLst/>
                <a:uLnTx/>
                <a:uFillTx/>
                <a:latin typeface="Calibri" panose="020F0502020204030204"/>
                <a:ea typeface="+mj-ea"/>
                <a:cs typeface="+mj-cs"/>
              </a:rPr>
              <a:t>Nový Národní zdravotnický informační systém </a:t>
            </a:r>
          </a:p>
        </p:txBody>
      </p:sp>
      <p:pic>
        <p:nvPicPr>
          <p:cNvPr id="2" name="Picture 16" descr="http://t3.gstatic.com/images?q=tbn:ANd9GcQcJxskDqnVD5QpYG4wNPrHjkMQ3yWcw6e0BS11wFJM7mul-Om4JA">
            <a:extLst>
              <a:ext uri="{FF2B5EF4-FFF2-40B4-BE49-F238E27FC236}">
                <a16:creationId xmlns:a16="http://schemas.microsoft.com/office/drawing/2014/main" id="{7A3E1B2D-395E-AFBD-2CCC-CA042432139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http://t3.gstatic.com/images?q=tbn:ANd9GcQcJxskDqnVD5QpYG4wNPrHjkMQ3yWcw6e0BS11wFJM7mul-Om4JA">
            <a:extLst>
              <a:ext uri="{FF2B5EF4-FFF2-40B4-BE49-F238E27FC236}">
                <a16:creationId xmlns:a16="http://schemas.microsoft.com/office/drawing/2014/main" id="{59FEA232-F0B7-7CAA-3DA1-59BFF0E216F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3.gstatic.com/images?q=tbn:ANd9GcQcJxskDqnVD5QpYG4wNPrHjkMQ3yWcw6e0BS11wFJM7mul-Om4JA">
            <a:extLst>
              <a:ext uri="{FF2B5EF4-FFF2-40B4-BE49-F238E27FC236}">
                <a16:creationId xmlns:a16="http://schemas.microsoft.com/office/drawing/2014/main" id="{BA82A3F6-81CD-2FED-6798-17AF267566D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076" y="45266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t3.gstatic.com/images?q=tbn:ANd9GcQcJxskDqnVD5QpYG4wNPrHjkMQ3yWcw6e0BS11wFJM7mul-Om4JA">
            <a:extLst>
              <a:ext uri="{FF2B5EF4-FFF2-40B4-BE49-F238E27FC236}">
                <a16:creationId xmlns:a16="http://schemas.microsoft.com/office/drawing/2014/main" id="{31B5375B-59AC-D6FB-C772-A168CDCB147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6476" y="46790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a:extLst>
              <a:ext uri="{FF2B5EF4-FFF2-40B4-BE49-F238E27FC236}">
                <a16:creationId xmlns:a16="http://schemas.microsoft.com/office/drawing/2014/main" id="{6AB1AF6B-B735-6E42-5518-3901F07AB185}"/>
              </a:ext>
            </a:extLst>
          </p:cNvPr>
          <p:cNvCxnSpPr>
            <a:cxnSpLocks/>
          </p:cNvCxnSpPr>
          <p:nvPr/>
        </p:nvCxnSpPr>
        <p:spPr>
          <a:xfrm flipV="1">
            <a:off x="1907756" y="3882888"/>
            <a:ext cx="2347163" cy="796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1140B13-0209-E199-ADFB-49240DA96BCF}"/>
              </a:ext>
            </a:extLst>
          </p:cNvPr>
          <p:cNvSpPr txBox="1"/>
          <p:nvPr/>
        </p:nvSpPr>
        <p:spPr>
          <a:xfrm rot="20485565">
            <a:off x="2245088" y="4320227"/>
            <a:ext cx="1781175" cy="369332"/>
          </a:xfrm>
          <a:prstGeom prst="rect">
            <a:avLst/>
          </a:prstGeom>
          <a:noFill/>
        </p:spPr>
        <p:txBody>
          <a:bodyPr wrap="square" rtlCol="0">
            <a:spAutoFit/>
          </a:bodyPr>
          <a:lstStyle/>
          <a:p>
            <a:pPr algn="ctr"/>
            <a:r>
              <a:rPr lang="cs-CZ" b="1" dirty="0"/>
              <a:t>Vzdělavatelé</a:t>
            </a:r>
          </a:p>
        </p:txBody>
      </p:sp>
    </p:spTree>
    <p:extLst>
      <p:ext uri="{BB962C8B-B14F-4D97-AF65-F5344CB8AC3E}">
        <p14:creationId xmlns:p14="http://schemas.microsoft.com/office/powerpoint/2010/main" val="4192513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 Box 17">
            <a:extLst>
              <a:ext uri="{FF2B5EF4-FFF2-40B4-BE49-F238E27FC236}">
                <a16:creationId xmlns:a16="http://schemas.microsoft.com/office/drawing/2014/main" id="{B60B11B2-BD39-4805-BBE0-E32344FC7B51}"/>
              </a:ext>
            </a:extLst>
          </p:cNvPr>
          <p:cNvSpPr txBox="1">
            <a:spLocks noChangeArrowheads="1"/>
          </p:cNvSpPr>
          <p:nvPr/>
        </p:nvSpPr>
        <p:spPr bwMode="auto">
          <a:xfrm>
            <a:off x="3581295" y="4526734"/>
            <a:ext cx="2192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buClr>
                <a:srgbClr val="FFFF00"/>
              </a:buClr>
              <a:defRPr/>
            </a:pPr>
            <a:r>
              <a:rPr kumimoji="0" lang="cs-CZ" altLang="cs-CZ" i="1" dirty="0">
                <a:solidFill>
                  <a:srgbClr val="0000FF"/>
                </a:solidFill>
                <a:latin typeface="+mn-lt"/>
              </a:rPr>
              <a:t>Národní registr zdravotnických pracovníků </a:t>
            </a:r>
          </a:p>
        </p:txBody>
      </p:sp>
      <p:pic>
        <p:nvPicPr>
          <p:cNvPr id="600" name="Picture 16" descr="http://t3.gstatic.com/images?q=tbn:ANd9GcQcJxskDqnVD5QpYG4wNPrHjkMQ3yWcw6e0BS11wFJM7mul-Om4JA">
            <a:extLst>
              <a:ext uri="{FF2B5EF4-FFF2-40B4-BE49-F238E27FC236}">
                <a16:creationId xmlns:a16="http://schemas.microsoft.com/office/drawing/2014/main" id="{1EE6A886-1662-48A4-AF2F-70F111D08A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694"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783" name="Nadpis 1">
            <a:extLst>
              <a:ext uri="{FF2B5EF4-FFF2-40B4-BE49-F238E27FC236}">
                <a16:creationId xmlns:a16="http://schemas.microsoft.com/office/drawing/2014/main" id="{473E9B45-49B3-E061-AF23-6F7082688126}"/>
              </a:ext>
            </a:extLst>
          </p:cNvPr>
          <p:cNvSpPr txBox="1">
            <a:spLocks/>
          </p:cNvSpPr>
          <p:nvPr/>
        </p:nvSpPr>
        <p:spPr>
          <a:xfrm>
            <a:off x="22412" y="-981"/>
            <a:ext cx="12150538" cy="662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C22728"/>
                </a:solidFill>
                <a:effectLst/>
                <a:uLnTx/>
                <a:uFillTx/>
                <a:latin typeface="Calibri" panose="020F0502020204030204"/>
                <a:ea typeface="+mj-ea"/>
                <a:cs typeface="+mj-cs"/>
              </a:rPr>
              <a:t>Nový Národní zdravotnický informační systém </a:t>
            </a:r>
          </a:p>
        </p:txBody>
      </p:sp>
      <p:pic>
        <p:nvPicPr>
          <p:cNvPr id="2" name="Picture 16" descr="http://t3.gstatic.com/images?q=tbn:ANd9GcQcJxskDqnVD5QpYG4wNPrHjkMQ3yWcw6e0BS11wFJM7mul-Om4JA">
            <a:extLst>
              <a:ext uri="{FF2B5EF4-FFF2-40B4-BE49-F238E27FC236}">
                <a16:creationId xmlns:a16="http://schemas.microsoft.com/office/drawing/2014/main" id="{7A3E1B2D-395E-AFBD-2CCC-CA042432139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http://t3.gstatic.com/images?q=tbn:ANd9GcQcJxskDqnVD5QpYG4wNPrHjkMQ3yWcw6e0BS11wFJM7mul-Om4JA">
            <a:extLst>
              <a:ext uri="{FF2B5EF4-FFF2-40B4-BE49-F238E27FC236}">
                <a16:creationId xmlns:a16="http://schemas.microsoft.com/office/drawing/2014/main" id="{59FEA232-F0B7-7CAA-3DA1-59BFF0E216F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3.gstatic.com/images?q=tbn:ANd9GcQcJxskDqnVD5QpYG4wNPrHjkMQ3yWcw6e0BS11wFJM7mul-Om4JA">
            <a:extLst>
              <a:ext uri="{FF2B5EF4-FFF2-40B4-BE49-F238E27FC236}">
                <a16:creationId xmlns:a16="http://schemas.microsoft.com/office/drawing/2014/main" id="{BA82A3F6-81CD-2FED-6798-17AF267566D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076" y="45266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t3.gstatic.com/images?q=tbn:ANd9GcQcJxskDqnVD5QpYG4wNPrHjkMQ3yWcw6e0BS11wFJM7mul-Om4JA">
            <a:extLst>
              <a:ext uri="{FF2B5EF4-FFF2-40B4-BE49-F238E27FC236}">
                <a16:creationId xmlns:a16="http://schemas.microsoft.com/office/drawing/2014/main" id="{31B5375B-59AC-D6FB-C772-A168CDCB147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6476" y="46790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a:extLst>
              <a:ext uri="{FF2B5EF4-FFF2-40B4-BE49-F238E27FC236}">
                <a16:creationId xmlns:a16="http://schemas.microsoft.com/office/drawing/2014/main" id="{6AB1AF6B-B735-6E42-5518-3901F07AB185}"/>
              </a:ext>
            </a:extLst>
          </p:cNvPr>
          <p:cNvCxnSpPr>
            <a:cxnSpLocks/>
          </p:cNvCxnSpPr>
          <p:nvPr/>
        </p:nvCxnSpPr>
        <p:spPr>
          <a:xfrm flipV="1">
            <a:off x="1907756" y="3882888"/>
            <a:ext cx="2347163" cy="796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1140B13-0209-E199-ADFB-49240DA96BCF}"/>
              </a:ext>
            </a:extLst>
          </p:cNvPr>
          <p:cNvSpPr txBox="1"/>
          <p:nvPr/>
        </p:nvSpPr>
        <p:spPr>
          <a:xfrm rot="20485565">
            <a:off x="2245088" y="4320227"/>
            <a:ext cx="1781175" cy="369332"/>
          </a:xfrm>
          <a:prstGeom prst="rect">
            <a:avLst/>
          </a:prstGeom>
          <a:noFill/>
        </p:spPr>
        <p:txBody>
          <a:bodyPr wrap="square" rtlCol="0">
            <a:spAutoFit/>
          </a:bodyPr>
          <a:lstStyle/>
          <a:p>
            <a:pPr algn="ctr"/>
            <a:r>
              <a:rPr lang="cs-CZ" b="1" dirty="0"/>
              <a:t>Vzdělavatelé</a:t>
            </a:r>
          </a:p>
        </p:txBody>
      </p:sp>
      <p:pic>
        <p:nvPicPr>
          <p:cNvPr id="8" name="Picture 16" descr="http://t3.gstatic.com/images?q=tbn:ANd9GcQcJxskDqnVD5QpYG4wNPrHjkMQ3yWcw6e0BS11wFJM7mul-Om4JA">
            <a:extLst>
              <a:ext uri="{FF2B5EF4-FFF2-40B4-BE49-F238E27FC236}">
                <a16:creationId xmlns:a16="http://schemas.microsoft.com/office/drawing/2014/main" id="{189ECC3F-C200-3FD7-DAE3-88EC6336574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t3.gstatic.com/images?q=tbn:ANd9GcQcJxskDqnVD5QpYG4wNPrHjkMQ3yWcw6e0BS11wFJM7mul-Om4JA">
            <a:extLst>
              <a:ext uri="{FF2B5EF4-FFF2-40B4-BE49-F238E27FC236}">
                <a16:creationId xmlns:a16="http://schemas.microsoft.com/office/drawing/2014/main" id="{9E0DF4F6-AFF1-6882-38CC-0A0478141FD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t3.gstatic.com/images?q=tbn:ANd9GcQcJxskDqnVD5QpYG4wNPrHjkMQ3yWcw6e0BS11wFJM7mul-Om4JA">
            <a:extLst>
              <a:ext uri="{FF2B5EF4-FFF2-40B4-BE49-F238E27FC236}">
                <a16:creationId xmlns:a16="http://schemas.microsoft.com/office/drawing/2014/main" id="{C46DAEA3-3880-4660-4ADD-39A2E4AE1EB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701" y="2088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t3.gstatic.com/images?q=tbn:ANd9GcQcJxskDqnVD5QpYG4wNPrHjkMQ3yWcw6e0BS11wFJM7mul-Om4JA">
            <a:extLst>
              <a:ext uri="{FF2B5EF4-FFF2-40B4-BE49-F238E27FC236}">
                <a16:creationId xmlns:a16="http://schemas.microsoft.com/office/drawing/2014/main" id="{4DD6B4F7-80B6-382E-88AD-5C60F8E20AC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5101" y="22406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Přímá spojnice se šipkou 11">
            <a:extLst>
              <a:ext uri="{FF2B5EF4-FFF2-40B4-BE49-F238E27FC236}">
                <a16:creationId xmlns:a16="http://schemas.microsoft.com/office/drawing/2014/main" id="{FA6BD963-3AB0-34EE-0947-9368AFAE9FA3}"/>
              </a:ext>
            </a:extLst>
          </p:cNvPr>
          <p:cNvCxnSpPr>
            <a:cxnSpLocks/>
          </p:cNvCxnSpPr>
          <p:nvPr/>
        </p:nvCxnSpPr>
        <p:spPr>
          <a:xfrm>
            <a:off x="2345896" y="2625543"/>
            <a:ext cx="1909023" cy="768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6C48A44A-A91A-7649-08EE-DE4BA9BBD96F}"/>
              </a:ext>
            </a:extLst>
          </p:cNvPr>
          <p:cNvSpPr txBox="1"/>
          <p:nvPr/>
        </p:nvSpPr>
        <p:spPr>
          <a:xfrm rot="1246759">
            <a:off x="2374794" y="2632444"/>
            <a:ext cx="1781175" cy="369332"/>
          </a:xfrm>
          <a:prstGeom prst="rect">
            <a:avLst/>
          </a:prstGeom>
          <a:noFill/>
        </p:spPr>
        <p:txBody>
          <a:bodyPr wrap="square" rtlCol="0">
            <a:spAutoFit/>
          </a:bodyPr>
          <a:lstStyle/>
          <a:p>
            <a:pPr algn="ctr"/>
            <a:r>
              <a:rPr lang="cs-CZ" b="1" dirty="0"/>
              <a:t>Poskytovatelé</a:t>
            </a:r>
          </a:p>
        </p:txBody>
      </p:sp>
    </p:spTree>
    <p:extLst>
      <p:ext uri="{BB962C8B-B14F-4D97-AF65-F5344CB8AC3E}">
        <p14:creationId xmlns:p14="http://schemas.microsoft.com/office/powerpoint/2010/main" val="357847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 Box 17">
            <a:extLst>
              <a:ext uri="{FF2B5EF4-FFF2-40B4-BE49-F238E27FC236}">
                <a16:creationId xmlns:a16="http://schemas.microsoft.com/office/drawing/2014/main" id="{B60B11B2-BD39-4805-BBE0-E32344FC7B51}"/>
              </a:ext>
            </a:extLst>
          </p:cNvPr>
          <p:cNvSpPr txBox="1">
            <a:spLocks noChangeArrowheads="1"/>
          </p:cNvSpPr>
          <p:nvPr/>
        </p:nvSpPr>
        <p:spPr bwMode="auto">
          <a:xfrm>
            <a:off x="3581295" y="4526734"/>
            <a:ext cx="2192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buClr>
                <a:srgbClr val="FFFF00"/>
              </a:buClr>
              <a:defRPr/>
            </a:pPr>
            <a:r>
              <a:rPr kumimoji="0" lang="cs-CZ" altLang="cs-CZ" i="1" dirty="0">
                <a:solidFill>
                  <a:srgbClr val="0000FF"/>
                </a:solidFill>
                <a:latin typeface="+mn-lt"/>
              </a:rPr>
              <a:t>Národní registr zdravotnických pracovníků </a:t>
            </a:r>
          </a:p>
        </p:txBody>
      </p:sp>
      <p:pic>
        <p:nvPicPr>
          <p:cNvPr id="600" name="Picture 16" descr="http://t3.gstatic.com/images?q=tbn:ANd9GcQcJxskDqnVD5QpYG4wNPrHjkMQ3yWcw6e0BS11wFJM7mul-Om4JA">
            <a:extLst>
              <a:ext uri="{FF2B5EF4-FFF2-40B4-BE49-F238E27FC236}">
                <a16:creationId xmlns:a16="http://schemas.microsoft.com/office/drawing/2014/main" id="{1EE6A886-1662-48A4-AF2F-70F111D08A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694"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783" name="Nadpis 1">
            <a:extLst>
              <a:ext uri="{FF2B5EF4-FFF2-40B4-BE49-F238E27FC236}">
                <a16:creationId xmlns:a16="http://schemas.microsoft.com/office/drawing/2014/main" id="{473E9B45-49B3-E061-AF23-6F7082688126}"/>
              </a:ext>
            </a:extLst>
          </p:cNvPr>
          <p:cNvSpPr txBox="1">
            <a:spLocks/>
          </p:cNvSpPr>
          <p:nvPr/>
        </p:nvSpPr>
        <p:spPr>
          <a:xfrm>
            <a:off x="22412" y="-981"/>
            <a:ext cx="12150538" cy="662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C22728"/>
                </a:solidFill>
                <a:effectLst/>
                <a:uLnTx/>
                <a:uFillTx/>
                <a:latin typeface="Calibri" panose="020F0502020204030204"/>
                <a:ea typeface="+mj-ea"/>
                <a:cs typeface="+mj-cs"/>
              </a:rPr>
              <a:t>Nový Národní zdravotnický informační systém </a:t>
            </a:r>
          </a:p>
        </p:txBody>
      </p:sp>
      <p:pic>
        <p:nvPicPr>
          <p:cNvPr id="2" name="Picture 16" descr="http://t3.gstatic.com/images?q=tbn:ANd9GcQcJxskDqnVD5QpYG4wNPrHjkMQ3yWcw6e0BS11wFJM7mul-Om4JA">
            <a:extLst>
              <a:ext uri="{FF2B5EF4-FFF2-40B4-BE49-F238E27FC236}">
                <a16:creationId xmlns:a16="http://schemas.microsoft.com/office/drawing/2014/main" id="{7A3E1B2D-395E-AFBD-2CCC-CA042432139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http://t3.gstatic.com/images?q=tbn:ANd9GcQcJxskDqnVD5QpYG4wNPrHjkMQ3yWcw6e0BS11wFJM7mul-Om4JA">
            <a:extLst>
              <a:ext uri="{FF2B5EF4-FFF2-40B4-BE49-F238E27FC236}">
                <a16:creationId xmlns:a16="http://schemas.microsoft.com/office/drawing/2014/main" id="{59FEA232-F0B7-7CAA-3DA1-59BFF0E216F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3.gstatic.com/images?q=tbn:ANd9GcQcJxskDqnVD5QpYG4wNPrHjkMQ3yWcw6e0BS11wFJM7mul-Om4JA">
            <a:extLst>
              <a:ext uri="{FF2B5EF4-FFF2-40B4-BE49-F238E27FC236}">
                <a16:creationId xmlns:a16="http://schemas.microsoft.com/office/drawing/2014/main" id="{BA82A3F6-81CD-2FED-6798-17AF267566D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076" y="45266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t3.gstatic.com/images?q=tbn:ANd9GcQcJxskDqnVD5QpYG4wNPrHjkMQ3yWcw6e0BS11wFJM7mul-Om4JA">
            <a:extLst>
              <a:ext uri="{FF2B5EF4-FFF2-40B4-BE49-F238E27FC236}">
                <a16:creationId xmlns:a16="http://schemas.microsoft.com/office/drawing/2014/main" id="{31B5375B-59AC-D6FB-C772-A168CDCB147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6476" y="46790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a:extLst>
              <a:ext uri="{FF2B5EF4-FFF2-40B4-BE49-F238E27FC236}">
                <a16:creationId xmlns:a16="http://schemas.microsoft.com/office/drawing/2014/main" id="{6AB1AF6B-B735-6E42-5518-3901F07AB185}"/>
              </a:ext>
            </a:extLst>
          </p:cNvPr>
          <p:cNvCxnSpPr>
            <a:cxnSpLocks/>
          </p:cNvCxnSpPr>
          <p:nvPr/>
        </p:nvCxnSpPr>
        <p:spPr>
          <a:xfrm flipV="1">
            <a:off x="1907756" y="3882888"/>
            <a:ext cx="2347163" cy="796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1140B13-0209-E199-ADFB-49240DA96BCF}"/>
              </a:ext>
            </a:extLst>
          </p:cNvPr>
          <p:cNvSpPr txBox="1"/>
          <p:nvPr/>
        </p:nvSpPr>
        <p:spPr>
          <a:xfrm rot="20485565">
            <a:off x="2245088" y="4320227"/>
            <a:ext cx="1781175" cy="369332"/>
          </a:xfrm>
          <a:prstGeom prst="rect">
            <a:avLst/>
          </a:prstGeom>
          <a:noFill/>
        </p:spPr>
        <p:txBody>
          <a:bodyPr wrap="square" rtlCol="0">
            <a:spAutoFit/>
          </a:bodyPr>
          <a:lstStyle/>
          <a:p>
            <a:pPr algn="ctr"/>
            <a:r>
              <a:rPr lang="cs-CZ" b="1" dirty="0"/>
              <a:t>Vzdělavatelé</a:t>
            </a:r>
          </a:p>
        </p:txBody>
      </p:sp>
      <p:pic>
        <p:nvPicPr>
          <p:cNvPr id="8" name="Picture 16" descr="http://t3.gstatic.com/images?q=tbn:ANd9GcQcJxskDqnVD5QpYG4wNPrHjkMQ3yWcw6e0BS11wFJM7mul-Om4JA">
            <a:extLst>
              <a:ext uri="{FF2B5EF4-FFF2-40B4-BE49-F238E27FC236}">
                <a16:creationId xmlns:a16="http://schemas.microsoft.com/office/drawing/2014/main" id="{189ECC3F-C200-3FD7-DAE3-88EC6336574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t3.gstatic.com/images?q=tbn:ANd9GcQcJxskDqnVD5QpYG4wNPrHjkMQ3yWcw6e0BS11wFJM7mul-Om4JA">
            <a:extLst>
              <a:ext uri="{FF2B5EF4-FFF2-40B4-BE49-F238E27FC236}">
                <a16:creationId xmlns:a16="http://schemas.microsoft.com/office/drawing/2014/main" id="{9E0DF4F6-AFF1-6882-38CC-0A0478141FD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t3.gstatic.com/images?q=tbn:ANd9GcQcJxskDqnVD5QpYG4wNPrHjkMQ3yWcw6e0BS11wFJM7mul-Om4JA">
            <a:extLst>
              <a:ext uri="{FF2B5EF4-FFF2-40B4-BE49-F238E27FC236}">
                <a16:creationId xmlns:a16="http://schemas.microsoft.com/office/drawing/2014/main" id="{C46DAEA3-3880-4660-4ADD-39A2E4AE1EB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701" y="2088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t3.gstatic.com/images?q=tbn:ANd9GcQcJxskDqnVD5QpYG4wNPrHjkMQ3yWcw6e0BS11wFJM7mul-Om4JA">
            <a:extLst>
              <a:ext uri="{FF2B5EF4-FFF2-40B4-BE49-F238E27FC236}">
                <a16:creationId xmlns:a16="http://schemas.microsoft.com/office/drawing/2014/main" id="{4DD6B4F7-80B6-382E-88AD-5C60F8E20AC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5101" y="22406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Přímá spojnice se šipkou 11">
            <a:extLst>
              <a:ext uri="{FF2B5EF4-FFF2-40B4-BE49-F238E27FC236}">
                <a16:creationId xmlns:a16="http://schemas.microsoft.com/office/drawing/2014/main" id="{FA6BD963-3AB0-34EE-0947-9368AFAE9FA3}"/>
              </a:ext>
            </a:extLst>
          </p:cNvPr>
          <p:cNvCxnSpPr>
            <a:cxnSpLocks/>
          </p:cNvCxnSpPr>
          <p:nvPr/>
        </p:nvCxnSpPr>
        <p:spPr>
          <a:xfrm>
            <a:off x="2345896" y="2625543"/>
            <a:ext cx="1909023" cy="768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6C48A44A-A91A-7649-08EE-DE4BA9BBD96F}"/>
              </a:ext>
            </a:extLst>
          </p:cNvPr>
          <p:cNvSpPr txBox="1"/>
          <p:nvPr/>
        </p:nvSpPr>
        <p:spPr>
          <a:xfrm rot="1246759">
            <a:off x="2374794" y="2632444"/>
            <a:ext cx="1781175" cy="369332"/>
          </a:xfrm>
          <a:prstGeom prst="rect">
            <a:avLst/>
          </a:prstGeom>
          <a:noFill/>
        </p:spPr>
        <p:txBody>
          <a:bodyPr wrap="square" rtlCol="0">
            <a:spAutoFit/>
          </a:bodyPr>
          <a:lstStyle/>
          <a:p>
            <a:pPr algn="ctr"/>
            <a:r>
              <a:rPr lang="cs-CZ" b="1" dirty="0"/>
              <a:t>Poskytovatelé</a:t>
            </a:r>
          </a:p>
        </p:txBody>
      </p:sp>
      <p:pic>
        <p:nvPicPr>
          <p:cNvPr id="14" name="Picture 16" descr="http://t3.gstatic.com/images?q=tbn:ANd9GcQcJxskDqnVD5QpYG4wNPrHjkMQ3yWcw6e0BS11wFJM7mul-Om4JA">
            <a:extLst>
              <a:ext uri="{FF2B5EF4-FFF2-40B4-BE49-F238E27FC236}">
                <a16:creationId xmlns:a16="http://schemas.microsoft.com/office/drawing/2014/main" id="{1AFDC562-526F-CA06-E7E1-9D4F4FD13EF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3919"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7">
            <a:extLst>
              <a:ext uri="{FF2B5EF4-FFF2-40B4-BE49-F238E27FC236}">
                <a16:creationId xmlns:a16="http://schemas.microsoft.com/office/drawing/2014/main" id="{BFEEA97F-46B4-0F67-E4F6-9C2494DCE5D9}"/>
              </a:ext>
            </a:extLst>
          </p:cNvPr>
          <p:cNvSpPr txBox="1">
            <a:spLocks noChangeArrowheads="1"/>
          </p:cNvSpPr>
          <p:nvPr/>
        </p:nvSpPr>
        <p:spPr bwMode="auto">
          <a:xfrm>
            <a:off x="6340524" y="4516956"/>
            <a:ext cx="3157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a:buClr>
                <a:srgbClr val="FFFF00"/>
              </a:buClr>
              <a:defRPr/>
            </a:pPr>
            <a:r>
              <a:rPr kumimoji="0" lang="cs-CZ" altLang="cs-CZ" i="1" dirty="0">
                <a:solidFill>
                  <a:srgbClr val="0000FF"/>
                </a:solidFill>
                <a:latin typeface="+mn-lt"/>
              </a:rPr>
              <a:t>Národní registr hrazených zdravotních služeb</a:t>
            </a:r>
          </a:p>
        </p:txBody>
      </p:sp>
      <p:pic>
        <p:nvPicPr>
          <p:cNvPr id="16" name="Picture 16" descr="http://t3.gstatic.com/images?q=tbn:ANd9GcQcJxskDqnVD5QpYG4wNPrHjkMQ3yWcw6e0BS11wFJM7mul-Om4JA">
            <a:extLst>
              <a:ext uri="{FF2B5EF4-FFF2-40B4-BE49-F238E27FC236}">
                <a16:creationId xmlns:a16="http://schemas.microsoft.com/office/drawing/2014/main" id="{ECDD743B-BD8B-174C-CCC5-B0DC7DEE846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t3.gstatic.com/images?q=tbn:ANd9GcQcJxskDqnVD5QpYG4wNPrHjkMQ3yWcw6e0BS11wFJM7mul-Om4JA">
            <a:extLst>
              <a:ext uri="{FF2B5EF4-FFF2-40B4-BE49-F238E27FC236}">
                <a16:creationId xmlns:a16="http://schemas.microsoft.com/office/drawing/2014/main" id="{13C718F4-F2A3-4C50-1F05-E5D2EE9DB81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t3.gstatic.com/images?q=tbn:ANd9GcQcJxskDqnVD5QpYG4wNPrHjkMQ3yWcw6e0BS11wFJM7mul-Om4JA">
            <a:extLst>
              <a:ext uri="{FF2B5EF4-FFF2-40B4-BE49-F238E27FC236}">
                <a16:creationId xmlns:a16="http://schemas.microsoft.com/office/drawing/2014/main" id="{EEDE2688-3E0A-361A-1961-F67368CD59E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25826" y="33931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t3.gstatic.com/images?q=tbn:ANd9GcQcJxskDqnVD5QpYG4wNPrHjkMQ3yWcw6e0BS11wFJM7mul-Om4JA">
            <a:extLst>
              <a:ext uri="{FF2B5EF4-FFF2-40B4-BE49-F238E27FC236}">
                <a16:creationId xmlns:a16="http://schemas.microsoft.com/office/drawing/2014/main" id="{E62C0A01-370D-5A4E-FB0F-6225AD83055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8226" y="3545570"/>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Přímá spojnice se šipkou 19">
            <a:extLst>
              <a:ext uri="{FF2B5EF4-FFF2-40B4-BE49-F238E27FC236}">
                <a16:creationId xmlns:a16="http://schemas.microsoft.com/office/drawing/2014/main" id="{DF78C12E-3DA7-E272-AB48-D4068DED899F}"/>
              </a:ext>
            </a:extLst>
          </p:cNvPr>
          <p:cNvCxnSpPr>
            <a:cxnSpLocks/>
          </p:cNvCxnSpPr>
          <p:nvPr/>
        </p:nvCxnSpPr>
        <p:spPr>
          <a:xfrm flipH="1">
            <a:off x="9281754" y="3632203"/>
            <a:ext cx="1839272" cy="20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2F6B9FA7-8464-50EF-5D60-BB3B972DE61E}"/>
              </a:ext>
            </a:extLst>
          </p:cNvPr>
          <p:cNvSpPr txBox="1"/>
          <p:nvPr/>
        </p:nvSpPr>
        <p:spPr>
          <a:xfrm>
            <a:off x="9483361" y="3306789"/>
            <a:ext cx="1781175" cy="646331"/>
          </a:xfrm>
          <a:prstGeom prst="rect">
            <a:avLst/>
          </a:prstGeom>
          <a:noFill/>
        </p:spPr>
        <p:txBody>
          <a:bodyPr wrap="square" rtlCol="0">
            <a:spAutoFit/>
          </a:bodyPr>
          <a:lstStyle/>
          <a:p>
            <a:pPr algn="ctr"/>
            <a:r>
              <a:rPr lang="cs-CZ" b="1" dirty="0"/>
              <a:t>Zdravotní pojišťovny</a:t>
            </a:r>
          </a:p>
        </p:txBody>
      </p:sp>
    </p:spTree>
    <p:extLst>
      <p:ext uri="{BB962C8B-B14F-4D97-AF65-F5344CB8AC3E}">
        <p14:creationId xmlns:p14="http://schemas.microsoft.com/office/powerpoint/2010/main" val="3477398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 Box 17">
            <a:extLst>
              <a:ext uri="{FF2B5EF4-FFF2-40B4-BE49-F238E27FC236}">
                <a16:creationId xmlns:a16="http://schemas.microsoft.com/office/drawing/2014/main" id="{B60B11B2-BD39-4805-BBE0-E32344FC7B51}"/>
              </a:ext>
            </a:extLst>
          </p:cNvPr>
          <p:cNvSpPr txBox="1">
            <a:spLocks noChangeArrowheads="1"/>
          </p:cNvSpPr>
          <p:nvPr/>
        </p:nvSpPr>
        <p:spPr bwMode="auto">
          <a:xfrm>
            <a:off x="3581295" y="4526734"/>
            <a:ext cx="2192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buClr>
                <a:srgbClr val="FFFF00"/>
              </a:buClr>
              <a:defRPr/>
            </a:pPr>
            <a:r>
              <a:rPr kumimoji="0" lang="cs-CZ" altLang="cs-CZ" i="1" dirty="0">
                <a:solidFill>
                  <a:srgbClr val="0000FF"/>
                </a:solidFill>
                <a:latin typeface="+mn-lt"/>
              </a:rPr>
              <a:t>Národní registr zdravotnických pracovníků </a:t>
            </a:r>
          </a:p>
        </p:txBody>
      </p:sp>
      <p:pic>
        <p:nvPicPr>
          <p:cNvPr id="600" name="Picture 16" descr="http://t3.gstatic.com/images?q=tbn:ANd9GcQcJxskDqnVD5QpYG4wNPrHjkMQ3yWcw6e0BS11wFJM7mul-Om4JA">
            <a:extLst>
              <a:ext uri="{FF2B5EF4-FFF2-40B4-BE49-F238E27FC236}">
                <a16:creationId xmlns:a16="http://schemas.microsoft.com/office/drawing/2014/main" id="{1EE6A886-1662-48A4-AF2F-70F111D08A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694"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783" name="Nadpis 1">
            <a:extLst>
              <a:ext uri="{FF2B5EF4-FFF2-40B4-BE49-F238E27FC236}">
                <a16:creationId xmlns:a16="http://schemas.microsoft.com/office/drawing/2014/main" id="{473E9B45-49B3-E061-AF23-6F7082688126}"/>
              </a:ext>
            </a:extLst>
          </p:cNvPr>
          <p:cNvSpPr txBox="1">
            <a:spLocks/>
          </p:cNvSpPr>
          <p:nvPr/>
        </p:nvSpPr>
        <p:spPr>
          <a:xfrm>
            <a:off x="22412" y="-981"/>
            <a:ext cx="12150538" cy="662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C22728"/>
                </a:solidFill>
                <a:effectLst/>
                <a:uLnTx/>
                <a:uFillTx/>
                <a:latin typeface="Calibri" panose="020F0502020204030204"/>
                <a:ea typeface="+mj-ea"/>
                <a:cs typeface="+mj-cs"/>
              </a:rPr>
              <a:t>Nový Národní zdravotnický informační systém </a:t>
            </a:r>
          </a:p>
        </p:txBody>
      </p:sp>
      <p:pic>
        <p:nvPicPr>
          <p:cNvPr id="2" name="Picture 16" descr="http://t3.gstatic.com/images?q=tbn:ANd9GcQcJxskDqnVD5QpYG4wNPrHjkMQ3yWcw6e0BS11wFJM7mul-Om4JA">
            <a:extLst>
              <a:ext uri="{FF2B5EF4-FFF2-40B4-BE49-F238E27FC236}">
                <a16:creationId xmlns:a16="http://schemas.microsoft.com/office/drawing/2014/main" id="{7A3E1B2D-395E-AFBD-2CCC-CA042432139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http://t3.gstatic.com/images?q=tbn:ANd9GcQcJxskDqnVD5QpYG4wNPrHjkMQ3yWcw6e0BS11wFJM7mul-Om4JA">
            <a:extLst>
              <a:ext uri="{FF2B5EF4-FFF2-40B4-BE49-F238E27FC236}">
                <a16:creationId xmlns:a16="http://schemas.microsoft.com/office/drawing/2014/main" id="{59FEA232-F0B7-7CAA-3DA1-59BFF0E216F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3.gstatic.com/images?q=tbn:ANd9GcQcJxskDqnVD5QpYG4wNPrHjkMQ3yWcw6e0BS11wFJM7mul-Om4JA">
            <a:extLst>
              <a:ext uri="{FF2B5EF4-FFF2-40B4-BE49-F238E27FC236}">
                <a16:creationId xmlns:a16="http://schemas.microsoft.com/office/drawing/2014/main" id="{BA82A3F6-81CD-2FED-6798-17AF267566D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076" y="45266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t3.gstatic.com/images?q=tbn:ANd9GcQcJxskDqnVD5QpYG4wNPrHjkMQ3yWcw6e0BS11wFJM7mul-Om4JA">
            <a:extLst>
              <a:ext uri="{FF2B5EF4-FFF2-40B4-BE49-F238E27FC236}">
                <a16:creationId xmlns:a16="http://schemas.microsoft.com/office/drawing/2014/main" id="{31B5375B-59AC-D6FB-C772-A168CDCB147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6476" y="46790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a:extLst>
              <a:ext uri="{FF2B5EF4-FFF2-40B4-BE49-F238E27FC236}">
                <a16:creationId xmlns:a16="http://schemas.microsoft.com/office/drawing/2014/main" id="{6AB1AF6B-B735-6E42-5518-3901F07AB185}"/>
              </a:ext>
            </a:extLst>
          </p:cNvPr>
          <p:cNvCxnSpPr>
            <a:cxnSpLocks/>
          </p:cNvCxnSpPr>
          <p:nvPr/>
        </p:nvCxnSpPr>
        <p:spPr>
          <a:xfrm flipV="1">
            <a:off x="1907756" y="3882888"/>
            <a:ext cx="2347163" cy="796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1140B13-0209-E199-ADFB-49240DA96BCF}"/>
              </a:ext>
            </a:extLst>
          </p:cNvPr>
          <p:cNvSpPr txBox="1"/>
          <p:nvPr/>
        </p:nvSpPr>
        <p:spPr>
          <a:xfrm rot="20485565">
            <a:off x="2245088" y="4320227"/>
            <a:ext cx="1781175" cy="369332"/>
          </a:xfrm>
          <a:prstGeom prst="rect">
            <a:avLst/>
          </a:prstGeom>
          <a:noFill/>
        </p:spPr>
        <p:txBody>
          <a:bodyPr wrap="square" rtlCol="0">
            <a:spAutoFit/>
          </a:bodyPr>
          <a:lstStyle/>
          <a:p>
            <a:pPr algn="ctr"/>
            <a:r>
              <a:rPr lang="cs-CZ" b="1" dirty="0"/>
              <a:t>Vzdělavatelé</a:t>
            </a:r>
          </a:p>
        </p:txBody>
      </p:sp>
      <p:pic>
        <p:nvPicPr>
          <p:cNvPr id="8" name="Picture 16" descr="http://t3.gstatic.com/images?q=tbn:ANd9GcQcJxskDqnVD5QpYG4wNPrHjkMQ3yWcw6e0BS11wFJM7mul-Om4JA">
            <a:extLst>
              <a:ext uri="{FF2B5EF4-FFF2-40B4-BE49-F238E27FC236}">
                <a16:creationId xmlns:a16="http://schemas.microsoft.com/office/drawing/2014/main" id="{189ECC3F-C200-3FD7-DAE3-88EC6336574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t3.gstatic.com/images?q=tbn:ANd9GcQcJxskDqnVD5QpYG4wNPrHjkMQ3yWcw6e0BS11wFJM7mul-Om4JA">
            <a:extLst>
              <a:ext uri="{FF2B5EF4-FFF2-40B4-BE49-F238E27FC236}">
                <a16:creationId xmlns:a16="http://schemas.microsoft.com/office/drawing/2014/main" id="{9E0DF4F6-AFF1-6882-38CC-0A0478141FD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t3.gstatic.com/images?q=tbn:ANd9GcQcJxskDqnVD5QpYG4wNPrHjkMQ3yWcw6e0BS11wFJM7mul-Om4JA">
            <a:extLst>
              <a:ext uri="{FF2B5EF4-FFF2-40B4-BE49-F238E27FC236}">
                <a16:creationId xmlns:a16="http://schemas.microsoft.com/office/drawing/2014/main" id="{C46DAEA3-3880-4660-4ADD-39A2E4AE1EB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701" y="2088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t3.gstatic.com/images?q=tbn:ANd9GcQcJxskDqnVD5QpYG4wNPrHjkMQ3yWcw6e0BS11wFJM7mul-Om4JA">
            <a:extLst>
              <a:ext uri="{FF2B5EF4-FFF2-40B4-BE49-F238E27FC236}">
                <a16:creationId xmlns:a16="http://schemas.microsoft.com/office/drawing/2014/main" id="{4DD6B4F7-80B6-382E-88AD-5C60F8E20AC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5101" y="22406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Přímá spojnice se šipkou 11">
            <a:extLst>
              <a:ext uri="{FF2B5EF4-FFF2-40B4-BE49-F238E27FC236}">
                <a16:creationId xmlns:a16="http://schemas.microsoft.com/office/drawing/2014/main" id="{FA6BD963-3AB0-34EE-0947-9368AFAE9FA3}"/>
              </a:ext>
            </a:extLst>
          </p:cNvPr>
          <p:cNvCxnSpPr>
            <a:cxnSpLocks/>
          </p:cNvCxnSpPr>
          <p:nvPr/>
        </p:nvCxnSpPr>
        <p:spPr>
          <a:xfrm>
            <a:off x="2345896" y="2625543"/>
            <a:ext cx="1909023" cy="768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6C48A44A-A91A-7649-08EE-DE4BA9BBD96F}"/>
              </a:ext>
            </a:extLst>
          </p:cNvPr>
          <p:cNvSpPr txBox="1"/>
          <p:nvPr/>
        </p:nvSpPr>
        <p:spPr>
          <a:xfrm rot="1246759">
            <a:off x="2374794" y="2632444"/>
            <a:ext cx="1781175" cy="369332"/>
          </a:xfrm>
          <a:prstGeom prst="rect">
            <a:avLst/>
          </a:prstGeom>
          <a:noFill/>
        </p:spPr>
        <p:txBody>
          <a:bodyPr wrap="square" rtlCol="0">
            <a:spAutoFit/>
          </a:bodyPr>
          <a:lstStyle/>
          <a:p>
            <a:pPr algn="ctr"/>
            <a:r>
              <a:rPr lang="cs-CZ" b="1" dirty="0"/>
              <a:t>Poskytovatelé</a:t>
            </a:r>
          </a:p>
        </p:txBody>
      </p:sp>
      <p:pic>
        <p:nvPicPr>
          <p:cNvPr id="14" name="Picture 16" descr="http://t3.gstatic.com/images?q=tbn:ANd9GcQcJxskDqnVD5QpYG4wNPrHjkMQ3yWcw6e0BS11wFJM7mul-Om4JA">
            <a:extLst>
              <a:ext uri="{FF2B5EF4-FFF2-40B4-BE49-F238E27FC236}">
                <a16:creationId xmlns:a16="http://schemas.microsoft.com/office/drawing/2014/main" id="{1AFDC562-526F-CA06-E7E1-9D4F4FD13EF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3919"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7">
            <a:extLst>
              <a:ext uri="{FF2B5EF4-FFF2-40B4-BE49-F238E27FC236}">
                <a16:creationId xmlns:a16="http://schemas.microsoft.com/office/drawing/2014/main" id="{BFEEA97F-46B4-0F67-E4F6-9C2494DCE5D9}"/>
              </a:ext>
            </a:extLst>
          </p:cNvPr>
          <p:cNvSpPr txBox="1">
            <a:spLocks noChangeArrowheads="1"/>
          </p:cNvSpPr>
          <p:nvPr/>
        </p:nvSpPr>
        <p:spPr bwMode="auto">
          <a:xfrm>
            <a:off x="6340524" y="4516956"/>
            <a:ext cx="3157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a:buClr>
                <a:srgbClr val="FFFF00"/>
              </a:buClr>
              <a:defRPr/>
            </a:pPr>
            <a:r>
              <a:rPr kumimoji="0" lang="cs-CZ" altLang="cs-CZ" i="1" dirty="0">
                <a:solidFill>
                  <a:srgbClr val="0000FF"/>
                </a:solidFill>
                <a:latin typeface="+mn-lt"/>
              </a:rPr>
              <a:t>Národní registr hrazených zdravotních služeb</a:t>
            </a:r>
          </a:p>
        </p:txBody>
      </p:sp>
      <p:pic>
        <p:nvPicPr>
          <p:cNvPr id="16" name="Picture 16" descr="http://t3.gstatic.com/images?q=tbn:ANd9GcQcJxskDqnVD5QpYG4wNPrHjkMQ3yWcw6e0BS11wFJM7mul-Om4JA">
            <a:extLst>
              <a:ext uri="{FF2B5EF4-FFF2-40B4-BE49-F238E27FC236}">
                <a16:creationId xmlns:a16="http://schemas.microsoft.com/office/drawing/2014/main" id="{ECDD743B-BD8B-174C-CCC5-B0DC7DEE846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t3.gstatic.com/images?q=tbn:ANd9GcQcJxskDqnVD5QpYG4wNPrHjkMQ3yWcw6e0BS11wFJM7mul-Om4JA">
            <a:extLst>
              <a:ext uri="{FF2B5EF4-FFF2-40B4-BE49-F238E27FC236}">
                <a16:creationId xmlns:a16="http://schemas.microsoft.com/office/drawing/2014/main" id="{13C718F4-F2A3-4C50-1F05-E5D2EE9DB81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t3.gstatic.com/images?q=tbn:ANd9GcQcJxskDqnVD5QpYG4wNPrHjkMQ3yWcw6e0BS11wFJM7mul-Om4JA">
            <a:extLst>
              <a:ext uri="{FF2B5EF4-FFF2-40B4-BE49-F238E27FC236}">
                <a16:creationId xmlns:a16="http://schemas.microsoft.com/office/drawing/2014/main" id="{EEDE2688-3E0A-361A-1961-F67368CD59E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25826" y="33931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t3.gstatic.com/images?q=tbn:ANd9GcQcJxskDqnVD5QpYG4wNPrHjkMQ3yWcw6e0BS11wFJM7mul-Om4JA">
            <a:extLst>
              <a:ext uri="{FF2B5EF4-FFF2-40B4-BE49-F238E27FC236}">
                <a16:creationId xmlns:a16="http://schemas.microsoft.com/office/drawing/2014/main" id="{E62C0A01-370D-5A4E-FB0F-6225AD83055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8226" y="3545570"/>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Přímá spojnice se šipkou 19">
            <a:extLst>
              <a:ext uri="{FF2B5EF4-FFF2-40B4-BE49-F238E27FC236}">
                <a16:creationId xmlns:a16="http://schemas.microsoft.com/office/drawing/2014/main" id="{DF78C12E-3DA7-E272-AB48-D4068DED899F}"/>
              </a:ext>
            </a:extLst>
          </p:cNvPr>
          <p:cNvCxnSpPr>
            <a:cxnSpLocks/>
          </p:cNvCxnSpPr>
          <p:nvPr/>
        </p:nvCxnSpPr>
        <p:spPr>
          <a:xfrm flipH="1">
            <a:off x="9281754" y="3632203"/>
            <a:ext cx="1839272" cy="20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2F6B9FA7-8464-50EF-5D60-BB3B972DE61E}"/>
              </a:ext>
            </a:extLst>
          </p:cNvPr>
          <p:cNvSpPr txBox="1"/>
          <p:nvPr/>
        </p:nvSpPr>
        <p:spPr>
          <a:xfrm>
            <a:off x="9483361" y="3306789"/>
            <a:ext cx="1781175" cy="646331"/>
          </a:xfrm>
          <a:prstGeom prst="rect">
            <a:avLst/>
          </a:prstGeom>
          <a:noFill/>
        </p:spPr>
        <p:txBody>
          <a:bodyPr wrap="square" rtlCol="0">
            <a:spAutoFit/>
          </a:bodyPr>
          <a:lstStyle/>
          <a:p>
            <a:pPr algn="ctr"/>
            <a:r>
              <a:rPr lang="cs-CZ" b="1" dirty="0"/>
              <a:t>Zdravotní pojišťovny</a:t>
            </a:r>
          </a:p>
        </p:txBody>
      </p:sp>
      <p:sp>
        <p:nvSpPr>
          <p:cNvPr id="22" name="TextovéPole 21">
            <a:extLst>
              <a:ext uri="{FF2B5EF4-FFF2-40B4-BE49-F238E27FC236}">
                <a16:creationId xmlns:a16="http://schemas.microsoft.com/office/drawing/2014/main" id="{4087F5DF-5B41-2DCD-F615-6F992F3FCEA4}"/>
              </a:ext>
            </a:extLst>
          </p:cNvPr>
          <p:cNvSpPr txBox="1"/>
          <p:nvPr/>
        </p:nvSpPr>
        <p:spPr>
          <a:xfrm rot="21047465">
            <a:off x="8129769" y="1614948"/>
            <a:ext cx="1781175" cy="369332"/>
          </a:xfrm>
          <a:prstGeom prst="rect">
            <a:avLst/>
          </a:prstGeom>
          <a:noFill/>
        </p:spPr>
        <p:txBody>
          <a:bodyPr wrap="square" rtlCol="0">
            <a:spAutoFit/>
          </a:bodyPr>
          <a:lstStyle/>
          <a:p>
            <a:pPr algn="ctr"/>
            <a:r>
              <a:rPr lang="cs-CZ" b="1" dirty="0"/>
              <a:t>Krajské úřady</a:t>
            </a:r>
          </a:p>
        </p:txBody>
      </p:sp>
      <p:sp>
        <p:nvSpPr>
          <p:cNvPr id="23" name="Text Box 17">
            <a:extLst>
              <a:ext uri="{FF2B5EF4-FFF2-40B4-BE49-F238E27FC236}">
                <a16:creationId xmlns:a16="http://schemas.microsoft.com/office/drawing/2014/main" id="{1EB918E0-BE1A-F57B-98BF-2CCADE8F4808}"/>
              </a:ext>
            </a:extLst>
          </p:cNvPr>
          <p:cNvSpPr txBox="1">
            <a:spLocks noChangeArrowheads="1"/>
          </p:cNvSpPr>
          <p:nvPr/>
        </p:nvSpPr>
        <p:spPr bwMode="auto">
          <a:xfrm>
            <a:off x="4809268" y="740913"/>
            <a:ext cx="4290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ctr">
              <a:buClr>
                <a:srgbClr val="FFFF00"/>
              </a:buClr>
              <a:defRPr/>
            </a:pPr>
            <a:r>
              <a:rPr kumimoji="0" lang="cs-CZ" altLang="cs-CZ" i="1" dirty="0">
                <a:solidFill>
                  <a:srgbClr val="0000FF"/>
                </a:solidFill>
                <a:latin typeface="+mn-lt"/>
              </a:rPr>
              <a:t>Národní registr poskytovatelů zdravotních služeb</a:t>
            </a:r>
          </a:p>
        </p:txBody>
      </p:sp>
      <p:pic>
        <p:nvPicPr>
          <p:cNvPr id="24" name="Picture 16" descr="http://t3.gstatic.com/images?q=tbn:ANd9GcQcJxskDqnVD5QpYG4wNPrHjkMQ3yWcw6e0BS11wFJM7mul-Om4JA">
            <a:extLst>
              <a:ext uri="{FF2B5EF4-FFF2-40B4-BE49-F238E27FC236}">
                <a16:creationId xmlns:a16="http://schemas.microsoft.com/office/drawing/2014/main" id="{D32A882D-405A-E6BC-6D88-186068A3E1C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1230" y="1800024"/>
            <a:ext cx="805410" cy="98823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Přímá spojnice se šipkou 24">
            <a:extLst>
              <a:ext uri="{FF2B5EF4-FFF2-40B4-BE49-F238E27FC236}">
                <a16:creationId xmlns:a16="http://schemas.microsoft.com/office/drawing/2014/main" id="{6F19D827-4672-9253-95D8-5ABDFB7377B1}"/>
              </a:ext>
            </a:extLst>
          </p:cNvPr>
          <p:cNvCxnSpPr>
            <a:cxnSpLocks/>
          </p:cNvCxnSpPr>
          <p:nvPr/>
        </p:nvCxnSpPr>
        <p:spPr>
          <a:xfrm>
            <a:off x="2345896" y="2070233"/>
            <a:ext cx="3962947" cy="297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16" descr="http://t3.gstatic.com/images?q=tbn:ANd9GcQcJxskDqnVD5QpYG4wNPrHjkMQ3yWcw6e0BS11wFJM7mul-Om4JA">
            <a:extLst>
              <a:ext uri="{FF2B5EF4-FFF2-40B4-BE49-F238E27FC236}">
                <a16:creationId xmlns:a16="http://schemas.microsoft.com/office/drawing/2014/main" id="{06BE7A6A-9BC0-9FC9-96C2-35A9EDA5717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886" y="10798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http://t3.gstatic.com/images?q=tbn:ANd9GcQcJxskDqnVD5QpYG4wNPrHjkMQ3yWcw6e0BS11wFJM7mul-Om4JA">
            <a:extLst>
              <a:ext uri="{FF2B5EF4-FFF2-40B4-BE49-F238E27FC236}">
                <a16:creationId xmlns:a16="http://schemas.microsoft.com/office/drawing/2014/main" id="{4C7E1E0E-4F3C-426C-7465-C66262A6910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886" y="10798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t3.gstatic.com/images?q=tbn:ANd9GcQcJxskDqnVD5QpYG4wNPrHjkMQ3yWcw6e0BS11wFJM7mul-Om4JA">
            <a:extLst>
              <a:ext uri="{FF2B5EF4-FFF2-40B4-BE49-F238E27FC236}">
                <a16:creationId xmlns:a16="http://schemas.microsoft.com/office/drawing/2014/main" id="{FC56EDB7-A6D1-D7D4-4825-363505CC4849}"/>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9286" y="12322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http://t3.gstatic.com/images?q=tbn:ANd9GcQcJxskDqnVD5QpYG4wNPrHjkMQ3yWcw6e0BS11wFJM7mul-Om4JA">
            <a:extLst>
              <a:ext uri="{FF2B5EF4-FFF2-40B4-BE49-F238E27FC236}">
                <a16:creationId xmlns:a16="http://schemas.microsoft.com/office/drawing/2014/main" id="{8EB4CAF5-4E85-8EE3-C97A-1E7E07FDB07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21686" y="1384656"/>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Přímá spojnice se šipkou 29">
            <a:extLst>
              <a:ext uri="{FF2B5EF4-FFF2-40B4-BE49-F238E27FC236}">
                <a16:creationId xmlns:a16="http://schemas.microsoft.com/office/drawing/2014/main" id="{2AA4D0DA-80C4-1370-696C-EFE0D11A4599}"/>
              </a:ext>
            </a:extLst>
          </p:cNvPr>
          <p:cNvCxnSpPr>
            <a:cxnSpLocks/>
          </p:cNvCxnSpPr>
          <p:nvPr/>
        </p:nvCxnSpPr>
        <p:spPr>
          <a:xfrm flipH="1">
            <a:off x="7548880" y="1728920"/>
            <a:ext cx="3261995" cy="542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ovéPole 30">
            <a:extLst>
              <a:ext uri="{FF2B5EF4-FFF2-40B4-BE49-F238E27FC236}">
                <a16:creationId xmlns:a16="http://schemas.microsoft.com/office/drawing/2014/main" id="{9977A100-92C6-9CAE-3785-607389DA97DA}"/>
              </a:ext>
            </a:extLst>
          </p:cNvPr>
          <p:cNvSpPr txBox="1"/>
          <p:nvPr/>
        </p:nvSpPr>
        <p:spPr>
          <a:xfrm rot="276719">
            <a:off x="3501382" y="1831278"/>
            <a:ext cx="1781175" cy="369332"/>
          </a:xfrm>
          <a:prstGeom prst="rect">
            <a:avLst/>
          </a:prstGeom>
          <a:noFill/>
        </p:spPr>
        <p:txBody>
          <a:bodyPr wrap="square" rtlCol="0">
            <a:spAutoFit/>
          </a:bodyPr>
          <a:lstStyle/>
          <a:p>
            <a:pPr algn="ctr"/>
            <a:r>
              <a:rPr lang="cs-CZ" b="1" dirty="0"/>
              <a:t>Poskytovatelé</a:t>
            </a:r>
          </a:p>
        </p:txBody>
      </p:sp>
    </p:spTree>
    <p:extLst>
      <p:ext uri="{BB962C8B-B14F-4D97-AF65-F5344CB8AC3E}">
        <p14:creationId xmlns:p14="http://schemas.microsoft.com/office/powerpoint/2010/main" val="214277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 Box 17">
            <a:extLst>
              <a:ext uri="{FF2B5EF4-FFF2-40B4-BE49-F238E27FC236}">
                <a16:creationId xmlns:a16="http://schemas.microsoft.com/office/drawing/2014/main" id="{B60B11B2-BD39-4805-BBE0-E32344FC7B51}"/>
              </a:ext>
            </a:extLst>
          </p:cNvPr>
          <p:cNvSpPr txBox="1">
            <a:spLocks noChangeArrowheads="1"/>
          </p:cNvSpPr>
          <p:nvPr/>
        </p:nvSpPr>
        <p:spPr bwMode="auto">
          <a:xfrm>
            <a:off x="3581295" y="4526734"/>
            <a:ext cx="2192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buClr>
                <a:srgbClr val="FFFF00"/>
              </a:buClr>
              <a:defRPr/>
            </a:pPr>
            <a:r>
              <a:rPr kumimoji="0" lang="cs-CZ" altLang="cs-CZ" i="1" dirty="0">
                <a:solidFill>
                  <a:srgbClr val="0000FF"/>
                </a:solidFill>
                <a:latin typeface="+mn-lt"/>
              </a:rPr>
              <a:t>Národní registr zdravotnických pracovníků </a:t>
            </a:r>
          </a:p>
        </p:txBody>
      </p:sp>
      <p:pic>
        <p:nvPicPr>
          <p:cNvPr id="600" name="Picture 16" descr="http://t3.gstatic.com/images?q=tbn:ANd9GcQcJxskDqnVD5QpYG4wNPrHjkMQ3yWcw6e0BS11wFJM7mul-Om4JA">
            <a:extLst>
              <a:ext uri="{FF2B5EF4-FFF2-40B4-BE49-F238E27FC236}">
                <a16:creationId xmlns:a16="http://schemas.microsoft.com/office/drawing/2014/main" id="{1EE6A886-1662-48A4-AF2F-70F111D08A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694"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783" name="Nadpis 1">
            <a:extLst>
              <a:ext uri="{FF2B5EF4-FFF2-40B4-BE49-F238E27FC236}">
                <a16:creationId xmlns:a16="http://schemas.microsoft.com/office/drawing/2014/main" id="{473E9B45-49B3-E061-AF23-6F7082688126}"/>
              </a:ext>
            </a:extLst>
          </p:cNvPr>
          <p:cNvSpPr txBox="1">
            <a:spLocks/>
          </p:cNvSpPr>
          <p:nvPr/>
        </p:nvSpPr>
        <p:spPr>
          <a:xfrm>
            <a:off x="22412" y="-981"/>
            <a:ext cx="12150538" cy="662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C22728"/>
                </a:solidFill>
                <a:effectLst/>
                <a:uLnTx/>
                <a:uFillTx/>
                <a:latin typeface="Calibri" panose="020F0502020204030204"/>
                <a:ea typeface="+mj-ea"/>
                <a:cs typeface="+mj-cs"/>
              </a:rPr>
              <a:t>Nový Národní zdravotnický informační systém </a:t>
            </a:r>
          </a:p>
        </p:txBody>
      </p:sp>
      <p:pic>
        <p:nvPicPr>
          <p:cNvPr id="2" name="Picture 16" descr="http://t3.gstatic.com/images?q=tbn:ANd9GcQcJxskDqnVD5QpYG4wNPrHjkMQ3yWcw6e0BS11wFJM7mul-Om4JA">
            <a:extLst>
              <a:ext uri="{FF2B5EF4-FFF2-40B4-BE49-F238E27FC236}">
                <a16:creationId xmlns:a16="http://schemas.microsoft.com/office/drawing/2014/main" id="{7A3E1B2D-395E-AFBD-2CCC-CA042432139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http://t3.gstatic.com/images?q=tbn:ANd9GcQcJxskDqnVD5QpYG4wNPrHjkMQ3yWcw6e0BS11wFJM7mul-Om4JA">
            <a:extLst>
              <a:ext uri="{FF2B5EF4-FFF2-40B4-BE49-F238E27FC236}">
                <a16:creationId xmlns:a16="http://schemas.microsoft.com/office/drawing/2014/main" id="{59FEA232-F0B7-7CAA-3DA1-59BFF0E216F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3.gstatic.com/images?q=tbn:ANd9GcQcJxskDqnVD5QpYG4wNPrHjkMQ3yWcw6e0BS11wFJM7mul-Om4JA">
            <a:extLst>
              <a:ext uri="{FF2B5EF4-FFF2-40B4-BE49-F238E27FC236}">
                <a16:creationId xmlns:a16="http://schemas.microsoft.com/office/drawing/2014/main" id="{BA82A3F6-81CD-2FED-6798-17AF267566D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076" y="45266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t3.gstatic.com/images?q=tbn:ANd9GcQcJxskDqnVD5QpYG4wNPrHjkMQ3yWcw6e0BS11wFJM7mul-Om4JA">
            <a:extLst>
              <a:ext uri="{FF2B5EF4-FFF2-40B4-BE49-F238E27FC236}">
                <a16:creationId xmlns:a16="http://schemas.microsoft.com/office/drawing/2014/main" id="{31B5375B-59AC-D6FB-C772-A168CDCB147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6476" y="46790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a:extLst>
              <a:ext uri="{FF2B5EF4-FFF2-40B4-BE49-F238E27FC236}">
                <a16:creationId xmlns:a16="http://schemas.microsoft.com/office/drawing/2014/main" id="{6AB1AF6B-B735-6E42-5518-3901F07AB185}"/>
              </a:ext>
            </a:extLst>
          </p:cNvPr>
          <p:cNvCxnSpPr>
            <a:cxnSpLocks/>
          </p:cNvCxnSpPr>
          <p:nvPr/>
        </p:nvCxnSpPr>
        <p:spPr>
          <a:xfrm flipV="1">
            <a:off x="1907756" y="3882888"/>
            <a:ext cx="2347163" cy="796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1140B13-0209-E199-ADFB-49240DA96BCF}"/>
              </a:ext>
            </a:extLst>
          </p:cNvPr>
          <p:cNvSpPr txBox="1"/>
          <p:nvPr/>
        </p:nvSpPr>
        <p:spPr>
          <a:xfrm rot="20485565">
            <a:off x="2245088" y="4320227"/>
            <a:ext cx="1781175" cy="369332"/>
          </a:xfrm>
          <a:prstGeom prst="rect">
            <a:avLst/>
          </a:prstGeom>
          <a:noFill/>
        </p:spPr>
        <p:txBody>
          <a:bodyPr wrap="square" rtlCol="0">
            <a:spAutoFit/>
          </a:bodyPr>
          <a:lstStyle/>
          <a:p>
            <a:pPr algn="ctr"/>
            <a:r>
              <a:rPr lang="cs-CZ" b="1" dirty="0"/>
              <a:t>Vzdělavatelé</a:t>
            </a:r>
          </a:p>
        </p:txBody>
      </p:sp>
      <p:pic>
        <p:nvPicPr>
          <p:cNvPr id="8" name="Picture 16" descr="http://t3.gstatic.com/images?q=tbn:ANd9GcQcJxskDqnVD5QpYG4wNPrHjkMQ3yWcw6e0BS11wFJM7mul-Om4JA">
            <a:extLst>
              <a:ext uri="{FF2B5EF4-FFF2-40B4-BE49-F238E27FC236}">
                <a16:creationId xmlns:a16="http://schemas.microsoft.com/office/drawing/2014/main" id="{189ECC3F-C200-3FD7-DAE3-88EC6336574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t3.gstatic.com/images?q=tbn:ANd9GcQcJxskDqnVD5QpYG4wNPrHjkMQ3yWcw6e0BS11wFJM7mul-Om4JA">
            <a:extLst>
              <a:ext uri="{FF2B5EF4-FFF2-40B4-BE49-F238E27FC236}">
                <a16:creationId xmlns:a16="http://schemas.microsoft.com/office/drawing/2014/main" id="{9E0DF4F6-AFF1-6882-38CC-0A0478141FD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t3.gstatic.com/images?q=tbn:ANd9GcQcJxskDqnVD5QpYG4wNPrHjkMQ3yWcw6e0BS11wFJM7mul-Om4JA">
            <a:extLst>
              <a:ext uri="{FF2B5EF4-FFF2-40B4-BE49-F238E27FC236}">
                <a16:creationId xmlns:a16="http://schemas.microsoft.com/office/drawing/2014/main" id="{C46DAEA3-3880-4660-4ADD-39A2E4AE1EB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701" y="2088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t3.gstatic.com/images?q=tbn:ANd9GcQcJxskDqnVD5QpYG4wNPrHjkMQ3yWcw6e0BS11wFJM7mul-Om4JA">
            <a:extLst>
              <a:ext uri="{FF2B5EF4-FFF2-40B4-BE49-F238E27FC236}">
                <a16:creationId xmlns:a16="http://schemas.microsoft.com/office/drawing/2014/main" id="{4DD6B4F7-80B6-382E-88AD-5C60F8E20AC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5101" y="22406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Přímá spojnice se šipkou 11">
            <a:extLst>
              <a:ext uri="{FF2B5EF4-FFF2-40B4-BE49-F238E27FC236}">
                <a16:creationId xmlns:a16="http://schemas.microsoft.com/office/drawing/2014/main" id="{FA6BD963-3AB0-34EE-0947-9368AFAE9FA3}"/>
              </a:ext>
            </a:extLst>
          </p:cNvPr>
          <p:cNvCxnSpPr>
            <a:cxnSpLocks/>
          </p:cNvCxnSpPr>
          <p:nvPr/>
        </p:nvCxnSpPr>
        <p:spPr>
          <a:xfrm>
            <a:off x="2345896" y="2625543"/>
            <a:ext cx="1909023" cy="768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6C48A44A-A91A-7649-08EE-DE4BA9BBD96F}"/>
              </a:ext>
            </a:extLst>
          </p:cNvPr>
          <p:cNvSpPr txBox="1"/>
          <p:nvPr/>
        </p:nvSpPr>
        <p:spPr>
          <a:xfrm rot="1246759">
            <a:off x="2374794" y="2632444"/>
            <a:ext cx="1781175" cy="369332"/>
          </a:xfrm>
          <a:prstGeom prst="rect">
            <a:avLst/>
          </a:prstGeom>
          <a:noFill/>
        </p:spPr>
        <p:txBody>
          <a:bodyPr wrap="square" rtlCol="0">
            <a:spAutoFit/>
          </a:bodyPr>
          <a:lstStyle/>
          <a:p>
            <a:pPr algn="ctr"/>
            <a:r>
              <a:rPr lang="cs-CZ" b="1" dirty="0"/>
              <a:t>Poskytovatelé</a:t>
            </a:r>
          </a:p>
        </p:txBody>
      </p:sp>
      <p:pic>
        <p:nvPicPr>
          <p:cNvPr id="14" name="Picture 16" descr="http://t3.gstatic.com/images?q=tbn:ANd9GcQcJxskDqnVD5QpYG4wNPrHjkMQ3yWcw6e0BS11wFJM7mul-Om4JA">
            <a:extLst>
              <a:ext uri="{FF2B5EF4-FFF2-40B4-BE49-F238E27FC236}">
                <a16:creationId xmlns:a16="http://schemas.microsoft.com/office/drawing/2014/main" id="{1AFDC562-526F-CA06-E7E1-9D4F4FD13EF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3919"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7">
            <a:extLst>
              <a:ext uri="{FF2B5EF4-FFF2-40B4-BE49-F238E27FC236}">
                <a16:creationId xmlns:a16="http://schemas.microsoft.com/office/drawing/2014/main" id="{BFEEA97F-46B4-0F67-E4F6-9C2494DCE5D9}"/>
              </a:ext>
            </a:extLst>
          </p:cNvPr>
          <p:cNvSpPr txBox="1">
            <a:spLocks noChangeArrowheads="1"/>
          </p:cNvSpPr>
          <p:nvPr/>
        </p:nvSpPr>
        <p:spPr bwMode="auto">
          <a:xfrm>
            <a:off x="6340524" y="4516956"/>
            <a:ext cx="3157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a:buClr>
                <a:srgbClr val="FFFF00"/>
              </a:buClr>
              <a:defRPr/>
            </a:pPr>
            <a:r>
              <a:rPr kumimoji="0" lang="cs-CZ" altLang="cs-CZ" i="1" dirty="0">
                <a:solidFill>
                  <a:srgbClr val="0000FF"/>
                </a:solidFill>
                <a:latin typeface="+mn-lt"/>
              </a:rPr>
              <a:t>Národní registr hrazených zdravotních služeb</a:t>
            </a:r>
          </a:p>
        </p:txBody>
      </p:sp>
      <p:pic>
        <p:nvPicPr>
          <p:cNvPr id="16" name="Picture 16" descr="http://t3.gstatic.com/images?q=tbn:ANd9GcQcJxskDqnVD5QpYG4wNPrHjkMQ3yWcw6e0BS11wFJM7mul-Om4JA">
            <a:extLst>
              <a:ext uri="{FF2B5EF4-FFF2-40B4-BE49-F238E27FC236}">
                <a16:creationId xmlns:a16="http://schemas.microsoft.com/office/drawing/2014/main" id="{ECDD743B-BD8B-174C-CCC5-B0DC7DEE846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t3.gstatic.com/images?q=tbn:ANd9GcQcJxskDqnVD5QpYG4wNPrHjkMQ3yWcw6e0BS11wFJM7mul-Om4JA">
            <a:extLst>
              <a:ext uri="{FF2B5EF4-FFF2-40B4-BE49-F238E27FC236}">
                <a16:creationId xmlns:a16="http://schemas.microsoft.com/office/drawing/2014/main" id="{13C718F4-F2A3-4C50-1F05-E5D2EE9DB81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t3.gstatic.com/images?q=tbn:ANd9GcQcJxskDqnVD5QpYG4wNPrHjkMQ3yWcw6e0BS11wFJM7mul-Om4JA">
            <a:extLst>
              <a:ext uri="{FF2B5EF4-FFF2-40B4-BE49-F238E27FC236}">
                <a16:creationId xmlns:a16="http://schemas.microsoft.com/office/drawing/2014/main" id="{EEDE2688-3E0A-361A-1961-F67368CD59E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25826" y="33931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http://t3.gstatic.com/images?q=tbn:ANd9GcQcJxskDqnVD5QpYG4wNPrHjkMQ3yWcw6e0BS11wFJM7mul-Om4JA">
            <a:extLst>
              <a:ext uri="{FF2B5EF4-FFF2-40B4-BE49-F238E27FC236}">
                <a16:creationId xmlns:a16="http://schemas.microsoft.com/office/drawing/2014/main" id="{E62C0A01-370D-5A4E-FB0F-6225AD83055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8226" y="3545570"/>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Přímá spojnice se šipkou 19">
            <a:extLst>
              <a:ext uri="{FF2B5EF4-FFF2-40B4-BE49-F238E27FC236}">
                <a16:creationId xmlns:a16="http://schemas.microsoft.com/office/drawing/2014/main" id="{DF78C12E-3DA7-E272-AB48-D4068DED899F}"/>
              </a:ext>
            </a:extLst>
          </p:cNvPr>
          <p:cNvCxnSpPr>
            <a:cxnSpLocks/>
          </p:cNvCxnSpPr>
          <p:nvPr/>
        </p:nvCxnSpPr>
        <p:spPr>
          <a:xfrm flipH="1">
            <a:off x="9281754" y="3632203"/>
            <a:ext cx="1839272" cy="20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2F6B9FA7-8464-50EF-5D60-BB3B972DE61E}"/>
              </a:ext>
            </a:extLst>
          </p:cNvPr>
          <p:cNvSpPr txBox="1"/>
          <p:nvPr/>
        </p:nvSpPr>
        <p:spPr>
          <a:xfrm>
            <a:off x="9483361" y="3306789"/>
            <a:ext cx="1781175" cy="646331"/>
          </a:xfrm>
          <a:prstGeom prst="rect">
            <a:avLst/>
          </a:prstGeom>
          <a:noFill/>
        </p:spPr>
        <p:txBody>
          <a:bodyPr wrap="square" rtlCol="0">
            <a:spAutoFit/>
          </a:bodyPr>
          <a:lstStyle/>
          <a:p>
            <a:pPr algn="ctr"/>
            <a:r>
              <a:rPr lang="cs-CZ" b="1" dirty="0"/>
              <a:t>Zdravotní pojišťovny</a:t>
            </a:r>
          </a:p>
        </p:txBody>
      </p:sp>
      <p:sp>
        <p:nvSpPr>
          <p:cNvPr id="22" name="TextovéPole 21">
            <a:extLst>
              <a:ext uri="{FF2B5EF4-FFF2-40B4-BE49-F238E27FC236}">
                <a16:creationId xmlns:a16="http://schemas.microsoft.com/office/drawing/2014/main" id="{4087F5DF-5B41-2DCD-F615-6F992F3FCEA4}"/>
              </a:ext>
            </a:extLst>
          </p:cNvPr>
          <p:cNvSpPr txBox="1"/>
          <p:nvPr/>
        </p:nvSpPr>
        <p:spPr>
          <a:xfrm rot="21047465">
            <a:off x="8129769" y="1614948"/>
            <a:ext cx="1781175" cy="369332"/>
          </a:xfrm>
          <a:prstGeom prst="rect">
            <a:avLst/>
          </a:prstGeom>
          <a:noFill/>
        </p:spPr>
        <p:txBody>
          <a:bodyPr wrap="square" rtlCol="0">
            <a:spAutoFit/>
          </a:bodyPr>
          <a:lstStyle/>
          <a:p>
            <a:pPr algn="ctr"/>
            <a:r>
              <a:rPr lang="cs-CZ" b="1" dirty="0"/>
              <a:t>Krajské úřady</a:t>
            </a:r>
          </a:p>
        </p:txBody>
      </p:sp>
      <p:sp>
        <p:nvSpPr>
          <p:cNvPr id="23" name="Text Box 17">
            <a:extLst>
              <a:ext uri="{FF2B5EF4-FFF2-40B4-BE49-F238E27FC236}">
                <a16:creationId xmlns:a16="http://schemas.microsoft.com/office/drawing/2014/main" id="{1EB918E0-BE1A-F57B-98BF-2CCADE8F4808}"/>
              </a:ext>
            </a:extLst>
          </p:cNvPr>
          <p:cNvSpPr txBox="1">
            <a:spLocks noChangeArrowheads="1"/>
          </p:cNvSpPr>
          <p:nvPr/>
        </p:nvSpPr>
        <p:spPr bwMode="auto">
          <a:xfrm>
            <a:off x="4809268" y="740913"/>
            <a:ext cx="4290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ctr">
              <a:buClr>
                <a:srgbClr val="FFFF00"/>
              </a:buClr>
              <a:defRPr/>
            </a:pPr>
            <a:r>
              <a:rPr kumimoji="0" lang="cs-CZ" altLang="cs-CZ" i="1" dirty="0">
                <a:solidFill>
                  <a:srgbClr val="0000FF"/>
                </a:solidFill>
                <a:latin typeface="+mn-lt"/>
              </a:rPr>
              <a:t>Národní registr poskytovatelů zdravotních služeb</a:t>
            </a:r>
          </a:p>
        </p:txBody>
      </p:sp>
      <p:pic>
        <p:nvPicPr>
          <p:cNvPr id="24" name="Picture 16" descr="http://t3.gstatic.com/images?q=tbn:ANd9GcQcJxskDqnVD5QpYG4wNPrHjkMQ3yWcw6e0BS11wFJM7mul-Om4JA">
            <a:extLst>
              <a:ext uri="{FF2B5EF4-FFF2-40B4-BE49-F238E27FC236}">
                <a16:creationId xmlns:a16="http://schemas.microsoft.com/office/drawing/2014/main" id="{D32A882D-405A-E6BC-6D88-186068A3E1C8}"/>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1230" y="1800024"/>
            <a:ext cx="805410" cy="98823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Přímá spojnice se šipkou 24">
            <a:extLst>
              <a:ext uri="{FF2B5EF4-FFF2-40B4-BE49-F238E27FC236}">
                <a16:creationId xmlns:a16="http://schemas.microsoft.com/office/drawing/2014/main" id="{6F19D827-4672-9253-95D8-5ABDFB7377B1}"/>
              </a:ext>
            </a:extLst>
          </p:cNvPr>
          <p:cNvCxnSpPr>
            <a:cxnSpLocks/>
          </p:cNvCxnSpPr>
          <p:nvPr/>
        </p:nvCxnSpPr>
        <p:spPr>
          <a:xfrm>
            <a:off x="2345896" y="2070233"/>
            <a:ext cx="3962947" cy="297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16" descr="http://t3.gstatic.com/images?q=tbn:ANd9GcQcJxskDqnVD5QpYG4wNPrHjkMQ3yWcw6e0BS11wFJM7mul-Om4JA">
            <a:extLst>
              <a:ext uri="{FF2B5EF4-FFF2-40B4-BE49-F238E27FC236}">
                <a16:creationId xmlns:a16="http://schemas.microsoft.com/office/drawing/2014/main" id="{06BE7A6A-9BC0-9FC9-96C2-35A9EDA5717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886" y="10798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http://t3.gstatic.com/images?q=tbn:ANd9GcQcJxskDqnVD5QpYG4wNPrHjkMQ3yWcw6e0BS11wFJM7mul-Om4JA">
            <a:extLst>
              <a:ext uri="{FF2B5EF4-FFF2-40B4-BE49-F238E27FC236}">
                <a16:creationId xmlns:a16="http://schemas.microsoft.com/office/drawing/2014/main" id="{4C7E1E0E-4F3C-426C-7465-C66262A6910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886" y="10798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t3.gstatic.com/images?q=tbn:ANd9GcQcJxskDqnVD5QpYG4wNPrHjkMQ3yWcw6e0BS11wFJM7mul-Om4JA">
            <a:extLst>
              <a:ext uri="{FF2B5EF4-FFF2-40B4-BE49-F238E27FC236}">
                <a16:creationId xmlns:a16="http://schemas.microsoft.com/office/drawing/2014/main" id="{FC56EDB7-A6D1-D7D4-4825-363505CC4849}"/>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9286" y="12322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http://t3.gstatic.com/images?q=tbn:ANd9GcQcJxskDqnVD5QpYG4wNPrHjkMQ3yWcw6e0BS11wFJM7mul-Om4JA">
            <a:extLst>
              <a:ext uri="{FF2B5EF4-FFF2-40B4-BE49-F238E27FC236}">
                <a16:creationId xmlns:a16="http://schemas.microsoft.com/office/drawing/2014/main" id="{8EB4CAF5-4E85-8EE3-C97A-1E7E07FDB07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21686" y="1384656"/>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Přímá spojnice se šipkou 29">
            <a:extLst>
              <a:ext uri="{FF2B5EF4-FFF2-40B4-BE49-F238E27FC236}">
                <a16:creationId xmlns:a16="http://schemas.microsoft.com/office/drawing/2014/main" id="{2AA4D0DA-80C4-1370-696C-EFE0D11A4599}"/>
              </a:ext>
            </a:extLst>
          </p:cNvPr>
          <p:cNvCxnSpPr>
            <a:cxnSpLocks/>
          </p:cNvCxnSpPr>
          <p:nvPr/>
        </p:nvCxnSpPr>
        <p:spPr>
          <a:xfrm flipH="1">
            <a:off x="7548880" y="1728920"/>
            <a:ext cx="3261995" cy="542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ovéPole 30">
            <a:extLst>
              <a:ext uri="{FF2B5EF4-FFF2-40B4-BE49-F238E27FC236}">
                <a16:creationId xmlns:a16="http://schemas.microsoft.com/office/drawing/2014/main" id="{9977A100-92C6-9CAE-3785-607389DA97DA}"/>
              </a:ext>
            </a:extLst>
          </p:cNvPr>
          <p:cNvSpPr txBox="1"/>
          <p:nvPr/>
        </p:nvSpPr>
        <p:spPr>
          <a:xfrm rot="276719">
            <a:off x="3501382" y="1831278"/>
            <a:ext cx="1781175" cy="369332"/>
          </a:xfrm>
          <a:prstGeom prst="rect">
            <a:avLst/>
          </a:prstGeom>
          <a:noFill/>
        </p:spPr>
        <p:txBody>
          <a:bodyPr wrap="square" rtlCol="0">
            <a:spAutoFit/>
          </a:bodyPr>
          <a:lstStyle/>
          <a:p>
            <a:pPr algn="ctr"/>
            <a:r>
              <a:rPr lang="cs-CZ" b="1" dirty="0"/>
              <a:t>Poskytovatelé</a:t>
            </a:r>
          </a:p>
        </p:txBody>
      </p:sp>
      <p:cxnSp>
        <p:nvCxnSpPr>
          <p:cNvPr id="33" name="Přímá spojnice 32">
            <a:extLst>
              <a:ext uri="{FF2B5EF4-FFF2-40B4-BE49-F238E27FC236}">
                <a16:creationId xmlns:a16="http://schemas.microsoft.com/office/drawing/2014/main" id="{15026368-4806-61E1-132F-3F359C074D83}"/>
              </a:ext>
            </a:extLst>
          </p:cNvPr>
          <p:cNvCxnSpPr>
            <a:cxnSpLocks/>
          </p:cNvCxnSpPr>
          <p:nvPr/>
        </p:nvCxnSpPr>
        <p:spPr>
          <a:xfrm flipV="1">
            <a:off x="5294522" y="2891770"/>
            <a:ext cx="1358384" cy="68973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9D60B0F9-5D92-B0AC-4397-C95D9E6C9F2A}"/>
              </a:ext>
            </a:extLst>
          </p:cNvPr>
          <p:cNvCxnSpPr>
            <a:cxnSpLocks/>
          </p:cNvCxnSpPr>
          <p:nvPr/>
        </p:nvCxnSpPr>
        <p:spPr>
          <a:xfrm>
            <a:off x="5306420" y="3772909"/>
            <a:ext cx="2895099" cy="2857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AE74F4ED-4184-19C5-94F2-E0E1A5E23F74}"/>
              </a:ext>
            </a:extLst>
          </p:cNvPr>
          <p:cNvCxnSpPr>
            <a:cxnSpLocks/>
          </p:cNvCxnSpPr>
          <p:nvPr/>
        </p:nvCxnSpPr>
        <p:spPr>
          <a:xfrm>
            <a:off x="6894875" y="2895061"/>
            <a:ext cx="1336619" cy="72263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6" name="TextovéPole 35">
            <a:extLst>
              <a:ext uri="{FF2B5EF4-FFF2-40B4-BE49-F238E27FC236}">
                <a16:creationId xmlns:a16="http://schemas.microsoft.com/office/drawing/2014/main" id="{306F03DF-65A7-1A87-DADA-C050748328E4}"/>
              </a:ext>
            </a:extLst>
          </p:cNvPr>
          <p:cNvSpPr txBox="1"/>
          <p:nvPr/>
        </p:nvSpPr>
        <p:spPr>
          <a:xfrm>
            <a:off x="6010275" y="3095690"/>
            <a:ext cx="1514475" cy="646331"/>
          </a:xfrm>
          <a:prstGeom prst="rect">
            <a:avLst/>
          </a:prstGeom>
          <a:noFill/>
        </p:spPr>
        <p:txBody>
          <a:bodyPr wrap="square" rtlCol="0">
            <a:spAutoFit/>
          </a:bodyPr>
          <a:lstStyle/>
          <a:p>
            <a:pPr algn="ctr"/>
            <a:r>
              <a:rPr lang="cs-CZ" b="1" i="1" dirty="0">
                <a:solidFill>
                  <a:srgbClr val="FF0000"/>
                </a:solidFill>
              </a:rPr>
              <a:t>Vzájemné kontroly</a:t>
            </a:r>
          </a:p>
        </p:txBody>
      </p:sp>
      <p:pic>
        <p:nvPicPr>
          <p:cNvPr id="37" name="Obrázek 36">
            <a:extLst>
              <a:ext uri="{FF2B5EF4-FFF2-40B4-BE49-F238E27FC236}">
                <a16:creationId xmlns:a16="http://schemas.microsoft.com/office/drawing/2014/main" id="{1762A82A-8732-A12E-D997-25D5D39844E8}"/>
              </a:ext>
            </a:extLst>
          </p:cNvPr>
          <p:cNvPicPr>
            <a:picLocks noChangeAspect="1"/>
          </p:cNvPicPr>
          <p:nvPr/>
        </p:nvPicPr>
        <p:blipFill>
          <a:blip r:embed="rId4"/>
          <a:stretch>
            <a:fillRect/>
          </a:stretch>
        </p:blipFill>
        <p:spPr>
          <a:xfrm>
            <a:off x="9849807" y="5038473"/>
            <a:ext cx="1904400" cy="1381053"/>
          </a:xfrm>
          <a:prstGeom prst="rect">
            <a:avLst/>
          </a:prstGeom>
        </p:spPr>
      </p:pic>
      <p:cxnSp>
        <p:nvCxnSpPr>
          <p:cNvPr id="38" name="Přímá spojnice 37">
            <a:extLst>
              <a:ext uri="{FF2B5EF4-FFF2-40B4-BE49-F238E27FC236}">
                <a16:creationId xmlns:a16="http://schemas.microsoft.com/office/drawing/2014/main" id="{0B14AA7F-704D-7612-19A9-D42E80382254}"/>
              </a:ext>
            </a:extLst>
          </p:cNvPr>
          <p:cNvCxnSpPr>
            <a:cxnSpLocks/>
          </p:cNvCxnSpPr>
          <p:nvPr/>
        </p:nvCxnSpPr>
        <p:spPr>
          <a:xfrm>
            <a:off x="9111903" y="4106934"/>
            <a:ext cx="952782" cy="101996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CD7CAD46-74D4-4769-DB68-E802CAAFCE19}"/>
              </a:ext>
            </a:extLst>
          </p:cNvPr>
          <p:cNvCxnSpPr>
            <a:cxnSpLocks/>
          </p:cNvCxnSpPr>
          <p:nvPr/>
        </p:nvCxnSpPr>
        <p:spPr>
          <a:xfrm flipH="1">
            <a:off x="11169286" y="4116054"/>
            <a:ext cx="697810" cy="113323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TextovéPole 39">
            <a:extLst>
              <a:ext uri="{FF2B5EF4-FFF2-40B4-BE49-F238E27FC236}">
                <a16:creationId xmlns:a16="http://schemas.microsoft.com/office/drawing/2014/main" id="{DE844FE4-E61D-7ABC-4510-1854BD39FD5F}"/>
              </a:ext>
            </a:extLst>
          </p:cNvPr>
          <p:cNvSpPr txBox="1"/>
          <p:nvPr/>
        </p:nvSpPr>
        <p:spPr>
          <a:xfrm>
            <a:off x="9907812" y="4285164"/>
            <a:ext cx="1514475" cy="646331"/>
          </a:xfrm>
          <a:prstGeom prst="rect">
            <a:avLst/>
          </a:prstGeom>
          <a:noFill/>
        </p:spPr>
        <p:txBody>
          <a:bodyPr wrap="square" rtlCol="0">
            <a:spAutoFit/>
          </a:bodyPr>
          <a:lstStyle/>
          <a:p>
            <a:pPr algn="ctr"/>
            <a:r>
              <a:rPr lang="cs-CZ" b="1" i="1" dirty="0">
                <a:solidFill>
                  <a:srgbClr val="FF0000"/>
                </a:solidFill>
              </a:rPr>
              <a:t>Akutní lůžková péče</a:t>
            </a:r>
          </a:p>
        </p:txBody>
      </p:sp>
      <p:cxnSp>
        <p:nvCxnSpPr>
          <p:cNvPr id="42" name="Přímá spojnice 41">
            <a:extLst>
              <a:ext uri="{FF2B5EF4-FFF2-40B4-BE49-F238E27FC236}">
                <a16:creationId xmlns:a16="http://schemas.microsoft.com/office/drawing/2014/main" id="{A2FCFEDB-D616-D28A-B80E-DC834C6B2D4E}"/>
              </a:ext>
            </a:extLst>
          </p:cNvPr>
          <p:cNvCxnSpPr>
            <a:cxnSpLocks/>
          </p:cNvCxnSpPr>
          <p:nvPr/>
        </p:nvCxnSpPr>
        <p:spPr>
          <a:xfrm>
            <a:off x="11123021" y="1797389"/>
            <a:ext cx="23771" cy="15074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Přímá spojnice 43">
            <a:extLst>
              <a:ext uri="{FF2B5EF4-FFF2-40B4-BE49-F238E27FC236}">
                <a16:creationId xmlns:a16="http://schemas.microsoft.com/office/drawing/2014/main" id="{3FF5C2E3-AFAC-B28B-14B3-AEEAC08C7110}"/>
              </a:ext>
            </a:extLst>
          </p:cNvPr>
          <p:cNvCxnSpPr>
            <a:cxnSpLocks/>
          </p:cNvCxnSpPr>
          <p:nvPr/>
        </p:nvCxnSpPr>
        <p:spPr>
          <a:xfrm>
            <a:off x="1695100" y="2903887"/>
            <a:ext cx="23771" cy="15074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5" name="TextovéPole 44">
            <a:extLst>
              <a:ext uri="{FF2B5EF4-FFF2-40B4-BE49-F238E27FC236}">
                <a16:creationId xmlns:a16="http://schemas.microsoft.com/office/drawing/2014/main" id="{76300FFA-7CBF-17C0-717C-E7DD43A09231}"/>
              </a:ext>
            </a:extLst>
          </p:cNvPr>
          <p:cNvSpPr txBox="1"/>
          <p:nvPr/>
        </p:nvSpPr>
        <p:spPr>
          <a:xfrm rot="16200000">
            <a:off x="10811441" y="2259278"/>
            <a:ext cx="1514475" cy="646331"/>
          </a:xfrm>
          <a:prstGeom prst="rect">
            <a:avLst/>
          </a:prstGeom>
          <a:noFill/>
        </p:spPr>
        <p:txBody>
          <a:bodyPr wrap="square" rtlCol="0">
            <a:spAutoFit/>
          </a:bodyPr>
          <a:lstStyle/>
          <a:p>
            <a:pPr algn="ctr"/>
            <a:r>
              <a:rPr lang="cs-CZ" b="1" i="1" dirty="0">
                <a:solidFill>
                  <a:srgbClr val="FF0000"/>
                </a:solidFill>
              </a:rPr>
              <a:t>Místa poskytování</a:t>
            </a:r>
          </a:p>
        </p:txBody>
      </p:sp>
      <p:sp>
        <p:nvSpPr>
          <p:cNvPr id="46" name="TextovéPole 45">
            <a:extLst>
              <a:ext uri="{FF2B5EF4-FFF2-40B4-BE49-F238E27FC236}">
                <a16:creationId xmlns:a16="http://schemas.microsoft.com/office/drawing/2014/main" id="{DDB4A466-E5AA-5CD6-F5AE-B0668BEEE8F6}"/>
              </a:ext>
            </a:extLst>
          </p:cNvPr>
          <p:cNvSpPr txBox="1"/>
          <p:nvPr/>
        </p:nvSpPr>
        <p:spPr>
          <a:xfrm rot="16200000">
            <a:off x="591131" y="3217642"/>
            <a:ext cx="1514475" cy="646331"/>
          </a:xfrm>
          <a:prstGeom prst="rect">
            <a:avLst/>
          </a:prstGeom>
          <a:noFill/>
        </p:spPr>
        <p:txBody>
          <a:bodyPr wrap="square" rtlCol="0">
            <a:spAutoFit/>
          </a:bodyPr>
          <a:lstStyle/>
          <a:p>
            <a:pPr algn="ctr"/>
            <a:r>
              <a:rPr lang="cs-CZ" b="1" i="1" dirty="0">
                <a:solidFill>
                  <a:srgbClr val="FF0000"/>
                </a:solidFill>
              </a:rPr>
              <a:t>Trajektorie absolventů</a:t>
            </a:r>
          </a:p>
        </p:txBody>
      </p:sp>
    </p:spTree>
    <p:extLst>
      <p:ext uri="{BB962C8B-B14F-4D97-AF65-F5344CB8AC3E}">
        <p14:creationId xmlns:p14="http://schemas.microsoft.com/office/powerpoint/2010/main" val="291311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Text Box 17">
            <a:extLst>
              <a:ext uri="{FF2B5EF4-FFF2-40B4-BE49-F238E27FC236}">
                <a16:creationId xmlns:a16="http://schemas.microsoft.com/office/drawing/2014/main" id="{B60B11B2-BD39-4805-BBE0-E32344FC7B51}"/>
              </a:ext>
            </a:extLst>
          </p:cNvPr>
          <p:cNvSpPr txBox="1">
            <a:spLocks noChangeArrowheads="1"/>
          </p:cNvSpPr>
          <p:nvPr/>
        </p:nvSpPr>
        <p:spPr bwMode="auto">
          <a:xfrm>
            <a:off x="3581295" y="4526734"/>
            <a:ext cx="2192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buClr>
                <a:srgbClr val="FFFF00"/>
              </a:buClr>
              <a:defRPr/>
            </a:pPr>
            <a:r>
              <a:rPr kumimoji="0" lang="cs-CZ" altLang="cs-CZ" i="1" dirty="0">
                <a:solidFill>
                  <a:srgbClr val="0000FF"/>
                </a:solidFill>
                <a:latin typeface="+mn-lt"/>
              </a:rPr>
              <a:t>Národní registr zdravotnických pracovníků </a:t>
            </a:r>
          </a:p>
        </p:txBody>
      </p:sp>
      <p:pic>
        <p:nvPicPr>
          <p:cNvPr id="600" name="Picture 16" descr="http://t3.gstatic.com/images?q=tbn:ANd9GcQcJxskDqnVD5QpYG4wNPrHjkMQ3yWcw6e0BS11wFJM7mul-Om4JA">
            <a:extLst>
              <a:ext uri="{FF2B5EF4-FFF2-40B4-BE49-F238E27FC236}">
                <a16:creationId xmlns:a16="http://schemas.microsoft.com/office/drawing/2014/main" id="{1EE6A886-1662-48A4-AF2F-70F111D08A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694" y="3138087"/>
            <a:ext cx="805410" cy="9882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6" descr="http://t3.gstatic.com/images?q=tbn:ANd9GcQcJxskDqnVD5QpYG4wNPrHjkMQ3yWcw6e0BS11wFJM7mul-Om4JA">
            <a:extLst>
              <a:ext uri="{FF2B5EF4-FFF2-40B4-BE49-F238E27FC236}">
                <a16:creationId xmlns:a16="http://schemas.microsoft.com/office/drawing/2014/main" id="{BB3D3BEE-ABC5-1D66-6A8E-41AC7A201E0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http://t3.gstatic.com/images?q=tbn:ANd9GcQcJxskDqnVD5QpYG4wNPrHjkMQ3yWcw6e0BS11wFJM7mul-Om4JA">
            <a:extLst>
              <a:ext uri="{FF2B5EF4-FFF2-40B4-BE49-F238E27FC236}">
                <a16:creationId xmlns:a16="http://schemas.microsoft.com/office/drawing/2014/main" id="{F40B3733-5924-3628-8682-7E0AF0D5F6C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3.gstatic.com/images?q=tbn:ANd9GcQcJxskDqnVD5QpYG4wNPrHjkMQ3yWcw6e0BS11wFJM7mul-Om4JA">
            <a:extLst>
              <a:ext uri="{FF2B5EF4-FFF2-40B4-BE49-F238E27FC236}">
                <a16:creationId xmlns:a16="http://schemas.microsoft.com/office/drawing/2014/main" id="{798B6303-53C0-D56B-F9FB-43363E35D59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076" y="45266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t3.gstatic.com/images?q=tbn:ANd9GcQcJxskDqnVD5QpYG4wNPrHjkMQ3yWcw6e0BS11wFJM7mul-Om4JA">
            <a:extLst>
              <a:ext uri="{FF2B5EF4-FFF2-40B4-BE49-F238E27FC236}">
                <a16:creationId xmlns:a16="http://schemas.microsoft.com/office/drawing/2014/main" id="{3E7598B6-F179-D3FA-2DCA-BB5FE20CA7F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6476" y="46790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t3.gstatic.com/images?q=tbn:ANd9GcQcJxskDqnVD5QpYG4wNPrHjkMQ3yWcw6e0BS11wFJM7mul-Om4JA">
            <a:extLst>
              <a:ext uri="{FF2B5EF4-FFF2-40B4-BE49-F238E27FC236}">
                <a16:creationId xmlns:a16="http://schemas.microsoft.com/office/drawing/2014/main" id="{35DD7A49-AE08-BA02-F7B2-005DC04DC16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t3.gstatic.com/images?q=tbn:ANd9GcQcJxskDqnVD5QpYG4wNPrHjkMQ3yWcw6e0BS11wFJM7mul-Om4JA">
            <a:extLst>
              <a:ext uri="{FF2B5EF4-FFF2-40B4-BE49-F238E27FC236}">
                <a16:creationId xmlns:a16="http://schemas.microsoft.com/office/drawing/2014/main" id="{50E7A62D-C256-19C6-8FDC-501FCE76439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t3.gstatic.com/images?q=tbn:ANd9GcQcJxskDqnVD5QpYG4wNPrHjkMQ3yWcw6e0BS11wFJM7mul-Om4JA">
            <a:extLst>
              <a:ext uri="{FF2B5EF4-FFF2-40B4-BE49-F238E27FC236}">
                <a16:creationId xmlns:a16="http://schemas.microsoft.com/office/drawing/2014/main" id="{2C3B6C1E-B695-68C7-6CEF-6C9945E4DAE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701" y="2088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t3.gstatic.com/images?q=tbn:ANd9GcQcJxskDqnVD5QpYG4wNPrHjkMQ3yWcw6e0BS11wFJM7mul-Om4JA">
            <a:extLst>
              <a:ext uri="{FF2B5EF4-FFF2-40B4-BE49-F238E27FC236}">
                <a16:creationId xmlns:a16="http://schemas.microsoft.com/office/drawing/2014/main" id="{D3E2DE7E-E6ED-B748-C7F4-895D924716F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5101" y="22406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Přímá spojnice se šipkou 10">
            <a:extLst>
              <a:ext uri="{FF2B5EF4-FFF2-40B4-BE49-F238E27FC236}">
                <a16:creationId xmlns:a16="http://schemas.microsoft.com/office/drawing/2014/main" id="{7A9FA903-0A71-7DB1-EE2C-0E534D683BB8}"/>
              </a:ext>
            </a:extLst>
          </p:cNvPr>
          <p:cNvCxnSpPr>
            <a:cxnSpLocks/>
          </p:cNvCxnSpPr>
          <p:nvPr/>
        </p:nvCxnSpPr>
        <p:spPr>
          <a:xfrm flipV="1">
            <a:off x="1907756" y="3882888"/>
            <a:ext cx="2347163" cy="796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E0D980B3-6D9C-53B0-797F-8BE82B9035AC}"/>
              </a:ext>
            </a:extLst>
          </p:cNvPr>
          <p:cNvCxnSpPr>
            <a:cxnSpLocks/>
          </p:cNvCxnSpPr>
          <p:nvPr/>
        </p:nvCxnSpPr>
        <p:spPr>
          <a:xfrm>
            <a:off x="2345896" y="2625543"/>
            <a:ext cx="1909023" cy="768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F4DA6ACB-F361-5B62-305E-B2615B1FC02C}"/>
              </a:ext>
            </a:extLst>
          </p:cNvPr>
          <p:cNvSpPr txBox="1"/>
          <p:nvPr/>
        </p:nvSpPr>
        <p:spPr>
          <a:xfrm rot="20485565">
            <a:off x="2245088" y="4320227"/>
            <a:ext cx="1781175" cy="369332"/>
          </a:xfrm>
          <a:prstGeom prst="rect">
            <a:avLst/>
          </a:prstGeom>
          <a:noFill/>
        </p:spPr>
        <p:txBody>
          <a:bodyPr wrap="square" rtlCol="0">
            <a:spAutoFit/>
          </a:bodyPr>
          <a:lstStyle/>
          <a:p>
            <a:pPr algn="ctr"/>
            <a:r>
              <a:rPr lang="cs-CZ" b="1" dirty="0"/>
              <a:t>Vzdělavatelé</a:t>
            </a:r>
          </a:p>
        </p:txBody>
      </p:sp>
      <p:sp>
        <p:nvSpPr>
          <p:cNvPr id="18" name="TextovéPole 17">
            <a:extLst>
              <a:ext uri="{FF2B5EF4-FFF2-40B4-BE49-F238E27FC236}">
                <a16:creationId xmlns:a16="http://schemas.microsoft.com/office/drawing/2014/main" id="{68815854-CACA-33D7-5808-DE9D67B3C465}"/>
              </a:ext>
            </a:extLst>
          </p:cNvPr>
          <p:cNvSpPr txBox="1"/>
          <p:nvPr/>
        </p:nvSpPr>
        <p:spPr>
          <a:xfrm rot="21047465">
            <a:off x="8129769" y="1614948"/>
            <a:ext cx="1781175" cy="369332"/>
          </a:xfrm>
          <a:prstGeom prst="rect">
            <a:avLst/>
          </a:prstGeom>
          <a:noFill/>
        </p:spPr>
        <p:txBody>
          <a:bodyPr wrap="square" rtlCol="0">
            <a:spAutoFit/>
          </a:bodyPr>
          <a:lstStyle/>
          <a:p>
            <a:pPr algn="ctr"/>
            <a:r>
              <a:rPr lang="cs-CZ" b="1" dirty="0"/>
              <a:t>Krajské úřady</a:t>
            </a:r>
          </a:p>
        </p:txBody>
      </p:sp>
      <p:pic>
        <p:nvPicPr>
          <p:cNvPr id="19" name="Picture 16" descr="http://t3.gstatic.com/images?q=tbn:ANd9GcQcJxskDqnVD5QpYG4wNPrHjkMQ3yWcw6e0BS11wFJM7mul-Om4JA">
            <a:extLst>
              <a:ext uri="{FF2B5EF4-FFF2-40B4-BE49-F238E27FC236}">
                <a16:creationId xmlns:a16="http://schemas.microsoft.com/office/drawing/2014/main" id="{DE9E7F1F-227F-B1D0-4543-C166BA9BE02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3919"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7">
            <a:extLst>
              <a:ext uri="{FF2B5EF4-FFF2-40B4-BE49-F238E27FC236}">
                <a16:creationId xmlns:a16="http://schemas.microsoft.com/office/drawing/2014/main" id="{9267B9FA-F9B3-1E3B-B749-CCDF00A995F9}"/>
              </a:ext>
            </a:extLst>
          </p:cNvPr>
          <p:cNvSpPr txBox="1">
            <a:spLocks noChangeArrowheads="1"/>
          </p:cNvSpPr>
          <p:nvPr/>
        </p:nvSpPr>
        <p:spPr bwMode="auto">
          <a:xfrm>
            <a:off x="6340524" y="4516956"/>
            <a:ext cx="3157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a:buClr>
                <a:srgbClr val="FFFF00"/>
              </a:buClr>
              <a:defRPr/>
            </a:pPr>
            <a:r>
              <a:rPr kumimoji="0" lang="cs-CZ" altLang="cs-CZ" i="1" dirty="0">
                <a:solidFill>
                  <a:srgbClr val="0000FF"/>
                </a:solidFill>
                <a:latin typeface="+mn-lt"/>
              </a:rPr>
              <a:t>Národní registr hrazených zdravotních služeb</a:t>
            </a:r>
          </a:p>
        </p:txBody>
      </p:sp>
      <p:pic>
        <p:nvPicPr>
          <p:cNvPr id="21" name="Picture 16" descr="http://t3.gstatic.com/images?q=tbn:ANd9GcQcJxskDqnVD5QpYG4wNPrHjkMQ3yWcw6e0BS11wFJM7mul-Om4JA">
            <a:extLst>
              <a:ext uri="{FF2B5EF4-FFF2-40B4-BE49-F238E27FC236}">
                <a16:creationId xmlns:a16="http://schemas.microsoft.com/office/drawing/2014/main" id="{4A427A0A-F45E-1CDD-587E-3A31EF447E0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t3.gstatic.com/images?q=tbn:ANd9GcQcJxskDqnVD5QpYG4wNPrHjkMQ3yWcw6e0BS11wFJM7mul-Om4JA">
            <a:extLst>
              <a:ext uri="{FF2B5EF4-FFF2-40B4-BE49-F238E27FC236}">
                <a16:creationId xmlns:a16="http://schemas.microsoft.com/office/drawing/2014/main" id="{4D6F5402-FC3F-D1B7-8B56-0D592027F10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http://t3.gstatic.com/images?q=tbn:ANd9GcQcJxskDqnVD5QpYG4wNPrHjkMQ3yWcw6e0BS11wFJM7mul-Om4JA">
            <a:extLst>
              <a:ext uri="{FF2B5EF4-FFF2-40B4-BE49-F238E27FC236}">
                <a16:creationId xmlns:a16="http://schemas.microsoft.com/office/drawing/2014/main" id="{3B82AE91-5EC0-7B83-F875-75B32ACE27D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25826" y="33931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http://t3.gstatic.com/images?q=tbn:ANd9GcQcJxskDqnVD5QpYG4wNPrHjkMQ3yWcw6e0BS11wFJM7mul-Om4JA">
            <a:extLst>
              <a:ext uri="{FF2B5EF4-FFF2-40B4-BE49-F238E27FC236}">
                <a16:creationId xmlns:a16="http://schemas.microsoft.com/office/drawing/2014/main" id="{EF83E187-6DDE-9DE2-CDB0-68DB8217110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8226" y="3545570"/>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Přímá spojnice se šipkou 24">
            <a:extLst>
              <a:ext uri="{FF2B5EF4-FFF2-40B4-BE49-F238E27FC236}">
                <a16:creationId xmlns:a16="http://schemas.microsoft.com/office/drawing/2014/main" id="{96F29923-570D-95AF-CEA1-88D297F5B884}"/>
              </a:ext>
            </a:extLst>
          </p:cNvPr>
          <p:cNvCxnSpPr>
            <a:cxnSpLocks/>
          </p:cNvCxnSpPr>
          <p:nvPr/>
        </p:nvCxnSpPr>
        <p:spPr>
          <a:xfrm flipH="1">
            <a:off x="9281754" y="3632203"/>
            <a:ext cx="1839272" cy="20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27">
            <a:extLst>
              <a:ext uri="{FF2B5EF4-FFF2-40B4-BE49-F238E27FC236}">
                <a16:creationId xmlns:a16="http://schemas.microsoft.com/office/drawing/2014/main" id="{35B83011-FD3D-7FF8-1475-F7452E341AEA}"/>
              </a:ext>
            </a:extLst>
          </p:cNvPr>
          <p:cNvSpPr txBox="1"/>
          <p:nvPr/>
        </p:nvSpPr>
        <p:spPr>
          <a:xfrm>
            <a:off x="9483361" y="3306789"/>
            <a:ext cx="1781175" cy="646331"/>
          </a:xfrm>
          <a:prstGeom prst="rect">
            <a:avLst/>
          </a:prstGeom>
          <a:noFill/>
        </p:spPr>
        <p:txBody>
          <a:bodyPr wrap="square" rtlCol="0">
            <a:spAutoFit/>
          </a:bodyPr>
          <a:lstStyle/>
          <a:p>
            <a:pPr algn="ctr"/>
            <a:r>
              <a:rPr lang="cs-CZ" b="1" dirty="0"/>
              <a:t>Zdravotní pojišťovny</a:t>
            </a:r>
          </a:p>
        </p:txBody>
      </p:sp>
      <p:sp>
        <p:nvSpPr>
          <p:cNvPr id="29" name="Text Box 17">
            <a:extLst>
              <a:ext uri="{FF2B5EF4-FFF2-40B4-BE49-F238E27FC236}">
                <a16:creationId xmlns:a16="http://schemas.microsoft.com/office/drawing/2014/main" id="{EE20E87F-C71C-89E0-0BED-A12E1C6CFB13}"/>
              </a:ext>
            </a:extLst>
          </p:cNvPr>
          <p:cNvSpPr txBox="1">
            <a:spLocks noChangeArrowheads="1"/>
          </p:cNvSpPr>
          <p:nvPr/>
        </p:nvSpPr>
        <p:spPr bwMode="auto">
          <a:xfrm>
            <a:off x="4809268" y="740913"/>
            <a:ext cx="4290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ctr">
              <a:buClr>
                <a:srgbClr val="FFFF00"/>
              </a:buClr>
              <a:defRPr/>
            </a:pPr>
            <a:r>
              <a:rPr kumimoji="0" lang="cs-CZ" altLang="cs-CZ" i="1" dirty="0">
                <a:solidFill>
                  <a:srgbClr val="0000FF"/>
                </a:solidFill>
                <a:latin typeface="+mn-lt"/>
              </a:rPr>
              <a:t>Národní registr poskytovatelů zdravotních služeb</a:t>
            </a:r>
          </a:p>
        </p:txBody>
      </p:sp>
      <p:pic>
        <p:nvPicPr>
          <p:cNvPr id="30" name="Picture 16" descr="http://t3.gstatic.com/images?q=tbn:ANd9GcQcJxskDqnVD5QpYG4wNPrHjkMQ3yWcw6e0BS11wFJM7mul-Om4JA">
            <a:extLst>
              <a:ext uri="{FF2B5EF4-FFF2-40B4-BE49-F238E27FC236}">
                <a16:creationId xmlns:a16="http://schemas.microsoft.com/office/drawing/2014/main" id="{AB3994B2-8766-8810-6860-039CCE79D40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1230" y="1800024"/>
            <a:ext cx="805410" cy="9882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Přímá spojnice se šipkou 30">
            <a:extLst>
              <a:ext uri="{FF2B5EF4-FFF2-40B4-BE49-F238E27FC236}">
                <a16:creationId xmlns:a16="http://schemas.microsoft.com/office/drawing/2014/main" id="{D15C25E0-5637-6004-9303-D72728550109}"/>
              </a:ext>
            </a:extLst>
          </p:cNvPr>
          <p:cNvCxnSpPr>
            <a:cxnSpLocks/>
          </p:cNvCxnSpPr>
          <p:nvPr/>
        </p:nvCxnSpPr>
        <p:spPr>
          <a:xfrm>
            <a:off x="2345896" y="2070233"/>
            <a:ext cx="3962947" cy="297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ovéPole 33">
            <a:extLst>
              <a:ext uri="{FF2B5EF4-FFF2-40B4-BE49-F238E27FC236}">
                <a16:creationId xmlns:a16="http://schemas.microsoft.com/office/drawing/2014/main" id="{1631037E-3993-6D77-8789-C747F31B0129}"/>
              </a:ext>
            </a:extLst>
          </p:cNvPr>
          <p:cNvSpPr txBox="1"/>
          <p:nvPr/>
        </p:nvSpPr>
        <p:spPr>
          <a:xfrm rot="1246759">
            <a:off x="2374794" y="2632444"/>
            <a:ext cx="1781175" cy="369332"/>
          </a:xfrm>
          <a:prstGeom prst="rect">
            <a:avLst/>
          </a:prstGeom>
          <a:noFill/>
        </p:spPr>
        <p:txBody>
          <a:bodyPr wrap="square" rtlCol="0">
            <a:spAutoFit/>
          </a:bodyPr>
          <a:lstStyle/>
          <a:p>
            <a:pPr algn="ctr"/>
            <a:r>
              <a:rPr lang="cs-CZ" b="1" dirty="0"/>
              <a:t>Poskytovatelé</a:t>
            </a:r>
          </a:p>
        </p:txBody>
      </p:sp>
      <p:pic>
        <p:nvPicPr>
          <p:cNvPr id="35" name="Picture 16" descr="http://t3.gstatic.com/images?q=tbn:ANd9GcQcJxskDqnVD5QpYG4wNPrHjkMQ3yWcw6e0BS11wFJM7mul-Om4JA">
            <a:extLst>
              <a:ext uri="{FF2B5EF4-FFF2-40B4-BE49-F238E27FC236}">
                <a16:creationId xmlns:a16="http://schemas.microsoft.com/office/drawing/2014/main" id="{A5175DC1-69F0-9193-ED5E-E0A25B5391A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886" y="10798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t3.gstatic.com/images?q=tbn:ANd9GcQcJxskDqnVD5QpYG4wNPrHjkMQ3yWcw6e0BS11wFJM7mul-Om4JA">
            <a:extLst>
              <a:ext uri="{FF2B5EF4-FFF2-40B4-BE49-F238E27FC236}">
                <a16:creationId xmlns:a16="http://schemas.microsoft.com/office/drawing/2014/main" id="{E942C28A-644C-87CE-74A7-311DF787B65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886" y="10798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http://t3.gstatic.com/images?q=tbn:ANd9GcQcJxskDqnVD5QpYG4wNPrHjkMQ3yWcw6e0BS11wFJM7mul-Om4JA">
            <a:extLst>
              <a:ext uri="{FF2B5EF4-FFF2-40B4-BE49-F238E27FC236}">
                <a16:creationId xmlns:a16="http://schemas.microsoft.com/office/drawing/2014/main" id="{C2701C52-D700-F3C2-066B-AD4E58CF67E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9286" y="12322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http://t3.gstatic.com/images?q=tbn:ANd9GcQcJxskDqnVD5QpYG4wNPrHjkMQ3yWcw6e0BS11wFJM7mul-Om4JA">
            <a:extLst>
              <a:ext uri="{FF2B5EF4-FFF2-40B4-BE49-F238E27FC236}">
                <a16:creationId xmlns:a16="http://schemas.microsoft.com/office/drawing/2014/main" id="{1DA00FF0-535F-5D3F-3AED-11E8D65F5F0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21686" y="1384656"/>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Přímá spojnice se šipkou 38">
            <a:extLst>
              <a:ext uri="{FF2B5EF4-FFF2-40B4-BE49-F238E27FC236}">
                <a16:creationId xmlns:a16="http://schemas.microsoft.com/office/drawing/2014/main" id="{19DB7960-6A4B-DFE9-E75F-2DDEDF98E8CB}"/>
              </a:ext>
            </a:extLst>
          </p:cNvPr>
          <p:cNvCxnSpPr>
            <a:cxnSpLocks/>
          </p:cNvCxnSpPr>
          <p:nvPr/>
        </p:nvCxnSpPr>
        <p:spPr>
          <a:xfrm flipH="1">
            <a:off x="7396710" y="1728920"/>
            <a:ext cx="3414165" cy="529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5DC24572-2FAE-0214-116E-81972F0198A1}"/>
              </a:ext>
            </a:extLst>
          </p:cNvPr>
          <p:cNvSpPr txBox="1"/>
          <p:nvPr/>
        </p:nvSpPr>
        <p:spPr>
          <a:xfrm rot="276719">
            <a:off x="3501382" y="1831278"/>
            <a:ext cx="1781175" cy="369332"/>
          </a:xfrm>
          <a:prstGeom prst="rect">
            <a:avLst/>
          </a:prstGeom>
          <a:noFill/>
        </p:spPr>
        <p:txBody>
          <a:bodyPr wrap="square" rtlCol="0">
            <a:spAutoFit/>
          </a:bodyPr>
          <a:lstStyle/>
          <a:p>
            <a:pPr algn="ctr"/>
            <a:r>
              <a:rPr lang="cs-CZ" b="1" dirty="0"/>
              <a:t>Poskytovatelé</a:t>
            </a:r>
          </a:p>
        </p:txBody>
      </p:sp>
      <p:cxnSp>
        <p:nvCxnSpPr>
          <p:cNvPr id="50" name="Přímá spojnice 49">
            <a:extLst>
              <a:ext uri="{FF2B5EF4-FFF2-40B4-BE49-F238E27FC236}">
                <a16:creationId xmlns:a16="http://schemas.microsoft.com/office/drawing/2014/main" id="{1A92AB00-C8FF-C83B-64DF-BCDF17F3C8DC}"/>
              </a:ext>
            </a:extLst>
          </p:cNvPr>
          <p:cNvCxnSpPr>
            <a:cxnSpLocks/>
          </p:cNvCxnSpPr>
          <p:nvPr/>
        </p:nvCxnSpPr>
        <p:spPr>
          <a:xfrm flipV="1">
            <a:off x="5294522" y="2891770"/>
            <a:ext cx="1358384" cy="68973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102881A7-DDE1-7851-F79D-D783AE3A63CB}"/>
              </a:ext>
            </a:extLst>
          </p:cNvPr>
          <p:cNvCxnSpPr>
            <a:cxnSpLocks/>
          </p:cNvCxnSpPr>
          <p:nvPr/>
        </p:nvCxnSpPr>
        <p:spPr>
          <a:xfrm>
            <a:off x="5306420" y="3772909"/>
            <a:ext cx="2895099" cy="2857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3849E32C-1514-C59B-D6AF-A52933B4FA91}"/>
              </a:ext>
            </a:extLst>
          </p:cNvPr>
          <p:cNvCxnSpPr>
            <a:cxnSpLocks/>
          </p:cNvCxnSpPr>
          <p:nvPr/>
        </p:nvCxnSpPr>
        <p:spPr>
          <a:xfrm>
            <a:off x="6894875" y="2895061"/>
            <a:ext cx="1336619" cy="72263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1" name="TextovéPole 60">
            <a:extLst>
              <a:ext uri="{FF2B5EF4-FFF2-40B4-BE49-F238E27FC236}">
                <a16:creationId xmlns:a16="http://schemas.microsoft.com/office/drawing/2014/main" id="{F9D2AC79-97CE-7B13-0979-B9472624FC59}"/>
              </a:ext>
            </a:extLst>
          </p:cNvPr>
          <p:cNvSpPr txBox="1"/>
          <p:nvPr/>
        </p:nvSpPr>
        <p:spPr>
          <a:xfrm>
            <a:off x="6010275" y="3095690"/>
            <a:ext cx="1514475" cy="646331"/>
          </a:xfrm>
          <a:prstGeom prst="rect">
            <a:avLst/>
          </a:prstGeom>
          <a:noFill/>
        </p:spPr>
        <p:txBody>
          <a:bodyPr wrap="square" rtlCol="0">
            <a:spAutoFit/>
          </a:bodyPr>
          <a:lstStyle/>
          <a:p>
            <a:pPr algn="ctr"/>
            <a:r>
              <a:rPr lang="cs-CZ" b="1" i="1" dirty="0">
                <a:solidFill>
                  <a:srgbClr val="FF0000"/>
                </a:solidFill>
              </a:rPr>
              <a:t>Vzájemné kontroly</a:t>
            </a:r>
          </a:p>
        </p:txBody>
      </p:sp>
      <p:sp>
        <p:nvSpPr>
          <p:cNvPr id="62" name="Text Box 17">
            <a:extLst>
              <a:ext uri="{FF2B5EF4-FFF2-40B4-BE49-F238E27FC236}">
                <a16:creationId xmlns:a16="http://schemas.microsoft.com/office/drawing/2014/main" id="{D55E397F-1B49-4E24-3CE9-8D9AE6B203AA}"/>
              </a:ext>
            </a:extLst>
          </p:cNvPr>
          <p:cNvSpPr txBox="1">
            <a:spLocks noChangeArrowheads="1"/>
          </p:cNvSpPr>
          <p:nvPr/>
        </p:nvSpPr>
        <p:spPr bwMode="auto">
          <a:xfrm rot="16200000">
            <a:off x="-1794768" y="3004028"/>
            <a:ext cx="46170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ctr">
              <a:buClr>
                <a:srgbClr val="FFFF00"/>
              </a:buClr>
              <a:defRPr/>
            </a:pPr>
            <a:r>
              <a:rPr kumimoji="0" lang="cs-CZ" altLang="cs-CZ" i="1" dirty="0">
                <a:solidFill>
                  <a:srgbClr val="0000FF"/>
                </a:solidFill>
                <a:highlight>
                  <a:srgbClr val="FFFF00"/>
                </a:highlight>
                <a:latin typeface="+mn-lt"/>
              </a:rPr>
              <a:t>Nově budovaný systém </a:t>
            </a:r>
            <a:r>
              <a:rPr kumimoji="0" lang="cs-CZ" altLang="cs-CZ" i="1" u="sng" dirty="0">
                <a:solidFill>
                  <a:srgbClr val="0000FF"/>
                </a:solidFill>
                <a:highlight>
                  <a:srgbClr val="FFFF00"/>
                </a:highlight>
                <a:latin typeface="+mn-lt"/>
              </a:rPr>
              <a:t>ADMINISTRÁTOR</a:t>
            </a:r>
          </a:p>
        </p:txBody>
      </p:sp>
      <p:pic>
        <p:nvPicPr>
          <p:cNvPr id="759" name="Obrázek 758">
            <a:extLst>
              <a:ext uri="{FF2B5EF4-FFF2-40B4-BE49-F238E27FC236}">
                <a16:creationId xmlns:a16="http://schemas.microsoft.com/office/drawing/2014/main" id="{50E1E228-3FBA-0B95-0BF4-8DD626F740B6}"/>
              </a:ext>
            </a:extLst>
          </p:cNvPr>
          <p:cNvPicPr>
            <a:picLocks noChangeAspect="1"/>
          </p:cNvPicPr>
          <p:nvPr/>
        </p:nvPicPr>
        <p:blipFill>
          <a:blip r:embed="rId4"/>
          <a:stretch>
            <a:fillRect/>
          </a:stretch>
        </p:blipFill>
        <p:spPr>
          <a:xfrm>
            <a:off x="9849807" y="5038473"/>
            <a:ext cx="1904400" cy="1381053"/>
          </a:xfrm>
          <a:prstGeom prst="rect">
            <a:avLst/>
          </a:prstGeom>
        </p:spPr>
      </p:pic>
      <p:cxnSp>
        <p:nvCxnSpPr>
          <p:cNvPr id="763" name="Přímá spojnice 762">
            <a:extLst>
              <a:ext uri="{FF2B5EF4-FFF2-40B4-BE49-F238E27FC236}">
                <a16:creationId xmlns:a16="http://schemas.microsoft.com/office/drawing/2014/main" id="{99F571B9-1273-9DE8-29BD-DA3D5A0FEA22}"/>
              </a:ext>
            </a:extLst>
          </p:cNvPr>
          <p:cNvCxnSpPr>
            <a:cxnSpLocks/>
          </p:cNvCxnSpPr>
          <p:nvPr/>
        </p:nvCxnSpPr>
        <p:spPr>
          <a:xfrm>
            <a:off x="9111903" y="4106934"/>
            <a:ext cx="952782" cy="101996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66" name="Přímá spojnice 765">
            <a:extLst>
              <a:ext uri="{FF2B5EF4-FFF2-40B4-BE49-F238E27FC236}">
                <a16:creationId xmlns:a16="http://schemas.microsoft.com/office/drawing/2014/main" id="{A2355B10-C295-A5C4-E7CD-C73BD6DEC8D9}"/>
              </a:ext>
            </a:extLst>
          </p:cNvPr>
          <p:cNvCxnSpPr>
            <a:cxnSpLocks/>
          </p:cNvCxnSpPr>
          <p:nvPr/>
        </p:nvCxnSpPr>
        <p:spPr>
          <a:xfrm flipH="1">
            <a:off x="11169286" y="4116054"/>
            <a:ext cx="697810" cy="113323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74" name="TextovéPole 773">
            <a:extLst>
              <a:ext uri="{FF2B5EF4-FFF2-40B4-BE49-F238E27FC236}">
                <a16:creationId xmlns:a16="http://schemas.microsoft.com/office/drawing/2014/main" id="{D95E5B5A-959F-E625-BFFC-B35F06785C1E}"/>
              </a:ext>
            </a:extLst>
          </p:cNvPr>
          <p:cNvSpPr txBox="1"/>
          <p:nvPr/>
        </p:nvSpPr>
        <p:spPr>
          <a:xfrm>
            <a:off x="9907812" y="4285164"/>
            <a:ext cx="1514475" cy="646331"/>
          </a:xfrm>
          <a:prstGeom prst="rect">
            <a:avLst/>
          </a:prstGeom>
          <a:noFill/>
        </p:spPr>
        <p:txBody>
          <a:bodyPr wrap="square" rtlCol="0">
            <a:spAutoFit/>
          </a:bodyPr>
          <a:lstStyle/>
          <a:p>
            <a:pPr algn="ctr"/>
            <a:r>
              <a:rPr lang="cs-CZ" b="1" i="1" dirty="0">
                <a:solidFill>
                  <a:srgbClr val="FF0000"/>
                </a:solidFill>
              </a:rPr>
              <a:t>Akutní lůžková péče</a:t>
            </a:r>
          </a:p>
        </p:txBody>
      </p:sp>
      <p:sp>
        <p:nvSpPr>
          <p:cNvPr id="783" name="Nadpis 1">
            <a:extLst>
              <a:ext uri="{FF2B5EF4-FFF2-40B4-BE49-F238E27FC236}">
                <a16:creationId xmlns:a16="http://schemas.microsoft.com/office/drawing/2014/main" id="{473E9B45-49B3-E061-AF23-6F7082688126}"/>
              </a:ext>
            </a:extLst>
          </p:cNvPr>
          <p:cNvSpPr txBox="1">
            <a:spLocks/>
          </p:cNvSpPr>
          <p:nvPr/>
        </p:nvSpPr>
        <p:spPr>
          <a:xfrm>
            <a:off x="22412" y="-981"/>
            <a:ext cx="12150538" cy="662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C22728"/>
                </a:solidFill>
                <a:effectLst/>
                <a:uLnTx/>
                <a:uFillTx/>
                <a:latin typeface="Calibri" panose="020F0502020204030204"/>
                <a:ea typeface="+mj-ea"/>
                <a:cs typeface="+mj-cs"/>
              </a:rPr>
              <a:t>Nový Národní zdravotnický informační systém </a:t>
            </a:r>
          </a:p>
        </p:txBody>
      </p:sp>
      <p:cxnSp>
        <p:nvCxnSpPr>
          <p:cNvPr id="10" name="Přímá spojnice 9">
            <a:extLst>
              <a:ext uri="{FF2B5EF4-FFF2-40B4-BE49-F238E27FC236}">
                <a16:creationId xmlns:a16="http://schemas.microsoft.com/office/drawing/2014/main" id="{0A95140D-48C6-AFC0-C38A-9FBBE4F71CC4}"/>
              </a:ext>
            </a:extLst>
          </p:cNvPr>
          <p:cNvCxnSpPr>
            <a:cxnSpLocks/>
          </p:cNvCxnSpPr>
          <p:nvPr/>
        </p:nvCxnSpPr>
        <p:spPr>
          <a:xfrm>
            <a:off x="11123021" y="1797389"/>
            <a:ext cx="23771" cy="15074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F2EF5215-504E-233A-179C-CFE5B9AA2068}"/>
              </a:ext>
            </a:extLst>
          </p:cNvPr>
          <p:cNvCxnSpPr>
            <a:cxnSpLocks/>
          </p:cNvCxnSpPr>
          <p:nvPr/>
        </p:nvCxnSpPr>
        <p:spPr>
          <a:xfrm>
            <a:off x="1695100" y="2903887"/>
            <a:ext cx="23771" cy="15074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63672505-6E03-878E-4BA3-70B8AFEB16E6}"/>
              </a:ext>
            </a:extLst>
          </p:cNvPr>
          <p:cNvSpPr txBox="1"/>
          <p:nvPr/>
        </p:nvSpPr>
        <p:spPr>
          <a:xfrm rot="16200000">
            <a:off x="10811441" y="2259278"/>
            <a:ext cx="1514475" cy="646331"/>
          </a:xfrm>
          <a:prstGeom prst="rect">
            <a:avLst/>
          </a:prstGeom>
          <a:noFill/>
        </p:spPr>
        <p:txBody>
          <a:bodyPr wrap="square" rtlCol="0">
            <a:spAutoFit/>
          </a:bodyPr>
          <a:lstStyle/>
          <a:p>
            <a:pPr algn="ctr"/>
            <a:r>
              <a:rPr lang="cs-CZ" b="1" i="1" dirty="0">
                <a:solidFill>
                  <a:srgbClr val="FF0000"/>
                </a:solidFill>
              </a:rPr>
              <a:t>Místa poskytování</a:t>
            </a:r>
          </a:p>
        </p:txBody>
      </p:sp>
      <p:sp>
        <p:nvSpPr>
          <p:cNvPr id="15" name="TextovéPole 14">
            <a:extLst>
              <a:ext uri="{FF2B5EF4-FFF2-40B4-BE49-F238E27FC236}">
                <a16:creationId xmlns:a16="http://schemas.microsoft.com/office/drawing/2014/main" id="{899DD393-DAE2-49D0-D96D-0885650F5602}"/>
              </a:ext>
            </a:extLst>
          </p:cNvPr>
          <p:cNvSpPr txBox="1"/>
          <p:nvPr/>
        </p:nvSpPr>
        <p:spPr>
          <a:xfrm rot="16200000">
            <a:off x="591131" y="3217642"/>
            <a:ext cx="1514475" cy="646331"/>
          </a:xfrm>
          <a:prstGeom prst="rect">
            <a:avLst/>
          </a:prstGeom>
          <a:noFill/>
        </p:spPr>
        <p:txBody>
          <a:bodyPr wrap="square" rtlCol="0">
            <a:spAutoFit/>
          </a:bodyPr>
          <a:lstStyle/>
          <a:p>
            <a:pPr algn="ctr"/>
            <a:r>
              <a:rPr lang="cs-CZ" b="1" i="1" dirty="0">
                <a:solidFill>
                  <a:srgbClr val="FF0000"/>
                </a:solidFill>
              </a:rPr>
              <a:t>Trajektorie absolventů</a:t>
            </a:r>
          </a:p>
        </p:txBody>
      </p:sp>
    </p:spTree>
    <p:extLst>
      <p:ext uri="{BB962C8B-B14F-4D97-AF65-F5344CB8AC3E}">
        <p14:creationId xmlns:p14="http://schemas.microsoft.com/office/powerpoint/2010/main" val="8834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Přímá spojnice 9">
            <a:extLst>
              <a:ext uri="{FF2B5EF4-FFF2-40B4-BE49-F238E27FC236}">
                <a16:creationId xmlns:a16="http://schemas.microsoft.com/office/drawing/2014/main" id="{6B6FA412-445B-1BEA-C67E-7FF481A69D8A}"/>
              </a:ext>
            </a:extLst>
          </p:cNvPr>
          <p:cNvCxnSpPr>
            <a:cxnSpLocks/>
          </p:cNvCxnSpPr>
          <p:nvPr/>
        </p:nvCxnSpPr>
        <p:spPr>
          <a:xfrm>
            <a:off x="11123021" y="1797389"/>
            <a:ext cx="23771" cy="15074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F5F87721-E91F-4970-529E-EE802EF7BC06}"/>
              </a:ext>
            </a:extLst>
          </p:cNvPr>
          <p:cNvCxnSpPr>
            <a:cxnSpLocks/>
          </p:cNvCxnSpPr>
          <p:nvPr/>
        </p:nvCxnSpPr>
        <p:spPr>
          <a:xfrm>
            <a:off x="1695100" y="2903887"/>
            <a:ext cx="23771" cy="150744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761C77E7-EF02-568D-35A6-AD3C462753AF}"/>
              </a:ext>
            </a:extLst>
          </p:cNvPr>
          <p:cNvSpPr txBox="1"/>
          <p:nvPr/>
        </p:nvSpPr>
        <p:spPr>
          <a:xfrm rot="16200000">
            <a:off x="10811441" y="2259278"/>
            <a:ext cx="1514475" cy="646331"/>
          </a:xfrm>
          <a:prstGeom prst="rect">
            <a:avLst/>
          </a:prstGeom>
          <a:noFill/>
        </p:spPr>
        <p:txBody>
          <a:bodyPr wrap="square" rtlCol="0">
            <a:spAutoFit/>
          </a:bodyPr>
          <a:lstStyle/>
          <a:p>
            <a:pPr algn="ctr"/>
            <a:r>
              <a:rPr lang="cs-CZ" b="1" i="1" dirty="0">
                <a:solidFill>
                  <a:srgbClr val="FF0000"/>
                </a:solidFill>
              </a:rPr>
              <a:t>Místa poskytování</a:t>
            </a:r>
          </a:p>
        </p:txBody>
      </p:sp>
      <p:sp>
        <p:nvSpPr>
          <p:cNvPr id="15" name="TextovéPole 14">
            <a:extLst>
              <a:ext uri="{FF2B5EF4-FFF2-40B4-BE49-F238E27FC236}">
                <a16:creationId xmlns:a16="http://schemas.microsoft.com/office/drawing/2014/main" id="{28AE1820-2A6D-EA44-A901-CF76E9ECE28A}"/>
              </a:ext>
            </a:extLst>
          </p:cNvPr>
          <p:cNvSpPr txBox="1"/>
          <p:nvPr/>
        </p:nvSpPr>
        <p:spPr>
          <a:xfrm rot="16200000">
            <a:off x="591131" y="3217642"/>
            <a:ext cx="1514475" cy="646331"/>
          </a:xfrm>
          <a:prstGeom prst="rect">
            <a:avLst/>
          </a:prstGeom>
          <a:noFill/>
        </p:spPr>
        <p:txBody>
          <a:bodyPr wrap="square" rtlCol="0">
            <a:spAutoFit/>
          </a:bodyPr>
          <a:lstStyle/>
          <a:p>
            <a:pPr algn="ctr"/>
            <a:r>
              <a:rPr lang="cs-CZ" b="1" i="1" dirty="0">
                <a:solidFill>
                  <a:srgbClr val="FF0000"/>
                </a:solidFill>
              </a:rPr>
              <a:t>Trajektorie absolventů</a:t>
            </a:r>
          </a:p>
        </p:txBody>
      </p:sp>
      <p:sp>
        <p:nvSpPr>
          <p:cNvPr id="599" name="Text Box 17">
            <a:extLst>
              <a:ext uri="{FF2B5EF4-FFF2-40B4-BE49-F238E27FC236}">
                <a16:creationId xmlns:a16="http://schemas.microsoft.com/office/drawing/2014/main" id="{B60B11B2-BD39-4805-BBE0-E32344FC7B51}"/>
              </a:ext>
            </a:extLst>
          </p:cNvPr>
          <p:cNvSpPr txBox="1">
            <a:spLocks noChangeArrowheads="1"/>
          </p:cNvSpPr>
          <p:nvPr/>
        </p:nvSpPr>
        <p:spPr bwMode="auto">
          <a:xfrm>
            <a:off x="3581295" y="4526734"/>
            <a:ext cx="21921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buClr>
                <a:srgbClr val="FFFF00"/>
              </a:buClr>
              <a:defRPr/>
            </a:pPr>
            <a:r>
              <a:rPr kumimoji="0" lang="cs-CZ" altLang="cs-CZ" i="1" dirty="0">
                <a:solidFill>
                  <a:srgbClr val="0000FF"/>
                </a:solidFill>
                <a:latin typeface="+mn-lt"/>
              </a:rPr>
              <a:t>Národní registr zdravotnických pracovníků </a:t>
            </a:r>
          </a:p>
        </p:txBody>
      </p:sp>
      <p:pic>
        <p:nvPicPr>
          <p:cNvPr id="600" name="Picture 16" descr="http://t3.gstatic.com/images?q=tbn:ANd9GcQcJxskDqnVD5QpYG4wNPrHjkMQ3yWcw6e0BS11wFJM7mul-Om4JA">
            <a:extLst>
              <a:ext uri="{FF2B5EF4-FFF2-40B4-BE49-F238E27FC236}">
                <a16:creationId xmlns:a16="http://schemas.microsoft.com/office/drawing/2014/main" id="{1EE6A886-1662-48A4-AF2F-70F111D08A15}"/>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694" y="3138087"/>
            <a:ext cx="805410" cy="9882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6" descr="http://t3.gstatic.com/images?q=tbn:ANd9GcQcJxskDqnVD5QpYG4wNPrHjkMQ3yWcw6e0BS11wFJM7mul-Om4JA">
            <a:extLst>
              <a:ext uri="{FF2B5EF4-FFF2-40B4-BE49-F238E27FC236}">
                <a16:creationId xmlns:a16="http://schemas.microsoft.com/office/drawing/2014/main" id="{BB3D3BEE-ABC5-1D66-6A8E-41AC7A201E0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http://t3.gstatic.com/images?q=tbn:ANd9GcQcJxskDqnVD5QpYG4wNPrHjkMQ3yWcw6e0BS11wFJM7mul-Om4JA">
            <a:extLst>
              <a:ext uri="{FF2B5EF4-FFF2-40B4-BE49-F238E27FC236}">
                <a16:creationId xmlns:a16="http://schemas.microsoft.com/office/drawing/2014/main" id="{F40B3733-5924-3628-8682-7E0AF0D5F6C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1676" y="4374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t3.gstatic.com/images?q=tbn:ANd9GcQcJxskDqnVD5QpYG4wNPrHjkMQ3yWcw6e0BS11wFJM7mul-Om4JA">
            <a:extLst>
              <a:ext uri="{FF2B5EF4-FFF2-40B4-BE49-F238E27FC236}">
                <a16:creationId xmlns:a16="http://schemas.microsoft.com/office/drawing/2014/main" id="{798B6303-53C0-D56B-F9FB-43363E35D59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4076" y="45266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t3.gstatic.com/images?q=tbn:ANd9GcQcJxskDqnVD5QpYG4wNPrHjkMQ3yWcw6e0BS11wFJM7mul-Om4JA">
            <a:extLst>
              <a:ext uri="{FF2B5EF4-FFF2-40B4-BE49-F238E27FC236}">
                <a16:creationId xmlns:a16="http://schemas.microsoft.com/office/drawing/2014/main" id="{3E7598B6-F179-D3FA-2DCA-BB5FE20CA7F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6476" y="46790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t3.gstatic.com/images?q=tbn:ANd9GcQcJxskDqnVD5QpYG4wNPrHjkMQ3yWcw6e0BS11wFJM7mul-Om4JA">
            <a:extLst>
              <a:ext uri="{FF2B5EF4-FFF2-40B4-BE49-F238E27FC236}">
                <a16:creationId xmlns:a16="http://schemas.microsoft.com/office/drawing/2014/main" id="{35DD7A49-AE08-BA02-F7B2-005DC04DC16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t3.gstatic.com/images?q=tbn:ANd9GcQcJxskDqnVD5QpYG4wNPrHjkMQ3yWcw6e0BS11wFJM7mul-Om4JA">
            <a:extLst>
              <a:ext uri="{FF2B5EF4-FFF2-40B4-BE49-F238E27FC236}">
                <a16:creationId xmlns:a16="http://schemas.microsoft.com/office/drawing/2014/main" id="{50E7A62D-C256-19C6-8FDC-501FCE76439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0301" y="19358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t3.gstatic.com/images?q=tbn:ANd9GcQcJxskDqnVD5QpYG4wNPrHjkMQ3yWcw6e0BS11wFJM7mul-Om4JA">
            <a:extLst>
              <a:ext uri="{FF2B5EF4-FFF2-40B4-BE49-F238E27FC236}">
                <a16:creationId xmlns:a16="http://schemas.microsoft.com/office/drawing/2014/main" id="{2C3B6C1E-B695-68C7-6CEF-6C9945E4DAEB}"/>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2701" y="2088245"/>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t3.gstatic.com/images?q=tbn:ANd9GcQcJxskDqnVD5QpYG4wNPrHjkMQ3yWcw6e0BS11wFJM7mul-Om4JA">
            <a:extLst>
              <a:ext uri="{FF2B5EF4-FFF2-40B4-BE49-F238E27FC236}">
                <a16:creationId xmlns:a16="http://schemas.microsoft.com/office/drawing/2014/main" id="{D3E2DE7E-E6ED-B748-C7F4-895D924716F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5101" y="2240645"/>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Přímá spojnice se šipkou 10">
            <a:extLst>
              <a:ext uri="{FF2B5EF4-FFF2-40B4-BE49-F238E27FC236}">
                <a16:creationId xmlns:a16="http://schemas.microsoft.com/office/drawing/2014/main" id="{7A9FA903-0A71-7DB1-EE2C-0E534D683BB8}"/>
              </a:ext>
            </a:extLst>
          </p:cNvPr>
          <p:cNvCxnSpPr>
            <a:cxnSpLocks/>
          </p:cNvCxnSpPr>
          <p:nvPr/>
        </p:nvCxnSpPr>
        <p:spPr>
          <a:xfrm flipV="1">
            <a:off x="1907756" y="3882888"/>
            <a:ext cx="2347163" cy="796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E0D980B3-6D9C-53B0-797F-8BE82B9035AC}"/>
              </a:ext>
            </a:extLst>
          </p:cNvPr>
          <p:cNvCxnSpPr>
            <a:cxnSpLocks/>
          </p:cNvCxnSpPr>
          <p:nvPr/>
        </p:nvCxnSpPr>
        <p:spPr>
          <a:xfrm>
            <a:off x="2345896" y="2625543"/>
            <a:ext cx="1909023" cy="768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ovéPole 16">
            <a:extLst>
              <a:ext uri="{FF2B5EF4-FFF2-40B4-BE49-F238E27FC236}">
                <a16:creationId xmlns:a16="http://schemas.microsoft.com/office/drawing/2014/main" id="{F4DA6ACB-F361-5B62-305E-B2615B1FC02C}"/>
              </a:ext>
            </a:extLst>
          </p:cNvPr>
          <p:cNvSpPr txBox="1"/>
          <p:nvPr/>
        </p:nvSpPr>
        <p:spPr>
          <a:xfrm rot="20485565">
            <a:off x="2245088" y="4320227"/>
            <a:ext cx="1781175" cy="369332"/>
          </a:xfrm>
          <a:prstGeom prst="rect">
            <a:avLst/>
          </a:prstGeom>
          <a:noFill/>
        </p:spPr>
        <p:txBody>
          <a:bodyPr wrap="square" rtlCol="0">
            <a:spAutoFit/>
          </a:bodyPr>
          <a:lstStyle/>
          <a:p>
            <a:pPr algn="ctr"/>
            <a:r>
              <a:rPr lang="cs-CZ" b="1" dirty="0"/>
              <a:t>Vzdělavatelé</a:t>
            </a:r>
          </a:p>
        </p:txBody>
      </p:sp>
      <p:sp>
        <p:nvSpPr>
          <p:cNvPr id="18" name="TextovéPole 17">
            <a:extLst>
              <a:ext uri="{FF2B5EF4-FFF2-40B4-BE49-F238E27FC236}">
                <a16:creationId xmlns:a16="http://schemas.microsoft.com/office/drawing/2014/main" id="{68815854-CACA-33D7-5808-DE9D67B3C465}"/>
              </a:ext>
            </a:extLst>
          </p:cNvPr>
          <p:cNvSpPr txBox="1"/>
          <p:nvPr/>
        </p:nvSpPr>
        <p:spPr>
          <a:xfrm rot="21047465">
            <a:off x="8129769" y="1614948"/>
            <a:ext cx="1781175" cy="369332"/>
          </a:xfrm>
          <a:prstGeom prst="rect">
            <a:avLst/>
          </a:prstGeom>
          <a:noFill/>
        </p:spPr>
        <p:txBody>
          <a:bodyPr wrap="square" rtlCol="0">
            <a:spAutoFit/>
          </a:bodyPr>
          <a:lstStyle/>
          <a:p>
            <a:pPr algn="ctr"/>
            <a:r>
              <a:rPr lang="cs-CZ" b="1" dirty="0"/>
              <a:t>Krajské úřady</a:t>
            </a:r>
          </a:p>
        </p:txBody>
      </p:sp>
      <p:pic>
        <p:nvPicPr>
          <p:cNvPr id="19" name="Picture 16" descr="http://t3.gstatic.com/images?q=tbn:ANd9GcQcJxskDqnVD5QpYG4wNPrHjkMQ3yWcw6e0BS11wFJM7mul-Om4JA">
            <a:extLst>
              <a:ext uri="{FF2B5EF4-FFF2-40B4-BE49-F238E27FC236}">
                <a16:creationId xmlns:a16="http://schemas.microsoft.com/office/drawing/2014/main" id="{DE9E7F1F-227F-B1D0-4543-C166BA9BE02C}"/>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3919" y="3138087"/>
            <a:ext cx="805410" cy="98823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7">
            <a:extLst>
              <a:ext uri="{FF2B5EF4-FFF2-40B4-BE49-F238E27FC236}">
                <a16:creationId xmlns:a16="http://schemas.microsoft.com/office/drawing/2014/main" id="{9267B9FA-F9B3-1E3B-B749-CCDF00A995F9}"/>
              </a:ext>
            </a:extLst>
          </p:cNvPr>
          <p:cNvSpPr txBox="1">
            <a:spLocks noChangeArrowheads="1"/>
          </p:cNvSpPr>
          <p:nvPr/>
        </p:nvSpPr>
        <p:spPr bwMode="auto">
          <a:xfrm>
            <a:off x="6340524" y="4516956"/>
            <a:ext cx="3157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a:buClr>
                <a:srgbClr val="FFFF00"/>
              </a:buClr>
              <a:defRPr/>
            </a:pPr>
            <a:r>
              <a:rPr kumimoji="0" lang="cs-CZ" altLang="cs-CZ" i="1" dirty="0">
                <a:solidFill>
                  <a:srgbClr val="0000FF"/>
                </a:solidFill>
                <a:latin typeface="+mn-lt"/>
              </a:rPr>
              <a:t>Národní registr hrazených zdravotních služeb</a:t>
            </a:r>
          </a:p>
        </p:txBody>
      </p:sp>
      <p:pic>
        <p:nvPicPr>
          <p:cNvPr id="21" name="Picture 16" descr="http://t3.gstatic.com/images?q=tbn:ANd9GcQcJxskDqnVD5QpYG4wNPrHjkMQ3yWcw6e0BS11wFJM7mul-Om4JA">
            <a:extLst>
              <a:ext uri="{FF2B5EF4-FFF2-40B4-BE49-F238E27FC236}">
                <a16:creationId xmlns:a16="http://schemas.microsoft.com/office/drawing/2014/main" id="{4A427A0A-F45E-1CDD-587E-3A31EF447E0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6" descr="http://t3.gstatic.com/images?q=tbn:ANd9GcQcJxskDqnVD5QpYG4wNPrHjkMQ3yWcw6e0BS11wFJM7mul-Om4JA">
            <a:extLst>
              <a:ext uri="{FF2B5EF4-FFF2-40B4-BE49-F238E27FC236}">
                <a16:creationId xmlns:a16="http://schemas.microsoft.com/office/drawing/2014/main" id="{4D6F5402-FC3F-D1B7-8B56-0D592027F10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3426" y="32407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http://t3.gstatic.com/images?q=tbn:ANd9GcQcJxskDqnVD5QpYG4wNPrHjkMQ3yWcw6e0BS11wFJM7mul-Om4JA">
            <a:extLst>
              <a:ext uri="{FF2B5EF4-FFF2-40B4-BE49-F238E27FC236}">
                <a16:creationId xmlns:a16="http://schemas.microsoft.com/office/drawing/2014/main" id="{3B82AE91-5EC0-7B83-F875-75B32ACE27D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25826" y="3393170"/>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http://t3.gstatic.com/images?q=tbn:ANd9GcQcJxskDqnVD5QpYG4wNPrHjkMQ3yWcw6e0BS11wFJM7mul-Om4JA">
            <a:extLst>
              <a:ext uri="{FF2B5EF4-FFF2-40B4-BE49-F238E27FC236}">
                <a16:creationId xmlns:a16="http://schemas.microsoft.com/office/drawing/2014/main" id="{EF83E187-6DDE-9DE2-CDB0-68DB8217110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78226" y="3545570"/>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Přímá spojnice se šipkou 24">
            <a:extLst>
              <a:ext uri="{FF2B5EF4-FFF2-40B4-BE49-F238E27FC236}">
                <a16:creationId xmlns:a16="http://schemas.microsoft.com/office/drawing/2014/main" id="{96F29923-570D-95AF-CEA1-88D297F5B884}"/>
              </a:ext>
            </a:extLst>
          </p:cNvPr>
          <p:cNvCxnSpPr>
            <a:cxnSpLocks/>
          </p:cNvCxnSpPr>
          <p:nvPr/>
        </p:nvCxnSpPr>
        <p:spPr>
          <a:xfrm flipH="1">
            <a:off x="9281754" y="3632203"/>
            <a:ext cx="1839272" cy="207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ovéPole 27">
            <a:extLst>
              <a:ext uri="{FF2B5EF4-FFF2-40B4-BE49-F238E27FC236}">
                <a16:creationId xmlns:a16="http://schemas.microsoft.com/office/drawing/2014/main" id="{35B83011-FD3D-7FF8-1475-F7452E341AEA}"/>
              </a:ext>
            </a:extLst>
          </p:cNvPr>
          <p:cNvSpPr txBox="1"/>
          <p:nvPr/>
        </p:nvSpPr>
        <p:spPr>
          <a:xfrm>
            <a:off x="9483361" y="3306789"/>
            <a:ext cx="1781175" cy="646331"/>
          </a:xfrm>
          <a:prstGeom prst="rect">
            <a:avLst/>
          </a:prstGeom>
          <a:noFill/>
        </p:spPr>
        <p:txBody>
          <a:bodyPr wrap="square" rtlCol="0">
            <a:spAutoFit/>
          </a:bodyPr>
          <a:lstStyle/>
          <a:p>
            <a:pPr algn="ctr"/>
            <a:r>
              <a:rPr lang="cs-CZ" b="1" dirty="0"/>
              <a:t>Zdravotní pojišťovny</a:t>
            </a:r>
          </a:p>
        </p:txBody>
      </p:sp>
      <p:sp>
        <p:nvSpPr>
          <p:cNvPr id="29" name="Text Box 17">
            <a:extLst>
              <a:ext uri="{FF2B5EF4-FFF2-40B4-BE49-F238E27FC236}">
                <a16:creationId xmlns:a16="http://schemas.microsoft.com/office/drawing/2014/main" id="{EE20E87F-C71C-89E0-0BED-A12E1C6CFB13}"/>
              </a:ext>
            </a:extLst>
          </p:cNvPr>
          <p:cNvSpPr txBox="1">
            <a:spLocks noChangeArrowheads="1"/>
          </p:cNvSpPr>
          <p:nvPr/>
        </p:nvSpPr>
        <p:spPr bwMode="auto">
          <a:xfrm>
            <a:off x="4809268" y="740913"/>
            <a:ext cx="4290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ctr">
              <a:buClr>
                <a:srgbClr val="FFFF00"/>
              </a:buClr>
              <a:defRPr/>
            </a:pPr>
            <a:r>
              <a:rPr kumimoji="0" lang="cs-CZ" altLang="cs-CZ" i="1" dirty="0">
                <a:solidFill>
                  <a:srgbClr val="0000FF"/>
                </a:solidFill>
                <a:latin typeface="+mn-lt"/>
              </a:rPr>
              <a:t>Národní registr poskytovatelů zdravotních služeb</a:t>
            </a:r>
          </a:p>
        </p:txBody>
      </p:sp>
      <p:pic>
        <p:nvPicPr>
          <p:cNvPr id="30" name="Picture 16" descr="http://t3.gstatic.com/images?q=tbn:ANd9GcQcJxskDqnVD5QpYG4wNPrHjkMQ3yWcw6e0BS11wFJM7mul-Om4JA">
            <a:extLst>
              <a:ext uri="{FF2B5EF4-FFF2-40B4-BE49-F238E27FC236}">
                <a16:creationId xmlns:a16="http://schemas.microsoft.com/office/drawing/2014/main" id="{AB3994B2-8766-8810-6860-039CCE79D40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61230" y="1800024"/>
            <a:ext cx="805410" cy="9882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Přímá spojnice se šipkou 30">
            <a:extLst>
              <a:ext uri="{FF2B5EF4-FFF2-40B4-BE49-F238E27FC236}">
                <a16:creationId xmlns:a16="http://schemas.microsoft.com/office/drawing/2014/main" id="{D15C25E0-5637-6004-9303-D72728550109}"/>
              </a:ext>
            </a:extLst>
          </p:cNvPr>
          <p:cNvCxnSpPr>
            <a:cxnSpLocks/>
          </p:cNvCxnSpPr>
          <p:nvPr/>
        </p:nvCxnSpPr>
        <p:spPr>
          <a:xfrm>
            <a:off x="2345896" y="2070233"/>
            <a:ext cx="3962947" cy="2970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ovéPole 33">
            <a:extLst>
              <a:ext uri="{FF2B5EF4-FFF2-40B4-BE49-F238E27FC236}">
                <a16:creationId xmlns:a16="http://schemas.microsoft.com/office/drawing/2014/main" id="{1631037E-3993-6D77-8789-C747F31B0129}"/>
              </a:ext>
            </a:extLst>
          </p:cNvPr>
          <p:cNvSpPr txBox="1"/>
          <p:nvPr/>
        </p:nvSpPr>
        <p:spPr>
          <a:xfrm rot="1246759">
            <a:off x="2374794" y="2632444"/>
            <a:ext cx="1781175" cy="369332"/>
          </a:xfrm>
          <a:prstGeom prst="rect">
            <a:avLst/>
          </a:prstGeom>
          <a:noFill/>
        </p:spPr>
        <p:txBody>
          <a:bodyPr wrap="square" rtlCol="0">
            <a:spAutoFit/>
          </a:bodyPr>
          <a:lstStyle/>
          <a:p>
            <a:pPr algn="ctr"/>
            <a:r>
              <a:rPr lang="cs-CZ" b="1" dirty="0"/>
              <a:t>Poskytovatelé</a:t>
            </a:r>
          </a:p>
        </p:txBody>
      </p:sp>
      <p:pic>
        <p:nvPicPr>
          <p:cNvPr id="35" name="Picture 16" descr="http://t3.gstatic.com/images?q=tbn:ANd9GcQcJxskDqnVD5QpYG4wNPrHjkMQ3yWcw6e0BS11wFJM7mul-Om4JA">
            <a:extLst>
              <a:ext uri="{FF2B5EF4-FFF2-40B4-BE49-F238E27FC236}">
                <a16:creationId xmlns:a16="http://schemas.microsoft.com/office/drawing/2014/main" id="{A5175DC1-69F0-9193-ED5E-E0A25B5391A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886" y="10798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t3.gstatic.com/images?q=tbn:ANd9GcQcJxskDqnVD5QpYG4wNPrHjkMQ3yWcw6e0BS11wFJM7mul-Om4JA">
            <a:extLst>
              <a:ext uri="{FF2B5EF4-FFF2-40B4-BE49-F238E27FC236}">
                <a16:creationId xmlns:a16="http://schemas.microsoft.com/office/drawing/2014/main" id="{E942C28A-644C-87CE-74A7-311DF787B653}"/>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16886" y="10798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http://t3.gstatic.com/images?q=tbn:ANd9GcQcJxskDqnVD5QpYG4wNPrHjkMQ3yWcw6e0BS11wFJM7mul-Om4JA">
            <a:extLst>
              <a:ext uri="{FF2B5EF4-FFF2-40B4-BE49-F238E27FC236}">
                <a16:creationId xmlns:a16="http://schemas.microsoft.com/office/drawing/2014/main" id="{C2701C52-D700-F3C2-066B-AD4E58CF67E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9286" y="1232256"/>
            <a:ext cx="417140" cy="51182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6" descr="http://t3.gstatic.com/images?q=tbn:ANd9GcQcJxskDqnVD5QpYG4wNPrHjkMQ3yWcw6e0BS11wFJM7mul-Om4JA">
            <a:extLst>
              <a:ext uri="{FF2B5EF4-FFF2-40B4-BE49-F238E27FC236}">
                <a16:creationId xmlns:a16="http://schemas.microsoft.com/office/drawing/2014/main" id="{1DA00FF0-535F-5D3F-3AED-11E8D65F5F0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21686" y="1384656"/>
            <a:ext cx="417140" cy="511828"/>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Přímá spojnice se šipkou 38">
            <a:extLst>
              <a:ext uri="{FF2B5EF4-FFF2-40B4-BE49-F238E27FC236}">
                <a16:creationId xmlns:a16="http://schemas.microsoft.com/office/drawing/2014/main" id="{19DB7960-6A4B-DFE9-E75F-2DDEDF98E8CB}"/>
              </a:ext>
            </a:extLst>
          </p:cNvPr>
          <p:cNvCxnSpPr>
            <a:cxnSpLocks/>
          </p:cNvCxnSpPr>
          <p:nvPr/>
        </p:nvCxnSpPr>
        <p:spPr>
          <a:xfrm flipH="1">
            <a:off x="7396710" y="1728920"/>
            <a:ext cx="3414165" cy="5293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5DC24572-2FAE-0214-116E-81972F0198A1}"/>
              </a:ext>
            </a:extLst>
          </p:cNvPr>
          <p:cNvSpPr txBox="1"/>
          <p:nvPr/>
        </p:nvSpPr>
        <p:spPr>
          <a:xfrm rot="276719">
            <a:off x="3501382" y="1831278"/>
            <a:ext cx="1781175" cy="369332"/>
          </a:xfrm>
          <a:prstGeom prst="rect">
            <a:avLst/>
          </a:prstGeom>
          <a:noFill/>
        </p:spPr>
        <p:txBody>
          <a:bodyPr wrap="square" rtlCol="0">
            <a:spAutoFit/>
          </a:bodyPr>
          <a:lstStyle/>
          <a:p>
            <a:pPr algn="ctr"/>
            <a:r>
              <a:rPr lang="cs-CZ" b="1" dirty="0"/>
              <a:t>Poskytovatelé</a:t>
            </a:r>
          </a:p>
        </p:txBody>
      </p:sp>
      <p:cxnSp>
        <p:nvCxnSpPr>
          <p:cNvPr id="50" name="Přímá spojnice 49">
            <a:extLst>
              <a:ext uri="{FF2B5EF4-FFF2-40B4-BE49-F238E27FC236}">
                <a16:creationId xmlns:a16="http://schemas.microsoft.com/office/drawing/2014/main" id="{1A92AB00-C8FF-C83B-64DF-BCDF17F3C8DC}"/>
              </a:ext>
            </a:extLst>
          </p:cNvPr>
          <p:cNvCxnSpPr>
            <a:cxnSpLocks/>
          </p:cNvCxnSpPr>
          <p:nvPr/>
        </p:nvCxnSpPr>
        <p:spPr>
          <a:xfrm flipV="1">
            <a:off x="5294522" y="2891770"/>
            <a:ext cx="1358384" cy="68973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102881A7-DDE1-7851-F79D-D783AE3A63CB}"/>
              </a:ext>
            </a:extLst>
          </p:cNvPr>
          <p:cNvCxnSpPr>
            <a:cxnSpLocks/>
          </p:cNvCxnSpPr>
          <p:nvPr/>
        </p:nvCxnSpPr>
        <p:spPr>
          <a:xfrm>
            <a:off x="5306420" y="3772909"/>
            <a:ext cx="2895099" cy="2857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3849E32C-1514-C59B-D6AF-A52933B4FA91}"/>
              </a:ext>
            </a:extLst>
          </p:cNvPr>
          <p:cNvCxnSpPr>
            <a:cxnSpLocks/>
          </p:cNvCxnSpPr>
          <p:nvPr/>
        </p:nvCxnSpPr>
        <p:spPr>
          <a:xfrm>
            <a:off x="6894875" y="2895061"/>
            <a:ext cx="1336619" cy="72263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1" name="TextovéPole 60">
            <a:extLst>
              <a:ext uri="{FF2B5EF4-FFF2-40B4-BE49-F238E27FC236}">
                <a16:creationId xmlns:a16="http://schemas.microsoft.com/office/drawing/2014/main" id="{F9D2AC79-97CE-7B13-0979-B9472624FC59}"/>
              </a:ext>
            </a:extLst>
          </p:cNvPr>
          <p:cNvSpPr txBox="1"/>
          <p:nvPr/>
        </p:nvSpPr>
        <p:spPr>
          <a:xfrm>
            <a:off x="6010275" y="3095690"/>
            <a:ext cx="1514475" cy="646331"/>
          </a:xfrm>
          <a:prstGeom prst="rect">
            <a:avLst/>
          </a:prstGeom>
          <a:noFill/>
        </p:spPr>
        <p:txBody>
          <a:bodyPr wrap="square" rtlCol="0">
            <a:spAutoFit/>
          </a:bodyPr>
          <a:lstStyle/>
          <a:p>
            <a:pPr algn="ctr"/>
            <a:r>
              <a:rPr lang="cs-CZ" b="1" i="1" dirty="0">
                <a:solidFill>
                  <a:srgbClr val="FF0000"/>
                </a:solidFill>
              </a:rPr>
              <a:t>Vzájemné kontroly</a:t>
            </a:r>
          </a:p>
        </p:txBody>
      </p:sp>
      <p:sp>
        <p:nvSpPr>
          <p:cNvPr id="62" name="Text Box 17">
            <a:extLst>
              <a:ext uri="{FF2B5EF4-FFF2-40B4-BE49-F238E27FC236}">
                <a16:creationId xmlns:a16="http://schemas.microsoft.com/office/drawing/2014/main" id="{D55E397F-1B49-4E24-3CE9-8D9AE6B203AA}"/>
              </a:ext>
            </a:extLst>
          </p:cNvPr>
          <p:cNvSpPr txBox="1">
            <a:spLocks noChangeArrowheads="1"/>
          </p:cNvSpPr>
          <p:nvPr/>
        </p:nvSpPr>
        <p:spPr bwMode="auto">
          <a:xfrm rot="16200000">
            <a:off x="-1794768" y="3004028"/>
            <a:ext cx="46170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ctr">
              <a:buClr>
                <a:srgbClr val="FFFF00"/>
              </a:buClr>
              <a:defRPr/>
            </a:pPr>
            <a:r>
              <a:rPr kumimoji="0" lang="cs-CZ" altLang="cs-CZ" i="1" dirty="0">
                <a:solidFill>
                  <a:srgbClr val="0000FF"/>
                </a:solidFill>
                <a:latin typeface="+mn-lt"/>
              </a:rPr>
              <a:t>Nově budovaný systém </a:t>
            </a:r>
            <a:r>
              <a:rPr kumimoji="0" lang="cs-CZ" altLang="cs-CZ" i="1" u="sng" dirty="0">
                <a:solidFill>
                  <a:srgbClr val="0000FF"/>
                </a:solidFill>
                <a:latin typeface="+mn-lt"/>
              </a:rPr>
              <a:t>ADMINISTRÁTOR</a:t>
            </a:r>
          </a:p>
        </p:txBody>
      </p:sp>
      <p:pic>
        <p:nvPicPr>
          <p:cNvPr id="759" name="Obrázek 758">
            <a:extLst>
              <a:ext uri="{FF2B5EF4-FFF2-40B4-BE49-F238E27FC236}">
                <a16:creationId xmlns:a16="http://schemas.microsoft.com/office/drawing/2014/main" id="{50E1E228-3FBA-0B95-0BF4-8DD626F740B6}"/>
              </a:ext>
            </a:extLst>
          </p:cNvPr>
          <p:cNvPicPr>
            <a:picLocks noChangeAspect="1"/>
          </p:cNvPicPr>
          <p:nvPr/>
        </p:nvPicPr>
        <p:blipFill>
          <a:blip r:embed="rId4"/>
          <a:stretch>
            <a:fillRect/>
          </a:stretch>
        </p:blipFill>
        <p:spPr>
          <a:xfrm>
            <a:off x="9849807" y="5038473"/>
            <a:ext cx="1904400" cy="1381053"/>
          </a:xfrm>
          <a:prstGeom prst="rect">
            <a:avLst/>
          </a:prstGeom>
        </p:spPr>
      </p:pic>
      <p:cxnSp>
        <p:nvCxnSpPr>
          <p:cNvPr id="763" name="Přímá spojnice 762">
            <a:extLst>
              <a:ext uri="{FF2B5EF4-FFF2-40B4-BE49-F238E27FC236}">
                <a16:creationId xmlns:a16="http://schemas.microsoft.com/office/drawing/2014/main" id="{99F571B9-1273-9DE8-29BD-DA3D5A0FEA22}"/>
              </a:ext>
            </a:extLst>
          </p:cNvPr>
          <p:cNvCxnSpPr>
            <a:cxnSpLocks/>
          </p:cNvCxnSpPr>
          <p:nvPr/>
        </p:nvCxnSpPr>
        <p:spPr>
          <a:xfrm>
            <a:off x="9111903" y="4106934"/>
            <a:ext cx="952782" cy="1019964"/>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66" name="Přímá spojnice 765">
            <a:extLst>
              <a:ext uri="{FF2B5EF4-FFF2-40B4-BE49-F238E27FC236}">
                <a16:creationId xmlns:a16="http://schemas.microsoft.com/office/drawing/2014/main" id="{A2355B10-C295-A5C4-E7CD-C73BD6DEC8D9}"/>
              </a:ext>
            </a:extLst>
          </p:cNvPr>
          <p:cNvCxnSpPr>
            <a:cxnSpLocks/>
          </p:cNvCxnSpPr>
          <p:nvPr/>
        </p:nvCxnSpPr>
        <p:spPr>
          <a:xfrm flipH="1">
            <a:off x="11169286" y="4116054"/>
            <a:ext cx="697810" cy="113323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74" name="TextovéPole 773">
            <a:extLst>
              <a:ext uri="{FF2B5EF4-FFF2-40B4-BE49-F238E27FC236}">
                <a16:creationId xmlns:a16="http://schemas.microsoft.com/office/drawing/2014/main" id="{D95E5B5A-959F-E625-BFFC-B35F06785C1E}"/>
              </a:ext>
            </a:extLst>
          </p:cNvPr>
          <p:cNvSpPr txBox="1"/>
          <p:nvPr/>
        </p:nvSpPr>
        <p:spPr>
          <a:xfrm>
            <a:off x="9907812" y="4285164"/>
            <a:ext cx="1514475" cy="646331"/>
          </a:xfrm>
          <a:prstGeom prst="rect">
            <a:avLst/>
          </a:prstGeom>
          <a:noFill/>
        </p:spPr>
        <p:txBody>
          <a:bodyPr wrap="square" rtlCol="0">
            <a:spAutoFit/>
          </a:bodyPr>
          <a:lstStyle/>
          <a:p>
            <a:pPr algn="ctr"/>
            <a:r>
              <a:rPr lang="cs-CZ" b="1" i="1" dirty="0">
                <a:solidFill>
                  <a:srgbClr val="FF0000"/>
                </a:solidFill>
              </a:rPr>
              <a:t>Akutní lůžková péče</a:t>
            </a:r>
          </a:p>
        </p:txBody>
      </p:sp>
      <p:sp>
        <p:nvSpPr>
          <p:cNvPr id="776" name="TextovéPole 775">
            <a:extLst>
              <a:ext uri="{FF2B5EF4-FFF2-40B4-BE49-F238E27FC236}">
                <a16:creationId xmlns:a16="http://schemas.microsoft.com/office/drawing/2014/main" id="{C43BC59D-A4EF-5431-13F2-2CE133A589CC}"/>
              </a:ext>
            </a:extLst>
          </p:cNvPr>
          <p:cNvSpPr txBox="1"/>
          <p:nvPr/>
        </p:nvSpPr>
        <p:spPr>
          <a:xfrm rot="19519048">
            <a:off x="1209592" y="4389155"/>
            <a:ext cx="2654144" cy="430887"/>
          </a:xfrm>
          <a:prstGeom prst="rect">
            <a:avLst/>
          </a:prstGeom>
          <a:solidFill>
            <a:srgbClr val="FFC000"/>
          </a:solidFill>
        </p:spPr>
        <p:txBody>
          <a:bodyPr wrap="square" rtlCol="0">
            <a:spAutoFit/>
          </a:bodyPr>
          <a:lstStyle/>
          <a:p>
            <a:pPr algn="ctr"/>
            <a:r>
              <a:rPr lang="cs-CZ" sz="2200" b="1" dirty="0"/>
              <a:t>Produkce škol</a:t>
            </a:r>
          </a:p>
        </p:txBody>
      </p:sp>
      <p:sp>
        <p:nvSpPr>
          <p:cNvPr id="777" name="TextovéPole 776">
            <a:extLst>
              <a:ext uri="{FF2B5EF4-FFF2-40B4-BE49-F238E27FC236}">
                <a16:creationId xmlns:a16="http://schemas.microsoft.com/office/drawing/2014/main" id="{387C9E62-5EC7-05DE-7F07-BCFFD0FA9D04}"/>
              </a:ext>
            </a:extLst>
          </p:cNvPr>
          <p:cNvSpPr txBox="1"/>
          <p:nvPr/>
        </p:nvSpPr>
        <p:spPr>
          <a:xfrm rot="19519048">
            <a:off x="-132546" y="4615391"/>
            <a:ext cx="2654143" cy="430887"/>
          </a:xfrm>
          <a:prstGeom prst="rect">
            <a:avLst/>
          </a:prstGeom>
          <a:solidFill>
            <a:srgbClr val="FFC000"/>
          </a:solidFill>
        </p:spPr>
        <p:txBody>
          <a:bodyPr wrap="square" rtlCol="0">
            <a:spAutoFit/>
          </a:bodyPr>
          <a:lstStyle/>
          <a:p>
            <a:pPr algn="ctr"/>
            <a:r>
              <a:rPr lang="cs-CZ" sz="2200" b="1" dirty="0"/>
              <a:t>Zájem o studium</a:t>
            </a:r>
          </a:p>
        </p:txBody>
      </p:sp>
      <p:sp>
        <p:nvSpPr>
          <p:cNvPr id="778" name="TextovéPole 777">
            <a:extLst>
              <a:ext uri="{FF2B5EF4-FFF2-40B4-BE49-F238E27FC236}">
                <a16:creationId xmlns:a16="http://schemas.microsoft.com/office/drawing/2014/main" id="{D79EC2C3-699C-A12C-0F5C-1E7241ECFB23}"/>
              </a:ext>
            </a:extLst>
          </p:cNvPr>
          <p:cNvSpPr txBox="1"/>
          <p:nvPr/>
        </p:nvSpPr>
        <p:spPr>
          <a:xfrm rot="19519048">
            <a:off x="1286424" y="1986475"/>
            <a:ext cx="2654143" cy="430887"/>
          </a:xfrm>
          <a:prstGeom prst="rect">
            <a:avLst/>
          </a:prstGeom>
          <a:solidFill>
            <a:srgbClr val="FFC000"/>
          </a:solidFill>
        </p:spPr>
        <p:txBody>
          <a:bodyPr wrap="square" rtlCol="0">
            <a:spAutoFit/>
          </a:bodyPr>
          <a:lstStyle/>
          <a:p>
            <a:pPr algn="ctr"/>
            <a:r>
              <a:rPr lang="cs-CZ" sz="2200" b="1" dirty="0"/>
              <a:t>Uplatnění v praxi</a:t>
            </a:r>
          </a:p>
        </p:txBody>
      </p:sp>
      <p:sp>
        <p:nvSpPr>
          <p:cNvPr id="779" name="TextovéPole 778">
            <a:extLst>
              <a:ext uri="{FF2B5EF4-FFF2-40B4-BE49-F238E27FC236}">
                <a16:creationId xmlns:a16="http://schemas.microsoft.com/office/drawing/2014/main" id="{728D1E46-1C92-76E8-D45E-5A0962DF5797}"/>
              </a:ext>
            </a:extLst>
          </p:cNvPr>
          <p:cNvSpPr txBox="1"/>
          <p:nvPr/>
        </p:nvSpPr>
        <p:spPr>
          <a:xfrm rot="19519048">
            <a:off x="4563341" y="2597493"/>
            <a:ext cx="2654143" cy="430887"/>
          </a:xfrm>
          <a:prstGeom prst="rect">
            <a:avLst/>
          </a:prstGeom>
          <a:solidFill>
            <a:srgbClr val="FFC000"/>
          </a:solidFill>
        </p:spPr>
        <p:txBody>
          <a:bodyPr wrap="square" rtlCol="0">
            <a:spAutoFit/>
          </a:bodyPr>
          <a:lstStyle/>
          <a:p>
            <a:pPr algn="ctr"/>
            <a:r>
              <a:rPr lang="cs-CZ" sz="2200" b="1" dirty="0"/>
              <a:t>Distribuce kapacit</a:t>
            </a:r>
          </a:p>
        </p:txBody>
      </p:sp>
      <p:sp>
        <p:nvSpPr>
          <p:cNvPr id="780" name="TextovéPole 779">
            <a:extLst>
              <a:ext uri="{FF2B5EF4-FFF2-40B4-BE49-F238E27FC236}">
                <a16:creationId xmlns:a16="http://schemas.microsoft.com/office/drawing/2014/main" id="{F6C5ADC9-07EA-C6A1-22AF-6204F96E26C3}"/>
              </a:ext>
            </a:extLst>
          </p:cNvPr>
          <p:cNvSpPr txBox="1"/>
          <p:nvPr/>
        </p:nvSpPr>
        <p:spPr>
          <a:xfrm rot="19519048">
            <a:off x="8435302" y="1568342"/>
            <a:ext cx="2654143" cy="430887"/>
          </a:xfrm>
          <a:prstGeom prst="rect">
            <a:avLst/>
          </a:prstGeom>
          <a:solidFill>
            <a:srgbClr val="FFC000"/>
          </a:solidFill>
        </p:spPr>
        <p:txBody>
          <a:bodyPr wrap="square" rtlCol="0">
            <a:spAutoFit/>
          </a:bodyPr>
          <a:lstStyle/>
          <a:p>
            <a:pPr algn="ctr"/>
            <a:r>
              <a:rPr lang="cs-CZ" sz="2200" b="1" dirty="0"/>
              <a:t>Regionální mapování</a:t>
            </a:r>
          </a:p>
        </p:txBody>
      </p:sp>
      <p:sp>
        <p:nvSpPr>
          <p:cNvPr id="781" name="TextovéPole 780">
            <a:extLst>
              <a:ext uri="{FF2B5EF4-FFF2-40B4-BE49-F238E27FC236}">
                <a16:creationId xmlns:a16="http://schemas.microsoft.com/office/drawing/2014/main" id="{ED0B3AD4-F77D-833B-E26A-EF77812A555C}"/>
              </a:ext>
            </a:extLst>
          </p:cNvPr>
          <p:cNvSpPr txBox="1"/>
          <p:nvPr/>
        </p:nvSpPr>
        <p:spPr>
          <a:xfrm rot="19519048">
            <a:off x="6721938" y="3842975"/>
            <a:ext cx="2654143" cy="430887"/>
          </a:xfrm>
          <a:prstGeom prst="rect">
            <a:avLst/>
          </a:prstGeom>
          <a:solidFill>
            <a:srgbClr val="FFC000"/>
          </a:solidFill>
        </p:spPr>
        <p:txBody>
          <a:bodyPr wrap="square" rtlCol="0">
            <a:spAutoFit/>
          </a:bodyPr>
          <a:lstStyle/>
          <a:p>
            <a:pPr algn="ctr"/>
            <a:r>
              <a:rPr lang="cs-CZ" sz="2200" b="1" dirty="0"/>
              <a:t>Úvazková kapacita</a:t>
            </a:r>
          </a:p>
        </p:txBody>
      </p:sp>
      <p:sp>
        <p:nvSpPr>
          <p:cNvPr id="782" name="TextovéPole 781">
            <a:extLst>
              <a:ext uri="{FF2B5EF4-FFF2-40B4-BE49-F238E27FC236}">
                <a16:creationId xmlns:a16="http://schemas.microsoft.com/office/drawing/2014/main" id="{9B584336-4ABF-34BC-7AE9-770CF598A5B1}"/>
              </a:ext>
            </a:extLst>
          </p:cNvPr>
          <p:cNvSpPr txBox="1"/>
          <p:nvPr/>
        </p:nvSpPr>
        <p:spPr>
          <a:xfrm rot="19519048">
            <a:off x="9384442" y="4976821"/>
            <a:ext cx="2654143" cy="430887"/>
          </a:xfrm>
          <a:prstGeom prst="rect">
            <a:avLst/>
          </a:prstGeom>
          <a:solidFill>
            <a:srgbClr val="FFC000"/>
          </a:solidFill>
        </p:spPr>
        <p:txBody>
          <a:bodyPr wrap="square" rtlCol="0">
            <a:spAutoFit/>
          </a:bodyPr>
          <a:lstStyle/>
          <a:p>
            <a:pPr algn="ctr"/>
            <a:r>
              <a:rPr lang="cs-CZ" sz="2200" b="1" dirty="0"/>
              <a:t>Systemizace míst</a:t>
            </a:r>
          </a:p>
        </p:txBody>
      </p:sp>
      <p:sp>
        <p:nvSpPr>
          <p:cNvPr id="783" name="Nadpis 1">
            <a:extLst>
              <a:ext uri="{FF2B5EF4-FFF2-40B4-BE49-F238E27FC236}">
                <a16:creationId xmlns:a16="http://schemas.microsoft.com/office/drawing/2014/main" id="{473E9B45-49B3-E061-AF23-6F7082688126}"/>
              </a:ext>
            </a:extLst>
          </p:cNvPr>
          <p:cNvSpPr txBox="1">
            <a:spLocks/>
          </p:cNvSpPr>
          <p:nvPr/>
        </p:nvSpPr>
        <p:spPr>
          <a:xfrm>
            <a:off x="22412" y="-981"/>
            <a:ext cx="12150538" cy="662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C22728"/>
                </a:solidFill>
                <a:effectLst/>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400" b="1" i="0" u="none" strike="noStrike" kern="1200" cap="none" spc="0" normalizeH="0" baseline="0" noProof="0" dirty="0">
                <a:ln>
                  <a:noFill/>
                </a:ln>
                <a:solidFill>
                  <a:srgbClr val="C22728"/>
                </a:solidFill>
                <a:effectLst/>
                <a:uLnTx/>
                <a:uFillTx/>
                <a:latin typeface="Calibri" panose="020F0502020204030204"/>
                <a:ea typeface="+mj-ea"/>
                <a:cs typeface="+mj-cs"/>
              </a:rPr>
              <a:t>Nový Národní zdravotnický informační systém </a:t>
            </a:r>
          </a:p>
        </p:txBody>
      </p:sp>
    </p:spTree>
    <p:extLst>
      <p:ext uri="{BB962C8B-B14F-4D97-AF65-F5344CB8AC3E}">
        <p14:creationId xmlns:p14="http://schemas.microsoft.com/office/powerpoint/2010/main" val="186922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A56862-14FE-4D33-9C4C-767F9CD7C36B}"/>
              </a:ext>
            </a:extLst>
          </p:cNvPr>
          <p:cNvSpPr>
            <a:spLocks noGrp="1"/>
          </p:cNvSpPr>
          <p:nvPr>
            <p:ph type="title"/>
          </p:nvPr>
        </p:nvSpPr>
        <p:spPr>
          <a:xfrm>
            <a:off x="274680" y="122993"/>
            <a:ext cx="11302314" cy="691916"/>
          </a:xfrm>
        </p:spPr>
        <p:txBody>
          <a:bodyPr>
            <a:normAutofit/>
          </a:bodyPr>
          <a:lstStyle/>
          <a:p>
            <a:pPr algn="ctr"/>
            <a:r>
              <a:rPr lang="cs-CZ" dirty="0">
                <a:solidFill>
                  <a:srgbClr val="D71440"/>
                </a:solidFill>
              </a:rPr>
              <a:t>Nová datová základna pro mapování kapacit ZP</a:t>
            </a:r>
          </a:p>
        </p:txBody>
      </p:sp>
      <p:pic>
        <p:nvPicPr>
          <p:cNvPr id="6" name="Obrázek 2">
            <a:extLst>
              <a:ext uri="{FF2B5EF4-FFF2-40B4-BE49-F238E27FC236}">
                <a16:creationId xmlns:a16="http://schemas.microsoft.com/office/drawing/2014/main" id="{93EA8FA1-4703-4A0D-81F2-A132FCC4EB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015" y="2999104"/>
            <a:ext cx="3395256" cy="317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1">
            <a:extLst>
              <a:ext uri="{FF2B5EF4-FFF2-40B4-BE49-F238E27FC236}">
                <a16:creationId xmlns:a16="http://schemas.microsoft.com/office/drawing/2014/main" id="{BF66D7C7-B971-4CCD-A738-28253DB7EB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3790" y="2968784"/>
            <a:ext cx="3096762" cy="320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BA7D4801-DB8E-4991-65AB-C76C00FA04BD}"/>
              </a:ext>
            </a:extLst>
          </p:cNvPr>
          <p:cNvSpPr txBox="1"/>
          <p:nvPr/>
        </p:nvSpPr>
        <p:spPr>
          <a:xfrm rot="20244239">
            <a:off x="100947" y="1751960"/>
            <a:ext cx="4774043" cy="1015663"/>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prstClr val="black"/>
                </a:solidFill>
                <a:effectLst/>
                <a:uLnTx/>
                <a:uFillTx/>
                <a:latin typeface="Calibri" panose="020F0502020204030204"/>
                <a:ea typeface="+mn-ea"/>
                <a:cs typeface="+mn-cs"/>
              </a:rPr>
              <a:t>Maximální vytěžování již existujících dat</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ovéPole 3">
            <a:extLst>
              <a:ext uri="{FF2B5EF4-FFF2-40B4-BE49-F238E27FC236}">
                <a16:creationId xmlns:a16="http://schemas.microsoft.com/office/drawing/2014/main" id="{73FE31E0-48FC-5EA8-F62A-EC77C1D8352F}"/>
              </a:ext>
            </a:extLst>
          </p:cNvPr>
          <p:cNvSpPr txBox="1"/>
          <p:nvPr/>
        </p:nvSpPr>
        <p:spPr>
          <a:xfrm rot="20244239">
            <a:off x="5354340" y="1751960"/>
            <a:ext cx="4774043" cy="1015663"/>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prstClr val="black"/>
                </a:solidFill>
                <a:effectLst/>
                <a:uLnTx/>
                <a:uFillTx/>
                <a:latin typeface="Calibri" panose="020F0502020204030204"/>
                <a:ea typeface="+mn-ea"/>
                <a:cs typeface="+mn-cs"/>
              </a:rPr>
              <a:t>Standardizace již existujících informačních systémů</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ovéPole 4">
            <a:extLst>
              <a:ext uri="{FF2B5EF4-FFF2-40B4-BE49-F238E27FC236}">
                <a16:creationId xmlns:a16="http://schemas.microsoft.com/office/drawing/2014/main" id="{0F60F6C1-8C94-7E14-0AD8-CF9AE331AECE}"/>
              </a:ext>
            </a:extLst>
          </p:cNvPr>
          <p:cNvSpPr txBox="1"/>
          <p:nvPr/>
        </p:nvSpPr>
        <p:spPr>
          <a:xfrm>
            <a:off x="2745643" y="6234551"/>
            <a:ext cx="68328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1" u="none" strike="noStrike" kern="1200" cap="none" spc="0" normalizeH="0" baseline="0" noProof="0" dirty="0">
                <a:ln>
                  <a:noFill/>
                </a:ln>
                <a:solidFill>
                  <a:srgbClr val="1E3C7D"/>
                </a:solidFill>
                <a:effectLst/>
                <a:uLnTx/>
                <a:uFillTx/>
                <a:latin typeface="Calibri" panose="020F0502020204030204"/>
                <a:ea typeface="+mn-ea"/>
                <a:cs typeface="+mn-cs"/>
              </a:rPr>
              <a:t>Data se zadávají POUZE jednou</a:t>
            </a:r>
            <a:endParaRPr kumimoji="0" lang="en-US" sz="3600" b="1" i="1" u="none" strike="noStrike" kern="1200" cap="none" spc="0" normalizeH="0" baseline="0" noProof="0" dirty="0">
              <a:ln>
                <a:noFill/>
              </a:ln>
              <a:solidFill>
                <a:srgbClr val="1E3C7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2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631892" y="62017"/>
            <a:ext cx="11084483"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Obsah prezentace </a:t>
            </a:r>
            <a:endParaRPr kumimoji="0" lang="cs-CZ" sz="3800" b="1" i="0" u="sng"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 name="TextovéPole 1">
            <a:extLst>
              <a:ext uri="{FF2B5EF4-FFF2-40B4-BE49-F238E27FC236}">
                <a16:creationId xmlns:a16="http://schemas.microsoft.com/office/drawing/2014/main" id="{0AF4B6FD-32AB-00CD-9515-9D299B2A5577}"/>
              </a:ext>
            </a:extLst>
          </p:cNvPr>
          <p:cNvSpPr txBox="1"/>
          <p:nvPr/>
        </p:nvSpPr>
        <p:spPr>
          <a:xfrm>
            <a:off x="320395" y="739125"/>
            <a:ext cx="11164868" cy="5847755"/>
          </a:xfrm>
          <a:prstGeom prst="rect">
            <a:avLst/>
          </a:prstGeom>
          <a:noFill/>
        </p:spPr>
        <p:txBody>
          <a:bodyPr wrap="square" rtlCol="0">
            <a:spAutoFit/>
          </a:bodyPr>
          <a:lstStyle/>
          <a:p>
            <a:pPr marL="457200" indent="-457200">
              <a:buFont typeface="Wingdings" panose="05000000000000000000" pitchFamily="2" charset="2"/>
              <a:buChar char="q"/>
            </a:pPr>
            <a:r>
              <a:rPr lang="cs-CZ" sz="3400" b="1" dirty="0"/>
              <a:t>Úvod – proč plánovat personální kapacity? </a:t>
            </a:r>
          </a:p>
          <a:p>
            <a:pPr marL="457200" indent="-457200">
              <a:buFont typeface="Wingdings" panose="05000000000000000000" pitchFamily="2" charset="2"/>
              <a:buChar char="q"/>
            </a:pPr>
            <a:endParaRPr lang="cs-CZ" sz="3400" b="1" dirty="0"/>
          </a:p>
          <a:p>
            <a:pPr marL="457200" indent="-457200">
              <a:buFont typeface="Wingdings" panose="05000000000000000000" pitchFamily="2" charset="2"/>
              <a:buChar char="q"/>
            </a:pPr>
            <a:r>
              <a:rPr lang="cs-CZ" sz="3400" b="1" dirty="0"/>
              <a:t>Nový informační systém pro mapování a plánování kapacit</a:t>
            </a:r>
          </a:p>
          <a:p>
            <a:pPr marL="457200" indent="-457200">
              <a:buFont typeface="Wingdings" panose="05000000000000000000" pitchFamily="2" charset="2"/>
              <a:buChar char="q"/>
            </a:pPr>
            <a:endParaRPr lang="cs-CZ" sz="3400" b="1" dirty="0"/>
          </a:p>
          <a:p>
            <a:pPr marL="457200" indent="-457200">
              <a:buFont typeface="Wingdings" panose="05000000000000000000" pitchFamily="2" charset="2"/>
              <a:buChar char="q"/>
            </a:pPr>
            <a:r>
              <a:rPr lang="cs-CZ" sz="3400" b="1" dirty="0"/>
              <a:t>Přehled dat o kapacitně ohrožených profesích a produkce vzdělávacího systému</a:t>
            </a:r>
          </a:p>
          <a:p>
            <a:pPr marL="457200" indent="-457200">
              <a:buFont typeface="Wingdings" panose="05000000000000000000" pitchFamily="2" charset="2"/>
              <a:buChar char="q"/>
            </a:pPr>
            <a:endParaRPr lang="cs-CZ" sz="3400" b="1" dirty="0"/>
          </a:p>
          <a:p>
            <a:pPr marL="457200" indent="-457200">
              <a:buFont typeface="Wingdings" panose="05000000000000000000" pitchFamily="2" charset="2"/>
              <a:buChar char="q"/>
            </a:pPr>
            <a:r>
              <a:rPr lang="cs-CZ" sz="3400" b="1" dirty="0"/>
              <a:t>Odměňování a struktura příjmu lékařů</a:t>
            </a:r>
          </a:p>
          <a:p>
            <a:pPr marL="457200" indent="-457200">
              <a:buFont typeface="Wingdings" panose="05000000000000000000" pitchFamily="2" charset="2"/>
              <a:buChar char="q"/>
            </a:pPr>
            <a:endParaRPr lang="cs-CZ" sz="3400" b="1" dirty="0"/>
          </a:p>
          <a:p>
            <a:pPr marL="457200" indent="-457200">
              <a:buFont typeface="Wingdings" panose="05000000000000000000" pitchFamily="2" charset="2"/>
              <a:buChar char="q"/>
            </a:pPr>
            <a:r>
              <a:rPr lang="cs-CZ" sz="3400" b="1" dirty="0"/>
              <a:t>Modelové příklady: PLDD, dětské lékařství, psychiatrie, diabetologie, … a sestry </a:t>
            </a:r>
          </a:p>
        </p:txBody>
      </p:sp>
    </p:spTree>
    <p:extLst>
      <p:ext uri="{BB962C8B-B14F-4D97-AF65-F5344CB8AC3E}">
        <p14:creationId xmlns:p14="http://schemas.microsoft.com/office/powerpoint/2010/main" val="1660174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4">
            <a:extLst>
              <a:ext uri="{FF2B5EF4-FFF2-40B4-BE49-F238E27FC236}">
                <a16:creationId xmlns:a16="http://schemas.microsoft.com/office/drawing/2014/main" id="{85DF8549-49A9-4045-9440-3C137B807487}"/>
              </a:ext>
            </a:extLst>
          </p:cNvPr>
          <p:cNvSpPr txBox="1">
            <a:spLocks/>
          </p:cNvSpPr>
          <p:nvPr/>
        </p:nvSpPr>
        <p:spPr>
          <a:xfrm>
            <a:off x="237167" y="4586863"/>
            <a:ext cx="7941633" cy="14234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4000" b="1" i="0" u="none" strike="noStrike" kern="1200" cap="none" spc="0" normalizeH="0" baseline="0" noProof="0" dirty="0">
                <a:ln>
                  <a:noFill/>
                </a:ln>
                <a:solidFill>
                  <a:srgbClr val="D71440"/>
                </a:solidFill>
                <a:effectLst/>
                <a:uLnTx/>
                <a:uFillTx/>
                <a:latin typeface="Calibri" panose="020F0502020204030204"/>
                <a:ea typeface="+mn-ea"/>
                <a:cs typeface="+mn-cs"/>
              </a:rPr>
              <a:t>Rizika související s personálním zajištěním zdravotních služeb</a:t>
            </a:r>
          </a:p>
        </p:txBody>
      </p:sp>
    </p:spTree>
    <p:extLst>
      <p:ext uri="{BB962C8B-B14F-4D97-AF65-F5344CB8AC3E}">
        <p14:creationId xmlns:p14="http://schemas.microsoft.com/office/powerpoint/2010/main" val="106565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553758" y="22162"/>
            <a:ext cx="110844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Jaké hlavní faktory generují rizika související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s personálním zajištěním zdravotních služeb</a:t>
            </a:r>
          </a:p>
        </p:txBody>
      </p:sp>
      <p:sp>
        <p:nvSpPr>
          <p:cNvPr id="2" name="TextovéPole 1">
            <a:extLst>
              <a:ext uri="{FF2B5EF4-FFF2-40B4-BE49-F238E27FC236}">
                <a16:creationId xmlns:a16="http://schemas.microsoft.com/office/drawing/2014/main" id="{7AC06BF5-0E9B-65F8-C390-60FF78A94035}"/>
              </a:ext>
            </a:extLst>
          </p:cNvPr>
          <p:cNvSpPr txBox="1"/>
          <p:nvPr/>
        </p:nvSpPr>
        <p:spPr>
          <a:xfrm>
            <a:off x="4871719" y="934720"/>
            <a:ext cx="2387600" cy="1938992"/>
          </a:xfrm>
          <a:prstGeom prst="rect">
            <a:avLst/>
          </a:prstGeom>
          <a:noFill/>
        </p:spPr>
        <p:txBody>
          <a:bodyPr wrap="square" rtlCol="0">
            <a:spAutoFit/>
          </a:bodyPr>
          <a:lstStyle/>
          <a:p>
            <a:pPr algn="ctr"/>
            <a:r>
              <a:rPr lang="cs-CZ" sz="12000" dirty="0">
                <a:solidFill>
                  <a:srgbClr val="C00000"/>
                </a:solidFill>
                <a:latin typeface="Arial Black" panose="020B0A04020102020204" pitchFamily="34" charset="0"/>
                <a:cs typeface="Arial" panose="020B0604020202020204" pitchFamily="34" charset="0"/>
              </a:rPr>
              <a:t>?</a:t>
            </a:r>
          </a:p>
        </p:txBody>
      </p:sp>
      <p:cxnSp>
        <p:nvCxnSpPr>
          <p:cNvPr id="4" name="Přímá spojnice se šipkou 3">
            <a:extLst>
              <a:ext uri="{FF2B5EF4-FFF2-40B4-BE49-F238E27FC236}">
                <a16:creationId xmlns:a16="http://schemas.microsoft.com/office/drawing/2014/main" id="{DF3343A2-3667-EAD0-AC24-CB24EE7D3472}"/>
              </a:ext>
            </a:extLst>
          </p:cNvPr>
          <p:cNvCxnSpPr>
            <a:cxnSpLocks/>
          </p:cNvCxnSpPr>
          <p:nvPr/>
        </p:nvCxnSpPr>
        <p:spPr>
          <a:xfrm flipH="1">
            <a:off x="1910080" y="2367280"/>
            <a:ext cx="3505200" cy="12859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E0DC0D33-4299-4EEF-7A28-C5D31F17F7C2}"/>
              </a:ext>
            </a:extLst>
          </p:cNvPr>
          <p:cNvSpPr txBox="1"/>
          <p:nvPr/>
        </p:nvSpPr>
        <p:spPr>
          <a:xfrm>
            <a:off x="165005" y="3805007"/>
            <a:ext cx="5053221" cy="1354217"/>
          </a:xfrm>
          <a:prstGeom prst="rect">
            <a:avLst/>
          </a:prstGeom>
          <a:noFill/>
        </p:spPr>
        <p:txBody>
          <a:bodyPr wrap="square" rtlCol="0">
            <a:spAutoFit/>
          </a:bodyPr>
          <a:lstStyle/>
          <a:p>
            <a:r>
              <a:rPr lang="cs-CZ" sz="3400" b="1" dirty="0">
                <a:solidFill>
                  <a:srgbClr val="C00000"/>
                </a:solidFill>
              </a:rPr>
              <a:t>Demografické stárnutí </a:t>
            </a:r>
            <a:r>
              <a:rPr lang="cs-CZ" sz="2400" b="1" dirty="0"/>
              <a:t>personálu spojené s nedostatečnou výchovou mladých pracovníků</a:t>
            </a:r>
          </a:p>
        </p:txBody>
      </p:sp>
      <p:cxnSp>
        <p:nvCxnSpPr>
          <p:cNvPr id="8" name="Přímá spojnice se šipkou 7">
            <a:extLst>
              <a:ext uri="{FF2B5EF4-FFF2-40B4-BE49-F238E27FC236}">
                <a16:creationId xmlns:a16="http://schemas.microsoft.com/office/drawing/2014/main" id="{C79A3A66-788C-C8A8-8806-28B8327902D1}"/>
              </a:ext>
            </a:extLst>
          </p:cNvPr>
          <p:cNvCxnSpPr>
            <a:cxnSpLocks/>
          </p:cNvCxnSpPr>
          <p:nvPr/>
        </p:nvCxnSpPr>
        <p:spPr>
          <a:xfrm>
            <a:off x="6603930" y="2367280"/>
            <a:ext cx="3241110" cy="1392234"/>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4BCC621B-2093-B323-F796-687E36EA0A76}"/>
              </a:ext>
            </a:extLst>
          </p:cNvPr>
          <p:cNvSpPr txBox="1"/>
          <p:nvPr/>
        </p:nvSpPr>
        <p:spPr>
          <a:xfrm>
            <a:off x="6310365" y="3863922"/>
            <a:ext cx="5716630" cy="1354217"/>
          </a:xfrm>
          <a:prstGeom prst="rect">
            <a:avLst/>
          </a:prstGeom>
          <a:noFill/>
        </p:spPr>
        <p:txBody>
          <a:bodyPr wrap="square" rtlCol="0">
            <a:spAutoFit/>
          </a:bodyPr>
          <a:lstStyle/>
          <a:p>
            <a:pPr algn="r"/>
            <a:r>
              <a:rPr lang="cs-CZ" sz="3400" b="1" dirty="0">
                <a:solidFill>
                  <a:srgbClr val="C00000"/>
                </a:solidFill>
              </a:rPr>
              <a:t>Neoptimální</a:t>
            </a:r>
            <a:r>
              <a:rPr lang="cs-CZ" sz="3400" b="1" dirty="0"/>
              <a:t> </a:t>
            </a:r>
            <a:r>
              <a:rPr lang="cs-CZ" sz="3400" b="1" dirty="0">
                <a:solidFill>
                  <a:srgbClr val="C00000"/>
                </a:solidFill>
              </a:rPr>
              <a:t>distribuce kapacit </a:t>
            </a:r>
            <a:r>
              <a:rPr lang="cs-CZ" sz="2400" b="1" dirty="0"/>
              <a:t>mezi segmenty péče spojená s neefektivními úhradovými mechanismy</a:t>
            </a:r>
          </a:p>
        </p:txBody>
      </p:sp>
      <p:sp>
        <p:nvSpPr>
          <p:cNvPr id="12" name="Pravá složená závorka 11">
            <a:extLst>
              <a:ext uri="{FF2B5EF4-FFF2-40B4-BE49-F238E27FC236}">
                <a16:creationId xmlns:a16="http://schemas.microsoft.com/office/drawing/2014/main" id="{9FCA17EE-5FD7-A924-97A1-81A3E95F50C0}"/>
              </a:ext>
            </a:extLst>
          </p:cNvPr>
          <p:cNvSpPr/>
          <p:nvPr/>
        </p:nvSpPr>
        <p:spPr>
          <a:xfrm rot="5400000">
            <a:off x="5872478" y="2784127"/>
            <a:ext cx="386081" cy="5949464"/>
          </a:xfrm>
          <a:prstGeom prst="rightBrace">
            <a:avLst/>
          </a:prstGeom>
          <a:solidFill>
            <a:srgbClr val="2E598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TextovéPole 12">
            <a:extLst>
              <a:ext uri="{FF2B5EF4-FFF2-40B4-BE49-F238E27FC236}">
                <a16:creationId xmlns:a16="http://schemas.microsoft.com/office/drawing/2014/main" id="{A8C08EA4-5461-619E-05EA-57C9AB1A2C39}"/>
              </a:ext>
            </a:extLst>
          </p:cNvPr>
          <p:cNvSpPr txBox="1"/>
          <p:nvPr/>
        </p:nvSpPr>
        <p:spPr>
          <a:xfrm>
            <a:off x="3090785" y="6031613"/>
            <a:ext cx="5949465" cy="615553"/>
          </a:xfrm>
          <a:prstGeom prst="rect">
            <a:avLst/>
          </a:prstGeom>
          <a:noFill/>
        </p:spPr>
        <p:txBody>
          <a:bodyPr wrap="square" rtlCol="0">
            <a:spAutoFit/>
          </a:bodyPr>
          <a:lstStyle/>
          <a:p>
            <a:pPr algn="ctr"/>
            <a:r>
              <a:rPr lang="cs-CZ" sz="3400" b="1" dirty="0">
                <a:solidFill>
                  <a:srgbClr val="C00000"/>
                </a:solidFill>
              </a:rPr>
              <a:t>Ekonomické zajištění systému</a:t>
            </a:r>
          </a:p>
        </p:txBody>
      </p:sp>
    </p:spTree>
    <p:extLst>
      <p:ext uri="{BB962C8B-B14F-4D97-AF65-F5344CB8AC3E}">
        <p14:creationId xmlns:p14="http://schemas.microsoft.com/office/powerpoint/2010/main" val="2026437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631892" y="459042"/>
            <a:ext cx="11084483"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effectLst/>
                <a:uLnTx/>
                <a:uFillTx/>
                <a:latin typeface="Calibri" panose="020F0502020204030204"/>
                <a:ea typeface="+mn-ea"/>
                <a:cs typeface="+mn-cs"/>
              </a:rPr>
              <a:t>Ukázky analýz z dostupných dat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3800" b="1" dirty="0">
                <a:solidFill>
                  <a:srgbClr val="0000FF"/>
                </a:solidFill>
                <a:latin typeface="Calibri" panose="020F0502020204030204"/>
              </a:rPr>
              <a:t>KAPACITY LÉKAŘŮ a demografický model</a:t>
            </a:r>
            <a:endParaRPr kumimoji="0" lang="cs-CZ" sz="38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Problémem </a:t>
            </a:r>
            <a:r>
              <a:rPr lang="cs-CZ" sz="3800" b="1" dirty="0">
                <a:solidFill>
                  <a:srgbClr val="C00000"/>
                </a:solidFill>
                <a:latin typeface="Calibri" panose="020F0502020204030204"/>
              </a:rPr>
              <a:t>ČR </a:t>
            </a: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není celkový počet lékařů, ale jejich demografické stárnutí a nevyhovující distribuce kapacit mezi segmenty péče. </a:t>
            </a:r>
          </a:p>
        </p:txBody>
      </p:sp>
      <p:sp>
        <p:nvSpPr>
          <p:cNvPr id="6" name="Šipka: dolů 5">
            <a:extLst>
              <a:ext uri="{FF2B5EF4-FFF2-40B4-BE49-F238E27FC236}">
                <a16:creationId xmlns:a16="http://schemas.microsoft.com/office/drawing/2014/main" id="{9CCD5BD4-85AF-D1DA-B6F6-E4DF1FE79EA8}"/>
              </a:ext>
            </a:extLst>
          </p:cNvPr>
          <p:cNvSpPr/>
          <p:nvPr/>
        </p:nvSpPr>
        <p:spPr>
          <a:xfrm>
            <a:off x="5377543" y="4307840"/>
            <a:ext cx="1436914" cy="773723"/>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32827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82E1D7C8-A970-4960-BE25-B925D8C41472}"/>
              </a:ext>
            </a:extLst>
          </p:cNvPr>
          <p:cNvPicPr>
            <a:picLocks noChangeAspect="1"/>
          </p:cNvPicPr>
          <p:nvPr/>
        </p:nvPicPr>
        <p:blipFill rotWithShape="1">
          <a:blip r:embed="rId3"/>
          <a:srcRect t="6932" b="19143"/>
          <a:stretch/>
        </p:blipFill>
        <p:spPr>
          <a:xfrm>
            <a:off x="984739" y="1222894"/>
            <a:ext cx="9410170" cy="4357334"/>
          </a:xfrm>
          <a:prstGeom prst="rect">
            <a:avLst/>
          </a:prstGeom>
        </p:spPr>
      </p:pic>
      <p:sp>
        <p:nvSpPr>
          <p:cNvPr id="5" name="Nadpis 4">
            <a:extLst>
              <a:ext uri="{FF2B5EF4-FFF2-40B4-BE49-F238E27FC236}">
                <a16:creationId xmlns:a16="http://schemas.microsoft.com/office/drawing/2014/main" id="{06040307-9229-2B06-A5C1-41F414AF5E43}"/>
              </a:ext>
            </a:extLst>
          </p:cNvPr>
          <p:cNvSpPr>
            <a:spLocks noGrp="1"/>
          </p:cNvSpPr>
          <p:nvPr>
            <p:ph type="title"/>
          </p:nvPr>
        </p:nvSpPr>
        <p:spPr>
          <a:xfrm>
            <a:off x="1519516" y="443928"/>
            <a:ext cx="9802034" cy="720000"/>
          </a:xfrm>
        </p:spPr>
        <p:txBody>
          <a:bodyPr>
            <a:noAutofit/>
          </a:bodyPr>
          <a:lstStyle/>
          <a:p>
            <a:r>
              <a:rPr lang="cs-CZ" sz="2800" b="1" dirty="0" err="1">
                <a:latin typeface="+mn-lt"/>
              </a:rPr>
              <a:t>Practising</a:t>
            </a:r>
            <a:r>
              <a:rPr lang="cs-CZ" sz="2800" b="1" dirty="0">
                <a:latin typeface="+mn-lt"/>
              </a:rPr>
              <a:t> </a:t>
            </a:r>
            <a:r>
              <a:rPr lang="cs-CZ" sz="2800" b="1" dirty="0" err="1">
                <a:latin typeface="+mn-lt"/>
              </a:rPr>
              <a:t>doctors</a:t>
            </a:r>
            <a:r>
              <a:rPr lang="cs-CZ" sz="2800" b="1" dirty="0">
                <a:latin typeface="+mn-lt"/>
              </a:rPr>
              <a:t> per 1 000 </a:t>
            </a:r>
            <a:r>
              <a:rPr lang="cs-CZ" sz="2800" b="1" dirty="0" err="1">
                <a:latin typeface="+mn-lt"/>
              </a:rPr>
              <a:t>population</a:t>
            </a:r>
            <a:r>
              <a:rPr lang="cs-CZ" sz="2800" b="1" dirty="0">
                <a:latin typeface="+mn-lt"/>
              </a:rPr>
              <a:t>, 2010 and 2020 </a:t>
            </a:r>
            <a:br>
              <a:rPr lang="cs-CZ" sz="2800" b="1" dirty="0">
                <a:latin typeface="+mn-lt"/>
              </a:rPr>
            </a:br>
            <a:r>
              <a:rPr lang="cs-CZ" sz="2800" b="1" dirty="0">
                <a:latin typeface="+mn-lt"/>
              </a:rPr>
              <a:t>(</a:t>
            </a:r>
            <a:r>
              <a:rPr lang="cs-CZ" sz="2800" b="1" dirty="0" err="1">
                <a:latin typeface="+mn-lt"/>
              </a:rPr>
              <a:t>or</a:t>
            </a:r>
            <a:r>
              <a:rPr lang="cs-CZ" sz="2800" b="1" dirty="0">
                <a:latin typeface="+mn-lt"/>
              </a:rPr>
              <a:t> </a:t>
            </a:r>
            <a:r>
              <a:rPr lang="cs-CZ" sz="2800" b="1" dirty="0" err="1">
                <a:latin typeface="+mn-lt"/>
              </a:rPr>
              <a:t>nearest</a:t>
            </a:r>
            <a:r>
              <a:rPr lang="cs-CZ" sz="2800" b="1" dirty="0">
                <a:latin typeface="+mn-lt"/>
              </a:rPr>
              <a:t> </a:t>
            </a:r>
            <a:r>
              <a:rPr lang="cs-CZ" sz="2800" b="1" dirty="0" err="1">
                <a:latin typeface="+mn-lt"/>
              </a:rPr>
              <a:t>year</a:t>
            </a:r>
            <a:r>
              <a:rPr lang="cs-CZ" sz="2800" b="1" dirty="0">
                <a:latin typeface="+mn-lt"/>
              </a:rPr>
              <a:t>)</a:t>
            </a:r>
          </a:p>
        </p:txBody>
      </p:sp>
      <p:sp>
        <p:nvSpPr>
          <p:cNvPr id="10" name="TextovéPole 9">
            <a:extLst>
              <a:ext uri="{FF2B5EF4-FFF2-40B4-BE49-F238E27FC236}">
                <a16:creationId xmlns:a16="http://schemas.microsoft.com/office/drawing/2014/main" id="{80FCE3DE-ACCA-7BCB-1FC4-5FA4D45D9196}"/>
              </a:ext>
            </a:extLst>
          </p:cNvPr>
          <p:cNvSpPr txBox="1"/>
          <p:nvPr/>
        </p:nvSpPr>
        <p:spPr>
          <a:xfrm>
            <a:off x="8956560" y="886781"/>
            <a:ext cx="32308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Zdroj dat: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Health</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at</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 Glance: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Europe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2022</a:t>
            </a:r>
          </a:p>
        </p:txBody>
      </p:sp>
      <p:sp>
        <p:nvSpPr>
          <p:cNvPr id="2" name="Šipka: nahoru 1">
            <a:extLst>
              <a:ext uri="{FF2B5EF4-FFF2-40B4-BE49-F238E27FC236}">
                <a16:creationId xmlns:a16="http://schemas.microsoft.com/office/drawing/2014/main" id="{16061477-2574-D73E-CEBA-2A3D53BD98AF}"/>
              </a:ext>
            </a:extLst>
          </p:cNvPr>
          <p:cNvSpPr/>
          <p:nvPr>
            <p:custDataLst>
              <p:tags r:id="rId1"/>
            </p:custDataLst>
          </p:nvPr>
        </p:nvSpPr>
        <p:spPr>
          <a:xfrm flipV="1">
            <a:off x="4435253" y="2217609"/>
            <a:ext cx="224443" cy="69928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Obdélník 11">
            <a:extLst>
              <a:ext uri="{FF2B5EF4-FFF2-40B4-BE49-F238E27FC236}">
                <a16:creationId xmlns:a16="http://schemas.microsoft.com/office/drawing/2014/main" id="{A1B7450C-05CC-780C-16B3-4339FC540777}"/>
              </a:ext>
            </a:extLst>
          </p:cNvPr>
          <p:cNvSpPr/>
          <p:nvPr/>
        </p:nvSpPr>
        <p:spPr>
          <a:xfrm>
            <a:off x="0" y="5639341"/>
            <a:ext cx="12028372" cy="8154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The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number</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of</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doctors</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in EU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countries</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increased</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from</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about</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1.5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million</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in 2010 to 1.8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million</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in 2020. In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all</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EU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countries</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the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number</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of</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doctors</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increased</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more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rapidly</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than</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population</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size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over</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the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past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decade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so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that</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on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average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the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number</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of</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doctors</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rose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from</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3.4 per 1 000 </a:t>
            </a:r>
            <a:r>
              <a:rPr kumimoji="0" lang="cs-CZ" sz="1200" b="0" i="0" u="none" strike="noStrike" kern="1200" cap="none" spc="0" normalizeH="0" baseline="0" noProof="0" dirty="0" err="1">
                <a:ln>
                  <a:noFill/>
                </a:ln>
                <a:solidFill>
                  <a:srgbClr val="000000"/>
                </a:solidFill>
                <a:effectLst/>
                <a:uLnTx/>
                <a:uFillTx/>
                <a:latin typeface="Arial" panose="020B0604020202020204"/>
                <a:ea typeface="+mn-ea"/>
                <a:cs typeface="+mn-cs"/>
              </a:rPr>
              <a:t>population</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in 2010 to 4.0 in 2020.</a:t>
            </a:r>
          </a:p>
        </p:txBody>
      </p:sp>
      <p:sp>
        <p:nvSpPr>
          <p:cNvPr id="14" name="TextovéPole 13">
            <a:extLst>
              <a:ext uri="{FF2B5EF4-FFF2-40B4-BE49-F238E27FC236}">
                <a16:creationId xmlns:a16="http://schemas.microsoft.com/office/drawing/2014/main" id="{C24D58C7-7FF2-408D-DCB5-171112D92C1D}"/>
              </a:ext>
            </a:extLst>
          </p:cNvPr>
          <p:cNvSpPr txBox="1"/>
          <p:nvPr/>
        </p:nvSpPr>
        <p:spPr>
          <a:xfrm>
            <a:off x="2119745" y="6572969"/>
            <a:ext cx="99086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Available in: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hlinkClick r:id="rId4"/>
              </a:rPr>
              <a:t>Health at a Glance: Europe 2022 : State of Health in the EU Cycle | Health at a Glance: Europe | OECD </a:t>
            </a:r>
            <a:r>
              <a:rPr kumimoji="0" lang="en-US" sz="1200" b="0" i="0" u="none" strike="noStrike" kern="1200" cap="none" spc="0" normalizeH="0" baseline="0" noProof="0" dirty="0" err="1">
                <a:ln>
                  <a:noFill/>
                </a:ln>
                <a:solidFill>
                  <a:srgbClr val="000000"/>
                </a:solidFill>
                <a:effectLst/>
                <a:uLnTx/>
                <a:uFillTx/>
                <a:latin typeface="Arial" panose="020B0604020202020204"/>
                <a:ea typeface="+mn-ea"/>
                <a:cs typeface="+mn-cs"/>
                <a:hlinkClick r:id="rId4"/>
              </a:rPr>
              <a:t>iLibrary</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hlinkClick r:id="rId4"/>
              </a:rPr>
              <a:t> (oecd-ilibrary.org)</a:t>
            </a:r>
            <a:endPar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64951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217" y="408127"/>
            <a:ext cx="10515600" cy="631595"/>
          </a:xfrm>
        </p:spPr>
        <p:txBody>
          <a:bodyPr>
            <a:normAutofit/>
          </a:bodyPr>
          <a:lstStyle/>
          <a:p>
            <a:r>
              <a:rPr lang="cs-CZ" sz="2600" dirty="0">
                <a:solidFill>
                  <a:srgbClr val="C00000"/>
                </a:solidFill>
              </a:rPr>
              <a:t>Úvazky lékařů dle hlavních segmentů péče</a:t>
            </a:r>
            <a:endParaRPr lang="en-US" sz="2600" dirty="0">
              <a:solidFill>
                <a:srgbClr val="C00000"/>
              </a:solidFill>
            </a:endParaRPr>
          </a:p>
        </p:txBody>
      </p:sp>
      <p:sp>
        <p:nvSpPr>
          <p:cNvPr id="31" name="TextovéPole 30">
            <a:extLst>
              <a:ext uri="{FF2B5EF4-FFF2-40B4-BE49-F238E27FC236}">
                <a16:creationId xmlns:a16="http://schemas.microsoft.com/office/drawing/2014/main" id="{BD25EFF4-FB85-4D39-B7A3-5E3D724207DB}"/>
              </a:ext>
            </a:extLst>
          </p:cNvPr>
          <p:cNvSpPr txBox="1"/>
          <p:nvPr/>
        </p:nvSpPr>
        <p:spPr>
          <a:xfrm>
            <a:off x="964642" y="1463882"/>
            <a:ext cx="2994409" cy="665439"/>
          </a:xfrm>
          <a:prstGeom prst="rect">
            <a:avLst/>
          </a:prstGeom>
          <a:solidFill>
            <a:srgbClr val="C00000"/>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92929">
                    <a:lumMod val="65000"/>
                    <a:lumOff val="35000"/>
                  </a:srgbClr>
                </a:solidFill>
                <a:latin typeface="+mn-lt"/>
                <a:ea typeface="+mn-ea"/>
                <a:cs typeface="+mn-cs"/>
              </a:defRPr>
            </a:pPr>
            <a:r>
              <a:rPr kumimoji="0" lang="cs-CZ" sz="1862" b="1" i="0" u="none" strike="noStrike" kern="1200" cap="none" spc="0" normalizeH="0" baseline="0" noProof="0" dirty="0">
                <a:ln>
                  <a:noFill/>
                </a:ln>
                <a:solidFill>
                  <a:schemeClr val="bg1"/>
                </a:solidFill>
                <a:effectLst/>
                <a:uLnTx/>
                <a:uFillTx/>
                <a:latin typeface="Trebuchet MS"/>
                <a:ea typeface="+mn-ea"/>
                <a:cs typeface="+mn-cs"/>
              </a:rPr>
              <a:t>Změny úvazků lékařů </a:t>
            </a:r>
          </a:p>
          <a:p>
            <a:pPr marL="0" marR="0" lvl="0" indent="0"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92929">
                    <a:lumMod val="65000"/>
                    <a:lumOff val="35000"/>
                  </a:srgbClr>
                </a:solidFill>
                <a:latin typeface="+mn-lt"/>
                <a:ea typeface="+mn-ea"/>
                <a:cs typeface="+mn-cs"/>
              </a:defRPr>
            </a:pPr>
            <a:r>
              <a:rPr kumimoji="0" lang="cs-CZ" sz="1862" b="1" i="0" u="none" strike="noStrike" kern="1200" cap="none" spc="0" normalizeH="0" baseline="0" noProof="0" dirty="0">
                <a:ln>
                  <a:noFill/>
                </a:ln>
                <a:solidFill>
                  <a:schemeClr val="bg1"/>
                </a:solidFill>
                <a:effectLst/>
                <a:uLnTx/>
                <a:uFillTx/>
                <a:latin typeface="Trebuchet MS"/>
                <a:ea typeface="+mn-ea"/>
                <a:cs typeface="+mn-cs"/>
              </a:rPr>
              <a:t>kumulativně od r. 2010</a:t>
            </a:r>
          </a:p>
        </p:txBody>
      </p:sp>
      <p:pic>
        <p:nvPicPr>
          <p:cNvPr id="5" name="Obrázek 4">
            <a:extLst>
              <a:ext uri="{FF2B5EF4-FFF2-40B4-BE49-F238E27FC236}">
                <a16:creationId xmlns:a16="http://schemas.microsoft.com/office/drawing/2014/main" id="{33A72DF4-B832-1E2F-153F-0B46E013FA45}"/>
              </a:ext>
            </a:extLst>
          </p:cNvPr>
          <p:cNvPicPr>
            <a:picLocks noChangeAspect="1"/>
          </p:cNvPicPr>
          <p:nvPr/>
        </p:nvPicPr>
        <p:blipFill>
          <a:blip r:embed="rId2"/>
          <a:stretch>
            <a:fillRect/>
          </a:stretch>
        </p:blipFill>
        <p:spPr>
          <a:xfrm>
            <a:off x="6350000" y="-16033"/>
            <a:ext cx="5850835" cy="6858000"/>
          </a:xfrm>
          <a:prstGeom prst="rect">
            <a:avLst/>
          </a:prstGeom>
        </p:spPr>
      </p:pic>
      <p:graphicFrame>
        <p:nvGraphicFramePr>
          <p:cNvPr id="9" name="Zástupný symbol pro obsah 23">
            <a:extLst>
              <a:ext uri="{FF2B5EF4-FFF2-40B4-BE49-F238E27FC236}">
                <a16:creationId xmlns:a16="http://schemas.microsoft.com/office/drawing/2014/main" id="{2D067677-C668-AE8F-05AF-7B58706D7AD3}"/>
              </a:ext>
            </a:extLst>
          </p:cNvPr>
          <p:cNvGraphicFramePr>
            <a:graphicFrameLocks/>
          </p:cNvGraphicFramePr>
          <p:nvPr>
            <p:extLst>
              <p:ext uri="{D42A27DB-BD31-4B8C-83A1-F6EECF244321}">
                <p14:modId xmlns:p14="http://schemas.microsoft.com/office/powerpoint/2010/main" val="1562335063"/>
              </p:ext>
            </p:extLst>
          </p:nvPr>
        </p:nvGraphicFramePr>
        <p:xfrm>
          <a:off x="156285" y="1259840"/>
          <a:ext cx="5850835" cy="542543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ovéPole 9">
            <a:extLst>
              <a:ext uri="{FF2B5EF4-FFF2-40B4-BE49-F238E27FC236}">
                <a16:creationId xmlns:a16="http://schemas.microsoft.com/office/drawing/2014/main" id="{6C896B90-DC0E-ECB1-83C0-560796C9FC55}"/>
              </a:ext>
            </a:extLst>
          </p:cNvPr>
          <p:cNvSpPr txBox="1"/>
          <p:nvPr/>
        </p:nvSpPr>
        <p:spPr>
          <a:xfrm>
            <a:off x="5325120" y="5307806"/>
            <a:ext cx="5384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-31</a:t>
            </a:r>
          </a:p>
        </p:txBody>
      </p:sp>
      <p:sp>
        <p:nvSpPr>
          <p:cNvPr id="11" name="TextovéPole 10">
            <a:extLst>
              <a:ext uri="{FF2B5EF4-FFF2-40B4-BE49-F238E27FC236}">
                <a16:creationId xmlns:a16="http://schemas.microsoft.com/office/drawing/2014/main" id="{A79FE86F-E60B-BCF5-9AA0-C29549B6289A}"/>
              </a:ext>
            </a:extLst>
          </p:cNvPr>
          <p:cNvSpPr txBox="1"/>
          <p:nvPr/>
        </p:nvSpPr>
        <p:spPr>
          <a:xfrm>
            <a:off x="5133360" y="4165799"/>
            <a:ext cx="942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+ 1 485</a:t>
            </a:r>
          </a:p>
        </p:txBody>
      </p:sp>
      <p:sp>
        <p:nvSpPr>
          <p:cNvPr id="12" name="TextovéPole 11">
            <a:extLst>
              <a:ext uri="{FF2B5EF4-FFF2-40B4-BE49-F238E27FC236}">
                <a16:creationId xmlns:a16="http://schemas.microsoft.com/office/drawing/2014/main" id="{56070D97-2750-616A-C5F4-0AEDD15C13BC}"/>
              </a:ext>
            </a:extLst>
          </p:cNvPr>
          <p:cNvSpPr txBox="1"/>
          <p:nvPr/>
        </p:nvSpPr>
        <p:spPr>
          <a:xfrm>
            <a:off x="5021602" y="1359126"/>
            <a:ext cx="9423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+ 4 495</a:t>
            </a:r>
          </a:p>
        </p:txBody>
      </p:sp>
    </p:spTree>
    <p:extLst>
      <p:ext uri="{BB962C8B-B14F-4D97-AF65-F5344CB8AC3E}">
        <p14:creationId xmlns:p14="http://schemas.microsoft.com/office/powerpoint/2010/main" val="2634293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C90795-9117-C42D-051B-527BC3594A55}"/>
              </a:ext>
            </a:extLst>
          </p:cNvPr>
          <p:cNvSpPr>
            <a:spLocks noGrp="1"/>
          </p:cNvSpPr>
          <p:nvPr>
            <p:ph type="title"/>
          </p:nvPr>
        </p:nvSpPr>
        <p:spPr/>
        <p:txBody>
          <a:bodyPr/>
          <a:lstStyle/>
          <a:p>
            <a:r>
              <a:rPr lang="cs-CZ" dirty="0"/>
              <a:t>Obory s nejvyšším podílem lékařů ve věku 60 a více let</a:t>
            </a:r>
          </a:p>
        </p:txBody>
      </p:sp>
      <p:sp>
        <p:nvSpPr>
          <p:cNvPr id="3" name="TextBox 6">
            <a:extLst>
              <a:ext uri="{FF2B5EF4-FFF2-40B4-BE49-F238E27FC236}">
                <a16:creationId xmlns:a16="http://schemas.microsoft.com/office/drawing/2014/main" id="{F91005B8-6229-0FC9-E6D6-351742189AAC}"/>
              </a:ext>
            </a:extLst>
          </p:cNvPr>
          <p:cNvSpPr txBox="1"/>
          <p:nvPr>
            <p:custDataLst>
              <p:tags r:id="rId1"/>
            </p:custDataLst>
          </p:nvPr>
        </p:nvSpPr>
        <p:spPr>
          <a:xfrm>
            <a:off x="292951" y="606206"/>
            <a:ext cx="11534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1" u="none" strike="noStrike" kern="1200" cap="none" spc="0" normalizeH="0" baseline="0" noProof="0" dirty="0">
                <a:ln>
                  <a:noFill/>
                </a:ln>
                <a:solidFill>
                  <a:prstClr val="black"/>
                </a:solidFill>
                <a:effectLst/>
                <a:uLnTx/>
                <a:uFillTx/>
                <a:latin typeface="Calibri" panose="020F0502020204030204"/>
                <a:ea typeface="+mn-ea"/>
                <a:cs typeface="+mn-cs"/>
              </a:rPr>
              <a:t>Definice: aktivní lékaři v ambulantní i lůžkové péči, stav k 31. 03. 2022</a:t>
            </a:r>
          </a:p>
        </p:txBody>
      </p:sp>
      <p:sp>
        <p:nvSpPr>
          <p:cNvPr id="5" name="TextovéPole 4">
            <a:extLst>
              <a:ext uri="{FF2B5EF4-FFF2-40B4-BE49-F238E27FC236}">
                <a16:creationId xmlns:a16="http://schemas.microsoft.com/office/drawing/2014/main" id="{F1BB2B5A-F53C-8C39-4F0C-FAC007A485B2}"/>
              </a:ext>
            </a:extLst>
          </p:cNvPr>
          <p:cNvSpPr txBox="1"/>
          <p:nvPr>
            <p:custDataLst>
              <p:tags r:id="rId2"/>
            </p:custDataLst>
          </p:nvPr>
        </p:nvSpPr>
        <p:spPr>
          <a:xfrm>
            <a:off x="9144000" y="160258"/>
            <a:ext cx="29296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 NRHZS</a:t>
            </a:r>
          </a:p>
        </p:txBody>
      </p:sp>
      <p:graphicFrame>
        <p:nvGraphicFramePr>
          <p:cNvPr id="8" name="Tabulka 7">
            <a:extLst>
              <a:ext uri="{FF2B5EF4-FFF2-40B4-BE49-F238E27FC236}">
                <a16:creationId xmlns:a16="http://schemas.microsoft.com/office/drawing/2014/main" id="{15AC72EF-2514-4D4E-BAC1-7812DC2F4DF9}"/>
              </a:ext>
            </a:extLst>
          </p:cNvPr>
          <p:cNvGraphicFramePr>
            <a:graphicFrameLocks noGrp="1"/>
          </p:cNvGraphicFramePr>
          <p:nvPr>
            <p:extLst>
              <p:ext uri="{D42A27DB-BD31-4B8C-83A1-F6EECF244321}">
                <p14:modId xmlns:p14="http://schemas.microsoft.com/office/powerpoint/2010/main" val="3409022108"/>
              </p:ext>
            </p:extLst>
          </p:nvPr>
        </p:nvGraphicFramePr>
        <p:xfrm>
          <a:off x="441519" y="1009412"/>
          <a:ext cx="5983263" cy="5669297"/>
        </p:xfrm>
        <a:graphic>
          <a:graphicData uri="http://schemas.openxmlformats.org/drawingml/2006/table">
            <a:tbl>
              <a:tblPr/>
              <a:tblGrid>
                <a:gridCol w="2812542">
                  <a:extLst>
                    <a:ext uri="{9D8B030D-6E8A-4147-A177-3AD203B41FA5}">
                      <a16:colId xmlns:a16="http://schemas.microsoft.com/office/drawing/2014/main" val="3405187037"/>
                    </a:ext>
                  </a:extLst>
                </a:gridCol>
                <a:gridCol w="1056907">
                  <a:extLst>
                    <a:ext uri="{9D8B030D-6E8A-4147-A177-3AD203B41FA5}">
                      <a16:colId xmlns:a16="http://schemas.microsoft.com/office/drawing/2014/main" val="1648596729"/>
                    </a:ext>
                  </a:extLst>
                </a:gridCol>
                <a:gridCol w="1056907">
                  <a:extLst>
                    <a:ext uri="{9D8B030D-6E8A-4147-A177-3AD203B41FA5}">
                      <a16:colId xmlns:a16="http://schemas.microsoft.com/office/drawing/2014/main" val="2487941032"/>
                    </a:ext>
                  </a:extLst>
                </a:gridCol>
                <a:gridCol w="1056907">
                  <a:extLst>
                    <a:ext uri="{9D8B030D-6E8A-4147-A177-3AD203B41FA5}">
                      <a16:colId xmlns:a16="http://schemas.microsoft.com/office/drawing/2014/main" val="1375839590"/>
                    </a:ext>
                  </a:extLst>
                </a:gridCol>
              </a:tblGrid>
              <a:tr h="176311">
                <a:tc>
                  <a:txBody>
                    <a:bodyPr/>
                    <a:lstStyle/>
                    <a:p>
                      <a:pPr algn="l" fontAlgn="ctr">
                        <a:lnSpc>
                          <a:spcPts val="1300"/>
                        </a:lnSpc>
                      </a:pPr>
                      <a:r>
                        <a:rPr lang="cs-CZ" sz="1200" b="1" i="0" u="none" strike="noStrike" dirty="0">
                          <a:solidFill>
                            <a:srgbClr val="000000"/>
                          </a:solidFill>
                          <a:effectLst/>
                          <a:latin typeface="Calibri" panose="020F0502020204030204" pitchFamily="34" charset="0"/>
                        </a:rPr>
                        <a:t>Obor</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ctr">
                        <a:lnSpc>
                          <a:spcPts val="1300"/>
                        </a:lnSpc>
                      </a:pPr>
                      <a:r>
                        <a:rPr lang="cs-CZ" sz="1200" b="1" i="0" u="none" strike="noStrike" dirty="0">
                          <a:solidFill>
                            <a:srgbClr val="000000"/>
                          </a:solidFill>
                          <a:effectLst/>
                          <a:latin typeface="Calibri" panose="020F0502020204030204" pitchFamily="34" charset="0"/>
                        </a:rPr>
                        <a:t>Celkem</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ctr">
                        <a:lnSpc>
                          <a:spcPts val="1300"/>
                        </a:lnSpc>
                      </a:pPr>
                      <a:r>
                        <a:rPr lang="cs-CZ" sz="1200" b="1" i="0" u="none" strike="noStrike" dirty="0">
                          <a:solidFill>
                            <a:srgbClr val="000000"/>
                          </a:solidFill>
                          <a:effectLst/>
                          <a:latin typeface="Calibri" panose="020F0502020204030204" pitchFamily="34" charset="0"/>
                        </a:rPr>
                        <a:t>do 60 let</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ctr">
                        <a:lnSpc>
                          <a:spcPts val="1300"/>
                        </a:lnSpc>
                      </a:pPr>
                      <a:r>
                        <a:rPr lang="cs-CZ" sz="1200" b="1" i="0" u="none" strike="noStrike" dirty="0">
                          <a:solidFill>
                            <a:srgbClr val="000000"/>
                          </a:solidFill>
                          <a:effectLst/>
                          <a:latin typeface="Calibri" panose="020F0502020204030204" pitchFamily="34" charset="0"/>
                        </a:rPr>
                        <a:t>60 a více let</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80884242"/>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ortopedická protetika</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14</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 (36 %)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9 (64 %)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34020918"/>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lékařská pohotovostní služba</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732</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308 (42 %)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424 (58 %)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9800494"/>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dětská kardiologie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103</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48 (47 %)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55 (53 %)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01543676"/>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hyperbarická a letecká medicína</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15</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7 (47 %)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8 (53 %)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82115663"/>
                  </a:ext>
                </a:extLst>
              </a:tr>
              <a:tr h="181780">
                <a:tc>
                  <a:txBody>
                    <a:bodyPr/>
                    <a:lstStyle/>
                    <a:p>
                      <a:pPr algn="l" fontAlgn="ctr">
                        <a:lnSpc>
                          <a:spcPts val="1300"/>
                        </a:lnSpc>
                      </a:pPr>
                      <a:r>
                        <a:rPr lang="cs-CZ" sz="1200" b="1" i="0" u="none" strike="noStrike" dirty="0">
                          <a:solidFill>
                            <a:schemeClr val="bg1"/>
                          </a:solidFill>
                          <a:effectLst/>
                          <a:latin typeface="Calibri" panose="020F0502020204030204" pitchFamily="34" charset="0"/>
                        </a:rPr>
                        <a:t>praktické lékařství pro děti a dorost</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1"/>
                    </a:solidFill>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2 236</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1 083 (48 %)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1 153 (52 %)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87561215"/>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dětská neurologie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114</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57 (50 %)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57 (50 %)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75137603"/>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sexuologie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78</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39 (50 %)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39 (50 %)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78558525"/>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klinická biochemie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293</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155 (53 %)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138 (47 %)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15135809"/>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lázeňská a ozdravenská rehabilitace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52</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28 (54 %)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24 (46 %)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34654431"/>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audiologie, foniatrie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65</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36 (55 %)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29 (45 %)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52405270"/>
                  </a:ext>
                </a:extLst>
              </a:tr>
              <a:tr h="176311">
                <a:tc>
                  <a:txBody>
                    <a:bodyPr/>
                    <a:lstStyle/>
                    <a:p>
                      <a:pPr algn="l" fontAlgn="ctr">
                        <a:lnSpc>
                          <a:spcPts val="1300"/>
                        </a:lnSpc>
                      </a:pPr>
                      <a:r>
                        <a:rPr lang="cs-CZ" sz="1200" b="1" i="0" u="none" strike="noStrike" dirty="0">
                          <a:solidFill>
                            <a:schemeClr val="bg1"/>
                          </a:solidFill>
                          <a:effectLst/>
                          <a:latin typeface="Calibri" panose="020F0502020204030204" pitchFamily="34" charset="0"/>
                        </a:rPr>
                        <a:t>alergologie a klinická imunologie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554</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308 (56 %)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246 (44 %)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9091183"/>
                  </a:ext>
                </a:extLst>
              </a:tr>
              <a:tr h="181780">
                <a:tc>
                  <a:txBody>
                    <a:bodyPr/>
                    <a:lstStyle/>
                    <a:p>
                      <a:pPr algn="l" fontAlgn="ctr">
                        <a:lnSpc>
                          <a:spcPts val="1300"/>
                        </a:lnSpc>
                      </a:pPr>
                      <a:r>
                        <a:rPr lang="cs-CZ" sz="1200" b="1" i="0" u="none" strike="noStrike" dirty="0">
                          <a:solidFill>
                            <a:schemeClr val="bg1"/>
                          </a:solidFill>
                          <a:effectLst/>
                          <a:latin typeface="Calibri" panose="020F0502020204030204" pitchFamily="34" charset="0"/>
                        </a:rPr>
                        <a:t>všeobecné praktické lékařství</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6 456</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3 633 (56 %)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2 823 (44 %)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99911308"/>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pracovní lékařství</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100</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59 (59 %)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41 (41 %)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39533845"/>
                  </a:ext>
                </a:extLst>
              </a:tr>
              <a:tr h="176311">
                <a:tc>
                  <a:txBody>
                    <a:bodyPr/>
                    <a:lstStyle/>
                    <a:p>
                      <a:pPr algn="l" fontAlgn="ctr">
                        <a:lnSpc>
                          <a:spcPts val="1300"/>
                        </a:lnSpc>
                      </a:pPr>
                      <a:r>
                        <a:rPr lang="cs-CZ" sz="1200" b="1" i="0" u="none" strike="noStrike" dirty="0">
                          <a:solidFill>
                            <a:schemeClr val="tx1"/>
                          </a:solidFill>
                          <a:effectLst/>
                          <a:latin typeface="Calibri" panose="020F0502020204030204" pitchFamily="34" charset="0"/>
                        </a:rPr>
                        <a:t>gynekologie dětí a dospívajících</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91</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54 (59 %)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37 (41 %)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72949881"/>
                  </a:ext>
                </a:extLst>
              </a:tr>
              <a:tr h="181780">
                <a:tc>
                  <a:txBody>
                    <a:bodyPr/>
                    <a:lstStyle/>
                    <a:p>
                      <a:pPr algn="l" fontAlgn="ctr">
                        <a:lnSpc>
                          <a:spcPts val="1300"/>
                        </a:lnSpc>
                      </a:pPr>
                      <a:r>
                        <a:rPr lang="cs-CZ" sz="1200" b="1" i="0" u="none" strike="noStrike" dirty="0">
                          <a:solidFill>
                            <a:schemeClr val="bg1"/>
                          </a:solidFill>
                          <a:effectLst/>
                          <a:latin typeface="Calibri" panose="020F0502020204030204" pitchFamily="34" charset="0"/>
                        </a:rPr>
                        <a:t>chirurgie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2 356</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1 515 (64 %)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841 (36 %)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88531891"/>
                  </a:ext>
                </a:extLst>
              </a:tr>
              <a:tr h="176311">
                <a:tc>
                  <a:txBody>
                    <a:bodyPr/>
                    <a:lstStyle/>
                    <a:p>
                      <a:pPr algn="l" fontAlgn="ctr">
                        <a:lnSpc>
                          <a:spcPts val="1300"/>
                        </a:lnSpc>
                      </a:pPr>
                      <a:r>
                        <a:rPr lang="cs-CZ" sz="1200" b="1" i="0" u="none" strike="noStrike" dirty="0">
                          <a:solidFill>
                            <a:schemeClr val="bg1"/>
                          </a:solidFill>
                          <a:effectLst/>
                          <a:latin typeface="Calibri" panose="020F0502020204030204" pitchFamily="34" charset="0"/>
                        </a:rPr>
                        <a:t>následná a dlouhodobá péče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1 376</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901 (65 %)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475 (35 %)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15340936"/>
                  </a:ext>
                </a:extLst>
              </a:tr>
              <a:tr h="176311">
                <a:tc>
                  <a:txBody>
                    <a:bodyPr/>
                    <a:lstStyle/>
                    <a:p>
                      <a:pPr algn="l" fontAlgn="ctr">
                        <a:lnSpc>
                          <a:spcPts val="1300"/>
                        </a:lnSpc>
                      </a:pPr>
                      <a:r>
                        <a:rPr lang="cs-CZ" sz="1200" b="1" i="0" u="none" strike="noStrike">
                          <a:solidFill>
                            <a:srgbClr val="000000"/>
                          </a:solidFill>
                          <a:effectLst/>
                          <a:latin typeface="Calibri" panose="020F0502020204030204" pitchFamily="34" charset="0"/>
                        </a:rPr>
                        <a:t>nefrologie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242</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160 (66 %)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82 (34 %)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0565662"/>
                  </a:ext>
                </a:extLst>
              </a:tr>
              <a:tr h="181780">
                <a:tc>
                  <a:txBody>
                    <a:bodyPr/>
                    <a:lstStyle/>
                    <a:p>
                      <a:pPr algn="l" fontAlgn="ctr">
                        <a:lnSpc>
                          <a:spcPts val="1300"/>
                        </a:lnSpc>
                      </a:pPr>
                      <a:r>
                        <a:rPr lang="cs-CZ" sz="1200" b="1" i="0" u="none" strike="noStrike" dirty="0">
                          <a:solidFill>
                            <a:schemeClr val="bg1"/>
                          </a:solidFill>
                          <a:effectLst/>
                          <a:latin typeface="Calibri" panose="020F0502020204030204" pitchFamily="34" charset="0"/>
                        </a:rPr>
                        <a:t>gynekologie a porodnictví</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2 986</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1 980 (66 %)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1 006 (34 %)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14808000"/>
                  </a:ext>
                </a:extLst>
              </a:tr>
              <a:tr h="176311">
                <a:tc>
                  <a:txBody>
                    <a:bodyPr/>
                    <a:lstStyle/>
                    <a:p>
                      <a:pPr algn="l" fontAlgn="ctr">
                        <a:lnSpc>
                          <a:spcPts val="1300"/>
                        </a:lnSpc>
                      </a:pPr>
                      <a:r>
                        <a:rPr lang="cs-CZ" sz="1200" b="1" i="0" u="none" strike="noStrike">
                          <a:solidFill>
                            <a:srgbClr val="000000"/>
                          </a:solidFill>
                          <a:effectLst/>
                          <a:latin typeface="Calibri" panose="020F0502020204030204" pitchFamily="34" charset="0"/>
                        </a:rPr>
                        <a:t>gastroenterologie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594</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394 (66 %)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200 (34 %)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03293225"/>
                  </a:ext>
                </a:extLst>
              </a:tr>
              <a:tr h="176311">
                <a:tc>
                  <a:txBody>
                    <a:bodyPr/>
                    <a:lstStyle/>
                    <a:p>
                      <a:pPr algn="l" fontAlgn="ctr">
                        <a:lnSpc>
                          <a:spcPts val="1300"/>
                        </a:lnSpc>
                      </a:pPr>
                      <a:r>
                        <a:rPr lang="cs-CZ" sz="1200" b="1" i="0" u="none" strike="noStrike" dirty="0">
                          <a:solidFill>
                            <a:schemeClr val="bg1"/>
                          </a:solidFill>
                          <a:effectLst/>
                          <a:latin typeface="Calibri" panose="020F0502020204030204" pitchFamily="34" charset="0"/>
                        </a:rPr>
                        <a:t>rehabilitační a fyzikální medicína</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1 337</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890 (67 %)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447 (33 %)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68885120"/>
                  </a:ext>
                </a:extLst>
              </a:tr>
              <a:tr h="176311">
                <a:tc>
                  <a:txBody>
                    <a:bodyPr/>
                    <a:lstStyle/>
                    <a:p>
                      <a:pPr algn="l" fontAlgn="ctr">
                        <a:lnSpc>
                          <a:spcPts val="1300"/>
                        </a:lnSpc>
                      </a:pPr>
                      <a:r>
                        <a:rPr lang="cs-CZ" sz="1200" b="1" i="0" u="none" strike="noStrike" dirty="0">
                          <a:solidFill>
                            <a:srgbClr val="000000"/>
                          </a:solidFill>
                          <a:effectLst/>
                          <a:latin typeface="Calibri" panose="020F0502020204030204" pitchFamily="34" charset="0"/>
                        </a:rPr>
                        <a:t>revmatologie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256</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171 (67 %)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85 (33 %)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15533690"/>
                  </a:ext>
                </a:extLst>
              </a:tr>
              <a:tr h="176311">
                <a:tc>
                  <a:txBody>
                    <a:bodyPr/>
                    <a:lstStyle/>
                    <a:p>
                      <a:pPr algn="l" fontAlgn="ctr">
                        <a:lnSpc>
                          <a:spcPts val="1300"/>
                        </a:lnSpc>
                      </a:pPr>
                      <a:r>
                        <a:rPr lang="cs-CZ" sz="1200" b="1" i="0" u="none" strike="noStrike">
                          <a:solidFill>
                            <a:srgbClr val="000000"/>
                          </a:solidFill>
                          <a:effectLst/>
                          <a:latin typeface="Calibri" panose="020F0502020204030204" pitchFamily="34" charset="0"/>
                        </a:rPr>
                        <a:t>hematologie a transfúzní lékařství</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572</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384 (67 %)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188 (33 %)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40238939"/>
                  </a:ext>
                </a:extLst>
              </a:tr>
              <a:tr h="176311">
                <a:tc>
                  <a:txBody>
                    <a:bodyPr/>
                    <a:lstStyle/>
                    <a:p>
                      <a:pPr algn="l" fontAlgn="ctr">
                        <a:lnSpc>
                          <a:spcPts val="1300"/>
                        </a:lnSpc>
                      </a:pPr>
                      <a:r>
                        <a:rPr lang="cs-CZ" sz="1200" b="1" i="0" u="none" strike="noStrike">
                          <a:solidFill>
                            <a:srgbClr val="000000"/>
                          </a:solidFill>
                          <a:effectLst/>
                          <a:latin typeface="Calibri" panose="020F0502020204030204" pitchFamily="34" charset="0"/>
                        </a:rPr>
                        <a:t>koroner</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165</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111 (67 %)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54 (33 %)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32993285"/>
                  </a:ext>
                </a:extLst>
              </a:tr>
              <a:tr h="176311">
                <a:tc>
                  <a:txBody>
                    <a:bodyPr/>
                    <a:lstStyle/>
                    <a:p>
                      <a:pPr algn="l" fontAlgn="ctr">
                        <a:lnSpc>
                          <a:spcPts val="1300"/>
                        </a:lnSpc>
                      </a:pPr>
                      <a:r>
                        <a:rPr lang="cs-CZ" sz="1200" b="1" i="0" u="none" strike="noStrike" dirty="0">
                          <a:solidFill>
                            <a:srgbClr val="000000"/>
                          </a:solidFill>
                          <a:effectLst/>
                          <a:latin typeface="Calibri" panose="020F0502020204030204" pitchFamily="34" charset="0"/>
                        </a:rPr>
                        <a:t>lékařská mikrobiologie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318</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214 (67 %)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104 (33 %)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15086704"/>
                  </a:ext>
                </a:extLst>
              </a:tr>
              <a:tr h="176311">
                <a:tc>
                  <a:txBody>
                    <a:bodyPr/>
                    <a:lstStyle/>
                    <a:p>
                      <a:pPr algn="l" fontAlgn="ctr">
                        <a:lnSpc>
                          <a:spcPts val="1300"/>
                        </a:lnSpc>
                      </a:pPr>
                      <a:r>
                        <a:rPr lang="cs-CZ" sz="1200" b="1" i="0" u="none" strike="noStrike">
                          <a:solidFill>
                            <a:srgbClr val="000000"/>
                          </a:solidFill>
                          <a:effectLst/>
                          <a:latin typeface="Calibri" panose="020F0502020204030204" pitchFamily="34" charset="0"/>
                        </a:rPr>
                        <a:t>dermatovenerologie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968</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653 (67 %)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315 (33 %)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41134590"/>
                  </a:ext>
                </a:extLst>
              </a:tr>
              <a:tr h="176311">
                <a:tc>
                  <a:txBody>
                    <a:bodyPr/>
                    <a:lstStyle/>
                    <a:p>
                      <a:pPr algn="l" fontAlgn="ctr">
                        <a:lnSpc>
                          <a:spcPts val="1300"/>
                        </a:lnSpc>
                      </a:pPr>
                      <a:r>
                        <a:rPr lang="cs-CZ" sz="1200" b="1" i="0" u="none" strike="noStrike" dirty="0">
                          <a:solidFill>
                            <a:srgbClr val="000000"/>
                          </a:solidFill>
                          <a:effectLst/>
                          <a:latin typeface="Calibri" panose="020F0502020204030204" pitchFamily="34" charset="0"/>
                        </a:rPr>
                        <a:t>cévní chirurgie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105</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71 (68 %)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34 (32 %)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67734590"/>
                  </a:ext>
                </a:extLst>
              </a:tr>
              <a:tr h="176311">
                <a:tc>
                  <a:txBody>
                    <a:bodyPr/>
                    <a:lstStyle/>
                    <a:p>
                      <a:pPr algn="l" fontAlgn="ctr">
                        <a:lnSpc>
                          <a:spcPts val="1300"/>
                        </a:lnSpc>
                      </a:pPr>
                      <a:r>
                        <a:rPr lang="cs-CZ" sz="1200" b="1" i="0" u="none" strike="noStrike">
                          <a:solidFill>
                            <a:srgbClr val="000000"/>
                          </a:solidFill>
                          <a:effectLst/>
                          <a:latin typeface="Calibri" panose="020F0502020204030204" pitchFamily="34" charset="0"/>
                        </a:rPr>
                        <a:t>dětská otorinolaryngologie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25</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17 (68 %)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8 (32 %)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4226380"/>
                  </a:ext>
                </a:extLst>
              </a:tr>
              <a:tr h="176311">
                <a:tc>
                  <a:txBody>
                    <a:bodyPr/>
                    <a:lstStyle/>
                    <a:p>
                      <a:pPr algn="l" fontAlgn="ctr">
                        <a:lnSpc>
                          <a:spcPts val="1300"/>
                        </a:lnSpc>
                      </a:pPr>
                      <a:r>
                        <a:rPr lang="cs-CZ" sz="1200" b="1" i="0" u="none" strike="noStrike" dirty="0">
                          <a:solidFill>
                            <a:srgbClr val="000000"/>
                          </a:solidFill>
                          <a:effectLst/>
                          <a:latin typeface="Calibri" panose="020F0502020204030204" pitchFamily="34" charset="0"/>
                        </a:rPr>
                        <a:t>klinická osteologie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22</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15 (68 %)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7 (32 %)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61278477"/>
                  </a:ext>
                </a:extLst>
              </a:tr>
              <a:tr h="176311">
                <a:tc>
                  <a:txBody>
                    <a:bodyPr/>
                    <a:lstStyle/>
                    <a:p>
                      <a:pPr algn="l" fontAlgn="ctr">
                        <a:lnSpc>
                          <a:spcPts val="1300"/>
                        </a:lnSpc>
                      </a:pPr>
                      <a:r>
                        <a:rPr lang="cs-CZ" sz="1200" b="1" i="0" u="none" strike="noStrike">
                          <a:solidFill>
                            <a:srgbClr val="000000"/>
                          </a:solidFill>
                          <a:effectLst/>
                          <a:latin typeface="Calibri" panose="020F0502020204030204" pitchFamily="34" charset="0"/>
                        </a:rPr>
                        <a:t>pneumologie a ftizeologie</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851</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583 (69 %)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268 (31 %)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34390509"/>
                  </a:ext>
                </a:extLst>
              </a:tr>
              <a:tr h="176311">
                <a:tc>
                  <a:txBody>
                    <a:bodyPr/>
                    <a:lstStyle/>
                    <a:p>
                      <a:pPr algn="l" fontAlgn="ctr">
                        <a:lnSpc>
                          <a:spcPts val="1300"/>
                        </a:lnSpc>
                      </a:pPr>
                      <a:r>
                        <a:rPr lang="pl-PL" sz="1200" b="1" i="0" u="none" strike="noStrike" dirty="0">
                          <a:solidFill>
                            <a:schemeClr val="bg1"/>
                          </a:solidFill>
                          <a:effectLst/>
                          <a:latin typeface="Calibri" panose="020F0502020204030204" pitchFamily="34" charset="0"/>
                        </a:rPr>
                        <a:t>otorinolaryngologie a chirurgie hlavy a krku</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1 284</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884 (69 %)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400 (31 %)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22963310"/>
                  </a:ext>
                </a:extLst>
              </a:tr>
              <a:tr h="181780">
                <a:tc>
                  <a:txBody>
                    <a:bodyPr/>
                    <a:lstStyle/>
                    <a:p>
                      <a:pPr algn="l" fontAlgn="ctr">
                        <a:lnSpc>
                          <a:spcPts val="1300"/>
                        </a:lnSpc>
                      </a:pPr>
                      <a:r>
                        <a:rPr lang="cs-CZ" sz="1200" b="1" i="0" u="none" strike="noStrike" dirty="0">
                          <a:solidFill>
                            <a:srgbClr val="000000"/>
                          </a:solidFill>
                          <a:effectLst/>
                          <a:latin typeface="Calibri" panose="020F0502020204030204" pitchFamily="34" charset="0"/>
                        </a:rPr>
                        <a:t>ostatní obory</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30 996</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a:solidFill>
                            <a:srgbClr val="000000"/>
                          </a:solidFill>
                          <a:effectLst/>
                          <a:latin typeface="Calibri" panose="020F0502020204030204" pitchFamily="34" charset="0"/>
                        </a:rPr>
                        <a:t>23 819 (77 %)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lnSpc>
                          <a:spcPts val="1300"/>
                        </a:lnSpc>
                      </a:pPr>
                      <a:r>
                        <a:rPr lang="cs-CZ" sz="1200" b="0" i="0" u="none" strike="noStrike" dirty="0">
                          <a:solidFill>
                            <a:srgbClr val="000000"/>
                          </a:solidFill>
                          <a:effectLst/>
                          <a:latin typeface="Calibri" panose="020F0502020204030204" pitchFamily="34" charset="0"/>
                        </a:rPr>
                        <a:t>7 177 (23 %)</a:t>
                      </a:r>
                    </a:p>
                  </a:txBody>
                  <a:tcPr marL="9525" marR="952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14705641"/>
                  </a:ext>
                </a:extLst>
              </a:tr>
            </a:tbl>
          </a:graphicData>
        </a:graphic>
      </p:graphicFrame>
      <p:graphicFrame>
        <p:nvGraphicFramePr>
          <p:cNvPr id="11" name="Graf 10">
            <a:extLst>
              <a:ext uri="{FF2B5EF4-FFF2-40B4-BE49-F238E27FC236}">
                <a16:creationId xmlns:a16="http://schemas.microsoft.com/office/drawing/2014/main" id="{7EF18A2B-C14F-F55C-A881-132917C1BB7F}"/>
              </a:ext>
            </a:extLst>
          </p:cNvPr>
          <p:cNvGraphicFramePr/>
          <p:nvPr>
            <p:extLst>
              <p:ext uri="{D42A27DB-BD31-4B8C-83A1-F6EECF244321}">
                <p14:modId xmlns:p14="http://schemas.microsoft.com/office/powerpoint/2010/main" val="3297319642"/>
              </p:ext>
            </p:extLst>
          </p:nvPr>
        </p:nvGraphicFramePr>
        <p:xfrm>
          <a:off x="6362700" y="650997"/>
          <a:ext cx="4114800" cy="61135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0894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C90795-9117-C42D-051B-527BC3594A55}"/>
              </a:ext>
            </a:extLst>
          </p:cNvPr>
          <p:cNvSpPr>
            <a:spLocks noGrp="1"/>
          </p:cNvSpPr>
          <p:nvPr>
            <p:ph type="title"/>
            <p:custDataLst>
              <p:tags r:id="rId1"/>
            </p:custDataLst>
          </p:nvPr>
        </p:nvSpPr>
        <p:spPr/>
        <p:txBody>
          <a:bodyPr/>
          <a:lstStyle/>
          <a:p>
            <a:r>
              <a:rPr lang="cs-CZ" dirty="0"/>
              <a:t>Obory s nejvyšším </a:t>
            </a:r>
            <a:r>
              <a:rPr lang="en-US" dirty="0"/>
              <a:t>po</a:t>
            </a:r>
            <a:r>
              <a:rPr lang="cs-CZ" dirty="0" err="1"/>
              <a:t>čtem</a:t>
            </a:r>
            <a:r>
              <a:rPr lang="cs-CZ" dirty="0"/>
              <a:t> lékařů</a:t>
            </a:r>
            <a:r>
              <a:rPr lang="en-US" dirty="0"/>
              <a:t>, </a:t>
            </a:r>
            <a:r>
              <a:rPr lang="en-US" dirty="0" err="1"/>
              <a:t>dle</a:t>
            </a:r>
            <a:r>
              <a:rPr lang="en-US" dirty="0"/>
              <a:t> pod</a:t>
            </a:r>
            <a:r>
              <a:rPr lang="cs-CZ" dirty="0" err="1"/>
              <a:t>ílu</a:t>
            </a:r>
            <a:r>
              <a:rPr lang="cs-CZ" dirty="0"/>
              <a:t> lékařů 6</a:t>
            </a:r>
            <a:r>
              <a:rPr lang="en-US" dirty="0"/>
              <a:t>0+</a:t>
            </a:r>
            <a:endParaRPr lang="cs-CZ" dirty="0"/>
          </a:p>
        </p:txBody>
      </p:sp>
      <p:sp>
        <p:nvSpPr>
          <p:cNvPr id="3" name="TextBox 6">
            <a:extLst>
              <a:ext uri="{FF2B5EF4-FFF2-40B4-BE49-F238E27FC236}">
                <a16:creationId xmlns:a16="http://schemas.microsoft.com/office/drawing/2014/main" id="{F91005B8-6229-0FC9-E6D6-351742189AAC}"/>
              </a:ext>
            </a:extLst>
          </p:cNvPr>
          <p:cNvSpPr txBox="1"/>
          <p:nvPr>
            <p:custDataLst>
              <p:tags r:id="rId2"/>
            </p:custDataLst>
          </p:nvPr>
        </p:nvSpPr>
        <p:spPr>
          <a:xfrm>
            <a:off x="292951" y="539531"/>
            <a:ext cx="66698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Definice: aktivní lékaři </a:t>
            </a:r>
            <a:r>
              <a:rPr kumimoji="0" lang="cs-CZ" sz="1800" b="1" i="0" u="sng" strike="noStrike" kern="1200" cap="none" spc="0" normalizeH="0" baseline="0" noProof="0" dirty="0">
                <a:ln>
                  <a:noFill/>
                </a:ln>
                <a:solidFill>
                  <a:srgbClr val="C00000"/>
                </a:solidFill>
                <a:effectLst/>
                <a:uLnTx/>
                <a:uFillTx/>
                <a:latin typeface="Calibri" panose="020F0502020204030204"/>
                <a:ea typeface="+mn-ea"/>
                <a:cs typeface="+mn-cs"/>
              </a:rPr>
              <a:t>v zařízení lůžkové péče</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 stav k 31. 03. 2023</a:t>
            </a:r>
          </a:p>
        </p:txBody>
      </p:sp>
      <p:sp>
        <p:nvSpPr>
          <p:cNvPr id="5" name="TextovéPole 4">
            <a:extLst>
              <a:ext uri="{FF2B5EF4-FFF2-40B4-BE49-F238E27FC236}">
                <a16:creationId xmlns:a16="http://schemas.microsoft.com/office/drawing/2014/main" id="{F1BB2B5A-F53C-8C39-4F0C-FAC007A485B2}"/>
              </a:ext>
            </a:extLst>
          </p:cNvPr>
          <p:cNvSpPr txBox="1"/>
          <p:nvPr>
            <p:custDataLst>
              <p:tags r:id="rId3"/>
            </p:custDataLst>
          </p:nvPr>
        </p:nvSpPr>
        <p:spPr>
          <a:xfrm>
            <a:off x="9144000" y="160258"/>
            <a:ext cx="29296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 NRHZS</a:t>
            </a:r>
          </a:p>
        </p:txBody>
      </p:sp>
      <p:graphicFrame>
        <p:nvGraphicFramePr>
          <p:cNvPr id="24" name="Graf 23">
            <a:extLst>
              <a:ext uri="{FF2B5EF4-FFF2-40B4-BE49-F238E27FC236}">
                <a16:creationId xmlns:a16="http://schemas.microsoft.com/office/drawing/2014/main" id="{61FBE522-27E9-A374-FF37-E71E9A1ED0B5}"/>
              </a:ext>
            </a:extLst>
          </p:cNvPr>
          <p:cNvGraphicFramePr/>
          <p:nvPr>
            <p:custDataLst>
              <p:tags r:id="rId4"/>
            </p:custDataLst>
            <p:extLst>
              <p:ext uri="{D42A27DB-BD31-4B8C-83A1-F6EECF244321}">
                <p14:modId xmlns:p14="http://schemas.microsoft.com/office/powerpoint/2010/main" val="4107862282"/>
              </p:ext>
            </p:extLst>
          </p:nvPr>
        </p:nvGraphicFramePr>
        <p:xfrm>
          <a:off x="6734087" y="606206"/>
          <a:ext cx="4990744" cy="600560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Tabulka 3">
            <a:extLst>
              <a:ext uri="{FF2B5EF4-FFF2-40B4-BE49-F238E27FC236}">
                <a16:creationId xmlns:a16="http://schemas.microsoft.com/office/drawing/2014/main" id="{82669EE2-A620-6A82-5987-E940175890CE}"/>
              </a:ext>
            </a:extLst>
          </p:cNvPr>
          <p:cNvGraphicFramePr>
            <a:graphicFrameLocks noGrp="1"/>
          </p:cNvGraphicFramePr>
          <p:nvPr>
            <p:custDataLst>
              <p:tags r:id="rId5"/>
            </p:custDataLst>
            <p:extLst>
              <p:ext uri="{D42A27DB-BD31-4B8C-83A1-F6EECF244321}">
                <p14:modId xmlns:p14="http://schemas.microsoft.com/office/powerpoint/2010/main" val="772766508"/>
              </p:ext>
            </p:extLst>
          </p:nvPr>
        </p:nvGraphicFramePr>
        <p:xfrm>
          <a:off x="376865" y="908863"/>
          <a:ext cx="6357221" cy="5623858"/>
        </p:xfrm>
        <a:graphic>
          <a:graphicData uri="http://schemas.openxmlformats.org/drawingml/2006/table">
            <a:tbl>
              <a:tblPr>
                <a:tableStyleId>{9D7B26C5-4107-4FEC-AEDC-1716B250A1EF}</a:tableStyleId>
              </a:tblPr>
              <a:tblGrid>
                <a:gridCol w="2540178">
                  <a:extLst>
                    <a:ext uri="{9D8B030D-6E8A-4147-A177-3AD203B41FA5}">
                      <a16:colId xmlns:a16="http://schemas.microsoft.com/office/drawing/2014/main" val="426495224"/>
                    </a:ext>
                  </a:extLst>
                </a:gridCol>
                <a:gridCol w="544077">
                  <a:extLst>
                    <a:ext uri="{9D8B030D-6E8A-4147-A177-3AD203B41FA5}">
                      <a16:colId xmlns:a16="http://schemas.microsoft.com/office/drawing/2014/main" val="365700501"/>
                    </a:ext>
                  </a:extLst>
                </a:gridCol>
                <a:gridCol w="841619">
                  <a:extLst>
                    <a:ext uri="{9D8B030D-6E8A-4147-A177-3AD203B41FA5}">
                      <a16:colId xmlns:a16="http://schemas.microsoft.com/office/drawing/2014/main" val="2226932741"/>
                    </a:ext>
                  </a:extLst>
                </a:gridCol>
                <a:gridCol w="858622">
                  <a:extLst>
                    <a:ext uri="{9D8B030D-6E8A-4147-A177-3AD203B41FA5}">
                      <a16:colId xmlns:a16="http://schemas.microsoft.com/office/drawing/2014/main" val="3871850935"/>
                    </a:ext>
                  </a:extLst>
                </a:gridCol>
                <a:gridCol w="790613">
                  <a:extLst>
                    <a:ext uri="{9D8B030D-6E8A-4147-A177-3AD203B41FA5}">
                      <a16:colId xmlns:a16="http://schemas.microsoft.com/office/drawing/2014/main" val="1032855438"/>
                    </a:ext>
                  </a:extLst>
                </a:gridCol>
                <a:gridCol w="782112">
                  <a:extLst>
                    <a:ext uri="{9D8B030D-6E8A-4147-A177-3AD203B41FA5}">
                      <a16:colId xmlns:a16="http://schemas.microsoft.com/office/drawing/2014/main" val="1981485216"/>
                    </a:ext>
                  </a:extLst>
                </a:gridCol>
              </a:tblGrid>
              <a:tr h="206873">
                <a:tc>
                  <a:txBody>
                    <a:bodyPr/>
                    <a:lstStyle/>
                    <a:p>
                      <a:pPr algn="ctr" fontAlgn="b"/>
                      <a:r>
                        <a:rPr lang="cs-CZ" sz="1000" b="1" u="none" strike="noStrike" dirty="0">
                          <a:effectLst/>
                        </a:rPr>
                        <a:t>Obor</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Celkem</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do 59 let</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60 a více</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65 a více</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70 a více</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37608351"/>
                  </a:ext>
                </a:extLst>
              </a:tr>
              <a:tr h="173750">
                <a:tc>
                  <a:txBody>
                    <a:bodyPr/>
                    <a:lstStyle/>
                    <a:p>
                      <a:pPr algn="l" rtl="0" fontAlgn="b"/>
                      <a:r>
                        <a:rPr lang="cs-CZ" sz="1000" b="1" i="0" u="none" strike="noStrike">
                          <a:solidFill>
                            <a:srgbClr val="000000"/>
                          </a:solidFill>
                          <a:effectLst/>
                          <a:latin typeface="Calibri" panose="020F0502020204030204" pitchFamily="34" charset="0"/>
                        </a:rPr>
                        <a:t>lékařská pohotovostní služba</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516</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207 (40.1 %)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309 (59.9 %)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238 (46.1 %)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120 (23.3 %)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77221654"/>
                  </a:ext>
                </a:extLst>
              </a:tr>
              <a:tr h="173750">
                <a:tc>
                  <a:txBody>
                    <a:bodyPr/>
                    <a:lstStyle/>
                    <a:p>
                      <a:pPr algn="l" rtl="0" fontAlgn="b"/>
                      <a:r>
                        <a:rPr lang="cs-CZ" sz="1100" b="1" i="0" u="none" strike="noStrike">
                          <a:solidFill>
                            <a:srgbClr val="000000"/>
                          </a:solidFill>
                          <a:effectLst/>
                          <a:latin typeface="Calibri" panose="020F0502020204030204" pitchFamily="34" charset="0"/>
                        </a:rPr>
                        <a:t>všeobecné praktické lékařství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446</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255 (57.2 %)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191 (42.8 %)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155 (34.8 %)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95 (21.3 %)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523696120"/>
                  </a:ext>
                </a:extLst>
              </a:tr>
              <a:tr h="173750">
                <a:tc>
                  <a:txBody>
                    <a:bodyPr/>
                    <a:lstStyle/>
                    <a:p>
                      <a:pPr algn="l" rtl="0" fontAlgn="b"/>
                      <a:r>
                        <a:rPr lang="cs-CZ" sz="1100" b="1" i="0" u="none" strike="noStrike" dirty="0">
                          <a:solidFill>
                            <a:schemeClr val="bg1"/>
                          </a:solidFill>
                          <a:effectLst/>
                          <a:latin typeface="Calibri" panose="020F0502020204030204" pitchFamily="34" charset="0"/>
                        </a:rPr>
                        <a:t>následná a dlouhodobá péče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1 376</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901 (65.5 %)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475 (34.5 %)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342 (24.9 %)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184 (13.4 %)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59489192"/>
                  </a:ext>
                </a:extLst>
              </a:tr>
              <a:tr h="173750">
                <a:tc>
                  <a:txBody>
                    <a:bodyPr/>
                    <a:lstStyle/>
                    <a:p>
                      <a:pPr algn="l" rtl="0" fontAlgn="b"/>
                      <a:r>
                        <a:rPr lang="cs-CZ" sz="1100" b="1" i="0" u="none" strike="noStrike">
                          <a:solidFill>
                            <a:srgbClr val="000000"/>
                          </a:solidFill>
                          <a:effectLst/>
                          <a:latin typeface="Calibri" panose="020F0502020204030204" pitchFamily="34" charset="0"/>
                        </a:rPr>
                        <a:t>gastroenterologie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429</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297 (69.2 %)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132 (30.8 %)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87 (20.3 %)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44 (10.3 %)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8697637"/>
                  </a:ext>
                </a:extLst>
              </a:tr>
              <a:tr h="173750">
                <a:tc>
                  <a:txBody>
                    <a:bodyPr/>
                    <a:lstStyle/>
                    <a:p>
                      <a:pPr algn="l" rtl="0" fontAlgn="b"/>
                      <a:r>
                        <a:rPr lang="cs-CZ" sz="1100" b="1" i="0" u="none" strike="noStrike" dirty="0">
                          <a:solidFill>
                            <a:schemeClr val="bg1"/>
                          </a:solidFill>
                          <a:effectLst/>
                          <a:latin typeface="Calibri" panose="020F0502020204030204" pitchFamily="34" charset="0"/>
                        </a:rPr>
                        <a:t>hematologie a transfúzní lékařství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532</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374 (70.3 %)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158 (29.7 %)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104 (19.5 %)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46 (8.6 %)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561953211"/>
                  </a:ext>
                </a:extLst>
              </a:tr>
              <a:tr h="173750">
                <a:tc>
                  <a:txBody>
                    <a:bodyPr/>
                    <a:lstStyle/>
                    <a:p>
                      <a:pPr algn="l" rtl="0" fontAlgn="b"/>
                      <a:r>
                        <a:rPr lang="cs-CZ" sz="1100" b="1" i="0" u="none" strike="noStrike" dirty="0">
                          <a:solidFill>
                            <a:schemeClr val="bg1"/>
                          </a:solidFill>
                          <a:effectLst/>
                          <a:latin typeface="Calibri" panose="020F0502020204030204" pitchFamily="34" charset="0"/>
                        </a:rPr>
                        <a:t>rehabilitační a fyzikální medicína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958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708 (73.9 %)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250 (26.1 %)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170 (17.7 %)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94 (9.8 %)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88177191"/>
                  </a:ext>
                </a:extLst>
              </a:tr>
              <a:tr h="173750">
                <a:tc>
                  <a:txBody>
                    <a:bodyPr/>
                    <a:lstStyle/>
                    <a:p>
                      <a:pPr algn="l" rtl="0" fontAlgn="b"/>
                      <a:r>
                        <a:rPr lang="cs-CZ" sz="1100" b="1" i="0" u="none" strike="noStrike" dirty="0">
                          <a:solidFill>
                            <a:schemeClr val="bg1"/>
                          </a:solidFill>
                          <a:effectLst/>
                          <a:latin typeface="Calibri" panose="020F0502020204030204" pitchFamily="34" charset="0"/>
                        </a:rPr>
                        <a:t>chirurgie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1 588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1 187 (74.7 %)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401 (25.3 %)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271 (17.1 %)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162 (10.2 %)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52365367"/>
                  </a:ext>
                </a:extLst>
              </a:tr>
              <a:tr h="173750">
                <a:tc>
                  <a:txBody>
                    <a:bodyPr/>
                    <a:lstStyle/>
                    <a:p>
                      <a:pPr algn="l" rtl="0" fontAlgn="b"/>
                      <a:r>
                        <a:rPr lang="cs-CZ" sz="1100" b="1" i="0" u="none" strike="noStrike" dirty="0">
                          <a:solidFill>
                            <a:schemeClr val="bg1"/>
                          </a:solidFill>
                          <a:effectLst/>
                          <a:latin typeface="Calibri" panose="020F0502020204030204" pitchFamily="34" charset="0"/>
                        </a:rPr>
                        <a:t>klinická onkologie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432</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330 (76.4 %)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102 (23.6 %)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70 (16.2 %)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33 (7.6 %)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3577467"/>
                  </a:ext>
                </a:extLst>
              </a:tr>
              <a:tr h="173750">
                <a:tc>
                  <a:txBody>
                    <a:bodyPr/>
                    <a:lstStyle/>
                    <a:p>
                      <a:pPr algn="l" rtl="0" fontAlgn="b"/>
                      <a:r>
                        <a:rPr lang="cs-CZ" sz="1100" b="1" i="0" u="none" strike="noStrike" dirty="0">
                          <a:solidFill>
                            <a:schemeClr val="bg1"/>
                          </a:solidFill>
                          <a:effectLst/>
                          <a:latin typeface="Calibri" panose="020F0502020204030204" pitchFamily="34" charset="0"/>
                        </a:rPr>
                        <a:t>patologie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409</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316 (77.3 %)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93 (22.7 %)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75 (18.3 %)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51 (12.5 %)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63285309"/>
                  </a:ext>
                </a:extLst>
              </a:tr>
              <a:tr h="173750">
                <a:tc>
                  <a:txBody>
                    <a:bodyPr/>
                    <a:lstStyle/>
                    <a:p>
                      <a:pPr algn="l" rtl="0" fontAlgn="b"/>
                      <a:r>
                        <a:rPr lang="cs-CZ" sz="1100" b="1" i="0" u="none" strike="noStrike" dirty="0">
                          <a:solidFill>
                            <a:schemeClr val="bg1"/>
                          </a:solidFill>
                          <a:effectLst/>
                          <a:latin typeface="Calibri" panose="020F0502020204030204" pitchFamily="34" charset="0"/>
                        </a:rPr>
                        <a:t>ortopedie a traumatologie pohyb. ústrojí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1 139</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881 (77.3 %)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258 (22.7 %)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167 (14.7 %)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92 (8.1 %)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67693657"/>
                  </a:ext>
                </a:extLst>
              </a:tr>
              <a:tr h="173750">
                <a:tc>
                  <a:txBody>
                    <a:bodyPr/>
                    <a:lstStyle/>
                    <a:p>
                      <a:pPr algn="l" rtl="0" fontAlgn="b"/>
                      <a:r>
                        <a:rPr lang="cs-CZ" sz="1000" b="1" i="0" u="none" strike="noStrike">
                          <a:solidFill>
                            <a:srgbClr val="000000"/>
                          </a:solidFill>
                          <a:effectLst/>
                          <a:latin typeface="Calibri" panose="020F0502020204030204" pitchFamily="34" charset="0"/>
                        </a:rPr>
                        <a:t>pneumologie a ftizeologie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618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479 (77.5 %)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139 (22.5 %)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107 (17.3 %)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52 (8.4 %)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46891203"/>
                  </a:ext>
                </a:extLst>
              </a:tr>
              <a:tr h="173750">
                <a:tc>
                  <a:txBody>
                    <a:bodyPr/>
                    <a:lstStyle/>
                    <a:p>
                      <a:pPr algn="l" rtl="0" fontAlgn="b"/>
                      <a:r>
                        <a:rPr lang="cs-CZ" sz="1000" b="1" i="0" u="none" strike="noStrike">
                          <a:solidFill>
                            <a:srgbClr val="000000"/>
                          </a:solidFill>
                          <a:effectLst/>
                          <a:latin typeface="Calibri" panose="020F0502020204030204" pitchFamily="34" charset="0"/>
                        </a:rPr>
                        <a:t>radiologie a zobrazovací metody</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1 715</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1 351 (78.8 %)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364 (21.2 %)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275 (16.0 %)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147 (8.6 %)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10261405"/>
                  </a:ext>
                </a:extLst>
              </a:tr>
              <a:tr h="173750">
                <a:tc>
                  <a:txBody>
                    <a:bodyPr/>
                    <a:lstStyle/>
                    <a:p>
                      <a:pPr algn="l" rtl="0" fontAlgn="b"/>
                      <a:r>
                        <a:rPr lang="cs-CZ" sz="1000" b="1" i="0" u="none" strike="noStrike">
                          <a:solidFill>
                            <a:srgbClr val="000000"/>
                          </a:solidFill>
                          <a:effectLst/>
                          <a:latin typeface="Calibri" panose="020F0502020204030204" pitchFamily="34" charset="0"/>
                        </a:rPr>
                        <a:t>kardiologie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819</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646 (78.9 %)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173 (21.1 %)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111 (13.6 %)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58 (7.1 %)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61298329"/>
                  </a:ext>
                </a:extLst>
              </a:tr>
              <a:tr h="173750">
                <a:tc>
                  <a:txBody>
                    <a:bodyPr/>
                    <a:lstStyle/>
                    <a:p>
                      <a:pPr algn="l" rtl="0" fontAlgn="b"/>
                      <a:r>
                        <a:rPr lang="cs-CZ" sz="1000" b="1" i="0" u="none" strike="noStrike">
                          <a:solidFill>
                            <a:srgbClr val="000000"/>
                          </a:solidFill>
                          <a:effectLst/>
                          <a:latin typeface="Calibri" panose="020F0502020204030204" pitchFamily="34" charset="0"/>
                        </a:rPr>
                        <a:t>urologie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1 168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934 (80.0 %)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234 (20.0 %)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152 (13.0 %)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81 (6.9 %)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61491054"/>
                  </a:ext>
                </a:extLst>
              </a:tr>
              <a:tr h="173750">
                <a:tc>
                  <a:txBody>
                    <a:bodyPr/>
                    <a:lstStyle/>
                    <a:p>
                      <a:pPr algn="l" rtl="0" fontAlgn="b"/>
                      <a:r>
                        <a:rPr lang="cs-CZ" sz="1000" b="1" i="0" u="none" strike="noStrike">
                          <a:solidFill>
                            <a:srgbClr val="000000"/>
                          </a:solidFill>
                          <a:effectLst/>
                          <a:latin typeface="Calibri" panose="020F0502020204030204" pitchFamily="34" charset="0"/>
                        </a:rPr>
                        <a:t>radiační onkologie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357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289 (81.0 %)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68 (19.0 %)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50 (14.0 %)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17 (4.8 %)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0655188"/>
                  </a:ext>
                </a:extLst>
              </a:tr>
              <a:tr h="173750">
                <a:tc>
                  <a:txBody>
                    <a:bodyPr/>
                    <a:lstStyle/>
                    <a:p>
                      <a:pPr algn="l" rtl="0" fontAlgn="b"/>
                      <a:r>
                        <a:rPr lang="cs-CZ" sz="1000" b="1" i="0" u="none" strike="noStrike">
                          <a:solidFill>
                            <a:srgbClr val="000000"/>
                          </a:solidFill>
                          <a:effectLst/>
                          <a:latin typeface="Calibri" panose="020F0502020204030204" pitchFamily="34" charset="0"/>
                        </a:rPr>
                        <a:t>nutriční terapie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330</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284 (86.1 %)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5 289 (18.6 %)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3 681 (12.9 %)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2 005 (7.1 %)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8098361"/>
                  </a:ext>
                </a:extLst>
              </a:tr>
              <a:tr h="173750">
                <a:tc>
                  <a:txBody>
                    <a:bodyPr/>
                    <a:lstStyle/>
                    <a:p>
                      <a:pPr algn="l" rtl="0" fontAlgn="b"/>
                      <a:r>
                        <a:rPr lang="cs-CZ" sz="1000" b="1" i="0" u="none" strike="noStrike">
                          <a:solidFill>
                            <a:srgbClr val="000000"/>
                          </a:solidFill>
                          <a:effectLst/>
                          <a:latin typeface="Calibri" panose="020F0502020204030204" pitchFamily="34" charset="0"/>
                        </a:rPr>
                        <a:t>endokrinologie a diabetologie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308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221 (71.8 %)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6 289 (18.6 %)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4 681 (12.9 %)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3 005 (7.1 %)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96360764"/>
                  </a:ext>
                </a:extLst>
              </a:tr>
              <a:tr h="173750">
                <a:tc>
                  <a:txBody>
                    <a:bodyPr/>
                    <a:lstStyle/>
                    <a:p>
                      <a:pPr algn="l" rtl="0" fontAlgn="b"/>
                      <a:r>
                        <a:rPr lang="cs-CZ" sz="1000" b="1" i="0" u="none" strike="noStrike">
                          <a:solidFill>
                            <a:srgbClr val="000000"/>
                          </a:solidFill>
                          <a:effectLst/>
                          <a:latin typeface="Calibri" panose="020F0502020204030204" pitchFamily="34" charset="0"/>
                        </a:rPr>
                        <a:t>plastická chirurgie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355</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289 (81.4 %)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66 (18.6 %)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45 (12.7 %)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24 (6.8 %)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79981009"/>
                  </a:ext>
                </a:extLst>
              </a:tr>
              <a:tr h="173750">
                <a:tc>
                  <a:txBody>
                    <a:bodyPr/>
                    <a:lstStyle/>
                    <a:p>
                      <a:pPr algn="l" rtl="0" fontAlgn="b"/>
                      <a:r>
                        <a:rPr lang="cs-CZ" sz="1000" b="1" i="0" u="none" strike="noStrike">
                          <a:solidFill>
                            <a:srgbClr val="000000"/>
                          </a:solidFill>
                          <a:effectLst/>
                          <a:latin typeface="Calibri" panose="020F0502020204030204" pitchFamily="34" charset="0"/>
                        </a:rPr>
                        <a:t>neonatologie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738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601 (81.4 %)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137 (18.6 %)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93 (12.6 %)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52 (7.0 %)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811139028"/>
                  </a:ext>
                </a:extLst>
              </a:tr>
              <a:tr h="173750">
                <a:tc>
                  <a:txBody>
                    <a:bodyPr/>
                    <a:lstStyle/>
                    <a:p>
                      <a:pPr algn="l" rtl="0" fontAlgn="b"/>
                      <a:r>
                        <a:rPr lang="pl-PL" sz="1000" b="1" i="0" u="none" strike="noStrike">
                          <a:solidFill>
                            <a:srgbClr val="000000"/>
                          </a:solidFill>
                          <a:effectLst/>
                          <a:latin typeface="Calibri" panose="020F0502020204030204" pitchFamily="34" charset="0"/>
                        </a:rPr>
                        <a:t>otorinolaryngologie a chirurgie hlavy a krku</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842</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687 (81.6 %)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155 (18.4 %)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115 (13.7 %)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66 (7.8 %)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30268336"/>
                  </a:ext>
                </a:extLst>
              </a:tr>
              <a:tr h="173750">
                <a:tc>
                  <a:txBody>
                    <a:bodyPr/>
                    <a:lstStyle/>
                    <a:p>
                      <a:pPr algn="l" rtl="0" fontAlgn="b"/>
                      <a:r>
                        <a:rPr lang="cs-CZ" sz="1000" b="1" i="0" u="none" strike="noStrike">
                          <a:solidFill>
                            <a:srgbClr val="000000"/>
                          </a:solidFill>
                          <a:effectLst/>
                          <a:latin typeface="Calibri" panose="020F0502020204030204" pitchFamily="34" charset="0"/>
                        </a:rPr>
                        <a:t>gynekologie a porodnictví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1 650</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1 358 (82.3 %)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292 (17.7 %)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207 (12.5 %)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113 (6.8 %)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48687785"/>
                  </a:ext>
                </a:extLst>
              </a:tr>
              <a:tr h="173750">
                <a:tc>
                  <a:txBody>
                    <a:bodyPr/>
                    <a:lstStyle/>
                    <a:p>
                      <a:pPr algn="l" rtl="0" fontAlgn="b"/>
                      <a:r>
                        <a:rPr lang="cs-CZ" sz="1000" b="1" i="0" u="none" strike="noStrike">
                          <a:solidFill>
                            <a:srgbClr val="000000"/>
                          </a:solidFill>
                          <a:effectLst/>
                          <a:latin typeface="Calibri" panose="020F0502020204030204" pitchFamily="34" charset="0"/>
                        </a:rPr>
                        <a:t>traumatologie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669</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555 (83.0 %)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114 (17.0 %)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77 (11.5 %)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32 (4.8 %)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76369484"/>
                  </a:ext>
                </a:extLst>
              </a:tr>
              <a:tr h="173750">
                <a:tc>
                  <a:txBody>
                    <a:bodyPr/>
                    <a:lstStyle/>
                    <a:p>
                      <a:pPr algn="l" rtl="0" fontAlgn="b"/>
                      <a:r>
                        <a:rPr lang="cs-CZ" sz="1000" b="1" i="0" u="none" strike="noStrike">
                          <a:solidFill>
                            <a:srgbClr val="000000"/>
                          </a:solidFill>
                          <a:effectLst/>
                          <a:latin typeface="Calibri" panose="020F0502020204030204" pitchFamily="34" charset="0"/>
                        </a:rPr>
                        <a:t>urgentní medicína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804</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667 (83.0 %)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137 (17.0 %)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82 (10.2 %)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33 (4.1 %)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37857260"/>
                  </a:ext>
                </a:extLst>
              </a:tr>
              <a:tr h="173750">
                <a:tc>
                  <a:txBody>
                    <a:bodyPr/>
                    <a:lstStyle/>
                    <a:p>
                      <a:pPr algn="l" rtl="0" fontAlgn="b"/>
                      <a:r>
                        <a:rPr lang="cs-CZ" sz="1000" b="1" i="0" u="none" strike="noStrike">
                          <a:solidFill>
                            <a:srgbClr val="000000"/>
                          </a:solidFill>
                          <a:effectLst/>
                          <a:latin typeface="Calibri" panose="020F0502020204030204" pitchFamily="34" charset="0"/>
                        </a:rPr>
                        <a:t>dermatovenerologie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417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346 (83.0 %)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71 (17.0 %)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51 (12.2 %)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28 (6.7 %)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780924250"/>
                  </a:ext>
                </a:extLst>
              </a:tr>
              <a:tr h="173750">
                <a:tc>
                  <a:txBody>
                    <a:bodyPr/>
                    <a:lstStyle/>
                    <a:p>
                      <a:pPr algn="l" rtl="0" fontAlgn="b"/>
                      <a:r>
                        <a:rPr lang="cs-CZ" sz="1000" b="1" i="0" u="none" strike="noStrike">
                          <a:solidFill>
                            <a:srgbClr val="000000"/>
                          </a:solidFill>
                          <a:effectLst/>
                          <a:latin typeface="Calibri" panose="020F0502020204030204" pitchFamily="34" charset="0"/>
                        </a:rPr>
                        <a:t>vnitřní lékařství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5 137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4 300 (83.7 %)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837 (16.3 %)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581 (11.3 %)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321 (6.2 %)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80924540"/>
                  </a:ext>
                </a:extLst>
              </a:tr>
              <a:tr h="173750">
                <a:tc>
                  <a:txBody>
                    <a:bodyPr/>
                    <a:lstStyle/>
                    <a:p>
                      <a:pPr algn="l" rtl="0" fontAlgn="b"/>
                      <a:r>
                        <a:rPr lang="cs-CZ" sz="1000" b="1" i="0" u="none" strike="noStrike">
                          <a:solidFill>
                            <a:srgbClr val="000000"/>
                          </a:solidFill>
                          <a:effectLst/>
                          <a:latin typeface="Calibri" panose="020F0502020204030204" pitchFamily="34" charset="0"/>
                        </a:rPr>
                        <a:t>neurologie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1 225</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1 026 (83.8 %)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199 (16.2 %)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139 (11.3 %)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88 (7.2 %)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05341643"/>
                  </a:ext>
                </a:extLst>
              </a:tr>
              <a:tr h="173750">
                <a:tc>
                  <a:txBody>
                    <a:bodyPr/>
                    <a:lstStyle/>
                    <a:p>
                      <a:pPr algn="l" rtl="0" fontAlgn="b"/>
                      <a:r>
                        <a:rPr lang="cs-CZ" sz="1000" b="1" i="0" u="none" strike="noStrike">
                          <a:solidFill>
                            <a:srgbClr val="000000"/>
                          </a:solidFill>
                          <a:effectLst/>
                          <a:latin typeface="Calibri" panose="020F0502020204030204" pitchFamily="34" charset="0"/>
                        </a:rPr>
                        <a:t>oftalmologie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775</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654 (84.4 %)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121 (15.6 %)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90 (11.6 %)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53 (6.8 %)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95664281"/>
                  </a:ext>
                </a:extLst>
              </a:tr>
              <a:tr h="173750">
                <a:tc>
                  <a:txBody>
                    <a:bodyPr/>
                    <a:lstStyle/>
                    <a:p>
                      <a:pPr algn="l" rtl="0" fontAlgn="b"/>
                      <a:r>
                        <a:rPr lang="cs-CZ" sz="1000" b="1" i="0" u="none" strike="noStrike">
                          <a:solidFill>
                            <a:srgbClr val="000000"/>
                          </a:solidFill>
                          <a:effectLst/>
                          <a:latin typeface="Calibri" panose="020F0502020204030204" pitchFamily="34" charset="0"/>
                        </a:rPr>
                        <a:t>psychiatrie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1 134</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958 (84.5 %)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176 (15.5 %)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130 (11.5 %)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75 (6.6 %)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13590051"/>
                  </a:ext>
                </a:extLst>
              </a:tr>
              <a:tr h="173750">
                <a:tc>
                  <a:txBody>
                    <a:bodyPr/>
                    <a:lstStyle/>
                    <a:p>
                      <a:pPr algn="l" rtl="0" fontAlgn="b"/>
                      <a:r>
                        <a:rPr lang="cs-CZ" sz="1000" b="1" i="0" u="none" strike="noStrike">
                          <a:solidFill>
                            <a:srgbClr val="000000"/>
                          </a:solidFill>
                          <a:effectLst/>
                          <a:latin typeface="Calibri" panose="020F0502020204030204" pitchFamily="34" charset="0"/>
                        </a:rPr>
                        <a:t>dětské lékařství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1 001</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847 (84.6 %)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154 (15.4 %)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116 (11.6 %)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68 (6.8 %)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75665913"/>
                  </a:ext>
                </a:extLst>
              </a:tr>
              <a:tr h="173750">
                <a:tc>
                  <a:txBody>
                    <a:bodyPr/>
                    <a:lstStyle/>
                    <a:p>
                      <a:pPr algn="l" rtl="0" fontAlgn="b"/>
                      <a:r>
                        <a:rPr lang="cs-CZ" sz="1000" b="1" i="0" u="none" strike="noStrike">
                          <a:solidFill>
                            <a:srgbClr val="000000"/>
                          </a:solidFill>
                          <a:effectLst/>
                          <a:latin typeface="Calibri" panose="020F0502020204030204" pitchFamily="34" charset="0"/>
                        </a:rPr>
                        <a:t>anesteziologie a intenzivní medicína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1 904</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1 624 (85.3 %)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280 (14.7 %)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186 (9.8 %)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92 (4.8 %)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221202676"/>
                  </a:ext>
                </a:extLst>
              </a:tr>
              <a:tr h="173750">
                <a:tc>
                  <a:txBody>
                    <a:bodyPr/>
                    <a:lstStyle/>
                    <a:p>
                      <a:pPr algn="l" rtl="0" fontAlgn="b"/>
                      <a:r>
                        <a:rPr lang="cs-CZ" sz="1000" b="1" i="0" u="none" strike="noStrike">
                          <a:solidFill>
                            <a:srgbClr val="000000"/>
                          </a:solidFill>
                          <a:effectLst/>
                          <a:latin typeface="Calibri" panose="020F0502020204030204" pitchFamily="34" charset="0"/>
                        </a:rPr>
                        <a:t>ostatní obory</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a:solidFill>
                            <a:srgbClr val="000000"/>
                          </a:solidFill>
                          <a:effectLst/>
                          <a:latin typeface="Calibri" panose="020F0502020204030204" pitchFamily="34" charset="0"/>
                        </a:rPr>
                        <a:t>4 219</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a:solidFill>
                            <a:srgbClr val="000000"/>
                          </a:solidFill>
                          <a:effectLst/>
                          <a:latin typeface="Calibri" panose="020F0502020204030204" pitchFamily="34" charset="0"/>
                        </a:rPr>
                        <a:t>3 100 (73.5 %)</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a:solidFill>
                            <a:srgbClr val="000000"/>
                          </a:solidFill>
                          <a:effectLst/>
                          <a:latin typeface="Calibri" panose="020F0502020204030204" pitchFamily="34" charset="0"/>
                        </a:rPr>
                        <a:t>7 289 (18.6 %)</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a:solidFill>
                            <a:srgbClr val="000000"/>
                          </a:solidFill>
                          <a:effectLst/>
                          <a:latin typeface="Calibri" panose="020F0502020204030204" pitchFamily="34" charset="0"/>
                        </a:rPr>
                        <a:t>5 681 (12.9 %)</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dirty="0">
                          <a:solidFill>
                            <a:srgbClr val="000000"/>
                          </a:solidFill>
                          <a:effectLst/>
                          <a:latin typeface="Calibri" panose="020F0502020204030204" pitchFamily="34" charset="0"/>
                        </a:rPr>
                        <a:t>4 005 (7.1 %)</a:t>
                      </a:r>
                    </a:p>
                  </a:txBody>
                  <a:tcPr marL="9525" marR="9525" marT="9525" marB="0" anchor="b">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2837255449"/>
                  </a:ext>
                </a:extLst>
              </a:tr>
            </a:tbl>
          </a:graphicData>
        </a:graphic>
      </p:graphicFrame>
      <p:sp>
        <p:nvSpPr>
          <p:cNvPr id="6" name="TextovéPole 5">
            <a:extLst>
              <a:ext uri="{FF2B5EF4-FFF2-40B4-BE49-F238E27FC236}">
                <a16:creationId xmlns:a16="http://schemas.microsoft.com/office/drawing/2014/main" id="{E01C28BC-C543-9CFD-6288-DE1AF9A34CB1}"/>
              </a:ext>
            </a:extLst>
          </p:cNvPr>
          <p:cNvSpPr txBox="1"/>
          <p:nvPr>
            <p:custDataLst>
              <p:tags r:id="rId6"/>
            </p:custDataLst>
          </p:nvPr>
        </p:nvSpPr>
        <p:spPr>
          <a:xfrm>
            <a:off x="10608847" y="4388309"/>
            <a:ext cx="5033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10,9%</a:t>
            </a:r>
          </a:p>
        </p:txBody>
      </p:sp>
    </p:spTree>
    <p:extLst>
      <p:ext uri="{BB962C8B-B14F-4D97-AF65-F5344CB8AC3E}">
        <p14:creationId xmlns:p14="http://schemas.microsoft.com/office/powerpoint/2010/main" val="208797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C90795-9117-C42D-051B-527BC3594A55}"/>
              </a:ext>
            </a:extLst>
          </p:cNvPr>
          <p:cNvSpPr>
            <a:spLocks noGrp="1"/>
          </p:cNvSpPr>
          <p:nvPr>
            <p:ph type="title"/>
            <p:custDataLst>
              <p:tags r:id="rId1"/>
            </p:custDataLst>
          </p:nvPr>
        </p:nvSpPr>
        <p:spPr/>
        <p:txBody>
          <a:bodyPr/>
          <a:lstStyle/>
          <a:p>
            <a:r>
              <a:rPr lang="cs-CZ" dirty="0"/>
              <a:t>Obory s nejvyšším </a:t>
            </a:r>
            <a:r>
              <a:rPr lang="en-US" dirty="0"/>
              <a:t>po</a:t>
            </a:r>
            <a:r>
              <a:rPr lang="cs-CZ" dirty="0" err="1"/>
              <a:t>čtem</a:t>
            </a:r>
            <a:r>
              <a:rPr lang="cs-CZ" dirty="0"/>
              <a:t> lékařů</a:t>
            </a:r>
            <a:r>
              <a:rPr lang="en-US" dirty="0"/>
              <a:t>, </a:t>
            </a:r>
            <a:r>
              <a:rPr lang="en-US" dirty="0" err="1"/>
              <a:t>dle</a:t>
            </a:r>
            <a:r>
              <a:rPr lang="en-US" dirty="0"/>
              <a:t> pod</a:t>
            </a:r>
            <a:r>
              <a:rPr lang="cs-CZ" dirty="0" err="1"/>
              <a:t>ílu</a:t>
            </a:r>
            <a:r>
              <a:rPr lang="cs-CZ" dirty="0"/>
              <a:t> lékařů 6</a:t>
            </a:r>
            <a:r>
              <a:rPr lang="en-US" dirty="0"/>
              <a:t>0+</a:t>
            </a:r>
            <a:endParaRPr lang="cs-CZ" dirty="0"/>
          </a:p>
        </p:txBody>
      </p:sp>
      <p:sp>
        <p:nvSpPr>
          <p:cNvPr id="3" name="TextBox 6">
            <a:extLst>
              <a:ext uri="{FF2B5EF4-FFF2-40B4-BE49-F238E27FC236}">
                <a16:creationId xmlns:a16="http://schemas.microsoft.com/office/drawing/2014/main" id="{F91005B8-6229-0FC9-E6D6-351742189AAC}"/>
              </a:ext>
            </a:extLst>
          </p:cNvPr>
          <p:cNvSpPr txBox="1"/>
          <p:nvPr>
            <p:custDataLst>
              <p:tags r:id="rId2"/>
            </p:custDataLst>
          </p:nvPr>
        </p:nvSpPr>
        <p:spPr>
          <a:xfrm>
            <a:off x="292951" y="539531"/>
            <a:ext cx="71984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Definice: aktivní lékaři </a:t>
            </a:r>
            <a:r>
              <a:rPr kumimoji="0" lang="cs-CZ" sz="1800" b="1" i="0" u="sng" strike="noStrike" kern="1200" cap="none" spc="0" normalizeH="0" baseline="0" noProof="0" dirty="0">
                <a:ln>
                  <a:noFill/>
                </a:ln>
                <a:solidFill>
                  <a:srgbClr val="C00000"/>
                </a:solidFill>
                <a:effectLst/>
                <a:uLnTx/>
                <a:uFillTx/>
                <a:latin typeface="Calibri" panose="020F0502020204030204"/>
                <a:ea typeface="+mn-ea"/>
                <a:cs typeface="+mn-cs"/>
              </a:rPr>
              <a:t>v zařízení </a:t>
            </a:r>
            <a:r>
              <a:rPr kumimoji="0" lang="en-US" sz="1800" b="1" i="0" u="sng" strike="noStrike" kern="1200" cap="none" spc="0" normalizeH="0" baseline="0" noProof="0" dirty="0" err="1">
                <a:ln>
                  <a:noFill/>
                </a:ln>
                <a:solidFill>
                  <a:srgbClr val="C00000"/>
                </a:solidFill>
                <a:effectLst/>
                <a:uLnTx/>
                <a:uFillTx/>
                <a:latin typeface="Calibri" panose="020F0502020204030204"/>
                <a:ea typeface="+mn-ea"/>
                <a:cs typeface="+mn-cs"/>
              </a:rPr>
              <a:t>ambulantn</a:t>
            </a:r>
            <a:r>
              <a:rPr kumimoji="0" lang="cs-CZ" sz="1800" b="1" i="0" u="sng" strike="noStrike" kern="1200" cap="none" spc="0" normalizeH="0" baseline="0" noProof="0" dirty="0">
                <a:ln>
                  <a:noFill/>
                </a:ln>
                <a:solidFill>
                  <a:srgbClr val="C00000"/>
                </a:solidFill>
                <a:effectLst/>
                <a:uLnTx/>
                <a:uFillTx/>
                <a:latin typeface="Calibri" panose="020F0502020204030204"/>
                <a:ea typeface="+mn-ea"/>
                <a:cs typeface="+mn-cs"/>
              </a:rPr>
              <a:t>í péče</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 stav k 31. 03. 2023</a:t>
            </a:r>
          </a:p>
        </p:txBody>
      </p:sp>
      <p:sp>
        <p:nvSpPr>
          <p:cNvPr id="5" name="TextovéPole 4">
            <a:extLst>
              <a:ext uri="{FF2B5EF4-FFF2-40B4-BE49-F238E27FC236}">
                <a16:creationId xmlns:a16="http://schemas.microsoft.com/office/drawing/2014/main" id="{F1BB2B5A-F53C-8C39-4F0C-FAC007A485B2}"/>
              </a:ext>
            </a:extLst>
          </p:cNvPr>
          <p:cNvSpPr txBox="1"/>
          <p:nvPr>
            <p:custDataLst>
              <p:tags r:id="rId3"/>
            </p:custDataLst>
          </p:nvPr>
        </p:nvSpPr>
        <p:spPr>
          <a:xfrm>
            <a:off x="9144000" y="160258"/>
            <a:ext cx="292969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 NRHZS</a:t>
            </a:r>
          </a:p>
        </p:txBody>
      </p:sp>
      <p:graphicFrame>
        <p:nvGraphicFramePr>
          <p:cNvPr id="24" name="Graf 23">
            <a:extLst>
              <a:ext uri="{FF2B5EF4-FFF2-40B4-BE49-F238E27FC236}">
                <a16:creationId xmlns:a16="http://schemas.microsoft.com/office/drawing/2014/main" id="{61FBE522-27E9-A374-FF37-E71E9A1ED0B5}"/>
              </a:ext>
            </a:extLst>
          </p:cNvPr>
          <p:cNvGraphicFramePr/>
          <p:nvPr>
            <p:custDataLst>
              <p:tags r:id="rId4"/>
            </p:custDataLst>
          </p:nvPr>
        </p:nvGraphicFramePr>
        <p:xfrm>
          <a:off x="6645377" y="577710"/>
          <a:ext cx="4990744" cy="619774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 name="Tabulka 5">
            <a:extLst>
              <a:ext uri="{FF2B5EF4-FFF2-40B4-BE49-F238E27FC236}">
                <a16:creationId xmlns:a16="http://schemas.microsoft.com/office/drawing/2014/main" id="{2ECC504C-2747-29B5-05DF-0703088858C8}"/>
              </a:ext>
            </a:extLst>
          </p:cNvPr>
          <p:cNvGraphicFramePr>
            <a:graphicFrameLocks noGrp="1"/>
          </p:cNvGraphicFramePr>
          <p:nvPr>
            <p:custDataLst>
              <p:tags r:id="rId5"/>
            </p:custDataLst>
            <p:extLst>
              <p:ext uri="{D42A27DB-BD31-4B8C-83A1-F6EECF244321}">
                <p14:modId xmlns:p14="http://schemas.microsoft.com/office/powerpoint/2010/main" val="3376530857"/>
              </p:ext>
            </p:extLst>
          </p:nvPr>
        </p:nvGraphicFramePr>
        <p:xfrm>
          <a:off x="292951" y="908863"/>
          <a:ext cx="6284017" cy="5783816"/>
        </p:xfrm>
        <a:graphic>
          <a:graphicData uri="http://schemas.openxmlformats.org/drawingml/2006/table">
            <a:tbl>
              <a:tblPr>
                <a:tableStyleId>{9D7B26C5-4107-4FEC-AEDC-1716B250A1EF}</a:tableStyleId>
              </a:tblPr>
              <a:tblGrid>
                <a:gridCol w="2517361">
                  <a:extLst>
                    <a:ext uri="{9D8B030D-6E8A-4147-A177-3AD203B41FA5}">
                      <a16:colId xmlns:a16="http://schemas.microsoft.com/office/drawing/2014/main" val="3596075597"/>
                    </a:ext>
                  </a:extLst>
                </a:gridCol>
                <a:gridCol w="679508">
                  <a:extLst>
                    <a:ext uri="{9D8B030D-6E8A-4147-A177-3AD203B41FA5}">
                      <a16:colId xmlns:a16="http://schemas.microsoft.com/office/drawing/2014/main" val="940006983"/>
                    </a:ext>
                  </a:extLst>
                </a:gridCol>
                <a:gridCol w="771787">
                  <a:extLst>
                    <a:ext uri="{9D8B030D-6E8A-4147-A177-3AD203B41FA5}">
                      <a16:colId xmlns:a16="http://schemas.microsoft.com/office/drawing/2014/main" val="3293774144"/>
                    </a:ext>
                  </a:extLst>
                </a:gridCol>
                <a:gridCol w="763399">
                  <a:extLst>
                    <a:ext uri="{9D8B030D-6E8A-4147-A177-3AD203B41FA5}">
                      <a16:colId xmlns:a16="http://schemas.microsoft.com/office/drawing/2014/main" val="2841312778"/>
                    </a:ext>
                  </a:extLst>
                </a:gridCol>
                <a:gridCol w="788565">
                  <a:extLst>
                    <a:ext uri="{9D8B030D-6E8A-4147-A177-3AD203B41FA5}">
                      <a16:colId xmlns:a16="http://schemas.microsoft.com/office/drawing/2014/main" val="1259277082"/>
                    </a:ext>
                  </a:extLst>
                </a:gridCol>
                <a:gridCol w="763397">
                  <a:extLst>
                    <a:ext uri="{9D8B030D-6E8A-4147-A177-3AD203B41FA5}">
                      <a16:colId xmlns:a16="http://schemas.microsoft.com/office/drawing/2014/main" val="434580097"/>
                    </a:ext>
                  </a:extLst>
                </a:gridCol>
              </a:tblGrid>
              <a:tr h="198484">
                <a:tc>
                  <a:txBody>
                    <a:bodyPr/>
                    <a:lstStyle/>
                    <a:p>
                      <a:pPr algn="ctr" fontAlgn="b"/>
                      <a:r>
                        <a:rPr lang="cs-CZ" sz="1000" b="1" u="none" strike="noStrike" dirty="0">
                          <a:effectLst/>
                        </a:rPr>
                        <a:t>Obor</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Celkem</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do 59 let</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60 a více</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65 a více</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cs-CZ" sz="1000" b="1" u="none" strike="noStrike" dirty="0">
                          <a:effectLst/>
                        </a:rPr>
                        <a:t>70 a více</a:t>
                      </a:r>
                      <a:endParaRPr lang="cs-CZ" sz="1000" b="1" i="0" u="none" strike="noStrike" dirty="0">
                        <a:solidFill>
                          <a:srgbClr val="000000"/>
                        </a:solidFill>
                        <a:effectLst/>
                        <a:latin typeface="Calibri" panose="020F0502020204030204" pitchFamily="34" charset="0"/>
                      </a:endParaRPr>
                    </a:p>
                  </a:txBody>
                  <a:tcPr marL="3810" marR="3810" marT="3810" marB="0" anchor="ct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0859141"/>
                  </a:ext>
                </a:extLst>
              </a:tr>
              <a:tr h="180172">
                <a:tc>
                  <a:txBody>
                    <a:bodyPr/>
                    <a:lstStyle/>
                    <a:p>
                      <a:pPr algn="l" rtl="0" fontAlgn="b"/>
                      <a:r>
                        <a:rPr lang="cs-CZ" sz="1000" b="1" i="0" u="none" strike="noStrike">
                          <a:solidFill>
                            <a:srgbClr val="000000"/>
                          </a:solidFill>
                          <a:effectLst/>
                          <a:latin typeface="Calibri" panose="020F0502020204030204" pitchFamily="34" charset="0"/>
                        </a:rPr>
                        <a:t>lékařská pohotovostní služba</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220</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102 (46.4 %)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118 (53.6 %)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92 (41.8 %)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54 (24.5 %)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72984027"/>
                  </a:ext>
                </a:extLst>
              </a:tr>
              <a:tr h="180172">
                <a:tc>
                  <a:txBody>
                    <a:bodyPr/>
                    <a:lstStyle/>
                    <a:p>
                      <a:pPr algn="l" rtl="0" fontAlgn="b"/>
                      <a:r>
                        <a:rPr lang="cs-CZ" sz="1000" b="1" i="0" u="none" strike="noStrike" dirty="0">
                          <a:solidFill>
                            <a:schemeClr val="bg1"/>
                          </a:solidFill>
                          <a:effectLst/>
                          <a:latin typeface="Calibri" panose="020F0502020204030204" pitchFamily="34" charset="0"/>
                        </a:rPr>
                        <a:t>praktické lékařství pro děti a dorost</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2 173</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1 042 (48.0 %)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1 131 (52.0 %)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792 (36.4 %)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394 (18.1 %)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02916468"/>
                  </a:ext>
                </a:extLst>
              </a:tr>
              <a:tr h="180172">
                <a:tc>
                  <a:txBody>
                    <a:bodyPr/>
                    <a:lstStyle/>
                    <a:p>
                      <a:pPr algn="l" rtl="0" fontAlgn="b"/>
                      <a:r>
                        <a:rPr lang="cs-CZ" sz="1000" b="1" i="0" u="none" strike="noStrike" dirty="0">
                          <a:solidFill>
                            <a:schemeClr val="bg1"/>
                          </a:solidFill>
                          <a:effectLst/>
                          <a:latin typeface="Calibri" panose="020F0502020204030204" pitchFamily="34" charset="0"/>
                        </a:rPr>
                        <a:t>chirurgie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1 059</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521 (49.2 %)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538 (50.8 %)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391 (36.9 %)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243 (22.9 %)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64526336"/>
                  </a:ext>
                </a:extLst>
              </a:tr>
              <a:tr h="180172">
                <a:tc>
                  <a:txBody>
                    <a:bodyPr/>
                    <a:lstStyle/>
                    <a:p>
                      <a:pPr algn="l" rtl="0" fontAlgn="b"/>
                      <a:r>
                        <a:rPr lang="cs-CZ" sz="1000" b="1" i="0" u="none" strike="noStrike" dirty="0">
                          <a:solidFill>
                            <a:schemeClr val="bg1"/>
                          </a:solidFill>
                          <a:effectLst/>
                          <a:latin typeface="Calibri" panose="020F0502020204030204" pitchFamily="34" charset="0"/>
                        </a:rPr>
                        <a:t>vnitřní lékařství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1 357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682 (50.3 %)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675 (49.7 %)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491 (36.2 %)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305 (22.5 %)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71583442"/>
                  </a:ext>
                </a:extLst>
              </a:tr>
              <a:tr h="180172">
                <a:tc>
                  <a:txBody>
                    <a:bodyPr/>
                    <a:lstStyle/>
                    <a:p>
                      <a:pPr algn="l" rtl="0" fontAlgn="b"/>
                      <a:r>
                        <a:rPr lang="cs-CZ" sz="1000" b="1" i="0" u="none" strike="noStrike" dirty="0" err="1">
                          <a:solidFill>
                            <a:schemeClr val="bg1"/>
                          </a:solidFill>
                          <a:effectLst/>
                          <a:latin typeface="Calibri" panose="020F0502020204030204" pitchFamily="34" charset="0"/>
                        </a:rPr>
                        <a:t>pneumologie</a:t>
                      </a:r>
                      <a:r>
                        <a:rPr lang="cs-CZ" sz="1000" b="1" i="0" u="none" strike="noStrike" dirty="0">
                          <a:solidFill>
                            <a:schemeClr val="bg1"/>
                          </a:solidFill>
                          <a:effectLst/>
                          <a:latin typeface="Calibri" panose="020F0502020204030204" pitchFamily="34" charset="0"/>
                        </a:rPr>
                        <a:t> a ftizeologie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327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168 (51.4 %)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159 (48.6 %)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115 (35.2 %)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59 (18.0 %)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2353376"/>
                  </a:ext>
                </a:extLst>
              </a:tr>
              <a:tr h="180172">
                <a:tc>
                  <a:txBody>
                    <a:bodyPr/>
                    <a:lstStyle/>
                    <a:p>
                      <a:pPr algn="l" rtl="0" fontAlgn="b"/>
                      <a:r>
                        <a:rPr lang="cs-CZ" sz="1000" b="1" i="0" u="none" strike="noStrike" dirty="0">
                          <a:solidFill>
                            <a:schemeClr val="bg1"/>
                          </a:solidFill>
                          <a:effectLst/>
                          <a:latin typeface="Calibri" panose="020F0502020204030204" pitchFamily="34" charset="0"/>
                        </a:rPr>
                        <a:t>alergologie a klinická imunologie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436</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235 (53.9 %)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201 (46.1 %)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135 (31.0 %)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83 (19.0 %)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49718788"/>
                  </a:ext>
                </a:extLst>
              </a:tr>
              <a:tr h="180172">
                <a:tc>
                  <a:txBody>
                    <a:bodyPr/>
                    <a:lstStyle/>
                    <a:p>
                      <a:pPr algn="l" rtl="0" fontAlgn="b"/>
                      <a:r>
                        <a:rPr lang="cs-CZ" sz="1000" b="1" i="0" u="none" strike="noStrike" dirty="0">
                          <a:solidFill>
                            <a:schemeClr val="bg1"/>
                          </a:solidFill>
                          <a:effectLst/>
                          <a:latin typeface="Calibri" panose="020F0502020204030204" pitchFamily="34" charset="0"/>
                        </a:rPr>
                        <a:t>anesteziologie a intenzivní medicína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151</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85 (56.3 %)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66 (43.7 %)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49 (32.5 %)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25 (16.6 %)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50620181"/>
                  </a:ext>
                </a:extLst>
              </a:tr>
              <a:tr h="180172">
                <a:tc>
                  <a:txBody>
                    <a:bodyPr/>
                    <a:lstStyle/>
                    <a:p>
                      <a:pPr algn="l" rtl="0" fontAlgn="b"/>
                      <a:r>
                        <a:rPr lang="cs-CZ" sz="1000" b="1" i="0" u="none" strike="noStrike" dirty="0">
                          <a:solidFill>
                            <a:schemeClr val="bg1"/>
                          </a:solidFill>
                          <a:effectLst/>
                          <a:latin typeface="Calibri" panose="020F0502020204030204" pitchFamily="34" charset="0"/>
                        </a:rPr>
                        <a:t>všeobecné praktické lékařství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tc>
                  <a:txBody>
                    <a:bodyPr/>
                    <a:lstStyle/>
                    <a:p>
                      <a:pPr algn="ctr" rtl="0" fontAlgn="b"/>
                      <a:r>
                        <a:rPr lang="cs-CZ" sz="1000" b="0" i="0" u="none" strike="noStrike">
                          <a:solidFill>
                            <a:srgbClr val="000000"/>
                          </a:solidFill>
                          <a:effectLst/>
                          <a:latin typeface="Calibri" panose="020F0502020204030204" pitchFamily="34" charset="0"/>
                        </a:rPr>
                        <a:t>6 120</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3 454 (56.4 %)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2 666 (43.6 %)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1 947 (31.8 %)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980 (16.0 %)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15705031"/>
                  </a:ext>
                </a:extLst>
              </a:tr>
              <a:tr h="180172">
                <a:tc>
                  <a:txBody>
                    <a:bodyPr/>
                    <a:lstStyle/>
                    <a:p>
                      <a:pPr algn="l" rtl="0" fontAlgn="b"/>
                      <a:r>
                        <a:rPr lang="cs-CZ" sz="1000" b="1" i="0" u="none" strike="noStrike">
                          <a:solidFill>
                            <a:srgbClr val="000000"/>
                          </a:solidFill>
                          <a:effectLst/>
                          <a:latin typeface="Calibri" panose="020F0502020204030204" pitchFamily="34" charset="0"/>
                        </a:rPr>
                        <a:t>patologie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202</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115 (56.9 %)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87 (43.1 %)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62 (30.7 %)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47 (23.3 %)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85020510"/>
                  </a:ext>
                </a:extLst>
              </a:tr>
              <a:tr h="180172">
                <a:tc>
                  <a:txBody>
                    <a:bodyPr/>
                    <a:lstStyle/>
                    <a:p>
                      <a:pPr algn="l" rtl="0" fontAlgn="b"/>
                      <a:r>
                        <a:rPr lang="cs-CZ" sz="1000" b="1" i="0" u="none" strike="noStrike">
                          <a:solidFill>
                            <a:srgbClr val="000000"/>
                          </a:solidFill>
                          <a:effectLst/>
                          <a:latin typeface="Calibri" panose="020F0502020204030204" pitchFamily="34" charset="0"/>
                        </a:rPr>
                        <a:t>rehabilitační a fyzikální medicína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556</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317 (57.0 %)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239 (43.0 %)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171 (30.8 %)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102 (18.3 %)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17893043"/>
                  </a:ext>
                </a:extLst>
              </a:tr>
              <a:tr h="180172">
                <a:tc>
                  <a:txBody>
                    <a:bodyPr/>
                    <a:lstStyle/>
                    <a:p>
                      <a:pPr algn="l" rtl="0" fontAlgn="b"/>
                      <a:r>
                        <a:rPr lang="pl-PL" sz="1000" b="1" i="0" u="none" strike="noStrike">
                          <a:solidFill>
                            <a:srgbClr val="000000"/>
                          </a:solidFill>
                          <a:effectLst/>
                          <a:latin typeface="Calibri" panose="020F0502020204030204" pitchFamily="34" charset="0"/>
                        </a:rPr>
                        <a:t>otorinolaryngologie a chirurgie hlavy a krku</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697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401 (57.5 %)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296 (42.5 %)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224 (32.1 %)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123 (17.6 %)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50684114"/>
                  </a:ext>
                </a:extLst>
              </a:tr>
              <a:tr h="180172">
                <a:tc>
                  <a:txBody>
                    <a:bodyPr/>
                    <a:lstStyle/>
                    <a:p>
                      <a:pPr algn="l" rtl="0" fontAlgn="b"/>
                      <a:r>
                        <a:rPr lang="cs-CZ" sz="1000" b="1" i="0" u="none" strike="noStrike">
                          <a:solidFill>
                            <a:srgbClr val="000000"/>
                          </a:solidFill>
                          <a:effectLst/>
                          <a:latin typeface="Calibri" panose="020F0502020204030204" pitchFamily="34" charset="0"/>
                        </a:rPr>
                        <a:t>gynekologie a porodnictví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2 079</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1 198 (57.6 %)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881 (42.4 %)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622 (29.9 %)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356 (17.1 %)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33572831"/>
                  </a:ext>
                </a:extLst>
              </a:tr>
              <a:tr h="180172">
                <a:tc>
                  <a:txBody>
                    <a:bodyPr/>
                    <a:lstStyle/>
                    <a:p>
                      <a:pPr algn="l" rtl="0" fontAlgn="b"/>
                      <a:r>
                        <a:rPr lang="cs-CZ" sz="1000" b="1" i="0" u="none" strike="noStrike">
                          <a:solidFill>
                            <a:srgbClr val="000000"/>
                          </a:solidFill>
                          <a:effectLst/>
                          <a:latin typeface="Calibri" panose="020F0502020204030204" pitchFamily="34" charset="0"/>
                        </a:rPr>
                        <a:t>radiologie a zobrazovací metody</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723</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428 (59.2 %)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295 (40.8 %)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238 (32.9 %)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129 (17.8 %)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55775291"/>
                  </a:ext>
                </a:extLst>
              </a:tr>
              <a:tr h="180172">
                <a:tc>
                  <a:txBody>
                    <a:bodyPr/>
                    <a:lstStyle/>
                    <a:p>
                      <a:pPr algn="l" rtl="0" fontAlgn="b"/>
                      <a:r>
                        <a:rPr lang="cs-CZ" sz="1000" b="1" i="0" u="none" strike="noStrike">
                          <a:solidFill>
                            <a:srgbClr val="000000"/>
                          </a:solidFill>
                          <a:effectLst/>
                          <a:latin typeface="Calibri" panose="020F0502020204030204" pitchFamily="34" charset="0"/>
                        </a:rPr>
                        <a:t>dermatovenerologie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667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397 (59.5 %)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270 (40.5 %)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192 (28.8 %)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104 (15.6 %)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396626917"/>
                  </a:ext>
                </a:extLst>
              </a:tr>
              <a:tr h="180172">
                <a:tc>
                  <a:txBody>
                    <a:bodyPr/>
                    <a:lstStyle/>
                    <a:p>
                      <a:pPr algn="l" rtl="0" fontAlgn="b"/>
                      <a:r>
                        <a:rPr lang="cs-CZ" sz="1000" b="1" i="0" u="none" strike="noStrike">
                          <a:solidFill>
                            <a:srgbClr val="000000"/>
                          </a:solidFill>
                          <a:effectLst/>
                          <a:latin typeface="Calibri" panose="020F0502020204030204" pitchFamily="34" charset="0"/>
                        </a:rPr>
                        <a:t>ortopedie a traumatologie pohybového ústrojí</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973</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603 (62.0 %)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370 (38.0 %)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242 (24.9 %)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119 (12.2 %)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52559891"/>
                  </a:ext>
                </a:extLst>
              </a:tr>
              <a:tr h="180172">
                <a:tc>
                  <a:txBody>
                    <a:bodyPr/>
                    <a:lstStyle/>
                    <a:p>
                      <a:pPr algn="l" rtl="0" fontAlgn="b"/>
                      <a:r>
                        <a:rPr lang="cs-CZ" sz="1000" b="1" i="0" u="none" strike="noStrike">
                          <a:solidFill>
                            <a:srgbClr val="000000"/>
                          </a:solidFill>
                          <a:effectLst/>
                          <a:latin typeface="Calibri" panose="020F0502020204030204" pitchFamily="34" charset="0"/>
                        </a:rPr>
                        <a:t>neurologie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856</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536 (62.6 %)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320 (37.4 %)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207 (24.2 %)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114 (13.3 %)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04561403"/>
                  </a:ext>
                </a:extLst>
              </a:tr>
              <a:tr h="180172">
                <a:tc>
                  <a:txBody>
                    <a:bodyPr/>
                    <a:lstStyle/>
                    <a:p>
                      <a:pPr algn="l" rtl="0" fontAlgn="b"/>
                      <a:r>
                        <a:rPr lang="cs-CZ" sz="1000" b="1" i="0" u="none" strike="noStrike">
                          <a:solidFill>
                            <a:srgbClr val="000000"/>
                          </a:solidFill>
                          <a:effectLst/>
                          <a:latin typeface="Calibri" panose="020F0502020204030204" pitchFamily="34" charset="0"/>
                        </a:rPr>
                        <a:t>gastroenterologie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236</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151 (64.0 %)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85 (36.0 %)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62 (26.3 %)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32 (13.6 %)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321970174"/>
                  </a:ext>
                </a:extLst>
              </a:tr>
              <a:tr h="180172">
                <a:tc>
                  <a:txBody>
                    <a:bodyPr/>
                    <a:lstStyle/>
                    <a:p>
                      <a:pPr algn="l" rtl="0" fontAlgn="b"/>
                      <a:r>
                        <a:rPr lang="cs-CZ" sz="1000" b="1" i="0" u="none" strike="noStrike">
                          <a:solidFill>
                            <a:srgbClr val="000000"/>
                          </a:solidFill>
                          <a:effectLst/>
                          <a:latin typeface="Calibri" panose="020F0502020204030204" pitchFamily="34" charset="0"/>
                        </a:rPr>
                        <a:t>urologie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548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361 (65.9 %)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187 (34.1 %)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130 (23.7 %)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69 (12.6 %)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8063026"/>
                  </a:ext>
                </a:extLst>
              </a:tr>
              <a:tr h="180172">
                <a:tc>
                  <a:txBody>
                    <a:bodyPr/>
                    <a:lstStyle/>
                    <a:p>
                      <a:pPr algn="l" rtl="0" fontAlgn="b"/>
                      <a:r>
                        <a:rPr lang="cs-CZ" sz="1000" b="1" i="0" u="none" strike="noStrike">
                          <a:solidFill>
                            <a:srgbClr val="000000"/>
                          </a:solidFill>
                          <a:effectLst/>
                          <a:latin typeface="Calibri" panose="020F0502020204030204" pitchFamily="34" charset="0"/>
                        </a:rPr>
                        <a:t>oftalmologie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1 188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786 (66.2 %)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402 (33.8 %)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276 (23.2 %)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156 (13.1 %)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84457538"/>
                  </a:ext>
                </a:extLst>
              </a:tr>
              <a:tr h="180172">
                <a:tc>
                  <a:txBody>
                    <a:bodyPr/>
                    <a:lstStyle/>
                    <a:p>
                      <a:pPr algn="l" rtl="0" fontAlgn="b"/>
                      <a:r>
                        <a:rPr lang="cs-CZ" sz="1000" b="1" i="0" u="none" strike="noStrike">
                          <a:solidFill>
                            <a:srgbClr val="000000"/>
                          </a:solidFill>
                          <a:effectLst/>
                          <a:latin typeface="Calibri" panose="020F0502020204030204" pitchFamily="34" charset="0"/>
                        </a:rPr>
                        <a:t>koroner</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165</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111 (67.3 %)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54 (32.7 %)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33 (20.0 %)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18 (10.9 %)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164753193"/>
                  </a:ext>
                </a:extLst>
              </a:tr>
              <a:tr h="180172">
                <a:tc>
                  <a:txBody>
                    <a:bodyPr/>
                    <a:lstStyle/>
                    <a:p>
                      <a:pPr algn="l" rtl="0" fontAlgn="b"/>
                      <a:r>
                        <a:rPr lang="cs-CZ" sz="1000" b="1" i="0" u="none" strike="noStrike">
                          <a:solidFill>
                            <a:srgbClr val="000000"/>
                          </a:solidFill>
                          <a:effectLst/>
                          <a:latin typeface="Calibri" panose="020F0502020204030204" pitchFamily="34" charset="0"/>
                        </a:rPr>
                        <a:t>psychiatrie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1 007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707 (70.2 %)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300 (29.8 %)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228 (22.6 %)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140 (13.9 %)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77934545"/>
                  </a:ext>
                </a:extLst>
              </a:tr>
              <a:tr h="180172">
                <a:tc>
                  <a:txBody>
                    <a:bodyPr/>
                    <a:lstStyle/>
                    <a:p>
                      <a:pPr algn="l" rtl="0" fontAlgn="b"/>
                      <a:r>
                        <a:rPr lang="cs-CZ" sz="1000" b="1" i="0" u="none" strike="noStrike">
                          <a:solidFill>
                            <a:srgbClr val="000000"/>
                          </a:solidFill>
                          <a:effectLst/>
                          <a:latin typeface="Calibri" panose="020F0502020204030204" pitchFamily="34" charset="0"/>
                        </a:rPr>
                        <a:t>kardiologie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631</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446 (70.7 %)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185 (29.3 %)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112 (17.7 %)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60 (9.5 %)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52688954"/>
                  </a:ext>
                </a:extLst>
              </a:tr>
              <a:tr h="180172">
                <a:tc>
                  <a:txBody>
                    <a:bodyPr/>
                    <a:lstStyle/>
                    <a:p>
                      <a:pPr algn="l" rtl="0" fontAlgn="b"/>
                      <a:r>
                        <a:rPr lang="cs-CZ" sz="1000" b="1" i="0" u="none" strike="noStrike">
                          <a:solidFill>
                            <a:srgbClr val="000000"/>
                          </a:solidFill>
                          <a:effectLst/>
                          <a:latin typeface="Calibri" panose="020F0502020204030204" pitchFamily="34" charset="0"/>
                        </a:rPr>
                        <a:t>zdravotnická dopravní služba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134</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95 (70.9 %)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39 (29.1 %)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21 (15.7 %)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 (5.2 %)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552361879"/>
                  </a:ext>
                </a:extLst>
              </a:tr>
              <a:tr h="180172">
                <a:tc>
                  <a:txBody>
                    <a:bodyPr/>
                    <a:lstStyle/>
                    <a:p>
                      <a:pPr algn="l" rtl="0" fontAlgn="b"/>
                      <a:r>
                        <a:rPr lang="cs-CZ" sz="1000" b="1" i="0" u="none" strike="noStrike">
                          <a:solidFill>
                            <a:srgbClr val="000000"/>
                          </a:solidFill>
                          <a:effectLst/>
                          <a:latin typeface="Calibri" panose="020F0502020204030204" pitchFamily="34" charset="0"/>
                        </a:rPr>
                        <a:t>endokrinologie a diabetologie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497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357 (71.8 %)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140 (28.2 %)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91 (18.3 %)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48 (9.7 %)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04812132"/>
                  </a:ext>
                </a:extLst>
              </a:tr>
              <a:tr h="180172">
                <a:tc>
                  <a:txBody>
                    <a:bodyPr/>
                    <a:lstStyle/>
                    <a:p>
                      <a:pPr algn="l" rtl="0" fontAlgn="b"/>
                      <a:r>
                        <a:rPr lang="cs-CZ" sz="1000" b="1" i="0" u="none" strike="noStrike">
                          <a:solidFill>
                            <a:srgbClr val="000000"/>
                          </a:solidFill>
                          <a:effectLst/>
                          <a:latin typeface="Calibri" panose="020F0502020204030204" pitchFamily="34" charset="0"/>
                        </a:rPr>
                        <a:t>paliativní medicína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202</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163 (80.7 %)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39 (19.3 %)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25 (12.4 %)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13 (6.4 %)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25897661"/>
                  </a:ext>
                </a:extLst>
              </a:tr>
              <a:tr h="180172">
                <a:tc>
                  <a:txBody>
                    <a:bodyPr/>
                    <a:lstStyle/>
                    <a:p>
                      <a:pPr algn="l" rtl="0" fontAlgn="b"/>
                      <a:r>
                        <a:rPr lang="cs-CZ" sz="1000" b="1" i="0" u="none" strike="noStrike">
                          <a:solidFill>
                            <a:srgbClr val="000000"/>
                          </a:solidFill>
                          <a:effectLst/>
                          <a:latin typeface="Calibri" panose="020F0502020204030204" pitchFamily="34" charset="0"/>
                        </a:rPr>
                        <a:t>přeprava pacientů neodkladné péče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1 608</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1 300 (80.8 %)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308 (19.2 %)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168 (10.4 %)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69 (4.3 %)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83363876"/>
                  </a:ext>
                </a:extLst>
              </a:tr>
              <a:tr h="180172">
                <a:tc>
                  <a:txBody>
                    <a:bodyPr/>
                    <a:lstStyle/>
                    <a:p>
                      <a:pPr algn="l" rtl="0" fontAlgn="b"/>
                      <a:r>
                        <a:rPr lang="cs-CZ" sz="1000" b="1" i="0" u="none" strike="noStrike">
                          <a:solidFill>
                            <a:srgbClr val="000000"/>
                          </a:solidFill>
                          <a:effectLst/>
                          <a:latin typeface="Calibri" panose="020F0502020204030204" pitchFamily="34" charset="0"/>
                        </a:rPr>
                        <a:t>hemodialýza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180</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146 (81.1 %)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34 (18.9 %)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22 (12.2 %)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11 (6.1 %)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85387982"/>
                  </a:ext>
                </a:extLst>
              </a:tr>
              <a:tr h="180172">
                <a:tc>
                  <a:txBody>
                    <a:bodyPr/>
                    <a:lstStyle/>
                    <a:p>
                      <a:pPr algn="l" rtl="0" fontAlgn="b"/>
                      <a:r>
                        <a:rPr lang="cs-CZ" sz="1000" b="1" i="0" u="none" strike="noStrike">
                          <a:solidFill>
                            <a:srgbClr val="000000"/>
                          </a:solidFill>
                          <a:effectLst/>
                          <a:latin typeface="Calibri" panose="020F0502020204030204" pitchFamily="34" charset="0"/>
                        </a:rPr>
                        <a:t>klinická biochemie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127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57 (44.9 %)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5 289 (18.6 %)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3 681 (12.9 %)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2 005 (7.1 %)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554566636"/>
                  </a:ext>
                </a:extLst>
              </a:tr>
              <a:tr h="180172">
                <a:tc>
                  <a:txBody>
                    <a:bodyPr/>
                    <a:lstStyle/>
                    <a:p>
                      <a:pPr algn="l" rtl="0" fontAlgn="b"/>
                      <a:r>
                        <a:rPr lang="cs-CZ" sz="1000" b="1" i="0" u="none" strike="noStrike">
                          <a:solidFill>
                            <a:srgbClr val="000000"/>
                          </a:solidFill>
                          <a:effectLst/>
                          <a:latin typeface="Calibri" panose="020F0502020204030204" pitchFamily="34" charset="0"/>
                        </a:rPr>
                        <a:t>revmatologie</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127</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71 (55.9 %)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6 289 (18.6 %)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4 681 (12.9 %)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3 005 (7.1 %)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33926037"/>
                  </a:ext>
                </a:extLst>
              </a:tr>
              <a:tr h="180172">
                <a:tc>
                  <a:txBody>
                    <a:bodyPr/>
                    <a:lstStyle/>
                    <a:p>
                      <a:pPr algn="l" rtl="0" fontAlgn="b"/>
                      <a:r>
                        <a:rPr lang="cs-CZ" sz="1000" b="1" i="0" u="none" strike="noStrike">
                          <a:solidFill>
                            <a:srgbClr val="000000"/>
                          </a:solidFill>
                          <a:effectLst/>
                          <a:latin typeface="Calibri" panose="020F0502020204030204" pitchFamily="34" charset="0"/>
                        </a:rPr>
                        <a:t>reprodukční medicína</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171</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144 (84.2 %)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27 (15.8 %)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16 (9.4 %)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rtl="0" fontAlgn="b"/>
                      <a:r>
                        <a:rPr lang="cs-CZ" sz="1000" b="0" i="0" u="none" strike="noStrike">
                          <a:solidFill>
                            <a:srgbClr val="000000"/>
                          </a:solidFill>
                          <a:effectLst/>
                          <a:latin typeface="Calibri" panose="020F0502020204030204" pitchFamily="34" charset="0"/>
                        </a:rPr>
                        <a:t>6 (3.5 %)</a:t>
                      </a:r>
                    </a:p>
                  </a:txBody>
                  <a:tcPr marL="9525" marR="9525" marT="9525" marB="0" anchor="b">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90707637"/>
                  </a:ext>
                </a:extLst>
              </a:tr>
              <a:tr h="180172">
                <a:tc>
                  <a:txBody>
                    <a:bodyPr/>
                    <a:lstStyle/>
                    <a:p>
                      <a:pPr algn="l" rtl="0" fontAlgn="b"/>
                      <a:r>
                        <a:rPr lang="cs-CZ" sz="1000" b="1" i="0" u="none" strike="noStrike">
                          <a:solidFill>
                            <a:srgbClr val="000000"/>
                          </a:solidFill>
                          <a:effectLst/>
                          <a:latin typeface="Calibri" panose="020F0502020204030204" pitchFamily="34" charset="0"/>
                        </a:rPr>
                        <a:t>ostatní obory</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a:solidFill>
                            <a:srgbClr val="000000"/>
                          </a:solidFill>
                          <a:effectLst/>
                          <a:latin typeface="Calibri" panose="020F0502020204030204" pitchFamily="34" charset="0"/>
                        </a:rPr>
                        <a:t>1 650</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a:solidFill>
                            <a:srgbClr val="000000"/>
                          </a:solidFill>
                          <a:effectLst/>
                          <a:latin typeface="Calibri" panose="020F0502020204030204" pitchFamily="34" charset="0"/>
                        </a:rPr>
                        <a:t>1 002 (60.7 %)</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a:solidFill>
                            <a:srgbClr val="000000"/>
                          </a:solidFill>
                          <a:effectLst/>
                          <a:latin typeface="Calibri" panose="020F0502020204030204" pitchFamily="34" charset="0"/>
                        </a:rPr>
                        <a:t>7 289 (18.6 %)</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a:solidFill>
                            <a:srgbClr val="000000"/>
                          </a:solidFill>
                          <a:effectLst/>
                          <a:latin typeface="Calibri" panose="020F0502020204030204" pitchFamily="34" charset="0"/>
                        </a:rPr>
                        <a:t>5 681 (12.9 %)</a:t>
                      </a:r>
                    </a:p>
                  </a:txBody>
                  <a:tcPr marL="9525" marR="9525" marT="9525" marB="0" anchor="b">
                    <a:lnT w="12700" cap="flat" cmpd="sng" algn="ctr">
                      <a:solidFill>
                        <a:schemeClr val="bg1">
                          <a:lumMod val="85000"/>
                        </a:schemeClr>
                      </a:solidFill>
                      <a:prstDash val="solid"/>
                      <a:round/>
                      <a:headEnd type="none" w="med" len="med"/>
                      <a:tailEnd type="none" w="med" len="med"/>
                    </a:lnT>
                  </a:tcPr>
                </a:tc>
                <a:tc>
                  <a:txBody>
                    <a:bodyPr/>
                    <a:lstStyle/>
                    <a:p>
                      <a:pPr algn="ctr" rtl="0" fontAlgn="b"/>
                      <a:r>
                        <a:rPr lang="cs-CZ" sz="1000" b="0" i="0" u="none" strike="noStrike" dirty="0">
                          <a:solidFill>
                            <a:srgbClr val="000000"/>
                          </a:solidFill>
                          <a:effectLst/>
                          <a:latin typeface="Calibri" panose="020F0502020204030204" pitchFamily="34" charset="0"/>
                        </a:rPr>
                        <a:t>4 005 (7.1 %)</a:t>
                      </a:r>
                    </a:p>
                  </a:txBody>
                  <a:tcPr marL="9525" marR="9525" marT="9525" marB="0" anchor="b">
                    <a:lnT w="12700" cap="flat" cmpd="sng" algn="ctr">
                      <a:solidFill>
                        <a:schemeClr val="bg1">
                          <a:lumMod val="85000"/>
                        </a:schemeClr>
                      </a:solidFill>
                      <a:prstDash val="solid"/>
                      <a:round/>
                      <a:headEnd type="none" w="med" len="med"/>
                      <a:tailEnd type="none" w="med" len="med"/>
                    </a:lnT>
                  </a:tcPr>
                </a:tc>
                <a:extLst>
                  <a:ext uri="{0D108BD9-81ED-4DB2-BD59-A6C34878D82A}">
                    <a16:rowId xmlns:a16="http://schemas.microsoft.com/office/drawing/2014/main" val="1545792471"/>
                  </a:ext>
                </a:extLst>
              </a:tr>
            </a:tbl>
          </a:graphicData>
        </a:graphic>
      </p:graphicFrame>
      <p:sp>
        <p:nvSpPr>
          <p:cNvPr id="7" name="TextovéPole 6">
            <a:extLst>
              <a:ext uri="{FF2B5EF4-FFF2-40B4-BE49-F238E27FC236}">
                <a16:creationId xmlns:a16="http://schemas.microsoft.com/office/drawing/2014/main" id="{A27D5880-43E9-FD9E-070B-9B7629CC89B0}"/>
              </a:ext>
            </a:extLst>
          </p:cNvPr>
          <p:cNvSpPr txBox="1"/>
          <p:nvPr>
            <p:custDataLst>
              <p:tags r:id="rId6"/>
            </p:custDataLst>
          </p:nvPr>
        </p:nvSpPr>
        <p:spPr>
          <a:xfrm>
            <a:off x="10276462" y="4497366"/>
            <a:ext cx="5033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12,7%</a:t>
            </a:r>
          </a:p>
        </p:txBody>
      </p:sp>
      <p:sp>
        <p:nvSpPr>
          <p:cNvPr id="8" name="TextovéPole 7">
            <a:extLst>
              <a:ext uri="{FF2B5EF4-FFF2-40B4-BE49-F238E27FC236}">
                <a16:creationId xmlns:a16="http://schemas.microsoft.com/office/drawing/2014/main" id="{FD90476C-6BD5-A653-37CE-0B15928BFD39}"/>
              </a:ext>
            </a:extLst>
          </p:cNvPr>
          <p:cNvSpPr txBox="1"/>
          <p:nvPr>
            <p:custDataLst>
              <p:tags r:id="rId7"/>
            </p:custDataLst>
          </p:nvPr>
        </p:nvSpPr>
        <p:spPr>
          <a:xfrm>
            <a:off x="9966114" y="5579972"/>
            <a:ext cx="5033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12,7%</a:t>
            </a:r>
          </a:p>
        </p:txBody>
      </p:sp>
      <p:sp>
        <p:nvSpPr>
          <p:cNvPr id="9" name="TextovéPole 8">
            <a:extLst>
              <a:ext uri="{FF2B5EF4-FFF2-40B4-BE49-F238E27FC236}">
                <a16:creationId xmlns:a16="http://schemas.microsoft.com/office/drawing/2014/main" id="{931405A1-606C-C172-DE5D-EA0B27A234D2}"/>
              </a:ext>
            </a:extLst>
          </p:cNvPr>
          <p:cNvSpPr txBox="1"/>
          <p:nvPr>
            <p:custDataLst>
              <p:tags r:id="rId8"/>
            </p:custDataLst>
          </p:nvPr>
        </p:nvSpPr>
        <p:spPr>
          <a:xfrm>
            <a:off x="9845464" y="3781721"/>
            <a:ext cx="5033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10,4%</a:t>
            </a:r>
          </a:p>
        </p:txBody>
      </p:sp>
    </p:spTree>
    <p:extLst>
      <p:ext uri="{BB962C8B-B14F-4D97-AF65-F5344CB8AC3E}">
        <p14:creationId xmlns:p14="http://schemas.microsoft.com/office/powerpoint/2010/main" val="1792777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631892" y="459042"/>
            <a:ext cx="11084483"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400" b="1" i="0" u="none" strike="noStrike" kern="1200" cap="none" spc="0" normalizeH="0" baseline="0" noProof="0" dirty="0">
                <a:ln>
                  <a:noFill/>
                </a:ln>
                <a:effectLst/>
                <a:uLnTx/>
                <a:uFillTx/>
                <a:latin typeface="Calibri" panose="020F0502020204030204"/>
                <a:ea typeface="+mn-ea"/>
                <a:cs typeface="+mn-cs"/>
              </a:rPr>
              <a:t>ZÁVĚR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Demografickému stárnutí a nevyhnutelnému úbytku personálních kapacit lékařů lze čelit jedině posílením výchovy mladých odborníků </a:t>
            </a:r>
          </a:p>
        </p:txBody>
      </p:sp>
      <p:sp>
        <p:nvSpPr>
          <p:cNvPr id="6" name="Šipka: dolů 5">
            <a:extLst>
              <a:ext uri="{FF2B5EF4-FFF2-40B4-BE49-F238E27FC236}">
                <a16:creationId xmlns:a16="http://schemas.microsoft.com/office/drawing/2014/main" id="{9CCD5BD4-85AF-D1DA-B6F6-E4DF1FE79EA8}"/>
              </a:ext>
            </a:extLst>
          </p:cNvPr>
          <p:cNvSpPr/>
          <p:nvPr/>
        </p:nvSpPr>
        <p:spPr>
          <a:xfrm>
            <a:off x="5377543" y="4016438"/>
            <a:ext cx="1436914" cy="773723"/>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59388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4">
            <a:extLst>
              <a:ext uri="{FF2B5EF4-FFF2-40B4-BE49-F238E27FC236}">
                <a16:creationId xmlns:a16="http://schemas.microsoft.com/office/drawing/2014/main" id="{85DF8549-49A9-4045-9440-3C137B807487}"/>
              </a:ext>
            </a:extLst>
          </p:cNvPr>
          <p:cNvSpPr txBox="1">
            <a:spLocks/>
          </p:cNvSpPr>
          <p:nvPr/>
        </p:nvSpPr>
        <p:spPr>
          <a:xfrm>
            <a:off x="237167" y="4586863"/>
            <a:ext cx="9602158" cy="14234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3600" b="1" i="0" u="none" strike="noStrike" kern="1200" cap="none" spc="0" normalizeH="0" baseline="0" noProof="0" dirty="0">
                <a:ln>
                  <a:noFill/>
                </a:ln>
                <a:solidFill>
                  <a:srgbClr val="D71440"/>
                </a:solidFill>
                <a:effectLst/>
                <a:uLnTx/>
                <a:uFillTx/>
                <a:latin typeface="Calibri" panose="020F0502020204030204"/>
                <a:ea typeface="+mn-ea"/>
                <a:cs typeface="+mn-cs"/>
              </a:rPr>
              <a:t>Běžící program podpory oboru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3600" b="1" i="0" u="none" strike="noStrike" kern="1200" cap="none" spc="0" normalizeH="0" baseline="0" noProof="0" dirty="0">
                <a:ln>
                  <a:noFill/>
                </a:ln>
                <a:solidFill>
                  <a:srgbClr val="D71440"/>
                </a:solidFill>
                <a:effectLst/>
                <a:uLnTx/>
                <a:uFillTx/>
                <a:latin typeface="Calibri" panose="020F0502020204030204"/>
                <a:ea typeface="+mn-ea"/>
                <a:cs typeface="+mn-cs"/>
              </a:rPr>
              <a:t>Všeobecné lékařství na LF </a:t>
            </a:r>
          </a:p>
        </p:txBody>
      </p:sp>
    </p:spTree>
    <p:extLst>
      <p:ext uri="{BB962C8B-B14F-4D97-AF65-F5344CB8AC3E}">
        <p14:creationId xmlns:p14="http://schemas.microsoft.com/office/powerpoint/2010/main" val="149278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4">
            <a:extLst>
              <a:ext uri="{FF2B5EF4-FFF2-40B4-BE49-F238E27FC236}">
                <a16:creationId xmlns:a16="http://schemas.microsoft.com/office/drawing/2014/main" id="{85DF8549-49A9-4045-9440-3C137B807487}"/>
              </a:ext>
            </a:extLst>
          </p:cNvPr>
          <p:cNvSpPr txBox="1">
            <a:spLocks/>
          </p:cNvSpPr>
          <p:nvPr/>
        </p:nvSpPr>
        <p:spPr>
          <a:xfrm>
            <a:off x="217070" y="4245219"/>
            <a:ext cx="8263738" cy="14234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3600" b="1" i="0" u="none" strike="noStrike" kern="1200" cap="none" spc="0" normalizeH="0" baseline="0" noProof="0" dirty="0">
                <a:ln>
                  <a:noFill/>
                </a:ln>
                <a:solidFill>
                  <a:srgbClr val="D71440"/>
                </a:solidFill>
                <a:effectLst/>
                <a:uLnTx/>
                <a:uFillTx/>
                <a:latin typeface="Calibri" panose="020F0502020204030204"/>
                <a:ea typeface="+mn-ea"/>
                <a:cs typeface="+mn-cs"/>
              </a:rPr>
              <a:t>Úvodem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cs-CZ" sz="3600" dirty="0">
                <a:solidFill>
                  <a:srgbClr val="D71440"/>
                </a:solidFill>
                <a:latin typeface="Calibri" panose="020F0502020204030204"/>
              </a:rPr>
              <a:t>Proč vůbec plánovat personální kapacity ve zdravotnictví? </a:t>
            </a:r>
            <a:endParaRPr kumimoji="0" lang="cs-CZ" sz="3600" b="1" i="0" u="none" strike="noStrike" kern="1200" cap="none" spc="0" normalizeH="0" baseline="0" noProof="0" dirty="0">
              <a:ln>
                <a:noFill/>
              </a:ln>
              <a:solidFill>
                <a:srgbClr val="D7144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85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4165" y="125533"/>
            <a:ext cx="11510437" cy="538364"/>
          </a:xfrm>
        </p:spPr>
        <p:txBody>
          <a:bodyPr>
            <a:noAutofit/>
          </a:bodyPr>
          <a:lstStyle/>
          <a:p>
            <a:r>
              <a:rPr lang="cs-CZ" sz="3200" dirty="0"/>
              <a:t>Podpora výchovy lékařů: původní model z roku 2015</a:t>
            </a:r>
            <a:endParaRPr lang="en-US" sz="3200" dirty="0"/>
          </a:p>
        </p:txBody>
      </p:sp>
      <p:sp>
        <p:nvSpPr>
          <p:cNvPr id="4" name="TextovéPole 3">
            <a:extLst>
              <a:ext uri="{FF2B5EF4-FFF2-40B4-BE49-F238E27FC236}">
                <a16:creationId xmlns:a16="http://schemas.microsoft.com/office/drawing/2014/main" id="{F571501C-446E-B98E-5774-4347CBDD92AD}"/>
              </a:ext>
            </a:extLst>
          </p:cNvPr>
          <p:cNvSpPr txBox="1"/>
          <p:nvPr/>
        </p:nvSpPr>
        <p:spPr>
          <a:xfrm>
            <a:off x="862463" y="997016"/>
            <a:ext cx="81242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292929"/>
                </a:solidFill>
                <a:effectLst/>
                <a:uLnTx/>
                <a:uFillTx/>
                <a:latin typeface="Calibri" panose="020F0502020204030204"/>
                <a:ea typeface="+mn-ea"/>
                <a:cs typeface="+mn-cs"/>
              </a:rPr>
              <a:t>KUMULATIVNÍ VÝVOJ STAVU ÚVAZKŮ LÉKAŘŮ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292929"/>
                </a:solidFill>
                <a:effectLst/>
                <a:uLnTx/>
                <a:uFillTx/>
                <a:latin typeface="Calibri" panose="020F0502020204030204"/>
                <a:ea typeface="+mn-ea"/>
                <a:cs typeface="+mn-cs"/>
              </a:rPr>
              <a:t>- vztaženo k výchozímu roku 2013 - </a:t>
            </a:r>
          </a:p>
        </p:txBody>
      </p:sp>
      <p:graphicFrame>
        <p:nvGraphicFramePr>
          <p:cNvPr id="5" name="Graf 4">
            <a:extLst>
              <a:ext uri="{FF2B5EF4-FFF2-40B4-BE49-F238E27FC236}">
                <a16:creationId xmlns:a16="http://schemas.microsoft.com/office/drawing/2014/main" id="{74BC3886-0B35-FC32-27E5-2AE2B1E28A6D}"/>
              </a:ext>
            </a:extLst>
          </p:cNvPr>
          <p:cNvGraphicFramePr>
            <a:graphicFrameLocks/>
          </p:cNvGraphicFramePr>
          <p:nvPr/>
        </p:nvGraphicFramePr>
        <p:xfrm>
          <a:off x="559573" y="1411074"/>
          <a:ext cx="8909748" cy="4306430"/>
        </p:xfrm>
        <a:graphic>
          <a:graphicData uri="http://schemas.openxmlformats.org/drawingml/2006/chart">
            <c:chart xmlns:c="http://schemas.openxmlformats.org/drawingml/2006/chart" xmlns:r="http://schemas.openxmlformats.org/officeDocument/2006/relationships" r:id="rId3"/>
          </a:graphicData>
        </a:graphic>
      </p:graphicFrame>
      <p:sp>
        <p:nvSpPr>
          <p:cNvPr id="6" name="Obdélník 5">
            <a:extLst>
              <a:ext uri="{FF2B5EF4-FFF2-40B4-BE49-F238E27FC236}">
                <a16:creationId xmlns:a16="http://schemas.microsoft.com/office/drawing/2014/main" id="{825C2B5A-61A6-1275-DAB7-DFE90A20C5D4}"/>
              </a:ext>
            </a:extLst>
          </p:cNvPr>
          <p:cNvSpPr/>
          <p:nvPr/>
        </p:nvSpPr>
        <p:spPr bwMode="auto">
          <a:xfrm>
            <a:off x="2007348" y="5731328"/>
            <a:ext cx="144000" cy="144000"/>
          </a:xfrm>
          <a:prstGeom prst="rect">
            <a:avLst/>
          </a:prstGeom>
          <a:solidFill>
            <a:srgbClr val="FF998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Arial" charset="0"/>
              <a:ea typeface="+mn-ea"/>
              <a:cs typeface="+mn-cs"/>
            </a:endParaRPr>
          </a:p>
        </p:txBody>
      </p:sp>
      <p:sp>
        <p:nvSpPr>
          <p:cNvPr id="11" name="Obdélník 10">
            <a:extLst>
              <a:ext uri="{FF2B5EF4-FFF2-40B4-BE49-F238E27FC236}">
                <a16:creationId xmlns:a16="http://schemas.microsoft.com/office/drawing/2014/main" id="{78E1BEE8-B3A5-B33F-0BCA-6B49D500FADC}"/>
              </a:ext>
            </a:extLst>
          </p:cNvPr>
          <p:cNvSpPr/>
          <p:nvPr/>
        </p:nvSpPr>
        <p:spPr bwMode="auto">
          <a:xfrm>
            <a:off x="4217123" y="5717504"/>
            <a:ext cx="144000" cy="144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Arial" charset="0"/>
              <a:ea typeface="+mn-ea"/>
              <a:cs typeface="+mn-cs"/>
            </a:endParaRPr>
          </a:p>
        </p:txBody>
      </p:sp>
      <p:sp>
        <p:nvSpPr>
          <p:cNvPr id="13" name="Obdélník 12">
            <a:extLst>
              <a:ext uri="{FF2B5EF4-FFF2-40B4-BE49-F238E27FC236}">
                <a16:creationId xmlns:a16="http://schemas.microsoft.com/office/drawing/2014/main" id="{C0F48633-0120-4C8F-B5CC-492D5020FFED}"/>
              </a:ext>
            </a:extLst>
          </p:cNvPr>
          <p:cNvSpPr/>
          <p:nvPr/>
        </p:nvSpPr>
        <p:spPr bwMode="auto">
          <a:xfrm>
            <a:off x="5969795" y="5731328"/>
            <a:ext cx="144000" cy="1440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Arial" charset="0"/>
              <a:ea typeface="+mn-ea"/>
              <a:cs typeface="+mn-cs"/>
            </a:endParaRPr>
          </a:p>
        </p:txBody>
      </p:sp>
      <p:sp>
        <p:nvSpPr>
          <p:cNvPr id="14" name="Obdélník 13">
            <a:extLst>
              <a:ext uri="{FF2B5EF4-FFF2-40B4-BE49-F238E27FC236}">
                <a16:creationId xmlns:a16="http://schemas.microsoft.com/office/drawing/2014/main" id="{6498FBC7-8567-405E-ACE5-A835C6969A8D}"/>
              </a:ext>
            </a:extLst>
          </p:cNvPr>
          <p:cNvSpPr/>
          <p:nvPr/>
        </p:nvSpPr>
        <p:spPr bwMode="auto">
          <a:xfrm>
            <a:off x="7774613" y="5731328"/>
            <a:ext cx="144000" cy="144000"/>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Arial" charset="0"/>
              <a:ea typeface="+mn-ea"/>
              <a:cs typeface="+mn-cs"/>
            </a:endParaRPr>
          </a:p>
        </p:txBody>
      </p:sp>
      <p:sp>
        <p:nvSpPr>
          <p:cNvPr id="18" name="TextovéPole 17">
            <a:extLst>
              <a:ext uri="{FF2B5EF4-FFF2-40B4-BE49-F238E27FC236}">
                <a16:creationId xmlns:a16="http://schemas.microsoft.com/office/drawing/2014/main" id="{AB092541-D62D-21DF-2E67-607422755394}"/>
              </a:ext>
            </a:extLst>
          </p:cNvPr>
          <p:cNvSpPr txBox="1"/>
          <p:nvPr/>
        </p:nvSpPr>
        <p:spPr>
          <a:xfrm>
            <a:off x="2167379" y="5659546"/>
            <a:ext cx="177734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0" normalizeH="0" baseline="0" noProof="0" dirty="0">
                <a:ln>
                  <a:noFill/>
                </a:ln>
                <a:solidFill>
                  <a:srgbClr val="292929"/>
                </a:solidFill>
                <a:effectLst/>
                <a:uLnTx/>
                <a:uFillTx/>
                <a:latin typeface="Calibri" panose="020F0502020204030204"/>
                <a:ea typeface="+mn-ea"/>
                <a:cs typeface="+mn-cs"/>
              </a:rPr>
              <a:t>Potřeba k udržení stavu - stávající počty absolventů </a:t>
            </a:r>
            <a:r>
              <a:rPr kumimoji="0" lang="cs-CZ" sz="900" b="1" i="0" u="none" strike="noStrike" kern="1200" cap="none" spc="0" normalizeH="0" baseline="0" noProof="0" dirty="0">
                <a:ln>
                  <a:noFill/>
                </a:ln>
                <a:solidFill>
                  <a:srgbClr val="FF0000"/>
                </a:solidFill>
                <a:effectLst/>
                <a:uLnTx/>
                <a:uFillTx/>
                <a:latin typeface="Calibri" panose="020F0502020204030204"/>
                <a:ea typeface="+mn-ea"/>
                <a:cs typeface="+mn-cs"/>
              </a:rPr>
              <a:t>+10%  scénář navýšení</a:t>
            </a:r>
          </a:p>
        </p:txBody>
      </p:sp>
      <p:sp>
        <p:nvSpPr>
          <p:cNvPr id="19" name="TextovéPole 18">
            <a:extLst>
              <a:ext uri="{FF2B5EF4-FFF2-40B4-BE49-F238E27FC236}">
                <a16:creationId xmlns:a16="http://schemas.microsoft.com/office/drawing/2014/main" id="{1D0E8483-494E-1861-9ACC-E777B4E0644F}"/>
              </a:ext>
            </a:extLst>
          </p:cNvPr>
          <p:cNvSpPr txBox="1"/>
          <p:nvPr/>
        </p:nvSpPr>
        <p:spPr>
          <a:xfrm>
            <a:off x="4335479" y="5659546"/>
            <a:ext cx="164537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0" normalizeH="0" baseline="0" noProof="0" dirty="0">
                <a:ln>
                  <a:noFill/>
                </a:ln>
                <a:solidFill>
                  <a:srgbClr val="292929"/>
                </a:solidFill>
                <a:effectLst/>
                <a:uLnTx/>
                <a:uFillTx/>
                <a:latin typeface="Calibri" panose="020F0502020204030204"/>
                <a:ea typeface="+mn-ea"/>
                <a:cs typeface="+mn-cs"/>
              </a:rPr>
              <a:t>Potřeba k udržení stavu - stávající počty absolventů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1" i="0" u="none" strike="noStrike" kern="1200" cap="none" spc="0" normalizeH="0" baseline="0" noProof="0" dirty="0">
                <a:ln>
                  <a:noFill/>
                </a:ln>
                <a:solidFill>
                  <a:srgbClr val="FF0000"/>
                </a:solidFill>
                <a:effectLst/>
                <a:uLnTx/>
                <a:uFillTx/>
                <a:latin typeface="Calibri" panose="020F0502020204030204"/>
                <a:ea typeface="+mn-ea"/>
                <a:cs typeface="+mn-cs"/>
              </a:rPr>
              <a:t>+15%  scénář navýšení</a:t>
            </a:r>
            <a:endParaRPr kumimoji="0" lang="cs-CZ" sz="900" b="0" i="0" u="none" strike="noStrike" kern="1200" cap="none" spc="0" normalizeH="0" baseline="0" noProof="0" dirty="0">
              <a:ln>
                <a:noFill/>
              </a:ln>
              <a:solidFill>
                <a:srgbClr val="292929"/>
              </a:solidFill>
              <a:effectLst/>
              <a:uLnTx/>
              <a:uFillTx/>
              <a:latin typeface="Calibri" panose="020F0502020204030204"/>
              <a:ea typeface="+mn-ea"/>
              <a:cs typeface="+mn-cs"/>
            </a:endParaRPr>
          </a:p>
        </p:txBody>
      </p:sp>
      <p:sp>
        <p:nvSpPr>
          <p:cNvPr id="20" name="TextovéPole 19">
            <a:extLst>
              <a:ext uri="{FF2B5EF4-FFF2-40B4-BE49-F238E27FC236}">
                <a16:creationId xmlns:a16="http://schemas.microsoft.com/office/drawing/2014/main" id="{9D067BB6-0345-6396-1B36-9EAC45F4D17F}"/>
              </a:ext>
            </a:extLst>
          </p:cNvPr>
          <p:cNvSpPr txBox="1"/>
          <p:nvPr/>
        </p:nvSpPr>
        <p:spPr>
          <a:xfrm>
            <a:off x="6085798" y="5659543"/>
            <a:ext cx="16906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0" normalizeH="0" baseline="0" noProof="0" dirty="0">
                <a:ln>
                  <a:noFill/>
                </a:ln>
                <a:solidFill>
                  <a:srgbClr val="292929"/>
                </a:solidFill>
                <a:effectLst/>
                <a:uLnTx/>
                <a:uFillTx/>
                <a:latin typeface="Calibri" panose="020F0502020204030204"/>
                <a:ea typeface="+mn-ea"/>
                <a:cs typeface="+mn-cs"/>
              </a:rPr>
              <a:t>Potřeba k udržení stavu - stávající počty absolventů  </a:t>
            </a:r>
            <a:r>
              <a:rPr kumimoji="0" lang="cs-CZ" sz="900" b="1" i="0" u="none" strike="noStrike" kern="1200" cap="none" spc="0" normalizeH="0" baseline="0" noProof="0" dirty="0">
                <a:ln>
                  <a:noFill/>
                </a:ln>
                <a:solidFill>
                  <a:srgbClr val="FF0000"/>
                </a:solidFill>
                <a:effectLst/>
                <a:uLnTx/>
                <a:uFillTx/>
                <a:latin typeface="Calibri" panose="020F0502020204030204"/>
                <a:ea typeface="+mn-ea"/>
                <a:cs typeface="+mn-cs"/>
              </a:rPr>
              <a:t>+20%  scénář navýšení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dirty="0">
              <a:ln>
                <a:noFill/>
              </a:ln>
              <a:solidFill>
                <a:srgbClr val="292929"/>
              </a:solidFill>
              <a:effectLst/>
              <a:uLnTx/>
              <a:uFillTx/>
              <a:latin typeface="Calibri" panose="020F0502020204030204"/>
              <a:ea typeface="+mn-ea"/>
              <a:cs typeface="+mn-cs"/>
            </a:endParaRPr>
          </a:p>
        </p:txBody>
      </p:sp>
      <p:sp>
        <p:nvSpPr>
          <p:cNvPr id="21" name="TextovéPole 20">
            <a:extLst>
              <a:ext uri="{FF2B5EF4-FFF2-40B4-BE49-F238E27FC236}">
                <a16:creationId xmlns:a16="http://schemas.microsoft.com/office/drawing/2014/main" id="{E26B36CE-9C6E-B55E-9238-54AF9FD77CC6}"/>
              </a:ext>
            </a:extLst>
          </p:cNvPr>
          <p:cNvSpPr txBox="1"/>
          <p:nvPr/>
        </p:nvSpPr>
        <p:spPr>
          <a:xfrm>
            <a:off x="7896533" y="5659544"/>
            <a:ext cx="16640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0" normalizeH="0" baseline="0" noProof="0" dirty="0">
                <a:ln>
                  <a:noFill/>
                </a:ln>
                <a:solidFill>
                  <a:srgbClr val="292929"/>
                </a:solidFill>
                <a:effectLst/>
                <a:uLnTx/>
                <a:uFillTx/>
                <a:latin typeface="Calibri" panose="020F0502020204030204"/>
                <a:ea typeface="+mn-ea"/>
                <a:cs typeface="+mn-cs"/>
              </a:rPr>
              <a:t>Potřeba k udržení stavu - stávající počty absolventů </a:t>
            </a:r>
            <a:r>
              <a:rPr kumimoji="0" lang="cs-CZ" sz="900" b="1" i="0" u="none" strike="noStrike" kern="1200" cap="none" spc="0" normalizeH="0" baseline="0" noProof="0" dirty="0">
                <a:ln>
                  <a:noFill/>
                </a:ln>
                <a:solidFill>
                  <a:srgbClr val="FF0000"/>
                </a:solidFill>
                <a:effectLst/>
                <a:uLnTx/>
                <a:uFillTx/>
                <a:latin typeface="Calibri" panose="020F0502020204030204"/>
                <a:ea typeface="+mn-ea"/>
                <a:cs typeface="+mn-cs"/>
              </a:rPr>
              <a:t>+25%  scénář navýšení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900" b="0" i="0" u="none" strike="noStrike" kern="1200" cap="none" spc="0" normalizeH="0" baseline="0" noProof="0" dirty="0">
              <a:ln>
                <a:noFill/>
              </a:ln>
              <a:solidFill>
                <a:srgbClr val="292929"/>
              </a:solidFill>
              <a:effectLst/>
              <a:uLnTx/>
              <a:uFillTx/>
              <a:latin typeface="Calibri" panose="020F0502020204030204"/>
              <a:ea typeface="+mn-ea"/>
              <a:cs typeface="+mn-cs"/>
            </a:endParaRPr>
          </a:p>
        </p:txBody>
      </p:sp>
      <p:sp>
        <p:nvSpPr>
          <p:cNvPr id="22" name="TextovéPole 21">
            <a:extLst>
              <a:ext uri="{FF2B5EF4-FFF2-40B4-BE49-F238E27FC236}">
                <a16:creationId xmlns:a16="http://schemas.microsoft.com/office/drawing/2014/main" id="{145C1AB8-001F-5021-12EF-2AD508059D1F}"/>
              </a:ext>
            </a:extLst>
          </p:cNvPr>
          <p:cNvSpPr txBox="1"/>
          <p:nvPr/>
        </p:nvSpPr>
        <p:spPr>
          <a:xfrm>
            <a:off x="144285" y="3715330"/>
            <a:ext cx="648072"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900" b="1" i="0" u="none" strike="noStrike" kern="1200" cap="none" spc="0" normalizeH="0" baseline="0" noProof="0" dirty="0">
                <a:ln>
                  <a:noFill/>
                </a:ln>
                <a:solidFill>
                  <a:srgbClr val="292929"/>
                </a:solidFill>
                <a:effectLst/>
                <a:uLnTx/>
                <a:uFillTx/>
                <a:latin typeface="Calibri" panose="020F0502020204030204"/>
                <a:ea typeface="+mn-ea"/>
                <a:cs typeface="+mn-cs"/>
              </a:rPr>
              <a:t>Výchozí stav rok 2013</a:t>
            </a:r>
          </a:p>
        </p:txBody>
      </p:sp>
      <p:sp>
        <p:nvSpPr>
          <p:cNvPr id="23" name="Šipka: doprava 22">
            <a:extLst>
              <a:ext uri="{FF2B5EF4-FFF2-40B4-BE49-F238E27FC236}">
                <a16:creationId xmlns:a16="http://schemas.microsoft.com/office/drawing/2014/main" id="{CECE40B1-511B-6878-BAB0-5047A8CBEFBA}"/>
              </a:ext>
            </a:extLst>
          </p:cNvPr>
          <p:cNvSpPr/>
          <p:nvPr/>
        </p:nvSpPr>
        <p:spPr>
          <a:xfrm>
            <a:off x="9530314" y="2435624"/>
            <a:ext cx="324036" cy="1215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ovéPole 23">
            <a:extLst>
              <a:ext uri="{FF2B5EF4-FFF2-40B4-BE49-F238E27FC236}">
                <a16:creationId xmlns:a16="http://schemas.microsoft.com/office/drawing/2014/main" id="{A33E77BE-AD5A-BFCC-7716-7FED1839DE36}"/>
              </a:ext>
            </a:extLst>
          </p:cNvPr>
          <p:cNvSpPr txBox="1"/>
          <p:nvPr/>
        </p:nvSpPr>
        <p:spPr>
          <a:xfrm>
            <a:off x="9915343" y="2227927"/>
            <a:ext cx="199006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black"/>
                </a:solidFill>
                <a:effectLst/>
                <a:uLnTx/>
                <a:uFillTx/>
                <a:latin typeface="Calibri" panose="020F0502020204030204"/>
                <a:ea typeface="+mn-ea"/>
                <a:cs typeface="+mn-cs"/>
              </a:rPr>
              <a:t>Zvolená optimální varianta navýšení kapacit studií na LF</a:t>
            </a:r>
          </a:p>
        </p:txBody>
      </p:sp>
      <p:cxnSp>
        <p:nvCxnSpPr>
          <p:cNvPr id="26" name="Přímá spojnice se šipkou 25">
            <a:extLst>
              <a:ext uri="{FF2B5EF4-FFF2-40B4-BE49-F238E27FC236}">
                <a16:creationId xmlns:a16="http://schemas.microsoft.com/office/drawing/2014/main" id="{53E25460-D459-2F4F-437A-064D391E6321}"/>
              </a:ext>
            </a:extLst>
          </p:cNvPr>
          <p:cNvCxnSpPr/>
          <p:nvPr/>
        </p:nvCxnSpPr>
        <p:spPr>
          <a:xfrm>
            <a:off x="2874098" y="3870186"/>
            <a:ext cx="165735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ovéPole 26">
            <a:extLst>
              <a:ext uri="{FF2B5EF4-FFF2-40B4-BE49-F238E27FC236}">
                <a16:creationId xmlns:a16="http://schemas.microsoft.com/office/drawing/2014/main" id="{2480437E-81CF-5029-3921-4039B704B9AC}"/>
              </a:ext>
            </a:extLst>
          </p:cNvPr>
          <p:cNvSpPr txBox="1"/>
          <p:nvPr/>
        </p:nvSpPr>
        <p:spPr>
          <a:xfrm>
            <a:off x="2990850" y="3529575"/>
            <a:ext cx="13702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srgbClr val="FF0000"/>
                </a:solidFill>
                <a:effectLst/>
                <a:uLnTx/>
                <a:uFillTx/>
                <a:latin typeface="Calibri" panose="020F0502020204030204"/>
                <a:ea typeface="+mn-ea"/>
                <a:cs typeface="+mn-cs"/>
              </a:rPr>
              <a:t>Rizikové období </a:t>
            </a:r>
          </a:p>
        </p:txBody>
      </p:sp>
    </p:spTree>
    <p:extLst>
      <p:ext uri="{BB962C8B-B14F-4D97-AF65-F5344CB8AC3E}">
        <p14:creationId xmlns:p14="http://schemas.microsoft.com/office/powerpoint/2010/main" val="97363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6784" y="574491"/>
            <a:ext cx="66180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poskytovatelů zdravotních služeb (NRPZS)</a:t>
            </a:r>
          </a:p>
        </p:txBody>
      </p:sp>
      <p:sp>
        <p:nvSpPr>
          <p:cNvPr id="2" name="Title 1"/>
          <p:cNvSpPr>
            <a:spLocks noGrp="1"/>
          </p:cNvSpPr>
          <p:nvPr>
            <p:ph type="title"/>
          </p:nvPr>
        </p:nvSpPr>
        <p:spPr>
          <a:xfrm>
            <a:off x="111817" y="81023"/>
            <a:ext cx="10515600" cy="631595"/>
          </a:xfrm>
        </p:spPr>
        <p:txBody>
          <a:bodyPr>
            <a:normAutofit/>
          </a:bodyPr>
          <a:lstStyle/>
          <a:p>
            <a:r>
              <a:rPr lang="en-US" dirty="0" err="1">
                <a:solidFill>
                  <a:schemeClr val="tx1"/>
                </a:solidFill>
              </a:rPr>
              <a:t>Dynamika</a:t>
            </a:r>
            <a:r>
              <a:rPr lang="en-US" dirty="0">
                <a:solidFill>
                  <a:schemeClr val="tx1"/>
                </a:solidFill>
              </a:rPr>
              <a:t> </a:t>
            </a:r>
            <a:r>
              <a:rPr lang="en-US" dirty="0" err="1">
                <a:solidFill>
                  <a:schemeClr val="tx1"/>
                </a:solidFill>
              </a:rPr>
              <a:t>počtu</a:t>
            </a:r>
            <a:r>
              <a:rPr lang="en-US" dirty="0">
                <a:solidFill>
                  <a:schemeClr val="tx1"/>
                </a:solidFill>
              </a:rPr>
              <a:t> </a:t>
            </a:r>
            <a:r>
              <a:rPr lang="en-US" dirty="0" err="1">
                <a:solidFill>
                  <a:schemeClr val="tx1"/>
                </a:solidFill>
              </a:rPr>
              <a:t>ordinací</a:t>
            </a:r>
            <a:r>
              <a:rPr lang="en-US" dirty="0">
                <a:solidFill>
                  <a:schemeClr val="tx1"/>
                </a:solidFill>
              </a:rPr>
              <a:t> </a:t>
            </a:r>
            <a:r>
              <a:rPr lang="en-US" dirty="0" err="1">
                <a:solidFill>
                  <a:schemeClr val="tx1"/>
                </a:solidFill>
              </a:rPr>
              <a:t>praktických</a:t>
            </a:r>
            <a:r>
              <a:rPr lang="en-US" dirty="0">
                <a:solidFill>
                  <a:schemeClr val="tx1"/>
                </a:solidFill>
              </a:rPr>
              <a:t> </a:t>
            </a:r>
            <a:r>
              <a:rPr lang="en-US" dirty="0" err="1">
                <a:solidFill>
                  <a:schemeClr val="tx1"/>
                </a:solidFill>
              </a:rPr>
              <a:t>lékařů</a:t>
            </a:r>
            <a:r>
              <a:rPr lang="en-US" dirty="0">
                <a:solidFill>
                  <a:schemeClr val="tx1"/>
                </a:solidFill>
              </a:rPr>
              <a:t> pro </a:t>
            </a:r>
            <a:r>
              <a:rPr lang="en-US" dirty="0" err="1">
                <a:solidFill>
                  <a:schemeClr val="tx1"/>
                </a:solidFill>
              </a:rPr>
              <a:t>dospělé</a:t>
            </a:r>
            <a:r>
              <a:rPr lang="en-US" dirty="0">
                <a:solidFill>
                  <a:schemeClr val="tx1"/>
                </a:solidFill>
              </a:rPr>
              <a:t> </a:t>
            </a:r>
          </a:p>
        </p:txBody>
      </p:sp>
      <p:sp>
        <p:nvSpPr>
          <p:cNvPr id="67" name="TextBox 66"/>
          <p:cNvSpPr txBox="1"/>
          <p:nvPr/>
        </p:nvSpPr>
        <p:spPr>
          <a:xfrm>
            <a:off x="1093923" y="1437133"/>
            <a:ext cx="2924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PZS v roce 2020</a:t>
            </a:r>
          </a:p>
        </p:txBody>
      </p:sp>
      <p:graphicFrame>
        <p:nvGraphicFramePr>
          <p:cNvPr id="76" name="Tabulka 24"/>
          <p:cNvGraphicFramePr>
            <a:graphicFrameLocks noGrp="1"/>
          </p:cNvGraphicFramePr>
          <p:nvPr/>
        </p:nvGraphicFramePr>
        <p:xfrm>
          <a:off x="10291050" y="288284"/>
          <a:ext cx="1280400" cy="1123950"/>
        </p:xfrm>
        <a:graphic>
          <a:graphicData uri="http://schemas.openxmlformats.org/drawingml/2006/table">
            <a:tbl>
              <a:tblPr/>
              <a:tblGrid>
                <a:gridCol w="640200">
                  <a:extLst>
                    <a:ext uri="{9D8B030D-6E8A-4147-A177-3AD203B41FA5}">
                      <a16:colId xmlns:a16="http://schemas.microsoft.com/office/drawing/2014/main" val="4173653498"/>
                    </a:ext>
                  </a:extLst>
                </a:gridCol>
                <a:gridCol w="640200">
                  <a:extLst>
                    <a:ext uri="{9D8B030D-6E8A-4147-A177-3AD203B41FA5}">
                      <a16:colId xmlns:a16="http://schemas.microsoft.com/office/drawing/2014/main" val="20000"/>
                    </a:ext>
                  </a:extLst>
                </a:gridCol>
              </a:tblGrid>
              <a:tr h="208390">
                <a:tc>
                  <a:txBody>
                    <a:bodyPr/>
                    <a:lstStyle/>
                    <a:p>
                      <a:pPr algn="ctr" fontAlgn="ctr"/>
                      <a:endParaRPr lang="cs-CZ" sz="1000" b="1"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1" i="0" u="none" strike="noStrike" dirty="0">
                          <a:solidFill>
                            <a:schemeClr val="tx1"/>
                          </a:solidFill>
                          <a:effectLst/>
                          <a:latin typeface="Calibri" panose="020F0502020204030204" pitchFamily="34" charset="0"/>
                        </a:rPr>
                        <a:t>Roční balance</a:t>
                      </a:r>
                      <a:r>
                        <a:rPr lang="en-US" sz="1000" b="1" i="0" u="none" strike="noStrike" dirty="0">
                          <a:solidFill>
                            <a:schemeClr val="tx1"/>
                          </a:solidFill>
                          <a:effectLst/>
                          <a:latin typeface="Calibri" panose="020F0502020204030204" pitchFamily="34" charset="0"/>
                        </a:rPr>
                        <a:t> </a:t>
                      </a:r>
                      <a:r>
                        <a:rPr lang="cs-CZ" sz="1000" b="1" i="0" u="none" strike="noStrike" dirty="0">
                          <a:solidFill>
                            <a:schemeClr val="tx1"/>
                          </a:solidFill>
                          <a:effectLst/>
                          <a:latin typeface="Calibri" panose="020F0502020204030204" pitchFamily="34" charset="0"/>
                        </a:rPr>
                        <a:t>ČR</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7919">
                <a:tc>
                  <a:txBody>
                    <a:bodyPr/>
                    <a:lstStyle/>
                    <a:p>
                      <a:pPr algn="ctr" fontAlgn="ctr"/>
                      <a:r>
                        <a:rPr lang="cs-CZ" sz="1000" b="1" i="0" u="none" strike="noStrike" dirty="0">
                          <a:solidFill>
                            <a:schemeClr val="tx1"/>
                          </a:solidFill>
                          <a:effectLst/>
                          <a:latin typeface="Calibri" panose="020F0502020204030204" pitchFamily="34" charset="0"/>
                        </a:rPr>
                        <a:t>2018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FF0000"/>
                          </a:solidFill>
                          <a:effectLst/>
                          <a:latin typeface="Calibri" panose="020F0502020204030204" pitchFamily="34" charset="0"/>
                        </a:rPr>
                        <a:t>-70 (-1,2%)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7919">
                <a:tc>
                  <a:txBody>
                    <a:bodyPr/>
                    <a:lstStyle/>
                    <a:p>
                      <a:pPr algn="ctr" fontAlgn="ctr"/>
                      <a:r>
                        <a:rPr lang="cs-CZ" sz="1000" b="1" i="0" u="none" strike="noStrike" dirty="0">
                          <a:solidFill>
                            <a:schemeClr val="tx1"/>
                          </a:solidFill>
                          <a:effectLst/>
                          <a:latin typeface="Calibri" panose="020F0502020204030204" pitchFamily="34" charset="0"/>
                        </a:rPr>
                        <a:t>2019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FF0000"/>
                          </a:solidFill>
                          <a:effectLst/>
                          <a:latin typeface="Calibri" panose="020F0502020204030204" pitchFamily="34" charset="0"/>
                        </a:rPr>
                        <a:t>-55 (-0,9%)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7919">
                <a:tc>
                  <a:txBody>
                    <a:bodyPr/>
                    <a:lstStyle/>
                    <a:p>
                      <a:pPr algn="ctr" fontAlgn="ctr"/>
                      <a:r>
                        <a:rPr lang="cs-CZ" sz="1000" b="1" i="0" u="none" strike="noStrike" dirty="0">
                          <a:solidFill>
                            <a:schemeClr val="tx1"/>
                          </a:solidFill>
                          <a:effectLst/>
                          <a:latin typeface="Calibri" panose="020F0502020204030204" pitchFamily="34" charset="0"/>
                        </a:rPr>
                        <a:t>2020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FF0000"/>
                          </a:solidFill>
                          <a:effectLst/>
                          <a:latin typeface="Calibri" panose="020F0502020204030204" pitchFamily="34" charset="0"/>
                        </a:rPr>
                        <a:t>-38 (-0,6%)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7919">
                <a:tc>
                  <a:txBody>
                    <a:bodyPr/>
                    <a:lstStyle/>
                    <a:p>
                      <a:pPr algn="ctr" fontAlgn="ctr"/>
                      <a:r>
                        <a:rPr lang="cs-CZ" sz="1000" b="1" i="0" u="none" strike="noStrike" dirty="0">
                          <a:solidFill>
                            <a:schemeClr val="tx1"/>
                          </a:solidFill>
                          <a:effectLst/>
                          <a:latin typeface="Calibri" panose="020F0502020204030204" pitchFamily="34" charset="0"/>
                        </a:rPr>
                        <a:t>2021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FF0000"/>
                          </a:solidFill>
                          <a:effectLst/>
                          <a:latin typeface="Calibri" panose="020F0502020204030204" pitchFamily="34" charset="0"/>
                        </a:rPr>
                        <a:t>-26 (-0,4%)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7919">
                <a:tc>
                  <a:txBody>
                    <a:bodyPr/>
                    <a:lstStyle/>
                    <a:p>
                      <a:pPr algn="ctr" fontAlgn="ctr"/>
                      <a:r>
                        <a:rPr lang="cs-CZ" sz="1000" b="1" i="0" u="none" strike="noStrike" dirty="0">
                          <a:solidFill>
                            <a:schemeClr val="tx1"/>
                          </a:solidFill>
                          <a:effectLst/>
                          <a:latin typeface="Calibri" panose="020F0502020204030204" pitchFamily="34" charset="0"/>
                        </a:rPr>
                        <a:t>2022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FF0000"/>
                          </a:solidFill>
                          <a:effectLst/>
                          <a:latin typeface="Calibri" panose="020F0502020204030204" pitchFamily="34" charset="0"/>
                        </a:rPr>
                        <a:t>-71 (-1,2%)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94363215"/>
                  </a:ext>
                </a:extLst>
              </a:tr>
            </a:tbl>
          </a:graphicData>
        </a:graphic>
      </p:graphicFrame>
      <p:sp>
        <p:nvSpPr>
          <p:cNvPr id="36" name="TextBox 66">
            <a:extLst>
              <a:ext uri="{FF2B5EF4-FFF2-40B4-BE49-F238E27FC236}">
                <a16:creationId xmlns:a16="http://schemas.microsoft.com/office/drawing/2014/main" id="{F939217E-8538-44CC-85A9-B1C937360563}"/>
              </a:ext>
            </a:extLst>
          </p:cNvPr>
          <p:cNvSpPr txBox="1"/>
          <p:nvPr/>
        </p:nvSpPr>
        <p:spPr>
          <a:xfrm>
            <a:off x="8769902" y="1462388"/>
            <a:ext cx="2924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PZS v roce 2022</a:t>
            </a:r>
          </a:p>
        </p:txBody>
      </p:sp>
      <p:sp>
        <p:nvSpPr>
          <p:cNvPr id="38" name="TextBox 66">
            <a:extLst>
              <a:ext uri="{FF2B5EF4-FFF2-40B4-BE49-F238E27FC236}">
                <a16:creationId xmlns:a16="http://schemas.microsoft.com/office/drawing/2014/main" id="{45BA50DE-4F19-4121-BDFB-CABA86A4F7A4}"/>
              </a:ext>
            </a:extLst>
          </p:cNvPr>
          <p:cNvSpPr txBox="1"/>
          <p:nvPr/>
        </p:nvSpPr>
        <p:spPr>
          <a:xfrm>
            <a:off x="5117282" y="1449393"/>
            <a:ext cx="2924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PZS v roce 2021</a:t>
            </a:r>
          </a:p>
        </p:txBody>
      </p:sp>
      <p:graphicFrame>
        <p:nvGraphicFramePr>
          <p:cNvPr id="10" name="Table 65">
            <a:extLst>
              <a:ext uri="{FF2B5EF4-FFF2-40B4-BE49-F238E27FC236}">
                <a16:creationId xmlns:a16="http://schemas.microsoft.com/office/drawing/2014/main" id="{1C29EBB2-0BB0-AC93-0947-32CA18B34597}"/>
              </a:ext>
            </a:extLst>
          </p:cNvPr>
          <p:cNvGraphicFramePr>
            <a:graphicFrameLocks noGrp="1"/>
          </p:cNvGraphicFramePr>
          <p:nvPr/>
        </p:nvGraphicFramePr>
        <p:xfrm>
          <a:off x="197864" y="1881673"/>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32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30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31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31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14</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9</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28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46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57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82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37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41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22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45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54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20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51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52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11" name="Chart 6">
            <a:extLst>
              <a:ext uri="{FF2B5EF4-FFF2-40B4-BE49-F238E27FC236}">
                <a16:creationId xmlns:a16="http://schemas.microsoft.com/office/drawing/2014/main" id="{700FE98C-2374-A160-769B-9572D6B23BD1}"/>
              </a:ext>
            </a:extLst>
          </p:cNvPr>
          <p:cNvGraphicFramePr/>
          <p:nvPr/>
        </p:nvGraphicFramePr>
        <p:xfrm>
          <a:off x="125413" y="1781491"/>
          <a:ext cx="3527682" cy="408190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8">
            <a:extLst>
              <a:ext uri="{FF2B5EF4-FFF2-40B4-BE49-F238E27FC236}">
                <a16:creationId xmlns:a16="http://schemas.microsoft.com/office/drawing/2014/main" id="{C09A3143-EAF0-2547-CA78-C6C490D54D12}"/>
              </a:ext>
            </a:extLst>
          </p:cNvPr>
          <p:cNvSpPr txBox="1"/>
          <p:nvPr/>
        </p:nvSpPr>
        <p:spPr>
          <a:xfrm>
            <a:off x="111632" y="4484362"/>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13" name="TextBox 8">
            <a:extLst>
              <a:ext uri="{FF2B5EF4-FFF2-40B4-BE49-F238E27FC236}">
                <a16:creationId xmlns:a16="http://schemas.microsoft.com/office/drawing/2014/main" id="{ACBF71BC-A4EC-1005-F3DE-270D9A946E77}"/>
              </a:ext>
            </a:extLst>
          </p:cNvPr>
          <p:cNvSpPr txBox="1"/>
          <p:nvPr/>
        </p:nvSpPr>
        <p:spPr>
          <a:xfrm>
            <a:off x="114403" y="1868628"/>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14" name="Obdélník 26">
            <a:extLst>
              <a:ext uri="{FF2B5EF4-FFF2-40B4-BE49-F238E27FC236}">
                <a16:creationId xmlns:a16="http://schemas.microsoft.com/office/drawing/2014/main" id="{B814D229-8202-E965-BC49-9B4F47C1491F}"/>
              </a:ext>
            </a:extLst>
          </p:cNvPr>
          <p:cNvSpPr/>
          <p:nvPr/>
        </p:nvSpPr>
        <p:spPr>
          <a:xfrm>
            <a:off x="1743075" y="6065383"/>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5" name="Table 11">
            <a:extLst>
              <a:ext uri="{FF2B5EF4-FFF2-40B4-BE49-F238E27FC236}">
                <a16:creationId xmlns:a16="http://schemas.microsoft.com/office/drawing/2014/main" id="{AE7A5EAC-DE9A-C506-D372-1F0356C5B1DC}"/>
              </a:ext>
            </a:extLst>
          </p:cNvPr>
          <p:cNvGraphicFramePr>
            <a:graphicFrameLocks noGrp="1"/>
          </p:cNvGraphicFramePr>
          <p:nvPr/>
        </p:nvGraphicFramePr>
        <p:xfrm>
          <a:off x="956557" y="6104643"/>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2020</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38</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mn-lt"/>
                        </a:rPr>
                        <a:t>232</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mn-lt"/>
                        </a:rPr>
                        <a:t>270</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graphicFrame>
        <p:nvGraphicFramePr>
          <p:cNvPr id="17" name="Table 65">
            <a:extLst>
              <a:ext uri="{FF2B5EF4-FFF2-40B4-BE49-F238E27FC236}">
                <a16:creationId xmlns:a16="http://schemas.microsoft.com/office/drawing/2014/main" id="{25D5C573-836D-D6BB-0684-1EFA38A55CE7}"/>
              </a:ext>
            </a:extLst>
          </p:cNvPr>
          <p:cNvGraphicFramePr>
            <a:graphicFrameLocks noGrp="1"/>
          </p:cNvGraphicFramePr>
          <p:nvPr/>
        </p:nvGraphicFramePr>
        <p:xfrm>
          <a:off x="4331714" y="1881673"/>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42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32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29</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11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18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24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34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50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69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32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35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23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32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34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59</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60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18" name="Chart 6">
            <a:extLst>
              <a:ext uri="{FF2B5EF4-FFF2-40B4-BE49-F238E27FC236}">
                <a16:creationId xmlns:a16="http://schemas.microsoft.com/office/drawing/2014/main" id="{28573C94-9772-7155-020C-6B45E4A5503F}"/>
              </a:ext>
            </a:extLst>
          </p:cNvPr>
          <p:cNvGraphicFramePr/>
          <p:nvPr/>
        </p:nvGraphicFramePr>
        <p:xfrm>
          <a:off x="4259263" y="1781491"/>
          <a:ext cx="3527682" cy="408190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8">
            <a:extLst>
              <a:ext uri="{FF2B5EF4-FFF2-40B4-BE49-F238E27FC236}">
                <a16:creationId xmlns:a16="http://schemas.microsoft.com/office/drawing/2014/main" id="{9F471734-6150-7525-2E28-B4D6E7482FA8}"/>
              </a:ext>
            </a:extLst>
          </p:cNvPr>
          <p:cNvSpPr txBox="1"/>
          <p:nvPr/>
        </p:nvSpPr>
        <p:spPr>
          <a:xfrm>
            <a:off x="4245482" y="4484362"/>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20" name="TextBox 8">
            <a:extLst>
              <a:ext uri="{FF2B5EF4-FFF2-40B4-BE49-F238E27FC236}">
                <a16:creationId xmlns:a16="http://schemas.microsoft.com/office/drawing/2014/main" id="{B30D5ECF-E013-D62E-85AA-6D38A5E17261}"/>
              </a:ext>
            </a:extLst>
          </p:cNvPr>
          <p:cNvSpPr txBox="1"/>
          <p:nvPr/>
        </p:nvSpPr>
        <p:spPr>
          <a:xfrm>
            <a:off x="4248253" y="1868628"/>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21" name="Obdélník 26">
            <a:extLst>
              <a:ext uri="{FF2B5EF4-FFF2-40B4-BE49-F238E27FC236}">
                <a16:creationId xmlns:a16="http://schemas.microsoft.com/office/drawing/2014/main" id="{8A9255DB-F255-D4BA-F5FB-3BA2C49CD9C1}"/>
              </a:ext>
            </a:extLst>
          </p:cNvPr>
          <p:cNvSpPr/>
          <p:nvPr/>
        </p:nvSpPr>
        <p:spPr>
          <a:xfrm>
            <a:off x="5876925" y="6065383"/>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22" name="Table 11">
            <a:extLst>
              <a:ext uri="{FF2B5EF4-FFF2-40B4-BE49-F238E27FC236}">
                <a16:creationId xmlns:a16="http://schemas.microsoft.com/office/drawing/2014/main" id="{5B555BD0-A479-DAD1-3938-B9FA7E836D5E}"/>
              </a:ext>
            </a:extLst>
          </p:cNvPr>
          <p:cNvGraphicFramePr>
            <a:graphicFrameLocks noGrp="1"/>
          </p:cNvGraphicFramePr>
          <p:nvPr/>
        </p:nvGraphicFramePr>
        <p:xfrm>
          <a:off x="5081529" y="6104643"/>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2021</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26</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mn-lt"/>
                        </a:rPr>
                        <a:t>214</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240</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graphicFrame>
        <p:nvGraphicFramePr>
          <p:cNvPr id="24" name="Table 65">
            <a:extLst>
              <a:ext uri="{FF2B5EF4-FFF2-40B4-BE49-F238E27FC236}">
                <a16:creationId xmlns:a16="http://schemas.microsoft.com/office/drawing/2014/main" id="{F5D076C8-E272-8987-57B5-A391397E3129}"/>
              </a:ext>
            </a:extLst>
          </p:cNvPr>
          <p:cNvGraphicFramePr>
            <a:graphicFrameLocks noGrp="1"/>
          </p:cNvGraphicFramePr>
          <p:nvPr/>
        </p:nvGraphicFramePr>
        <p:xfrm>
          <a:off x="8303639" y="1881673"/>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38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33</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16</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10</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11</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12</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14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33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41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28</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6</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18</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1000" b="0" i="0" u="none" strike="noStrike" dirty="0">
                        <a:solidFill>
                          <a:srgbClr val="00B05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cs-CZ" sz="1000" b="0" i="0" u="none" strike="noStrike" dirty="0">
                        <a:solidFill>
                          <a:srgbClr val="FF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39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78</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35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31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47</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56</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22</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00B050"/>
                          </a:solidFill>
                          <a:effectLst/>
                          <a:latin typeface="Calibri" panose="020F0502020204030204" pitchFamily="34" charset="0"/>
                        </a:rPr>
                        <a:t>53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47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25" name="Chart 6">
            <a:extLst>
              <a:ext uri="{FF2B5EF4-FFF2-40B4-BE49-F238E27FC236}">
                <a16:creationId xmlns:a16="http://schemas.microsoft.com/office/drawing/2014/main" id="{822B7155-0B82-840C-4461-DE62B58C7711}"/>
              </a:ext>
            </a:extLst>
          </p:cNvPr>
          <p:cNvGraphicFramePr/>
          <p:nvPr/>
        </p:nvGraphicFramePr>
        <p:xfrm>
          <a:off x="8231188" y="1781491"/>
          <a:ext cx="3527682" cy="4081905"/>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8">
            <a:extLst>
              <a:ext uri="{FF2B5EF4-FFF2-40B4-BE49-F238E27FC236}">
                <a16:creationId xmlns:a16="http://schemas.microsoft.com/office/drawing/2014/main" id="{6857BDEA-5A25-E2F8-3BC4-A9388CE6D417}"/>
              </a:ext>
            </a:extLst>
          </p:cNvPr>
          <p:cNvSpPr txBox="1"/>
          <p:nvPr/>
        </p:nvSpPr>
        <p:spPr>
          <a:xfrm>
            <a:off x="8217407" y="4484362"/>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27" name="TextBox 8">
            <a:extLst>
              <a:ext uri="{FF2B5EF4-FFF2-40B4-BE49-F238E27FC236}">
                <a16:creationId xmlns:a16="http://schemas.microsoft.com/office/drawing/2014/main" id="{44A980A8-CB17-E4E2-214F-BABDAC4E0D34}"/>
              </a:ext>
            </a:extLst>
          </p:cNvPr>
          <p:cNvSpPr txBox="1"/>
          <p:nvPr/>
        </p:nvSpPr>
        <p:spPr>
          <a:xfrm>
            <a:off x="8220178" y="1868628"/>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28" name="Obdélník 26">
            <a:extLst>
              <a:ext uri="{FF2B5EF4-FFF2-40B4-BE49-F238E27FC236}">
                <a16:creationId xmlns:a16="http://schemas.microsoft.com/office/drawing/2014/main" id="{985475FA-86C7-1B0F-02C1-54A05DFE4E09}"/>
              </a:ext>
            </a:extLst>
          </p:cNvPr>
          <p:cNvSpPr/>
          <p:nvPr/>
        </p:nvSpPr>
        <p:spPr>
          <a:xfrm>
            <a:off x="9848850" y="6065383"/>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29" name="Table 11">
            <a:extLst>
              <a:ext uri="{FF2B5EF4-FFF2-40B4-BE49-F238E27FC236}">
                <a16:creationId xmlns:a16="http://schemas.microsoft.com/office/drawing/2014/main" id="{15ABEFD1-F547-D8C0-37F4-3A02EAF879CB}"/>
              </a:ext>
            </a:extLst>
          </p:cNvPr>
          <p:cNvGraphicFramePr>
            <a:graphicFrameLocks noGrp="1"/>
          </p:cNvGraphicFramePr>
          <p:nvPr/>
        </p:nvGraphicFramePr>
        <p:xfrm>
          <a:off x="9053454" y="6104643"/>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2022</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71</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100" b="1" i="0" u="none" strike="noStrike">
                          <a:solidFill>
                            <a:srgbClr val="00B050"/>
                          </a:solidFill>
                          <a:effectLst/>
                          <a:latin typeface="Calibri" panose="020F0502020204030204" pitchFamily="34" charset="0"/>
                        </a:rPr>
                        <a:t>199</a:t>
                      </a:r>
                    </a:p>
                  </a:txBody>
                  <a:tcPr marL="7620" marR="7620" marT="7620"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100" b="1" i="0" u="none" strike="noStrike" dirty="0">
                          <a:solidFill>
                            <a:srgbClr val="FF0000"/>
                          </a:solidFill>
                          <a:effectLst/>
                          <a:latin typeface="Calibri" panose="020F0502020204030204" pitchFamily="34" charset="0"/>
                        </a:rPr>
                        <a:t>270</a:t>
                      </a:r>
                    </a:p>
                  </a:txBody>
                  <a:tcPr marL="7620" marR="7620" marT="7620"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spTree>
    <p:extLst>
      <p:ext uri="{BB962C8B-B14F-4D97-AF65-F5344CB8AC3E}">
        <p14:creationId xmlns:p14="http://schemas.microsoft.com/office/powerpoint/2010/main" val="2104805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4165" y="125533"/>
            <a:ext cx="11510437" cy="538364"/>
          </a:xfrm>
        </p:spPr>
        <p:txBody>
          <a:bodyPr>
            <a:noAutofit/>
          </a:bodyPr>
          <a:lstStyle/>
          <a:p>
            <a:r>
              <a:rPr lang="cs-CZ" sz="3200" dirty="0"/>
              <a:t>Navržený ekonomický model programu </a:t>
            </a:r>
            <a:endParaRPr lang="en-US" sz="3200" dirty="0"/>
          </a:p>
        </p:txBody>
      </p:sp>
      <p:pic>
        <p:nvPicPr>
          <p:cNvPr id="3" name="Obrázek 2">
            <a:extLst>
              <a:ext uri="{FF2B5EF4-FFF2-40B4-BE49-F238E27FC236}">
                <a16:creationId xmlns:a16="http://schemas.microsoft.com/office/drawing/2014/main" id="{4BAA4F33-84D8-8E85-10DB-7852ECE3DC7C}"/>
              </a:ext>
            </a:extLst>
          </p:cNvPr>
          <p:cNvPicPr>
            <a:picLocks noChangeAspect="1"/>
          </p:cNvPicPr>
          <p:nvPr/>
        </p:nvPicPr>
        <p:blipFill>
          <a:blip r:embed="rId3"/>
          <a:stretch>
            <a:fillRect/>
          </a:stretch>
        </p:blipFill>
        <p:spPr>
          <a:xfrm>
            <a:off x="201167" y="866885"/>
            <a:ext cx="9606710" cy="2098820"/>
          </a:xfrm>
          <a:prstGeom prst="rect">
            <a:avLst/>
          </a:prstGeom>
        </p:spPr>
      </p:pic>
      <p:pic>
        <p:nvPicPr>
          <p:cNvPr id="7" name="Obrázek 6">
            <a:extLst>
              <a:ext uri="{FF2B5EF4-FFF2-40B4-BE49-F238E27FC236}">
                <a16:creationId xmlns:a16="http://schemas.microsoft.com/office/drawing/2014/main" id="{A06E6B30-4890-13DB-61BF-208BD685A15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784" y="3063240"/>
            <a:ext cx="865020" cy="853537"/>
          </a:xfrm>
          <a:prstGeom prst="rect">
            <a:avLst/>
          </a:prstGeom>
        </p:spPr>
      </p:pic>
      <p:sp>
        <p:nvSpPr>
          <p:cNvPr id="8" name="TextovéPole 7">
            <a:extLst>
              <a:ext uri="{FF2B5EF4-FFF2-40B4-BE49-F238E27FC236}">
                <a16:creationId xmlns:a16="http://schemas.microsoft.com/office/drawing/2014/main" id="{3D34B2A5-95A6-C00D-C126-F8F636DAB932}"/>
              </a:ext>
            </a:extLst>
          </p:cNvPr>
          <p:cNvSpPr txBox="1"/>
          <p:nvPr/>
        </p:nvSpPr>
        <p:spPr>
          <a:xfrm>
            <a:off x="1487804" y="3218688"/>
            <a:ext cx="43708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Umožnit studium zvládnutelně </a:t>
            </a:r>
            <a:r>
              <a:rPr kumimoji="0" lang="cs-CZ" sz="1800" b="1" i="0" u="none" strike="noStrike" kern="1200" cap="none" spc="0" normalizeH="0" baseline="0" noProof="0" dirty="0">
                <a:ln>
                  <a:noFill/>
                </a:ln>
                <a:solidFill>
                  <a:srgbClr val="C00000"/>
                </a:solidFill>
                <a:effectLst/>
                <a:uLnTx/>
                <a:uFillTx/>
                <a:latin typeface="Calibri" panose="020F0502020204030204"/>
                <a:ea typeface="+mn-ea"/>
                <a:cs typeface="+mn-cs"/>
              </a:rPr>
              <a:t>vyššímu počtu zájemců</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 s předpoklady jej dokončit</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Obrázek 8">
            <a:extLst>
              <a:ext uri="{FF2B5EF4-FFF2-40B4-BE49-F238E27FC236}">
                <a16:creationId xmlns:a16="http://schemas.microsoft.com/office/drawing/2014/main" id="{8DE16410-994E-5982-D64A-92F61B350B0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3711" y="4128897"/>
            <a:ext cx="865020" cy="853537"/>
          </a:xfrm>
          <a:prstGeom prst="rect">
            <a:avLst/>
          </a:prstGeom>
        </p:spPr>
      </p:pic>
      <p:sp>
        <p:nvSpPr>
          <p:cNvPr id="10" name="TextovéPole 9">
            <a:extLst>
              <a:ext uri="{FF2B5EF4-FFF2-40B4-BE49-F238E27FC236}">
                <a16:creationId xmlns:a16="http://schemas.microsoft.com/office/drawing/2014/main" id="{06E5C0F6-2BB6-275F-3809-E8772B1BBA2E}"/>
              </a:ext>
            </a:extLst>
          </p:cNvPr>
          <p:cNvSpPr txBox="1"/>
          <p:nvPr/>
        </p:nvSpPr>
        <p:spPr>
          <a:xfrm>
            <a:off x="2845307" y="4147185"/>
            <a:ext cx="45137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Calibri" panose="020F0502020204030204"/>
                <a:ea typeface="+mn-ea"/>
                <a:cs typeface="+mn-cs"/>
              </a:rPr>
              <a:t>Finančně pokrýt navýšení počtu studujících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Finančně dorovnat nepokrytých cca 33%  nákladů na výchovu lékařů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Obrázek 11">
            <a:extLst>
              <a:ext uri="{FF2B5EF4-FFF2-40B4-BE49-F238E27FC236}">
                <a16:creationId xmlns:a16="http://schemas.microsoft.com/office/drawing/2014/main" id="{0A495B3C-20D2-FE39-5EDC-EF1B8982424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5336" y="5250085"/>
            <a:ext cx="865020" cy="853537"/>
          </a:xfrm>
          <a:prstGeom prst="rect">
            <a:avLst/>
          </a:prstGeom>
        </p:spPr>
      </p:pic>
      <p:sp>
        <p:nvSpPr>
          <p:cNvPr id="15" name="TextovéPole 14">
            <a:extLst>
              <a:ext uri="{FF2B5EF4-FFF2-40B4-BE49-F238E27FC236}">
                <a16:creationId xmlns:a16="http://schemas.microsoft.com/office/drawing/2014/main" id="{ABB5989F-6E57-329A-6CB6-5C966FF17A90}"/>
              </a:ext>
            </a:extLst>
          </p:cNvPr>
          <p:cNvSpPr txBox="1"/>
          <p:nvPr/>
        </p:nvSpPr>
        <p:spPr>
          <a:xfrm>
            <a:off x="4416932" y="5268373"/>
            <a:ext cx="45137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Calibri" panose="020F0502020204030204"/>
                <a:ea typeface="+mn-ea"/>
                <a:cs typeface="+mn-cs"/>
              </a:rPr>
              <a:t>Udržet kvalitu studia</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 s nezbytnou modernizací zázemí, udržet prostupnost studentů studiem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Obrázek 15">
            <a:extLst>
              <a:ext uri="{FF2B5EF4-FFF2-40B4-BE49-F238E27FC236}">
                <a16:creationId xmlns:a16="http://schemas.microsoft.com/office/drawing/2014/main" id="{1166CE58-75C5-5B17-2E0B-453A6244BB54}"/>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646944" y="2965705"/>
            <a:ext cx="1111008" cy="811078"/>
          </a:xfrm>
          <a:prstGeom prst="rect">
            <a:avLst/>
          </a:prstGeom>
        </p:spPr>
      </p:pic>
      <p:pic>
        <p:nvPicPr>
          <p:cNvPr id="17" name="Obrázek 16">
            <a:extLst>
              <a:ext uri="{FF2B5EF4-FFF2-40B4-BE49-F238E27FC236}">
                <a16:creationId xmlns:a16="http://schemas.microsoft.com/office/drawing/2014/main" id="{160D5F02-0757-058F-4074-65DE27B0D5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8735" y="4064556"/>
            <a:ext cx="1102679" cy="982218"/>
          </a:xfrm>
          <a:prstGeom prst="rect">
            <a:avLst/>
          </a:prstGeom>
        </p:spPr>
      </p:pic>
      <p:pic>
        <p:nvPicPr>
          <p:cNvPr id="25" name="Obrázek 24">
            <a:extLst>
              <a:ext uri="{FF2B5EF4-FFF2-40B4-BE49-F238E27FC236}">
                <a16:creationId xmlns:a16="http://schemas.microsoft.com/office/drawing/2014/main" id="{C3387B18-19F7-DA95-8625-282DBEFACC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1855" y="5202258"/>
            <a:ext cx="972911" cy="972911"/>
          </a:xfrm>
          <a:prstGeom prst="rect">
            <a:avLst/>
          </a:prstGeom>
        </p:spPr>
      </p:pic>
      <p:sp>
        <p:nvSpPr>
          <p:cNvPr id="4" name="TextovéPole 3">
            <a:extLst>
              <a:ext uri="{FF2B5EF4-FFF2-40B4-BE49-F238E27FC236}">
                <a16:creationId xmlns:a16="http://schemas.microsoft.com/office/drawing/2014/main" id="{556D4A55-145E-33BF-3E1C-144B6D726AC4}"/>
              </a:ext>
            </a:extLst>
          </p:cNvPr>
          <p:cNvSpPr txBox="1"/>
          <p:nvPr/>
        </p:nvSpPr>
        <p:spPr>
          <a:xfrm>
            <a:off x="9877425" y="1209675"/>
            <a:ext cx="191717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Minimální plánovaný nárůst + 15% </a:t>
            </a:r>
          </a:p>
        </p:txBody>
      </p:sp>
    </p:spTree>
    <p:extLst>
      <p:ext uri="{BB962C8B-B14F-4D97-AF65-F5344CB8AC3E}">
        <p14:creationId xmlns:p14="http://schemas.microsoft.com/office/powerpoint/2010/main" val="415360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84165" y="125533"/>
            <a:ext cx="11510437" cy="538364"/>
          </a:xfrm>
        </p:spPr>
        <p:txBody>
          <a:bodyPr>
            <a:noAutofit/>
          </a:bodyPr>
          <a:lstStyle/>
          <a:p>
            <a:r>
              <a:rPr lang="cs-CZ" sz="3200" dirty="0"/>
              <a:t>Navržený ekonomický model programu </a:t>
            </a:r>
            <a:endParaRPr lang="en-US" sz="3200" dirty="0"/>
          </a:p>
        </p:txBody>
      </p:sp>
      <p:graphicFrame>
        <p:nvGraphicFramePr>
          <p:cNvPr id="4" name="Graf 3">
            <a:extLst>
              <a:ext uri="{FF2B5EF4-FFF2-40B4-BE49-F238E27FC236}">
                <a16:creationId xmlns:a16="http://schemas.microsoft.com/office/drawing/2014/main" id="{95483599-0AA7-A619-9324-B72122336EE6}"/>
              </a:ext>
            </a:extLst>
          </p:cNvPr>
          <p:cNvGraphicFramePr/>
          <p:nvPr/>
        </p:nvGraphicFramePr>
        <p:xfrm>
          <a:off x="1567331" y="138777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Obdélník 4">
            <a:extLst>
              <a:ext uri="{FF2B5EF4-FFF2-40B4-BE49-F238E27FC236}">
                <a16:creationId xmlns:a16="http://schemas.microsoft.com/office/drawing/2014/main" id="{EF032B6F-CAE5-D584-FF7F-AF6158C665CB}"/>
              </a:ext>
            </a:extLst>
          </p:cNvPr>
          <p:cNvSpPr/>
          <p:nvPr/>
        </p:nvSpPr>
        <p:spPr>
          <a:xfrm rot="16200000">
            <a:off x="-345540" y="2985575"/>
            <a:ext cx="3348865"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lumMod val="65000"/>
                    <a:lumOff val="35000"/>
                  </a:prstClr>
                </a:solidFill>
                <a:latin typeface="+mn-lt"/>
                <a:ea typeface="+mn-ea"/>
                <a:cs typeface="+mn-cs"/>
              </a:defRPr>
            </a:pPr>
            <a:r>
              <a:rPr kumimoji="0" lang="cs-CZ"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Roční příspěvek na studium – (tis. Kč)</a:t>
            </a:r>
          </a:p>
        </p:txBody>
      </p:sp>
      <p:sp>
        <p:nvSpPr>
          <p:cNvPr id="6" name="Obdélník 5">
            <a:extLst>
              <a:ext uri="{FF2B5EF4-FFF2-40B4-BE49-F238E27FC236}">
                <a16:creationId xmlns:a16="http://schemas.microsoft.com/office/drawing/2014/main" id="{BABEB832-E7B8-8748-EA0A-F8FB1600E6DD}"/>
              </a:ext>
            </a:extLst>
          </p:cNvPr>
          <p:cNvSpPr/>
          <p:nvPr/>
        </p:nvSpPr>
        <p:spPr>
          <a:xfrm>
            <a:off x="3414223" y="5532222"/>
            <a:ext cx="2761140"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lumMod val="65000"/>
                    <a:lumOff val="35000"/>
                  </a:prstClr>
                </a:solidFill>
                <a:latin typeface="+mn-lt"/>
                <a:ea typeface="+mn-ea"/>
                <a:cs typeface="+mn-cs"/>
              </a:defRPr>
            </a:pPr>
            <a:r>
              <a:rPr kumimoji="0" lang="cs-CZ"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Počet studentů v 1.–6. ročníku</a:t>
            </a:r>
          </a:p>
        </p:txBody>
      </p:sp>
      <p:pic>
        <p:nvPicPr>
          <p:cNvPr id="11" name="Obrázek 10">
            <a:extLst>
              <a:ext uri="{FF2B5EF4-FFF2-40B4-BE49-F238E27FC236}">
                <a16:creationId xmlns:a16="http://schemas.microsoft.com/office/drawing/2014/main" id="{B3CA1357-F29E-D18C-B31B-0CAE96B52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1008" y="2543665"/>
            <a:ext cx="2363934" cy="1770669"/>
          </a:xfrm>
          <a:prstGeom prst="rect">
            <a:avLst/>
          </a:prstGeom>
        </p:spPr>
      </p:pic>
      <p:sp>
        <p:nvSpPr>
          <p:cNvPr id="13" name="TextovéPole 12">
            <a:extLst>
              <a:ext uri="{FF2B5EF4-FFF2-40B4-BE49-F238E27FC236}">
                <a16:creationId xmlns:a16="http://schemas.microsoft.com/office/drawing/2014/main" id="{E227698E-D9FF-29D3-4ACA-15FFF92BBAB1}"/>
              </a:ext>
            </a:extLst>
          </p:cNvPr>
          <p:cNvSpPr txBox="1"/>
          <p:nvPr/>
        </p:nvSpPr>
        <p:spPr>
          <a:xfrm>
            <a:off x="8239296" y="948144"/>
            <a:ext cx="236393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panose="020F0502020204030204"/>
                <a:ea typeface="+mn-ea"/>
                <a:cs typeface="+mn-cs"/>
              </a:rPr>
              <a:t>Základním parametrem modelu je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ovéPole 13">
            <a:extLst>
              <a:ext uri="{FF2B5EF4-FFF2-40B4-BE49-F238E27FC236}">
                <a16:creationId xmlns:a16="http://schemas.microsoft.com/office/drawing/2014/main" id="{1E36E2F3-C2BC-769E-3F87-B0214EC253BE}"/>
              </a:ext>
            </a:extLst>
          </p:cNvPr>
          <p:cNvSpPr txBox="1"/>
          <p:nvPr/>
        </p:nvSpPr>
        <p:spPr>
          <a:xfrm>
            <a:off x="8298595" y="4798463"/>
            <a:ext cx="236393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black"/>
                </a:solidFill>
                <a:effectLst/>
                <a:uLnTx/>
                <a:uFillTx/>
                <a:latin typeface="Calibri" panose="020F0502020204030204"/>
                <a:ea typeface="+mn-ea"/>
                <a:cs typeface="+mn-cs"/>
              </a:rPr>
              <a:t>celková prevalence studujících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Šipka dolů 6">
            <a:extLst>
              <a:ext uri="{FF2B5EF4-FFF2-40B4-BE49-F238E27FC236}">
                <a16:creationId xmlns:a16="http://schemas.microsoft.com/office/drawing/2014/main" id="{425C1AA9-987E-9A86-2022-D93AD1D7D236}"/>
              </a:ext>
            </a:extLst>
          </p:cNvPr>
          <p:cNvSpPr/>
          <p:nvPr/>
        </p:nvSpPr>
        <p:spPr>
          <a:xfrm>
            <a:off x="9067038" y="2132282"/>
            <a:ext cx="594360" cy="3290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9" name="Šipka dolů 26">
            <a:extLst>
              <a:ext uri="{FF2B5EF4-FFF2-40B4-BE49-F238E27FC236}">
                <a16:creationId xmlns:a16="http://schemas.microsoft.com/office/drawing/2014/main" id="{31AF37FF-ABE8-B89F-1DA3-0DD4E136ACE1}"/>
              </a:ext>
            </a:extLst>
          </p:cNvPr>
          <p:cNvSpPr/>
          <p:nvPr/>
        </p:nvSpPr>
        <p:spPr>
          <a:xfrm>
            <a:off x="9073134" y="4415234"/>
            <a:ext cx="594360" cy="3290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029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32E350-5B2B-457D-BF7C-C710F5C61086}"/>
              </a:ext>
            </a:extLst>
          </p:cNvPr>
          <p:cNvSpPr>
            <a:spLocks noGrp="1"/>
          </p:cNvSpPr>
          <p:nvPr>
            <p:ph type="title"/>
          </p:nvPr>
        </p:nvSpPr>
        <p:spPr/>
        <p:txBody>
          <a:bodyPr>
            <a:normAutofit fontScale="90000"/>
          </a:bodyPr>
          <a:lstStyle/>
          <a:p>
            <a:r>
              <a:rPr lang="cs-CZ" dirty="0"/>
              <a:t>Celkový přehled počtu poprvé zapsaných ve všeobecném lékařství dle typu studia</a:t>
            </a:r>
          </a:p>
        </p:txBody>
      </p:sp>
      <p:graphicFrame>
        <p:nvGraphicFramePr>
          <p:cNvPr id="3" name="Tabulka 2">
            <a:extLst>
              <a:ext uri="{FF2B5EF4-FFF2-40B4-BE49-F238E27FC236}">
                <a16:creationId xmlns:a16="http://schemas.microsoft.com/office/drawing/2014/main" id="{4C22EF18-417F-AE75-0B58-ED947696F190}"/>
              </a:ext>
            </a:extLst>
          </p:cNvPr>
          <p:cNvGraphicFramePr>
            <a:graphicFrameLocks noGrp="1"/>
          </p:cNvGraphicFramePr>
          <p:nvPr>
            <p:extLst>
              <p:ext uri="{D42A27DB-BD31-4B8C-83A1-F6EECF244321}">
                <p14:modId xmlns:p14="http://schemas.microsoft.com/office/powerpoint/2010/main" val="3846711558"/>
              </p:ext>
            </p:extLst>
          </p:nvPr>
        </p:nvGraphicFramePr>
        <p:xfrm>
          <a:off x="674496" y="979702"/>
          <a:ext cx="11275277" cy="1946552"/>
        </p:xfrm>
        <a:graphic>
          <a:graphicData uri="http://schemas.openxmlformats.org/drawingml/2006/table">
            <a:tbl>
              <a:tblPr/>
              <a:tblGrid>
                <a:gridCol w="1795907">
                  <a:extLst>
                    <a:ext uri="{9D8B030D-6E8A-4147-A177-3AD203B41FA5}">
                      <a16:colId xmlns:a16="http://schemas.microsoft.com/office/drawing/2014/main" val="20000"/>
                    </a:ext>
                  </a:extLst>
                </a:gridCol>
                <a:gridCol w="912495">
                  <a:extLst>
                    <a:ext uri="{9D8B030D-6E8A-4147-A177-3AD203B41FA5}">
                      <a16:colId xmlns:a16="http://schemas.microsoft.com/office/drawing/2014/main" val="20001"/>
                    </a:ext>
                  </a:extLst>
                </a:gridCol>
                <a:gridCol w="571125">
                  <a:extLst>
                    <a:ext uri="{9D8B030D-6E8A-4147-A177-3AD203B41FA5}">
                      <a16:colId xmlns:a16="http://schemas.microsoft.com/office/drawing/2014/main" val="20002"/>
                    </a:ext>
                  </a:extLst>
                </a:gridCol>
                <a:gridCol w="571125">
                  <a:extLst>
                    <a:ext uri="{9D8B030D-6E8A-4147-A177-3AD203B41FA5}">
                      <a16:colId xmlns:a16="http://schemas.microsoft.com/office/drawing/2014/main" val="20003"/>
                    </a:ext>
                  </a:extLst>
                </a:gridCol>
                <a:gridCol w="571125">
                  <a:extLst>
                    <a:ext uri="{9D8B030D-6E8A-4147-A177-3AD203B41FA5}">
                      <a16:colId xmlns:a16="http://schemas.microsoft.com/office/drawing/2014/main" val="20004"/>
                    </a:ext>
                  </a:extLst>
                </a:gridCol>
                <a:gridCol w="571125">
                  <a:extLst>
                    <a:ext uri="{9D8B030D-6E8A-4147-A177-3AD203B41FA5}">
                      <a16:colId xmlns:a16="http://schemas.microsoft.com/office/drawing/2014/main" val="20005"/>
                    </a:ext>
                  </a:extLst>
                </a:gridCol>
                <a:gridCol w="571125">
                  <a:extLst>
                    <a:ext uri="{9D8B030D-6E8A-4147-A177-3AD203B41FA5}">
                      <a16:colId xmlns:a16="http://schemas.microsoft.com/office/drawing/2014/main" val="20006"/>
                    </a:ext>
                  </a:extLst>
                </a:gridCol>
                <a:gridCol w="571125">
                  <a:extLst>
                    <a:ext uri="{9D8B030D-6E8A-4147-A177-3AD203B41FA5}">
                      <a16:colId xmlns:a16="http://schemas.microsoft.com/office/drawing/2014/main" val="20007"/>
                    </a:ext>
                  </a:extLst>
                </a:gridCol>
                <a:gridCol w="571125">
                  <a:extLst>
                    <a:ext uri="{9D8B030D-6E8A-4147-A177-3AD203B41FA5}">
                      <a16:colId xmlns:a16="http://schemas.microsoft.com/office/drawing/2014/main" val="20008"/>
                    </a:ext>
                  </a:extLst>
                </a:gridCol>
                <a:gridCol w="571125">
                  <a:extLst>
                    <a:ext uri="{9D8B030D-6E8A-4147-A177-3AD203B41FA5}">
                      <a16:colId xmlns:a16="http://schemas.microsoft.com/office/drawing/2014/main" val="20009"/>
                    </a:ext>
                  </a:extLst>
                </a:gridCol>
                <a:gridCol w="571125">
                  <a:extLst>
                    <a:ext uri="{9D8B030D-6E8A-4147-A177-3AD203B41FA5}">
                      <a16:colId xmlns:a16="http://schemas.microsoft.com/office/drawing/2014/main" val="20010"/>
                    </a:ext>
                  </a:extLst>
                </a:gridCol>
                <a:gridCol w="571125">
                  <a:extLst>
                    <a:ext uri="{9D8B030D-6E8A-4147-A177-3AD203B41FA5}">
                      <a16:colId xmlns:a16="http://schemas.microsoft.com/office/drawing/2014/main" val="20011"/>
                    </a:ext>
                  </a:extLst>
                </a:gridCol>
                <a:gridCol w="571125">
                  <a:extLst>
                    <a:ext uri="{9D8B030D-6E8A-4147-A177-3AD203B41FA5}">
                      <a16:colId xmlns:a16="http://schemas.microsoft.com/office/drawing/2014/main" val="20012"/>
                    </a:ext>
                  </a:extLst>
                </a:gridCol>
                <a:gridCol w="571125">
                  <a:extLst>
                    <a:ext uri="{9D8B030D-6E8A-4147-A177-3AD203B41FA5}">
                      <a16:colId xmlns:a16="http://schemas.microsoft.com/office/drawing/2014/main" val="916051925"/>
                    </a:ext>
                  </a:extLst>
                </a:gridCol>
                <a:gridCol w="571125">
                  <a:extLst>
                    <a:ext uri="{9D8B030D-6E8A-4147-A177-3AD203B41FA5}">
                      <a16:colId xmlns:a16="http://schemas.microsoft.com/office/drawing/2014/main" val="1226982064"/>
                    </a:ext>
                  </a:extLst>
                </a:gridCol>
                <a:gridCol w="571125">
                  <a:extLst>
                    <a:ext uri="{9D8B030D-6E8A-4147-A177-3AD203B41FA5}">
                      <a16:colId xmlns:a16="http://schemas.microsoft.com/office/drawing/2014/main" val="882430303"/>
                    </a:ext>
                  </a:extLst>
                </a:gridCol>
                <a:gridCol w="571125">
                  <a:extLst>
                    <a:ext uri="{9D8B030D-6E8A-4147-A177-3AD203B41FA5}">
                      <a16:colId xmlns:a16="http://schemas.microsoft.com/office/drawing/2014/main" val="66912934"/>
                    </a:ext>
                  </a:extLst>
                </a:gridCol>
              </a:tblGrid>
              <a:tr h="206237">
                <a:tc gridSpan="2">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cs-CZ" sz="1200" b="1" dirty="0">
                          <a:solidFill>
                            <a:srgbClr val="292929"/>
                          </a:solidFill>
                          <a:latin typeface="+mn-lt"/>
                          <a:cs typeface="Arial" panose="020B0604020202020204" pitchFamily="34" charset="0"/>
                        </a:rPr>
                        <a:t>Rok studia</a:t>
                      </a: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pPr algn="l" fontAlgn="b"/>
                      <a:endParaRPr lang="cs-CZ" sz="1100" b="0" i="0" u="none" strike="noStrike" dirty="0">
                        <a:solidFill>
                          <a:srgbClr val="000000"/>
                        </a:solidFill>
                        <a:effectLst/>
                        <a:latin typeface="+mn-lt"/>
                      </a:endParaRPr>
                    </a:p>
                  </a:txBody>
                  <a:tcPr marL="7620" marR="7620" marT="762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cs-CZ" sz="1200" b="1" i="0" u="none" strike="noStrike">
                          <a:solidFill>
                            <a:srgbClr val="000000"/>
                          </a:solidFill>
                          <a:effectLst/>
                          <a:latin typeface="Calibri" panose="020F0502020204030204" pitchFamily="34" charset="0"/>
                        </a:rPr>
                        <a:t>2008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2009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2020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2021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2022</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77495">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1" u="none" strike="noStrike" dirty="0">
                          <a:effectLst/>
                          <a:latin typeface="+mn-lt"/>
                        </a:rPr>
                        <a:t>Poprvé zapsaní celkem</a:t>
                      </a:r>
                      <a:endParaRPr lang="cs-CZ" sz="1200" b="1" i="0" u="none" strike="noStrike" dirty="0">
                        <a:solidFill>
                          <a:srgbClr val="000000"/>
                        </a:solidFill>
                        <a:effectLst/>
                        <a:latin typeface="+mn-lt"/>
                      </a:endParaRPr>
                    </a:p>
                  </a:txBody>
                  <a:tcPr marL="7620" marR="7620" marT="7620" marB="0" anchor="ctr">
                    <a:lnL w="12700" cmpd="sng">
                      <a:solidFill>
                        <a:srgbClr val="FFFFFF"/>
                      </a:solidFill>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1 658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1 735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1 907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2 095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1 863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1 907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1 813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1 865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1 920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1 870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1 835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2 165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2 155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2 094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1 990</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7495">
                <a:tc rowSpan="2">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1" u="none" strike="noStrike" dirty="0">
                          <a:solidFill>
                            <a:srgbClr val="C00000"/>
                          </a:solidFill>
                          <a:effectLst/>
                          <a:latin typeface="+mn-lt"/>
                        </a:rPr>
                        <a:t>z toho: poprvé zapsaní v ČJ</a:t>
                      </a:r>
                      <a:endParaRPr lang="cs-CZ" sz="1200" b="1" i="0" u="none" strike="noStrike" dirty="0">
                        <a:solidFill>
                          <a:srgbClr val="C00000"/>
                        </a:solidFill>
                        <a:effectLst/>
                        <a:latin typeface="+mn-lt"/>
                      </a:endParaRPr>
                    </a:p>
                  </a:txBody>
                  <a:tcPr marL="7620" marR="7620" marT="7620" marB="0" anchor="ctr">
                    <a:lnL w="12700" cmpd="sng">
                      <a:solidFill>
                        <a:srgbClr val="FFFFFF"/>
                      </a:solidFill>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1 458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1 517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1 698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1 824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1 597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1 621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1 562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1 522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1 556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1 521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1 495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1 836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1 875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2 070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1 957</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430">
                <a:tc vMerge="1">
                  <a:txBody>
                    <a:bodyPr/>
                    <a:lstStyle/>
                    <a:p>
                      <a:pPr algn="l" fontAlgn="b"/>
                      <a:endParaRPr lang="cs-CZ" sz="1100" b="1" i="0" u="none" strike="noStrike" dirty="0">
                        <a:solidFill>
                          <a:srgbClr val="000000"/>
                        </a:solidFill>
                        <a:effectLst/>
                        <a:latin typeface="Calibri"/>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i="1" u="none" strike="noStrike" dirty="0">
                          <a:effectLst/>
                          <a:latin typeface="+mn-lt"/>
                        </a:rPr>
                        <a:t>podíl z celkem</a:t>
                      </a:r>
                      <a:endParaRPr lang="cs-CZ" sz="1200" b="0" i="1"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87,9 %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87,4 %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89,0 %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87,1 %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85,7 %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85,0 %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86,2 %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81,6 %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81,0 %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81,3 %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81,5 %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84,8 %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dirty="0">
                          <a:solidFill>
                            <a:srgbClr val="000000"/>
                          </a:solidFill>
                          <a:effectLst/>
                          <a:latin typeface="Calibri" panose="020F0502020204030204" pitchFamily="34" charset="0"/>
                        </a:rPr>
                        <a:t>87,0 %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dirty="0">
                          <a:solidFill>
                            <a:srgbClr val="000000"/>
                          </a:solidFill>
                          <a:effectLst/>
                          <a:latin typeface="Calibri" panose="020F0502020204030204" pitchFamily="34" charset="0"/>
                        </a:rPr>
                        <a:t>98,9 %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98,3 %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7495">
                <a:tc rowSpan="2">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1" u="none" strike="noStrike" dirty="0">
                          <a:solidFill>
                            <a:srgbClr val="C00000"/>
                          </a:solidFill>
                          <a:effectLst/>
                          <a:latin typeface="+mn-lt"/>
                        </a:rPr>
                        <a:t>z toho: poprvé zapsaní v ČJ </a:t>
                      </a:r>
                    </a:p>
                    <a:p>
                      <a:pPr algn="l" fontAlgn="b"/>
                      <a:r>
                        <a:rPr lang="cs-CZ" sz="1200" b="1" u="none" strike="noStrike" dirty="0">
                          <a:solidFill>
                            <a:srgbClr val="C00000"/>
                          </a:solidFill>
                          <a:effectLst/>
                          <a:latin typeface="+mn-lt"/>
                        </a:rPr>
                        <a:t>- občané ČR</a:t>
                      </a:r>
                      <a:endParaRPr lang="cs-CZ" sz="1200" b="1" i="0" u="none" strike="noStrike" dirty="0">
                        <a:solidFill>
                          <a:srgbClr val="C00000"/>
                        </a:solidFill>
                        <a:effectLst/>
                        <a:latin typeface="+mn-lt"/>
                      </a:endParaRPr>
                    </a:p>
                  </a:txBody>
                  <a:tcPr marL="7620" marR="7620" marT="7620" marB="0" anchor="ctr">
                    <a:lnL w="12700" cmpd="sng">
                      <a:solidFill>
                        <a:srgbClr val="FFFFFF"/>
                      </a:solidFill>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1 252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1 303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1 429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1 481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1 311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1 294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1 227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1 173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1 215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1 269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1 218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1 489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1 515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1 735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1 601</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9430">
                <a:tc vMerge="1">
                  <a:txBody>
                    <a:bodyPr/>
                    <a:lstStyle/>
                    <a:p>
                      <a:pPr algn="l" fontAlgn="b"/>
                      <a:endParaRPr lang="cs-CZ" sz="1100" b="1" i="0" u="none" strike="noStrike" dirty="0">
                        <a:solidFill>
                          <a:srgbClr val="000000"/>
                        </a:solidFill>
                        <a:effectLst/>
                        <a:latin typeface="+mn-lt"/>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i="1" u="none" strike="noStrike" dirty="0">
                          <a:effectLst/>
                          <a:latin typeface="+mn-lt"/>
                        </a:rPr>
                        <a:t>podíl z celkem</a:t>
                      </a:r>
                      <a:endParaRPr lang="cs-CZ" sz="1200" b="0" i="1"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75,5 %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75,1 %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74,9 %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70,7 %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70,4 %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67,9 %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67,7 %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62,9 %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63,3 %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67,9 %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66,4 %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68,8 %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70,3 %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82,9 %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80,5 %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7495">
                <a:tc rowSpan="3">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1" u="none" strike="noStrike" dirty="0">
                          <a:effectLst/>
                          <a:latin typeface="+mn-lt"/>
                        </a:rPr>
                        <a:t>z toho: poprvé zapsaní v ČJ </a:t>
                      </a:r>
                    </a:p>
                    <a:p>
                      <a:pPr algn="l" fontAlgn="b"/>
                      <a:r>
                        <a:rPr lang="cs-CZ" sz="1200" b="1" u="none" strike="noStrike" dirty="0">
                          <a:effectLst/>
                          <a:latin typeface="+mn-lt"/>
                        </a:rPr>
                        <a:t>- cizinci</a:t>
                      </a:r>
                      <a:endParaRPr lang="cs-CZ" sz="1200" b="1" i="0" u="none" strike="noStrike" dirty="0">
                        <a:solidFill>
                          <a:srgbClr val="000000"/>
                        </a:solidFill>
                        <a:effectLst/>
                        <a:latin typeface="+mn-lt"/>
                      </a:endParaRPr>
                    </a:p>
                  </a:txBody>
                  <a:tcPr marL="7620" marR="7620" marT="7620" marB="0" anchor="ctr">
                    <a:lnL w="12700" cmpd="sng">
                      <a:solidFill>
                        <a:srgbClr val="FFFFFF"/>
                      </a:solidFill>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302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325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396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500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435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492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506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532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540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357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417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520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562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511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552</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9430">
                <a:tc vMerge="1">
                  <a:txBody>
                    <a:bodyPr/>
                    <a:lstStyle/>
                    <a:p>
                      <a:pPr algn="l" fontAlgn="b"/>
                      <a:endParaRPr lang="cs-CZ" sz="1100" b="1" i="0" u="none" strike="noStrike" dirty="0">
                        <a:solidFill>
                          <a:srgbClr val="000000"/>
                        </a:solidFill>
                        <a:effectLst/>
                        <a:latin typeface="+mn-lt"/>
                      </a:endParaRPr>
                    </a:p>
                  </a:txBody>
                  <a:tcPr marL="7620" marR="7620" marT="7620" marB="0" anchor="c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i="1" u="none" strike="noStrike" dirty="0">
                          <a:effectLst/>
                          <a:latin typeface="+mn-lt"/>
                        </a:rPr>
                        <a:t>podíl z celkem</a:t>
                      </a:r>
                      <a:endParaRPr lang="cs-CZ" sz="1200" b="0" i="1"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18,2 %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18,7 %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20,8 %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23,9 %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23,3 %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25,8 %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27,9 %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28,5 %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28,1 %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19,1 %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22,7 %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24,0 %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26,1 %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24,4 %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27,7 %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7495">
                <a:tc vMerge="1">
                  <a:txBody>
                    <a:bodyPr/>
                    <a:lstStyle/>
                    <a:p>
                      <a:pPr algn="l" fontAlgn="b"/>
                      <a:endParaRPr lang="cs-CZ" sz="1100" b="1" i="0" u="none" strike="noStrike" dirty="0">
                        <a:solidFill>
                          <a:srgbClr val="000000"/>
                        </a:solidFill>
                        <a:effectLst/>
                        <a:latin typeface="+mn-lt"/>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ctr"/>
                      <a:r>
                        <a:rPr lang="cs-CZ" sz="1200" b="0" i="1" u="none" strike="noStrike" dirty="0">
                          <a:solidFill>
                            <a:srgbClr val="000000"/>
                          </a:solidFill>
                          <a:effectLst/>
                          <a:latin typeface="+mn-lt"/>
                        </a:rPr>
                        <a:t>podíl z ČJ</a:t>
                      </a: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20,7 %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21,4 %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23,3 %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27,4 %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27,2 %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30,4 %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32,4 %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35,0 %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34,7 %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23,5 %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27,9 %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28,3 %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30,0 %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24,7 %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dirty="0">
                          <a:solidFill>
                            <a:srgbClr val="000000"/>
                          </a:solidFill>
                          <a:effectLst/>
                          <a:latin typeface="Calibri" panose="020F0502020204030204" pitchFamily="34" charset="0"/>
                        </a:rPr>
                        <a:t>28,2 %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graphicFrame>
        <p:nvGraphicFramePr>
          <p:cNvPr id="4" name="Graf 3">
            <a:extLst>
              <a:ext uri="{FF2B5EF4-FFF2-40B4-BE49-F238E27FC236}">
                <a16:creationId xmlns:a16="http://schemas.microsoft.com/office/drawing/2014/main" id="{581C70A3-E422-B5B2-2A62-3880F5C8C2DF}"/>
              </a:ext>
            </a:extLst>
          </p:cNvPr>
          <p:cNvGraphicFramePr/>
          <p:nvPr>
            <p:extLst>
              <p:ext uri="{D42A27DB-BD31-4B8C-83A1-F6EECF244321}">
                <p14:modId xmlns:p14="http://schemas.microsoft.com/office/powerpoint/2010/main" val="705589869"/>
              </p:ext>
            </p:extLst>
          </p:nvPr>
        </p:nvGraphicFramePr>
        <p:xfrm>
          <a:off x="1553725" y="3349446"/>
          <a:ext cx="6314133" cy="3380900"/>
        </p:xfrm>
        <a:graphic>
          <a:graphicData uri="http://schemas.openxmlformats.org/drawingml/2006/chart">
            <c:chart xmlns:c="http://schemas.openxmlformats.org/drawingml/2006/chart" xmlns:r="http://schemas.openxmlformats.org/officeDocument/2006/relationships" r:id="rId2"/>
          </a:graphicData>
        </a:graphic>
      </p:graphicFrame>
      <p:sp>
        <p:nvSpPr>
          <p:cNvPr id="5" name="Obdélník 4">
            <a:extLst>
              <a:ext uri="{FF2B5EF4-FFF2-40B4-BE49-F238E27FC236}">
                <a16:creationId xmlns:a16="http://schemas.microsoft.com/office/drawing/2014/main" id="{4E172AD0-38B3-A741-1661-3D48AC8B70E0}"/>
              </a:ext>
            </a:extLst>
          </p:cNvPr>
          <p:cNvSpPr/>
          <p:nvPr/>
        </p:nvSpPr>
        <p:spPr>
          <a:xfrm>
            <a:off x="7867858" y="6280224"/>
            <a:ext cx="151860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Arial" panose="020B0604020202020204" pitchFamily="34" charset="0"/>
              </a:rPr>
              <a:t>Rok studia</a:t>
            </a:r>
          </a:p>
        </p:txBody>
      </p:sp>
      <p:sp>
        <p:nvSpPr>
          <p:cNvPr id="6" name="Obdélník 5">
            <a:extLst>
              <a:ext uri="{FF2B5EF4-FFF2-40B4-BE49-F238E27FC236}">
                <a16:creationId xmlns:a16="http://schemas.microsoft.com/office/drawing/2014/main" id="{EB6AEBA0-F088-40C7-176F-45FA08C23895}"/>
              </a:ext>
            </a:extLst>
          </p:cNvPr>
          <p:cNvSpPr/>
          <p:nvPr/>
        </p:nvSpPr>
        <p:spPr>
          <a:xfrm>
            <a:off x="335360" y="3408472"/>
            <a:ext cx="1250603" cy="73866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Arial" panose="020B0604020202020204" pitchFamily="34" charset="0"/>
              </a:rPr>
              <a:t>Počet poprvé zapsaných</a:t>
            </a:r>
          </a:p>
        </p:txBody>
      </p:sp>
      <p:sp>
        <p:nvSpPr>
          <p:cNvPr id="7" name="Obdélník 6">
            <a:extLst>
              <a:ext uri="{FF2B5EF4-FFF2-40B4-BE49-F238E27FC236}">
                <a16:creationId xmlns:a16="http://schemas.microsoft.com/office/drawing/2014/main" id="{8B9716B3-0179-F8FA-A4AF-61785A93BE8C}"/>
              </a:ext>
            </a:extLst>
          </p:cNvPr>
          <p:cNvSpPr/>
          <p:nvPr/>
        </p:nvSpPr>
        <p:spPr>
          <a:xfrm>
            <a:off x="8447184" y="4310757"/>
            <a:ext cx="3220941" cy="118494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Poprvé zapsaní celkem</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Poprvé zapsaní v ČJ</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Poprvé zapsaní v ČJ - občané ČR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Poprvé zapsaní v ČJ – cizinci</a:t>
            </a:r>
          </a:p>
        </p:txBody>
      </p:sp>
      <p:cxnSp>
        <p:nvCxnSpPr>
          <p:cNvPr id="8" name="Přímá spojnice 7">
            <a:extLst>
              <a:ext uri="{FF2B5EF4-FFF2-40B4-BE49-F238E27FC236}">
                <a16:creationId xmlns:a16="http://schemas.microsoft.com/office/drawing/2014/main" id="{43F446F8-FA2D-73B5-5BDC-CBF724016805}"/>
              </a:ext>
            </a:extLst>
          </p:cNvPr>
          <p:cNvCxnSpPr>
            <a:cxnSpLocks/>
          </p:cNvCxnSpPr>
          <p:nvPr/>
        </p:nvCxnSpPr>
        <p:spPr bwMode="auto">
          <a:xfrm>
            <a:off x="8052298" y="4477304"/>
            <a:ext cx="385260" cy="0"/>
          </a:xfrm>
          <a:prstGeom prst="line">
            <a:avLst/>
          </a:prstGeom>
          <a:solidFill>
            <a:srgbClr val="A38B69"/>
          </a:solidFill>
          <a:ln w="28575" cap="flat" cmpd="sng" algn="ctr">
            <a:solidFill>
              <a:srgbClr val="292929">
                <a:lumMod val="90000"/>
                <a:lumOff val="10000"/>
              </a:srgbClr>
            </a:solidFill>
            <a:prstDash val="solid"/>
            <a:round/>
            <a:headEnd type="none" w="med" len="med"/>
            <a:tailEnd type="none" w="med" len="med"/>
          </a:ln>
          <a:effectLst/>
        </p:spPr>
      </p:cxnSp>
      <p:cxnSp>
        <p:nvCxnSpPr>
          <p:cNvPr id="9" name="Přímá spojnice 8">
            <a:extLst>
              <a:ext uri="{FF2B5EF4-FFF2-40B4-BE49-F238E27FC236}">
                <a16:creationId xmlns:a16="http://schemas.microsoft.com/office/drawing/2014/main" id="{D204BBF6-1146-C88D-7DE2-40EB220B51C8}"/>
              </a:ext>
            </a:extLst>
          </p:cNvPr>
          <p:cNvCxnSpPr>
            <a:cxnSpLocks/>
          </p:cNvCxnSpPr>
          <p:nvPr/>
        </p:nvCxnSpPr>
        <p:spPr bwMode="auto">
          <a:xfrm>
            <a:off x="8052298" y="4767211"/>
            <a:ext cx="385260" cy="0"/>
          </a:xfrm>
          <a:prstGeom prst="line">
            <a:avLst/>
          </a:prstGeom>
          <a:solidFill>
            <a:srgbClr val="A38B69"/>
          </a:solidFill>
          <a:ln w="28575" cap="flat" cmpd="sng" algn="ctr">
            <a:solidFill>
              <a:srgbClr val="0070C0"/>
            </a:solidFill>
            <a:prstDash val="solid"/>
            <a:round/>
            <a:headEnd type="none" w="med" len="med"/>
            <a:tailEnd type="none" w="med" len="med"/>
          </a:ln>
          <a:effectLst/>
        </p:spPr>
      </p:cxnSp>
      <p:cxnSp>
        <p:nvCxnSpPr>
          <p:cNvPr id="10" name="Přímá spojnice 9">
            <a:extLst>
              <a:ext uri="{FF2B5EF4-FFF2-40B4-BE49-F238E27FC236}">
                <a16:creationId xmlns:a16="http://schemas.microsoft.com/office/drawing/2014/main" id="{E416549B-C50F-A221-F11C-0F778EDCF108}"/>
              </a:ext>
            </a:extLst>
          </p:cNvPr>
          <p:cNvCxnSpPr>
            <a:cxnSpLocks/>
          </p:cNvCxnSpPr>
          <p:nvPr/>
        </p:nvCxnSpPr>
        <p:spPr bwMode="auto">
          <a:xfrm>
            <a:off x="8052298" y="5057118"/>
            <a:ext cx="385260" cy="0"/>
          </a:xfrm>
          <a:prstGeom prst="line">
            <a:avLst/>
          </a:prstGeom>
          <a:solidFill>
            <a:srgbClr val="A38B69"/>
          </a:solidFill>
          <a:ln w="28575" cap="flat" cmpd="sng" algn="ctr">
            <a:solidFill>
              <a:srgbClr val="00B050"/>
            </a:solidFill>
            <a:prstDash val="solid"/>
            <a:round/>
            <a:headEnd type="none" w="med" len="med"/>
            <a:tailEnd type="none" w="med" len="med"/>
          </a:ln>
          <a:effectLst/>
        </p:spPr>
      </p:cxnSp>
      <p:cxnSp>
        <p:nvCxnSpPr>
          <p:cNvPr id="11" name="Přímá spojnice 10">
            <a:extLst>
              <a:ext uri="{FF2B5EF4-FFF2-40B4-BE49-F238E27FC236}">
                <a16:creationId xmlns:a16="http://schemas.microsoft.com/office/drawing/2014/main" id="{DB08F767-6A8A-6050-6CC3-A975A4E16E7E}"/>
              </a:ext>
            </a:extLst>
          </p:cNvPr>
          <p:cNvCxnSpPr>
            <a:cxnSpLocks/>
          </p:cNvCxnSpPr>
          <p:nvPr/>
        </p:nvCxnSpPr>
        <p:spPr bwMode="auto">
          <a:xfrm>
            <a:off x="8052298" y="5347025"/>
            <a:ext cx="385260" cy="0"/>
          </a:xfrm>
          <a:prstGeom prst="line">
            <a:avLst/>
          </a:prstGeom>
          <a:solidFill>
            <a:srgbClr val="A38B69"/>
          </a:solidFill>
          <a:ln w="28575" cap="flat" cmpd="sng" algn="ctr">
            <a:solidFill>
              <a:srgbClr val="FFC000"/>
            </a:solidFill>
            <a:prstDash val="solid"/>
            <a:round/>
            <a:headEnd type="none" w="med" len="med"/>
            <a:tailEnd type="none" w="med" len="med"/>
          </a:ln>
          <a:effectLst/>
        </p:spPr>
      </p:cxnSp>
      <p:cxnSp>
        <p:nvCxnSpPr>
          <p:cNvPr id="12" name="Přímá spojnice 11">
            <a:extLst>
              <a:ext uri="{FF2B5EF4-FFF2-40B4-BE49-F238E27FC236}">
                <a16:creationId xmlns:a16="http://schemas.microsoft.com/office/drawing/2014/main" id="{D475EAEB-BF9A-1882-253D-EF609643D990}"/>
              </a:ext>
            </a:extLst>
          </p:cNvPr>
          <p:cNvCxnSpPr>
            <a:cxnSpLocks/>
          </p:cNvCxnSpPr>
          <p:nvPr/>
        </p:nvCxnSpPr>
        <p:spPr bwMode="auto">
          <a:xfrm>
            <a:off x="384741" y="1292144"/>
            <a:ext cx="180000" cy="0"/>
          </a:xfrm>
          <a:prstGeom prst="line">
            <a:avLst/>
          </a:prstGeom>
          <a:solidFill>
            <a:srgbClr val="A38B69"/>
          </a:solidFill>
          <a:ln w="28575" cap="flat" cmpd="sng" algn="ctr">
            <a:solidFill>
              <a:srgbClr val="292929">
                <a:lumMod val="90000"/>
                <a:lumOff val="10000"/>
              </a:srgbClr>
            </a:solidFill>
            <a:prstDash val="solid"/>
            <a:round/>
            <a:headEnd type="none" w="med" len="med"/>
            <a:tailEnd type="none" w="med" len="med"/>
          </a:ln>
          <a:effectLst/>
        </p:spPr>
      </p:cxnSp>
      <p:cxnSp>
        <p:nvCxnSpPr>
          <p:cNvPr id="13" name="Přímá spojnice 12">
            <a:extLst>
              <a:ext uri="{FF2B5EF4-FFF2-40B4-BE49-F238E27FC236}">
                <a16:creationId xmlns:a16="http://schemas.microsoft.com/office/drawing/2014/main" id="{35719414-431B-4D38-B576-DB295C4C388E}"/>
              </a:ext>
            </a:extLst>
          </p:cNvPr>
          <p:cNvCxnSpPr>
            <a:cxnSpLocks/>
          </p:cNvCxnSpPr>
          <p:nvPr/>
        </p:nvCxnSpPr>
        <p:spPr bwMode="auto">
          <a:xfrm>
            <a:off x="384741" y="1610491"/>
            <a:ext cx="180000" cy="0"/>
          </a:xfrm>
          <a:prstGeom prst="line">
            <a:avLst/>
          </a:prstGeom>
          <a:solidFill>
            <a:srgbClr val="A38B69"/>
          </a:solidFill>
          <a:ln w="28575" cap="flat" cmpd="sng" algn="ctr">
            <a:solidFill>
              <a:srgbClr val="0070C0"/>
            </a:solidFill>
            <a:prstDash val="solid"/>
            <a:round/>
            <a:headEnd type="none" w="med" len="med"/>
            <a:tailEnd type="none" w="med" len="med"/>
          </a:ln>
          <a:effectLst/>
        </p:spPr>
      </p:cxnSp>
      <p:cxnSp>
        <p:nvCxnSpPr>
          <p:cNvPr id="14" name="Přímá spojnice 13">
            <a:extLst>
              <a:ext uri="{FF2B5EF4-FFF2-40B4-BE49-F238E27FC236}">
                <a16:creationId xmlns:a16="http://schemas.microsoft.com/office/drawing/2014/main" id="{78D2EB6B-6851-741E-F010-05D6FEFB8F35}"/>
              </a:ext>
            </a:extLst>
          </p:cNvPr>
          <p:cNvCxnSpPr>
            <a:cxnSpLocks/>
          </p:cNvCxnSpPr>
          <p:nvPr/>
        </p:nvCxnSpPr>
        <p:spPr bwMode="auto">
          <a:xfrm>
            <a:off x="384741" y="1977733"/>
            <a:ext cx="180000" cy="0"/>
          </a:xfrm>
          <a:prstGeom prst="line">
            <a:avLst/>
          </a:prstGeom>
          <a:solidFill>
            <a:srgbClr val="A38B69"/>
          </a:solidFill>
          <a:ln w="28575" cap="flat" cmpd="sng" algn="ctr">
            <a:solidFill>
              <a:srgbClr val="00B050"/>
            </a:solidFill>
            <a:prstDash val="solid"/>
            <a:round/>
            <a:headEnd type="none" w="med" len="med"/>
            <a:tailEnd type="none" w="med" len="med"/>
          </a:ln>
          <a:effectLst/>
        </p:spPr>
      </p:cxnSp>
      <p:cxnSp>
        <p:nvCxnSpPr>
          <p:cNvPr id="15" name="Přímá spojnice 14">
            <a:extLst>
              <a:ext uri="{FF2B5EF4-FFF2-40B4-BE49-F238E27FC236}">
                <a16:creationId xmlns:a16="http://schemas.microsoft.com/office/drawing/2014/main" id="{7AD25731-6F9C-FD33-0666-3D26B290B87D}"/>
              </a:ext>
            </a:extLst>
          </p:cNvPr>
          <p:cNvCxnSpPr>
            <a:cxnSpLocks/>
          </p:cNvCxnSpPr>
          <p:nvPr/>
        </p:nvCxnSpPr>
        <p:spPr bwMode="auto">
          <a:xfrm>
            <a:off x="384741" y="2527219"/>
            <a:ext cx="180000" cy="0"/>
          </a:xfrm>
          <a:prstGeom prst="line">
            <a:avLst/>
          </a:prstGeom>
          <a:solidFill>
            <a:srgbClr val="A38B69"/>
          </a:solidFill>
          <a:ln w="28575" cap="flat" cmpd="sng" algn="ctr">
            <a:solidFill>
              <a:srgbClr val="FFC000"/>
            </a:solidFill>
            <a:prstDash val="solid"/>
            <a:round/>
            <a:headEnd type="none" w="med" len="med"/>
            <a:tailEnd type="none" w="med" len="med"/>
          </a:ln>
          <a:effectLst/>
        </p:spPr>
      </p:cxnSp>
      <p:sp>
        <p:nvSpPr>
          <p:cNvPr id="19" name="Obdélník 18">
            <a:extLst>
              <a:ext uri="{FF2B5EF4-FFF2-40B4-BE49-F238E27FC236}">
                <a16:creationId xmlns:a16="http://schemas.microsoft.com/office/drawing/2014/main" id="{DD9F3D37-EC79-BE29-B2E3-AD65518FE772}"/>
              </a:ext>
            </a:extLst>
          </p:cNvPr>
          <p:cNvSpPr/>
          <p:nvPr/>
        </p:nvSpPr>
        <p:spPr>
          <a:xfrm>
            <a:off x="9936316" y="6378933"/>
            <a:ext cx="1703749" cy="2974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33" b="0" i="0" u="none" strike="noStrike" kern="1200" cap="none" spc="0" normalizeH="0" baseline="0" noProof="0" dirty="0">
                <a:ln>
                  <a:noFill/>
                </a:ln>
                <a:solidFill>
                  <a:prstClr val="black"/>
                </a:solidFill>
                <a:effectLst/>
                <a:uLnTx/>
                <a:uFillTx/>
                <a:latin typeface="Calibri" panose="020F0502020204030204"/>
                <a:ea typeface="+mn-ea"/>
                <a:cs typeface="+mn-cs"/>
              </a:rPr>
              <a:t>Zdroj: MŠMT</a:t>
            </a:r>
          </a:p>
        </p:txBody>
      </p:sp>
      <p:sp>
        <p:nvSpPr>
          <p:cNvPr id="25" name="TextovéPole 24">
            <a:extLst>
              <a:ext uri="{FF2B5EF4-FFF2-40B4-BE49-F238E27FC236}">
                <a16:creationId xmlns:a16="http://schemas.microsoft.com/office/drawing/2014/main" id="{355B8ECD-692F-1F8E-FB42-D660CD307EFE}"/>
              </a:ext>
            </a:extLst>
          </p:cNvPr>
          <p:cNvSpPr txBox="1"/>
          <p:nvPr/>
        </p:nvSpPr>
        <p:spPr>
          <a:xfrm>
            <a:off x="11251686" y="4477304"/>
            <a:ext cx="832878" cy="369332"/>
          </a:xfrm>
          <a:prstGeom prst="rect">
            <a:avLst/>
          </a:prstGeom>
          <a:solidFill>
            <a:schemeClr val="accent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+ 29%</a:t>
            </a:r>
          </a:p>
        </p:txBody>
      </p:sp>
      <p:sp>
        <p:nvSpPr>
          <p:cNvPr id="26" name="TextovéPole 25">
            <a:extLst>
              <a:ext uri="{FF2B5EF4-FFF2-40B4-BE49-F238E27FC236}">
                <a16:creationId xmlns:a16="http://schemas.microsoft.com/office/drawing/2014/main" id="{BC24B157-94A9-C595-1DD9-B6ED2926CB96}"/>
              </a:ext>
            </a:extLst>
          </p:cNvPr>
          <p:cNvSpPr txBox="1"/>
          <p:nvPr/>
        </p:nvSpPr>
        <p:spPr>
          <a:xfrm>
            <a:off x="11261312" y="4855230"/>
            <a:ext cx="832878" cy="369332"/>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+ 30%</a:t>
            </a:r>
          </a:p>
        </p:txBody>
      </p:sp>
      <p:sp>
        <p:nvSpPr>
          <p:cNvPr id="27" name="TextovéPole 26">
            <a:extLst>
              <a:ext uri="{FF2B5EF4-FFF2-40B4-BE49-F238E27FC236}">
                <a16:creationId xmlns:a16="http://schemas.microsoft.com/office/drawing/2014/main" id="{855C05E8-0D42-ACD0-B96E-ACB68CD9640D}"/>
              </a:ext>
            </a:extLst>
          </p:cNvPr>
          <p:cNvSpPr txBox="1"/>
          <p:nvPr/>
        </p:nvSpPr>
        <p:spPr>
          <a:xfrm>
            <a:off x="11261312" y="5228859"/>
            <a:ext cx="832878" cy="369332"/>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+ 29%</a:t>
            </a:r>
          </a:p>
        </p:txBody>
      </p:sp>
      <p:sp>
        <p:nvSpPr>
          <p:cNvPr id="28" name="TextovéPole 27">
            <a:extLst>
              <a:ext uri="{FF2B5EF4-FFF2-40B4-BE49-F238E27FC236}">
                <a16:creationId xmlns:a16="http://schemas.microsoft.com/office/drawing/2014/main" id="{A365C829-BD38-2169-EDA8-528A1193FCA5}"/>
              </a:ext>
            </a:extLst>
          </p:cNvPr>
          <p:cNvSpPr txBox="1"/>
          <p:nvPr/>
        </p:nvSpPr>
        <p:spPr>
          <a:xfrm>
            <a:off x="8180825" y="3147526"/>
            <a:ext cx="376779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D71440"/>
                </a:solidFill>
                <a:effectLst/>
                <a:uLnTx/>
                <a:uFillTx/>
                <a:latin typeface="Calibri" panose="020F0502020204030204"/>
                <a:ea typeface="+mn-ea"/>
                <a:cs typeface="+mn-cs"/>
              </a:rPr>
              <a:t>Lékařské fakulty program úspěšně plní od roku 2019</a:t>
            </a:r>
          </a:p>
        </p:txBody>
      </p:sp>
      <p:cxnSp>
        <p:nvCxnSpPr>
          <p:cNvPr id="17" name="Přímá spojnice se šipkou 16">
            <a:extLst>
              <a:ext uri="{FF2B5EF4-FFF2-40B4-BE49-F238E27FC236}">
                <a16:creationId xmlns:a16="http://schemas.microsoft.com/office/drawing/2014/main" id="{2640BD16-4F2F-C310-9CA1-0357F117C6F8}"/>
              </a:ext>
            </a:extLst>
          </p:cNvPr>
          <p:cNvCxnSpPr>
            <a:cxnSpLocks/>
          </p:cNvCxnSpPr>
          <p:nvPr/>
        </p:nvCxnSpPr>
        <p:spPr>
          <a:xfrm flipV="1">
            <a:off x="6072446" y="4103069"/>
            <a:ext cx="1200150" cy="558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512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4">
            <a:extLst>
              <a:ext uri="{FF2B5EF4-FFF2-40B4-BE49-F238E27FC236}">
                <a16:creationId xmlns:a16="http://schemas.microsoft.com/office/drawing/2014/main" id="{B9A1BCAC-070A-125F-351B-12585093B6E9}"/>
              </a:ext>
            </a:extLst>
          </p:cNvPr>
          <p:cNvSpPr txBox="1">
            <a:spLocks/>
          </p:cNvSpPr>
          <p:nvPr/>
        </p:nvSpPr>
        <p:spPr>
          <a:xfrm>
            <a:off x="542927" y="89395"/>
            <a:ext cx="11249023" cy="136374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cs-CZ" sz="2600" b="1" kern="1200" dirty="0" smtClean="0">
                <a:solidFill>
                  <a:srgbClr val="D71440"/>
                </a:solidFill>
                <a:latin typeface="+mn-lt"/>
                <a:ea typeface="+mn-ea"/>
                <a:cs typeface="+mn-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Absolventi</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studia</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VL v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drtivé</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většině</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nastupují</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do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pracovního</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poměru</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dalšího</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studia</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v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českém</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zdravotnictví</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endParaRPr kumimoji="0" lang="cs-CZ" sz="3200" b="1" i="0" u="none" strike="noStrike" kern="1200" cap="none" spc="0" normalizeH="0" baseline="0" noProof="0" dirty="0">
              <a:ln>
                <a:noFill/>
              </a:ln>
              <a:solidFill>
                <a:srgbClr val="D7144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cs-CZ" sz="3200" dirty="0">
              <a:latin typeface="Calibri" panose="020F05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Toto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platí</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dlouhodobě</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zejména</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pro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absolventy</a:t>
            </a:r>
            <a:endParaRPr kumimoji="0" lang="cs-CZ" sz="3200" b="1" i="0" u="none" strike="noStrike" kern="1200" cap="none" spc="0" normalizeH="0" baseline="0" noProof="0" dirty="0">
              <a:ln>
                <a:noFill/>
              </a:ln>
              <a:solidFill>
                <a:srgbClr val="D7144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s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českým</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srgbClr val="D71440"/>
                </a:solidFill>
                <a:effectLst/>
                <a:uLnTx/>
                <a:uFillTx/>
                <a:latin typeface="Calibri" panose="020F0502020204030204"/>
                <a:ea typeface="+mn-ea"/>
                <a:cs typeface="+mn-cs"/>
              </a:rPr>
              <a:t>občanstvím</a:t>
            </a:r>
            <a: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t>. </a:t>
            </a:r>
            <a:b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br>
            <a:b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br>
            <a:br>
              <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rPr>
            </a:br>
            <a:endParaRPr kumimoji="0" lang="en-GB" sz="3200" b="1" i="0" u="none" strike="noStrike" kern="1200" cap="none" spc="0" normalizeH="0" baseline="0" noProof="0" dirty="0">
              <a:ln>
                <a:noFill/>
              </a:ln>
              <a:solidFill>
                <a:srgbClr val="D71440"/>
              </a:solidFill>
              <a:effectLst/>
              <a:uLnTx/>
              <a:uFillTx/>
              <a:latin typeface="Calibri" panose="020F0502020204030204"/>
              <a:ea typeface="+mn-ea"/>
              <a:cs typeface="+mn-cs"/>
            </a:endParaRPr>
          </a:p>
        </p:txBody>
      </p:sp>
      <p:sp>
        <p:nvSpPr>
          <p:cNvPr id="7" name="TextovéPole 6">
            <a:extLst>
              <a:ext uri="{FF2B5EF4-FFF2-40B4-BE49-F238E27FC236}">
                <a16:creationId xmlns:a16="http://schemas.microsoft.com/office/drawing/2014/main" id="{653270DE-9717-F3CF-4562-C53841F23572}"/>
              </a:ext>
            </a:extLst>
          </p:cNvPr>
          <p:cNvSpPr txBox="1"/>
          <p:nvPr/>
        </p:nvSpPr>
        <p:spPr>
          <a:xfrm>
            <a:off x="471488" y="2459504"/>
            <a:ext cx="11249023" cy="193899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prstClr val="black"/>
                </a:solidFill>
                <a:effectLst/>
                <a:uLnTx/>
                <a:uFillTx/>
                <a:latin typeface="Calibri" panose="020F0502020204030204"/>
                <a:ea typeface="+mn-ea"/>
                <a:cs typeface="+mn-cs"/>
              </a:rPr>
              <a:t>Konkrétně dle dat k 30.6. 2023 pracují/studují v českém zdravotnictví</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3000" b="0" i="0" u="none" strike="noStrike" kern="1200" cap="none" spc="0" normalizeH="0" baseline="0" noProof="0" dirty="0">
                <a:ln>
                  <a:noFill/>
                </a:ln>
                <a:solidFill>
                  <a:prstClr val="black"/>
                </a:solidFill>
                <a:effectLst/>
                <a:uLnTx/>
                <a:uFillTx/>
                <a:latin typeface="Calibri" panose="020F0502020204030204"/>
                <a:ea typeface="+mn-ea"/>
                <a:cs typeface="+mn-cs"/>
              </a:rPr>
              <a:t>Absolventi s českým občanstvím: 90% – 93%</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3000" b="0" i="0" u="none" strike="noStrike" kern="1200" cap="none" spc="0" normalizeH="0" baseline="0" noProof="0" dirty="0">
                <a:ln>
                  <a:noFill/>
                </a:ln>
                <a:solidFill>
                  <a:prstClr val="black"/>
                </a:solidFill>
                <a:effectLst/>
                <a:uLnTx/>
                <a:uFillTx/>
                <a:latin typeface="Calibri" panose="020F0502020204030204"/>
                <a:ea typeface="+mn-ea"/>
                <a:cs typeface="+mn-cs"/>
              </a:rPr>
              <a:t>Absolventi se slovenským občanstvím: 60% – 65%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cs-CZ" sz="3000" b="0" i="0" u="none" strike="noStrike" kern="1200" cap="none" spc="0" normalizeH="0" baseline="0" noProof="0" dirty="0">
                <a:ln>
                  <a:noFill/>
                </a:ln>
                <a:solidFill>
                  <a:prstClr val="black"/>
                </a:solidFill>
                <a:effectLst/>
                <a:uLnTx/>
                <a:uFillTx/>
                <a:latin typeface="Calibri" panose="020F0502020204030204"/>
                <a:ea typeface="+mn-ea"/>
                <a:cs typeface="+mn-cs"/>
              </a:rPr>
              <a:t>Absolventi studující v ČJ – občané dalších zemí: 80% - 83%</a:t>
            </a:r>
          </a:p>
        </p:txBody>
      </p:sp>
      <p:sp>
        <p:nvSpPr>
          <p:cNvPr id="8" name="TextovéPole 7">
            <a:extLst>
              <a:ext uri="{FF2B5EF4-FFF2-40B4-BE49-F238E27FC236}">
                <a16:creationId xmlns:a16="http://schemas.microsoft.com/office/drawing/2014/main" id="{FD09CD69-9982-3DAB-A354-29A2DEB55474}"/>
              </a:ext>
            </a:extLst>
          </p:cNvPr>
          <p:cNvSpPr txBox="1"/>
          <p:nvPr/>
        </p:nvSpPr>
        <p:spPr>
          <a:xfrm>
            <a:off x="542927" y="4676775"/>
            <a:ext cx="112490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1200" cap="none" spc="0" normalizeH="0" baseline="0" noProof="0" dirty="0">
                <a:ln>
                  <a:noFill/>
                </a:ln>
                <a:solidFill>
                  <a:prstClr val="black"/>
                </a:solidFill>
                <a:effectLst/>
                <a:uLnTx/>
                <a:uFillTx/>
                <a:latin typeface="Calibri" panose="020F0502020204030204"/>
                <a:ea typeface="+mn-ea"/>
                <a:cs typeface="+mn-cs"/>
              </a:rPr>
              <a:t>Podíl absolventů s českým občanstvím, kteří zůstávají v českém zdravotnictví je dlouhodobě nad 90%. U občanů Slovenské republiky tento podíl narostl za posledních 10 let z cca 40% na 64%.  </a:t>
            </a:r>
          </a:p>
        </p:txBody>
      </p:sp>
    </p:spTree>
    <p:extLst>
      <p:ext uri="{BB962C8B-B14F-4D97-AF65-F5344CB8AC3E}">
        <p14:creationId xmlns:p14="http://schemas.microsoft.com/office/powerpoint/2010/main" val="663852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1B8686-6926-B743-A5C6-5D2F45E8E659}"/>
              </a:ext>
            </a:extLst>
          </p:cNvPr>
          <p:cNvSpPr>
            <a:spLocks noGrp="1"/>
          </p:cNvSpPr>
          <p:nvPr>
            <p:ph type="title"/>
          </p:nvPr>
        </p:nvSpPr>
        <p:spPr/>
        <p:txBody>
          <a:bodyPr/>
          <a:lstStyle/>
          <a:p>
            <a:r>
              <a:rPr lang="cs-CZ" dirty="0"/>
              <a:t>Celkový přehled počtu absolventů všeobecného lékařství dle typu studia </a:t>
            </a:r>
          </a:p>
        </p:txBody>
      </p:sp>
      <p:graphicFrame>
        <p:nvGraphicFramePr>
          <p:cNvPr id="3" name="Tabulka 2">
            <a:extLst>
              <a:ext uri="{FF2B5EF4-FFF2-40B4-BE49-F238E27FC236}">
                <a16:creationId xmlns:a16="http://schemas.microsoft.com/office/drawing/2014/main" id="{2D84F5C0-2642-F002-4021-B0DE38F2C794}"/>
              </a:ext>
            </a:extLst>
          </p:cNvPr>
          <p:cNvGraphicFramePr>
            <a:graphicFrameLocks noGrp="1"/>
          </p:cNvGraphicFramePr>
          <p:nvPr/>
        </p:nvGraphicFramePr>
        <p:xfrm>
          <a:off x="674496" y="778739"/>
          <a:ext cx="11399737" cy="2331362"/>
        </p:xfrm>
        <a:graphic>
          <a:graphicData uri="http://schemas.openxmlformats.org/drawingml/2006/table">
            <a:tbl>
              <a:tblPr/>
              <a:tblGrid>
                <a:gridCol w="1920367">
                  <a:extLst>
                    <a:ext uri="{9D8B030D-6E8A-4147-A177-3AD203B41FA5}">
                      <a16:colId xmlns:a16="http://schemas.microsoft.com/office/drawing/2014/main" val="20000"/>
                    </a:ext>
                  </a:extLst>
                </a:gridCol>
                <a:gridCol w="912495">
                  <a:extLst>
                    <a:ext uri="{9D8B030D-6E8A-4147-A177-3AD203B41FA5}">
                      <a16:colId xmlns:a16="http://schemas.microsoft.com/office/drawing/2014/main" val="20001"/>
                    </a:ext>
                  </a:extLst>
                </a:gridCol>
                <a:gridCol w="571125">
                  <a:extLst>
                    <a:ext uri="{9D8B030D-6E8A-4147-A177-3AD203B41FA5}">
                      <a16:colId xmlns:a16="http://schemas.microsoft.com/office/drawing/2014/main" val="20002"/>
                    </a:ext>
                  </a:extLst>
                </a:gridCol>
                <a:gridCol w="571125">
                  <a:extLst>
                    <a:ext uri="{9D8B030D-6E8A-4147-A177-3AD203B41FA5}">
                      <a16:colId xmlns:a16="http://schemas.microsoft.com/office/drawing/2014/main" val="20003"/>
                    </a:ext>
                  </a:extLst>
                </a:gridCol>
                <a:gridCol w="571125">
                  <a:extLst>
                    <a:ext uri="{9D8B030D-6E8A-4147-A177-3AD203B41FA5}">
                      <a16:colId xmlns:a16="http://schemas.microsoft.com/office/drawing/2014/main" val="20004"/>
                    </a:ext>
                  </a:extLst>
                </a:gridCol>
                <a:gridCol w="571125">
                  <a:extLst>
                    <a:ext uri="{9D8B030D-6E8A-4147-A177-3AD203B41FA5}">
                      <a16:colId xmlns:a16="http://schemas.microsoft.com/office/drawing/2014/main" val="20005"/>
                    </a:ext>
                  </a:extLst>
                </a:gridCol>
                <a:gridCol w="571125">
                  <a:extLst>
                    <a:ext uri="{9D8B030D-6E8A-4147-A177-3AD203B41FA5}">
                      <a16:colId xmlns:a16="http://schemas.microsoft.com/office/drawing/2014/main" val="20006"/>
                    </a:ext>
                  </a:extLst>
                </a:gridCol>
                <a:gridCol w="571125">
                  <a:extLst>
                    <a:ext uri="{9D8B030D-6E8A-4147-A177-3AD203B41FA5}">
                      <a16:colId xmlns:a16="http://schemas.microsoft.com/office/drawing/2014/main" val="20007"/>
                    </a:ext>
                  </a:extLst>
                </a:gridCol>
                <a:gridCol w="571125">
                  <a:extLst>
                    <a:ext uri="{9D8B030D-6E8A-4147-A177-3AD203B41FA5}">
                      <a16:colId xmlns:a16="http://schemas.microsoft.com/office/drawing/2014/main" val="20008"/>
                    </a:ext>
                  </a:extLst>
                </a:gridCol>
                <a:gridCol w="571125">
                  <a:extLst>
                    <a:ext uri="{9D8B030D-6E8A-4147-A177-3AD203B41FA5}">
                      <a16:colId xmlns:a16="http://schemas.microsoft.com/office/drawing/2014/main" val="20009"/>
                    </a:ext>
                  </a:extLst>
                </a:gridCol>
                <a:gridCol w="571125">
                  <a:extLst>
                    <a:ext uri="{9D8B030D-6E8A-4147-A177-3AD203B41FA5}">
                      <a16:colId xmlns:a16="http://schemas.microsoft.com/office/drawing/2014/main" val="20010"/>
                    </a:ext>
                  </a:extLst>
                </a:gridCol>
                <a:gridCol w="571125">
                  <a:extLst>
                    <a:ext uri="{9D8B030D-6E8A-4147-A177-3AD203B41FA5}">
                      <a16:colId xmlns:a16="http://schemas.microsoft.com/office/drawing/2014/main" val="20011"/>
                    </a:ext>
                  </a:extLst>
                </a:gridCol>
                <a:gridCol w="571125">
                  <a:extLst>
                    <a:ext uri="{9D8B030D-6E8A-4147-A177-3AD203B41FA5}">
                      <a16:colId xmlns:a16="http://schemas.microsoft.com/office/drawing/2014/main" val="20012"/>
                    </a:ext>
                  </a:extLst>
                </a:gridCol>
                <a:gridCol w="571125">
                  <a:extLst>
                    <a:ext uri="{9D8B030D-6E8A-4147-A177-3AD203B41FA5}">
                      <a16:colId xmlns:a16="http://schemas.microsoft.com/office/drawing/2014/main" val="916051925"/>
                    </a:ext>
                  </a:extLst>
                </a:gridCol>
                <a:gridCol w="571125">
                  <a:extLst>
                    <a:ext uri="{9D8B030D-6E8A-4147-A177-3AD203B41FA5}">
                      <a16:colId xmlns:a16="http://schemas.microsoft.com/office/drawing/2014/main" val="1226982064"/>
                    </a:ext>
                  </a:extLst>
                </a:gridCol>
                <a:gridCol w="571125">
                  <a:extLst>
                    <a:ext uri="{9D8B030D-6E8A-4147-A177-3AD203B41FA5}">
                      <a16:colId xmlns:a16="http://schemas.microsoft.com/office/drawing/2014/main" val="882430303"/>
                    </a:ext>
                  </a:extLst>
                </a:gridCol>
                <a:gridCol w="571125">
                  <a:extLst>
                    <a:ext uri="{9D8B030D-6E8A-4147-A177-3AD203B41FA5}">
                      <a16:colId xmlns:a16="http://schemas.microsoft.com/office/drawing/2014/main" val="1912400120"/>
                    </a:ext>
                  </a:extLst>
                </a:gridCol>
              </a:tblGrid>
              <a:tr h="206237">
                <a:tc gridSpan="2">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cs-CZ" sz="1200" b="1" dirty="0">
                          <a:solidFill>
                            <a:srgbClr val="292929"/>
                          </a:solidFill>
                          <a:latin typeface="+mn-lt"/>
                          <a:cs typeface="Arial" panose="020B0604020202020204" pitchFamily="34" charset="0"/>
                        </a:rPr>
                        <a:t>Rok ukončení studia</a:t>
                      </a: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pPr algn="l" fontAlgn="b"/>
                      <a:endParaRPr lang="cs-CZ" sz="1100" b="0" i="0" u="none" strike="noStrike" dirty="0">
                        <a:solidFill>
                          <a:srgbClr val="000000"/>
                        </a:solidFill>
                        <a:effectLst/>
                        <a:latin typeface="+mn-lt"/>
                      </a:endParaRPr>
                    </a:p>
                  </a:txBody>
                  <a:tcPr marL="7620" marR="7620" marT="7620" marB="0"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cs-CZ" sz="1200" b="1" i="0" u="none" strike="noStrike">
                          <a:solidFill>
                            <a:srgbClr val="000000"/>
                          </a:solidFill>
                          <a:effectLst/>
                          <a:latin typeface="Calibri" panose="020F0502020204030204" pitchFamily="34" charset="0"/>
                        </a:rPr>
                        <a:t>2008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2009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2019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2020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dirty="0">
                          <a:solidFill>
                            <a:srgbClr val="000000"/>
                          </a:solidFill>
                          <a:effectLst/>
                          <a:latin typeface="Calibri" panose="020F0502020204030204" pitchFamily="34" charset="0"/>
                        </a:rPr>
                        <a:t>2021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rtl="0" fontAlgn="ctr"/>
                      <a:r>
                        <a:rPr lang="cs-CZ" sz="1200" b="1" i="0" u="none" strike="noStrike">
                          <a:solidFill>
                            <a:srgbClr val="000000"/>
                          </a:solidFill>
                          <a:effectLst/>
                          <a:latin typeface="Calibri" panose="020F0502020204030204" pitchFamily="34" charset="0"/>
                        </a:rPr>
                        <a:t>2022</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0"/>
                  </a:ext>
                </a:extLst>
              </a:tr>
              <a:tr h="177495">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1" u="none" strike="noStrike" dirty="0">
                          <a:effectLst/>
                          <a:latin typeface="+mn-lt"/>
                        </a:rPr>
                        <a:t>Absolventi celkem</a:t>
                      </a:r>
                      <a:endParaRPr lang="cs-CZ" sz="1200" b="1" i="0" u="none" strike="noStrike" dirty="0">
                        <a:solidFill>
                          <a:srgbClr val="000000"/>
                        </a:solidFill>
                        <a:effectLst/>
                        <a:latin typeface="+mn-lt"/>
                      </a:endParaRPr>
                    </a:p>
                  </a:txBody>
                  <a:tcPr marL="7620" marR="7620" marT="7620" marB="0" anchor="ctr">
                    <a:lnL w="12700" cmpd="sng">
                      <a:solidFill>
                        <a:srgbClr val="FFFFFF"/>
                      </a:solidFill>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1 162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1 321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1 462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1 460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1 591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1 338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1 473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1 430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1 596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1 815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1 700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1 718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1 771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1 790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1 766</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7495">
                <a:tc rowSpan="2">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1" u="none" strike="noStrike" dirty="0">
                          <a:solidFill>
                            <a:srgbClr val="C00000"/>
                          </a:solidFill>
                          <a:effectLst/>
                          <a:latin typeface="+mn-lt"/>
                        </a:rPr>
                        <a:t>z toho: absolventi studia v ČJ</a:t>
                      </a:r>
                      <a:endParaRPr lang="cs-CZ" sz="1200" b="1" i="0" u="none" strike="noStrike" dirty="0">
                        <a:solidFill>
                          <a:srgbClr val="C00000"/>
                        </a:solidFill>
                        <a:effectLst/>
                        <a:latin typeface="+mn-lt"/>
                      </a:endParaRPr>
                    </a:p>
                  </a:txBody>
                  <a:tcPr marL="7620" marR="7620" marT="7620" marB="0" anchor="ctr">
                    <a:lnL w="12700" cmpd="sng">
                      <a:solidFill>
                        <a:srgbClr val="FFFFFF"/>
                      </a:solidFill>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1 079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1 224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1 280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1 252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1 326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1 100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1 218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1 194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1 338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1 504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1 420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1 394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1 423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1 411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1 391</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9430">
                <a:tc vMerge="1">
                  <a:txBody>
                    <a:bodyPr/>
                    <a:lstStyle/>
                    <a:p>
                      <a:pPr algn="l" fontAlgn="b"/>
                      <a:endParaRPr lang="cs-CZ" sz="1100" b="1" i="0" u="none" strike="noStrike" dirty="0">
                        <a:solidFill>
                          <a:srgbClr val="000000"/>
                        </a:solidFill>
                        <a:effectLst/>
                        <a:latin typeface="Calibri"/>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i="1" u="none" strike="noStrike" dirty="0">
                          <a:effectLst/>
                          <a:latin typeface="+mn-lt"/>
                        </a:rPr>
                        <a:t>podíl z celkem</a:t>
                      </a:r>
                      <a:endParaRPr lang="cs-CZ" sz="1200" b="0" i="1"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92,9 %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92,7 %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87,6 %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85,8 %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83,3 %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82,2 %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82,7 %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83,5 %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83,8 %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82,9 %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83,5 %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81,1 %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80,4 %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78,8 %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78,8 %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7495">
                <a:tc rowSpan="2">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1" u="none" strike="noStrike" dirty="0">
                          <a:solidFill>
                            <a:srgbClr val="C00000"/>
                          </a:solidFill>
                          <a:effectLst/>
                          <a:latin typeface="+mn-lt"/>
                        </a:rPr>
                        <a:t>z toho: absolventi studia v ČJ </a:t>
                      </a:r>
                    </a:p>
                    <a:p>
                      <a:pPr algn="l" fontAlgn="b"/>
                      <a:r>
                        <a:rPr lang="cs-CZ" sz="1200" b="1" u="none" strike="noStrike" dirty="0">
                          <a:solidFill>
                            <a:srgbClr val="C00000"/>
                          </a:solidFill>
                          <a:effectLst/>
                          <a:latin typeface="+mn-lt"/>
                        </a:rPr>
                        <a:t>- občané ČR</a:t>
                      </a:r>
                      <a:endParaRPr lang="cs-CZ" sz="1200" b="1" i="0" u="none" strike="noStrike" dirty="0">
                        <a:solidFill>
                          <a:srgbClr val="C00000"/>
                        </a:solidFill>
                        <a:effectLst/>
                        <a:latin typeface="+mn-lt"/>
                      </a:endParaRPr>
                    </a:p>
                  </a:txBody>
                  <a:tcPr marL="7620" marR="7620" marT="7620" marB="0" anchor="ctr">
                    <a:lnL w="12700" cmpd="sng">
                      <a:solidFill>
                        <a:srgbClr val="FFFFFF"/>
                      </a:solidFill>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786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1 035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1 020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951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1 061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883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981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972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1 098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1 167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1 113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1 057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1 051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1 029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984</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9430">
                <a:tc vMerge="1">
                  <a:txBody>
                    <a:bodyPr/>
                    <a:lstStyle/>
                    <a:p>
                      <a:pPr algn="l" fontAlgn="b"/>
                      <a:endParaRPr lang="cs-CZ" sz="1100" b="1" i="0" u="none" strike="noStrike" dirty="0">
                        <a:solidFill>
                          <a:srgbClr val="000000"/>
                        </a:solidFill>
                        <a:effectLst/>
                        <a:latin typeface="+mn-lt"/>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i="1" u="none" strike="noStrike" dirty="0">
                          <a:effectLst/>
                          <a:latin typeface="+mn-lt"/>
                        </a:rPr>
                        <a:t>podíl z celkem</a:t>
                      </a:r>
                      <a:endParaRPr lang="cs-CZ" sz="1200" b="0" i="1"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67,6 %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78,3 %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69,8 %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65,1 %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66,7 %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66,0 %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66,6 %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68,0 %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68,8 %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64,3 %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65,5 %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61,5 %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59,3 %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57,5 %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55,7 %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7495">
                <a:tc rowSpan="3">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1" u="none" strike="noStrike" dirty="0">
                          <a:effectLst/>
                          <a:latin typeface="+mn-lt"/>
                        </a:rPr>
                        <a:t>z toho: absolventi studia v ČJ </a:t>
                      </a:r>
                    </a:p>
                    <a:p>
                      <a:pPr algn="l" fontAlgn="b"/>
                      <a:r>
                        <a:rPr lang="cs-CZ" sz="1200" b="1" u="none" strike="noStrike" dirty="0">
                          <a:effectLst/>
                          <a:latin typeface="+mn-lt"/>
                        </a:rPr>
                        <a:t>- cizinci</a:t>
                      </a:r>
                      <a:endParaRPr lang="cs-CZ" sz="1200" b="1" i="0" u="none" strike="noStrike" dirty="0">
                        <a:solidFill>
                          <a:srgbClr val="000000"/>
                        </a:solidFill>
                        <a:effectLst/>
                        <a:latin typeface="+mn-lt"/>
                      </a:endParaRPr>
                    </a:p>
                  </a:txBody>
                  <a:tcPr marL="7620" marR="7620" marT="7620" marB="0" anchor="ctr">
                    <a:lnL w="12700" cmpd="sng">
                      <a:solidFill>
                        <a:srgbClr val="FFFFFF"/>
                      </a:solidFill>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b="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293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189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260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301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265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217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237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222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240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337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307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337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372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382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407</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292929"/>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9430">
                <a:tc vMerge="1">
                  <a:txBody>
                    <a:bodyPr/>
                    <a:lstStyle/>
                    <a:p>
                      <a:pPr algn="l" fontAlgn="b"/>
                      <a:endParaRPr lang="cs-CZ" sz="1100" b="1" i="0" u="none" strike="noStrike" dirty="0">
                        <a:solidFill>
                          <a:srgbClr val="000000"/>
                        </a:solidFill>
                        <a:effectLst/>
                        <a:latin typeface="+mn-lt"/>
                      </a:endParaRPr>
                    </a:p>
                  </a:txBody>
                  <a:tcPr marL="7620" marR="7620" marT="7620" marB="0" anchor="c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i="1" u="none" strike="noStrike" dirty="0">
                          <a:effectLst/>
                          <a:latin typeface="+mn-lt"/>
                        </a:rPr>
                        <a:t>podíl z celkem</a:t>
                      </a:r>
                      <a:endParaRPr lang="cs-CZ" sz="1200" b="0" i="1"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25,2 %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14,3 %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17,8 %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20,6 %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16,7 %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16,2 %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16,1 %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15,5 %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15,0 %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18,6 %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18,1 %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19,6 %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21,0 %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dirty="0">
                          <a:solidFill>
                            <a:srgbClr val="000000"/>
                          </a:solidFill>
                          <a:effectLst/>
                          <a:latin typeface="Calibri" panose="020F0502020204030204" pitchFamily="34" charset="0"/>
                        </a:rPr>
                        <a:t>21,3 %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23,0 %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77495">
                <a:tc vMerge="1">
                  <a:txBody>
                    <a:bodyPr/>
                    <a:lstStyle/>
                    <a:p>
                      <a:pPr algn="l" fontAlgn="b"/>
                      <a:endParaRPr lang="cs-CZ" sz="1100" b="1" i="0" u="none" strike="noStrike" dirty="0">
                        <a:solidFill>
                          <a:srgbClr val="000000"/>
                        </a:solidFill>
                        <a:effectLst/>
                        <a:latin typeface="+mn-lt"/>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ctr"/>
                      <a:r>
                        <a:rPr lang="cs-CZ" sz="1200" b="0" i="1" u="none" strike="noStrike" dirty="0">
                          <a:solidFill>
                            <a:srgbClr val="000000"/>
                          </a:solidFill>
                          <a:effectLst/>
                          <a:latin typeface="+mn-lt"/>
                        </a:rPr>
                        <a:t>podíl z ČJ</a:t>
                      </a:r>
                    </a:p>
                  </a:txBody>
                  <a:tcPr marL="7620" marR="7620" marT="7620" marB="0" anchor="ctr">
                    <a:lnL w="12700" cmpd="sng">
                      <a:solidFill>
                        <a:srgbClr val="FFFFFF"/>
                      </a:solidFill>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27,2 %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15,4 %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20,3 %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24,0 %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20,0 %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19,7 %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19,5 %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18,6 %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17,9 %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22,4 %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21,6 %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mpd="sng">
                      <a:solidFill>
                        <a:srgbClr val="FFFFFF"/>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24,2 %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26,1 %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dirty="0">
                          <a:solidFill>
                            <a:srgbClr val="000000"/>
                          </a:solidFill>
                          <a:effectLst/>
                          <a:latin typeface="Calibri" panose="020F0502020204030204" pitchFamily="34" charset="0"/>
                        </a:rPr>
                        <a:t>27,1 %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29,3 %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7495">
                <a:tc row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1" u="none" strike="noStrike" dirty="0">
                          <a:effectLst/>
                          <a:latin typeface="+mn-lt"/>
                        </a:rPr>
                        <a:t>z toho: absolventi studia v AJ </a:t>
                      </a:r>
                    </a:p>
                  </a:txBody>
                  <a:tcPr marL="7620" marR="7620" marT="762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u="none" strike="noStrike" dirty="0">
                          <a:effectLst/>
                          <a:latin typeface="+mn-lt"/>
                        </a:rPr>
                        <a:t>počet</a:t>
                      </a:r>
                      <a:endParaRPr lang="cs-CZ" sz="1200" b="0" i="0" u="none" strike="noStrike" dirty="0">
                        <a:solidFill>
                          <a:srgbClr val="000000"/>
                        </a:solidFill>
                        <a:effectLst/>
                        <a:latin typeface="+mn-lt"/>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83</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97</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182</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208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265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238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255</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236</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258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311</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280</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324</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348</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dirty="0">
                          <a:solidFill>
                            <a:srgbClr val="000000"/>
                          </a:solidFill>
                          <a:effectLst/>
                          <a:latin typeface="Calibri" panose="020F0502020204030204" pitchFamily="34" charset="0"/>
                        </a:rPr>
                        <a:t>379</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1" i="0" u="none" strike="noStrike">
                          <a:solidFill>
                            <a:srgbClr val="000000"/>
                          </a:solidFill>
                          <a:effectLst/>
                          <a:latin typeface="Calibri" panose="020F0502020204030204" pitchFamily="34" charset="0"/>
                        </a:rPr>
                        <a:t>375</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4478916"/>
                  </a:ext>
                </a:extLst>
              </a:tr>
              <a:tr h="177495">
                <a:tc vMerge="1">
                  <a:txBody>
                    <a:bodyPr/>
                    <a:lstStyle/>
                    <a:p>
                      <a:pPr algn="l" fontAlgn="b"/>
                      <a:endParaRPr lang="cs-CZ" sz="1200" b="1" i="0" u="none" strike="noStrike" dirty="0">
                        <a:solidFill>
                          <a:srgbClr val="000000"/>
                        </a:solidFill>
                        <a:effectLst/>
                        <a:latin typeface="+mn-lt"/>
                      </a:endParaRPr>
                    </a:p>
                  </a:txBody>
                  <a:tcPr marL="7620" marR="7620" marT="762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292929"/>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l" fontAlgn="b"/>
                      <a:r>
                        <a:rPr lang="cs-CZ" sz="1200" i="1" u="none" strike="noStrike" dirty="0">
                          <a:effectLst/>
                          <a:latin typeface="+mn-lt"/>
                        </a:rPr>
                        <a:t>podíl z celkem</a:t>
                      </a:r>
                      <a:endParaRPr lang="cs-CZ" sz="1200" b="0" i="1" u="none" strike="noStrike" dirty="0">
                        <a:solidFill>
                          <a:srgbClr val="000000"/>
                        </a:solidFill>
                        <a:effectLst/>
                        <a:latin typeface="+mn-lt"/>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7,3 %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12,4 %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14,2 %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16,7 %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17,8 %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17,3 %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16,5 %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16,2 %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17,1 %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16,5 %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18,9 %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a:solidFill>
                            <a:srgbClr val="000000"/>
                          </a:solidFill>
                          <a:effectLst/>
                          <a:latin typeface="Calibri" panose="020F0502020204030204" pitchFamily="34" charset="0"/>
                        </a:rPr>
                        <a:t>19,6 %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dirty="0">
                          <a:solidFill>
                            <a:srgbClr val="000000"/>
                          </a:solidFill>
                          <a:effectLst/>
                          <a:latin typeface="Calibri" panose="020F0502020204030204" pitchFamily="34" charset="0"/>
                        </a:rPr>
                        <a:t>21,2 %</a:t>
                      </a:r>
                    </a:p>
                  </a:txBody>
                  <a:tcPr marL="9525" marR="9525" marT="9525" marB="0" anchor="ctr">
                    <a:lnL w="12700" cap="flat" cmpd="sng" algn="ctr">
                      <a:solidFill>
                        <a:srgbClr val="FFFFFF">
                          <a:lumMod val="95000"/>
                        </a:srgbClr>
                      </a:solidFill>
                      <a:prstDash val="solid"/>
                      <a:round/>
                      <a:headEnd type="none" w="med" len="med"/>
                      <a:tailEnd type="none" w="med" len="med"/>
                    </a:lnL>
                    <a:lnR w="12700" cap="flat" cmpd="sng" algn="ctr">
                      <a:solidFill>
                        <a:srgbClr val="FFFFFF">
                          <a:lumMod val="95000"/>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cs-CZ" sz="1200" b="0" i="1" u="none" strike="noStrike" dirty="0">
                          <a:solidFill>
                            <a:srgbClr val="000000"/>
                          </a:solidFill>
                          <a:effectLst/>
                          <a:latin typeface="Calibri" panose="020F0502020204030204" pitchFamily="34" charset="0"/>
                        </a:rPr>
                        <a:t>21,2 %</a:t>
                      </a:r>
                    </a:p>
                  </a:txBody>
                  <a:tcPr marL="9525" marR="9525" marT="9525" marB="0" anchor="ctr">
                    <a:lnL w="12700" cap="flat" cmpd="sng" algn="ctr">
                      <a:solidFill>
                        <a:srgbClr val="FFFFFF">
                          <a:lumMod val="95000"/>
                        </a:srgb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29292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050536"/>
                  </a:ext>
                </a:extLst>
              </a:tr>
            </a:tbl>
          </a:graphicData>
        </a:graphic>
      </p:graphicFrame>
      <p:graphicFrame>
        <p:nvGraphicFramePr>
          <p:cNvPr id="4" name="Graf 3">
            <a:extLst>
              <a:ext uri="{FF2B5EF4-FFF2-40B4-BE49-F238E27FC236}">
                <a16:creationId xmlns:a16="http://schemas.microsoft.com/office/drawing/2014/main" id="{3E11AC25-469B-2987-A0F4-0E47D865D348}"/>
              </a:ext>
            </a:extLst>
          </p:cNvPr>
          <p:cNvGraphicFramePr/>
          <p:nvPr/>
        </p:nvGraphicFramePr>
        <p:xfrm>
          <a:off x="1553725" y="3224683"/>
          <a:ext cx="6314133" cy="3380900"/>
        </p:xfrm>
        <a:graphic>
          <a:graphicData uri="http://schemas.openxmlformats.org/drawingml/2006/chart">
            <c:chart xmlns:c="http://schemas.openxmlformats.org/drawingml/2006/chart" xmlns:r="http://schemas.openxmlformats.org/officeDocument/2006/relationships" r:id="rId2"/>
          </a:graphicData>
        </a:graphic>
      </p:graphicFrame>
      <p:sp>
        <p:nvSpPr>
          <p:cNvPr id="5" name="Obdélník 4">
            <a:extLst>
              <a:ext uri="{FF2B5EF4-FFF2-40B4-BE49-F238E27FC236}">
                <a16:creationId xmlns:a16="http://schemas.microsoft.com/office/drawing/2014/main" id="{7A482F80-374F-3C60-C6FE-E19CA4BD3ED1}"/>
              </a:ext>
            </a:extLst>
          </p:cNvPr>
          <p:cNvSpPr/>
          <p:nvPr/>
        </p:nvSpPr>
        <p:spPr>
          <a:xfrm>
            <a:off x="7867858" y="6182361"/>
            <a:ext cx="15186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Arial" panose="020B0604020202020204" pitchFamily="34" charset="0"/>
              </a:rPr>
              <a:t>Rok ukončení studia</a:t>
            </a:r>
          </a:p>
        </p:txBody>
      </p:sp>
      <p:sp>
        <p:nvSpPr>
          <p:cNvPr id="6" name="Obdélník 5">
            <a:extLst>
              <a:ext uri="{FF2B5EF4-FFF2-40B4-BE49-F238E27FC236}">
                <a16:creationId xmlns:a16="http://schemas.microsoft.com/office/drawing/2014/main" id="{6DF32286-E32F-5C4D-24D6-E8F7DA8FA4B6}"/>
              </a:ext>
            </a:extLst>
          </p:cNvPr>
          <p:cNvSpPr/>
          <p:nvPr/>
        </p:nvSpPr>
        <p:spPr>
          <a:xfrm>
            <a:off x="335360" y="3283709"/>
            <a:ext cx="1250603"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Arial" panose="020B0604020202020204" pitchFamily="34" charset="0"/>
              </a:rPr>
              <a:t>Počet absolventů</a:t>
            </a:r>
          </a:p>
        </p:txBody>
      </p:sp>
      <p:sp>
        <p:nvSpPr>
          <p:cNvPr id="7" name="Obdélník 6">
            <a:extLst>
              <a:ext uri="{FF2B5EF4-FFF2-40B4-BE49-F238E27FC236}">
                <a16:creationId xmlns:a16="http://schemas.microsoft.com/office/drawing/2014/main" id="{5F6D4999-9DF2-2F18-7B00-2B55EB558C2D}"/>
              </a:ext>
            </a:extLst>
          </p:cNvPr>
          <p:cNvSpPr/>
          <p:nvPr/>
        </p:nvSpPr>
        <p:spPr>
          <a:xfrm>
            <a:off x="8447184" y="4185994"/>
            <a:ext cx="3220941" cy="147732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Absolventi celkem</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Absolventi studia v ČJ</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Absolventi studia v ČJ - občané ČR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Absolventi studia v ČJ – cizinci</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cs-CZ" sz="1400" b="1" i="0" u="none" strike="noStrike" kern="1200" cap="none" spc="0" normalizeH="0" baseline="0" noProof="0" dirty="0">
                <a:ln>
                  <a:noFill/>
                </a:ln>
                <a:solidFill>
                  <a:srgbClr val="292929"/>
                </a:solidFill>
                <a:effectLst/>
                <a:uLnTx/>
                <a:uFillTx/>
                <a:latin typeface="Trebuchet MS"/>
                <a:ea typeface="+mn-ea"/>
                <a:cs typeface="+mn-cs"/>
              </a:rPr>
              <a:t>Absolventi studia v AJ</a:t>
            </a:r>
          </a:p>
        </p:txBody>
      </p:sp>
      <p:cxnSp>
        <p:nvCxnSpPr>
          <p:cNvPr id="8" name="Přímá spojnice 7">
            <a:extLst>
              <a:ext uri="{FF2B5EF4-FFF2-40B4-BE49-F238E27FC236}">
                <a16:creationId xmlns:a16="http://schemas.microsoft.com/office/drawing/2014/main" id="{78A617A0-C2F0-D355-CB21-EB0AF35403ED}"/>
              </a:ext>
            </a:extLst>
          </p:cNvPr>
          <p:cNvCxnSpPr>
            <a:cxnSpLocks/>
          </p:cNvCxnSpPr>
          <p:nvPr/>
        </p:nvCxnSpPr>
        <p:spPr bwMode="auto">
          <a:xfrm>
            <a:off x="8052298" y="4352541"/>
            <a:ext cx="385260" cy="0"/>
          </a:xfrm>
          <a:prstGeom prst="line">
            <a:avLst/>
          </a:prstGeom>
          <a:solidFill>
            <a:srgbClr val="A38B69"/>
          </a:solidFill>
          <a:ln w="28575" cap="flat" cmpd="sng" algn="ctr">
            <a:solidFill>
              <a:srgbClr val="292929">
                <a:lumMod val="90000"/>
                <a:lumOff val="10000"/>
              </a:srgbClr>
            </a:solidFill>
            <a:prstDash val="solid"/>
            <a:round/>
            <a:headEnd type="none" w="med" len="med"/>
            <a:tailEnd type="none" w="med" len="med"/>
          </a:ln>
          <a:effectLst/>
        </p:spPr>
      </p:cxnSp>
      <p:cxnSp>
        <p:nvCxnSpPr>
          <p:cNvPr id="9" name="Přímá spojnice 8">
            <a:extLst>
              <a:ext uri="{FF2B5EF4-FFF2-40B4-BE49-F238E27FC236}">
                <a16:creationId xmlns:a16="http://schemas.microsoft.com/office/drawing/2014/main" id="{1F32722F-82EF-509A-9B67-5248996DD0CF}"/>
              </a:ext>
            </a:extLst>
          </p:cNvPr>
          <p:cNvCxnSpPr>
            <a:cxnSpLocks/>
          </p:cNvCxnSpPr>
          <p:nvPr/>
        </p:nvCxnSpPr>
        <p:spPr bwMode="auto">
          <a:xfrm>
            <a:off x="8052298" y="4642448"/>
            <a:ext cx="385260" cy="0"/>
          </a:xfrm>
          <a:prstGeom prst="line">
            <a:avLst/>
          </a:prstGeom>
          <a:solidFill>
            <a:srgbClr val="A38B69"/>
          </a:solidFill>
          <a:ln w="28575" cap="flat" cmpd="sng" algn="ctr">
            <a:solidFill>
              <a:srgbClr val="0070C0"/>
            </a:solidFill>
            <a:prstDash val="solid"/>
            <a:round/>
            <a:headEnd type="none" w="med" len="med"/>
            <a:tailEnd type="none" w="med" len="med"/>
          </a:ln>
          <a:effectLst/>
        </p:spPr>
      </p:cxnSp>
      <p:cxnSp>
        <p:nvCxnSpPr>
          <p:cNvPr id="10" name="Přímá spojnice 9">
            <a:extLst>
              <a:ext uri="{FF2B5EF4-FFF2-40B4-BE49-F238E27FC236}">
                <a16:creationId xmlns:a16="http://schemas.microsoft.com/office/drawing/2014/main" id="{4773F651-DB71-E5D9-FE26-0F532BA7A8D4}"/>
              </a:ext>
            </a:extLst>
          </p:cNvPr>
          <p:cNvCxnSpPr>
            <a:cxnSpLocks/>
          </p:cNvCxnSpPr>
          <p:nvPr/>
        </p:nvCxnSpPr>
        <p:spPr bwMode="auto">
          <a:xfrm>
            <a:off x="8052298" y="4932355"/>
            <a:ext cx="385260" cy="0"/>
          </a:xfrm>
          <a:prstGeom prst="line">
            <a:avLst/>
          </a:prstGeom>
          <a:solidFill>
            <a:srgbClr val="A38B69"/>
          </a:solidFill>
          <a:ln w="28575" cap="flat" cmpd="sng" algn="ctr">
            <a:solidFill>
              <a:srgbClr val="00B050"/>
            </a:solidFill>
            <a:prstDash val="solid"/>
            <a:round/>
            <a:headEnd type="none" w="med" len="med"/>
            <a:tailEnd type="none" w="med" len="med"/>
          </a:ln>
          <a:effectLst/>
        </p:spPr>
      </p:cxnSp>
      <p:cxnSp>
        <p:nvCxnSpPr>
          <p:cNvPr id="11" name="Přímá spojnice 10">
            <a:extLst>
              <a:ext uri="{FF2B5EF4-FFF2-40B4-BE49-F238E27FC236}">
                <a16:creationId xmlns:a16="http://schemas.microsoft.com/office/drawing/2014/main" id="{ADFC668B-0D58-3534-8AF0-3124E2E9CDA8}"/>
              </a:ext>
            </a:extLst>
          </p:cNvPr>
          <p:cNvCxnSpPr>
            <a:cxnSpLocks/>
          </p:cNvCxnSpPr>
          <p:nvPr/>
        </p:nvCxnSpPr>
        <p:spPr bwMode="auto">
          <a:xfrm>
            <a:off x="8052298" y="5222262"/>
            <a:ext cx="385260" cy="0"/>
          </a:xfrm>
          <a:prstGeom prst="line">
            <a:avLst/>
          </a:prstGeom>
          <a:solidFill>
            <a:srgbClr val="A38B69"/>
          </a:solidFill>
          <a:ln w="28575" cap="flat" cmpd="sng" algn="ctr">
            <a:solidFill>
              <a:srgbClr val="FFC000"/>
            </a:solidFill>
            <a:prstDash val="solid"/>
            <a:round/>
            <a:headEnd type="none" w="med" len="med"/>
            <a:tailEnd type="none" w="med" len="med"/>
          </a:ln>
          <a:effectLst/>
        </p:spPr>
      </p:cxnSp>
      <p:cxnSp>
        <p:nvCxnSpPr>
          <p:cNvPr id="12" name="Přímá spojnice 11">
            <a:extLst>
              <a:ext uri="{FF2B5EF4-FFF2-40B4-BE49-F238E27FC236}">
                <a16:creationId xmlns:a16="http://schemas.microsoft.com/office/drawing/2014/main" id="{99C67413-0975-5F74-6571-D31A8B0B6C7A}"/>
              </a:ext>
            </a:extLst>
          </p:cNvPr>
          <p:cNvCxnSpPr>
            <a:cxnSpLocks/>
          </p:cNvCxnSpPr>
          <p:nvPr/>
        </p:nvCxnSpPr>
        <p:spPr bwMode="auto">
          <a:xfrm>
            <a:off x="384741" y="1091181"/>
            <a:ext cx="180000" cy="0"/>
          </a:xfrm>
          <a:prstGeom prst="line">
            <a:avLst/>
          </a:prstGeom>
          <a:solidFill>
            <a:srgbClr val="A38B69"/>
          </a:solidFill>
          <a:ln w="28575" cap="flat" cmpd="sng" algn="ctr">
            <a:solidFill>
              <a:srgbClr val="292929">
                <a:lumMod val="90000"/>
                <a:lumOff val="10000"/>
              </a:srgbClr>
            </a:solidFill>
            <a:prstDash val="solid"/>
            <a:round/>
            <a:headEnd type="none" w="med" len="med"/>
            <a:tailEnd type="none" w="med" len="med"/>
          </a:ln>
          <a:effectLst/>
        </p:spPr>
      </p:cxnSp>
      <p:cxnSp>
        <p:nvCxnSpPr>
          <p:cNvPr id="13" name="Přímá spojnice 12">
            <a:extLst>
              <a:ext uri="{FF2B5EF4-FFF2-40B4-BE49-F238E27FC236}">
                <a16:creationId xmlns:a16="http://schemas.microsoft.com/office/drawing/2014/main" id="{1E686796-1573-530A-1884-795B866524F6}"/>
              </a:ext>
            </a:extLst>
          </p:cNvPr>
          <p:cNvCxnSpPr>
            <a:cxnSpLocks/>
          </p:cNvCxnSpPr>
          <p:nvPr/>
        </p:nvCxnSpPr>
        <p:spPr bwMode="auto">
          <a:xfrm>
            <a:off x="384741" y="1409528"/>
            <a:ext cx="180000" cy="0"/>
          </a:xfrm>
          <a:prstGeom prst="line">
            <a:avLst/>
          </a:prstGeom>
          <a:solidFill>
            <a:srgbClr val="A38B69"/>
          </a:solidFill>
          <a:ln w="28575" cap="flat" cmpd="sng" algn="ctr">
            <a:solidFill>
              <a:srgbClr val="0070C0"/>
            </a:solidFill>
            <a:prstDash val="solid"/>
            <a:round/>
            <a:headEnd type="none" w="med" len="med"/>
            <a:tailEnd type="none" w="med" len="med"/>
          </a:ln>
          <a:effectLst/>
        </p:spPr>
      </p:cxnSp>
      <p:cxnSp>
        <p:nvCxnSpPr>
          <p:cNvPr id="14" name="Přímá spojnice 13">
            <a:extLst>
              <a:ext uri="{FF2B5EF4-FFF2-40B4-BE49-F238E27FC236}">
                <a16:creationId xmlns:a16="http://schemas.microsoft.com/office/drawing/2014/main" id="{F35BD2C1-0EFD-AA4D-17B2-6C5F1F735BA4}"/>
              </a:ext>
            </a:extLst>
          </p:cNvPr>
          <p:cNvCxnSpPr>
            <a:cxnSpLocks/>
          </p:cNvCxnSpPr>
          <p:nvPr/>
        </p:nvCxnSpPr>
        <p:spPr bwMode="auto">
          <a:xfrm>
            <a:off x="384741" y="1776770"/>
            <a:ext cx="180000" cy="0"/>
          </a:xfrm>
          <a:prstGeom prst="line">
            <a:avLst/>
          </a:prstGeom>
          <a:solidFill>
            <a:srgbClr val="A38B69"/>
          </a:solidFill>
          <a:ln w="28575" cap="flat" cmpd="sng" algn="ctr">
            <a:solidFill>
              <a:srgbClr val="00B050"/>
            </a:solidFill>
            <a:prstDash val="solid"/>
            <a:round/>
            <a:headEnd type="none" w="med" len="med"/>
            <a:tailEnd type="none" w="med" len="med"/>
          </a:ln>
          <a:effectLst/>
        </p:spPr>
      </p:cxnSp>
      <p:cxnSp>
        <p:nvCxnSpPr>
          <p:cNvPr id="15" name="Přímá spojnice 14">
            <a:extLst>
              <a:ext uri="{FF2B5EF4-FFF2-40B4-BE49-F238E27FC236}">
                <a16:creationId xmlns:a16="http://schemas.microsoft.com/office/drawing/2014/main" id="{7CDFB401-F024-BF03-D081-CD5F62C35B6A}"/>
              </a:ext>
            </a:extLst>
          </p:cNvPr>
          <p:cNvCxnSpPr>
            <a:cxnSpLocks/>
          </p:cNvCxnSpPr>
          <p:nvPr/>
        </p:nvCxnSpPr>
        <p:spPr bwMode="auto">
          <a:xfrm>
            <a:off x="384741" y="2326256"/>
            <a:ext cx="180000" cy="0"/>
          </a:xfrm>
          <a:prstGeom prst="line">
            <a:avLst/>
          </a:prstGeom>
          <a:solidFill>
            <a:srgbClr val="A38B69"/>
          </a:solidFill>
          <a:ln w="28575" cap="flat" cmpd="sng" algn="ctr">
            <a:solidFill>
              <a:srgbClr val="FFC000"/>
            </a:solidFill>
            <a:prstDash val="solid"/>
            <a:round/>
            <a:headEnd type="none" w="med" len="med"/>
            <a:tailEnd type="none" w="med" len="med"/>
          </a:ln>
          <a:effectLst/>
        </p:spPr>
      </p:cxnSp>
      <p:sp>
        <p:nvSpPr>
          <p:cNvPr id="16" name="Obdélník 15">
            <a:extLst>
              <a:ext uri="{FF2B5EF4-FFF2-40B4-BE49-F238E27FC236}">
                <a16:creationId xmlns:a16="http://schemas.microsoft.com/office/drawing/2014/main" id="{10467275-508E-C9B6-8973-8525DCCCB631}"/>
              </a:ext>
            </a:extLst>
          </p:cNvPr>
          <p:cNvSpPr/>
          <p:nvPr/>
        </p:nvSpPr>
        <p:spPr>
          <a:xfrm>
            <a:off x="9859601" y="6456856"/>
            <a:ext cx="1703749" cy="2974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333" b="0" i="0" u="none" strike="noStrike" kern="1200" cap="none" spc="0" normalizeH="0" baseline="0" noProof="0" dirty="0">
                <a:ln>
                  <a:noFill/>
                </a:ln>
                <a:solidFill>
                  <a:prstClr val="black"/>
                </a:solidFill>
                <a:effectLst/>
                <a:uLnTx/>
                <a:uFillTx/>
                <a:latin typeface="Calibri" panose="020F0502020204030204"/>
                <a:ea typeface="+mn-ea"/>
                <a:cs typeface="+mn-cs"/>
              </a:rPr>
              <a:t>Zdroj: MŠMT</a:t>
            </a:r>
          </a:p>
        </p:txBody>
      </p:sp>
      <p:cxnSp>
        <p:nvCxnSpPr>
          <p:cNvPr id="17" name="Přímá spojnice 16">
            <a:extLst>
              <a:ext uri="{FF2B5EF4-FFF2-40B4-BE49-F238E27FC236}">
                <a16:creationId xmlns:a16="http://schemas.microsoft.com/office/drawing/2014/main" id="{776AD15D-43D1-A98E-C64D-54A24F4CF68C}"/>
              </a:ext>
            </a:extLst>
          </p:cNvPr>
          <p:cNvCxnSpPr>
            <a:cxnSpLocks/>
          </p:cNvCxnSpPr>
          <p:nvPr/>
        </p:nvCxnSpPr>
        <p:spPr bwMode="auto">
          <a:xfrm>
            <a:off x="384741" y="2926331"/>
            <a:ext cx="180000" cy="0"/>
          </a:xfrm>
          <a:prstGeom prst="line">
            <a:avLst/>
          </a:prstGeom>
          <a:solidFill>
            <a:srgbClr val="A38B69"/>
          </a:solidFill>
          <a:ln w="28575" cap="flat" cmpd="sng" algn="ctr">
            <a:solidFill>
              <a:schemeClr val="bg1">
                <a:lumMod val="75000"/>
              </a:schemeClr>
            </a:solidFill>
            <a:prstDash val="solid"/>
            <a:round/>
            <a:headEnd type="none" w="med" len="med"/>
            <a:tailEnd type="none" w="med" len="med"/>
          </a:ln>
          <a:effectLst/>
        </p:spPr>
      </p:cxnSp>
      <p:cxnSp>
        <p:nvCxnSpPr>
          <p:cNvPr id="18" name="Přímá spojnice 17">
            <a:extLst>
              <a:ext uri="{FF2B5EF4-FFF2-40B4-BE49-F238E27FC236}">
                <a16:creationId xmlns:a16="http://schemas.microsoft.com/office/drawing/2014/main" id="{D587CAED-2A7F-40A9-5B9F-2238EF78D4A7}"/>
              </a:ext>
            </a:extLst>
          </p:cNvPr>
          <p:cNvCxnSpPr>
            <a:cxnSpLocks/>
          </p:cNvCxnSpPr>
          <p:nvPr/>
        </p:nvCxnSpPr>
        <p:spPr bwMode="auto">
          <a:xfrm>
            <a:off x="8052298" y="5512170"/>
            <a:ext cx="385260" cy="0"/>
          </a:xfrm>
          <a:prstGeom prst="line">
            <a:avLst/>
          </a:prstGeom>
          <a:solidFill>
            <a:srgbClr val="A38B69"/>
          </a:solidFill>
          <a:ln w="285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88205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364A85-4106-57D5-F57D-E87500CB2B7E}"/>
              </a:ext>
            </a:extLst>
          </p:cNvPr>
          <p:cNvSpPr>
            <a:spLocks noGrp="1"/>
          </p:cNvSpPr>
          <p:nvPr>
            <p:ph type="title"/>
            <p:custDataLst>
              <p:tags r:id="rId1"/>
            </p:custDataLst>
          </p:nvPr>
        </p:nvSpPr>
        <p:spPr>
          <a:xfrm>
            <a:off x="272590" y="160258"/>
            <a:ext cx="11405059" cy="538364"/>
          </a:xfrm>
        </p:spPr>
        <p:txBody>
          <a:bodyPr>
            <a:normAutofit fontScale="90000"/>
          </a:bodyPr>
          <a:lstStyle/>
          <a:p>
            <a:r>
              <a:rPr lang="cs-CZ" dirty="0"/>
              <a:t>Absolventi všeobecného lékařství v ČJ a jejich aktuální zaměstnání podle státní příslušnosti</a:t>
            </a:r>
          </a:p>
        </p:txBody>
      </p:sp>
      <p:sp>
        <p:nvSpPr>
          <p:cNvPr id="4" name="Obdélník 3">
            <a:extLst>
              <a:ext uri="{FF2B5EF4-FFF2-40B4-BE49-F238E27FC236}">
                <a16:creationId xmlns:a16="http://schemas.microsoft.com/office/drawing/2014/main" id="{D55289B1-E19E-6C31-A6F8-3543AF017E5C}"/>
              </a:ext>
            </a:extLst>
          </p:cNvPr>
          <p:cNvSpPr/>
          <p:nvPr>
            <p:custDataLst>
              <p:tags r:id="rId2"/>
            </p:custDataLst>
          </p:nvPr>
        </p:nvSpPr>
        <p:spPr>
          <a:xfrm>
            <a:off x="3189286" y="602622"/>
            <a:ext cx="7851784"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 + Národní registr hrazených zdravotních služeb (NRHZS), stav k 30. 6. 2023</a:t>
            </a:r>
          </a:p>
        </p:txBody>
      </p:sp>
      <p:graphicFrame>
        <p:nvGraphicFramePr>
          <p:cNvPr id="8" name="Tabulka 7">
            <a:extLst>
              <a:ext uri="{FF2B5EF4-FFF2-40B4-BE49-F238E27FC236}">
                <a16:creationId xmlns:a16="http://schemas.microsoft.com/office/drawing/2014/main" id="{169B9B0A-EFF4-CF91-3013-2F833DE74919}"/>
              </a:ext>
            </a:extLst>
          </p:cNvPr>
          <p:cNvGraphicFramePr>
            <a:graphicFrameLocks noGrp="1"/>
          </p:cNvGraphicFramePr>
          <p:nvPr>
            <p:custDataLst>
              <p:tags r:id="rId3"/>
            </p:custDataLst>
            <p:extLst>
              <p:ext uri="{D42A27DB-BD31-4B8C-83A1-F6EECF244321}">
                <p14:modId xmlns:p14="http://schemas.microsoft.com/office/powerpoint/2010/main" val="866437170"/>
              </p:ext>
            </p:extLst>
          </p:nvPr>
        </p:nvGraphicFramePr>
        <p:xfrm>
          <a:off x="148769" y="979424"/>
          <a:ext cx="11652699" cy="4544434"/>
        </p:xfrm>
        <a:graphic>
          <a:graphicData uri="http://schemas.openxmlformats.org/drawingml/2006/table">
            <a:tbl>
              <a:tblPr/>
              <a:tblGrid>
                <a:gridCol w="1036936">
                  <a:extLst>
                    <a:ext uri="{9D8B030D-6E8A-4147-A177-3AD203B41FA5}">
                      <a16:colId xmlns:a16="http://schemas.microsoft.com/office/drawing/2014/main" val="3255869354"/>
                    </a:ext>
                  </a:extLst>
                </a:gridCol>
                <a:gridCol w="1504493">
                  <a:extLst>
                    <a:ext uri="{9D8B030D-6E8A-4147-A177-3AD203B41FA5}">
                      <a16:colId xmlns:a16="http://schemas.microsoft.com/office/drawing/2014/main" val="3812972199"/>
                    </a:ext>
                  </a:extLst>
                </a:gridCol>
                <a:gridCol w="650805">
                  <a:extLst>
                    <a:ext uri="{9D8B030D-6E8A-4147-A177-3AD203B41FA5}">
                      <a16:colId xmlns:a16="http://schemas.microsoft.com/office/drawing/2014/main" val="725004083"/>
                    </a:ext>
                  </a:extLst>
                </a:gridCol>
                <a:gridCol w="650805">
                  <a:extLst>
                    <a:ext uri="{9D8B030D-6E8A-4147-A177-3AD203B41FA5}">
                      <a16:colId xmlns:a16="http://schemas.microsoft.com/office/drawing/2014/main" val="2838713281"/>
                    </a:ext>
                  </a:extLst>
                </a:gridCol>
                <a:gridCol w="650805">
                  <a:extLst>
                    <a:ext uri="{9D8B030D-6E8A-4147-A177-3AD203B41FA5}">
                      <a16:colId xmlns:a16="http://schemas.microsoft.com/office/drawing/2014/main" val="2415161194"/>
                    </a:ext>
                  </a:extLst>
                </a:gridCol>
                <a:gridCol w="650805">
                  <a:extLst>
                    <a:ext uri="{9D8B030D-6E8A-4147-A177-3AD203B41FA5}">
                      <a16:colId xmlns:a16="http://schemas.microsoft.com/office/drawing/2014/main" val="1651469073"/>
                    </a:ext>
                  </a:extLst>
                </a:gridCol>
                <a:gridCol w="650805">
                  <a:extLst>
                    <a:ext uri="{9D8B030D-6E8A-4147-A177-3AD203B41FA5}">
                      <a16:colId xmlns:a16="http://schemas.microsoft.com/office/drawing/2014/main" val="1316790644"/>
                    </a:ext>
                  </a:extLst>
                </a:gridCol>
                <a:gridCol w="650805">
                  <a:extLst>
                    <a:ext uri="{9D8B030D-6E8A-4147-A177-3AD203B41FA5}">
                      <a16:colId xmlns:a16="http://schemas.microsoft.com/office/drawing/2014/main" val="2178414179"/>
                    </a:ext>
                  </a:extLst>
                </a:gridCol>
                <a:gridCol w="650805">
                  <a:extLst>
                    <a:ext uri="{9D8B030D-6E8A-4147-A177-3AD203B41FA5}">
                      <a16:colId xmlns:a16="http://schemas.microsoft.com/office/drawing/2014/main" val="1544179446"/>
                    </a:ext>
                  </a:extLst>
                </a:gridCol>
                <a:gridCol w="650805">
                  <a:extLst>
                    <a:ext uri="{9D8B030D-6E8A-4147-A177-3AD203B41FA5}">
                      <a16:colId xmlns:a16="http://schemas.microsoft.com/office/drawing/2014/main" val="3517282920"/>
                    </a:ext>
                  </a:extLst>
                </a:gridCol>
                <a:gridCol w="650805">
                  <a:extLst>
                    <a:ext uri="{9D8B030D-6E8A-4147-A177-3AD203B41FA5}">
                      <a16:colId xmlns:a16="http://schemas.microsoft.com/office/drawing/2014/main" val="1711013678"/>
                    </a:ext>
                  </a:extLst>
                </a:gridCol>
                <a:gridCol w="650805">
                  <a:extLst>
                    <a:ext uri="{9D8B030D-6E8A-4147-A177-3AD203B41FA5}">
                      <a16:colId xmlns:a16="http://schemas.microsoft.com/office/drawing/2014/main" val="1232567878"/>
                    </a:ext>
                  </a:extLst>
                </a:gridCol>
                <a:gridCol w="650805">
                  <a:extLst>
                    <a:ext uri="{9D8B030D-6E8A-4147-A177-3AD203B41FA5}">
                      <a16:colId xmlns:a16="http://schemas.microsoft.com/office/drawing/2014/main" val="2192374606"/>
                    </a:ext>
                  </a:extLst>
                </a:gridCol>
                <a:gridCol w="650805">
                  <a:extLst>
                    <a:ext uri="{9D8B030D-6E8A-4147-A177-3AD203B41FA5}">
                      <a16:colId xmlns:a16="http://schemas.microsoft.com/office/drawing/2014/main" val="1616621346"/>
                    </a:ext>
                  </a:extLst>
                </a:gridCol>
                <a:gridCol w="568192">
                  <a:extLst>
                    <a:ext uri="{9D8B030D-6E8A-4147-A177-3AD203B41FA5}">
                      <a16:colId xmlns:a16="http://schemas.microsoft.com/office/drawing/2014/main" val="884549075"/>
                    </a:ext>
                  </a:extLst>
                </a:gridCol>
                <a:gridCol w="733418">
                  <a:extLst>
                    <a:ext uri="{9D8B030D-6E8A-4147-A177-3AD203B41FA5}">
                      <a16:colId xmlns:a16="http://schemas.microsoft.com/office/drawing/2014/main" val="2988805870"/>
                    </a:ext>
                  </a:extLst>
                </a:gridCol>
              </a:tblGrid>
              <a:tr h="436117">
                <a:tc>
                  <a:txBody>
                    <a:bodyPr/>
                    <a:lstStyle/>
                    <a:p>
                      <a:pPr algn="l" fontAlgn="b"/>
                      <a:endParaRPr lang="cs-CZ" sz="1400" b="0" i="0" u="none" strike="noStrike" dirty="0">
                        <a:solidFill>
                          <a:srgbClr val="000000"/>
                        </a:solidFill>
                        <a:effectLst/>
                        <a:latin typeface="Calibri" panose="020F0502020204030204" pitchFamily="34" charset="0"/>
                      </a:endParaRPr>
                    </a:p>
                  </a:txBody>
                  <a:tcPr marL="36000" marR="360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200" b="1" i="0" u="none" strike="noStrike" dirty="0">
                          <a:solidFill>
                            <a:srgbClr val="000000"/>
                          </a:solidFill>
                          <a:effectLst/>
                          <a:latin typeface="Calibri" panose="020F0502020204030204" pitchFamily="34" charset="0"/>
                        </a:rPr>
                        <a:t>Rok absolvování</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2010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2011</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2012</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2013</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a:solidFill>
                            <a:srgbClr val="000000"/>
                          </a:solidFill>
                          <a:effectLst/>
                          <a:latin typeface="Calibri" panose="020F0502020204030204" pitchFamily="34" charset="0"/>
                        </a:rPr>
                        <a:t>2014</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2015</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a:solidFill>
                            <a:srgbClr val="000000"/>
                          </a:solidFill>
                          <a:effectLst/>
                          <a:latin typeface="Calibri" panose="020F0502020204030204" pitchFamily="34" charset="0"/>
                        </a:rPr>
                        <a:t>2016</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2017</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a:solidFill>
                            <a:srgbClr val="000000"/>
                          </a:solidFill>
                          <a:effectLst/>
                          <a:latin typeface="Calibri" panose="020F0502020204030204" pitchFamily="34" charset="0"/>
                        </a:rPr>
                        <a:t>2018</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a:solidFill>
                            <a:srgbClr val="000000"/>
                          </a:solidFill>
                          <a:effectLst/>
                          <a:latin typeface="Calibri" panose="020F0502020204030204" pitchFamily="34" charset="0"/>
                        </a:rPr>
                        <a:t>2019</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2020</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a:solidFill>
                            <a:srgbClr val="000000"/>
                          </a:solidFill>
                          <a:effectLst/>
                          <a:latin typeface="Calibri" panose="020F0502020204030204" pitchFamily="34" charset="0"/>
                        </a:rPr>
                        <a:t>2021</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2022</a:t>
                      </a:r>
                    </a:p>
                  </a:txBody>
                  <a:tcPr marL="36000" marR="3600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cs-CZ" sz="1200" b="1" i="0" u="none" strike="noStrike" dirty="0">
                          <a:solidFill>
                            <a:srgbClr val="000000"/>
                          </a:solidFill>
                          <a:effectLst/>
                          <a:latin typeface="Calibri" panose="020F0502020204030204" pitchFamily="34" charset="0"/>
                        </a:rPr>
                        <a:t>CELKEM</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48436639"/>
                  </a:ext>
                </a:extLst>
              </a:tr>
              <a:tr h="436117">
                <a:tc rowSpan="3">
                  <a:txBody>
                    <a:bodyPr/>
                    <a:lstStyle/>
                    <a:p>
                      <a:pPr algn="l" fontAlgn="ctr"/>
                      <a:r>
                        <a:rPr lang="cs-CZ" sz="1800" b="1" i="0" u="none" strike="noStrike" dirty="0">
                          <a:solidFill>
                            <a:srgbClr val="000000"/>
                          </a:solidFill>
                          <a:effectLst/>
                          <a:latin typeface="Calibri" panose="020F0502020204030204" pitchFamily="34" charset="0"/>
                        </a:rPr>
                        <a:t>Občané České republiky</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l-PL" sz="1100" b="1" i="0" u="none" strike="noStrike" dirty="0">
                          <a:solidFill>
                            <a:srgbClr val="000000"/>
                          </a:solidFill>
                          <a:effectLst/>
                          <a:latin typeface="Calibri" panose="020F0502020204030204" pitchFamily="34" charset="0"/>
                        </a:rPr>
                        <a:t>pracuje/ je ve specializačním vzdělávání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923</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(88,8 %)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864</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(89,1 %)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987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(91,8 %)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785</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(88,1 %)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910</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(90,7 %)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880</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(89,7 %)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1 023</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(91,9 %)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1 069</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(90,7 %)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1 013</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(90,2 %)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984</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(92,3 %)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965</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(91,1 %)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952</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(92,7 %)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903</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(91,8 %)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600" b="1" i="0" u="none" strike="noStrike" dirty="0">
                          <a:solidFill>
                            <a:schemeClr val="bg1"/>
                          </a:solidFill>
                          <a:effectLst/>
                          <a:latin typeface="Calibri" panose="020F0502020204030204" pitchFamily="34" charset="0"/>
                        </a:rPr>
                        <a:t>12 258</a:t>
                      </a:r>
                      <a:br>
                        <a:rPr lang="cs-CZ" sz="1600" b="1" i="0" u="none" strike="noStrike" dirty="0">
                          <a:solidFill>
                            <a:schemeClr val="bg1"/>
                          </a:solidFill>
                          <a:effectLst/>
                          <a:latin typeface="Calibri" panose="020F0502020204030204" pitchFamily="34" charset="0"/>
                        </a:rPr>
                      </a:br>
                      <a:r>
                        <a:rPr lang="cs-CZ" sz="1600" b="1" i="0" u="none" strike="noStrike" dirty="0">
                          <a:solidFill>
                            <a:schemeClr val="bg1"/>
                          </a:solidFill>
                          <a:effectLst/>
                          <a:latin typeface="Calibri" panose="020F0502020204030204" pitchFamily="34" charset="0"/>
                        </a:rPr>
                        <a:t>(90,7 %)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843270481"/>
                  </a:ext>
                </a:extLst>
              </a:tr>
              <a:tr h="436117">
                <a:tc vMerge="1">
                  <a:txBody>
                    <a:bodyPr/>
                    <a:lstStyle/>
                    <a:p>
                      <a:pPr algn="l"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100" b="1" i="0" u="none" strike="noStrike">
                          <a:solidFill>
                            <a:srgbClr val="000000"/>
                          </a:solidFill>
                          <a:effectLst/>
                          <a:latin typeface="Calibri" panose="020F0502020204030204" pitchFamily="34" charset="0"/>
                        </a:rPr>
                        <a:t>neznámý stav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117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(11,3 %)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106</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(10,9 %)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(8,2 %)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106</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(11,9 %)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93</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(9,3 %)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101</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(10,3 %)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90</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(8,1 %)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109</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(9,3 %)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110</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(9,8 %)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82</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(7,7 %)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94</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(8,9 %)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75</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(7,3 %)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81</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(8,2 %)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Calibri" panose="020F0502020204030204" pitchFamily="34" charset="0"/>
                        </a:rPr>
                        <a:t>1 252</a:t>
                      </a:r>
                      <a:br>
                        <a:rPr lang="cs-CZ" sz="1100" b="1" i="0" u="none" strike="noStrike" dirty="0">
                          <a:solidFill>
                            <a:srgbClr val="000000"/>
                          </a:solidFill>
                          <a:effectLst/>
                          <a:latin typeface="Calibri" panose="020F0502020204030204" pitchFamily="34" charset="0"/>
                        </a:rPr>
                      </a:br>
                      <a:r>
                        <a:rPr lang="cs-CZ" sz="1100" b="1" i="0" u="none" strike="noStrike" dirty="0">
                          <a:solidFill>
                            <a:srgbClr val="000000"/>
                          </a:solidFill>
                          <a:effectLst/>
                          <a:latin typeface="Calibri" panose="020F0502020204030204" pitchFamily="34" charset="0"/>
                        </a:rPr>
                        <a:t>(9,3 %)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9832859"/>
                  </a:ext>
                </a:extLst>
              </a:tr>
              <a:tr h="436117">
                <a:tc vMerge="1">
                  <a:txBody>
                    <a:bodyPr/>
                    <a:lstStyle/>
                    <a:p>
                      <a:pPr algn="l"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100" b="1" i="0" u="none" strike="noStrike">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1 040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970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1 075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891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1 003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981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1 113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1 178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1 123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1 066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1 059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1 027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984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Calibri" panose="020F0502020204030204" pitchFamily="34" charset="0"/>
                        </a:rPr>
                        <a:t>13 510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0335778"/>
                  </a:ext>
                </a:extLst>
              </a:tr>
              <a:tr h="436117">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s-CZ" sz="1800" b="1" i="0" u="none" strike="noStrike" dirty="0">
                          <a:solidFill>
                            <a:srgbClr val="000000"/>
                          </a:solidFill>
                          <a:effectLst/>
                          <a:latin typeface="Calibri" panose="020F0502020204030204" pitchFamily="34" charset="0"/>
                        </a:rPr>
                        <a:t>Občané Slovenska</a:t>
                      </a:r>
                    </a:p>
                    <a:p>
                      <a:pPr algn="l" fontAlgn="ctr"/>
                      <a:endParaRPr lang="cs-CZ" sz="1800" b="1" i="0" u="none" strike="noStrike" dirty="0">
                        <a:solidFill>
                          <a:srgbClr val="000000"/>
                        </a:solidFill>
                        <a:effectLst/>
                        <a:latin typeface="Calibri" panose="020F050202020403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l-PL" sz="1100" b="1" i="0" u="none" strike="noStrike" dirty="0">
                          <a:solidFill>
                            <a:srgbClr val="000000"/>
                          </a:solidFill>
                          <a:effectLst/>
                          <a:latin typeface="Calibri" panose="020F0502020204030204" pitchFamily="34" charset="0"/>
                        </a:rPr>
                        <a:t>pracuje/ je ve specializačním vzdělávání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84</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(38,0 %)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138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(52,5 %)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115</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(51,6 %)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100</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(53,2 %)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127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(62,3 %)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117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(57,1 %)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138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(64,8 %)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184</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(60,1 %)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164</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(60,3 %)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167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(55,9 %)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181</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(56,4 %)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213</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(64,5 %)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221</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(64,1 %)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600" b="1" i="0" u="none" strike="noStrike" dirty="0">
                          <a:solidFill>
                            <a:schemeClr val="bg1"/>
                          </a:solidFill>
                          <a:effectLst/>
                          <a:latin typeface="Calibri" panose="020F0502020204030204" pitchFamily="34" charset="0"/>
                        </a:rPr>
                        <a:t>1 949</a:t>
                      </a:r>
                      <a:br>
                        <a:rPr lang="cs-CZ" sz="1600" b="1" i="0" u="none" strike="noStrike" dirty="0">
                          <a:solidFill>
                            <a:schemeClr val="bg1"/>
                          </a:solidFill>
                          <a:effectLst/>
                          <a:latin typeface="Calibri" panose="020F0502020204030204" pitchFamily="34" charset="0"/>
                        </a:rPr>
                      </a:br>
                      <a:r>
                        <a:rPr lang="cs-CZ" sz="1600" b="1" i="0" u="none" strike="noStrike" dirty="0">
                          <a:solidFill>
                            <a:schemeClr val="bg1"/>
                          </a:solidFill>
                          <a:effectLst/>
                          <a:latin typeface="Calibri" panose="020F0502020204030204" pitchFamily="34" charset="0"/>
                        </a:rPr>
                        <a:t>(57,5 %)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662117010"/>
                  </a:ext>
                </a:extLst>
              </a:tr>
              <a:tr h="436117">
                <a:tc vMerge="1">
                  <a:txBody>
                    <a:bodyPr/>
                    <a:lstStyle/>
                    <a:p>
                      <a:pPr algn="l"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100" b="1" i="0" u="none" strike="noStrike">
                          <a:solidFill>
                            <a:srgbClr val="000000"/>
                          </a:solidFill>
                          <a:effectLst/>
                          <a:latin typeface="Calibri" panose="020F0502020204030204" pitchFamily="34" charset="0"/>
                        </a:rPr>
                        <a:t>neznámý stav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137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125</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(47,5 %)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108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(48,4 %)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(46,8 %)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77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(37,7 %)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(42,9 %)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75</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(35,2 %)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122</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(39,9 %)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108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(39,7 %)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132</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(44,1 %)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140</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(43,6 %)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117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(35,5 %)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124</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(35,9 %)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1" i="0" u="none" strike="noStrike">
                          <a:solidFill>
                            <a:srgbClr val="000000"/>
                          </a:solidFill>
                          <a:effectLst/>
                          <a:latin typeface="Calibri" panose="020F0502020204030204" pitchFamily="34" charset="0"/>
                        </a:rPr>
                        <a:t>1 441</a:t>
                      </a:r>
                      <a:br>
                        <a:rPr lang="cs-CZ" sz="1100" b="1" i="0" u="none" strike="noStrike">
                          <a:solidFill>
                            <a:srgbClr val="000000"/>
                          </a:solidFill>
                          <a:effectLst/>
                          <a:latin typeface="Calibri" panose="020F0502020204030204" pitchFamily="34" charset="0"/>
                        </a:rPr>
                      </a:br>
                      <a:r>
                        <a:rPr lang="cs-CZ" sz="1100" b="1" i="0" u="none" strike="noStrike">
                          <a:solidFill>
                            <a:srgbClr val="000000"/>
                          </a:solidFill>
                          <a:effectLst/>
                          <a:latin typeface="Calibri" panose="020F0502020204030204" pitchFamily="34" charset="0"/>
                        </a:rPr>
                        <a:t>(42,5 %)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999835"/>
                  </a:ext>
                </a:extLst>
              </a:tr>
              <a:tr h="436117">
                <a:tc vMerge="1">
                  <a:txBody>
                    <a:bodyPr/>
                    <a:lstStyle/>
                    <a:p>
                      <a:pPr algn="l"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100" b="1" i="0" u="none" strike="noStrike">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221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263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223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188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204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205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213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306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272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299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321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330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345</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Calibri" panose="020F0502020204030204" pitchFamily="34" charset="0"/>
                        </a:rPr>
                        <a:t>3 390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5661444"/>
                  </a:ext>
                </a:extLst>
              </a:tr>
              <a:tr h="436117">
                <a:tc rowSpan="3">
                  <a:txBody>
                    <a:bodyPr/>
                    <a:lstStyle/>
                    <a:p>
                      <a:pPr algn="l" fontAlgn="ctr"/>
                      <a:r>
                        <a:rPr lang="cs-CZ" sz="1800" b="1" i="0" u="none" strike="noStrike" dirty="0">
                          <a:solidFill>
                            <a:srgbClr val="000000"/>
                          </a:solidFill>
                          <a:effectLst/>
                          <a:latin typeface="Calibri" panose="020F0502020204030204" pitchFamily="34" charset="0"/>
                        </a:rPr>
                        <a:t>Občané ostatních zemí</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l-PL" sz="1100" b="1" i="0" u="none" strike="noStrike" dirty="0">
                          <a:solidFill>
                            <a:srgbClr val="000000"/>
                          </a:solidFill>
                          <a:effectLst/>
                          <a:latin typeface="Calibri" panose="020F0502020204030204" pitchFamily="34" charset="0"/>
                        </a:rPr>
                        <a:t>pracuje/ je ve specializačním vzdělávání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3</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(15,0 %)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(41,2 %)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9</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(33,3 %)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9</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(50,0 %)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(66,7 %)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3</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(50,0 %)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(58,3 %)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15</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(75,0 %)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13</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(76,5 %)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19</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(70,4 %)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29</a:t>
                      </a:r>
                      <a:br>
                        <a:rPr lang="cs-CZ" sz="1100" b="0" i="0" u="none" strike="noStrike" dirty="0">
                          <a:solidFill>
                            <a:srgbClr val="000000"/>
                          </a:solidFill>
                          <a:effectLst/>
                          <a:latin typeface="Calibri" panose="020F0502020204030204" pitchFamily="34" charset="0"/>
                        </a:rPr>
                      </a:br>
                      <a:r>
                        <a:rPr lang="cs-CZ" sz="1100" b="0" i="0" u="none" strike="noStrike" dirty="0">
                          <a:solidFill>
                            <a:srgbClr val="000000"/>
                          </a:solidFill>
                          <a:effectLst/>
                          <a:latin typeface="Calibri" panose="020F0502020204030204" pitchFamily="34" charset="0"/>
                        </a:rPr>
                        <a:t>(74,4 %)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34</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(81,0 %)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50</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(83,3 %)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cs-CZ" sz="1600" b="1" i="0" u="none" strike="noStrike" dirty="0">
                          <a:solidFill>
                            <a:schemeClr val="bg1"/>
                          </a:solidFill>
                          <a:effectLst/>
                          <a:latin typeface="Calibri" panose="020F0502020204030204" pitchFamily="34" charset="0"/>
                        </a:rPr>
                        <a:t>206</a:t>
                      </a:r>
                      <a:br>
                        <a:rPr lang="cs-CZ" sz="1600" b="1" i="0" u="none" strike="noStrike" dirty="0">
                          <a:solidFill>
                            <a:schemeClr val="bg1"/>
                          </a:solidFill>
                          <a:effectLst/>
                          <a:latin typeface="Calibri" panose="020F0502020204030204" pitchFamily="34" charset="0"/>
                        </a:rPr>
                      </a:br>
                      <a:r>
                        <a:rPr lang="cs-CZ" sz="1600" b="1" i="0" u="none" strike="noStrike" dirty="0">
                          <a:solidFill>
                            <a:schemeClr val="bg1"/>
                          </a:solidFill>
                          <a:effectLst/>
                          <a:latin typeface="Calibri" panose="020F0502020204030204" pitchFamily="34" charset="0"/>
                        </a:rPr>
                        <a:t>(65,0 %)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251003384"/>
                  </a:ext>
                </a:extLst>
              </a:tr>
              <a:tr h="436117">
                <a:tc vMerge="1">
                  <a:txBody>
                    <a:bodyPr/>
                    <a:lstStyle/>
                    <a:p>
                      <a:pPr algn="l"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100" b="1" i="0" u="none" strike="noStrike">
                          <a:solidFill>
                            <a:srgbClr val="000000"/>
                          </a:solidFill>
                          <a:effectLst/>
                          <a:latin typeface="Calibri" panose="020F0502020204030204" pitchFamily="34" charset="0"/>
                        </a:rPr>
                        <a:t>neznámý stav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17</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(85,0 %)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10</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(58,8 %)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(66,7 %)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9</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(50,0 %)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4</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(33,3 %)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3</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(50,0 %)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5</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(41,7 %)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5</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(25,0 %)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4</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(23,5 %)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(29,6 %)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10</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(25,6 %)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8</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(19,0 %)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10</a:t>
                      </a:r>
                      <a:br>
                        <a:rPr lang="cs-CZ" sz="1100" b="0" i="0" u="none" strike="noStrike">
                          <a:solidFill>
                            <a:srgbClr val="000000"/>
                          </a:solidFill>
                          <a:effectLst/>
                          <a:latin typeface="Calibri" panose="020F0502020204030204" pitchFamily="34" charset="0"/>
                        </a:rPr>
                      </a:br>
                      <a:r>
                        <a:rPr lang="cs-CZ" sz="1100" b="0" i="0" u="none" strike="noStrike">
                          <a:solidFill>
                            <a:srgbClr val="000000"/>
                          </a:solidFill>
                          <a:effectLst/>
                          <a:latin typeface="Calibri" panose="020F0502020204030204" pitchFamily="34" charset="0"/>
                        </a:rPr>
                        <a:t>(16,7 %)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Calibri" panose="020F0502020204030204" pitchFamily="34" charset="0"/>
                        </a:rPr>
                        <a:t>111</a:t>
                      </a:r>
                      <a:br>
                        <a:rPr lang="cs-CZ" sz="1100" b="1" i="0" u="none" strike="noStrike" dirty="0">
                          <a:solidFill>
                            <a:srgbClr val="000000"/>
                          </a:solidFill>
                          <a:effectLst/>
                          <a:latin typeface="Calibri" panose="020F0502020204030204" pitchFamily="34" charset="0"/>
                        </a:rPr>
                      </a:br>
                      <a:r>
                        <a:rPr lang="cs-CZ" sz="1100" b="1" i="0" u="none" strike="noStrike" dirty="0">
                          <a:solidFill>
                            <a:srgbClr val="000000"/>
                          </a:solidFill>
                          <a:effectLst/>
                          <a:latin typeface="Calibri" panose="020F0502020204030204" pitchFamily="34" charset="0"/>
                        </a:rPr>
                        <a:t>(35,0 %)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343162"/>
                  </a:ext>
                </a:extLst>
              </a:tr>
              <a:tr h="436117">
                <a:tc vMerge="1">
                  <a:txBody>
                    <a:bodyPr/>
                    <a:lstStyle/>
                    <a:p>
                      <a:pPr algn="l"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100" b="1" i="0" u="none" strike="noStrike">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17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18</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17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a:solidFill>
                            <a:srgbClr val="000000"/>
                          </a:solidFill>
                          <a:effectLst/>
                          <a:latin typeface="Calibri" panose="020F0502020204030204" pitchFamily="34" charset="0"/>
                        </a:rPr>
                        <a:t>42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0" i="0" u="none" strike="noStrike" dirty="0">
                          <a:solidFill>
                            <a:srgbClr val="000000"/>
                          </a:solidFill>
                          <a:effectLst/>
                          <a:latin typeface="Calibri" panose="020F0502020204030204" pitchFamily="34" charset="0"/>
                        </a:rPr>
                        <a:t>60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Calibri" panose="020F0502020204030204" pitchFamily="34" charset="0"/>
                        </a:rPr>
                        <a:t>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9371357"/>
                  </a:ext>
                </a:extLst>
              </a:tr>
            </a:tbl>
          </a:graphicData>
        </a:graphic>
      </p:graphicFrame>
    </p:spTree>
    <p:extLst>
      <p:ext uri="{BB962C8B-B14F-4D97-AF65-F5344CB8AC3E}">
        <p14:creationId xmlns:p14="http://schemas.microsoft.com/office/powerpoint/2010/main" val="1916297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471119" y="117403"/>
            <a:ext cx="11084483" cy="48628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400" b="1" i="0" u="none" strike="noStrike" kern="1200" cap="none" spc="0" normalizeH="0" baseline="0" noProof="0" dirty="0">
                <a:ln>
                  <a:noFill/>
                </a:ln>
                <a:effectLst/>
                <a:uLnTx/>
                <a:uFillTx/>
                <a:latin typeface="Calibri" panose="020F0502020204030204"/>
                <a:ea typeface="+mn-ea"/>
                <a:cs typeface="+mn-cs"/>
              </a:rPr>
              <a:t>ZÁVĚR</a:t>
            </a:r>
            <a:endParaRPr kumimoji="0" lang="cs-CZ" sz="44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Noví absolventi LF </a:t>
            </a:r>
            <a:r>
              <a:rPr kumimoji="0" lang="cs-CZ" sz="3800" b="1" i="0" u="none" strike="noStrike" kern="1200" cap="none" spc="0" normalizeH="0" baseline="0" noProof="0" dirty="0" err="1">
                <a:ln>
                  <a:noFill/>
                </a:ln>
                <a:solidFill>
                  <a:srgbClr val="C00000"/>
                </a:solidFill>
                <a:effectLst/>
                <a:uLnTx/>
                <a:uFillTx/>
                <a:latin typeface="Calibri" panose="020F0502020204030204"/>
                <a:ea typeface="+mn-ea"/>
                <a:cs typeface="+mn-cs"/>
              </a:rPr>
              <a:t>jso</a:t>
            </a:r>
            <a:r>
              <a:rPr lang="cs-CZ" sz="3800" b="1" dirty="0">
                <a:solidFill>
                  <a:srgbClr val="C00000"/>
                </a:solidFill>
                <a:latin typeface="Calibri" panose="020F0502020204030204"/>
              </a:rPr>
              <a:t>u obrovskou </a:t>
            </a: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šancí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3800" b="1" dirty="0">
                <a:solidFill>
                  <a:srgbClr val="C00000"/>
                </a:solidFill>
                <a:latin typeface="Calibri" panose="020F0502020204030204"/>
              </a:rPr>
              <a:t>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 je </a:t>
            </a:r>
            <a:r>
              <a:rPr lang="cs-CZ" sz="3800" b="1" dirty="0">
                <a:solidFill>
                  <a:srgbClr val="C00000"/>
                </a:solidFill>
                <a:latin typeface="Calibri" panose="020F0502020204030204"/>
              </a:rPr>
              <a:t>nutné je motivovat </a:t>
            </a: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do správných oborů a regionů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s-CZ" sz="3800" b="1" dirty="0">
                <a:solidFill>
                  <a:srgbClr val="C00000"/>
                </a:solidFill>
                <a:latin typeface="Calibri" panose="020F0502020204030204"/>
              </a:rPr>
              <a:t>… a musí jim být připraveny podmínky pro práci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 a není to jen o penězích </a:t>
            </a:r>
          </a:p>
        </p:txBody>
      </p:sp>
      <p:sp>
        <p:nvSpPr>
          <p:cNvPr id="6" name="Šipka: dolů 5">
            <a:extLst>
              <a:ext uri="{FF2B5EF4-FFF2-40B4-BE49-F238E27FC236}">
                <a16:creationId xmlns:a16="http://schemas.microsoft.com/office/drawing/2014/main" id="{9CCD5BD4-85AF-D1DA-B6F6-E4DF1FE79EA8}"/>
              </a:ext>
            </a:extLst>
          </p:cNvPr>
          <p:cNvSpPr/>
          <p:nvPr/>
        </p:nvSpPr>
        <p:spPr>
          <a:xfrm>
            <a:off x="5294903" y="5141859"/>
            <a:ext cx="1436914" cy="773723"/>
          </a:xfrm>
          <a:prstGeom prst="down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a:extLst>
              <a:ext uri="{FF2B5EF4-FFF2-40B4-BE49-F238E27FC236}">
                <a16:creationId xmlns:a16="http://schemas.microsoft.com/office/drawing/2014/main" id="{FC486439-9138-06E3-5830-62161EFC8C9F}"/>
              </a:ext>
            </a:extLst>
          </p:cNvPr>
          <p:cNvSpPr txBox="1"/>
          <p:nvPr/>
        </p:nvSpPr>
        <p:spPr>
          <a:xfrm>
            <a:off x="2496437" y="6139543"/>
            <a:ext cx="7033846" cy="461665"/>
          </a:xfrm>
          <a:prstGeom prst="rect">
            <a:avLst/>
          </a:prstGeom>
          <a:noFill/>
        </p:spPr>
        <p:txBody>
          <a:bodyPr wrap="square" rtlCol="0">
            <a:spAutoFit/>
          </a:bodyPr>
          <a:lstStyle/>
          <a:p>
            <a:pPr algn="ctr"/>
            <a:r>
              <a:rPr lang="cs-CZ" sz="2400" b="1" i="1" dirty="0"/>
              <a:t>např. zázemí pro mladé matky s dětmi </a:t>
            </a:r>
          </a:p>
        </p:txBody>
      </p:sp>
    </p:spTree>
    <p:extLst>
      <p:ext uri="{BB962C8B-B14F-4D97-AF65-F5344CB8AC3E}">
        <p14:creationId xmlns:p14="http://schemas.microsoft.com/office/powerpoint/2010/main" val="3514953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E3DBA-CE68-8F6E-7DE2-D7884CBE98D5}"/>
              </a:ext>
            </a:extLst>
          </p:cNvPr>
          <p:cNvSpPr>
            <a:spLocks noGrp="1"/>
          </p:cNvSpPr>
          <p:nvPr>
            <p:ph type="title"/>
          </p:nvPr>
        </p:nvSpPr>
        <p:spPr/>
        <p:txBody>
          <a:bodyPr>
            <a:normAutofit/>
          </a:bodyPr>
          <a:lstStyle/>
          <a:p>
            <a:r>
              <a:rPr lang="cs-CZ" dirty="0"/>
              <a:t>Studenti všeobecného lékařství v českém jazyce podle pohlaví</a:t>
            </a:r>
          </a:p>
        </p:txBody>
      </p:sp>
      <p:sp>
        <p:nvSpPr>
          <p:cNvPr id="3" name="TextBox 6">
            <a:extLst>
              <a:ext uri="{FF2B5EF4-FFF2-40B4-BE49-F238E27FC236}">
                <a16:creationId xmlns:a16="http://schemas.microsoft.com/office/drawing/2014/main" id="{FEE4A940-DE34-D91C-D82C-7B96BC079B89}"/>
              </a:ext>
            </a:extLst>
          </p:cNvPr>
          <p:cNvSpPr txBox="1"/>
          <p:nvPr/>
        </p:nvSpPr>
        <p:spPr>
          <a:xfrm>
            <a:off x="305194" y="607601"/>
            <a:ext cx="11243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MŠMT</a:t>
            </a:r>
          </a:p>
        </p:txBody>
      </p:sp>
      <p:sp>
        <p:nvSpPr>
          <p:cNvPr id="4" name="TextBox 7">
            <a:extLst>
              <a:ext uri="{FF2B5EF4-FFF2-40B4-BE49-F238E27FC236}">
                <a16:creationId xmlns:a16="http://schemas.microsoft.com/office/drawing/2014/main" id="{5C4EAE2B-506E-1B5E-74F9-FD332267884D}"/>
              </a:ext>
            </a:extLst>
          </p:cNvPr>
          <p:cNvSpPr txBox="1"/>
          <p:nvPr/>
        </p:nvSpPr>
        <p:spPr>
          <a:xfrm>
            <a:off x="8910319" y="2352558"/>
            <a:ext cx="3090945" cy="3863340"/>
          </a:xfrm>
          <a:prstGeom prst="rect">
            <a:avLst/>
          </a:prstGeom>
          <a:noFill/>
          <a:ln>
            <a:no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Určitým problémem demografické struktury populace českých lékařů je rovněž nevyváženost podílu pohlaví. Zejména v posledních letech studuje lékařské fakulty výrazně vyšší podíl žen než mužů (průměrně 66 % : 34 %). Značná feminizace povolání lékaře musí být promítnuta do modelů predikujících dostupnost kapacit v následujících letech, neboť předpokládané odchody lékařek na mateřskou dovolenou budou mít na zajištění rozsahu péče značný vliv.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Graf 4">
            <a:extLst>
              <a:ext uri="{FF2B5EF4-FFF2-40B4-BE49-F238E27FC236}">
                <a16:creationId xmlns:a16="http://schemas.microsoft.com/office/drawing/2014/main" id="{51A1B687-55B8-0C0D-67E6-12015B87E8EB}"/>
              </a:ext>
            </a:extLst>
          </p:cNvPr>
          <p:cNvGraphicFramePr/>
          <p:nvPr/>
        </p:nvGraphicFramePr>
        <p:xfrm>
          <a:off x="4921007" y="2084672"/>
          <a:ext cx="3816424"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6" name="Obdélník 5">
            <a:extLst>
              <a:ext uri="{FF2B5EF4-FFF2-40B4-BE49-F238E27FC236}">
                <a16:creationId xmlns:a16="http://schemas.microsoft.com/office/drawing/2014/main" id="{7EF442D9-4F5C-673F-D5E4-03D7ED551CAE}"/>
              </a:ext>
            </a:extLst>
          </p:cNvPr>
          <p:cNvSpPr/>
          <p:nvPr/>
        </p:nvSpPr>
        <p:spPr>
          <a:xfrm>
            <a:off x="6495005" y="5936264"/>
            <a:ext cx="853503"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Rok studia</a:t>
            </a:r>
          </a:p>
        </p:txBody>
      </p:sp>
      <p:sp>
        <p:nvSpPr>
          <p:cNvPr id="7" name="Obdélník 6">
            <a:extLst>
              <a:ext uri="{FF2B5EF4-FFF2-40B4-BE49-F238E27FC236}">
                <a16:creationId xmlns:a16="http://schemas.microsoft.com/office/drawing/2014/main" id="{21E29169-4D58-5438-938C-6BE1E5190387}"/>
              </a:ext>
            </a:extLst>
          </p:cNvPr>
          <p:cNvSpPr/>
          <p:nvPr/>
        </p:nvSpPr>
        <p:spPr>
          <a:xfrm rot="16200000">
            <a:off x="4031085" y="3613449"/>
            <a:ext cx="1646862"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Zastoupení pohlaví [%]</a:t>
            </a:r>
          </a:p>
        </p:txBody>
      </p:sp>
      <p:graphicFrame>
        <p:nvGraphicFramePr>
          <p:cNvPr id="8" name="Graf 7">
            <a:extLst>
              <a:ext uri="{FF2B5EF4-FFF2-40B4-BE49-F238E27FC236}">
                <a16:creationId xmlns:a16="http://schemas.microsoft.com/office/drawing/2014/main" id="{30D2C94F-383C-64B9-31EF-20E2476D9A81}"/>
              </a:ext>
            </a:extLst>
          </p:cNvPr>
          <p:cNvGraphicFramePr/>
          <p:nvPr/>
        </p:nvGraphicFramePr>
        <p:xfrm>
          <a:off x="393663" y="2084672"/>
          <a:ext cx="3890305"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9" name="Obdélník 8">
            <a:extLst>
              <a:ext uri="{FF2B5EF4-FFF2-40B4-BE49-F238E27FC236}">
                <a16:creationId xmlns:a16="http://schemas.microsoft.com/office/drawing/2014/main" id="{AE4BE403-64C9-28A4-9E4A-8EA6ABE8EB42}"/>
              </a:ext>
            </a:extLst>
          </p:cNvPr>
          <p:cNvSpPr/>
          <p:nvPr/>
        </p:nvSpPr>
        <p:spPr>
          <a:xfrm>
            <a:off x="2045635" y="5936264"/>
            <a:ext cx="853503"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Rok studia</a:t>
            </a:r>
          </a:p>
        </p:txBody>
      </p:sp>
      <p:sp>
        <p:nvSpPr>
          <p:cNvPr id="10" name="Obdélník 9">
            <a:extLst>
              <a:ext uri="{FF2B5EF4-FFF2-40B4-BE49-F238E27FC236}">
                <a16:creationId xmlns:a16="http://schemas.microsoft.com/office/drawing/2014/main" id="{E92CC146-F005-BA1E-7E98-1030361820E4}"/>
              </a:ext>
            </a:extLst>
          </p:cNvPr>
          <p:cNvSpPr/>
          <p:nvPr/>
        </p:nvSpPr>
        <p:spPr>
          <a:xfrm rot="16200000">
            <a:off x="-333094" y="3613449"/>
            <a:ext cx="1266245"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Počet studujících</a:t>
            </a:r>
          </a:p>
        </p:txBody>
      </p:sp>
      <p:sp>
        <p:nvSpPr>
          <p:cNvPr id="11" name="Obdélník 10">
            <a:extLst>
              <a:ext uri="{FF2B5EF4-FFF2-40B4-BE49-F238E27FC236}">
                <a16:creationId xmlns:a16="http://schemas.microsoft.com/office/drawing/2014/main" id="{4A3B9D5E-29F7-F1FC-7CCF-191941BFB385}"/>
              </a:ext>
            </a:extLst>
          </p:cNvPr>
          <p:cNvSpPr/>
          <p:nvPr/>
        </p:nvSpPr>
        <p:spPr>
          <a:xfrm>
            <a:off x="4776990" y="1399760"/>
            <a:ext cx="404348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Zastoupení pohlaví</a:t>
            </a:r>
          </a:p>
        </p:txBody>
      </p:sp>
      <p:sp>
        <p:nvSpPr>
          <p:cNvPr id="12" name="Obdélník 11">
            <a:extLst>
              <a:ext uri="{FF2B5EF4-FFF2-40B4-BE49-F238E27FC236}">
                <a16:creationId xmlns:a16="http://schemas.microsoft.com/office/drawing/2014/main" id="{956BF284-0800-44D0-CB9A-0B2B34313776}"/>
              </a:ext>
            </a:extLst>
          </p:cNvPr>
          <p:cNvSpPr/>
          <p:nvPr/>
        </p:nvSpPr>
        <p:spPr>
          <a:xfrm>
            <a:off x="395536" y="1399760"/>
            <a:ext cx="382745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Absolutní počty</a:t>
            </a:r>
          </a:p>
        </p:txBody>
      </p:sp>
      <p:graphicFrame>
        <p:nvGraphicFramePr>
          <p:cNvPr id="13" name="Tabulka 12">
            <a:extLst>
              <a:ext uri="{FF2B5EF4-FFF2-40B4-BE49-F238E27FC236}">
                <a16:creationId xmlns:a16="http://schemas.microsoft.com/office/drawing/2014/main" id="{525C8740-DD26-843B-5FD6-AC048A789155}"/>
              </a:ext>
            </a:extLst>
          </p:cNvPr>
          <p:cNvGraphicFramePr>
            <a:graphicFrameLocks noGrp="1"/>
          </p:cNvGraphicFramePr>
          <p:nvPr/>
        </p:nvGraphicFramePr>
        <p:xfrm>
          <a:off x="3491880" y="1136931"/>
          <a:ext cx="2206384" cy="190821"/>
        </p:xfrm>
        <a:graphic>
          <a:graphicData uri="http://schemas.openxmlformats.org/drawingml/2006/table">
            <a:tbl>
              <a:tblPr/>
              <a:tblGrid>
                <a:gridCol w="1103192">
                  <a:extLst>
                    <a:ext uri="{9D8B030D-6E8A-4147-A177-3AD203B41FA5}">
                      <a16:colId xmlns:a16="http://schemas.microsoft.com/office/drawing/2014/main" val="20001"/>
                    </a:ext>
                  </a:extLst>
                </a:gridCol>
                <a:gridCol w="1103192">
                  <a:extLst>
                    <a:ext uri="{9D8B030D-6E8A-4147-A177-3AD203B41FA5}">
                      <a16:colId xmlns:a16="http://schemas.microsoft.com/office/drawing/2014/main" val="20002"/>
                    </a:ext>
                  </a:extLst>
                </a:gridCol>
              </a:tblGrid>
              <a:tr h="190821">
                <a:tc>
                  <a:txBody>
                    <a:bodyPr/>
                    <a:lstStyle/>
                    <a:p>
                      <a:pPr algn="ctr" fontAlgn="ctr"/>
                      <a:r>
                        <a:rPr lang="cs-CZ" sz="1200" b="1" i="0" u="none" strike="noStrike" dirty="0">
                          <a:solidFill>
                            <a:srgbClr val="000000"/>
                          </a:solidFill>
                          <a:effectLst/>
                          <a:latin typeface="Calibri"/>
                        </a:rPr>
                        <a:t>Muži</a:t>
                      </a:r>
                    </a:p>
                  </a:txBody>
                  <a:tcPr marL="7620" marR="7620" marT="762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a:rPr>
                        <a:t>Ženy</a:t>
                      </a:r>
                    </a:p>
                  </a:txBody>
                  <a:tcPr marL="7620" marR="7620" marT="762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 name="Obdélník 13">
            <a:extLst>
              <a:ext uri="{FF2B5EF4-FFF2-40B4-BE49-F238E27FC236}">
                <a16:creationId xmlns:a16="http://schemas.microsoft.com/office/drawing/2014/main" id="{73D2716D-37FF-0D95-C3E1-138855ABA8B3}"/>
              </a:ext>
            </a:extLst>
          </p:cNvPr>
          <p:cNvSpPr/>
          <p:nvPr/>
        </p:nvSpPr>
        <p:spPr>
          <a:xfrm>
            <a:off x="3682040" y="1153759"/>
            <a:ext cx="144016" cy="14401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délník 14">
            <a:extLst>
              <a:ext uri="{FF2B5EF4-FFF2-40B4-BE49-F238E27FC236}">
                <a16:creationId xmlns:a16="http://schemas.microsoft.com/office/drawing/2014/main" id="{95B74F8F-3691-F426-03DD-1AE340A9130B}"/>
              </a:ext>
            </a:extLst>
          </p:cNvPr>
          <p:cNvSpPr/>
          <p:nvPr/>
        </p:nvSpPr>
        <p:spPr>
          <a:xfrm>
            <a:off x="4797328" y="1153759"/>
            <a:ext cx="144016" cy="144016"/>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Tabulka 15">
            <a:extLst>
              <a:ext uri="{FF2B5EF4-FFF2-40B4-BE49-F238E27FC236}">
                <a16:creationId xmlns:a16="http://schemas.microsoft.com/office/drawing/2014/main" id="{34DB6AD6-FF68-6C5D-2476-D90981A9EFD7}"/>
              </a:ext>
            </a:extLst>
          </p:cNvPr>
          <p:cNvGraphicFramePr>
            <a:graphicFrameLocks noGrp="1"/>
          </p:cNvGraphicFramePr>
          <p:nvPr/>
        </p:nvGraphicFramePr>
        <p:xfrm>
          <a:off x="5365112" y="1709159"/>
          <a:ext cx="3223410" cy="508930"/>
        </p:xfrm>
        <a:graphic>
          <a:graphicData uri="http://schemas.openxmlformats.org/drawingml/2006/table">
            <a:tbl>
              <a:tblPr/>
              <a:tblGrid>
                <a:gridCol w="214894">
                  <a:extLst>
                    <a:ext uri="{9D8B030D-6E8A-4147-A177-3AD203B41FA5}">
                      <a16:colId xmlns:a16="http://schemas.microsoft.com/office/drawing/2014/main" val="20000"/>
                    </a:ext>
                  </a:extLst>
                </a:gridCol>
                <a:gridCol w="214894">
                  <a:extLst>
                    <a:ext uri="{9D8B030D-6E8A-4147-A177-3AD203B41FA5}">
                      <a16:colId xmlns:a16="http://schemas.microsoft.com/office/drawing/2014/main" val="20001"/>
                    </a:ext>
                  </a:extLst>
                </a:gridCol>
                <a:gridCol w="214894">
                  <a:extLst>
                    <a:ext uri="{9D8B030D-6E8A-4147-A177-3AD203B41FA5}">
                      <a16:colId xmlns:a16="http://schemas.microsoft.com/office/drawing/2014/main" val="20002"/>
                    </a:ext>
                  </a:extLst>
                </a:gridCol>
                <a:gridCol w="214894">
                  <a:extLst>
                    <a:ext uri="{9D8B030D-6E8A-4147-A177-3AD203B41FA5}">
                      <a16:colId xmlns:a16="http://schemas.microsoft.com/office/drawing/2014/main" val="20003"/>
                    </a:ext>
                  </a:extLst>
                </a:gridCol>
                <a:gridCol w="214894">
                  <a:extLst>
                    <a:ext uri="{9D8B030D-6E8A-4147-A177-3AD203B41FA5}">
                      <a16:colId xmlns:a16="http://schemas.microsoft.com/office/drawing/2014/main" val="20004"/>
                    </a:ext>
                  </a:extLst>
                </a:gridCol>
                <a:gridCol w="214894">
                  <a:extLst>
                    <a:ext uri="{9D8B030D-6E8A-4147-A177-3AD203B41FA5}">
                      <a16:colId xmlns:a16="http://schemas.microsoft.com/office/drawing/2014/main" val="20005"/>
                    </a:ext>
                  </a:extLst>
                </a:gridCol>
                <a:gridCol w="214894">
                  <a:extLst>
                    <a:ext uri="{9D8B030D-6E8A-4147-A177-3AD203B41FA5}">
                      <a16:colId xmlns:a16="http://schemas.microsoft.com/office/drawing/2014/main" val="3511018083"/>
                    </a:ext>
                  </a:extLst>
                </a:gridCol>
                <a:gridCol w="214894">
                  <a:extLst>
                    <a:ext uri="{9D8B030D-6E8A-4147-A177-3AD203B41FA5}">
                      <a16:colId xmlns:a16="http://schemas.microsoft.com/office/drawing/2014/main" val="1519263388"/>
                    </a:ext>
                  </a:extLst>
                </a:gridCol>
                <a:gridCol w="214894">
                  <a:extLst>
                    <a:ext uri="{9D8B030D-6E8A-4147-A177-3AD203B41FA5}">
                      <a16:colId xmlns:a16="http://schemas.microsoft.com/office/drawing/2014/main" val="20006"/>
                    </a:ext>
                  </a:extLst>
                </a:gridCol>
                <a:gridCol w="214894">
                  <a:extLst>
                    <a:ext uri="{9D8B030D-6E8A-4147-A177-3AD203B41FA5}">
                      <a16:colId xmlns:a16="http://schemas.microsoft.com/office/drawing/2014/main" val="20007"/>
                    </a:ext>
                  </a:extLst>
                </a:gridCol>
                <a:gridCol w="214894">
                  <a:extLst>
                    <a:ext uri="{9D8B030D-6E8A-4147-A177-3AD203B41FA5}">
                      <a16:colId xmlns:a16="http://schemas.microsoft.com/office/drawing/2014/main" val="20008"/>
                    </a:ext>
                  </a:extLst>
                </a:gridCol>
                <a:gridCol w="214894">
                  <a:extLst>
                    <a:ext uri="{9D8B030D-6E8A-4147-A177-3AD203B41FA5}">
                      <a16:colId xmlns:a16="http://schemas.microsoft.com/office/drawing/2014/main" val="20009"/>
                    </a:ext>
                  </a:extLst>
                </a:gridCol>
                <a:gridCol w="214894">
                  <a:extLst>
                    <a:ext uri="{9D8B030D-6E8A-4147-A177-3AD203B41FA5}">
                      <a16:colId xmlns:a16="http://schemas.microsoft.com/office/drawing/2014/main" val="20010"/>
                    </a:ext>
                  </a:extLst>
                </a:gridCol>
                <a:gridCol w="214894">
                  <a:extLst>
                    <a:ext uri="{9D8B030D-6E8A-4147-A177-3AD203B41FA5}">
                      <a16:colId xmlns:a16="http://schemas.microsoft.com/office/drawing/2014/main" val="313078532"/>
                    </a:ext>
                  </a:extLst>
                </a:gridCol>
                <a:gridCol w="214894">
                  <a:extLst>
                    <a:ext uri="{9D8B030D-6E8A-4147-A177-3AD203B41FA5}">
                      <a16:colId xmlns:a16="http://schemas.microsoft.com/office/drawing/2014/main" val="2102843628"/>
                    </a:ext>
                  </a:extLst>
                </a:gridCol>
              </a:tblGrid>
              <a:tr h="508930">
                <a:tc>
                  <a:txBody>
                    <a:bodyPr/>
                    <a:lstStyle/>
                    <a:p>
                      <a:pPr algn="l" fontAlgn="ctr"/>
                      <a:r>
                        <a:rPr lang="cs-CZ" sz="900" b="0" i="0" u="none" strike="noStrike">
                          <a:solidFill>
                            <a:srgbClr val="000000"/>
                          </a:solidFill>
                          <a:effectLst/>
                          <a:latin typeface="Calibri" panose="020F0502020204030204" pitchFamily="34" charset="0"/>
                        </a:rPr>
                        <a:t>N = 8 852</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8 943</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9 069</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9 388</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9 343</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9 697</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9 775</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9 961</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9 998</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9 703</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9 649</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9 983</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10 317</a:t>
                      </a:r>
                    </a:p>
                  </a:txBody>
                  <a:tcPr marL="9525" marR="9525" marT="9525" marB="0" vert="vert270" anchor="ctr">
                    <a:lnL>
                      <a:noFill/>
                    </a:lnL>
                    <a:lnR>
                      <a:noFill/>
                    </a:lnR>
                    <a:lnT>
                      <a:noFill/>
                    </a:lnT>
                    <a:lnB>
                      <a:noFill/>
                    </a:lnB>
                  </a:tcPr>
                </a:tc>
                <a:tc>
                  <a:txBody>
                    <a:bodyPr/>
                    <a:lstStyle/>
                    <a:p>
                      <a:pPr algn="l" fontAlgn="ctr"/>
                      <a:r>
                        <a:rPr lang="cs-CZ" sz="900" b="0" i="0" u="none" strike="noStrike">
                          <a:solidFill>
                            <a:srgbClr val="000000"/>
                          </a:solidFill>
                          <a:effectLst/>
                          <a:latin typeface="Calibri" panose="020F0502020204030204" pitchFamily="34" charset="0"/>
                        </a:rPr>
                        <a:t>N = 10 811</a:t>
                      </a:r>
                    </a:p>
                  </a:txBody>
                  <a:tcPr marL="9525" marR="9525" marT="9525" marB="0" vert="vert270" anchor="ctr">
                    <a:lnL>
                      <a:noFill/>
                    </a:lnL>
                    <a:lnR>
                      <a:noFill/>
                    </a:lnR>
                    <a:lnT>
                      <a:noFill/>
                    </a:lnT>
                    <a:lnB>
                      <a:noFill/>
                    </a:lnB>
                  </a:tcPr>
                </a:tc>
                <a:tc>
                  <a:txBody>
                    <a:bodyPr/>
                    <a:lstStyle/>
                    <a:p>
                      <a:pPr algn="l" fontAlgn="ctr"/>
                      <a:r>
                        <a:rPr lang="cs-CZ" sz="900" b="0" i="0" u="none" strike="noStrike" dirty="0">
                          <a:solidFill>
                            <a:srgbClr val="000000"/>
                          </a:solidFill>
                          <a:effectLst/>
                          <a:latin typeface="Calibri" panose="020F0502020204030204" pitchFamily="34" charset="0"/>
                        </a:rPr>
                        <a:t>N = 11 122</a:t>
                      </a:r>
                    </a:p>
                  </a:txBody>
                  <a:tcPr marL="9525" marR="9525" marT="9525" marB="0" vert="vert27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4989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150726" y="172545"/>
            <a:ext cx="12192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Proč vůbec plánovat personální kapacity ve zdravotnictví ?</a:t>
            </a:r>
            <a:endParaRPr kumimoji="0" lang="cs-CZ" sz="3800" b="1" i="0" u="sng"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2" name="TextovéPole 1">
            <a:extLst>
              <a:ext uri="{FF2B5EF4-FFF2-40B4-BE49-F238E27FC236}">
                <a16:creationId xmlns:a16="http://schemas.microsoft.com/office/drawing/2014/main" id="{0AF4B6FD-32AB-00CD-9515-9D299B2A5577}"/>
              </a:ext>
            </a:extLst>
          </p:cNvPr>
          <p:cNvSpPr txBox="1"/>
          <p:nvPr/>
        </p:nvSpPr>
        <p:spPr>
          <a:xfrm>
            <a:off x="428153" y="1012954"/>
            <a:ext cx="11335693" cy="4832092"/>
          </a:xfrm>
          <a:prstGeom prst="rect">
            <a:avLst/>
          </a:prstGeom>
          <a:noFill/>
        </p:spPr>
        <p:txBody>
          <a:bodyPr wrap="square" rtlCol="0">
            <a:spAutoFit/>
          </a:bodyPr>
          <a:lstStyle/>
          <a:p>
            <a:pPr marL="514350" indent="-514350">
              <a:buAutoNum type="arabicParenR"/>
            </a:pPr>
            <a:r>
              <a:rPr lang="cs-CZ" sz="4400" b="1" dirty="0"/>
              <a:t>Lidé … a zvláště ti kvalifikovaní … jsou vždy více než peníze</a:t>
            </a:r>
          </a:p>
          <a:p>
            <a:pPr marL="514350" indent="-514350">
              <a:buAutoNum type="arabicParenR"/>
            </a:pPr>
            <a:endParaRPr lang="cs-CZ" sz="4400" b="1" dirty="0"/>
          </a:p>
          <a:p>
            <a:pPr marL="514350" indent="-514350">
              <a:buAutoNum type="arabicParenR"/>
            </a:pPr>
            <a:r>
              <a:rPr lang="cs-CZ" sz="4400" b="1" dirty="0"/>
              <a:t>V následujících desetiletích opravdu bude o koho pečovat</a:t>
            </a:r>
          </a:p>
          <a:p>
            <a:pPr marL="514350" indent="-514350">
              <a:buAutoNum type="arabicParenR"/>
            </a:pPr>
            <a:endParaRPr lang="cs-CZ" sz="4400" b="1" dirty="0"/>
          </a:p>
          <a:p>
            <a:r>
              <a:rPr lang="cs-CZ" sz="4400" b="1" dirty="0"/>
              <a:t>	….. hlavně aby bylo kde a kým</a:t>
            </a:r>
          </a:p>
        </p:txBody>
      </p:sp>
      <p:sp>
        <p:nvSpPr>
          <p:cNvPr id="3" name="TextovéPole 2">
            <a:extLst>
              <a:ext uri="{FF2B5EF4-FFF2-40B4-BE49-F238E27FC236}">
                <a16:creationId xmlns:a16="http://schemas.microsoft.com/office/drawing/2014/main" id="{261EF24E-857A-1F65-C68A-44BE7CA51D8B}"/>
              </a:ext>
            </a:extLst>
          </p:cNvPr>
          <p:cNvSpPr txBox="1"/>
          <p:nvPr/>
        </p:nvSpPr>
        <p:spPr>
          <a:xfrm>
            <a:off x="8571243" y="4662434"/>
            <a:ext cx="1155560" cy="1477328"/>
          </a:xfrm>
          <a:prstGeom prst="rect">
            <a:avLst/>
          </a:prstGeom>
          <a:noFill/>
        </p:spPr>
        <p:txBody>
          <a:bodyPr wrap="square" rtlCol="0">
            <a:spAutoFit/>
          </a:bodyPr>
          <a:lstStyle/>
          <a:p>
            <a:r>
              <a:rPr lang="cs-CZ" sz="9000" b="1" dirty="0">
                <a:solidFill>
                  <a:srgbClr val="C00000"/>
                </a:solidFill>
                <a:latin typeface="Arial Black" panose="020B0A04020102020204" pitchFamily="34" charset="0"/>
              </a:rPr>
              <a:t>!</a:t>
            </a:r>
          </a:p>
        </p:txBody>
      </p:sp>
    </p:spTree>
    <p:extLst>
      <p:ext uri="{BB962C8B-B14F-4D97-AF65-F5344CB8AC3E}">
        <p14:creationId xmlns:p14="http://schemas.microsoft.com/office/powerpoint/2010/main" val="1323966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1A1E6DA9-1ADC-9127-0540-2E89EF1C89F6}"/>
              </a:ext>
            </a:extLst>
          </p:cNvPr>
          <p:cNvSpPr txBox="1"/>
          <p:nvPr/>
        </p:nvSpPr>
        <p:spPr>
          <a:xfrm>
            <a:off x="438327" y="4949553"/>
            <a:ext cx="6723048" cy="6463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4000" b="1" i="0" u="none" strike="noStrike" kern="1200" cap="none" spc="0" normalizeH="0" baseline="0" noProof="0" dirty="0">
                <a:ln>
                  <a:noFill/>
                </a:ln>
                <a:solidFill>
                  <a:srgbClr val="C22728"/>
                </a:solidFill>
                <a:effectLst/>
                <a:uLnTx/>
                <a:uFillTx/>
                <a:latin typeface="Calibri" panose="020F0502020204030204"/>
                <a:ea typeface="+mn-ea"/>
                <a:cs typeface="+mn-cs"/>
              </a:rPr>
              <a:t>Vývoj platů / mezd lékařů v ČR</a:t>
            </a:r>
          </a:p>
        </p:txBody>
      </p:sp>
      <p:sp>
        <p:nvSpPr>
          <p:cNvPr id="10" name="TextovéPole 9">
            <a:extLst>
              <a:ext uri="{FF2B5EF4-FFF2-40B4-BE49-F238E27FC236}">
                <a16:creationId xmlns:a16="http://schemas.microsoft.com/office/drawing/2014/main" id="{64A807E9-400E-D5D2-39CE-214AC83685CE}"/>
              </a:ext>
            </a:extLst>
          </p:cNvPr>
          <p:cNvSpPr txBox="1"/>
          <p:nvPr/>
        </p:nvSpPr>
        <p:spPr>
          <a:xfrm>
            <a:off x="438327" y="1585281"/>
            <a:ext cx="526634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4000" b="1" i="0" u="none" strike="noStrike" kern="1200" cap="none" spc="0" normalizeH="0" baseline="0" noProof="0" dirty="0">
                <a:ln>
                  <a:noFill/>
                </a:ln>
                <a:solidFill>
                  <a:prstClr val="white"/>
                </a:solidFill>
                <a:effectLst/>
                <a:uLnTx/>
                <a:uFillTx/>
                <a:latin typeface="Calibri" panose="020F0502020204030204"/>
                <a:ea typeface="+mn-ea"/>
                <a:cs typeface="+mn-cs"/>
              </a:rPr>
              <a:t>Odměny lékařů </a:t>
            </a:r>
          </a:p>
        </p:txBody>
      </p:sp>
    </p:spTree>
    <p:extLst>
      <p:ext uri="{BB962C8B-B14F-4D97-AF65-F5344CB8AC3E}">
        <p14:creationId xmlns:p14="http://schemas.microsoft.com/office/powerpoint/2010/main" val="3499987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553758" y="122266"/>
            <a:ext cx="110844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Odměny lékařů v ČR trvale rostou: celkový průměr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v roce 2022 činil 99 203 Kč  </a:t>
            </a:r>
          </a:p>
        </p:txBody>
      </p:sp>
      <p:graphicFrame>
        <p:nvGraphicFramePr>
          <p:cNvPr id="7" name="Zástupný symbol pro obsah 3">
            <a:extLst>
              <a:ext uri="{FF2B5EF4-FFF2-40B4-BE49-F238E27FC236}">
                <a16:creationId xmlns:a16="http://schemas.microsoft.com/office/drawing/2014/main" id="{897ACF01-633B-5894-305E-E480FBA386C2}"/>
              </a:ext>
            </a:extLst>
          </p:cNvPr>
          <p:cNvGraphicFramePr>
            <a:graphicFrameLocks/>
          </p:cNvGraphicFramePr>
          <p:nvPr/>
        </p:nvGraphicFramePr>
        <p:xfrm>
          <a:off x="6432381" y="1546439"/>
          <a:ext cx="5040560" cy="506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Zástupný symbol pro obsah 3">
            <a:extLst>
              <a:ext uri="{FF2B5EF4-FFF2-40B4-BE49-F238E27FC236}">
                <a16:creationId xmlns:a16="http://schemas.microsoft.com/office/drawing/2014/main" id="{9F074BA9-37C3-EA21-0D2D-F156222ABE0A}"/>
              </a:ext>
            </a:extLst>
          </p:cNvPr>
          <p:cNvGraphicFramePr>
            <a:graphicFrameLocks/>
          </p:cNvGraphicFramePr>
          <p:nvPr/>
        </p:nvGraphicFramePr>
        <p:xfrm>
          <a:off x="918479" y="1546439"/>
          <a:ext cx="5040560" cy="50698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ovéPole 8">
            <a:extLst>
              <a:ext uri="{FF2B5EF4-FFF2-40B4-BE49-F238E27FC236}">
                <a16:creationId xmlns:a16="http://schemas.microsoft.com/office/drawing/2014/main" id="{3007CF98-D424-56AC-0334-279274B19682}"/>
              </a:ext>
            </a:extLst>
          </p:cNvPr>
          <p:cNvSpPr txBox="1"/>
          <p:nvPr/>
        </p:nvSpPr>
        <p:spPr>
          <a:xfrm>
            <a:off x="1231239" y="1614011"/>
            <a:ext cx="1080120" cy="400110"/>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FFFFFF"/>
                </a:solidFill>
                <a:effectLst/>
                <a:uLnTx/>
                <a:uFillTx/>
                <a:latin typeface="Trebuchet MS"/>
                <a:ea typeface="+mn-ea"/>
                <a:cs typeface="+mn-cs"/>
              </a:rPr>
              <a:t>2021</a:t>
            </a:r>
          </a:p>
        </p:txBody>
      </p:sp>
      <p:sp>
        <p:nvSpPr>
          <p:cNvPr id="10" name="TextovéPole 9">
            <a:extLst>
              <a:ext uri="{FF2B5EF4-FFF2-40B4-BE49-F238E27FC236}">
                <a16:creationId xmlns:a16="http://schemas.microsoft.com/office/drawing/2014/main" id="{F121C2C5-53A8-7E06-33C4-AA126641ADBA}"/>
              </a:ext>
            </a:extLst>
          </p:cNvPr>
          <p:cNvSpPr txBox="1"/>
          <p:nvPr/>
        </p:nvSpPr>
        <p:spPr>
          <a:xfrm>
            <a:off x="5573476" y="1614011"/>
            <a:ext cx="1080120" cy="400110"/>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srgbClr val="FFFFFF"/>
                </a:solidFill>
                <a:effectLst/>
                <a:uLnTx/>
                <a:uFillTx/>
                <a:latin typeface="Trebuchet MS"/>
                <a:ea typeface="+mn-ea"/>
                <a:cs typeface="+mn-cs"/>
              </a:rPr>
              <a:t>2022</a:t>
            </a:r>
          </a:p>
        </p:txBody>
      </p:sp>
    </p:spTree>
    <p:extLst>
      <p:ext uri="{BB962C8B-B14F-4D97-AF65-F5344CB8AC3E}">
        <p14:creationId xmlns:p14="http://schemas.microsoft.com/office/powerpoint/2010/main" val="399707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553758" y="122266"/>
            <a:ext cx="11084483"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Odměny lékařů v ČR trvale rostou: celkový průměr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v roce 2022 činil 99 203 Kč  </a:t>
            </a:r>
          </a:p>
        </p:txBody>
      </p:sp>
      <p:graphicFrame>
        <p:nvGraphicFramePr>
          <p:cNvPr id="11" name="Zástupný symbol pro obsah 23">
            <a:extLst>
              <a:ext uri="{FF2B5EF4-FFF2-40B4-BE49-F238E27FC236}">
                <a16:creationId xmlns:a16="http://schemas.microsoft.com/office/drawing/2014/main" id="{BDE42533-0A7D-7D63-A73A-3E97447C2E1B}"/>
              </a:ext>
            </a:extLst>
          </p:cNvPr>
          <p:cNvGraphicFramePr>
            <a:graphicFrameLocks/>
          </p:cNvGraphicFramePr>
          <p:nvPr/>
        </p:nvGraphicFramePr>
        <p:xfrm>
          <a:off x="681361" y="1468179"/>
          <a:ext cx="9557606" cy="4835203"/>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ovéPole 11">
            <a:extLst>
              <a:ext uri="{FF2B5EF4-FFF2-40B4-BE49-F238E27FC236}">
                <a16:creationId xmlns:a16="http://schemas.microsoft.com/office/drawing/2014/main" id="{2D9D0DBF-453E-8D1F-1EB7-09CA2CCC9EFC}"/>
              </a:ext>
            </a:extLst>
          </p:cNvPr>
          <p:cNvSpPr txBox="1"/>
          <p:nvPr/>
        </p:nvSpPr>
        <p:spPr>
          <a:xfrm>
            <a:off x="10238967" y="1388251"/>
            <a:ext cx="1260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FF0000"/>
                </a:solidFill>
                <a:effectLst/>
                <a:uLnTx/>
                <a:uFillTx/>
                <a:latin typeface="Trebuchet MS"/>
                <a:ea typeface="+mn-ea"/>
                <a:cs typeface="+mn-cs"/>
              </a:rPr>
              <a:t>v roce 2022 </a:t>
            </a:r>
            <a:r>
              <a:rPr kumimoji="0" lang="cs-CZ" sz="1000" b="1" i="0" u="none" strike="noStrike" kern="1200" cap="none" spc="0" normalizeH="0" baseline="0" noProof="0" dirty="0">
                <a:ln>
                  <a:noFill/>
                </a:ln>
                <a:solidFill>
                  <a:srgbClr val="FF0000"/>
                </a:solidFill>
                <a:effectLst/>
                <a:uLnTx/>
                <a:uFillTx/>
                <a:latin typeface="Trebuchet MS"/>
                <a:ea typeface="+mn-ea"/>
                <a:cs typeface="+mn-cs"/>
              </a:rPr>
              <a:t>pokles o</a:t>
            </a:r>
            <a:r>
              <a:rPr kumimoji="0" lang="cs-CZ" sz="1000" b="0" i="0" u="none" strike="noStrike" kern="1200" cap="none" spc="0" normalizeH="0" baseline="0" noProof="0" dirty="0">
                <a:ln>
                  <a:noFill/>
                </a:ln>
                <a:solidFill>
                  <a:srgbClr val="FF0000"/>
                </a:solidFill>
                <a:effectLst/>
                <a:uLnTx/>
                <a:uFillTx/>
                <a:latin typeface="Trebuchet MS"/>
                <a:ea typeface="+mn-ea"/>
                <a:cs typeface="+mn-cs"/>
              </a:rPr>
              <a:t> 1,20</a:t>
            </a:r>
            <a:r>
              <a:rPr kumimoji="0" lang="cs-CZ" sz="1000" b="1" i="0" u="none" strike="noStrike" kern="1200" cap="none" spc="0" normalizeH="0" baseline="0" noProof="0" dirty="0">
                <a:ln>
                  <a:noFill/>
                </a:ln>
                <a:solidFill>
                  <a:srgbClr val="FF0000"/>
                </a:solidFill>
                <a:effectLst/>
                <a:uLnTx/>
                <a:uFillTx/>
                <a:latin typeface="Trebuchet MS"/>
                <a:ea typeface="+mn-ea"/>
                <a:cs typeface="+mn-cs"/>
              </a:rPr>
              <a:t>%</a:t>
            </a:r>
            <a:r>
              <a:rPr kumimoji="0" lang="cs-CZ" sz="1000" b="0" i="0" u="none" strike="noStrike" kern="1200" cap="none" spc="0" normalizeH="0" baseline="0" noProof="0" dirty="0">
                <a:ln>
                  <a:noFill/>
                </a:ln>
                <a:solidFill>
                  <a:srgbClr val="FF0000"/>
                </a:solidFill>
                <a:effectLst/>
                <a:uLnTx/>
                <a:uFillTx/>
                <a:latin typeface="Trebuchet MS"/>
                <a:ea typeface="+mn-ea"/>
                <a:cs typeface="+mn-cs"/>
              </a:rPr>
              <a:t> oproti roku 2021</a:t>
            </a:r>
            <a:endParaRPr kumimoji="0" lang="cs-CZ" sz="1000" b="0" i="0" u="none" strike="noStrike" kern="1200" cap="none" spc="0" normalizeH="0" baseline="0" noProof="0" dirty="0">
              <a:ln>
                <a:noFill/>
              </a:ln>
              <a:solidFill>
                <a:srgbClr val="292929"/>
              </a:solidFill>
              <a:effectLst/>
              <a:uLnTx/>
              <a:uFillTx/>
              <a:latin typeface="Trebuchet MS"/>
              <a:ea typeface="+mn-ea"/>
              <a:cs typeface="+mn-cs"/>
            </a:endParaRPr>
          </a:p>
        </p:txBody>
      </p:sp>
      <p:sp>
        <p:nvSpPr>
          <p:cNvPr id="13" name="TextovéPole 1">
            <a:extLst>
              <a:ext uri="{FF2B5EF4-FFF2-40B4-BE49-F238E27FC236}">
                <a16:creationId xmlns:a16="http://schemas.microsoft.com/office/drawing/2014/main" id="{82A1B2C0-5DA6-460C-AFBB-EA99D99E98BF}"/>
              </a:ext>
            </a:extLst>
          </p:cNvPr>
          <p:cNvSpPr txBox="1"/>
          <p:nvPr/>
        </p:nvSpPr>
        <p:spPr>
          <a:xfrm>
            <a:off x="10238967" y="1998333"/>
            <a:ext cx="1260000"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Trebuchet MS"/>
                <a:ea typeface="+mn-ea"/>
                <a:cs typeface="+mn-cs"/>
              </a:rPr>
              <a:t>v roce 2022 pokles</a:t>
            </a:r>
            <a:r>
              <a:rPr kumimoji="0" lang="cs-CZ" sz="1000" b="1" i="0" u="none" strike="noStrike" kern="1200" cap="none" spc="0" normalizeH="0" baseline="0" noProof="0" dirty="0">
                <a:ln>
                  <a:noFill/>
                </a:ln>
                <a:solidFill>
                  <a:srgbClr val="000000"/>
                </a:solidFill>
                <a:effectLst/>
                <a:uLnTx/>
                <a:uFillTx/>
                <a:latin typeface="Trebuchet MS"/>
                <a:ea typeface="+mn-ea"/>
                <a:cs typeface="+mn-cs"/>
              </a:rPr>
              <a:t> o</a:t>
            </a:r>
            <a:r>
              <a:rPr kumimoji="0" lang="cs-CZ" sz="1000" b="0" i="0" u="none" strike="noStrike" kern="1200" cap="none" spc="0" normalizeH="0" baseline="0" noProof="0" dirty="0">
                <a:ln>
                  <a:noFill/>
                </a:ln>
                <a:solidFill>
                  <a:srgbClr val="000000"/>
                </a:solidFill>
                <a:effectLst/>
                <a:uLnTx/>
                <a:uFillTx/>
                <a:latin typeface="Trebuchet MS"/>
                <a:ea typeface="+mn-ea"/>
                <a:cs typeface="+mn-cs"/>
              </a:rPr>
              <a:t> 0,73</a:t>
            </a:r>
            <a:r>
              <a:rPr kumimoji="0" lang="cs-CZ" sz="1000" b="1" i="0" u="none" strike="noStrike" kern="1200" cap="none" spc="0" normalizeH="0" baseline="0" noProof="0" dirty="0">
                <a:ln>
                  <a:noFill/>
                </a:ln>
                <a:solidFill>
                  <a:srgbClr val="000000"/>
                </a:solidFill>
                <a:effectLst/>
                <a:uLnTx/>
                <a:uFillTx/>
                <a:latin typeface="Trebuchet MS"/>
                <a:ea typeface="+mn-ea"/>
                <a:cs typeface="+mn-cs"/>
              </a:rPr>
              <a:t>%</a:t>
            </a:r>
            <a:r>
              <a:rPr kumimoji="0" lang="cs-CZ" sz="1000" b="0" i="0" u="none" strike="noStrike" kern="1200" cap="none" spc="0" normalizeH="0" baseline="0" noProof="0" dirty="0">
                <a:ln>
                  <a:noFill/>
                </a:ln>
                <a:solidFill>
                  <a:srgbClr val="000000"/>
                </a:solidFill>
                <a:effectLst/>
                <a:uLnTx/>
                <a:uFillTx/>
                <a:latin typeface="Trebuchet MS"/>
                <a:ea typeface="+mn-ea"/>
                <a:cs typeface="+mn-cs"/>
              </a:rPr>
              <a:t> oproti roku 2021</a:t>
            </a:r>
          </a:p>
        </p:txBody>
      </p:sp>
      <p:sp>
        <p:nvSpPr>
          <p:cNvPr id="14" name="TextovéPole 13">
            <a:extLst>
              <a:ext uri="{FF2B5EF4-FFF2-40B4-BE49-F238E27FC236}">
                <a16:creationId xmlns:a16="http://schemas.microsoft.com/office/drawing/2014/main" id="{3FC7BFF1-C36D-CD98-B20D-DCA4D7AA254F}"/>
              </a:ext>
            </a:extLst>
          </p:cNvPr>
          <p:cNvSpPr txBox="1"/>
          <p:nvPr/>
        </p:nvSpPr>
        <p:spPr>
          <a:xfrm>
            <a:off x="10238967" y="2550200"/>
            <a:ext cx="126000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B050"/>
                </a:solidFill>
                <a:effectLst/>
                <a:uLnTx/>
                <a:uFillTx/>
                <a:latin typeface="Trebuchet MS"/>
                <a:ea typeface="+mn-ea"/>
                <a:cs typeface="+mn-cs"/>
              </a:rPr>
              <a:t>v roce 2022 </a:t>
            </a:r>
            <a:r>
              <a:rPr kumimoji="0" lang="cs-CZ" sz="1000" b="1" i="0" u="none" strike="noStrike" kern="1200" cap="none" spc="0" normalizeH="0" baseline="0" noProof="0" dirty="0">
                <a:ln>
                  <a:noFill/>
                </a:ln>
                <a:solidFill>
                  <a:srgbClr val="00B050"/>
                </a:solidFill>
                <a:effectLst/>
                <a:uLnTx/>
                <a:uFillTx/>
                <a:latin typeface="Trebuchet MS"/>
                <a:ea typeface="+mn-ea"/>
                <a:cs typeface="+mn-cs"/>
              </a:rPr>
              <a:t>nárůst o</a:t>
            </a:r>
            <a:r>
              <a:rPr kumimoji="0" lang="cs-CZ" sz="1000" b="0" i="0" u="none" strike="noStrike" kern="1200" cap="none" spc="0" normalizeH="0" baseline="0" noProof="0" dirty="0">
                <a:ln>
                  <a:noFill/>
                </a:ln>
                <a:solidFill>
                  <a:srgbClr val="00B050"/>
                </a:solidFill>
                <a:effectLst/>
                <a:uLnTx/>
                <a:uFillTx/>
                <a:latin typeface="Trebuchet MS"/>
                <a:ea typeface="+mn-ea"/>
                <a:cs typeface="+mn-cs"/>
              </a:rPr>
              <a:t> 0,01</a:t>
            </a:r>
            <a:r>
              <a:rPr kumimoji="0" lang="cs-CZ" sz="1000" b="1" i="0" u="none" strike="noStrike" kern="1200" cap="none" spc="0" normalizeH="0" baseline="0" noProof="0" dirty="0">
                <a:ln>
                  <a:noFill/>
                </a:ln>
                <a:solidFill>
                  <a:srgbClr val="00B050"/>
                </a:solidFill>
                <a:effectLst/>
                <a:uLnTx/>
                <a:uFillTx/>
                <a:latin typeface="Trebuchet MS"/>
                <a:ea typeface="+mn-ea"/>
                <a:cs typeface="+mn-cs"/>
              </a:rPr>
              <a:t>%</a:t>
            </a:r>
            <a:r>
              <a:rPr kumimoji="0" lang="cs-CZ" sz="1000" b="0" i="0" u="none" strike="noStrike" kern="1200" cap="none" spc="0" normalizeH="0" baseline="0" noProof="0" dirty="0">
                <a:ln>
                  <a:noFill/>
                </a:ln>
                <a:solidFill>
                  <a:srgbClr val="00B050"/>
                </a:solidFill>
                <a:effectLst/>
                <a:uLnTx/>
                <a:uFillTx/>
                <a:latin typeface="Trebuchet MS"/>
                <a:ea typeface="+mn-ea"/>
                <a:cs typeface="+mn-cs"/>
              </a:rPr>
              <a:t> oproti roku 2021</a:t>
            </a:r>
            <a:endParaRPr kumimoji="0" lang="cs-CZ" sz="1000" b="0" i="0" u="none" strike="noStrike" kern="1200" cap="none" spc="0" normalizeH="0" baseline="0" noProof="0" dirty="0">
              <a:ln>
                <a:noFill/>
              </a:ln>
              <a:solidFill>
                <a:srgbClr val="292929"/>
              </a:solidFill>
              <a:effectLst/>
              <a:uLnTx/>
              <a:uFillTx/>
              <a:latin typeface="Trebuchet MS"/>
              <a:ea typeface="+mn-ea"/>
              <a:cs typeface="+mn-cs"/>
            </a:endParaRPr>
          </a:p>
        </p:txBody>
      </p:sp>
      <p:graphicFrame>
        <p:nvGraphicFramePr>
          <p:cNvPr id="15" name="Tabulka 14">
            <a:extLst>
              <a:ext uri="{FF2B5EF4-FFF2-40B4-BE49-F238E27FC236}">
                <a16:creationId xmlns:a16="http://schemas.microsoft.com/office/drawing/2014/main" id="{A37169A6-BA6D-2496-9874-E4D2FCF19A26}"/>
              </a:ext>
            </a:extLst>
          </p:cNvPr>
          <p:cNvGraphicFramePr>
            <a:graphicFrameLocks noGrp="1"/>
          </p:cNvGraphicFramePr>
          <p:nvPr/>
        </p:nvGraphicFramePr>
        <p:xfrm>
          <a:off x="2120503" y="4836683"/>
          <a:ext cx="1403277" cy="370840"/>
        </p:xfrm>
        <a:graphic>
          <a:graphicData uri="http://schemas.openxmlformats.org/drawingml/2006/table">
            <a:tbl>
              <a:tblPr firstRow="1" bandRow="1"/>
              <a:tblGrid>
                <a:gridCol w="1403277">
                  <a:extLst>
                    <a:ext uri="{9D8B030D-6E8A-4147-A177-3AD203B41FA5}">
                      <a16:colId xmlns:a16="http://schemas.microsoft.com/office/drawing/2014/main" val="20000"/>
                    </a:ext>
                  </a:extLst>
                </a:gridCol>
              </a:tblGrid>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r"/>
                      <a:r>
                        <a:rPr lang="cs-CZ" sz="1200" b="1" dirty="0">
                          <a:solidFill>
                            <a:schemeClr val="tx1"/>
                          </a:solidFill>
                        </a:rPr>
                        <a:t>Celkový průměr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16" name="Přímá spojnice 15">
            <a:extLst>
              <a:ext uri="{FF2B5EF4-FFF2-40B4-BE49-F238E27FC236}">
                <a16:creationId xmlns:a16="http://schemas.microsoft.com/office/drawing/2014/main" id="{236451B7-23EB-82D2-EF7E-860B8FB58632}"/>
              </a:ext>
            </a:extLst>
          </p:cNvPr>
          <p:cNvCxnSpPr/>
          <p:nvPr/>
        </p:nvCxnSpPr>
        <p:spPr bwMode="auto">
          <a:xfrm>
            <a:off x="1650194" y="5022103"/>
            <a:ext cx="504056" cy="0"/>
          </a:xfrm>
          <a:prstGeom prst="line">
            <a:avLst/>
          </a:prstGeom>
          <a:noFill/>
          <a:ln w="25400" cap="flat" cmpd="sng" algn="ctr">
            <a:solidFill>
              <a:srgbClr val="292929"/>
            </a:solidFill>
            <a:prstDash val="solid"/>
            <a:headEnd type="none" w="med" len="med"/>
            <a:tailEnd type="none" w="med" len="med"/>
          </a:ln>
          <a:effectLst>
            <a:outerShdw blurRad="40000" dist="20000" dir="5400000" rotWithShape="0">
              <a:srgbClr val="000000">
                <a:alpha val="38000"/>
              </a:srgbClr>
            </a:outerShdw>
          </a:effectLst>
        </p:spPr>
      </p:cxnSp>
      <p:graphicFrame>
        <p:nvGraphicFramePr>
          <p:cNvPr id="17" name="Tabulka 16">
            <a:extLst>
              <a:ext uri="{FF2B5EF4-FFF2-40B4-BE49-F238E27FC236}">
                <a16:creationId xmlns:a16="http://schemas.microsoft.com/office/drawing/2014/main" id="{6A5A62B3-09EB-1ED0-FA17-4557AF3B9F80}"/>
              </a:ext>
            </a:extLst>
          </p:cNvPr>
          <p:cNvGraphicFramePr>
            <a:graphicFrameLocks noGrp="1"/>
          </p:cNvGraphicFramePr>
          <p:nvPr/>
        </p:nvGraphicFramePr>
        <p:xfrm>
          <a:off x="1544439" y="5207523"/>
          <a:ext cx="8568950" cy="370840"/>
        </p:xfrm>
        <a:graphic>
          <a:graphicData uri="http://schemas.openxmlformats.org/drawingml/2006/table">
            <a:tbl>
              <a:tblPr firstRow="1" bandRow="1"/>
              <a:tblGrid>
                <a:gridCol w="659150">
                  <a:extLst>
                    <a:ext uri="{9D8B030D-6E8A-4147-A177-3AD203B41FA5}">
                      <a16:colId xmlns:a16="http://schemas.microsoft.com/office/drawing/2014/main" val="20006"/>
                    </a:ext>
                  </a:extLst>
                </a:gridCol>
                <a:gridCol w="659150">
                  <a:extLst>
                    <a:ext uri="{9D8B030D-6E8A-4147-A177-3AD203B41FA5}">
                      <a16:colId xmlns:a16="http://schemas.microsoft.com/office/drawing/2014/main" val="20007"/>
                    </a:ext>
                  </a:extLst>
                </a:gridCol>
                <a:gridCol w="659150">
                  <a:extLst>
                    <a:ext uri="{9D8B030D-6E8A-4147-A177-3AD203B41FA5}">
                      <a16:colId xmlns:a16="http://schemas.microsoft.com/office/drawing/2014/main" val="20000"/>
                    </a:ext>
                  </a:extLst>
                </a:gridCol>
                <a:gridCol w="659150">
                  <a:extLst>
                    <a:ext uri="{9D8B030D-6E8A-4147-A177-3AD203B41FA5}">
                      <a16:colId xmlns:a16="http://schemas.microsoft.com/office/drawing/2014/main" val="20001"/>
                    </a:ext>
                  </a:extLst>
                </a:gridCol>
                <a:gridCol w="659150">
                  <a:extLst>
                    <a:ext uri="{9D8B030D-6E8A-4147-A177-3AD203B41FA5}">
                      <a16:colId xmlns:a16="http://schemas.microsoft.com/office/drawing/2014/main" val="20002"/>
                    </a:ext>
                  </a:extLst>
                </a:gridCol>
                <a:gridCol w="659150">
                  <a:extLst>
                    <a:ext uri="{9D8B030D-6E8A-4147-A177-3AD203B41FA5}">
                      <a16:colId xmlns:a16="http://schemas.microsoft.com/office/drawing/2014/main" val="20003"/>
                    </a:ext>
                  </a:extLst>
                </a:gridCol>
                <a:gridCol w="659150">
                  <a:extLst>
                    <a:ext uri="{9D8B030D-6E8A-4147-A177-3AD203B41FA5}">
                      <a16:colId xmlns:a16="http://schemas.microsoft.com/office/drawing/2014/main" val="20004"/>
                    </a:ext>
                  </a:extLst>
                </a:gridCol>
                <a:gridCol w="659150">
                  <a:extLst>
                    <a:ext uri="{9D8B030D-6E8A-4147-A177-3AD203B41FA5}">
                      <a16:colId xmlns:a16="http://schemas.microsoft.com/office/drawing/2014/main" val="20005"/>
                    </a:ext>
                  </a:extLst>
                </a:gridCol>
                <a:gridCol w="659150">
                  <a:extLst>
                    <a:ext uri="{9D8B030D-6E8A-4147-A177-3AD203B41FA5}">
                      <a16:colId xmlns:a16="http://schemas.microsoft.com/office/drawing/2014/main" val="20008"/>
                    </a:ext>
                  </a:extLst>
                </a:gridCol>
                <a:gridCol w="659150">
                  <a:extLst>
                    <a:ext uri="{9D8B030D-6E8A-4147-A177-3AD203B41FA5}">
                      <a16:colId xmlns:a16="http://schemas.microsoft.com/office/drawing/2014/main" val="906663406"/>
                    </a:ext>
                  </a:extLst>
                </a:gridCol>
                <a:gridCol w="659150">
                  <a:extLst>
                    <a:ext uri="{9D8B030D-6E8A-4147-A177-3AD203B41FA5}">
                      <a16:colId xmlns:a16="http://schemas.microsoft.com/office/drawing/2014/main" val="2727507877"/>
                    </a:ext>
                  </a:extLst>
                </a:gridCol>
                <a:gridCol w="659150">
                  <a:extLst>
                    <a:ext uri="{9D8B030D-6E8A-4147-A177-3AD203B41FA5}">
                      <a16:colId xmlns:a16="http://schemas.microsoft.com/office/drawing/2014/main" val="1634171564"/>
                    </a:ext>
                  </a:extLst>
                </a:gridCol>
                <a:gridCol w="659150">
                  <a:extLst>
                    <a:ext uri="{9D8B030D-6E8A-4147-A177-3AD203B41FA5}">
                      <a16:colId xmlns:a16="http://schemas.microsoft.com/office/drawing/2014/main" val="3346629546"/>
                    </a:ext>
                  </a:extLst>
                </a:gridCol>
              </a:tblGrid>
              <a:tr h="370840">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b"/>
                      <a:r>
                        <a:rPr lang="cs-CZ" sz="1100" b="1" i="0" u="none" strike="noStrike" dirty="0">
                          <a:solidFill>
                            <a:schemeClr val="tx1"/>
                          </a:solidFill>
                          <a:effectLst/>
                          <a:latin typeface="+mn-lt"/>
                        </a:rPr>
                        <a:t>49 848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b"/>
                      <a:r>
                        <a:rPr lang="cs-CZ" sz="1100" b="1" i="0" u="none" strike="noStrike" dirty="0">
                          <a:solidFill>
                            <a:schemeClr val="tx1"/>
                          </a:solidFill>
                          <a:effectLst/>
                          <a:latin typeface="+mn-lt"/>
                        </a:rPr>
                        <a:t>56 842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58 920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58 184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58 732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63 125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65 885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70 672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76 599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81 266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90 228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a:r>
                        <a:rPr lang="cs-CZ" sz="1100" b="1" dirty="0">
                          <a:solidFill>
                            <a:schemeClr val="tx1"/>
                          </a:solidFill>
                          <a:latin typeface="+mn-lt"/>
                        </a:rPr>
                        <a:t>99 933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lvl1pPr marL="0" algn="l" defTabSz="914400" rtl="0" eaLnBrk="1" latinLnBrk="0" hangingPunct="1">
                        <a:defRPr sz="1800" kern="1200">
                          <a:solidFill>
                            <a:schemeClr val="tx1"/>
                          </a:solidFill>
                          <a:latin typeface="Trebuchet MS"/>
                        </a:defRPr>
                      </a:lvl1pPr>
                      <a:lvl2pPr marL="457200" algn="l" defTabSz="914400" rtl="0" eaLnBrk="1" latinLnBrk="0" hangingPunct="1">
                        <a:defRPr sz="1800" kern="1200">
                          <a:solidFill>
                            <a:schemeClr val="tx1"/>
                          </a:solidFill>
                          <a:latin typeface="Trebuchet MS"/>
                        </a:defRPr>
                      </a:lvl2pPr>
                      <a:lvl3pPr marL="914400" algn="l" defTabSz="914400" rtl="0" eaLnBrk="1" latinLnBrk="0" hangingPunct="1">
                        <a:defRPr sz="1800" kern="1200">
                          <a:solidFill>
                            <a:schemeClr val="tx1"/>
                          </a:solidFill>
                          <a:latin typeface="Trebuchet MS"/>
                        </a:defRPr>
                      </a:lvl3pPr>
                      <a:lvl4pPr marL="1371600" algn="l" defTabSz="914400" rtl="0" eaLnBrk="1" latinLnBrk="0" hangingPunct="1">
                        <a:defRPr sz="1800" kern="1200">
                          <a:solidFill>
                            <a:schemeClr val="tx1"/>
                          </a:solidFill>
                          <a:latin typeface="Trebuchet MS"/>
                        </a:defRPr>
                      </a:lvl4pPr>
                      <a:lvl5pPr marL="1828800" algn="l" defTabSz="914400" rtl="0" eaLnBrk="1" latinLnBrk="0" hangingPunct="1">
                        <a:defRPr sz="1800" kern="1200">
                          <a:solidFill>
                            <a:schemeClr val="tx1"/>
                          </a:solidFill>
                          <a:latin typeface="Trebuchet MS"/>
                        </a:defRPr>
                      </a:lvl5pPr>
                      <a:lvl6pPr marL="2286000" algn="l" defTabSz="914400" rtl="0" eaLnBrk="1" latinLnBrk="0" hangingPunct="1">
                        <a:defRPr sz="1800" kern="1200">
                          <a:solidFill>
                            <a:schemeClr val="tx1"/>
                          </a:solidFill>
                          <a:latin typeface="Trebuchet MS"/>
                        </a:defRPr>
                      </a:lvl6pPr>
                      <a:lvl7pPr marL="2743200" algn="l" defTabSz="914400" rtl="0" eaLnBrk="1" latinLnBrk="0" hangingPunct="1">
                        <a:defRPr sz="1800" kern="1200">
                          <a:solidFill>
                            <a:schemeClr val="tx1"/>
                          </a:solidFill>
                          <a:latin typeface="Trebuchet MS"/>
                        </a:defRPr>
                      </a:lvl7pPr>
                      <a:lvl8pPr marL="3200400" algn="l" defTabSz="914400" rtl="0" eaLnBrk="1" latinLnBrk="0" hangingPunct="1">
                        <a:defRPr sz="1800" kern="1200">
                          <a:solidFill>
                            <a:schemeClr val="tx1"/>
                          </a:solidFill>
                          <a:latin typeface="Trebuchet MS"/>
                        </a:defRPr>
                      </a:lvl8pPr>
                      <a:lvl9pPr marL="3657600" algn="l" defTabSz="914400" rtl="0" eaLnBrk="1" latinLnBrk="0" hangingPunct="1">
                        <a:defRPr sz="1800" kern="1200">
                          <a:solidFill>
                            <a:schemeClr val="tx1"/>
                          </a:solidFill>
                          <a:latin typeface="Trebuchet MS"/>
                        </a:defRPr>
                      </a:lvl9pPr>
                    </a:lstStyle>
                    <a:p>
                      <a:pPr algn="ctr" fontAlgn="b"/>
                      <a:r>
                        <a:rPr lang="cs-CZ" sz="1100" b="1" i="0" u="none" strike="noStrike" dirty="0">
                          <a:solidFill>
                            <a:srgbClr val="000000"/>
                          </a:solidFill>
                          <a:effectLst/>
                          <a:latin typeface="+mn-lt"/>
                        </a:rPr>
                        <a:t>99 203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10000"/>
                  </a:ext>
                </a:extLst>
              </a:tr>
            </a:tbl>
          </a:graphicData>
        </a:graphic>
      </p:graphicFrame>
      <p:sp>
        <p:nvSpPr>
          <p:cNvPr id="2" name="TextovéPole 1">
            <a:extLst>
              <a:ext uri="{FF2B5EF4-FFF2-40B4-BE49-F238E27FC236}">
                <a16:creationId xmlns:a16="http://schemas.microsoft.com/office/drawing/2014/main" id="{076087F2-4378-243A-9620-91A2885E8B6B}"/>
              </a:ext>
            </a:extLst>
          </p:cNvPr>
          <p:cNvSpPr txBox="1"/>
          <p:nvPr/>
        </p:nvSpPr>
        <p:spPr>
          <a:xfrm>
            <a:off x="8172450" y="3014686"/>
            <a:ext cx="12573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Odměny COVID</a:t>
            </a:r>
          </a:p>
        </p:txBody>
      </p:sp>
      <p:cxnSp>
        <p:nvCxnSpPr>
          <p:cNvPr id="4" name="Přímá spojnice se šipkou 3">
            <a:extLst>
              <a:ext uri="{FF2B5EF4-FFF2-40B4-BE49-F238E27FC236}">
                <a16:creationId xmlns:a16="http://schemas.microsoft.com/office/drawing/2014/main" id="{F0AE9CDB-246D-8642-EC04-E4111B22B1AE}"/>
              </a:ext>
            </a:extLst>
          </p:cNvPr>
          <p:cNvCxnSpPr/>
          <p:nvPr/>
        </p:nvCxnSpPr>
        <p:spPr>
          <a:xfrm>
            <a:off x="8362950" y="3014686"/>
            <a:ext cx="85725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4FA08DC-03F6-D145-EB75-64217B047E0D}"/>
              </a:ext>
            </a:extLst>
          </p:cNvPr>
          <p:cNvSpPr txBox="1"/>
          <p:nvPr/>
        </p:nvSpPr>
        <p:spPr>
          <a:xfrm>
            <a:off x="1544439" y="141317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0" cap="none" spc="0" normalizeH="0" baseline="0" noProof="0" dirty="0">
                <a:ln>
                  <a:noFill/>
                </a:ln>
                <a:solidFill>
                  <a:srgbClr val="C00000"/>
                </a:solidFill>
                <a:effectLst/>
                <a:uLnTx/>
                <a:uFillTx/>
                <a:latin typeface="Trebuchet MS"/>
                <a:ea typeface="+mn-ea"/>
                <a:cs typeface="+mn-cs"/>
              </a:rPr>
              <a:t>POUZE LŮŽKOVÁ PÉČE</a:t>
            </a:r>
            <a:r>
              <a:rPr kumimoji="0" lang="cs-CZ" sz="1800" b="1" i="0" u="none" strike="noStrike" kern="0" cap="none" spc="0" normalizeH="0" baseline="0" noProof="0" dirty="0">
                <a:ln>
                  <a:noFill/>
                </a:ln>
                <a:solidFill>
                  <a:srgbClr val="0070C0"/>
                </a:solidFill>
                <a:effectLst/>
                <a:uLnTx/>
                <a:uFillTx/>
                <a:latin typeface="Trebuchet MS"/>
                <a:ea typeface="+mn-ea"/>
                <a:cs typeface="+mn-cs"/>
              </a:rPr>
              <a:t> </a:t>
            </a: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698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Zástupný symbol pro obsah 23">
            <a:extLst>
              <a:ext uri="{FF2B5EF4-FFF2-40B4-BE49-F238E27FC236}">
                <a16:creationId xmlns:a16="http://schemas.microsoft.com/office/drawing/2014/main" id="{A6382339-131C-4BB7-8CF1-416EDA6A8EA7}"/>
              </a:ext>
            </a:extLst>
          </p:cNvPr>
          <p:cNvGraphicFramePr>
            <a:graphicFrameLocks/>
          </p:cNvGraphicFramePr>
          <p:nvPr/>
        </p:nvGraphicFramePr>
        <p:xfrm>
          <a:off x="625342" y="1410212"/>
          <a:ext cx="11014504" cy="4834800"/>
        </p:xfrm>
        <a:graphic>
          <a:graphicData uri="http://schemas.openxmlformats.org/drawingml/2006/chart">
            <c:chart xmlns:c="http://schemas.openxmlformats.org/drawingml/2006/chart" xmlns:r="http://schemas.openxmlformats.org/officeDocument/2006/relationships" r:id="rId2"/>
          </a:graphicData>
        </a:graphic>
      </p:graphicFrame>
      <p:sp>
        <p:nvSpPr>
          <p:cNvPr id="15" name="Nadpis 3">
            <a:extLst>
              <a:ext uri="{FF2B5EF4-FFF2-40B4-BE49-F238E27FC236}">
                <a16:creationId xmlns:a16="http://schemas.microsoft.com/office/drawing/2014/main" id="{FB9EEF45-595B-27A2-103F-72C69A81E17C}"/>
              </a:ext>
            </a:extLst>
          </p:cNvPr>
          <p:cNvSpPr>
            <a:spLocks noGrp="1"/>
          </p:cNvSpPr>
          <p:nvPr/>
        </p:nvSpPr>
        <p:spPr bwMode="auto">
          <a:xfrm>
            <a:off x="348344" y="133802"/>
            <a:ext cx="10805326" cy="774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r" rtl="0" eaLnBrk="0" fontAlgn="base" hangingPunct="0">
              <a:lnSpc>
                <a:spcPct val="90000"/>
              </a:lnSpc>
              <a:spcBef>
                <a:spcPct val="0"/>
              </a:spcBef>
              <a:spcAft>
                <a:spcPct val="0"/>
              </a:spcAft>
              <a:defRPr sz="2400" b="1">
                <a:solidFill>
                  <a:srgbClr val="996633"/>
                </a:solidFill>
                <a:latin typeface="+mj-lt"/>
                <a:ea typeface="+mj-ea"/>
                <a:cs typeface="+mj-cs"/>
              </a:defRPr>
            </a:lvl1pPr>
            <a:lvl2pPr algn="r" rtl="0" eaLnBrk="0" fontAlgn="base" hangingPunct="0">
              <a:lnSpc>
                <a:spcPct val="90000"/>
              </a:lnSpc>
              <a:spcBef>
                <a:spcPct val="0"/>
              </a:spcBef>
              <a:spcAft>
                <a:spcPct val="0"/>
              </a:spcAft>
              <a:defRPr sz="2400" b="1">
                <a:solidFill>
                  <a:srgbClr val="996633"/>
                </a:solidFill>
                <a:latin typeface="Trebuchet MS" pitchFamily="34" charset="0"/>
              </a:defRPr>
            </a:lvl2pPr>
            <a:lvl3pPr algn="r" rtl="0" eaLnBrk="0" fontAlgn="base" hangingPunct="0">
              <a:lnSpc>
                <a:spcPct val="90000"/>
              </a:lnSpc>
              <a:spcBef>
                <a:spcPct val="0"/>
              </a:spcBef>
              <a:spcAft>
                <a:spcPct val="0"/>
              </a:spcAft>
              <a:defRPr sz="2400" b="1">
                <a:solidFill>
                  <a:srgbClr val="996633"/>
                </a:solidFill>
                <a:latin typeface="Trebuchet MS" pitchFamily="34" charset="0"/>
              </a:defRPr>
            </a:lvl3pPr>
            <a:lvl4pPr algn="r" rtl="0" eaLnBrk="0" fontAlgn="base" hangingPunct="0">
              <a:lnSpc>
                <a:spcPct val="90000"/>
              </a:lnSpc>
              <a:spcBef>
                <a:spcPct val="0"/>
              </a:spcBef>
              <a:spcAft>
                <a:spcPct val="0"/>
              </a:spcAft>
              <a:defRPr sz="2400" b="1">
                <a:solidFill>
                  <a:srgbClr val="996633"/>
                </a:solidFill>
                <a:latin typeface="Trebuchet MS" pitchFamily="34" charset="0"/>
              </a:defRPr>
            </a:lvl4pPr>
            <a:lvl5pPr algn="r" rtl="0" eaLnBrk="0" fontAlgn="base" hangingPunct="0">
              <a:lnSpc>
                <a:spcPct val="90000"/>
              </a:lnSpc>
              <a:spcBef>
                <a:spcPct val="0"/>
              </a:spcBef>
              <a:spcAft>
                <a:spcPct val="0"/>
              </a:spcAft>
              <a:defRPr sz="2400" b="1">
                <a:solidFill>
                  <a:srgbClr val="996633"/>
                </a:solidFill>
                <a:latin typeface="Trebuchet MS" pitchFamily="34" charset="0"/>
              </a:defRPr>
            </a:lvl5pPr>
            <a:lvl6pPr marL="457200" algn="r" rtl="0" eaLnBrk="1" fontAlgn="base" hangingPunct="1">
              <a:lnSpc>
                <a:spcPct val="90000"/>
              </a:lnSpc>
              <a:spcBef>
                <a:spcPct val="0"/>
              </a:spcBef>
              <a:spcAft>
                <a:spcPct val="0"/>
              </a:spcAft>
              <a:defRPr sz="2400" b="1">
                <a:solidFill>
                  <a:srgbClr val="996633"/>
                </a:solidFill>
                <a:latin typeface="Trebuchet MS" pitchFamily="34" charset="0"/>
              </a:defRPr>
            </a:lvl6pPr>
            <a:lvl7pPr marL="914400" algn="r" rtl="0" eaLnBrk="1" fontAlgn="base" hangingPunct="1">
              <a:lnSpc>
                <a:spcPct val="90000"/>
              </a:lnSpc>
              <a:spcBef>
                <a:spcPct val="0"/>
              </a:spcBef>
              <a:spcAft>
                <a:spcPct val="0"/>
              </a:spcAft>
              <a:defRPr sz="2400" b="1">
                <a:solidFill>
                  <a:srgbClr val="996633"/>
                </a:solidFill>
                <a:latin typeface="Trebuchet MS" pitchFamily="34" charset="0"/>
              </a:defRPr>
            </a:lvl7pPr>
            <a:lvl8pPr marL="1371600" algn="r" rtl="0" eaLnBrk="1" fontAlgn="base" hangingPunct="1">
              <a:lnSpc>
                <a:spcPct val="90000"/>
              </a:lnSpc>
              <a:spcBef>
                <a:spcPct val="0"/>
              </a:spcBef>
              <a:spcAft>
                <a:spcPct val="0"/>
              </a:spcAft>
              <a:defRPr sz="2400" b="1">
                <a:solidFill>
                  <a:srgbClr val="996633"/>
                </a:solidFill>
                <a:latin typeface="Trebuchet MS" pitchFamily="34" charset="0"/>
              </a:defRPr>
            </a:lvl8pPr>
            <a:lvl9pPr marL="1828800" algn="r" rtl="0" eaLnBrk="1" fontAlgn="base" hangingPunct="1">
              <a:lnSpc>
                <a:spcPct val="90000"/>
              </a:lnSpc>
              <a:spcBef>
                <a:spcPct val="0"/>
              </a:spcBef>
              <a:spcAft>
                <a:spcPct val="0"/>
              </a:spcAft>
              <a:defRPr sz="2400" b="1">
                <a:solidFill>
                  <a:srgbClr val="996633"/>
                </a:solidFill>
                <a:latin typeface="Trebuchet MS"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b="1" i="0" u="none" strike="noStrike" kern="0" cap="none" spc="0" normalizeH="0" baseline="0" noProof="0" dirty="0">
                <a:ln>
                  <a:noFill/>
                </a:ln>
                <a:solidFill>
                  <a:srgbClr val="C00000"/>
                </a:solidFill>
                <a:effectLst/>
                <a:uLnTx/>
                <a:uFillTx/>
                <a:latin typeface="Trebuchet MS"/>
                <a:ea typeface="+mj-ea"/>
                <a:cs typeface="+mj-cs"/>
              </a:rPr>
              <a:t>Odměňování lékařů a zubních lékařů: srovnání s průměrnou mzdou v ČR</a:t>
            </a:r>
            <a:br>
              <a:rPr kumimoji="0" lang="cs-CZ" b="1" i="0" u="none" strike="noStrike" kern="0" cap="none" spc="0" normalizeH="0" baseline="0" noProof="0" dirty="0">
                <a:ln>
                  <a:noFill/>
                </a:ln>
                <a:solidFill>
                  <a:srgbClr val="C00000"/>
                </a:solidFill>
                <a:effectLst/>
                <a:uLnTx/>
                <a:uFillTx/>
                <a:latin typeface="Trebuchet MS"/>
                <a:ea typeface="+mj-ea"/>
                <a:cs typeface="+mj-cs"/>
              </a:rPr>
            </a:br>
            <a:r>
              <a:rPr kumimoji="0" lang="cs-CZ" b="1" i="0" u="none" strike="noStrike" kern="0" cap="none" spc="0" normalizeH="0" baseline="0" noProof="0" dirty="0">
                <a:ln>
                  <a:noFill/>
                </a:ln>
                <a:solidFill>
                  <a:srgbClr val="C00000"/>
                </a:solidFill>
                <a:effectLst/>
                <a:uLnTx/>
                <a:uFillTx/>
                <a:latin typeface="Trebuchet MS"/>
                <a:ea typeface="+mj-ea"/>
                <a:cs typeface="+mj-cs"/>
              </a:rPr>
              <a:t>POUZE LŮŽKOVÁ PÉČE</a:t>
            </a:r>
            <a:r>
              <a:rPr kumimoji="0" lang="cs-CZ" b="1" i="0" u="none" strike="noStrike" kern="0" cap="none" spc="0" normalizeH="0" baseline="0" noProof="0" dirty="0">
                <a:ln>
                  <a:noFill/>
                </a:ln>
                <a:solidFill>
                  <a:srgbClr val="0070C0"/>
                </a:solidFill>
                <a:effectLst/>
                <a:uLnTx/>
                <a:uFillTx/>
                <a:latin typeface="Trebuchet MS"/>
                <a:ea typeface="+mj-ea"/>
                <a:cs typeface="+mj-cs"/>
              </a:rPr>
              <a:t> </a:t>
            </a:r>
          </a:p>
        </p:txBody>
      </p:sp>
      <p:sp>
        <p:nvSpPr>
          <p:cNvPr id="16" name="TextovéPole 21">
            <a:extLst>
              <a:ext uri="{FF2B5EF4-FFF2-40B4-BE49-F238E27FC236}">
                <a16:creationId xmlns:a16="http://schemas.microsoft.com/office/drawing/2014/main" id="{F6E8C865-1D67-46FA-8BA7-971436759DA7}"/>
              </a:ext>
            </a:extLst>
          </p:cNvPr>
          <p:cNvSpPr txBox="1"/>
          <p:nvPr/>
        </p:nvSpPr>
        <p:spPr>
          <a:xfrm>
            <a:off x="348342" y="6418485"/>
            <a:ext cx="11495316" cy="400110"/>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292929"/>
                </a:solidFill>
                <a:effectLst/>
                <a:uLnTx/>
                <a:uFillTx/>
                <a:latin typeface="Trebuchet MS"/>
                <a:ea typeface="+mn-ea"/>
                <a:cs typeface="+mn-cs"/>
              </a:rPr>
              <a:t>Zdroje: Výkaz E 2-01 </a:t>
            </a:r>
            <a:r>
              <a:rPr kumimoji="0" lang="cs-CZ" sz="1000" b="1" i="0" u="none" strike="noStrike" kern="1200" cap="none" spc="0" normalizeH="0" baseline="0" noProof="0" dirty="0">
                <a:ln>
                  <a:noFill/>
                </a:ln>
                <a:solidFill>
                  <a:srgbClr val="292929"/>
                </a:solidFill>
                <a:effectLst/>
                <a:uLnTx/>
                <a:uFillTx/>
                <a:latin typeface="Trebuchet MS"/>
                <a:ea typeface="+mn-ea"/>
                <a:cs typeface="+mn-cs"/>
              </a:rPr>
              <a:t>Roční výkaz o zaměstnancích a o složkách platu ve zdravotnických organizacích </a:t>
            </a:r>
            <a:r>
              <a:rPr kumimoji="0" lang="cs-CZ" sz="1000" b="0" i="0" u="none" strike="noStrike" kern="1200" cap="none" spc="0" normalizeH="0" baseline="0" noProof="0" dirty="0">
                <a:ln>
                  <a:noFill/>
                </a:ln>
                <a:solidFill>
                  <a:srgbClr val="292929"/>
                </a:solidFill>
                <a:effectLst/>
                <a:uLnTx/>
                <a:uFillTx/>
                <a:latin typeface="Trebuchet MS"/>
                <a:ea typeface="+mn-ea"/>
                <a:cs typeface="+mn-cs"/>
              </a:rPr>
              <a:t>a E 3-01 </a:t>
            </a:r>
            <a:r>
              <a:rPr kumimoji="0" lang="cs-CZ" sz="1000" b="1" i="0" u="none" strike="noStrike" kern="1200" cap="none" spc="0" normalizeH="0" baseline="0" noProof="0" dirty="0">
                <a:ln>
                  <a:noFill/>
                </a:ln>
                <a:solidFill>
                  <a:srgbClr val="292929"/>
                </a:solidFill>
                <a:effectLst/>
                <a:uLnTx/>
                <a:uFillTx/>
                <a:latin typeface="Trebuchet MS"/>
                <a:ea typeface="+mn-ea"/>
                <a:cs typeface="+mn-cs"/>
              </a:rPr>
              <a:t>Roční výkaz o zaměstnancích a o složkách mezd ve zdravotnických organizacích; </a:t>
            </a:r>
            <a:r>
              <a:rPr kumimoji="0" lang="cs-CZ" sz="1000" b="0" i="0" u="none" strike="noStrike" kern="1200" cap="none" spc="0" normalizeH="0" baseline="0" noProof="0" dirty="0">
                <a:ln>
                  <a:noFill/>
                </a:ln>
                <a:solidFill>
                  <a:srgbClr val="292929"/>
                </a:solidFill>
                <a:effectLst/>
                <a:uLnTx/>
                <a:uFillTx/>
                <a:latin typeface="Trebuchet MS"/>
                <a:ea typeface="+mn-ea"/>
                <a:cs typeface="+mn-cs"/>
              </a:rPr>
              <a:t>ČSÚ 2020, </a:t>
            </a:r>
            <a:r>
              <a:rPr kumimoji="0" lang="cs-CZ" sz="1000" b="1" i="0" u="none" strike="noStrike" kern="1200" cap="none" spc="0" normalizeH="0" baseline="0" noProof="0" dirty="0">
                <a:ln>
                  <a:noFill/>
                </a:ln>
                <a:solidFill>
                  <a:srgbClr val="292929"/>
                </a:solidFill>
                <a:effectLst/>
                <a:uLnTx/>
                <a:uFillTx/>
                <a:latin typeface="Trebuchet MS"/>
                <a:ea typeface="+mn-ea"/>
                <a:cs typeface="+mn-cs"/>
              </a:rPr>
              <a:t>Průměrná hrubá měsíční mzda</a:t>
            </a:r>
          </a:p>
        </p:txBody>
      </p:sp>
      <p:sp>
        <p:nvSpPr>
          <p:cNvPr id="17" name="TextovéPole 6">
            <a:extLst>
              <a:ext uri="{FF2B5EF4-FFF2-40B4-BE49-F238E27FC236}">
                <a16:creationId xmlns:a16="http://schemas.microsoft.com/office/drawing/2014/main" id="{F8ADA3AE-DD1C-4C6A-A270-B91D553F13FE}"/>
              </a:ext>
            </a:extLst>
          </p:cNvPr>
          <p:cNvSpPr txBox="1"/>
          <p:nvPr/>
        </p:nvSpPr>
        <p:spPr>
          <a:xfrm rot="16200000">
            <a:off x="-382146" y="2985534"/>
            <a:ext cx="1737976" cy="276999"/>
          </a:xfrm>
          <a:prstGeom prst="rect">
            <a:avLst/>
          </a:prstGeom>
          <a:noFill/>
        </p:spPr>
        <p:txBody>
          <a:bodyPr wrap="non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292929"/>
                </a:solidFill>
                <a:effectLst/>
                <a:uLnTx/>
                <a:uFillTx/>
                <a:latin typeface="Trebuchet MS"/>
                <a:ea typeface="+mn-ea"/>
                <a:cs typeface="+mn-cs"/>
              </a:rPr>
              <a:t>Výše odměňování (Kč)</a:t>
            </a:r>
          </a:p>
        </p:txBody>
      </p:sp>
      <p:sp>
        <p:nvSpPr>
          <p:cNvPr id="18" name="TextovéPole 8">
            <a:extLst>
              <a:ext uri="{FF2B5EF4-FFF2-40B4-BE49-F238E27FC236}">
                <a16:creationId xmlns:a16="http://schemas.microsoft.com/office/drawing/2014/main" id="{33CC482C-C445-40C2-BBB8-954701472446}"/>
              </a:ext>
            </a:extLst>
          </p:cNvPr>
          <p:cNvSpPr txBox="1"/>
          <p:nvPr/>
        </p:nvSpPr>
        <p:spPr>
          <a:xfrm>
            <a:off x="1307066" y="1015698"/>
            <a:ext cx="8280920" cy="307777"/>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92929">
                    <a:lumMod val="65000"/>
                    <a:lumOff val="35000"/>
                  </a:srgbClr>
                </a:solidFill>
                <a:latin typeface="+mn-lt"/>
                <a:ea typeface="+mn-ea"/>
                <a:cs typeface="+mn-cs"/>
              </a:defRPr>
            </a:pPr>
            <a:r>
              <a:rPr kumimoji="0" lang="cs-CZ" sz="1400" b="1" i="0" u="none" strike="noStrike" kern="1200" cap="none" spc="0" normalizeH="0" baseline="0" noProof="0" dirty="0">
                <a:ln>
                  <a:noFill/>
                </a:ln>
                <a:solidFill>
                  <a:srgbClr val="000000"/>
                </a:solidFill>
                <a:effectLst/>
                <a:uLnTx/>
                <a:uFillTx/>
                <a:latin typeface="Trebuchet MS"/>
                <a:ea typeface="+mn-ea"/>
                <a:cs typeface="+mn-cs"/>
              </a:rPr>
              <a:t>Vývoj celkem, za segment lůžkové péče</a:t>
            </a:r>
          </a:p>
        </p:txBody>
      </p:sp>
      <p:pic>
        <p:nvPicPr>
          <p:cNvPr id="19" name="table">
            <a:extLst>
              <a:ext uri="{FF2B5EF4-FFF2-40B4-BE49-F238E27FC236}">
                <a16:creationId xmlns:a16="http://schemas.microsoft.com/office/drawing/2014/main" id="{2F91C99D-620F-93C4-894E-0A51B79DEE73}"/>
              </a:ext>
            </a:extLst>
          </p:cNvPr>
          <p:cNvPicPr>
            <a:picLocks noChangeAspect="1"/>
          </p:cNvPicPr>
          <p:nvPr/>
        </p:nvPicPr>
        <p:blipFill>
          <a:blip r:embed="rId3"/>
          <a:stretch>
            <a:fillRect/>
          </a:stretch>
        </p:blipFill>
        <p:spPr>
          <a:xfrm>
            <a:off x="1488322" y="5093447"/>
            <a:ext cx="10013029" cy="370840"/>
          </a:xfrm>
          <a:prstGeom prst="rect">
            <a:avLst/>
          </a:prstGeom>
        </p:spPr>
      </p:pic>
      <p:sp>
        <p:nvSpPr>
          <p:cNvPr id="20" name="TextovéPole 7">
            <a:extLst>
              <a:ext uri="{FF2B5EF4-FFF2-40B4-BE49-F238E27FC236}">
                <a16:creationId xmlns:a16="http://schemas.microsoft.com/office/drawing/2014/main" id="{93698CFF-F9FD-4404-A403-BC3483CF6257}"/>
              </a:ext>
            </a:extLst>
          </p:cNvPr>
          <p:cNvSpPr txBox="1"/>
          <p:nvPr/>
        </p:nvSpPr>
        <p:spPr>
          <a:xfrm>
            <a:off x="2891242" y="4777403"/>
            <a:ext cx="6696744" cy="276999"/>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92929">
                    <a:lumMod val="65000"/>
                    <a:lumOff val="35000"/>
                  </a:srgbClr>
                </a:solidFill>
                <a:latin typeface="+mn-lt"/>
                <a:ea typeface="+mn-ea"/>
                <a:cs typeface="+mn-cs"/>
              </a:defRPr>
            </a:pPr>
            <a:r>
              <a:rPr kumimoji="0" lang="cs-CZ" sz="1200" b="0" i="1" u="none" strike="noStrike" kern="1200" cap="none" spc="0" normalizeH="0" baseline="0" noProof="0" dirty="0">
                <a:ln>
                  <a:noFill/>
                </a:ln>
                <a:solidFill>
                  <a:srgbClr val="000000"/>
                </a:solidFill>
                <a:effectLst/>
                <a:uLnTx/>
                <a:uFillTx/>
                <a:latin typeface="Trebuchet MS"/>
                <a:ea typeface="+mn-ea"/>
                <a:cs typeface="+mn-cs"/>
              </a:rPr>
              <a:t>Odměňování lékařů a zubních lékařů oproti průměrným mzdám v ČR v %</a:t>
            </a:r>
          </a:p>
        </p:txBody>
      </p:sp>
      <p:sp>
        <p:nvSpPr>
          <p:cNvPr id="2" name="TextovéPole 1">
            <a:extLst>
              <a:ext uri="{FF2B5EF4-FFF2-40B4-BE49-F238E27FC236}">
                <a16:creationId xmlns:a16="http://schemas.microsoft.com/office/drawing/2014/main" id="{0C958560-7BA6-DC8B-668E-2EBDCF351E52}"/>
              </a:ext>
            </a:extLst>
          </p:cNvPr>
          <p:cNvSpPr txBox="1"/>
          <p:nvPr/>
        </p:nvSpPr>
        <p:spPr>
          <a:xfrm>
            <a:off x="9378355" y="2612620"/>
            <a:ext cx="12573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Odměny COVID</a:t>
            </a:r>
          </a:p>
        </p:txBody>
      </p:sp>
      <p:cxnSp>
        <p:nvCxnSpPr>
          <p:cNvPr id="3" name="Přímá spojnice se šipkou 2">
            <a:extLst>
              <a:ext uri="{FF2B5EF4-FFF2-40B4-BE49-F238E27FC236}">
                <a16:creationId xmlns:a16="http://schemas.microsoft.com/office/drawing/2014/main" id="{BEF9E35B-B6CD-4E5E-E042-A099C105815C}"/>
              </a:ext>
            </a:extLst>
          </p:cNvPr>
          <p:cNvCxnSpPr/>
          <p:nvPr/>
        </p:nvCxnSpPr>
        <p:spPr>
          <a:xfrm>
            <a:off x="9568855" y="2612620"/>
            <a:ext cx="85725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500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Nadpis 3"/>
          <p:cNvSpPr>
            <a:spLocks noGrp="1"/>
          </p:cNvSpPr>
          <p:nvPr>
            <p:ph type="title"/>
          </p:nvPr>
        </p:nvSpPr>
        <p:spPr>
          <a:xfrm>
            <a:off x="416288" y="232615"/>
            <a:ext cx="8155806" cy="425105"/>
          </a:xfrm>
        </p:spPr>
        <p:txBody>
          <a:bodyPr>
            <a:noAutofit/>
          </a:bodyPr>
          <a:lstStyle/>
          <a:p>
            <a:pPr algn="l"/>
            <a:r>
              <a:rPr lang="cs-CZ" sz="3000" dirty="0">
                <a:solidFill>
                  <a:srgbClr val="C00000"/>
                </a:solidFill>
                <a:latin typeface="Calibri" panose="020F0502020204030204" pitchFamily="34" charset="0"/>
                <a:cs typeface="Calibri" panose="020F0502020204030204" pitchFamily="34" charset="0"/>
              </a:rPr>
              <a:t>Odměňování lékařů – dlouhodobý vývoj v čase</a:t>
            </a:r>
            <a:endParaRPr lang="cs-CZ" sz="3000" u="sng" dirty="0">
              <a:solidFill>
                <a:srgbClr val="C00000"/>
              </a:solidFill>
              <a:latin typeface="Calibri" panose="020F0502020204030204" pitchFamily="34" charset="0"/>
              <a:cs typeface="Calibri" panose="020F0502020204030204" pitchFamily="34" charset="0"/>
            </a:endParaRPr>
          </a:p>
        </p:txBody>
      </p:sp>
      <p:graphicFrame>
        <p:nvGraphicFramePr>
          <p:cNvPr id="16" name="Zástupný symbol pro obsah 23"/>
          <p:cNvGraphicFramePr>
            <a:graphicFrameLocks/>
          </p:cNvGraphicFramePr>
          <p:nvPr/>
        </p:nvGraphicFramePr>
        <p:xfrm>
          <a:off x="276726" y="1417036"/>
          <a:ext cx="11405937" cy="49957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6096000" y="1707581"/>
            <a:ext cx="2024966"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FFFFF"/>
                </a:solidFill>
                <a:effectLst/>
                <a:uLnTx/>
                <a:uFillTx/>
                <a:latin typeface="Trebuchet MS"/>
                <a:ea typeface="+mn-ea"/>
                <a:cs typeface="+mn-cs"/>
              </a:rPr>
              <a:t>2014 -&gt; 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FFFFF"/>
                </a:solidFill>
                <a:effectLst/>
                <a:uLnTx/>
                <a:uFillTx/>
                <a:latin typeface="Trebuchet MS"/>
                <a:ea typeface="+mn-ea"/>
                <a:cs typeface="+mn-cs"/>
              </a:rPr>
              <a:t>+19 500 Kč; + 32%</a:t>
            </a:r>
          </a:p>
        </p:txBody>
      </p:sp>
      <p:sp>
        <p:nvSpPr>
          <p:cNvPr id="7" name="Pravá složená závorka 6"/>
          <p:cNvSpPr/>
          <p:nvPr/>
        </p:nvSpPr>
        <p:spPr>
          <a:xfrm rot="16200000">
            <a:off x="10555934" y="340558"/>
            <a:ext cx="236211" cy="1574019"/>
          </a:xfrm>
          <a:prstGeom prst="rightBrace">
            <a:avLst>
              <a:gd name="adj1" fmla="val 8333"/>
              <a:gd name="adj2" fmla="val 57553"/>
            </a:avLst>
          </a:prstGeom>
          <a:solidFill>
            <a:schemeClr val="bg1"/>
          </a:solidFill>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Trebuchet MS"/>
              <a:ea typeface="+mn-ea"/>
              <a:cs typeface="+mn-cs"/>
            </a:endParaRPr>
          </a:p>
        </p:txBody>
      </p:sp>
      <p:sp>
        <p:nvSpPr>
          <p:cNvPr id="8" name="TextovéPole 7"/>
          <p:cNvSpPr txBox="1"/>
          <p:nvPr/>
        </p:nvSpPr>
        <p:spPr>
          <a:xfrm>
            <a:off x="7640450" y="1054165"/>
            <a:ext cx="2024966"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FFFFF"/>
                </a:solidFill>
                <a:effectLst/>
                <a:uLnTx/>
                <a:uFillTx/>
                <a:latin typeface="Trebuchet MS"/>
                <a:ea typeface="+mn-ea"/>
                <a:cs typeface="+mn-cs"/>
              </a:rPr>
              <a:t>2016 -&gt;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FFFFF"/>
                </a:solidFill>
                <a:effectLst/>
                <a:uLnTx/>
                <a:uFillTx/>
                <a:latin typeface="Trebuchet MS"/>
                <a:ea typeface="+mn-ea"/>
                <a:cs typeface="+mn-cs"/>
              </a:rPr>
              <a:t>+15 700 Kč; + 25%</a:t>
            </a:r>
          </a:p>
        </p:txBody>
      </p:sp>
      <p:sp>
        <p:nvSpPr>
          <p:cNvPr id="9" name="Pravá složená závorka 8"/>
          <p:cNvSpPr/>
          <p:nvPr/>
        </p:nvSpPr>
        <p:spPr>
          <a:xfrm rot="16200000">
            <a:off x="8352672" y="1507408"/>
            <a:ext cx="284547" cy="1809347"/>
          </a:xfrm>
          <a:prstGeom prst="rightBrace">
            <a:avLst>
              <a:gd name="adj1" fmla="val 8333"/>
              <a:gd name="adj2" fmla="val 23858"/>
            </a:avLst>
          </a:prstGeom>
          <a:noFill/>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Trebuchet MS"/>
              <a:ea typeface="+mn-ea"/>
              <a:cs typeface="+mn-cs"/>
            </a:endParaRPr>
          </a:p>
        </p:txBody>
      </p:sp>
      <p:cxnSp>
        <p:nvCxnSpPr>
          <p:cNvPr id="3" name="Přímá spojnice se šipkou 2"/>
          <p:cNvCxnSpPr>
            <a:cxnSpLocks/>
          </p:cNvCxnSpPr>
          <p:nvPr/>
        </p:nvCxnSpPr>
        <p:spPr bwMode="auto">
          <a:xfrm flipV="1">
            <a:off x="8035196" y="2129589"/>
            <a:ext cx="3214330" cy="197973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 name="Pravá složená závorka 3">
            <a:extLst>
              <a:ext uri="{FF2B5EF4-FFF2-40B4-BE49-F238E27FC236}">
                <a16:creationId xmlns:a16="http://schemas.microsoft.com/office/drawing/2014/main" id="{1A743231-8814-EAB2-D594-6DFA74898B9F}"/>
              </a:ext>
            </a:extLst>
          </p:cNvPr>
          <p:cNvSpPr/>
          <p:nvPr/>
        </p:nvSpPr>
        <p:spPr>
          <a:xfrm rot="16200000">
            <a:off x="9013458" y="943952"/>
            <a:ext cx="236211" cy="1574019"/>
          </a:xfrm>
          <a:prstGeom prst="rightBrace">
            <a:avLst>
              <a:gd name="adj1" fmla="val 8333"/>
              <a:gd name="adj2" fmla="val 57553"/>
            </a:avLst>
          </a:prstGeom>
          <a:solidFill>
            <a:schemeClr val="bg1"/>
          </a:solidFill>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292929"/>
              </a:solidFill>
              <a:effectLst/>
              <a:uLnTx/>
              <a:uFillTx/>
              <a:latin typeface="Trebuchet MS"/>
              <a:ea typeface="+mn-ea"/>
              <a:cs typeface="+mn-cs"/>
            </a:endParaRPr>
          </a:p>
        </p:txBody>
      </p:sp>
      <p:sp>
        <p:nvSpPr>
          <p:cNvPr id="6" name="TextovéPole 5">
            <a:extLst>
              <a:ext uri="{FF2B5EF4-FFF2-40B4-BE49-F238E27FC236}">
                <a16:creationId xmlns:a16="http://schemas.microsoft.com/office/drawing/2014/main" id="{43E14715-D0CE-EE73-2412-AED412AE27F3}"/>
              </a:ext>
            </a:extLst>
          </p:cNvPr>
          <p:cNvSpPr txBox="1"/>
          <p:nvPr/>
        </p:nvSpPr>
        <p:spPr>
          <a:xfrm>
            <a:off x="9442050" y="450771"/>
            <a:ext cx="2024966" cy="523220"/>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FFFFF"/>
                </a:solidFill>
                <a:effectLst/>
                <a:uLnTx/>
                <a:uFillTx/>
                <a:latin typeface="Trebuchet MS"/>
                <a:ea typeface="+mn-ea"/>
                <a:cs typeface="+mn-cs"/>
              </a:rPr>
              <a:t>2019 -&gt;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FFFFFF"/>
                </a:solidFill>
                <a:effectLst/>
                <a:uLnTx/>
                <a:uFillTx/>
                <a:latin typeface="Trebuchet MS"/>
                <a:ea typeface="+mn-ea"/>
                <a:cs typeface="+mn-cs"/>
              </a:rPr>
              <a:t>+18 190 Kč; + 22%</a:t>
            </a:r>
          </a:p>
        </p:txBody>
      </p:sp>
    </p:spTree>
    <p:extLst>
      <p:ext uri="{BB962C8B-B14F-4D97-AF65-F5344CB8AC3E}">
        <p14:creationId xmlns:p14="http://schemas.microsoft.com/office/powerpoint/2010/main" val="2723566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461753" y="1211460"/>
            <a:ext cx="11084483" cy="36009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Průměrná odměna lékařů v lůžkové péči činí v ČR 249% průměrné mzdy.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Výši odměn lékařů v ČR dle dat NZIS (ÚZIS ČR) nezávisle potvrzuje i informační systém MPSV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cs-CZ" sz="3800" b="1" i="0" u="sng" strike="noStrike" kern="1200" cap="none" spc="0" normalizeH="0" baseline="0" noProof="0" dirty="0">
                <a:ln>
                  <a:noFill/>
                </a:ln>
                <a:solidFill>
                  <a:srgbClr val="C00000"/>
                </a:solidFill>
                <a:effectLst/>
                <a:uLnTx/>
                <a:uFillTx/>
                <a:latin typeface="Calibri" panose="020F0502020204030204"/>
                <a:ea typeface="+mn-ea"/>
                <a:cs typeface="+mn-cs"/>
              </a:rPr>
              <a:t>systém ISPV</a:t>
            </a: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sp>
        <p:nvSpPr>
          <p:cNvPr id="6" name="Šipka: dolů 5">
            <a:extLst>
              <a:ext uri="{FF2B5EF4-FFF2-40B4-BE49-F238E27FC236}">
                <a16:creationId xmlns:a16="http://schemas.microsoft.com/office/drawing/2014/main" id="{9CCD5BD4-85AF-D1DA-B6F6-E4DF1FE79EA8}"/>
              </a:ext>
            </a:extLst>
          </p:cNvPr>
          <p:cNvSpPr/>
          <p:nvPr/>
        </p:nvSpPr>
        <p:spPr>
          <a:xfrm>
            <a:off x="5377543" y="5383713"/>
            <a:ext cx="1436914" cy="7737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5969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48B018F4-185F-9343-847E-D5F12C545F52}"/>
              </a:ext>
            </a:extLst>
          </p:cNvPr>
          <p:cNvSpPr>
            <a:spLocks noGrp="1"/>
          </p:cNvSpPr>
          <p:nvPr/>
        </p:nvSpPr>
        <p:spPr>
          <a:xfrm>
            <a:off x="1028700" y="1967266"/>
            <a:ext cx="2628900" cy="254725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accent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800" b="1" i="0" u="none" strike="noStrike" kern="1200" cap="none" spc="0" normalizeH="0" baseline="0" noProof="0" dirty="0" err="1">
                <a:ln>
                  <a:noFill/>
                </a:ln>
                <a:solidFill>
                  <a:srgbClr val="FFFFFF"/>
                </a:solidFill>
                <a:effectLst/>
                <a:uLnTx/>
                <a:uFillTx/>
                <a:latin typeface="Calibri Light" panose="020F0302020204030204"/>
                <a:ea typeface="+mj-ea"/>
                <a:cs typeface="+mj-cs"/>
              </a:rPr>
              <a:t>Odměňování</a:t>
            </a: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1" i="0" u="none" strike="noStrike" kern="1200" cap="none" spc="0" normalizeH="0" baseline="0" noProof="0" dirty="0" err="1">
                <a:ln>
                  <a:noFill/>
                </a:ln>
                <a:solidFill>
                  <a:srgbClr val="FFFFFF"/>
                </a:solidFill>
                <a:effectLst/>
                <a:uLnTx/>
                <a:uFillTx/>
                <a:latin typeface="Calibri Light" panose="020F0302020204030204"/>
                <a:ea typeface="+mj-ea"/>
                <a:cs typeface="+mj-cs"/>
              </a:rPr>
              <a:t>lékařů</a:t>
            </a: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 z </a:t>
            </a:r>
            <a:r>
              <a:rPr kumimoji="0" lang="en-US" sz="2800" b="1" i="0" u="none" strike="noStrike" kern="1200" cap="none" spc="0" normalizeH="0" baseline="0" noProof="0" dirty="0" err="1">
                <a:ln>
                  <a:noFill/>
                </a:ln>
                <a:solidFill>
                  <a:srgbClr val="FFFFFF"/>
                </a:solidFill>
                <a:effectLst/>
                <a:uLnTx/>
                <a:uFillTx/>
                <a:latin typeface="Calibri Light" panose="020F0302020204030204"/>
                <a:ea typeface="+mj-ea"/>
                <a:cs typeface="+mj-cs"/>
              </a:rPr>
              <a:t>dat</a:t>
            </a: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1" i="0" u="none" strike="noStrike" kern="1200" cap="none" spc="0" normalizeH="0" baseline="0" noProof="0" dirty="0" err="1">
                <a:ln>
                  <a:noFill/>
                </a:ln>
                <a:solidFill>
                  <a:srgbClr val="FFFFFF"/>
                </a:solidFill>
                <a:effectLst/>
                <a:uLnTx/>
                <a:uFillTx/>
                <a:latin typeface="Calibri Light" panose="020F0302020204030204"/>
                <a:ea typeface="+mj-ea"/>
                <a:cs typeface="+mj-cs"/>
              </a:rPr>
              <a:t>Informačního</a:t>
            </a: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1" i="0" u="none" strike="noStrike" kern="1200" cap="none" spc="0" normalizeH="0" baseline="0" noProof="0" dirty="0" err="1">
                <a:ln>
                  <a:noFill/>
                </a:ln>
                <a:solidFill>
                  <a:srgbClr val="FFFFFF"/>
                </a:solidFill>
                <a:effectLst/>
                <a:uLnTx/>
                <a:uFillTx/>
                <a:latin typeface="Calibri Light" panose="020F0302020204030204"/>
                <a:ea typeface="+mj-ea"/>
                <a:cs typeface="+mj-cs"/>
              </a:rPr>
              <a:t>systému</a:t>
            </a: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 </a:t>
            </a:r>
            <a:b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o </a:t>
            </a:r>
            <a:r>
              <a:rPr kumimoji="0" lang="en-US" sz="2800" b="1" i="0" u="none" strike="noStrike" kern="1200" cap="none" spc="0" normalizeH="0" baseline="0" noProof="0" dirty="0" err="1">
                <a:ln>
                  <a:noFill/>
                </a:ln>
                <a:solidFill>
                  <a:srgbClr val="FFFFFF"/>
                </a:solidFill>
                <a:effectLst/>
                <a:uLnTx/>
                <a:uFillTx/>
                <a:latin typeface="Calibri Light" panose="020F0302020204030204"/>
                <a:ea typeface="+mj-ea"/>
                <a:cs typeface="+mj-cs"/>
              </a:rPr>
              <a:t>průměrném</a:t>
            </a: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1" i="0" u="none" strike="noStrike" kern="1200" cap="none" spc="0" normalizeH="0" baseline="0" noProof="0" dirty="0" err="1">
                <a:ln>
                  <a:noFill/>
                </a:ln>
                <a:solidFill>
                  <a:srgbClr val="FFFFFF"/>
                </a:solidFill>
                <a:effectLst/>
                <a:uLnTx/>
                <a:uFillTx/>
                <a:latin typeface="Calibri Light" panose="020F0302020204030204"/>
                <a:ea typeface="+mj-ea"/>
                <a:cs typeface="+mj-cs"/>
              </a:rPr>
              <a:t>výdělku</a:t>
            </a:r>
            <a:r>
              <a:rPr kumimoji="0" lang="en-US" sz="2800" b="1" i="0" u="none" strike="noStrike" kern="1200" cap="none" spc="0" normalizeH="0" baseline="0" noProof="0" dirty="0">
                <a:ln>
                  <a:noFill/>
                </a:ln>
                <a:solidFill>
                  <a:srgbClr val="FFFFFF"/>
                </a:solidFill>
                <a:effectLst/>
                <a:uLnTx/>
                <a:uFillTx/>
                <a:latin typeface="Calibri Light" panose="020F0302020204030204"/>
                <a:ea typeface="+mj-ea"/>
                <a:cs typeface="+mj-cs"/>
              </a:rPr>
              <a:t> (ISPV)</a:t>
            </a:r>
          </a:p>
        </p:txBody>
      </p:sp>
      <p:graphicFrame>
        <p:nvGraphicFramePr>
          <p:cNvPr id="3" name="Zástupný symbol pro obsah 6">
            <a:extLst>
              <a:ext uri="{FF2B5EF4-FFF2-40B4-BE49-F238E27FC236}">
                <a16:creationId xmlns:a16="http://schemas.microsoft.com/office/drawing/2014/main" id="{292928FE-38CB-E607-3E17-B72DBDE6E81E}"/>
              </a:ext>
            </a:extLst>
          </p:cNvPr>
          <p:cNvGraphicFramePr>
            <a:graphicFrameLocks noGrp="1"/>
          </p:cNvGraphicFramePr>
          <p:nvPr/>
        </p:nvGraphicFramePr>
        <p:xfrm>
          <a:off x="4300695" y="643466"/>
          <a:ext cx="7686989" cy="5568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443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77036" y="305853"/>
            <a:ext cx="11796765" cy="53553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0000FF"/>
                </a:solidFill>
                <a:effectLst/>
                <a:uLnTx/>
                <a:uFillTx/>
                <a:latin typeface="Calibri" panose="020F0502020204030204"/>
                <a:ea typeface="+mn-ea"/>
                <a:cs typeface="+mn-cs"/>
              </a:rPr>
              <a:t>PROBLÉMEM JE STRUKTURA PŘÍJMŮ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Struktura příjmů lékařů v akutní lůžkové péči je dlouhodobě stabilní. Základní tarif u platů (v r. 2022: 49 580 Kč) tvoří cca 49% celkového příjmu, základ při odměňování mzdou (v r. 2022: 52 469 Kč) tvoří cca 57% celkového příjmu.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sng" strike="noStrike" kern="1200" cap="none" spc="0" normalizeH="0" baseline="0" noProof="0" dirty="0">
                <a:ln>
                  <a:noFill/>
                </a:ln>
                <a:solidFill>
                  <a:srgbClr val="C00000"/>
                </a:solidFill>
                <a:effectLst/>
                <a:uLnTx/>
                <a:uFillTx/>
                <a:latin typeface="Calibri" panose="020F0502020204030204"/>
                <a:ea typeface="+mn-ea"/>
                <a:cs typeface="+mn-cs"/>
              </a:rPr>
              <a:t>Oficiálně vykazovaná</a:t>
            </a: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 odměna za práci přesčas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tvoří 8% - 10% celkového příjmu. </a:t>
            </a:r>
          </a:p>
        </p:txBody>
      </p:sp>
      <p:sp>
        <p:nvSpPr>
          <p:cNvPr id="6" name="Šipka: dolů 5">
            <a:extLst>
              <a:ext uri="{FF2B5EF4-FFF2-40B4-BE49-F238E27FC236}">
                <a16:creationId xmlns:a16="http://schemas.microsoft.com/office/drawing/2014/main" id="{9CCD5BD4-85AF-D1DA-B6F6-E4DF1FE79EA8}"/>
              </a:ext>
            </a:extLst>
          </p:cNvPr>
          <p:cNvSpPr/>
          <p:nvPr/>
        </p:nvSpPr>
        <p:spPr>
          <a:xfrm>
            <a:off x="5377541" y="5778424"/>
            <a:ext cx="1436914" cy="7737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77764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3807" y="0"/>
            <a:ext cx="8208912" cy="648072"/>
          </a:xfrm>
        </p:spPr>
        <p:txBody>
          <a:bodyPr/>
          <a:lstStyle/>
          <a:p>
            <a:pPr algn="ctr"/>
            <a:r>
              <a:rPr lang="cs-CZ" dirty="0"/>
              <a:t>Struktura mezd a platů v roce 2021 a 2022</a:t>
            </a:r>
          </a:p>
        </p:txBody>
      </p:sp>
      <p:sp>
        <p:nvSpPr>
          <p:cNvPr id="9" name="TextovéPole 8"/>
          <p:cNvSpPr txBox="1"/>
          <p:nvPr/>
        </p:nvSpPr>
        <p:spPr>
          <a:xfrm>
            <a:off x="2625518" y="546272"/>
            <a:ext cx="6265490" cy="369332"/>
          </a:xfrm>
          <a:prstGeom prst="rect">
            <a:avLst/>
          </a:prstGeom>
          <a:solidFill>
            <a:schemeClr val="bg1">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Calibri"/>
                <a:ea typeface="+mn-ea"/>
                <a:cs typeface="+mn-cs"/>
              </a:rPr>
              <a:t>Struktura platů a mezd lékařů a zubních lékařů</a:t>
            </a:r>
          </a:p>
        </p:txBody>
      </p:sp>
      <p:graphicFrame>
        <p:nvGraphicFramePr>
          <p:cNvPr id="11" name="Zástupný symbol pro obsah 10"/>
          <p:cNvGraphicFramePr>
            <a:graphicFrameLocks noGrp="1"/>
          </p:cNvGraphicFramePr>
          <p:nvPr>
            <p:ph idx="1"/>
          </p:nvPr>
        </p:nvGraphicFramePr>
        <p:xfrm>
          <a:off x="276244" y="1251336"/>
          <a:ext cx="11525498" cy="4975710"/>
        </p:xfrm>
        <a:graphic>
          <a:graphicData uri="http://schemas.openxmlformats.org/drawingml/2006/table">
            <a:tbl>
              <a:tblPr firstRow="1" bandRow="1">
                <a:tableStyleId>{2D5ABB26-0587-4C30-8999-92F81FD0307C}</a:tableStyleId>
              </a:tblPr>
              <a:tblGrid>
                <a:gridCol w="3355424">
                  <a:extLst>
                    <a:ext uri="{9D8B030D-6E8A-4147-A177-3AD203B41FA5}">
                      <a16:colId xmlns:a16="http://schemas.microsoft.com/office/drawing/2014/main" val="20000"/>
                    </a:ext>
                  </a:extLst>
                </a:gridCol>
                <a:gridCol w="789379">
                  <a:extLst>
                    <a:ext uri="{9D8B030D-6E8A-4147-A177-3AD203B41FA5}">
                      <a16:colId xmlns:a16="http://schemas.microsoft.com/office/drawing/2014/main" val="20001"/>
                    </a:ext>
                  </a:extLst>
                </a:gridCol>
                <a:gridCol w="789379">
                  <a:extLst>
                    <a:ext uri="{9D8B030D-6E8A-4147-A177-3AD203B41FA5}">
                      <a16:colId xmlns:a16="http://schemas.microsoft.com/office/drawing/2014/main" val="4288831905"/>
                    </a:ext>
                  </a:extLst>
                </a:gridCol>
                <a:gridCol w="592034">
                  <a:extLst>
                    <a:ext uri="{9D8B030D-6E8A-4147-A177-3AD203B41FA5}">
                      <a16:colId xmlns:a16="http://schemas.microsoft.com/office/drawing/2014/main" val="20002"/>
                    </a:ext>
                  </a:extLst>
                </a:gridCol>
                <a:gridCol w="592034">
                  <a:extLst>
                    <a:ext uri="{9D8B030D-6E8A-4147-A177-3AD203B41FA5}">
                      <a16:colId xmlns:a16="http://schemas.microsoft.com/office/drawing/2014/main" val="20004"/>
                    </a:ext>
                  </a:extLst>
                </a:gridCol>
                <a:gridCol w="789379">
                  <a:extLst>
                    <a:ext uri="{9D8B030D-6E8A-4147-A177-3AD203B41FA5}">
                      <a16:colId xmlns:a16="http://schemas.microsoft.com/office/drawing/2014/main" val="518288714"/>
                    </a:ext>
                  </a:extLst>
                </a:gridCol>
                <a:gridCol w="789379">
                  <a:extLst>
                    <a:ext uri="{9D8B030D-6E8A-4147-A177-3AD203B41FA5}">
                      <a16:colId xmlns:a16="http://schemas.microsoft.com/office/drawing/2014/main" val="20005"/>
                    </a:ext>
                  </a:extLst>
                </a:gridCol>
                <a:gridCol w="3828490">
                  <a:extLst>
                    <a:ext uri="{9D8B030D-6E8A-4147-A177-3AD203B41FA5}">
                      <a16:colId xmlns:a16="http://schemas.microsoft.com/office/drawing/2014/main" val="20006"/>
                    </a:ext>
                  </a:extLst>
                </a:gridCol>
              </a:tblGrid>
              <a:tr h="327247">
                <a:tc>
                  <a:txBody>
                    <a:bodyPr/>
                    <a:lstStyle/>
                    <a:p>
                      <a:pPr algn="r" rtl="0" fontAlgn="ctr"/>
                      <a:endParaRPr lang="cs-CZ" sz="1400" b="1" i="0" u="none" strike="noStrike" dirty="0">
                        <a:solidFill>
                          <a:srgbClr val="000000"/>
                        </a:solidFill>
                        <a:effectLst/>
                        <a:latin typeface="+mn-lt"/>
                      </a:endParaRPr>
                    </a:p>
                  </a:txBody>
                  <a:tcPr marL="9525" marR="85725" marT="9525" marB="0" anchor="ctr"/>
                </a:tc>
                <a:tc gridSpan="2">
                  <a:txBody>
                    <a:bodyPr/>
                    <a:lstStyle/>
                    <a:p>
                      <a:pPr algn="ctr" rtl="0" fontAlgn="b"/>
                      <a:r>
                        <a:rPr lang="cs-CZ" sz="1600" b="1" i="0" u="none" strike="noStrike" dirty="0">
                          <a:solidFill>
                            <a:schemeClr val="accent2">
                              <a:lumMod val="75000"/>
                            </a:schemeClr>
                          </a:solidFill>
                          <a:effectLst/>
                          <a:latin typeface="+mn-lt"/>
                        </a:rPr>
                        <a:t>Struktura platů</a:t>
                      </a:r>
                    </a:p>
                  </a:txBody>
                  <a:tcPr marL="9525" marR="9525" marT="9525" marB="0" anchor="ctr">
                    <a:solidFill>
                      <a:schemeClr val="bg1">
                        <a:lumMod val="95000"/>
                      </a:schemeClr>
                    </a:solidFill>
                  </a:tcPr>
                </a:tc>
                <a:tc hMerge="1">
                  <a:txBody>
                    <a:bodyPr/>
                    <a:lstStyle/>
                    <a:p>
                      <a:pPr algn="ctr" rtl="0" fontAlgn="b"/>
                      <a:endParaRPr lang="cs-CZ" sz="1600" b="1" i="0" u="none" strike="noStrike" dirty="0">
                        <a:solidFill>
                          <a:schemeClr val="accent2">
                            <a:lumMod val="75000"/>
                          </a:schemeClr>
                        </a:solidFill>
                        <a:effectLst/>
                        <a:latin typeface="+mn-lt"/>
                      </a:endParaRPr>
                    </a:p>
                  </a:txBody>
                  <a:tcPr marL="9525" marR="9525" marT="9525" marB="0" anchor="ctr">
                    <a:solidFill>
                      <a:schemeClr val="bg1">
                        <a:lumMod val="95000"/>
                      </a:schemeClr>
                    </a:solidFill>
                  </a:tcPr>
                </a:tc>
                <a:tc>
                  <a:txBody>
                    <a:bodyPr/>
                    <a:lstStyle/>
                    <a:p>
                      <a:pPr algn="ctr" rtl="0" fontAlgn="b"/>
                      <a:endParaRPr lang="cs-CZ" sz="1400" b="1" i="0" u="none" strike="noStrike" dirty="0">
                        <a:solidFill>
                          <a:srgbClr val="000000"/>
                        </a:solidFill>
                        <a:effectLst/>
                        <a:latin typeface="+mn-lt"/>
                      </a:endParaRPr>
                    </a:p>
                  </a:txBody>
                  <a:tcPr marL="9525" marR="9525" marT="9525" marB="0" anchor="ctr"/>
                </a:tc>
                <a:tc>
                  <a:txBody>
                    <a:bodyPr/>
                    <a:lstStyle/>
                    <a:p>
                      <a:pPr algn="r" fontAlgn="b"/>
                      <a:endParaRPr lang="cs-CZ" sz="1400" b="1" i="0" u="none" strike="noStrike" dirty="0">
                        <a:solidFill>
                          <a:schemeClr val="tx1"/>
                        </a:solidFill>
                        <a:effectLst/>
                        <a:latin typeface="+mn-lt"/>
                      </a:endParaRPr>
                    </a:p>
                  </a:txBody>
                  <a:tcPr marL="6350" marR="6350" marT="6350" marB="0" anchor="ctr">
                    <a:noFill/>
                  </a:tcPr>
                </a:tc>
                <a:tc gridSpan="2">
                  <a:txBody>
                    <a:bodyPr/>
                    <a:lstStyle/>
                    <a:p>
                      <a:pPr algn="ctr" rtl="0" fontAlgn="b"/>
                      <a:r>
                        <a:rPr lang="cs-CZ" sz="1600" b="1" i="0" u="none" strike="noStrike" dirty="0">
                          <a:solidFill>
                            <a:schemeClr val="accent2">
                              <a:lumMod val="75000"/>
                            </a:schemeClr>
                          </a:solidFill>
                          <a:effectLst/>
                          <a:latin typeface="+mn-lt"/>
                        </a:rPr>
                        <a:t>Struktura mezd</a:t>
                      </a:r>
                    </a:p>
                  </a:txBody>
                  <a:tcPr marL="9525" marR="9525" marT="9525" marB="0" anchor="ctr">
                    <a:solidFill>
                      <a:schemeClr val="bg1">
                        <a:lumMod val="95000"/>
                      </a:schemeClr>
                    </a:solidFill>
                  </a:tcPr>
                </a:tc>
                <a:tc hMerge="1">
                  <a:txBody>
                    <a:bodyPr/>
                    <a:lstStyle/>
                    <a:p>
                      <a:pPr algn="ctr" rtl="0" fontAlgn="b"/>
                      <a:endParaRPr lang="cs-CZ" sz="1400" b="1" i="0" u="none" strike="noStrike" dirty="0">
                        <a:solidFill>
                          <a:srgbClr val="000000"/>
                        </a:solidFill>
                        <a:effectLst/>
                        <a:latin typeface="+mn-lt"/>
                      </a:endParaRPr>
                    </a:p>
                  </a:txBody>
                  <a:tcPr marL="9525" marR="9525" marT="9525" marB="0" anchor="ctr">
                    <a:solidFill>
                      <a:schemeClr val="bg1">
                        <a:lumMod val="95000"/>
                      </a:schemeClr>
                    </a:solidFill>
                  </a:tcPr>
                </a:tc>
                <a:tc>
                  <a:txBody>
                    <a:bodyPr/>
                    <a:lstStyle/>
                    <a:p>
                      <a:pPr algn="l" rtl="0" fontAlgn="b"/>
                      <a:endParaRPr lang="cs-CZ"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971099698"/>
                  </a:ext>
                </a:extLst>
              </a:tr>
              <a:tr h="327247">
                <a:tc>
                  <a:txBody>
                    <a:bodyPr/>
                    <a:lstStyle/>
                    <a:p>
                      <a:pPr algn="r" rtl="0" fontAlgn="ctr"/>
                      <a:endParaRPr lang="cs-CZ" sz="1400" b="1" i="0" u="none" strike="noStrike" dirty="0">
                        <a:solidFill>
                          <a:srgbClr val="000000"/>
                        </a:solidFill>
                        <a:effectLst/>
                        <a:latin typeface="+mn-lt"/>
                      </a:endParaRPr>
                    </a:p>
                  </a:txBody>
                  <a:tcPr marL="9525" marR="85725" marT="9525" marB="0" anchor="ctr"/>
                </a:tc>
                <a:tc>
                  <a:txBody>
                    <a:bodyPr/>
                    <a:lstStyle/>
                    <a:p>
                      <a:pPr algn="ctr" rtl="0" fontAlgn="b"/>
                      <a:r>
                        <a:rPr lang="cs-CZ" sz="1600" b="1" i="1" u="none" strike="noStrike" dirty="0">
                          <a:solidFill>
                            <a:schemeClr val="accent2">
                              <a:lumMod val="75000"/>
                            </a:schemeClr>
                          </a:solidFill>
                          <a:effectLst/>
                          <a:latin typeface="+mn-lt"/>
                        </a:rPr>
                        <a:t>2021</a:t>
                      </a:r>
                    </a:p>
                  </a:txBody>
                  <a:tcPr marL="9525" marR="9525" marT="9525" marB="0" anchor="ctr">
                    <a:solidFill>
                      <a:schemeClr val="bg1">
                        <a:lumMod val="95000"/>
                      </a:schemeClr>
                    </a:solidFill>
                  </a:tcPr>
                </a:tc>
                <a:tc>
                  <a:txBody>
                    <a:bodyPr/>
                    <a:lstStyle/>
                    <a:p>
                      <a:pPr algn="ctr" rtl="0" fontAlgn="b"/>
                      <a:r>
                        <a:rPr lang="cs-CZ" sz="1600" b="1" i="0" u="none" strike="noStrike" dirty="0">
                          <a:solidFill>
                            <a:schemeClr val="accent2">
                              <a:lumMod val="75000"/>
                            </a:schemeClr>
                          </a:solidFill>
                          <a:effectLst/>
                          <a:latin typeface="+mn-lt"/>
                        </a:rPr>
                        <a:t>2022</a:t>
                      </a:r>
                    </a:p>
                  </a:txBody>
                  <a:tcPr marL="9525" marR="9525" marT="9525" marB="0" anchor="ctr">
                    <a:solidFill>
                      <a:schemeClr val="accent2">
                        <a:lumMod val="20000"/>
                        <a:lumOff val="80000"/>
                      </a:schemeClr>
                    </a:solidFill>
                  </a:tcPr>
                </a:tc>
                <a:tc>
                  <a:txBody>
                    <a:bodyPr/>
                    <a:lstStyle/>
                    <a:p>
                      <a:pPr algn="ctr" rtl="0" fontAlgn="b"/>
                      <a:endParaRPr lang="cs-CZ" sz="1400" b="1" i="0" u="none" strike="noStrike" dirty="0">
                        <a:solidFill>
                          <a:srgbClr val="000000"/>
                        </a:solidFill>
                        <a:effectLst/>
                        <a:latin typeface="+mn-lt"/>
                      </a:endParaRPr>
                    </a:p>
                  </a:txBody>
                  <a:tcPr marL="9525" marR="9525" marT="9525" marB="0" anchor="ctr"/>
                </a:tc>
                <a:tc>
                  <a:txBody>
                    <a:bodyPr/>
                    <a:lstStyle/>
                    <a:p>
                      <a:pPr algn="r" fontAlgn="b"/>
                      <a:endParaRPr lang="cs-CZ" sz="1400" b="1" i="0" u="none" strike="noStrike" dirty="0">
                        <a:solidFill>
                          <a:schemeClr val="tx1"/>
                        </a:solidFill>
                        <a:effectLst/>
                        <a:latin typeface="+mn-lt"/>
                      </a:endParaRPr>
                    </a:p>
                  </a:txBody>
                  <a:tcPr marL="6350" marR="6350" marT="6350" marB="0" anchor="ctr">
                    <a:noFill/>
                  </a:tcPr>
                </a:tc>
                <a:tc>
                  <a:txBody>
                    <a:bodyPr/>
                    <a:lstStyle/>
                    <a:p>
                      <a:pPr algn="ctr" rtl="0" fontAlgn="b"/>
                      <a:r>
                        <a:rPr lang="cs-CZ" sz="1600" b="1" i="0" u="none" strike="noStrike" dirty="0">
                          <a:solidFill>
                            <a:schemeClr val="accent2">
                              <a:lumMod val="75000"/>
                            </a:schemeClr>
                          </a:solidFill>
                          <a:effectLst/>
                          <a:latin typeface="+mn-lt"/>
                        </a:rPr>
                        <a:t>2022</a:t>
                      </a:r>
                    </a:p>
                  </a:txBody>
                  <a:tcPr marL="9525" marR="9525" marT="9525" marB="0" anchor="ctr">
                    <a:solidFill>
                      <a:schemeClr val="accent2">
                        <a:lumMod val="20000"/>
                        <a:lumOff val="80000"/>
                      </a:schemeClr>
                    </a:solidFill>
                  </a:tcPr>
                </a:tc>
                <a:tc>
                  <a:txBody>
                    <a:bodyPr/>
                    <a:lstStyle/>
                    <a:p>
                      <a:pPr algn="ctr" rtl="0" fontAlgn="b"/>
                      <a:r>
                        <a:rPr lang="cs-CZ" sz="1600" b="1" i="1" u="none" strike="noStrike" dirty="0">
                          <a:solidFill>
                            <a:schemeClr val="accent2">
                              <a:lumMod val="75000"/>
                            </a:schemeClr>
                          </a:solidFill>
                          <a:effectLst/>
                          <a:latin typeface="+mn-lt"/>
                        </a:rPr>
                        <a:t>2021</a:t>
                      </a:r>
                    </a:p>
                  </a:txBody>
                  <a:tcPr marL="9525" marR="9525" marT="9525" marB="0" anchor="ctr">
                    <a:solidFill>
                      <a:schemeClr val="bg1">
                        <a:lumMod val="95000"/>
                      </a:schemeClr>
                    </a:solidFill>
                  </a:tcPr>
                </a:tc>
                <a:tc>
                  <a:txBody>
                    <a:bodyPr/>
                    <a:lstStyle/>
                    <a:p>
                      <a:pPr algn="l" rtl="0" fontAlgn="b"/>
                      <a:endParaRPr lang="cs-CZ" sz="1400" b="1"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103418684"/>
                  </a:ext>
                </a:extLst>
              </a:tr>
              <a:tr h="327247">
                <a:tc>
                  <a:txBody>
                    <a:bodyPr/>
                    <a:lstStyle/>
                    <a:p>
                      <a:pPr algn="r" rtl="0" fontAlgn="ctr"/>
                      <a:r>
                        <a:rPr lang="cs-CZ" sz="1400" b="1" i="0" u="none" strike="noStrike" dirty="0">
                          <a:solidFill>
                            <a:srgbClr val="000000"/>
                          </a:solidFill>
                          <a:effectLst/>
                          <a:latin typeface="+mn-lt"/>
                        </a:rPr>
                        <a:t>Celkové průměrné hrubé příjmy</a:t>
                      </a:r>
                    </a:p>
                  </a:txBody>
                  <a:tcPr marL="9525" marR="85725" marT="9525" marB="0" anchor="ctr"/>
                </a:tc>
                <a:tc>
                  <a:txBody>
                    <a:bodyPr/>
                    <a:lstStyle/>
                    <a:p>
                      <a:pPr algn="ctr" rtl="0" fontAlgn="b"/>
                      <a:r>
                        <a:rPr lang="cs-CZ" sz="1400" b="1" i="1" u="none" strike="noStrike" dirty="0">
                          <a:solidFill>
                            <a:srgbClr val="000000"/>
                          </a:solidFill>
                          <a:effectLst/>
                          <a:latin typeface="+mn-lt"/>
                        </a:rPr>
                        <a:t>103 636</a:t>
                      </a:r>
                    </a:p>
                  </a:txBody>
                  <a:tcPr marL="9525" marR="9525" marT="9525" marB="0" anchor="ctr">
                    <a:solidFill>
                      <a:schemeClr val="bg1">
                        <a:lumMod val="95000"/>
                      </a:schemeClr>
                    </a:solidFill>
                  </a:tcPr>
                </a:tc>
                <a:tc>
                  <a:txBody>
                    <a:bodyPr/>
                    <a:lstStyle/>
                    <a:p>
                      <a:pPr algn="ctr" fontAlgn="b"/>
                      <a:r>
                        <a:rPr lang="cs-CZ" sz="1600" b="1" u="none" strike="noStrike" dirty="0">
                          <a:effectLst/>
                        </a:rPr>
                        <a:t>102 121 </a:t>
                      </a:r>
                      <a:endParaRPr lang="cs-CZ" sz="1600" b="1"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rtl="0" fontAlgn="b"/>
                      <a:endParaRPr lang="cs-CZ" sz="1400" b="1" i="0" u="none" strike="noStrike" dirty="0">
                        <a:solidFill>
                          <a:srgbClr val="000000"/>
                        </a:solidFill>
                        <a:effectLst/>
                        <a:latin typeface="+mn-lt"/>
                      </a:endParaRPr>
                    </a:p>
                  </a:txBody>
                  <a:tcPr marL="9525" marR="9525" marT="9525" marB="0" anchor="ctr"/>
                </a:tc>
                <a:tc>
                  <a:txBody>
                    <a:bodyPr/>
                    <a:lstStyle/>
                    <a:p>
                      <a:pPr algn="r" fontAlgn="b"/>
                      <a:endParaRPr lang="cs-CZ" sz="1400" b="1" i="0" u="none" strike="noStrike" dirty="0">
                        <a:solidFill>
                          <a:schemeClr val="tx1"/>
                        </a:solidFill>
                        <a:effectLst/>
                        <a:latin typeface="+mn-lt"/>
                      </a:endParaRPr>
                    </a:p>
                  </a:txBody>
                  <a:tcPr marL="6350" marR="6350" marT="6350" marB="0" anchor="ctr">
                    <a:noFill/>
                  </a:tcPr>
                </a:tc>
                <a:tc>
                  <a:txBody>
                    <a:bodyPr/>
                    <a:lstStyle/>
                    <a:p>
                      <a:pPr algn="ctr" fontAlgn="b"/>
                      <a:r>
                        <a:rPr lang="cs-CZ" sz="1600" b="1" u="none" strike="noStrike" dirty="0">
                          <a:effectLst/>
                        </a:rPr>
                        <a:t>98 641 </a:t>
                      </a:r>
                      <a:endParaRPr lang="cs-CZ" sz="1600" b="1"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rtl="0" fontAlgn="b"/>
                      <a:r>
                        <a:rPr lang="cs-CZ" sz="1400" b="1" i="1" u="none" strike="noStrike" dirty="0">
                          <a:solidFill>
                            <a:srgbClr val="000000"/>
                          </a:solidFill>
                          <a:effectLst/>
                          <a:latin typeface="+mn-lt"/>
                        </a:rPr>
                        <a:t>99 966</a:t>
                      </a:r>
                    </a:p>
                  </a:txBody>
                  <a:tcPr marL="9525" marR="9525" marT="9525" marB="0" anchor="ctr">
                    <a:solidFill>
                      <a:schemeClr val="bg1">
                        <a:lumMod val="95000"/>
                      </a:schemeClr>
                    </a:solidFill>
                  </a:tcPr>
                </a:tc>
                <a:tc>
                  <a:txBody>
                    <a:bodyPr/>
                    <a:lstStyle/>
                    <a:p>
                      <a:pPr algn="l" rtl="0" fontAlgn="b"/>
                      <a:r>
                        <a:rPr lang="cs-CZ" sz="1400" b="1" i="0" u="none" strike="noStrike" dirty="0">
                          <a:solidFill>
                            <a:srgbClr val="000000"/>
                          </a:solidFill>
                          <a:effectLst/>
                          <a:latin typeface="+mn-lt"/>
                        </a:rPr>
                        <a:t>Celkové průměrné hrubé příjmy</a:t>
                      </a:r>
                    </a:p>
                  </a:txBody>
                  <a:tcPr marL="9525" marR="9525" marT="9525" marB="0" anchor="ctr"/>
                </a:tc>
                <a:extLst>
                  <a:ext uri="{0D108BD9-81ED-4DB2-BD59-A6C34878D82A}">
                    <a16:rowId xmlns:a16="http://schemas.microsoft.com/office/drawing/2014/main" val="10000"/>
                  </a:ext>
                </a:extLst>
              </a:tr>
              <a:tr h="540000">
                <a:tc>
                  <a:txBody>
                    <a:bodyPr/>
                    <a:lstStyle/>
                    <a:p>
                      <a:pPr algn="r" fontAlgn="b"/>
                      <a:r>
                        <a:rPr lang="cs-CZ" sz="1400" b="1" i="0" u="none" strike="noStrike" dirty="0">
                          <a:solidFill>
                            <a:srgbClr val="C00000"/>
                          </a:solidFill>
                          <a:effectLst/>
                          <a:latin typeface="+mn-lt"/>
                        </a:rPr>
                        <a:t>základní tarif</a:t>
                      </a:r>
                    </a:p>
                  </a:txBody>
                  <a:tcPr marL="6350" marR="6350" marT="6350" marB="0" anchor="ctr"/>
                </a:tc>
                <a:tc>
                  <a:txBody>
                    <a:bodyPr/>
                    <a:lstStyle/>
                    <a:p>
                      <a:pPr algn="ctr" fontAlgn="b"/>
                      <a:r>
                        <a:rPr lang="cs-CZ" sz="1400" b="1" i="1" u="none" strike="noStrike" dirty="0">
                          <a:solidFill>
                            <a:srgbClr val="C00000"/>
                          </a:solidFill>
                          <a:effectLst/>
                          <a:latin typeface="+mn-lt"/>
                        </a:rPr>
                        <a:t>46 847</a:t>
                      </a:r>
                    </a:p>
                  </a:txBody>
                  <a:tcPr marL="6350" marR="6350" marT="6350" marB="0" anchor="ctr">
                    <a:solidFill>
                      <a:schemeClr val="bg1">
                        <a:lumMod val="95000"/>
                      </a:schemeClr>
                    </a:solidFill>
                  </a:tcPr>
                </a:tc>
                <a:tc>
                  <a:txBody>
                    <a:bodyPr/>
                    <a:lstStyle/>
                    <a:p>
                      <a:pPr algn="ctr" fontAlgn="b"/>
                      <a:r>
                        <a:rPr lang="cs-CZ" sz="1600" b="1" u="none" strike="noStrike" dirty="0">
                          <a:solidFill>
                            <a:srgbClr val="C00000"/>
                          </a:solidFill>
                          <a:effectLst/>
                        </a:rPr>
                        <a:t>49 580 </a:t>
                      </a:r>
                      <a:endParaRPr lang="cs-CZ" sz="1600" b="1" i="0" u="none" strike="noStrike" dirty="0">
                        <a:solidFill>
                          <a:srgbClr val="C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1" u="none" strike="noStrike" dirty="0">
                          <a:solidFill>
                            <a:srgbClr val="C00000"/>
                          </a:solidFill>
                          <a:effectLst/>
                        </a:rPr>
                        <a:t>49%</a:t>
                      </a:r>
                      <a:endParaRPr lang="cs-CZ" sz="1400" b="1" i="0" u="none" strike="noStrike" dirty="0">
                        <a:solidFill>
                          <a:srgbClr val="C00000"/>
                        </a:solidFill>
                        <a:effectLst/>
                        <a:latin typeface="Calibri" panose="020F0502020204030204" pitchFamily="34" charset="0"/>
                      </a:endParaRPr>
                    </a:p>
                  </a:txBody>
                  <a:tcPr marL="6350" marR="6350" marT="6350" marB="0" anchor="ctr"/>
                </a:tc>
                <a:tc>
                  <a:txBody>
                    <a:bodyPr/>
                    <a:lstStyle/>
                    <a:p>
                      <a:pPr algn="ctr" fontAlgn="b"/>
                      <a:r>
                        <a:rPr lang="cs-CZ" sz="1400" b="1" u="none" strike="noStrike" dirty="0">
                          <a:solidFill>
                            <a:srgbClr val="C00000"/>
                          </a:solidFill>
                          <a:effectLst/>
                        </a:rPr>
                        <a:t>57%</a:t>
                      </a:r>
                      <a:endParaRPr lang="cs-CZ" sz="1400" b="1" i="0" u="none" strike="noStrike" dirty="0">
                        <a:solidFill>
                          <a:srgbClr val="C00000"/>
                        </a:solidFill>
                        <a:effectLst/>
                        <a:latin typeface="Calibri" panose="020F0502020204030204" pitchFamily="34" charset="0"/>
                      </a:endParaRPr>
                    </a:p>
                  </a:txBody>
                  <a:tcPr marL="6350" marR="6350" marT="6350" marB="0" anchor="ctr">
                    <a:noFill/>
                  </a:tcPr>
                </a:tc>
                <a:tc>
                  <a:txBody>
                    <a:bodyPr/>
                    <a:lstStyle/>
                    <a:p>
                      <a:pPr algn="ctr" fontAlgn="b"/>
                      <a:r>
                        <a:rPr lang="cs-CZ" sz="1600" b="1" u="none" strike="noStrike" dirty="0">
                          <a:solidFill>
                            <a:srgbClr val="C00000"/>
                          </a:solidFill>
                          <a:effectLst/>
                        </a:rPr>
                        <a:t>55 979 </a:t>
                      </a:r>
                      <a:endParaRPr lang="cs-CZ" sz="1600" b="1" i="0" u="none" strike="noStrike" dirty="0">
                        <a:solidFill>
                          <a:srgbClr val="C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1" i="1" u="none" strike="noStrike" dirty="0">
                          <a:solidFill>
                            <a:srgbClr val="C00000"/>
                          </a:solidFill>
                          <a:effectLst/>
                          <a:latin typeface="+mn-lt"/>
                        </a:rPr>
                        <a:t>52 469</a:t>
                      </a:r>
                    </a:p>
                  </a:txBody>
                  <a:tcPr marL="6350" marR="6350" marT="6350" marB="0" anchor="ctr">
                    <a:solidFill>
                      <a:schemeClr val="bg1">
                        <a:lumMod val="95000"/>
                      </a:schemeClr>
                    </a:solidFill>
                  </a:tcPr>
                </a:tc>
                <a:tc>
                  <a:txBody>
                    <a:bodyPr/>
                    <a:lstStyle/>
                    <a:p>
                      <a:pPr algn="l" fontAlgn="b"/>
                      <a:r>
                        <a:rPr lang="cs-CZ" sz="1400" b="1" i="0" u="none" strike="noStrike" dirty="0">
                          <a:solidFill>
                            <a:srgbClr val="C00000"/>
                          </a:solidFill>
                          <a:effectLst/>
                          <a:latin typeface="+mn-lt"/>
                        </a:rPr>
                        <a:t>základní mzda</a:t>
                      </a:r>
                    </a:p>
                  </a:txBody>
                  <a:tcPr marL="6350" marR="6350" marT="6350" marB="0" anchor="ctr"/>
                </a:tc>
                <a:extLst>
                  <a:ext uri="{0D108BD9-81ED-4DB2-BD59-A6C34878D82A}">
                    <a16:rowId xmlns:a16="http://schemas.microsoft.com/office/drawing/2014/main" val="10001"/>
                  </a:ext>
                </a:extLst>
              </a:tr>
              <a:tr h="32724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400" b="0" i="0" u="none" strike="noStrike" dirty="0">
                          <a:solidFill>
                            <a:schemeClr val="tx1"/>
                          </a:solidFill>
                          <a:effectLst/>
                          <a:latin typeface="+mn-lt"/>
                        </a:rPr>
                        <a:t>odměny</a:t>
                      </a:r>
                    </a:p>
                  </a:txBody>
                  <a:tcPr marL="6350" marR="6350" marT="6350" marB="0" anchor="ctr"/>
                </a:tc>
                <a:tc>
                  <a:txBody>
                    <a:bodyPr/>
                    <a:lstStyle/>
                    <a:p>
                      <a:pPr algn="ctr" fontAlgn="b"/>
                      <a:r>
                        <a:rPr lang="cs-CZ" sz="1400" b="0" i="1" u="none" strike="noStrike" dirty="0">
                          <a:solidFill>
                            <a:schemeClr val="tx1"/>
                          </a:solidFill>
                          <a:effectLst/>
                          <a:latin typeface="+mn-lt"/>
                        </a:rPr>
                        <a:t>16 643</a:t>
                      </a:r>
                    </a:p>
                  </a:txBody>
                  <a:tcPr marL="6350" marR="6350" marT="6350" marB="0" anchor="ctr">
                    <a:solidFill>
                      <a:schemeClr val="bg1">
                        <a:lumMod val="95000"/>
                      </a:schemeClr>
                    </a:solidFill>
                  </a:tcPr>
                </a:tc>
                <a:tc>
                  <a:txBody>
                    <a:bodyPr/>
                    <a:lstStyle/>
                    <a:p>
                      <a:pPr algn="ctr" fontAlgn="b"/>
                      <a:r>
                        <a:rPr lang="cs-CZ" sz="1600" u="none" strike="noStrike" dirty="0">
                          <a:effectLst/>
                        </a:rPr>
                        <a:t>10 968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u="none" strike="noStrike" dirty="0">
                          <a:effectLst/>
                        </a:rPr>
                        <a:t>11%</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cs-CZ" sz="1400" u="none" strike="noStrike" dirty="0">
                          <a:effectLst/>
                        </a:rPr>
                        <a:t>11%</a:t>
                      </a:r>
                      <a:endParaRPr lang="cs-CZ" sz="14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cs-CZ" sz="1600" u="none" strike="noStrike" dirty="0">
                          <a:effectLst/>
                        </a:rPr>
                        <a:t>10 776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0" i="1" u="none" strike="noStrike" dirty="0">
                          <a:solidFill>
                            <a:schemeClr val="tx1"/>
                          </a:solidFill>
                          <a:effectLst/>
                          <a:latin typeface="+mn-lt"/>
                        </a:rPr>
                        <a:t>15 280</a:t>
                      </a:r>
                    </a:p>
                  </a:txBody>
                  <a:tcPr marL="6350" marR="6350" marT="6350" marB="0" anchor="ctr">
                    <a:solidFill>
                      <a:schemeClr val="bg1">
                        <a:lumMod val="95000"/>
                      </a:schemeClr>
                    </a:solidFill>
                  </a:tcPr>
                </a:tc>
                <a:tc>
                  <a:txBody>
                    <a:bodyPr/>
                    <a:lstStyle/>
                    <a:p>
                      <a:pPr algn="l" fontAlgn="b"/>
                      <a:r>
                        <a:rPr lang="cs-CZ" sz="1400" b="0" i="0" u="none" strike="noStrike" dirty="0">
                          <a:solidFill>
                            <a:schemeClr val="tx1"/>
                          </a:solidFill>
                          <a:effectLst/>
                          <a:latin typeface="+mn-lt"/>
                        </a:rPr>
                        <a:t>odměny</a:t>
                      </a:r>
                    </a:p>
                  </a:txBody>
                  <a:tcPr marL="6350" marR="6350" marT="6350" marB="0" anchor="ctr"/>
                </a:tc>
                <a:extLst>
                  <a:ext uri="{0D108BD9-81ED-4DB2-BD59-A6C34878D82A}">
                    <a16:rowId xmlns:a16="http://schemas.microsoft.com/office/drawing/2014/main" val="2146901611"/>
                  </a:ext>
                </a:extLst>
              </a:tr>
              <a:tr h="327247">
                <a:tc>
                  <a:txBody>
                    <a:bodyPr/>
                    <a:lstStyle/>
                    <a:p>
                      <a:pPr algn="r" fontAlgn="b"/>
                      <a:r>
                        <a:rPr lang="cs-CZ" sz="1400" b="0" i="0" u="none" strike="noStrike" dirty="0">
                          <a:solidFill>
                            <a:schemeClr val="tx1"/>
                          </a:solidFill>
                          <a:effectLst/>
                          <a:latin typeface="+mn-lt"/>
                        </a:rPr>
                        <a:t>ostatní příplatky</a:t>
                      </a:r>
                    </a:p>
                  </a:txBody>
                  <a:tcPr marL="6350" marR="6350" marT="6350" marB="0" anchor="ctr"/>
                </a:tc>
                <a:tc>
                  <a:txBody>
                    <a:bodyPr/>
                    <a:lstStyle/>
                    <a:p>
                      <a:pPr algn="ctr" fontAlgn="b"/>
                      <a:r>
                        <a:rPr lang="cs-CZ" sz="1400" b="0" i="1" u="none" strike="noStrike" dirty="0">
                          <a:solidFill>
                            <a:schemeClr val="tx1"/>
                          </a:solidFill>
                          <a:effectLst/>
                          <a:latin typeface="+mn-lt"/>
                        </a:rPr>
                        <a:t>14 769</a:t>
                      </a:r>
                    </a:p>
                  </a:txBody>
                  <a:tcPr marL="6350" marR="6350" marT="6350" marB="0" anchor="ctr">
                    <a:solidFill>
                      <a:schemeClr val="bg1">
                        <a:lumMod val="95000"/>
                      </a:schemeClr>
                    </a:solidFill>
                  </a:tcPr>
                </a:tc>
                <a:tc>
                  <a:txBody>
                    <a:bodyPr/>
                    <a:lstStyle/>
                    <a:p>
                      <a:pPr algn="ctr" fontAlgn="b"/>
                      <a:r>
                        <a:rPr lang="cs-CZ" sz="1600" u="none" strike="noStrike" dirty="0">
                          <a:effectLst/>
                        </a:rPr>
                        <a:t>15 793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u="none" strike="noStrike" dirty="0">
                          <a:effectLst/>
                        </a:rPr>
                        <a:t>15%</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cs-CZ" sz="1400" u="none" strike="noStrike">
                          <a:effectLst/>
                        </a:rPr>
                        <a:t>18%</a:t>
                      </a:r>
                      <a:endParaRPr lang="cs-CZ" sz="1400" b="0" i="0" u="none" strike="noStrike">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cs-CZ" sz="1600" u="none" strike="noStrike" dirty="0">
                          <a:effectLst/>
                        </a:rPr>
                        <a:t>17 372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0" i="1" u="none" strike="noStrike" dirty="0">
                          <a:solidFill>
                            <a:schemeClr val="tx1"/>
                          </a:solidFill>
                          <a:effectLst/>
                          <a:latin typeface="+mn-lt"/>
                        </a:rPr>
                        <a:t>18 278</a:t>
                      </a:r>
                    </a:p>
                  </a:txBody>
                  <a:tcPr marL="6350" marR="6350" marT="6350" marB="0" anchor="ctr">
                    <a:solidFill>
                      <a:schemeClr val="bg1">
                        <a:lumMod val="95000"/>
                      </a:schemeClr>
                    </a:solidFill>
                  </a:tcPr>
                </a:tc>
                <a:tc>
                  <a:txBody>
                    <a:bodyPr/>
                    <a:lstStyle/>
                    <a:p>
                      <a:pPr algn="l" fontAlgn="b"/>
                      <a:r>
                        <a:rPr lang="cs-CZ" sz="1400" b="0" i="0" u="none" strike="noStrike" dirty="0">
                          <a:solidFill>
                            <a:schemeClr val="tx1"/>
                          </a:solidFill>
                          <a:effectLst/>
                          <a:latin typeface="+mn-lt"/>
                        </a:rPr>
                        <a:t>ostatní</a:t>
                      </a:r>
                    </a:p>
                  </a:txBody>
                  <a:tcPr marL="6350" marR="6350" marT="6350" marB="0" anchor="ctr"/>
                </a:tc>
                <a:extLst>
                  <a:ext uri="{0D108BD9-81ED-4DB2-BD59-A6C34878D82A}">
                    <a16:rowId xmlns:a16="http://schemas.microsoft.com/office/drawing/2014/main" val="3857747953"/>
                  </a:ext>
                </a:extLst>
              </a:tr>
              <a:tr h="327247">
                <a:tc>
                  <a:txBody>
                    <a:bodyPr/>
                    <a:lstStyle/>
                    <a:p>
                      <a:pPr algn="r" fontAlgn="b"/>
                      <a:r>
                        <a:rPr lang="cs-CZ" sz="1400" b="1" i="0" u="none" strike="noStrike" dirty="0">
                          <a:solidFill>
                            <a:srgbClr val="FF0000"/>
                          </a:solidFill>
                          <a:effectLst/>
                          <a:highlight>
                            <a:srgbClr val="FFFF00"/>
                          </a:highlight>
                          <a:latin typeface="+mn-lt"/>
                        </a:rPr>
                        <a:t>plat za práci přesčas </a:t>
                      </a:r>
                    </a:p>
                  </a:txBody>
                  <a:tcPr marL="6350" marR="6350" marT="6350" marB="0" anchor="ctr"/>
                </a:tc>
                <a:tc>
                  <a:txBody>
                    <a:bodyPr/>
                    <a:lstStyle/>
                    <a:p>
                      <a:pPr algn="ctr" fontAlgn="b"/>
                      <a:r>
                        <a:rPr lang="cs-CZ" sz="1400" b="1" i="1" u="none" strike="noStrike" dirty="0">
                          <a:solidFill>
                            <a:srgbClr val="FF0000"/>
                          </a:solidFill>
                          <a:effectLst/>
                          <a:highlight>
                            <a:srgbClr val="FFFF00"/>
                          </a:highlight>
                          <a:latin typeface="+mn-lt"/>
                        </a:rPr>
                        <a:t>9 498</a:t>
                      </a:r>
                    </a:p>
                  </a:txBody>
                  <a:tcPr marL="6350" marR="6350" marT="6350" marB="0" anchor="ctr">
                    <a:solidFill>
                      <a:schemeClr val="bg1">
                        <a:lumMod val="95000"/>
                      </a:schemeClr>
                    </a:solidFill>
                  </a:tcPr>
                </a:tc>
                <a:tc>
                  <a:txBody>
                    <a:bodyPr/>
                    <a:lstStyle/>
                    <a:p>
                      <a:pPr algn="ctr" fontAlgn="b"/>
                      <a:r>
                        <a:rPr lang="cs-CZ" sz="1600" b="1" u="none" strike="noStrike" dirty="0">
                          <a:solidFill>
                            <a:srgbClr val="FF0000"/>
                          </a:solidFill>
                          <a:effectLst/>
                          <a:highlight>
                            <a:srgbClr val="FFFF00"/>
                          </a:highlight>
                        </a:rPr>
                        <a:t>10 543 </a:t>
                      </a:r>
                      <a:endParaRPr lang="cs-CZ" sz="1600" b="1" i="0" u="none" strike="noStrike" dirty="0">
                        <a:solidFill>
                          <a:srgbClr val="FF0000"/>
                        </a:solidFill>
                        <a:effectLst/>
                        <a:highlight>
                          <a:srgbClr val="FFFF00"/>
                        </a:highligh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1" u="none" strike="noStrike" dirty="0">
                          <a:solidFill>
                            <a:srgbClr val="FF0000"/>
                          </a:solidFill>
                          <a:effectLst/>
                          <a:highlight>
                            <a:srgbClr val="FFFF00"/>
                          </a:highlight>
                        </a:rPr>
                        <a:t>10%</a:t>
                      </a:r>
                      <a:endParaRPr lang="cs-CZ" sz="1400" b="1" i="0" u="none" strike="noStrike" dirty="0">
                        <a:solidFill>
                          <a:srgbClr val="FF0000"/>
                        </a:solidFill>
                        <a:effectLst/>
                        <a:highlight>
                          <a:srgbClr val="FFFF00"/>
                        </a:highlight>
                        <a:latin typeface="Calibri" panose="020F0502020204030204" pitchFamily="34" charset="0"/>
                      </a:endParaRPr>
                    </a:p>
                  </a:txBody>
                  <a:tcPr marL="6350" marR="6350" marT="6350" marB="0" anchor="ctr"/>
                </a:tc>
                <a:tc>
                  <a:txBody>
                    <a:bodyPr/>
                    <a:lstStyle/>
                    <a:p>
                      <a:pPr algn="ctr" fontAlgn="b"/>
                      <a:r>
                        <a:rPr lang="cs-CZ" sz="1400" b="1" u="none" strike="noStrike" dirty="0">
                          <a:solidFill>
                            <a:srgbClr val="FF0000"/>
                          </a:solidFill>
                          <a:effectLst/>
                          <a:highlight>
                            <a:srgbClr val="FFFF00"/>
                          </a:highlight>
                        </a:rPr>
                        <a:t>8%</a:t>
                      </a:r>
                      <a:endParaRPr lang="cs-CZ" sz="1400" b="1" i="0" u="none" strike="noStrike" dirty="0">
                        <a:solidFill>
                          <a:srgbClr val="FF0000"/>
                        </a:solidFill>
                        <a:effectLst/>
                        <a:highlight>
                          <a:srgbClr val="FFFF00"/>
                        </a:highlight>
                        <a:latin typeface="Calibri" panose="020F0502020204030204" pitchFamily="34" charset="0"/>
                      </a:endParaRPr>
                    </a:p>
                  </a:txBody>
                  <a:tcPr marL="6350" marR="6350" marT="6350" marB="0" anchor="ctr">
                    <a:noFill/>
                  </a:tcPr>
                </a:tc>
                <a:tc>
                  <a:txBody>
                    <a:bodyPr/>
                    <a:lstStyle/>
                    <a:p>
                      <a:pPr algn="ctr" fontAlgn="b"/>
                      <a:r>
                        <a:rPr lang="cs-CZ" sz="1600" b="1" u="none" strike="noStrike" dirty="0">
                          <a:solidFill>
                            <a:srgbClr val="FF0000"/>
                          </a:solidFill>
                          <a:effectLst/>
                          <a:highlight>
                            <a:srgbClr val="FFFF00"/>
                          </a:highlight>
                        </a:rPr>
                        <a:t>8 280 </a:t>
                      </a:r>
                      <a:endParaRPr lang="cs-CZ" sz="1600" b="1" i="0" u="none" strike="noStrike" dirty="0">
                        <a:solidFill>
                          <a:srgbClr val="FF0000"/>
                        </a:solidFill>
                        <a:effectLst/>
                        <a:highlight>
                          <a:srgbClr val="FFFF00"/>
                        </a:highligh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1" i="1" u="none" strike="noStrike" dirty="0">
                          <a:solidFill>
                            <a:srgbClr val="FF0000"/>
                          </a:solidFill>
                          <a:effectLst/>
                          <a:highlight>
                            <a:srgbClr val="FFFF00"/>
                          </a:highlight>
                          <a:latin typeface="+mn-lt"/>
                        </a:rPr>
                        <a:t>7 982</a:t>
                      </a:r>
                    </a:p>
                  </a:txBody>
                  <a:tcPr marL="6350" marR="6350" marT="6350" marB="0" anchor="ctr">
                    <a:solidFill>
                      <a:schemeClr val="bg1">
                        <a:lumMod val="95000"/>
                      </a:schemeClr>
                    </a:solidFill>
                  </a:tcPr>
                </a:tc>
                <a:tc>
                  <a:txBody>
                    <a:bodyPr/>
                    <a:lstStyle/>
                    <a:p>
                      <a:pPr algn="l" fontAlgn="b"/>
                      <a:r>
                        <a:rPr lang="cs-CZ" sz="1400" b="1" i="0" u="none" strike="noStrike" dirty="0">
                          <a:solidFill>
                            <a:srgbClr val="FF0000"/>
                          </a:solidFill>
                          <a:effectLst/>
                          <a:highlight>
                            <a:srgbClr val="FFFF00"/>
                          </a:highlight>
                          <a:latin typeface="+mn-lt"/>
                        </a:rPr>
                        <a:t>mzda za práci přesčas</a:t>
                      </a:r>
                    </a:p>
                  </a:txBody>
                  <a:tcPr marL="6350" marR="6350" marT="6350" marB="0" anchor="ctr"/>
                </a:tc>
                <a:extLst>
                  <a:ext uri="{0D108BD9-81ED-4DB2-BD59-A6C34878D82A}">
                    <a16:rowId xmlns:a16="http://schemas.microsoft.com/office/drawing/2014/main" val="10003"/>
                  </a:ext>
                </a:extLst>
              </a:tr>
              <a:tr h="327247">
                <a:tc>
                  <a:txBody>
                    <a:bodyPr/>
                    <a:lstStyle/>
                    <a:p>
                      <a:pPr algn="r" fontAlgn="b"/>
                      <a:r>
                        <a:rPr lang="cs-CZ" sz="1400" b="0" i="0" u="none" strike="noStrike">
                          <a:solidFill>
                            <a:schemeClr val="tx1"/>
                          </a:solidFill>
                          <a:effectLst/>
                          <a:latin typeface="+mn-lt"/>
                        </a:rPr>
                        <a:t>náhrady platu</a:t>
                      </a:r>
                    </a:p>
                  </a:txBody>
                  <a:tcPr marL="6350" marR="6350" marT="6350" marB="0" anchor="ctr"/>
                </a:tc>
                <a:tc>
                  <a:txBody>
                    <a:bodyPr/>
                    <a:lstStyle/>
                    <a:p>
                      <a:pPr algn="ctr" fontAlgn="b"/>
                      <a:r>
                        <a:rPr lang="cs-CZ" sz="1400" b="0" i="1" u="none" strike="noStrike" dirty="0">
                          <a:solidFill>
                            <a:schemeClr val="tx1"/>
                          </a:solidFill>
                          <a:effectLst/>
                          <a:latin typeface="+mn-lt"/>
                        </a:rPr>
                        <a:t>8 725</a:t>
                      </a:r>
                    </a:p>
                  </a:txBody>
                  <a:tcPr marL="6350" marR="6350" marT="6350" marB="0" anchor="ctr">
                    <a:solidFill>
                      <a:schemeClr val="bg1">
                        <a:lumMod val="95000"/>
                      </a:schemeClr>
                    </a:solidFill>
                  </a:tcPr>
                </a:tc>
                <a:tc>
                  <a:txBody>
                    <a:bodyPr/>
                    <a:lstStyle/>
                    <a:p>
                      <a:pPr algn="ctr" fontAlgn="b"/>
                      <a:r>
                        <a:rPr lang="cs-CZ" sz="1600" u="none" strike="noStrike" dirty="0">
                          <a:effectLst/>
                        </a:rPr>
                        <a:t>10 134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u="none" strike="noStrike" dirty="0">
                          <a:effectLst/>
                        </a:rPr>
                        <a:t>10%</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cs-CZ" sz="1400" u="none" strike="noStrike" dirty="0">
                          <a:effectLst/>
                        </a:rPr>
                        <a:t>4%</a:t>
                      </a:r>
                      <a:endParaRPr lang="cs-CZ" sz="14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cs-CZ" sz="1600" u="none" strike="noStrike" dirty="0">
                          <a:effectLst/>
                        </a:rPr>
                        <a:t>3 623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0" i="1" u="none" strike="noStrike" dirty="0">
                          <a:solidFill>
                            <a:schemeClr val="tx1"/>
                          </a:solidFill>
                          <a:effectLst/>
                          <a:latin typeface="+mn-lt"/>
                        </a:rPr>
                        <a:t>3 406</a:t>
                      </a:r>
                    </a:p>
                  </a:txBody>
                  <a:tcPr marL="6350" marR="6350" marT="6350" marB="0" anchor="ctr">
                    <a:solidFill>
                      <a:schemeClr val="bg1">
                        <a:lumMod val="95000"/>
                      </a:schemeClr>
                    </a:solidFill>
                  </a:tcPr>
                </a:tc>
                <a:tc>
                  <a:txBody>
                    <a:bodyPr/>
                    <a:lstStyle/>
                    <a:p>
                      <a:pPr algn="l" fontAlgn="b"/>
                      <a:r>
                        <a:rPr lang="cs-CZ" sz="1400" b="0" i="0" u="none" strike="noStrike" dirty="0">
                          <a:solidFill>
                            <a:schemeClr val="tx1"/>
                          </a:solidFill>
                          <a:effectLst/>
                          <a:latin typeface="+mn-lt"/>
                        </a:rPr>
                        <a:t>odměna za pracovní pohotovost</a:t>
                      </a:r>
                    </a:p>
                  </a:txBody>
                  <a:tcPr marL="6350" marR="6350" marT="6350" marB="0" anchor="ctr"/>
                </a:tc>
                <a:extLst>
                  <a:ext uri="{0D108BD9-81ED-4DB2-BD59-A6C34878D82A}">
                    <a16:rowId xmlns:a16="http://schemas.microsoft.com/office/drawing/2014/main" val="10004"/>
                  </a:ext>
                </a:extLst>
              </a:tr>
              <a:tr h="327247">
                <a:tc>
                  <a:txBody>
                    <a:bodyPr/>
                    <a:lstStyle/>
                    <a:p>
                      <a:pPr algn="r" fontAlgn="b"/>
                      <a:r>
                        <a:rPr lang="cs-CZ" sz="1400" b="0" i="0" u="none" strike="noStrike" dirty="0">
                          <a:solidFill>
                            <a:schemeClr val="tx1"/>
                          </a:solidFill>
                          <a:effectLst/>
                          <a:latin typeface="+mn-lt"/>
                        </a:rPr>
                        <a:t>odměna za pracovní pohotovost</a:t>
                      </a:r>
                    </a:p>
                  </a:txBody>
                  <a:tcPr marL="6350" marR="6350" marT="6350" marB="0" anchor="ctr"/>
                </a:tc>
                <a:tc>
                  <a:txBody>
                    <a:bodyPr/>
                    <a:lstStyle/>
                    <a:p>
                      <a:pPr algn="ctr" fontAlgn="b"/>
                      <a:r>
                        <a:rPr lang="cs-CZ" sz="1400" b="0" i="1" u="none" strike="noStrike" dirty="0">
                          <a:solidFill>
                            <a:schemeClr val="tx1"/>
                          </a:solidFill>
                          <a:effectLst/>
                          <a:latin typeface="+mn-lt"/>
                        </a:rPr>
                        <a:t>2 555</a:t>
                      </a:r>
                    </a:p>
                  </a:txBody>
                  <a:tcPr marL="6350" marR="6350" marT="6350" marB="0" anchor="ctr">
                    <a:solidFill>
                      <a:schemeClr val="bg1">
                        <a:lumMod val="95000"/>
                      </a:schemeClr>
                    </a:solidFill>
                  </a:tcPr>
                </a:tc>
                <a:tc>
                  <a:txBody>
                    <a:bodyPr/>
                    <a:lstStyle/>
                    <a:p>
                      <a:pPr algn="ctr" fontAlgn="b"/>
                      <a:r>
                        <a:rPr lang="cs-CZ" sz="1600" u="none" strike="noStrike" dirty="0">
                          <a:effectLst/>
                        </a:rPr>
                        <a:t>3 056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u="none" strike="noStrike" dirty="0">
                          <a:effectLst/>
                        </a:rPr>
                        <a:t>3%</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cs-CZ" sz="1600" u="none" strike="noStrike" dirty="0">
                          <a:effectLst/>
                        </a:rPr>
                        <a:t>1 013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0" i="1" u="none" strike="noStrike" dirty="0">
                          <a:solidFill>
                            <a:schemeClr val="tx1"/>
                          </a:solidFill>
                          <a:effectLst/>
                          <a:latin typeface="+mn-lt"/>
                        </a:rPr>
                        <a:t>981</a:t>
                      </a:r>
                    </a:p>
                  </a:txBody>
                  <a:tcPr marL="6350" marR="6350" marT="6350" marB="0" anchor="ctr">
                    <a:solidFill>
                      <a:schemeClr val="bg1">
                        <a:lumMod val="95000"/>
                      </a:schemeClr>
                    </a:solidFill>
                  </a:tcPr>
                </a:tc>
                <a:tc>
                  <a:txBody>
                    <a:bodyPr/>
                    <a:lstStyle/>
                    <a:p>
                      <a:pPr algn="l" fontAlgn="b"/>
                      <a:r>
                        <a:rPr lang="pl-PL" sz="1400" b="0" i="0" u="none" strike="noStrike" dirty="0">
                          <a:solidFill>
                            <a:schemeClr val="tx1"/>
                          </a:solidFill>
                          <a:effectLst/>
                          <a:latin typeface="+mn-lt"/>
                        </a:rPr>
                        <a:t>mzda za práci v sobotu a v neděli</a:t>
                      </a:r>
                    </a:p>
                  </a:txBody>
                  <a:tcPr marL="6350" marR="6350" marT="6350" marB="0" anchor="ctr"/>
                </a:tc>
                <a:extLst>
                  <a:ext uri="{0D108BD9-81ED-4DB2-BD59-A6C34878D82A}">
                    <a16:rowId xmlns:a16="http://schemas.microsoft.com/office/drawing/2014/main" val="10005"/>
                  </a:ext>
                </a:extLst>
              </a:tr>
              <a:tr h="327247">
                <a:tc>
                  <a:txBody>
                    <a:bodyPr/>
                    <a:lstStyle/>
                    <a:p>
                      <a:pPr algn="r" fontAlgn="b"/>
                      <a:r>
                        <a:rPr lang="cs-CZ" sz="1400" b="0" i="0" u="none" strike="noStrike" dirty="0">
                          <a:solidFill>
                            <a:schemeClr val="tx1"/>
                          </a:solidFill>
                          <a:effectLst/>
                          <a:latin typeface="+mn-lt"/>
                        </a:rPr>
                        <a:t>ostatní</a:t>
                      </a:r>
                    </a:p>
                  </a:txBody>
                  <a:tcPr marL="6350" marR="6350" marT="6350" marB="0" anchor="ctr"/>
                </a:tc>
                <a:tc>
                  <a:txBody>
                    <a:bodyPr/>
                    <a:lstStyle/>
                    <a:p>
                      <a:pPr algn="ctr" fontAlgn="b"/>
                      <a:r>
                        <a:rPr lang="cs-CZ" sz="1400" b="0" i="1" u="none" strike="noStrike" dirty="0">
                          <a:solidFill>
                            <a:schemeClr val="tx1"/>
                          </a:solidFill>
                          <a:effectLst/>
                          <a:latin typeface="+mn-lt"/>
                        </a:rPr>
                        <a:t>2 377</a:t>
                      </a:r>
                    </a:p>
                  </a:txBody>
                  <a:tcPr marL="6350" marR="6350" marT="6350" marB="0" anchor="ctr">
                    <a:solidFill>
                      <a:schemeClr val="bg1">
                        <a:lumMod val="95000"/>
                      </a:schemeClr>
                    </a:solidFill>
                  </a:tcPr>
                </a:tc>
                <a:tc>
                  <a:txBody>
                    <a:bodyPr/>
                    <a:lstStyle/>
                    <a:p>
                      <a:pPr algn="ctr" fontAlgn="b"/>
                      <a:r>
                        <a:rPr lang="cs-CZ" sz="1600" u="none" strike="noStrike" dirty="0">
                          <a:effectLst/>
                        </a:rPr>
                        <a:t>153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u="none" strike="noStrike" dirty="0">
                          <a:effectLst/>
                        </a:rPr>
                        <a:t>0%</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cs-CZ" sz="1600" u="none" strike="noStrike" dirty="0">
                          <a:effectLst/>
                        </a:rPr>
                        <a:t>829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0" i="1" u="none" strike="noStrike" dirty="0">
                          <a:solidFill>
                            <a:schemeClr val="tx1"/>
                          </a:solidFill>
                          <a:effectLst/>
                          <a:latin typeface="+mn-lt"/>
                        </a:rPr>
                        <a:t>819</a:t>
                      </a:r>
                    </a:p>
                  </a:txBody>
                  <a:tcPr marL="6350" marR="6350" marT="6350" marB="0" anchor="ctr">
                    <a:solidFill>
                      <a:schemeClr val="bg1">
                        <a:lumMod val="95000"/>
                      </a:schemeClr>
                    </a:solidFill>
                  </a:tcPr>
                </a:tc>
                <a:tc>
                  <a:txBody>
                    <a:bodyPr/>
                    <a:lstStyle/>
                    <a:p>
                      <a:pPr algn="l" fontAlgn="b"/>
                      <a:r>
                        <a:rPr lang="cs-CZ" sz="1400" b="0" i="0" u="none" strike="noStrike" dirty="0">
                          <a:solidFill>
                            <a:schemeClr val="tx1"/>
                          </a:solidFill>
                          <a:effectLst/>
                          <a:latin typeface="+mn-lt"/>
                        </a:rPr>
                        <a:t>mzda za noční práci</a:t>
                      </a:r>
                    </a:p>
                  </a:txBody>
                  <a:tcPr marL="6350" marR="6350" marT="6350" marB="0" anchor="ctr"/>
                </a:tc>
                <a:extLst>
                  <a:ext uri="{0D108BD9-81ED-4DB2-BD59-A6C34878D82A}">
                    <a16:rowId xmlns:a16="http://schemas.microsoft.com/office/drawing/2014/main" val="10006"/>
                  </a:ext>
                </a:extLst>
              </a:tr>
              <a:tr h="327247">
                <a:tc>
                  <a:txBody>
                    <a:bodyPr/>
                    <a:lstStyle/>
                    <a:p>
                      <a:pPr algn="r" fontAlgn="b"/>
                      <a:r>
                        <a:rPr lang="cs-CZ" sz="1400" b="0" i="0" u="none" strike="noStrike" dirty="0">
                          <a:solidFill>
                            <a:schemeClr val="tx1"/>
                          </a:solidFill>
                          <a:effectLst/>
                          <a:latin typeface="+mn-lt"/>
                        </a:rPr>
                        <a:t>příplatek za vedení</a:t>
                      </a:r>
                    </a:p>
                  </a:txBody>
                  <a:tcPr marL="6350" marR="6350" marT="6350" marB="0" anchor="ctr"/>
                </a:tc>
                <a:tc>
                  <a:txBody>
                    <a:bodyPr/>
                    <a:lstStyle/>
                    <a:p>
                      <a:pPr algn="ctr" fontAlgn="b"/>
                      <a:r>
                        <a:rPr lang="cs-CZ" sz="1400" b="0" i="1" u="none" strike="noStrike" dirty="0">
                          <a:solidFill>
                            <a:schemeClr val="tx1"/>
                          </a:solidFill>
                          <a:effectLst/>
                          <a:latin typeface="+mn-lt"/>
                        </a:rPr>
                        <a:t>1 864</a:t>
                      </a:r>
                    </a:p>
                  </a:txBody>
                  <a:tcPr marL="6350" marR="6350" marT="6350" marB="0" anchor="ctr">
                    <a:solidFill>
                      <a:schemeClr val="bg1">
                        <a:lumMod val="95000"/>
                      </a:schemeClr>
                    </a:solidFill>
                  </a:tcPr>
                </a:tc>
                <a:tc>
                  <a:txBody>
                    <a:bodyPr/>
                    <a:lstStyle/>
                    <a:p>
                      <a:pPr algn="ctr" fontAlgn="b"/>
                      <a:r>
                        <a:rPr lang="cs-CZ" sz="1600" u="none" strike="noStrike" dirty="0">
                          <a:effectLst/>
                        </a:rPr>
                        <a:t>1 636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u="none" strike="noStrike" dirty="0">
                          <a:effectLst/>
                        </a:rPr>
                        <a:t>2%</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cs-CZ" sz="1400" u="none" strike="noStrike" dirty="0">
                          <a:effectLst/>
                        </a:rPr>
                        <a:t>1%</a:t>
                      </a:r>
                      <a:endParaRPr lang="cs-CZ" sz="14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cs-CZ" sz="1600" u="none" strike="noStrike" dirty="0">
                          <a:effectLst/>
                        </a:rPr>
                        <a:t>528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0" i="1" u="none" strike="noStrike" dirty="0">
                          <a:solidFill>
                            <a:schemeClr val="tx1"/>
                          </a:solidFill>
                          <a:effectLst/>
                          <a:latin typeface="+mn-lt"/>
                        </a:rPr>
                        <a:t>535</a:t>
                      </a:r>
                    </a:p>
                  </a:txBody>
                  <a:tcPr marL="6350" marR="6350" marT="6350" marB="0" anchor="ctr">
                    <a:solidFill>
                      <a:schemeClr val="bg1">
                        <a:lumMod val="95000"/>
                      </a:schemeClr>
                    </a:solidFill>
                  </a:tcPr>
                </a:tc>
                <a:tc>
                  <a:txBody>
                    <a:bodyPr/>
                    <a:lstStyle/>
                    <a:p>
                      <a:pPr algn="l" fontAlgn="b"/>
                      <a:r>
                        <a:rPr lang="pl-PL" sz="1400" b="0" i="0" u="none" strike="noStrike" dirty="0">
                          <a:solidFill>
                            <a:schemeClr val="tx1"/>
                          </a:solidFill>
                          <a:effectLst/>
                          <a:latin typeface="+mn-lt"/>
                        </a:rPr>
                        <a:t>mzda nebo náhrada mzdy za svátek</a:t>
                      </a:r>
                    </a:p>
                  </a:txBody>
                  <a:tcPr marL="6350" marR="6350" marT="6350" marB="0" anchor="ctr"/>
                </a:tc>
                <a:extLst>
                  <a:ext uri="{0D108BD9-81ED-4DB2-BD59-A6C34878D82A}">
                    <a16:rowId xmlns:a16="http://schemas.microsoft.com/office/drawing/2014/main" val="10007"/>
                  </a:ext>
                </a:extLst>
              </a:tr>
              <a:tr h="327247">
                <a:tc>
                  <a:txBody>
                    <a:bodyPr/>
                    <a:lstStyle/>
                    <a:p>
                      <a:pPr algn="r" fontAlgn="b"/>
                      <a:r>
                        <a:rPr lang="cs-CZ" sz="1400" b="0" i="0" u="none" strike="noStrike" dirty="0">
                          <a:solidFill>
                            <a:schemeClr val="tx1"/>
                          </a:solidFill>
                          <a:effectLst/>
                          <a:latin typeface="+mn-lt"/>
                        </a:rPr>
                        <a:t>příplatek za práci ve ztíženém prostředí</a:t>
                      </a:r>
                    </a:p>
                  </a:txBody>
                  <a:tcPr marL="6350" marR="6350" marT="6350" marB="0" anchor="ctr"/>
                </a:tc>
                <a:tc>
                  <a:txBody>
                    <a:bodyPr/>
                    <a:lstStyle/>
                    <a:p>
                      <a:pPr algn="ctr" fontAlgn="b"/>
                      <a:r>
                        <a:rPr lang="cs-CZ" sz="1400" b="0" i="1" u="none" strike="noStrike" dirty="0">
                          <a:solidFill>
                            <a:schemeClr val="tx1"/>
                          </a:solidFill>
                          <a:effectLst/>
                          <a:latin typeface="+mn-lt"/>
                        </a:rPr>
                        <a:t>294</a:t>
                      </a:r>
                    </a:p>
                  </a:txBody>
                  <a:tcPr marL="6350" marR="6350" marT="6350" marB="0" anchor="ctr">
                    <a:solidFill>
                      <a:schemeClr val="bg1">
                        <a:lumMod val="95000"/>
                      </a:schemeClr>
                    </a:solidFill>
                  </a:tcPr>
                </a:tc>
                <a:tc>
                  <a:txBody>
                    <a:bodyPr/>
                    <a:lstStyle/>
                    <a:p>
                      <a:pPr algn="ctr" fontAlgn="b"/>
                      <a:r>
                        <a:rPr lang="cs-CZ" sz="1600" u="none" strike="noStrike" dirty="0">
                          <a:effectLst/>
                        </a:rPr>
                        <a:t>257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u="none" strike="noStrike" dirty="0">
                          <a:effectLst/>
                        </a:rPr>
                        <a:t>0%</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cs-CZ" sz="1400" u="none" strike="noStrike" dirty="0">
                          <a:effectLst/>
                        </a:rPr>
                        <a:t>0%</a:t>
                      </a:r>
                      <a:endParaRPr lang="cs-CZ" sz="14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cs-CZ" sz="1600" u="none" strike="noStrike" dirty="0">
                          <a:effectLst/>
                        </a:rPr>
                        <a:t>234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0" i="1" u="none" strike="noStrike" dirty="0">
                          <a:solidFill>
                            <a:schemeClr val="tx1"/>
                          </a:solidFill>
                          <a:effectLst/>
                          <a:latin typeface="+mn-lt"/>
                        </a:rPr>
                        <a:t>215</a:t>
                      </a:r>
                    </a:p>
                  </a:txBody>
                  <a:tcPr marL="6350" marR="6350" marT="6350" marB="0" anchor="ctr">
                    <a:solidFill>
                      <a:schemeClr val="bg1">
                        <a:lumMod val="95000"/>
                      </a:schemeClr>
                    </a:solidFill>
                  </a:tcPr>
                </a:tc>
                <a:tc>
                  <a:txBody>
                    <a:bodyPr/>
                    <a:lstStyle/>
                    <a:p>
                      <a:pPr algn="l" fontAlgn="b"/>
                      <a:r>
                        <a:rPr lang="cs-CZ" sz="1400" b="0" i="0" u="none" strike="noStrike" dirty="0">
                          <a:solidFill>
                            <a:schemeClr val="tx1"/>
                          </a:solidFill>
                          <a:effectLst/>
                          <a:latin typeface="+mn-lt"/>
                        </a:rPr>
                        <a:t>mzda a příplatek za práci ve ztíženém   prostředí</a:t>
                      </a:r>
                    </a:p>
                  </a:txBody>
                  <a:tcPr marL="6350" marR="6350" marT="6350" marB="0" anchor="ctr"/>
                </a:tc>
                <a:extLst>
                  <a:ext uri="{0D108BD9-81ED-4DB2-BD59-A6C34878D82A}">
                    <a16:rowId xmlns:a16="http://schemas.microsoft.com/office/drawing/2014/main" val="10008"/>
                  </a:ext>
                </a:extLst>
              </a:tr>
              <a:tr h="402923">
                <a:tc>
                  <a:txBody>
                    <a:bodyPr/>
                    <a:lstStyle/>
                    <a:p>
                      <a:pPr algn="r" fontAlgn="b"/>
                      <a:r>
                        <a:rPr lang="cs-CZ" sz="1400" b="0" i="0" u="none" strike="noStrike" dirty="0">
                          <a:solidFill>
                            <a:schemeClr val="tx1"/>
                          </a:solidFill>
                          <a:effectLst/>
                          <a:latin typeface="+mn-lt"/>
                        </a:rPr>
                        <a:t>doplatek do výše minimálního nebo zaručeného platu </a:t>
                      </a:r>
                    </a:p>
                  </a:txBody>
                  <a:tcPr marL="6350" marR="6350" marT="6350" marB="0" anchor="ctr"/>
                </a:tc>
                <a:tc>
                  <a:txBody>
                    <a:bodyPr/>
                    <a:lstStyle/>
                    <a:p>
                      <a:pPr algn="ctr" fontAlgn="b"/>
                      <a:r>
                        <a:rPr lang="cs-CZ" sz="1400" b="0" i="1" u="none" strike="noStrike" dirty="0">
                          <a:solidFill>
                            <a:schemeClr val="tx1"/>
                          </a:solidFill>
                          <a:effectLst/>
                          <a:latin typeface="+mn-lt"/>
                        </a:rPr>
                        <a:t>65</a:t>
                      </a:r>
                    </a:p>
                  </a:txBody>
                  <a:tcPr marL="6350" marR="6350" marT="6350" marB="0" anchor="ctr">
                    <a:solidFill>
                      <a:schemeClr val="bg1">
                        <a:lumMod val="95000"/>
                      </a:schemeClr>
                    </a:solidFill>
                  </a:tcPr>
                </a:tc>
                <a:tc>
                  <a:txBody>
                    <a:bodyPr/>
                    <a:lstStyle/>
                    <a:p>
                      <a:pPr algn="ctr" fontAlgn="b"/>
                      <a:r>
                        <a:rPr lang="cs-CZ" sz="1600" u="none" strike="noStrike" dirty="0">
                          <a:effectLst/>
                        </a:rPr>
                        <a:t>0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u="none" strike="noStrike" dirty="0">
                          <a:effectLst/>
                        </a:rPr>
                        <a:t>0%</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cs-CZ" sz="1400" u="none" strike="noStrike" dirty="0">
                          <a:effectLst/>
                        </a:rPr>
                        <a:t>0%</a:t>
                      </a:r>
                      <a:endParaRPr lang="cs-CZ" sz="1400" b="0" i="0" u="none" strike="noStrike" dirty="0">
                        <a:solidFill>
                          <a:srgbClr val="000000"/>
                        </a:solidFill>
                        <a:effectLst/>
                        <a:latin typeface="Calibri" panose="020F0502020204030204" pitchFamily="34" charset="0"/>
                      </a:endParaRPr>
                    </a:p>
                  </a:txBody>
                  <a:tcPr marL="6350" marR="6350" marT="6350" marB="0" anchor="ctr">
                    <a:noFill/>
                  </a:tcPr>
                </a:tc>
                <a:tc>
                  <a:txBody>
                    <a:bodyPr/>
                    <a:lstStyle/>
                    <a:p>
                      <a:pPr algn="ctr" fontAlgn="b"/>
                      <a:r>
                        <a:rPr lang="cs-CZ" sz="1600" u="none" strike="noStrike" dirty="0">
                          <a:effectLst/>
                        </a:rPr>
                        <a:t>5 </a:t>
                      </a:r>
                      <a:endParaRPr lang="cs-CZ" sz="1600" b="0"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0" i="1" u="none" strike="noStrike" dirty="0">
                          <a:solidFill>
                            <a:schemeClr val="tx1"/>
                          </a:solidFill>
                          <a:effectLst/>
                          <a:latin typeface="+mn-lt"/>
                        </a:rPr>
                        <a:t>0</a:t>
                      </a:r>
                    </a:p>
                  </a:txBody>
                  <a:tcPr marL="6350" marR="6350" marT="6350" marB="0" anchor="ctr">
                    <a:solidFill>
                      <a:schemeClr val="bg1">
                        <a:lumMod val="95000"/>
                      </a:schemeClr>
                    </a:solidFill>
                  </a:tcPr>
                </a:tc>
                <a:tc>
                  <a:txBody>
                    <a:bodyPr/>
                    <a:lstStyle/>
                    <a:p>
                      <a:pPr algn="l" fontAlgn="b"/>
                      <a:r>
                        <a:rPr lang="cs-CZ" sz="1400" b="0" i="0" u="none" strike="noStrike" dirty="0">
                          <a:solidFill>
                            <a:schemeClr val="tx1"/>
                          </a:solidFill>
                          <a:effectLst/>
                          <a:latin typeface="+mn-lt"/>
                        </a:rPr>
                        <a:t>doplatek do výše minimálního nebo zaručené mzdy</a:t>
                      </a:r>
                    </a:p>
                  </a:txBody>
                  <a:tcPr marL="6350" marR="6350" marT="6350" marB="0" anchor="ctr"/>
                </a:tc>
                <a:extLst>
                  <a:ext uri="{0D108BD9-81ED-4DB2-BD59-A6C34878D82A}">
                    <a16:rowId xmlns:a16="http://schemas.microsoft.com/office/drawing/2014/main" val="10009"/>
                  </a:ext>
                </a:extLst>
              </a:tr>
              <a:tr h="40292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cs-CZ" sz="1400" b="1" i="0" u="none" strike="noStrike" dirty="0">
                          <a:solidFill>
                            <a:srgbClr val="000000"/>
                          </a:solidFill>
                          <a:effectLst/>
                          <a:latin typeface="+mn-lt"/>
                        </a:rPr>
                        <a:t>Počet úvazků</a:t>
                      </a:r>
                    </a:p>
                  </a:txBody>
                  <a:tcPr marL="6350" marR="6350" marT="6350" marB="0" anchor="ctr"/>
                </a:tc>
                <a:tc>
                  <a:txBody>
                    <a:bodyPr/>
                    <a:lstStyle/>
                    <a:p>
                      <a:pPr algn="ctr" fontAlgn="b"/>
                      <a:r>
                        <a:rPr lang="cs-CZ" sz="1400" b="1" i="1" u="none" strike="noStrike" dirty="0">
                          <a:solidFill>
                            <a:schemeClr val="tx1"/>
                          </a:solidFill>
                          <a:effectLst/>
                          <a:latin typeface="+mn-lt"/>
                        </a:rPr>
                        <a:t>12 155</a:t>
                      </a:r>
                    </a:p>
                  </a:txBody>
                  <a:tcPr marL="6350" marR="6350" marT="6350" marB="0" anchor="ctr">
                    <a:solidFill>
                      <a:schemeClr val="bg1">
                        <a:lumMod val="95000"/>
                      </a:schemeClr>
                    </a:solidFill>
                  </a:tcPr>
                </a:tc>
                <a:tc>
                  <a:txBody>
                    <a:bodyPr/>
                    <a:lstStyle/>
                    <a:p>
                      <a:pPr algn="ctr" fontAlgn="b"/>
                      <a:r>
                        <a:rPr lang="cs-CZ" sz="1600" b="1" u="none" strike="noStrike" dirty="0">
                          <a:effectLst/>
                        </a:rPr>
                        <a:t>12 382 </a:t>
                      </a:r>
                      <a:endParaRPr lang="cs-CZ" sz="1600" b="1"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endParaRPr lang="cs-CZ" sz="1400" b="0" i="0" u="none" strike="noStrike" dirty="0">
                        <a:solidFill>
                          <a:schemeClr val="tx1"/>
                        </a:solidFill>
                        <a:effectLst/>
                        <a:latin typeface="+mn-lt"/>
                      </a:endParaRPr>
                    </a:p>
                  </a:txBody>
                  <a:tcPr marL="6350" marR="6350" marT="6350" marB="0" anchor="ctr"/>
                </a:tc>
                <a:tc>
                  <a:txBody>
                    <a:bodyPr/>
                    <a:lstStyle/>
                    <a:p>
                      <a:pPr algn="r" fontAlgn="b"/>
                      <a:endParaRPr lang="cs-CZ" sz="1400" b="0" i="0" u="none" strike="noStrike" dirty="0">
                        <a:solidFill>
                          <a:schemeClr val="tx1"/>
                        </a:solidFill>
                        <a:effectLst/>
                        <a:latin typeface="+mn-lt"/>
                      </a:endParaRPr>
                    </a:p>
                  </a:txBody>
                  <a:tcPr marL="6350" marR="6350" marT="6350" marB="0" anchor="ctr">
                    <a:noFill/>
                  </a:tcPr>
                </a:tc>
                <a:tc>
                  <a:txBody>
                    <a:bodyPr/>
                    <a:lstStyle/>
                    <a:p>
                      <a:pPr algn="ctr" fontAlgn="b"/>
                      <a:r>
                        <a:rPr lang="cs-CZ" sz="1600" b="1" u="none" strike="noStrike" dirty="0">
                          <a:effectLst/>
                        </a:rPr>
                        <a:t>8 635 </a:t>
                      </a:r>
                      <a:endParaRPr lang="cs-CZ" sz="1600" b="1" i="0" u="none" strike="noStrike" dirty="0">
                        <a:solidFill>
                          <a:srgbClr val="000000"/>
                        </a:solidFill>
                        <a:effectLst/>
                        <a:latin typeface="Calibri" panose="020F0502020204030204" pitchFamily="34" charset="0"/>
                      </a:endParaRPr>
                    </a:p>
                  </a:txBody>
                  <a:tcPr marL="6350" marR="6350" marT="6350" marB="0" anchor="ctr">
                    <a:solidFill>
                      <a:schemeClr val="accent2">
                        <a:lumMod val="20000"/>
                        <a:lumOff val="80000"/>
                      </a:schemeClr>
                    </a:solidFill>
                  </a:tcPr>
                </a:tc>
                <a:tc>
                  <a:txBody>
                    <a:bodyPr/>
                    <a:lstStyle/>
                    <a:p>
                      <a:pPr algn="ctr" fontAlgn="b"/>
                      <a:r>
                        <a:rPr lang="cs-CZ" sz="1400" b="1" i="1" u="none" strike="noStrike" dirty="0">
                          <a:solidFill>
                            <a:srgbClr val="000000"/>
                          </a:solidFill>
                          <a:effectLst/>
                          <a:latin typeface="Calibri" panose="020F0502020204030204" pitchFamily="34" charset="0"/>
                        </a:rPr>
                        <a:t>8 272 </a:t>
                      </a:r>
                    </a:p>
                  </a:txBody>
                  <a:tcPr marL="6350" marR="6350" marT="6350" marB="0" anchor="ctr">
                    <a:solidFill>
                      <a:schemeClr val="bg1">
                        <a:lumMod val="9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s-CZ" sz="1400" b="1" i="0" u="none" strike="noStrike" dirty="0">
                          <a:solidFill>
                            <a:srgbClr val="000000"/>
                          </a:solidFill>
                          <a:effectLst/>
                          <a:latin typeface="+mn-lt"/>
                        </a:rPr>
                        <a:t>Počet úvazků</a:t>
                      </a:r>
                    </a:p>
                  </a:txBody>
                  <a:tcPr marL="6350" marR="6350" marT="6350" marB="0" anchor="ctr"/>
                </a:tc>
                <a:extLst>
                  <a:ext uri="{0D108BD9-81ED-4DB2-BD59-A6C34878D82A}">
                    <a16:rowId xmlns:a16="http://schemas.microsoft.com/office/drawing/2014/main" val="3400992680"/>
                  </a:ext>
                </a:extLst>
              </a:tr>
            </a:tbl>
          </a:graphicData>
        </a:graphic>
      </p:graphicFrame>
      <p:sp>
        <p:nvSpPr>
          <p:cNvPr id="3" name="TextovéPole 2"/>
          <p:cNvSpPr txBox="1"/>
          <p:nvPr/>
        </p:nvSpPr>
        <p:spPr>
          <a:xfrm>
            <a:off x="276244" y="1114072"/>
            <a:ext cx="2880320" cy="461665"/>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a:ea typeface="+mn-ea"/>
                <a:cs typeface="+mn-cs"/>
              </a:rPr>
              <a:t>PZS Akutní péče</a:t>
            </a:r>
          </a:p>
        </p:txBody>
      </p:sp>
      <p:sp>
        <p:nvSpPr>
          <p:cNvPr id="8" name="TextovéPole 7">
            <a:extLst>
              <a:ext uri="{FF2B5EF4-FFF2-40B4-BE49-F238E27FC236}">
                <a16:creationId xmlns:a16="http://schemas.microsoft.com/office/drawing/2014/main" id="{E581A2BD-6381-9C9B-89DF-9A2DEBC79A27}"/>
              </a:ext>
            </a:extLst>
          </p:cNvPr>
          <p:cNvSpPr txBox="1"/>
          <p:nvPr/>
        </p:nvSpPr>
        <p:spPr>
          <a:xfrm>
            <a:off x="568712" y="2653990"/>
            <a:ext cx="11140068" cy="461665"/>
          </a:xfrm>
          <a:prstGeom prst="rect">
            <a:avLst/>
          </a:prstGeom>
          <a:no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ovéPole 9">
            <a:extLst>
              <a:ext uri="{FF2B5EF4-FFF2-40B4-BE49-F238E27FC236}">
                <a16:creationId xmlns:a16="http://schemas.microsoft.com/office/drawing/2014/main" id="{BCE6F327-E1B5-C62D-8891-A219C065E644}"/>
              </a:ext>
            </a:extLst>
          </p:cNvPr>
          <p:cNvSpPr txBox="1"/>
          <p:nvPr/>
        </p:nvSpPr>
        <p:spPr>
          <a:xfrm>
            <a:off x="568712" y="2612595"/>
            <a:ext cx="19514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C00000"/>
                </a:solidFill>
                <a:effectLst/>
                <a:uLnTx/>
                <a:uFillTx/>
                <a:latin typeface="Calibri"/>
                <a:ea typeface="+mn-ea"/>
                <a:cs typeface="+mn-cs"/>
              </a:rPr>
              <a:t>v roce 2021 mimořádné odměny COVID-19</a:t>
            </a:r>
          </a:p>
        </p:txBody>
      </p:sp>
      <p:sp>
        <p:nvSpPr>
          <p:cNvPr id="4" name="TextovéPole 3">
            <a:extLst>
              <a:ext uri="{FF2B5EF4-FFF2-40B4-BE49-F238E27FC236}">
                <a16:creationId xmlns:a16="http://schemas.microsoft.com/office/drawing/2014/main" id="{DCD8E767-6FC6-B298-B0AB-716B3BB0F509}"/>
              </a:ext>
            </a:extLst>
          </p:cNvPr>
          <p:cNvSpPr txBox="1"/>
          <p:nvPr/>
        </p:nvSpPr>
        <p:spPr>
          <a:xfrm rot="1301495">
            <a:off x="9075455" y="1009625"/>
            <a:ext cx="2885866" cy="769441"/>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srgbClr val="000000"/>
                </a:solidFill>
                <a:effectLst/>
                <a:uLnTx/>
                <a:uFillTx/>
                <a:latin typeface="Calibri"/>
                <a:ea typeface="+mn-ea"/>
                <a:cs typeface="+mn-cs"/>
              </a:rPr>
              <a:t>Do výše odměn nejsou hlášeny dohody </a:t>
            </a:r>
          </a:p>
        </p:txBody>
      </p:sp>
    </p:spTree>
    <p:extLst>
      <p:ext uri="{BB962C8B-B14F-4D97-AF65-F5344CB8AC3E}">
        <p14:creationId xmlns:p14="http://schemas.microsoft.com/office/powerpoint/2010/main" val="1254524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0713EEC-D8D8-C752-7613-F168187CCA2E}"/>
              </a:ext>
            </a:extLst>
          </p:cNvPr>
          <p:cNvSpPr>
            <a:spLocks noGrp="1"/>
          </p:cNvSpPr>
          <p:nvPr>
            <p:ph type="title"/>
          </p:nvPr>
        </p:nvSpPr>
        <p:spPr>
          <a:xfrm>
            <a:off x="0" y="297712"/>
            <a:ext cx="12000656" cy="648072"/>
          </a:xfrm>
        </p:spPr>
        <p:txBody>
          <a:bodyPr/>
          <a:lstStyle/>
          <a:p>
            <a:pPr algn="ctr"/>
            <a:r>
              <a:rPr lang="cs-CZ" sz="3000" u="sng" dirty="0"/>
              <a:t>Lékaři pracující v lůžkové péči:</a:t>
            </a:r>
            <a:r>
              <a:rPr lang="cs-CZ" sz="3000" dirty="0"/>
              <a:t> </a:t>
            </a:r>
            <a:br>
              <a:rPr lang="cs-CZ" sz="3000" dirty="0"/>
            </a:br>
            <a:r>
              <a:rPr lang="cs-CZ" sz="3000" dirty="0"/>
              <a:t>odměna za 1 hodinu práce (včetně přesčasových hodin) v roce 2022</a:t>
            </a:r>
          </a:p>
        </p:txBody>
      </p:sp>
      <p:sp>
        <p:nvSpPr>
          <p:cNvPr id="3" name="TextovéPole 2">
            <a:extLst>
              <a:ext uri="{FF2B5EF4-FFF2-40B4-BE49-F238E27FC236}">
                <a16:creationId xmlns:a16="http://schemas.microsoft.com/office/drawing/2014/main" id="{FA574452-6D17-6E53-F6FF-49C96BC698C2}"/>
              </a:ext>
            </a:extLst>
          </p:cNvPr>
          <p:cNvSpPr txBox="1"/>
          <p:nvPr/>
        </p:nvSpPr>
        <p:spPr>
          <a:xfrm>
            <a:off x="110957" y="1021273"/>
            <a:ext cx="3600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Zdroj: Výkazy E (MZ) 2-01 a E (MZ) 3-01</a:t>
            </a:r>
          </a:p>
        </p:txBody>
      </p:sp>
      <p:graphicFrame>
        <p:nvGraphicFramePr>
          <p:cNvPr id="5" name="Tabulka 4">
            <a:extLst>
              <a:ext uri="{FF2B5EF4-FFF2-40B4-BE49-F238E27FC236}">
                <a16:creationId xmlns:a16="http://schemas.microsoft.com/office/drawing/2014/main" id="{223F2111-4323-6B4D-07A2-0831641BE522}"/>
              </a:ext>
            </a:extLst>
          </p:cNvPr>
          <p:cNvGraphicFramePr>
            <a:graphicFrameLocks noGrp="1"/>
          </p:cNvGraphicFramePr>
          <p:nvPr/>
        </p:nvGraphicFramePr>
        <p:xfrm>
          <a:off x="4613763" y="1881500"/>
          <a:ext cx="6722348" cy="2043430"/>
        </p:xfrm>
        <a:graphic>
          <a:graphicData uri="http://schemas.openxmlformats.org/drawingml/2006/table">
            <a:tbl>
              <a:tblPr firstRow="1">
                <a:tableStyleId>{9D7B26C5-4107-4FEC-AEDC-1716B250A1EF}</a:tableStyleId>
              </a:tblPr>
              <a:tblGrid>
                <a:gridCol w="4752871">
                  <a:extLst>
                    <a:ext uri="{9D8B030D-6E8A-4147-A177-3AD203B41FA5}">
                      <a16:colId xmlns:a16="http://schemas.microsoft.com/office/drawing/2014/main" val="3614323595"/>
                    </a:ext>
                  </a:extLst>
                </a:gridCol>
                <a:gridCol w="1969477">
                  <a:extLst>
                    <a:ext uri="{9D8B030D-6E8A-4147-A177-3AD203B41FA5}">
                      <a16:colId xmlns:a16="http://schemas.microsoft.com/office/drawing/2014/main" val="807654636"/>
                    </a:ext>
                  </a:extLst>
                </a:gridCol>
              </a:tblGrid>
              <a:tr h="184150">
                <a:tc>
                  <a:txBody>
                    <a:bodyPr/>
                    <a:lstStyle/>
                    <a:p>
                      <a:pPr algn="l" fontAlgn="b"/>
                      <a:r>
                        <a:rPr lang="cs-CZ" sz="2200" b="1" i="0" u="none" strike="noStrike" dirty="0">
                          <a:solidFill>
                            <a:srgbClr val="000000"/>
                          </a:solidFill>
                          <a:effectLst/>
                          <a:latin typeface="+mn-lt"/>
                        </a:rPr>
                        <a:t>LÉKAŘI</a:t>
                      </a:r>
                    </a:p>
                  </a:txBody>
                  <a:tcPr marL="6350" marR="6350" marT="6350" marB="0" anchor="ctr"/>
                </a:tc>
                <a:tc>
                  <a:txBody>
                    <a:bodyPr/>
                    <a:lstStyle/>
                    <a:p>
                      <a:pPr algn="ctr" fontAlgn="b"/>
                      <a:r>
                        <a:rPr lang="cs-CZ" sz="2200" u="none" strike="noStrike" dirty="0">
                          <a:effectLst/>
                        </a:rPr>
                        <a:t>hodinová </a:t>
                      </a:r>
                    </a:p>
                    <a:p>
                      <a:pPr algn="ctr" fontAlgn="b"/>
                      <a:r>
                        <a:rPr lang="cs-CZ" sz="2200" u="none" strike="noStrike" dirty="0">
                          <a:effectLst/>
                        </a:rPr>
                        <a:t>sazba</a:t>
                      </a:r>
                      <a:endParaRPr lang="cs-CZ" sz="2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436319576"/>
                  </a:ext>
                </a:extLst>
              </a:tr>
              <a:tr h="184150">
                <a:tc>
                  <a:txBody>
                    <a:bodyPr/>
                    <a:lstStyle/>
                    <a:p>
                      <a:pPr algn="l" fontAlgn="b"/>
                      <a:r>
                        <a:rPr lang="cs-CZ" sz="2200" u="none" strike="noStrike" dirty="0">
                          <a:effectLst/>
                        </a:rPr>
                        <a:t>průměr</a:t>
                      </a:r>
                      <a:endParaRPr lang="cs-CZ" sz="2200" b="0" i="0" u="none" strike="noStrike" dirty="0">
                        <a:solidFill>
                          <a:srgbClr val="000000"/>
                        </a:solidFill>
                        <a:effectLst/>
                        <a:latin typeface="+mn-lt"/>
                      </a:endParaRPr>
                    </a:p>
                  </a:txBody>
                  <a:tcPr marL="6350" marR="6350" marT="6350" marB="0" anchor="ctr"/>
                </a:tc>
                <a:tc>
                  <a:txBody>
                    <a:bodyPr/>
                    <a:lstStyle/>
                    <a:p>
                      <a:pPr algn="ctr" fontAlgn="b"/>
                      <a:r>
                        <a:rPr lang="cs-CZ" sz="2200" u="none" strike="noStrike">
                          <a:effectLst/>
                        </a:rPr>
                        <a:t>618 </a:t>
                      </a:r>
                      <a:endParaRPr lang="cs-CZ" sz="2200" b="0" i="0" u="none" strike="noStrike">
                        <a:solidFill>
                          <a:srgbClr val="000000"/>
                        </a:solidFill>
                        <a:effectLst/>
                        <a:latin typeface="+mn-lt"/>
                      </a:endParaRPr>
                    </a:p>
                  </a:txBody>
                  <a:tcPr marL="6350" marR="6350" marT="6350" marB="0" anchor="ctr"/>
                </a:tc>
                <a:extLst>
                  <a:ext uri="{0D108BD9-81ED-4DB2-BD59-A6C34878D82A}">
                    <a16:rowId xmlns:a16="http://schemas.microsoft.com/office/drawing/2014/main" val="3717141572"/>
                  </a:ext>
                </a:extLst>
              </a:tr>
              <a:tr h="184150">
                <a:tc>
                  <a:txBody>
                    <a:bodyPr/>
                    <a:lstStyle/>
                    <a:p>
                      <a:pPr algn="l" fontAlgn="b"/>
                      <a:r>
                        <a:rPr lang="cs-CZ" sz="2200" b="0" u="none" strike="noStrike" dirty="0">
                          <a:solidFill>
                            <a:schemeClr val="tx1"/>
                          </a:solidFill>
                          <a:effectLst/>
                        </a:rPr>
                        <a:t>medián</a:t>
                      </a:r>
                      <a:endParaRPr lang="cs-CZ" sz="2200" b="0" i="0" u="none" strike="noStrike" dirty="0">
                        <a:solidFill>
                          <a:schemeClr val="tx1"/>
                        </a:solidFill>
                        <a:effectLst/>
                        <a:latin typeface="+mn-lt"/>
                      </a:endParaRPr>
                    </a:p>
                  </a:txBody>
                  <a:tcPr marL="6350" marR="6350" marT="6350" marB="0" anchor="ctr"/>
                </a:tc>
                <a:tc>
                  <a:txBody>
                    <a:bodyPr/>
                    <a:lstStyle/>
                    <a:p>
                      <a:pPr algn="ctr" fontAlgn="b"/>
                      <a:r>
                        <a:rPr lang="cs-CZ" sz="2200" b="1" u="none" strike="noStrike" dirty="0">
                          <a:solidFill>
                            <a:srgbClr val="C00000"/>
                          </a:solidFill>
                          <a:effectLst/>
                        </a:rPr>
                        <a:t>593 </a:t>
                      </a:r>
                      <a:endParaRPr lang="cs-CZ" sz="2200" b="1" i="0" u="none" strike="noStrike" dirty="0">
                        <a:solidFill>
                          <a:srgbClr val="C00000"/>
                        </a:solidFill>
                        <a:effectLst/>
                        <a:latin typeface="+mn-lt"/>
                      </a:endParaRPr>
                    </a:p>
                  </a:txBody>
                  <a:tcPr marL="6350" marR="6350" marT="6350" marB="0" anchor="ctr"/>
                </a:tc>
                <a:extLst>
                  <a:ext uri="{0D108BD9-81ED-4DB2-BD59-A6C34878D82A}">
                    <a16:rowId xmlns:a16="http://schemas.microsoft.com/office/drawing/2014/main" val="1003035641"/>
                  </a:ext>
                </a:extLst>
              </a:tr>
              <a:tr h="184150">
                <a:tc>
                  <a:txBody>
                    <a:bodyPr/>
                    <a:lstStyle/>
                    <a:p>
                      <a:pPr algn="l" fontAlgn="b"/>
                      <a:r>
                        <a:rPr lang="cs-CZ" sz="2200" b="1" i="0" u="none" strike="noStrike" dirty="0">
                          <a:solidFill>
                            <a:srgbClr val="C00000"/>
                          </a:solidFill>
                          <a:effectLst/>
                          <a:latin typeface="+mn-lt"/>
                        </a:rPr>
                        <a:t>    - jen základní tarif/mzda </a:t>
                      </a:r>
                    </a:p>
                  </a:txBody>
                  <a:tcPr marL="6350" marR="6350" marT="6350" marB="0" anchor="ctr"/>
                </a:tc>
                <a:tc>
                  <a:txBody>
                    <a:bodyPr/>
                    <a:lstStyle/>
                    <a:p>
                      <a:pPr algn="ctr" fontAlgn="b"/>
                      <a:r>
                        <a:rPr lang="cs-CZ" sz="2200" b="1" i="0" u="none" strike="noStrike" dirty="0">
                          <a:solidFill>
                            <a:srgbClr val="C00000"/>
                          </a:solidFill>
                          <a:effectLst/>
                          <a:latin typeface="+mn-lt"/>
                        </a:rPr>
                        <a:t>317</a:t>
                      </a:r>
                    </a:p>
                  </a:txBody>
                  <a:tcPr marL="6350" marR="6350" marT="6350" marB="0" anchor="ctr"/>
                </a:tc>
                <a:extLst>
                  <a:ext uri="{0D108BD9-81ED-4DB2-BD59-A6C34878D82A}">
                    <a16:rowId xmlns:a16="http://schemas.microsoft.com/office/drawing/2014/main" val="3617767566"/>
                  </a:ext>
                </a:extLst>
              </a:tr>
              <a:tr h="184150">
                <a:tc>
                  <a:txBody>
                    <a:bodyPr/>
                    <a:lstStyle/>
                    <a:p>
                      <a:pPr algn="l" fontAlgn="b"/>
                      <a:r>
                        <a:rPr lang="cs-CZ" sz="2200" u="none" strike="noStrike" dirty="0">
                          <a:effectLst/>
                        </a:rPr>
                        <a:t>počet poskytovatelů</a:t>
                      </a:r>
                      <a:endParaRPr lang="cs-CZ" sz="2200" b="0" i="0" u="none" strike="noStrike" dirty="0">
                        <a:solidFill>
                          <a:srgbClr val="000000"/>
                        </a:solidFill>
                        <a:effectLst/>
                        <a:latin typeface="+mn-lt"/>
                      </a:endParaRPr>
                    </a:p>
                  </a:txBody>
                  <a:tcPr marL="6350" marR="6350" marT="6350" marB="0" anchor="ctr"/>
                </a:tc>
                <a:tc>
                  <a:txBody>
                    <a:bodyPr/>
                    <a:lstStyle/>
                    <a:p>
                      <a:pPr algn="ctr" fontAlgn="b"/>
                      <a:r>
                        <a:rPr lang="cs-CZ" sz="2200" u="none" strike="noStrike" dirty="0">
                          <a:effectLst/>
                        </a:rPr>
                        <a:t>150</a:t>
                      </a:r>
                      <a:endParaRPr lang="cs-CZ" sz="2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42725656"/>
                  </a:ext>
                </a:extLst>
              </a:tr>
            </a:tbl>
          </a:graphicData>
        </a:graphic>
      </p:graphicFrame>
      <p:graphicFrame>
        <p:nvGraphicFramePr>
          <p:cNvPr id="8" name="Tabulka 7">
            <a:extLst>
              <a:ext uri="{FF2B5EF4-FFF2-40B4-BE49-F238E27FC236}">
                <a16:creationId xmlns:a16="http://schemas.microsoft.com/office/drawing/2014/main" id="{DB3568BD-C632-58D3-D443-94EB8AF4E20B}"/>
              </a:ext>
            </a:extLst>
          </p:cNvPr>
          <p:cNvGraphicFramePr>
            <a:graphicFrameLocks noGrp="1"/>
          </p:cNvGraphicFramePr>
          <p:nvPr/>
        </p:nvGraphicFramePr>
        <p:xfrm>
          <a:off x="4642338" y="4900110"/>
          <a:ext cx="6722348" cy="1701800"/>
        </p:xfrm>
        <a:graphic>
          <a:graphicData uri="http://schemas.openxmlformats.org/drawingml/2006/table">
            <a:tbl>
              <a:tblPr firstRow="1">
                <a:tableStyleId>{9D7B26C5-4107-4FEC-AEDC-1716B250A1EF}</a:tableStyleId>
              </a:tblPr>
              <a:tblGrid>
                <a:gridCol w="4783209">
                  <a:extLst>
                    <a:ext uri="{9D8B030D-6E8A-4147-A177-3AD203B41FA5}">
                      <a16:colId xmlns:a16="http://schemas.microsoft.com/office/drawing/2014/main" val="3614323595"/>
                    </a:ext>
                  </a:extLst>
                </a:gridCol>
                <a:gridCol w="1939139">
                  <a:extLst>
                    <a:ext uri="{9D8B030D-6E8A-4147-A177-3AD203B41FA5}">
                      <a16:colId xmlns:a16="http://schemas.microsoft.com/office/drawing/2014/main" val="807654636"/>
                    </a:ext>
                  </a:extLst>
                </a:gridCol>
              </a:tblGrid>
              <a:tr h="184150">
                <a:tc>
                  <a:txBody>
                    <a:bodyPr/>
                    <a:lstStyle/>
                    <a:p>
                      <a:pPr algn="l" fontAlgn="b"/>
                      <a:r>
                        <a:rPr lang="cs-CZ" sz="2200" b="1" i="0" u="none" strike="noStrike" dirty="0">
                          <a:solidFill>
                            <a:srgbClr val="000000"/>
                          </a:solidFill>
                          <a:effectLst/>
                          <a:latin typeface="+mn-lt"/>
                        </a:rPr>
                        <a:t>LÉKAŘI</a:t>
                      </a:r>
                    </a:p>
                  </a:txBody>
                  <a:tcPr marL="6350" marR="6350" marT="6350" marB="0" anchor="ctr"/>
                </a:tc>
                <a:tc>
                  <a:txBody>
                    <a:bodyPr/>
                    <a:lstStyle/>
                    <a:p>
                      <a:pPr algn="ctr" fontAlgn="b"/>
                      <a:r>
                        <a:rPr lang="cs-CZ" sz="2200" u="none" strike="noStrike" dirty="0">
                          <a:effectLst/>
                        </a:rPr>
                        <a:t>hodinová </a:t>
                      </a:r>
                    </a:p>
                    <a:p>
                      <a:pPr algn="ctr" fontAlgn="b"/>
                      <a:r>
                        <a:rPr lang="cs-CZ" sz="2200" u="none" strike="noStrike" dirty="0">
                          <a:effectLst/>
                        </a:rPr>
                        <a:t>sazba</a:t>
                      </a:r>
                      <a:endParaRPr lang="cs-CZ" sz="2200" b="0" i="0" u="none" strike="noStrike" dirty="0">
                        <a:solidFill>
                          <a:srgbClr val="000000"/>
                        </a:solidFill>
                        <a:effectLst/>
                        <a:latin typeface="+mn-lt"/>
                      </a:endParaRPr>
                    </a:p>
                  </a:txBody>
                  <a:tcPr marL="6350" marR="6350" marT="6350" marB="0" anchor="ctr"/>
                </a:tc>
                <a:extLst>
                  <a:ext uri="{0D108BD9-81ED-4DB2-BD59-A6C34878D82A}">
                    <a16:rowId xmlns:a16="http://schemas.microsoft.com/office/drawing/2014/main" val="3436319576"/>
                  </a:ext>
                </a:extLst>
              </a:tr>
              <a:tr h="184150">
                <a:tc>
                  <a:txBody>
                    <a:bodyPr/>
                    <a:lstStyle/>
                    <a:p>
                      <a:pPr algn="l" fontAlgn="b"/>
                      <a:r>
                        <a:rPr lang="cs-CZ" sz="2200" u="none" strike="noStrike">
                          <a:effectLst/>
                        </a:rPr>
                        <a:t>průměr</a:t>
                      </a:r>
                      <a:endParaRPr lang="cs-CZ" sz="2200" b="0" i="0" u="none" strike="noStrike">
                        <a:solidFill>
                          <a:srgbClr val="000000"/>
                        </a:solidFill>
                        <a:effectLst/>
                        <a:latin typeface="+mn-lt"/>
                      </a:endParaRPr>
                    </a:p>
                  </a:txBody>
                  <a:tcPr marL="6350" marR="6350" marT="6350" marB="0" anchor="ctr"/>
                </a:tc>
                <a:tc>
                  <a:txBody>
                    <a:bodyPr/>
                    <a:lstStyle/>
                    <a:p>
                      <a:pPr algn="ctr" fontAlgn="b"/>
                      <a:r>
                        <a:rPr lang="cs-CZ" sz="2200" b="0" i="0" u="none" strike="noStrike" dirty="0">
                          <a:solidFill>
                            <a:srgbClr val="000000"/>
                          </a:solidFill>
                          <a:effectLst/>
                          <a:latin typeface="Calibri" panose="020F0502020204030204" pitchFamily="34" charset="0"/>
                        </a:rPr>
                        <a:t>663 </a:t>
                      </a:r>
                    </a:p>
                  </a:txBody>
                  <a:tcPr marL="6350" marR="6350" marT="6350" marB="0" anchor="ctr"/>
                </a:tc>
                <a:extLst>
                  <a:ext uri="{0D108BD9-81ED-4DB2-BD59-A6C34878D82A}">
                    <a16:rowId xmlns:a16="http://schemas.microsoft.com/office/drawing/2014/main" val="3717141572"/>
                  </a:ext>
                </a:extLst>
              </a:tr>
              <a:tr h="184150">
                <a:tc>
                  <a:txBody>
                    <a:bodyPr/>
                    <a:lstStyle/>
                    <a:p>
                      <a:pPr algn="l" fontAlgn="b"/>
                      <a:r>
                        <a:rPr lang="cs-CZ" sz="2200" u="none" strike="noStrike" dirty="0">
                          <a:effectLst/>
                        </a:rPr>
                        <a:t>medián</a:t>
                      </a:r>
                      <a:endParaRPr lang="cs-CZ" sz="2200" b="0" i="0" u="none" strike="noStrike" dirty="0">
                        <a:solidFill>
                          <a:srgbClr val="000000"/>
                        </a:solidFill>
                        <a:effectLst/>
                        <a:latin typeface="+mn-lt"/>
                      </a:endParaRPr>
                    </a:p>
                  </a:txBody>
                  <a:tcPr marL="6350" marR="6350" marT="6350" marB="0" anchor="ctr"/>
                </a:tc>
                <a:tc>
                  <a:txBody>
                    <a:bodyPr/>
                    <a:lstStyle/>
                    <a:p>
                      <a:pPr algn="ctr" fontAlgn="b"/>
                      <a:r>
                        <a:rPr lang="cs-CZ" sz="2200" b="0" i="0" u="none" strike="noStrike">
                          <a:solidFill>
                            <a:srgbClr val="000000"/>
                          </a:solidFill>
                          <a:effectLst/>
                          <a:latin typeface="Calibri" panose="020F0502020204030204" pitchFamily="34" charset="0"/>
                        </a:rPr>
                        <a:t>612 </a:t>
                      </a:r>
                    </a:p>
                  </a:txBody>
                  <a:tcPr marL="6350" marR="6350" marT="6350" marB="0" anchor="ctr"/>
                </a:tc>
                <a:extLst>
                  <a:ext uri="{0D108BD9-81ED-4DB2-BD59-A6C34878D82A}">
                    <a16:rowId xmlns:a16="http://schemas.microsoft.com/office/drawing/2014/main" val="1003035641"/>
                  </a:ext>
                </a:extLst>
              </a:tr>
              <a:tr h="184150">
                <a:tc>
                  <a:txBody>
                    <a:bodyPr/>
                    <a:lstStyle/>
                    <a:p>
                      <a:pPr algn="l" fontAlgn="b"/>
                      <a:r>
                        <a:rPr lang="cs-CZ" sz="2200" u="none" strike="noStrike" dirty="0">
                          <a:effectLst/>
                        </a:rPr>
                        <a:t>počet poskytovatelů</a:t>
                      </a:r>
                      <a:endParaRPr lang="cs-CZ" sz="2200" b="0" i="0" u="none" strike="noStrike" dirty="0">
                        <a:solidFill>
                          <a:srgbClr val="000000"/>
                        </a:solidFill>
                        <a:effectLst/>
                        <a:latin typeface="+mn-lt"/>
                      </a:endParaRPr>
                    </a:p>
                  </a:txBody>
                  <a:tcPr marL="6350" marR="6350" marT="6350" marB="0" anchor="ctr"/>
                </a:tc>
                <a:tc>
                  <a:txBody>
                    <a:bodyPr/>
                    <a:lstStyle/>
                    <a:p>
                      <a:pPr algn="ctr" fontAlgn="b"/>
                      <a:r>
                        <a:rPr lang="cs-CZ" sz="2200" b="0" i="0" u="none" strike="noStrike" dirty="0">
                          <a:solidFill>
                            <a:srgbClr val="000000"/>
                          </a:solidFill>
                          <a:effectLst/>
                          <a:latin typeface="Calibri" panose="020F0502020204030204" pitchFamily="34" charset="0"/>
                        </a:rPr>
                        <a:t>129</a:t>
                      </a:r>
                    </a:p>
                  </a:txBody>
                  <a:tcPr marL="6350" marR="6350" marT="6350" marB="0" anchor="ctr"/>
                </a:tc>
                <a:extLst>
                  <a:ext uri="{0D108BD9-81ED-4DB2-BD59-A6C34878D82A}">
                    <a16:rowId xmlns:a16="http://schemas.microsoft.com/office/drawing/2014/main" val="42725656"/>
                  </a:ext>
                </a:extLst>
              </a:tr>
            </a:tbl>
          </a:graphicData>
        </a:graphic>
      </p:graphicFrame>
      <p:sp>
        <p:nvSpPr>
          <p:cNvPr id="2" name="TextovéPole 1">
            <a:extLst>
              <a:ext uri="{FF2B5EF4-FFF2-40B4-BE49-F238E27FC236}">
                <a16:creationId xmlns:a16="http://schemas.microsoft.com/office/drawing/2014/main" id="{9DECD82A-E12A-1A57-CE26-C3F4F7F62707}"/>
              </a:ext>
            </a:extLst>
          </p:cNvPr>
          <p:cNvSpPr txBox="1"/>
          <p:nvPr/>
        </p:nvSpPr>
        <p:spPr>
          <a:xfrm>
            <a:off x="911424" y="1990808"/>
            <a:ext cx="2880320" cy="461665"/>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a:ea typeface="+mn-ea"/>
                <a:cs typeface="+mn-cs"/>
              </a:rPr>
              <a:t>Akutní lůžková péče</a:t>
            </a:r>
          </a:p>
        </p:txBody>
      </p:sp>
      <p:sp>
        <p:nvSpPr>
          <p:cNvPr id="9" name="TextovéPole 8">
            <a:extLst>
              <a:ext uri="{FF2B5EF4-FFF2-40B4-BE49-F238E27FC236}">
                <a16:creationId xmlns:a16="http://schemas.microsoft.com/office/drawing/2014/main" id="{77A9F778-B8AF-1DD7-6271-4871C92650E2}"/>
              </a:ext>
            </a:extLst>
          </p:cNvPr>
          <p:cNvSpPr txBox="1"/>
          <p:nvPr/>
        </p:nvSpPr>
        <p:spPr>
          <a:xfrm>
            <a:off x="911424" y="5074291"/>
            <a:ext cx="2880320" cy="461665"/>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a:ea typeface="+mn-ea"/>
                <a:cs typeface="+mn-cs"/>
              </a:rPr>
              <a:t>Ostatní lůžková péče</a:t>
            </a:r>
          </a:p>
        </p:txBody>
      </p:sp>
    </p:spTree>
    <p:extLst>
      <p:ext uri="{BB962C8B-B14F-4D97-AF65-F5344CB8AC3E}">
        <p14:creationId xmlns:p14="http://schemas.microsoft.com/office/powerpoint/2010/main" val="238942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Box 4"/>
          <p:cNvSpPr txBox="1">
            <a:spLocks noChangeArrowheads="1"/>
          </p:cNvSpPr>
          <p:nvPr>
            <p:custDataLst>
              <p:tags r:id="rId1"/>
            </p:custDataLst>
          </p:nvPr>
        </p:nvSpPr>
        <p:spPr bwMode="auto">
          <a:xfrm rot="16200000">
            <a:off x="-1074113" y="2715661"/>
            <a:ext cx="3168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1" lang="cs-CZ" alt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1" lang="en-US" altLang="cs-CZ"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osob</a:t>
            </a:r>
            <a:r>
              <a:rPr kumimoji="1" lang="cs-CZ" alt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ve věkové kategorii</a:t>
            </a:r>
          </a:p>
        </p:txBody>
      </p:sp>
      <p:sp>
        <p:nvSpPr>
          <p:cNvPr id="15" name="TextovéPole 14"/>
          <p:cNvSpPr txBox="1"/>
          <p:nvPr>
            <p:custDataLst>
              <p:tags r:id="rId2"/>
            </p:custDataLst>
          </p:nvPr>
        </p:nvSpPr>
        <p:spPr>
          <a:xfrm>
            <a:off x="3394183" y="1087999"/>
            <a:ext cx="4765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2. </a:t>
            </a:r>
            <a:endParaRPr kumimoji="0" lang="en-US"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17" name="Obdélník 16"/>
          <p:cNvSpPr/>
          <p:nvPr>
            <p:custDataLst>
              <p:tags r:id="rId3"/>
            </p:custDataLst>
          </p:nvPr>
        </p:nvSpPr>
        <p:spPr>
          <a:xfrm>
            <a:off x="7519780" y="1372253"/>
            <a:ext cx="4034074"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Do 15 let očekávatelný nárůst nemocnosti v souvislosti s chorobami vyššího věku a seniorů.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Do 20 – 25 let prudký nárůst nemocnosti v souvislosti s chorobami vyššího věku a seniorů</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Nižší zastoupení mladších věkových skupin jako riziko poklesu porodnosti v následujících 10 – 15 letech. </a:t>
            </a:r>
          </a:p>
        </p:txBody>
      </p:sp>
      <p:sp>
        <p:nvSpPr>
          <p:cNvPr id="18" name="TextovéPole 17"/>
          <p:cNvSpPr txBox="1"/>
          <p:nvPr/>
        </p:nvSpPr>
        <p:spPr>
          <a:xfrm>
            <a:off x="7127451" y="1415771"/>
            <a:ext cx="532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1. </a:t>
            </a:r>
            <a:endParaRPr kumimoji="0" lang="en-US"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19" name="TextovéPole 18"/>
          <p:cNvSpPr txBox="1"/>
          <p:nvPr/>
        </p:nvSpPr>
        <p:spPr>
          <a:xfrm>
            <a:off x="7171327" y="2546514"/>
            <a:ext cx="532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2. </a:t>
            </a:r>
            <a:endParaRPr kumimoji="0" lang="en-US"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20" name="TextovéPole 19"/>
          <p:cNvSpPr txBox="1"/>
          <p:nvPr/>
        </p:nvSpPr>
        <p:spPr>
          <a:xfrm>
            <a:off x="7181626" y="3618827"/>
            <a:ext cx="532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3. </a:t>
            </a:r>
            <a:endParaRPr kumimoji="0" lang="en-US"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22" name="TextBox 6"/>
          <p:cNvSpPr txBox="1"/>
          <p:nvPr>
            <p:custDataLst>
              <p:tags r:id="rId4"/>
            </p:custDataLst>
          </p:nvPr>
        </p:nvSpPr>
        <p:spPr>
          <a:xfrm>
            <a:off x="5503951" y="594922"/>
            <a:ext cx="668804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50" b="0" i="0" u="none" strike="noStrike" kern="1200" cap="none" spc="0" normalizeH="0" baseline="0" noProof="0" dirty="0">
                <a:ln>
                  <a:noFill/>
                </a:ln>
                <a:solidFill>
                  <a:prstClr val="black"/>
                </a:solidFill>
                <a:effectLst/>
                <a:uLnTx/>
                <a:uFillTx/>
                <a:latin typeface="Calibri" panose="020F0502020204030204"/>
                <a:ea typeface="+mn-ea"/>
                <a:cs typeface="+mn-cs"/>
              </a:rPr>
              <a:t>Zdroj: Český statistický úřad – ISDEM, https://www.czso.cz/csu/czso/projekce-obyvatelstva-ceske-republiky-2018-2100</a:t>
            </a:r>
            <a:endParaRPr kumimoji="0" lang="cs-CZ" sz="105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custDataLst>
              <p:tags r:id="rId5"/>
            </p:custDataLst>
          </p:nvPr>
        </p:nvSpPr>
        <p:spPr>
          <a:xfrm>
            <a:off x="111818" y="120065"/>
            <a:ext cx="10515600" cy="631595"/>
          </a:xfrm>
        </p:spPr>
        <p:txBody>
          <a:bodyPr>
            <a:normAutofit/>
          </a:bodyPr>
          <a:lstStyle/>
          <a:p>
            <a:r>
              <a:rPr lang="en-US" dirty="0" err="1"/>
              <a:t>Věková</a:t>
            </a:r>
            <a:r>
              <a:rPr lang="en-US" dirty="0"/>
              <a:t> </a:t>
            </a:r>
            <a:r>
              <a:rPr lang="en-US" dirty="0" err="1"/>
              <a:t>struktura</a:t>
            </a:r>
            <a:r>
              <a:rPr lang="en-US" dirty="0"/>
              <a:t> </a:t>
            </a:r>
            <a:r>
              <a:rPr lang="en-US" dirty="0" err="1"/>
              <a:t>obyvatelstva</a:t>
            </a:r>
            <a:r>
              <a:rPr lang="en-US" dirty="0"/>
              <a:t> </a:t>
            </a:r>
            <a:r>
              <a:rPr lang="cs-CZ" dirty="0"/>
              <a:t>ČR a očekávaný vývoj</a:t>
            </a:r>
            <a:endParaRPr lang="en-US" dirty="0"/>
          </a:p>
        </p:txBody>
      </p:sp>
      <p:sp>
        <p:nvSpPr>
          <p:cNvPr id="30" name="Šipka doprava 22">
            <a:extLst>
              <a:ext uri="{FF2B5EF4-FFF2-40B4-BE49-F238E27FC236}">
                <a16:creationId xmlns:a16="http://schemas.microsoft.com/office/drawing/2014/main" id="{345FCAEC-6CF0-43F9-949E-2D62D60404E4}"/>
              </a:ext>
            </a:extLst>
          </p:cNvPr>
          <p:cNvSpPr/>
          <p:nvPr>
            <p:custDataLst>
              <p:tags r:id="rId6"/>
            </p:custDataLst>
          </p:nvPr>
        </p:nvSpPr>
        <p:spPr>
          <a:xfrm>
            <a:off x="3865633" y="1120905"/>
            <a:ext cx="1270975" cy="179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Object 2">
            <a:extLst>
              <a:ext uri="{FF2B5EF4-FFF2-40B4-BE49-F238E27FC236}">
                <a16:creationId xmlns:a16="http://schemas.microsoft.com/office/drawing/2014/main" id="{3B844226-B148-46AF-B709-45C8336F8FB4}"/>
              </a:ext>
            </a:extLst>
          </p:cNvPr>
          <p:cNvGraphicFramePr>
            <a:graphicFrameLocks noChangeAspect="1"/>
          </p:cNvGraphicFramePr>
          <p:nvPr>
            <p:custDataLst>
              <p:tags r:id="rId7"/>
            </p:custDataLst>
          </p:nvPr>
        </p:nvGraphicFramePr>
        <p:xfrm>
          <a:off x="452623" y="1137084"/>
          <a:ext cx="5737225" cy="4032250"/>
        </p:xfrm>
        <a:graphic>
          <a:graphicData uri="http://schemas.openxmlformats.org/drawingml/2006/chart">
            <c:chart xmlns:c="http://schemas.openxmlformats.org/drawingml/2006/chart" xmlns:r="http://schemas.openxmlformats.org/officeDocument/2006/relationships" r:id="rId13"/>
          </a:graphicData>
        </a:graphic>
      </p:graphicFrame>
      <p:sp>
        <p:nvSpPr>
          <p:cNvPr id="16" name="TextovéPole 15"/>
          <p:cNvSpPr txBox="1"/>
          <p:nvPr>
            <p:custDataLst>
              <p:tags r:id="rId8"/>
            </p:custDataLst>
          </p:nvPr>
        </p:nvSpPr>
        <p:spPr>
          <a:xfrm>
            <a:off x="2032262" y="3016133"/>
            <a:ext cx="6183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3. </a:t>
            </a:r>
            <a:endParaRPr kumimoji="0" lang="en-US"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29" name="Šipka doprava 11">
            <a:extLst>
              <a:ext uri="{FF2B5EF4-FFF2-40B4-BE49-F238E27FC236}">
                <a16:creationId xmlns:a16="http://schemas.microsoft.com/office/drawing/2014/main" id="{8F6A335A-1DCD-429F-A403-6897CF8E3A3B}"/>
              </a:ext>
            </a:extLst>
          </p:cNvPr>
          <p:cNvSpPr/>
          <p:nvPr>
            <p:custDataLst>
              <p:tags r:id="rId9"/>
            </p:custDataLst>
          </p:nvPr>
        </p:nvSpPr>
        <p:spPr>
          <a:xfrm>
            <a:off x="4280454" y="1889067"/>
            <a:ext cx="682906" cy="173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ovéPole 12"/>
          <p:cNvSpPr txBox="1"/>
          <p:nvPr>
            <p:custDataLst>
              <p:tags r:id="rId10"/>
            </p:custDataLst>
          </p:nvPr>
        </p:nvSpPr>
        <p:spPr>
          <a:xfrm>
            <a:off x="3847437" y="1783992"/>
            <a:ext cx="5324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1. </a:t>
            </a:r>
            <a:endParaRPr kumimoji="0" lang="en-US" sz="18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graphicFrame>
        <p:nvGraphicFramePr>
          <p:cNvPr id="23" name="Tabulka 22">
            <a:extLst>
              <a:ext uri="{FF2B5EF4-FFF2-40B4-BE49-F238E27FC236}">
                <a16:creationId xmlns:a16="http://schemas.microsoft.com/office/drawing/2014/main" id="{E56E155A-1D5F-4207-B62E-8A19590F0259}"/>
              </a:ext>
            </a:extLst>
          </p:cNvPr>
          <p:cNvGraphicFramePr>
            <a:graphicFrameLocks noGrp="1"/>
          </p:cNvGraphicFramePr>
          <p:nvPr>
            <p:custDataLst>
              <p:tags r:id="rId11"/>
            </p:custDataLst>
          </p:nvPr>
        </p:nvGraphicFramePr>
        <p:xfrm>
          <a:off x="452622" y="5230674"/>
          <a:ext cx="11334094" cy="1463040"/>
        </p:xfrm>
        <a:graphic>
          <a:graphicData uri="http://schemas.openxmlformats.org/drawingml/2006/table">
            <a:tbl>
              <a:tblPr>
                <a:tableStyleId>{5C22544A-7EE6-4342-B048-85BDC9FD1C3A}</a:tableStyleId>
              </a:tblPr>
              <a:tblGrid>
                <a:gridCol w="2924769">
                  <a:extLst>
                    <a:ext uri="{9D8B030D-6E8A-4147-A177-3AD203B41FA5}">
                      <a16:colId xmlns:a16="http://schemas.microsoft.com/office/drawing/2014/main" val="2765753559"/>
                    </a:ext>
                  </a:extLst>
                </a:gridCol>
                <a:gridCol w="1672316">
                  <a:extLst>
                    <a:ext uri="{9D8B030D-6E8A-4147-A177-3AD203B41FA5}">
                      <a16:colId xmlns:a16="http://schemas.microsoft.com/office/drawing/2014/main" val="2950578564"/>
                    </a:ext>
                  </a:extLst>
                </a:gridCol>
                <a:gridCol w="1672316">
                  <a:extLst>
                    <a:ext uri="{9D8B030D-6E8A-4147-A177-3AD203B41FA5}">
                      <a16:colId xmlns:a16="http://schemas.microsoft.com/office/drawing/2014/main" val="4027662802"/>
                    </a:ext>
                  </a:extLst>
                </a:gridCol>
                <a:gridCol w="1755103">
                  <a:extLst>
                    <a:ext uri="{9D8B030D-6E8A-4147-A177-3AD203B41FA5}">
                      <a16:colId xmlns:a16="http://schemas.microsoft.com/office/drawing/2014/main" val="2984655169"/>
                    </a:ext>
                  </a:extLst>
                </a:gridCol>
                <a:gridCol w="1672313">
                  <a:extLst>
                    <a:ext uri="{9D8B030D-6E8A-4147-A177-3AD203B41FA5}">
                      <a16:colId xmlns:a16="http://schemas.microsoft.com/office/drawing/2014/main" val="3874475901"/>
                    </a:ext>
                  </a:extLst>
                </a:gridCol>
                <a:gridCol w="1637277">
                  <a:extLst>
                    <a:ext uri="{9D8B030D-6E8A-4147-A177-3AD203B41FA5}">
                      <a16:colId xmlns:a16="http://schemas.microsoft.com/office/drawing/2014/main" val="1823650083"/>
                    </a:ext>
                  </a:extLst>
                </a:gridCol>
              </a:tblGrid>
              <a:tr h="286627">
                <a:tc>
                  <a:txBody>
                    <a:bodyPr/>
                    <a:lstStyle/>
                    <a:p>
                      <a:pPr algn="l" fontAlgn="b"/>
                      <a:endParaRPr lang="cs-CZ" sz="1800" b="1" i="0" u="none" strike="noStrike" dirty="0">
                        <a:solidFill>
                          <a:schemeClr val="tx1"/>
                        </a:solidFill>
                        <a:effectLst/>
                        <a:latin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800" b="1" i="0" u="none" strike="noStrike" dirty="0">
                          <a:solidFill>
                            <a:schemeClr val="bg1"/>
                          </a:solidFill>
                          <a:effectLst/>
                          <a:latin typeface="Arial" panose="020B0604020202020204" pitchFamily="34" charset="0"/>
                        </a:rPr>
                        <a:t>k</a:t>
                      </a:r>
                      <a:r>
                        <a:rPr lang="en-US" sz="1800" b="1" i="0" u="none" strike="noStrike" dirty="0">
                          <a:solidFill>
                            <a:schemeClr val="bg1"/>
                          </a:solidFill>
                          <a:effectLst/>
                          <a:latin typeface="Arial" panose="020B0604020202020204" pitchFamily="34" charset="0"/>
                        </a:rPr>
                        <a:t> </a:t>
                      </a:r>
                      <a:r>
                        <a:rPr lang="cs-CZ" sz="1800" b="1" i="0" u="none" strike="noStrike" dirty="0">
                          <a:solidFill>
                            <a:schemeClr val="bg1"/>
                          </a:solidFill>
                          <a:effectLst/>
                          <a:latin typeface="Arial" panose="020B0604020202020204" pitchFamily="34" charset="0"/>
                        </a:rPr>
                        <a:t>3</a:t>
                      </a:r>
                      <a:r>
                        <a:rPr lang="en-US" sz="1800" b="1" i="0" u="none" strike="noStrike" dirty="0">
                          <a:solidFill>
                            <a:schemeClr val="bg1"/>
                          </a:solidFill>
                          <a:effectLst/>
                          <a:latin typeface="Arial" panose="020B0604020202020204" pitchFamily="34" charset="0"/>
                        </a:rPr>
                        <a:t>1.</a:t>
                      </a:r>
                      <a:r>
                        <a:rPr lang="cs-CZ" sz="1800" b="1" i="0" u="none" strike="noStrike" dirty="0">
                          <a:solidFill>
                            <a:schemeClr val="bg1"/>
                          </a:solidFill>
                          <a:effectLst/>
                          <a:latin typeface="Arial" panose="020B0604020202020204" pitchFamily="34" charset="0"/>
                        </a:rPr>
                        <a:t> </a:t>
                      </a:r>
                      <a:r>
                        <a:rPr lang="en-US" sz="1800" b="1" i="0" u="none" strike="noStrike" dirty="0">
                          <a:solidFill>
                            <a:schemeClr val="bg1"/>
                          </a:solidFill>
                          <a:effectLst/>
                          <a:latin typeface="Arial" panose="020B0604020202020204" pitchFamily="34" charset="0"/>
                        </a:rPr>
                        <a:t>1</a:t>
                      </a:r>
                      <a:r>
                        <a:rPr lang="cs-CZ" sz="1800" b="1" i="0" u="none" strike="noStrike" dirty="0">
                          <a:solidFill>
                            <a:schemeClr val="bg1"/>
                          </a:solidFill>
                          <a:effectLst/>
                          <a:latin typeface="Arial" panose="020B0604020202020204" pitchFamily="34" charset="0"/>
                        </a:rPr>
                        <a:t>2</a:t>
                      </a:r>
                      <a:r>
                        <a:rPr lang="en-US" sz="1800" b="1" i="0" u="none" strike="noStrike" dirty="0">
                          <a:solidFill>
                            <a:schemeClr val="bg1"/>
                          </a:solidFill>
                          <a:effectLst/>
                          <a:latin typeface="Arial" panose="020B0604020202020204" pitchFamily="34" charset="0"/>
                        </a:rPr>
                        <a:t>.</a:t>
                      </a:r>
                      <a:r>
                        <a:rPr lang="cs-CZ" sz="1800" b="1" i="0" u="none" strike="noStrike" dirty="0">
                          <a:solidFill>
                            <a:schemeClr val="bg1"/>
                          </a:solidFill>
                          <a:effectLst/>
                          <a:latin typeface="Arial" panose="020B0604020202020204" pitchFamily="34" charset="0"/>
                        </a:rPr>
                        <a:t> </a:t>
                      </a:r>
                      <a:r>
                        <a:rPr lang="en-US" sz="1800" b="1" i="0" u="none" strike="noStrike" dirty="0">
                          <a:solidFill>
                            <a:schemeClr val="bg1"/>
                          </a:solidFill>
                          <a:effectLst/>
                          <a:latin typeface="Arial" panose="020B0604020202020204" pitchFamily="34" charset="0"/>
                        </a:rPr>
                        <a:t>2020</a:t>
                      </a:r>
                      <a:endParaRPr lang="cs-CZ" sz="18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cs-CZ" sz="1800" b="1" i="0" u="none" strike="noStrike" dirty="0">
                          <a:solidFill>
                            <a:schemeClr val="bg1"/>
                          </a:solidFill>
                          <a:effectLst/>
                          <a:latin typeface="Arial" panose="020B0604020202020204" pitchFamily="34" charset="0"/>
                        </a:rPr>
                        <a:t>k 31. 12. 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cs-CZ" sz="1800" b="1" i="0" u="none" strike="noStrike" dirty="0">
                          <a:solidFill>
                            <a:schemeClr val="bg1"/>
                          </a:solidFill>
                          <a:effectLst/>
                          <a:latin typeface="Arial" panose="020B0604020202020204" pitchFamily="34" charset="0"/>
                        </a:rPr>
                        <a:t>k</a:t>
                      </a:r>
                      <a:r>
                        <a:rPr lang="en-US" sz="1800" b="1" i="0" u="none" strike="noStrike" dirty="0">
                          <a:solidFill>
                            <a:schemeClr val="bg1"/>
                          </a:solidFill>
                          <a:effectLst/>
                          <a:latin typeface="Arial" panose="020B0604020202020204" pitchFamily="34" charset="0"/>
                        </a:rPr>
                        <a:t> 1.</a:t>
                      </a:r>
                      <a:r>
                        <a:rPr lang="cs-CZ" sz="1800" b="1" i="0" u="none" strike="noStrike" dirty="0">
                          <a:solidFill>
                            <a:schemeClr val="bg1"/>
                          </a:solidFill>
                          <a:effectLst/>
                          <a:latin typeface="Arial" panose="020B0604020202020204" pitchFamily="34" charset="0"/>
                        </a:rPr>
                        <a:t> </a:t>
                      </a:r>
                      <a:r>
                        <a:rPr lang="en-US" sz="1800" b="1" i="0" u="none" strike="noStrike" dirty="0">
                          <a:solidFill>
                            <a:schemeClr val="bg1"/>
                          </a:solidFill>
                          <a:effectLst/>
                          <a:latin typeface="Arial" panose="020B0604020202020204" pitchFamily="34" charset="0"/>
                        </a:rPr>
                        <a:t>1.</a:t>
                      </a:r>
                      <a:r>
                        <a:rPr lang="cs-CZ" sz="1800" b="1" i="0" u="none" strike="noStrike" dirty="0">
                          <a:solidFill>
                            <a:schemeClr val="bg1"/>
                          </a:solidFill>
                          <a:effectLst/>
                          <a:latin typeface="Arial" panose="020B0604020202020204" pitchFamily="34" charset="0"/>
                        </a:rPr>
                        <a:t> </a:t>
                      </a:r>
                      <a:r>
                        <a:rPr lang="en-US" sz="1800" b="1" i="0" u="none" strike="noStrike" dirty="0">
                          <a:solidFill>
                            <a:schemeClr val="bg1"/>
                          </a:solidFill>
                          <a:effectLst/>
                          <a:latin typeface="Arial" panose="020B0604020202020204" pitchFamily="34" charset="0"/>
                        </a:rPr>
                        <a:t>2030</a:t>
                      </a:r>
                      <a:endParaRPr lang="cs-CZ" sz="18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cs-CZ" sz="1800" b="1" i="0" u="none" strike="noStrike" dirty="0">
                          <a:solidFill>
                            <a:schemeClr val="bg1"/>
                          </a:solidFill>
                          <a:effectLst/>
                          <a:latin typeface="Arial" panose="020B0604020202020204" pitchFamily="34" charset="0"/>
                        </a:rPr>
                        <a:t>k</a:t>
                      </a:r>
                      <a:r>
                        <a:rPr lang="en-US" sz="1800" b="1" i="0" u="none" strike="noStrike" dirty="0">
                          <a:solidFill>
                            <a:schemeClr val="bg1"/>
                          </a:solidFill>
                          <a:effectLst/>
                          <a:latin typeface="Arial" panose="020B0604020202020204" pitchFamily="34" charset="0"/>
                        </a:rPr>
                        <a:t> 1.</a:t>
                      </a:r>
                      <a:r>
                        <a:rPr lang="cs-CZ" sz="1800" b="1" i="0" u="none" strike="noStrike" dirty="0">
                          <a:solidFill>
                            <a:schemeClr val="bg1"/>
                          </a:solidFill>
                          <a:effectLst/>
                          <a:latin typeface="Arial" panose="020B0604020202020204" pitchFamily="34" charset="0"/>
                        </a:rPr>
                        <a:t> </a:t>
                      </a:r>
                      <a:r>
                        <a:rPr lang="en-US" sz="1800" b="1" i="0" u="none" strike="noStrike" dirty="0">
                          <a:solidFill>
                            <a:schemeClr val="bg1"/>
                          </a:solidFill>
                          <a:effectLst/>
                          <a:latin typeface="Arial" panose="020B0604020202020204" pitchFamily="34" charset="0"/>
                        </a:rPr>
                        <a:t>1.</a:t>
                      </a:r>
                      <a:r>
                        <a:rPr lang="cs-CZ" sz="1800" b="1" i="0" u="none" strike="noStrike" dirty="0">
                          <a:solidFill>
                            <a:schemeClr val="bg1"/>
                          </a:solidFill>
                          <a:effectLst/>
                          <a:latin typeface="Arial" panose="020B0604020202020204" pitchFamily="34" charset="0"/>
                        </a:rPr>
                        <a:t> </a:t>
                      </a:r>
                      <a:r>
                        <a:rPr lang="en-US" sz="1800" b="1" i="0" u="none" strike="noStrike" dirty="0">
                          <a:solidFill>
                            <a:schemeClr val="bg1"/>
                          </a:solidFill>
                          <a:effectLst/>
                          <a:latin typeface="Arial" panose="020B0604020202020204" pitchFamily="34" charset="0"/>
                        </a:rPr>
                        <a:t>2040</a:t>
                      </a:r>
                      <a:endParaRPr lang="cs-CZ" sz="18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b"/>
                      <a:r>
                        <a:rPr lang="cs-CZ" sz="1800" b="1" i="0" u="none" strike="noStrike" dirty="0">
                          <a:solidFill>
                            <a:schemeClr val="bg1"/>
                          </a:solidFill>
                          <a:effectLst/>
                          <a:latin typeface="Arial" panose="020B0604020202020204" pitchFamily="34" charset="0"/>
                        </a:rPr>
                        <a:t>k</a:t>
                      </a:r>
                      <a:r>
                        <a:rPr lang="en-US" sz="1800" b="1" i="0" u="none" strike="noStrike" dirty="0">
                          <a:solidFill>
                            <a:schemeClr val="bg1"/>
                          </a:solidFill>
                          <a:effectLst/>
                          <a:latin typeface="Arial" panose="020B0604020202020204" pitchFamily="34" charset="0"/>
                        </a:rPr>
                        <a:t> 1.</a:t>
                      </a:r>
                      <a:r>
                        <a:rPr lang="cs-CZ" sz="1800" b="1" i="0" u="none" strike="noStrike" dirty="0">
                          <a:solidFill>
                            <a:schemeClr val="bg1"/>
                          </a:solidFill>
                          <a:effectLst/>
                          <a:latin typeface="Arial" panose="020B0604020202020204" pitchFamily="34" charset="0"/>
                        </a:rPr>
                        <a:t> </a:t>
                      </a:r>
                      <a:r>
                        <a:rPr lang="en-US" sz="1800" b="1" i="0" u="none" strike="noStrike" dirty="0">
                          <a:solidFill>
                            <a:schemeClr val="bg1"/>
                          </a:solidFill>
                          <a:effectLst/>
                          <a:latin typeface="Arial" panose="020B0604020202020204" pitchFamily="34" charset="0"/>
                        </a:rPr>
                        <a:t>1.</a:t>
                      </a:r>
                      <a:r>
                        <a:rPr lang="cs-CZ" sz="1800" b="1" i="0" u="none" strike="noStrike" dirty="0">
                          <a:solidFill>
                            <a:schemeClr val="bg1"/>
                          </a:solidFill>
                          <a:effectLst/>
                          <a:latin typeface="Arial" panose="020B0604020202020204" pitchFamily="34" charset="0"/>
                        </a:rPr>
                        <a:t> </a:t>
                      </a:r>
                      <a:r>
                        <a:rPr lang="en-US" sz="1800" b="1" i="0" u="none" strike="noStrike" dirty="0">
                          <a:solidFill>
                            <a:schemeClr val="bg1"/>
                          </a:solidFill>
                          <a:effectLst/>
                          <a:latin typeface="Arial" panose="020B0604020202020204" pitchFamily="34" charset="0"/>
                        </a:rPr>
                        <a:t>2050</a:t>
                      </a:r>
                      <a:endParaRPr lang="cs-CZ" sz="18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43161172"/>
                  </a:ext>
                </a:extLst>
              </a:tr>
              <a:tr h="335270">
                <a:tc>
                  <a:txBody>
                    <a:bodyPr/>
                    <a:lstStyle/>
                    <a:p>
                      <a:pPr algn="r" fontAlgn="t"/>
                      <a:r>
                        <a:rPr lang="cs-CZ" sz="1800" b="1" i="0" u="none" strike="noStrike" dirty="0">
                          <a:effectLst/>
                          <a:latin typeface="Arial" panose="020B0604020202020204" pitchFamily="34" charset="0"/>
                          <a:cs typeface="Arial" panose="020B0604020202020204" pitchFamily="34" charset="0"/>
                        </a:rPr>
                        <a:t>Obyvatelé ve věku 65+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dirty="0">
                          <a:solidFill>
                            <a:schemeClr val="tx1"/>
                          </a:solidFill>
                          <a:effectLst/>
                          <a:latin typeface="Arial" panose="020B0604020202020204" pitchFamily="34" charset="0"/>
                          <a:ea typeface="+mn-ea"/>
                          <a:cs typeface="Arial" panose="020B0604020202020204" pitchFamily="34" charset="0"/>
                        </a:rPr>
                        <a:t>2 158 322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dirty="0">
                          <a:solidFill>
                            <a:schemeClr val="tx1"/>
                          </a:solidFill>
                          <a:effectLst/>
                          <a:latin typeface="Arial" panose="020B0604020202020204" pitchFamily="34" charset="0"/>
                          <a:ea typeface="+mn-ea"/>
                          <a:cs typeface="Arial" panose="020B0604020202020204" pitchFamily="34" charset="0"/>
                        </a:rPr>
                        <a:t>2 169 109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dirty="0">
                          <a:solidFill>
                            <a:schemeClr val="tx1"/>
                          </a:solidFill>
                          <a:effectLst/>
                          <a:latin typeface="Arial" panose="020B0604020202020204" pitchFamily="34" charset="0"/>
                          <a:ea typeface="+mn-ea"/>
                          <a:cs typeface="Arial" panose="020B0604020202020204" pitchFamily="34" charset="0"/>
                        </a:rPr>
                        <a:t>2 403 273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800" b="0" i="0" u="none" strike="noStrike" dirty="0">
                          <a:effectLst/>
                          <a:latin typeface="Arial" panose="020B0604020202020204" pitchFamily="34" charset="0"/>
                        </a:rPr>
                        <a:t>2 698 767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800" b="0" i="0" u="none" strike="noStrike" dirty="0">
                          <a:effectLst/>
                          <a:latin typeface="Arial" panose="020B0604020202020204" pitchFamily="34" charset="0"/>
                        </a:rPr>
                        <a:t>3 075 587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5685866"/>
                  </a:ext>
                </a:extLst>
              </a:tr>
              <a:tr h="335270">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cs-CZ" sz="1800" b="1" i="0" u="none" strike="noStrike" dirty="0">
                          <a:effectLst/>
                          <a:latin typeface="Arial" panose="020B0604020202020204" pitchFamily="34" charset="0"/>
                          <a:cs typeface="Arial" panose="020B0604020202020204" pitchFamily="34" charset="0"/>
                        </a:rPr>
                        <a:t>Obyvatelé ve věku 75+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dirty="0">
                          <a:solidFill>
                            <a:schemeClr val="tx1"/>
                          </a:solidFill>
                          <a:effectLst/>
                          <a:latin typeface="Arial" panose="020B0604020202020204" pitchFamily="34" charset="0"/>
                          <a:ea typeface="+mn-ea"/>
                          <a:cs typeface="Arial" panose="020B0604020202020204" pitchFamily="34" charset="0"/>
                        </a:rPr>
                        <a:t>864 727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dirty="0">
                          <a:solidFill>
                            <a:schemeClr val="tx1"/>
                          </a:solidFill>
                          <a:effectLst/>
                          <a:latin typeface="Arial" panose="020B0604020202020204" pitchFamily="34" charset="0"/>
                          <a:ea typeface="+mn-ea"/>
                          <a:cs typeface="Arial" panose="020B0604020202020204" pitchFamily="34" charset="0"/>
                        </a:rPr>
                        <a:t>894 236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dirty="0">
                          <a:solidFill>
                            <a:schemeClr val="tx1"/>
                          </a:solidFill>
                          <a:effectLst/>
                          <a:latin typeface="Arial" panose="020B0604020202020204" pitchFamily="34" charset="0"/>
                          <a:ea typeface="+mn-ea"/>
                          <a:cs typeface="Arial" panose="020B0604020202020204" pitchFamily="34" charset="0"/>
                        </a:rPr>
                        <a:t>1 246 717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800" b="0" i="0" u="none" strike="noStrike" dirty="0">
                          <a:effectLst/>
                          <a:latin typeface="Arial" panose="020B0604020202020204" pitchFamily="34" charset="0"/>
                        </a:rPr>
                        <a:t>1 372 410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800" b="0" i="0" u="none" strike="noStrike" dirty="0">
                          <a:solidFill>
                            <a:schemeClr val="tx1"/>
                          </a:solidFill>
                          <a:effectLst/>
                          <a:latin typeface="Arial" panose="020B0604020202020204" pitchFamily="34" charset="0"/>
                        </a:rPr>
                        <a:t>1 591 668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4657658"/>
                  </a:ext>
                </a:extLst>
              </a:tr>
              <a:tr h="230409">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cs-CZ" sz="1800" b="1" i="0" u="none" strike="noStrike" dirty="0">
                          <a:effectLst/>
                          <a:latin typeface="Arial" panose="020B0604020202020204" pitchFamily="34" charset="0"/>
                          <a:cs typeface="Arial" panose="020B0604020202020204" pitchFamily="34" charset="0"/>
                        </a:rPr>
                        <a:t>Obyvatelé ve věku 85+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0" i="0" u="none" strike="noStrike" kern="1200" dirty="0">
                          <a:solidFill>
                            <a:schemeClr val="tx1"/>
                          </a:solidFill>
                          <a:effectLst/>
                          <a:latin typeface="Arial" panose="020B0604020202020204" pitchFamily="34" charset="0"/>
                          <a:ea typeface="+mn-ea"/>
                          <a:cs typeface="Arial" panose="020B0604020202020204" pitchFamily="34" charset="0"/>
                        </a:rPr>
                        <a:t>203 389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cs-CZ" sz="1800" b="1" i="0" u="none" strike="noStrike" kern="1200" dirty="0">
                          <a:solidFill>
                            <a:schemeClr val="bg1"/>
                          </a:solidFill>
                          <a:effectLst/>
                          <a:latin typeface="Arial" panose="020B0604020202020204" pitchFamily="34" charset="0"/>
                          <a:ea typeface="+mn-ea"/>
                          <a:cs typeface="Arial" panose="020B0604020202020204" pitchFamily="34" charset="0"/>
                        </a:rPr>
                        <a:t>198 475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algn="ctr" defTabSz="914400" rtl="0" eaLnBrk="1" fontAlgn="b" latinLnBrk="0" hangingPunct="1"/>
                      <a:r>
                        <a:rPr lang="cs-CZ" sz="1800" b="0" i="0" u="none" strike="noStrike" kern="1200" dirty="0">
                          <a:solidFill>
                            <a:schemeClr val="tx1"/>
                          </a:solidFill>
                          <a:effectLst/>
                          <a:latin typeface="Arial" panose="020B0604020202020204" pitchFamily="34" charset="0"/>
                          <a:ea typeface="+mn-ea"/>
                          <a:cs typeface="Arial" panose="020B0604020202020204" pitchFamily="34" charset="0"/>
                        </a:rPr>
                        <a:t>293 687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cs-CZ" sz="1800" b="1" i="0" u="none" strike="noStrike" dirty="0">
                          <a:solidFill>
                            <a:schemeClr val="bg1"/>
                          </a:solidFill>
                          <a:effectLst/>
                          <a:latin typeface="Arial" panose="020B0604020202020204" pitchFamily="34" charset="0"/>
                        </a:rPr>
                        <a:t>470 469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b"/>
                      <a:r>
                        <a:rPr lang="cs-CZ" sz="1800" b="0" i="0" u="none" strike="noStrike" dirty="0">
                          <a:solidFill>
                            <a:schemeClr val="tx1"/>
                          </a:solidFill>
                          <a:effectLst/>
                          <a:latin typeface="Arial" panose="020B0604020202020204" pitchFamily="34" charset="0"/>
                        </a:rPr>
                        <a:t>505 383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1251127"/>
                  </a:ext>
                </a:extLst>
              </a:tr>
            </a:tbl>
          </a:graphicData>
        </a:graphic>
      </p:graphicFrame>
    </p:spTree>
    <p:extLst>
      <p:ext uri="{BB962C8B-B14F-4D97-AF65-F5344CB8AC3E}">
        <p14:creationId xmlns:p14="http://schemas.microsoft.com/office/powerpoint/2010/main" val="14070866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f 15">
            <a:extLst>
              <a:ext uri="{FF2B5EF4-FFF2-40B4-BE49-F238E27FC236}">
                <a16:creationId xmlns:a16="http://schemas.microsoft.com/office/drawing/2014/main" id="{47245DDC-A7CE-A1B8-926E-BF2B03FFBCB7}"/>
              </a:ext>
            </a:extLst>
          </p:cNvPr>
          <p:cNvGraphicFramePr/>
          <p:nvPr/>
        </p:nvGraphicFramePr>
        <p:xfrm>
          <a:off x="4135698" y="1230763"/>
          <a:ext cx="3960000" cy="23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af 17">
            <a:extLst>
              <a:ext uri="{FF2B5EF4-FFF2-40B4-BE49-F238E27FC236}">
                <a16:creationId xmlns:a16="http://schemas.microsoft.com/office/drawing/2014/main" id="{47A9435F-87B2-D8A6-2AC1-1EC2F2EF10D6}"/>
              </a:ext>
            </a:extLst>
          </p:cNvPr>
          <p:cNvGraphicFramePr/>
          <p:nvPr/>
        </p:nvGraphicFramePr>
        <p:xfrm>
          <a:off x="8239327" y="1240120"/>
          <a:ext cx="3960000" cy="234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Nadpis 1">
            <a:extLst>
              <a:ext uri="{FF2B5EF4-FFF2-40B4-BE49-F238E27FC236}">
                <a16:creationId xmlns:a16="http://schemas.microsoft.com/office/drawing/2014/main" id="{01654BE1-FDCF-95FE-1356-FA25AC586C6F}"/>
              </a:ext>
            </a:extLst>
          </p:cNvPr>
          <p:cNvSpPr txBox="1">
            <a:spLocks/>
          </p:cNvSpPr>
          <p:nvPr/>
        </p:nvSpPr>
        <p:spPr>
          <a:xfrm>
            <a:off x="0" y="343801"/>
            <a:ext cx="10515600"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j-ea"/>
                <a:cs typeface="+mj-cs"/>
              </a:rPr>
              <a:t>Odměny lékaři v roce </a:t>
            </a:r>
            <a:r>
              <a:rPr kumimoji="0" lang="cs-CZ" sz="2800" b="1" i="0" u="none" strike="noStrike" kern="1200" cap="none" spc="0" normalizeH="0" baseline="0" noProof="0" dirty="0">
                <a:ln>
                  <a:noFill/>
                </a:ln>
                <a:solidFill>
                  <a:srgbClr val="C00000"/>
                </a:solidFill>
                <a:effectLst/>
                <a:highlight>
                  <a:srgbClr val="FFFF00"/>
                </a:highlight>
                <a:uLnTx/>
                <a:uFillTx/>
                <a:latin typeface="Calibri" panose="020F0502020204030204"/>
                <a:ea typeface="+mj-ea"/>
                <a:cs typeface="+mj-cs"/>
              </a:rPr>
              <a:t>2022</a:t>
            </a:r>
          </a:p>
        </p:txBody>
      </p:sp>
      <p:sp>
        <p:nvSpPr>
          <p:cNvPr id="7" name="TextovéPole 6">
            <a:extLst>
              <a:ext uri="{FF2B5EF4-FFF2-40B4-BE49-F238E27FC236}">
                <a16:creationId xmlns:a16="http://schemas.microsoft.com/office/drawing/2014/main" id="{180C707A-372E-0AB5-D569-9BF290D7BE1B}"/>
              </a:ext>
            </a:extLst>
          </p:cNvPr>
          <p:cNvSpPr txBox="1"/>
          <p:nvPr/>
        </p:nvSpPr>
        <p:spPr>
          <a:xfrm>
            <a:off x="29850" y="697066"/>
            <a:ext cx="1186180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Zdroj: </a:t>
            </a:r>
            <a:r>
              <a:rPr kumimoji="0" lang="cs-CZ" sz="1200" b="0" i="0" u="none" strike="noStrike" kern="1200" cap="none" spc="0" normalizeH="0" baseline="0" noProof="0" dirty="0">
                <a:ln>
                  <a:noFill/>
                </a:ln>
                <a:solidFill>
                  <a:srgbClr val="0A0A0A"/>
                </a:solidFill>
                <a:effectLst/>
                <a:uLnTx/>
                <a:uFillTx/>
                <a:latin typeface="Calibri" panose="020F0502020204030204"/>
                <a:ea typeface="+mn-ea"/>
                <a:cs typeface="+mn-cs"/>
              </a:rPr>
              <a:t>E (MZ) 2-01 – Roční výkaz o složkách platu, personálním a provozním vybavení PZS a E (MZ) 3-01 – Roční výkaz o složkách mezd, personálním a provozním vybavení PZS</a:t>
            </a:r>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Graf 7">
            <a:extLst>
              <a:ext uri="{FF2B5EF4-FFF2-40B4-BE49-F238E27FC236}">
                <a16:creationId xmlns:a16="http://schemas.microsoft.com/office/drawing/2014/main" id="{759C7D40-65FD-F444-585F-BDB7A6624F85}"/>
              </a:ext>
            </a:extLst>
          </p:cNvPr>
          <p:cNvGraphicFramePr/>
          <p:nvPr/>
        </p:nvGraphicFramePr>
        <p:xfrm>
          <a:off x="29850" y="1234142"/>
          <a:ext cx="4320000" cy="2340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ovéPole 8">
            <a:extLst>
              <a:ext uri="{FF2B5EF4-FFF2-40B4-BE49-F238E27FC236}">
                <a16:creationId xmlns:a16="http://schemas.microsoft.com/office/drawing/2014/main" id="{209D2663-E3F3-1A3C-63E9-529561E03136}"/>
              </a:ext>
            </a:extLst>
          </p:cNvPr>
          <p:cNvSpPr txBox="1"/>
          <p:nvPr/>
        </p:nvSpPr>
        <p:spPr>
          <a:xfrm>
            <a:off x="927570" y="3572001"/>
            <a:ext cx="9869165" cy="430887"/>
          </a:xfrm>
          <a:prstGeom prst="rect">
            <a:avLst/>
          </a:prstGeom>
          <a:no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prstClr val="black"/>
                </a:solidFill>
                <a:effectLst/>
                <a:uLnTx/>
                <a:uFillTx/>
                <a:latin typeface="Calibri" panose="020F0502020204030204"/>
                <a:ea typeface="+mn-ea"/>
                <a:cs typeface="+mn-cs"/>
              </a:rPr>
              <a:t>Podíl přesčasových úvazků</a:t>
            </a:r>
          </a:p>
        </p:txBody>
      </p:sp>
      <p:cxnSp>
        <p:nvCxnSpPr>
          <p:cNvPr id="12" name="Přímá spojnice 11">
            <a:extLst>
              <a:ext uri="{FF2B5EF4-FFF2-40B4-BE49-F238E27FC236}">
                <a16:creationId xmlns:a16="http://schemas.microsoft.com/office/drawing/2014/main" id="{44FAA79F-E577-A371-A3D5-5BC5CC38585D}"/>
              </a:ext>
            </a:extLst>
          </p:cNvPr>
          <p:cNvCxnSpPr/>
          <p:nvPr/>
        </p:nvCxnSpPr>
        <p:spPr>
          <a:xfrm>
            <a:off x="720473" y="2243470"/>
            <a:ext cx="114480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ovéPole 13">
            <a:extLst>
              <a:ext uri="{FF2B5EF4-FFF2-40B4-BE49-F238E27FC236}">
                <a16:creationId xmlns:a16="http://schemas.microsoft.com/office/drawing/2014/main" id="{DA969C8F-41D1-514E-BB88-2504A2889D1B}"/>
              </a:ext>
            </a:extLst>
          </p:cNvPr>
          <p:cNvSpPr txBox="1"/>
          <p:nvPr/>
        </p:nvSpPr>
        <p:spPr>
          <a:xfrm>
            <a:off x="11334150" y="2305262"/>
            <a:ext cx="828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none" spc="0" normalizeH="0" baseline="0" noProof="0" dirty="0">
                <a:ln>
                  <a:noFill/>
                </a:ln>
                <a:solidFill>
                  <a:prstClr val="black"/>
                </a:solidFill>
                <a:effectLst/>
                <a:uLnTx/>
                <a:uFillTx/>
                <a:latin typeface="Calibri" panose="020F0502020204030204"/>
                <a:ea typeface="+mn-ea"/>
                <a:cs typeface="+mn-cs"/>
              </a:rPr>
              <a:t>Průměrná odměna 100 691,- Kč</a:t>
            </a:r>
          </a:p>
        </p:txBody>
      </p:sp>
      <p:sp>
        <p:nvSpPr>
          <p:cNvPr id="22" name="TextovéPole 21">
            <a:extLst>
              <a:ext uri="{FF2B5EF4-FFF2-40B4-BE49-F238E27FC236}">
                <a16:creationId xmlns:a16="http://schemas.microsoft.com/office/drawing/2014/main" id="{1CA47010-840C-E665-1926-E169305D0580}"/>
              </a:ext>
            </a:extLst>
          </p:cNvPr>
          <p:cNvSpPr txBox="1"/>
          <p:nvPr/>
        </p:nvSpPr>
        <p:spPr>
          <a:xfrm>
            <a:off x="2070988" y="1049903"/>
            <a:ext cx="828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127 ZZ</a:t>
            </a:r>
          </a:p>
        </p:txBody>
      </p:sp>
      <p:sp>
        <p:nvSpPr>
          <p:cNvPr id="23" name="TextovéPole 22">
            <a:extLst>
              <a:ext uri="{FF2B5EF4-FFF2-40B4-BE49-F238E27FC236}">
                <a16:creationId xmlns:a16="http://schemas.microsoft.com/office/drawing/2014/main" id="{45B30AC3-6B7D-3D4A-509E-2B77B0360867}"/>
              </a:ext>
            </a:extLst>
          </p:cNvPr>
          <p:cNvSpPr txBox="1"/>
          <p:nvPr/>
        </p:nvSpPr>
        <p:spPr>
          <a:xfrm>
            <a:off x="4379701" y="1036600"/>
            <a:ext cx="340550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FN + ústavy +  krajské </a:t>
            </a:r>
            <a:r>
              <a:rPr kumimoji="0" lang="cs-CZ" sz="1400" b="1" i="0" u="none" strike="noStrike" kern="1200" cap="none" spc="0" normalizeH="0" baseline="0" noProof="0" dirty="0" err="1">
                <a:ln>
                  <a:noFill/>
                </a:ln>
                <a:solidFill>
                  <a:prstClr val="black"/>
                </a:solidFill>
                <a:effectLst/>
                <a:uLnTx/>
                <a:uFillTx/>
                <a:latin typeface="Calibri" panose="020F0502020204030204"/>
                <a:ea typeface="+mn-ea"/>
                <a:cs typeface="+mn-cs"/>
              </a:rPr>
              <a:t>nem</a:t>
            </a: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5" name="TextovéPole 24">
            <a:extLst>
              <a:ext uri="{FF2B5EF4-FFF2-40B4-BE49-F238E27FC236}">
                <a16:creationId xmlns:a16="http://schemas.microsoft.com/office/drawing/2014/main" id="{C23A2C3C-56E9-42FD-9F53-6B5D7DD25DBB}"/>
              </a:ext>
            </a:extLst>
          </p:cNvPr>
          <p:cNvSpPr txBox="1"/>
          <p:nvPr/>
        </p:nvSpPr>
        <p:spPr>
          <a:xfrm>
            <a:off x="9629759" y="1049903"/>
            <a:ext cx="134855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Ostatní ZZ</a:t>
            </a:r>
          </a:p>
        </p:txBody>
      </p:sp>
      <p:sp>
        <p:nvSpPr>
          <p:cNvPr id="26" name="TextovéPole 25">
            <a:extLst>
              <a:ext uri="{FF2B5EF4-FFF2-40B4-BE49-F238E27FC236}">
                <a16:creationId xmlns:a16="http://schemas.microsoft.com/office/drawing/2014/main" id="{AB697F7B-21FE-8268-A6D3-327A0D7B59A0}"/>
              </a:ext>
            </a:extLst>
          </p:cNvPr>
          <p:cNvSpPr txBox="1"/>
          <p:nvPr/>
        </p:nvSpPr>
        <p:spPr>
          <a:xfrm rot="16200000">
            <a:off x="-791290" y="2046494"/>
            <a:ext cx="18288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Průměrná odměna v Kč</a:t>
            </a:r>
          </a:p>
        </p:txBody>
      </p:sp>
      <p:sp>
        <p:nvSpPr>
          <p:cNvPr id="39" name="TextovéPole 38">
            <a:extLst>
              <a:ext uri="{FF2B5EF4-FFF2-40B4-BE49-F238E27FC236}">
                <a16:creationId xmlns:a16="http://schemas.microsoft.com/office/drawing/2014/main" id="{4A3799BB-3144-15EF-82BA-99938B4817BE}"/>
              </a:ext>
            </a:extLst>
          </p:cNvPr>
          <p:cNvSpPr txBox="1"/>
          <p:nvPr/>
        </p:nvSpPr>
        <p:spPr>
          <a:xfrm>
            <a:off x="7431447" y="360250"/>
            <a:ext cx="4607978" cy="369332"/>
          </a:xfrm>
          <a:prstGeom prst="rect">
            <a:avLst/>
          </a:prstGeom>
          <a:solidFill>
            <a:schemeClr val="bg2"/>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ZZ s úvazky lékařů v HPP&gt;20 a počet HP&gt;1000</a:t>
            </a:r>
          </a:p>
        </p:txBody>
      </p:sp>
      <p:cxnSp>
        <p:nvCxnSpPr>
          <p:cNvPr id="3" name="Přímá spojnice 2">
            <a:extLst>
              <a:ext uri="{FF2B5EF4-FFF2-40B4-BE49-F238E27FC236}">
                <a16:creationId xmlns:a16="http://schemas.microsoft.com/office/drawing/2014/main" id="{D5967E35-60A9-CF46-3D0D-B2EA1E53048F}"/>
              </a:ext>
            </a:extLst>
          </p:cNvPr>
          <p:cNvCxnSpPr>
            <a:cxnSpLocks/>
          </p:cNvCxnSpPr>
          <p:nvPr/>
        </p:nvCxnSpPr>
        <p:spPr>
          <a:xfrm flipV="1">
            <a:off x="720473" y="1876425"/>
            <a:ext cx="3175252" cy="5619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208AD76E-98D9-D847-2A57-9A7BCAF7DC3C}"/>
              </a:ext>
            </a:extLst>
          </p:cNvPr>
          <p:cNvCxnSpPr>
            <a:cxnSpLocks/>
          </p:cNvCxnSpPr>
          <p:nvPr/>
        </p:nvCxnSpPr>
        <p:spPr>
          <a:xfrm flipV="1">
            <a:off x="8455698" y="1858693"/>
            <a:ext cx="3292452" cy="5627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8770CF43-DAA3-12E7-E3C5-B01087C1CA2D}"/>
              </a:ext>
            </a:extLst>
          </p:cNvPr>
          <p:cNvSpPr txBox="1"/>
          <p:nvPr/>
        </p:nvSpPr>
        <p:spPr>
          <a:xfrm>
            <a:off x="246221" y="3986664"/>
            <a:ext cx="1182294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Podíl úvazků vykazovaných za práci přesčas se mezi poskytovateli akutní lůžkové péče významně liší. Celkově je práce přesčas vykazována tak, aby cca odpovídala zákoníku práce, tj. do výše 416 hodin ročně: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v ALP pracuje 11 734 lékařů + práce přesčas je vykazována v objemu 2 215 úvazků</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- 2215 úvazků odpovídá cca 4 430 000 hodinám (penzum hodin cca 2000 na úvazek ročně, cca 40 h. týdně)</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000" b="0" i="0" u="none" strike="noStrike" kern="1200" cap="none" spc="0" normalizeH="0" baseline="0" noProof="0" dirty="0">
                <a:ln>
                  <a:noFill/>
                </a:ln>
                <a:solidFill>
                  <a:prstClr val="black"/>
                </a:solidFill>
                <a:effectLst/>
                <a:uLnTx/>
                <a:uFillTx/>
                <a:latin typeface="Calibri" panose="020F0502020204030204"/>
                <a:ea typeface="+mn-ea"/>
                <a:cs typeface="+mn-cs"/>
              </a:rPr>
              <a:t>- 4 430 000 / 11 734 = cca 380 přesčasových hodin na 1 úvazek lékaře</a:t>
            </a:r>
          </a:p>
        </p:txBody>
      </p:sp>
      <p:sp>
        <p:nvSpPr>
          <p:cNvPr id="4" name="TextovéPole 3">
            <a:extLst>
              <a:ext uri="{FF2B5EF4-FFF2-40B4-BE49-F238E27FC236}">
                <a16:creationId xmlns:a16="http://schemas.microsoft.com/office/drawing/2014/main" id="{59B249E6-F93B-D405-0685-0592E7C55FA8}"/>
              </a:ext>
            </a:extLst>
          </p:cNvPr>
          <p:cNvSpPr txBox="1"/>
          <p:nvPr/>
        </p:nvSpPr>
        <p:spPr>
          <a:xfrm>
            <a:off x="892418" y="5743786"/>
            <a:ext cx="4493347" cy="830997"/>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Celkem je za rok 2022 vykázáno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2 215 úvazků v přesčasech</a:t>
            </a:r>
          </a:p>
        </p:txBody>
      </p:sp>
      <p:sp>
        <p:nvSpPr>
          <p:cNvPr id="5" name="TextovéPole 4">
            <a:extLst>
              <a:ext uri="{FF2B5EF4-FFF2-40B4-BE49-F238E27FC236}">
                <a16:creationId xmlns:a16="http://schemas.microsoft.com/office/drawing/2014/main" id="{CC9F86F9-CBA6-7FC3-D21B-50985BBCE4F5}"/>
              </a:ext>
            </a:extLst>
          </p:cNvPr>
          <p:cNvSpPr txBox="1"/>
          <p:nvPr/>
        </p:nvSpPr>
        <p:spPr>
          <a:xfrm>
            <a:off x="6590476" y="5743786"/>
            <a:ext cx="4493347" cy="830997"/>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Celkem je za rok 2022 vykázáno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2 404 úvazků v dohodách</a:t>
            </a:r>
          </a:p>
        </p:txBody>
      </p:sp>
      <p:sp>
        <p:nvSpPr>
          <p:cNvPr id="11" name="TextovéPole 10">
            <a:extLst>
              <a:ext uri="{FF2B5EF4-FFF2-40B4-BE49-F238E27FC236}">
                <a16:creationId xmlns:a16="http://schemas.microsoft.com/office/drawing/2014/main" id="{654D53C7-3C8F-68F7-B603-A7EB397E186A}"/>
              </a:ext>
            </a:extLst>
          </p:cNvPr>
          <p:cNvSpPr txBox="1"/>
          <p:nvPr/>
        </p:nvSpPr>
        <p:spPr>
          <a:xfrm>
            <a:off x="5539045" y="5747507"/>
            <a:ext cx="9239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8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2337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EA328CEC-C272-456D-B936-D7E722870E2A}"/>
              </a:ext>
            </a:extLst>
          </p:cNvPr>
          <p:cNvSpPr txBox="1">
            <a:spLocks/>
          </p:cNvSpPr>
          <p:nvPr/>
        </p:nvSpPr>
        <p:spPr>
          <a:xfrm>
            <a:off x="257558" y="156023"/>
            <a:ext cx="11705842" cy="1984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200" b="1" i="0" u="none" strike="noStrike" kern="1200" cap="none" spc="0" normalizeH="0" baseline="0" noProof="0" dirty="0">
                <a:ln>
                  <a:noFill/>
                </a:ln>
                <a:solidFill>
                  <a:srgbClr val="0000FF"/>
                </a:solidFill>
                <a:effectLst/>
                <a:uLnTx/>
                <a:uFillTx/>
                <a:latin typeface="Calibri" panose="020F0502020204030204"/>
                <a:ea typeface="+mj-ea"/>
                <a:cs typeface="+mj-cs"/>
              </a:rPr>
              <a:t>KAPACITY LÉKAŘŮ a kapacitní model</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Predikce kapacit ZP je odvislá od stavu a personálních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požadavků sítě PZS …. </a:t>
            </a:r>
            <a:r>
              <a:rPr kumimoji="0" lang="cs-CZ" sz="3200" b="1" i="0" u="sng"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rPr>
              <a:t>daných </a:t>
            </a:r>
            <a:r>
              <a:rPr kumimoji="0" lang="cs-CZ" sz="3200" b="1" i="0" u="sng" strike="noStrike" kern="1200" cap="none" spc="0" normalizeH="0" baseline="0" noProof="0">
                <a:ln>
                  <a:noFill/>
                </a:ln>
                <a:solidFill>
                  <a:srgbClr val="C00000"/>
                </a:solidFill>
                <a:effectLst/>
                <a:uLnTx/>
                <a:uFillTx/>
                <a:latin typeface="Calibri" panose="020F0502020204030204" pitchFamily="34" charset="0"/>
                <a:ea typeface="+mj-ea"/>
                <a:cs typeface="Calibri" panose="020F0502020204030204" pitchFamily="34" charset="0"/>
              </a:rPr>
              <a:t>personální vyhláškou</a:t>
            </a:r>
            <a:r>
              <a:rPr kumimoji="0" lang="cs-CZ" sz="3200" b="1" i="0" u="none" strike="noStrike" kern="1200" cap="none" spc="0" normalizeH="0" baseline="0" noProof="0">
                <a:ln>
                  <a:noFill/>
                </a:ln>
                <a:solidFill>
                  <a:srgbClr val="C00000"/>
                </a:solidFill>
                <a:effectLst/>
                <a:uLnTx/>
                <a:uFillTx/>
                <a:latin typeface="Calibri" panose="020F0502020204030204" pitchFamily="34" charset="0"/>
                <a:ea typeface="+mj-ea"/>
                <a:cs typeface="Calibri" panose="020F0502020204030204" pitchFamily="34" charset="0"/>
              </a:rPr>
              <a:t> </a:t>
            </a:r>
            <a:endParaRPr kumimoji="0" lang="cs-CZ" sz="3200" b="1" i="0" u="none" strike="noStrike" kern="1200" cap="none" spc="0" normalizeH="0" baseline="0" noProof="0" dirty="0">
              <a:ln>
                <a:noFill/>
              </a:ln>
              <a:solidFill>
                <a:srgbClr val="C00000"/>
              </a:solidFill>
              <a:effectLst/>
              <a:uLnTx/>
              <a:uFillTx/>
              <a:latin typeface="Calibri" panose="020F0502020204030204" pitchFamily="34" charset="0"/>
              <a:ea typeface="+mj-ea"/>
              <a:cs typeface="Calibri" panose="020F0502020204030204" pitchFamily="34" charset="0"/>
            </a:endParaRPr>
          </a:p>
        </p:txBody>
      </p:sp>
      <p:sp>
        <p:nvSpPr>
          <p:cNvPr id="20" name="TextovéPole 19"/>
          <p:cNvSpPr txBox="1"/>
          <p:nvPr/>
        </p:nvSpPr>
        <p:spPr>
          <a:xfrm>
            <a:off x="1258982" y="4570014"/>
            <a:ext cx="39862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a:ln>
                  <a:noFill/>
                </a:ln>
                <a:solidFill>
                  <a:prstClr val="black"/>
                </a:solidFill>
                <a:effectLst/>
                <a:uLnTx/>
                <a:uFillTx/>
                <a:latin typeface="Calibri" panose="020F0502020204030204"/>
                <a:ea typeface="+mn-ea"/>
                <a:cs typeface="+mn-cs"/>
              </a:rPr>
              <a:t>INFRASTRUKTURA</a:t>
            </a:r>
          </a:p>
        </p:txBody>
      </p:sp>
      <p:sp>
        <p:nvSpPr>
          <p:cNvPr id="2" name="TextovéPole 1">
            <a:extLst>
              <a:ext uri="{FF2B5EF4-FFF2-40B4-BE49-F238E27FC236}">
                <a16:creationId xmlns:a16="http://schemas.microsoft.com/office/drawing/2014/main" id="{102199A6-2D2F-14A8-B990-8E95485956C3}"/>
              </a:ext>
            </a:extLst>
          </p:cNvPr>
          <p:cNvSpPr txBox="1"/>
          <p:nvPr/>
        </p:nvSpPr>
        <p:spPr>
          <a:xfrm>
            <a:off x="6544826" y="4529418"/>
            <a:ext cx="52688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600" b="1" i="0" u="none" strike="noStrike" kern="1200" cap="none" spc="0" normalizeH="0" baseline="0" noProof="0" dirty="0">
                <a:ln>
                  <a:noFill/>
                </a:ln>
                <a:solidFill>
                  <a:prstClr val="black"/>
                </a:solidFill>
                <a:effectLst/>
                <a:uLnTx/>
                <a:uFillTx/>
                <a:latin typeface="Calibri" panose="020F0502020204030204"/>
                <a:ea typeface="+mn-ea"/>
                <a:cs typeface="+mn-cs"/>
              </a:rPr>
              <a:t>PERSONÁLNÍ KAPACITY</a:t>
            </a:r>
          </a:p>
        </p:txBody>
      </p:sp>
      <p:sp>
        <p:nvSpPr>
          <p:cNvPr id="3" name="Šipka: zahnutá doprava 2">
            <a:extLst>
              <a:ext uri="{FF2B5EF4-FFF2-40B4-BE49-F238E27FC236}">
                <a16:creationId xmlns:a16="http://schemas.microsoft.com/office/drawing/2014/main" id="{625D67DE-C6E7-0D88-9AD9-6CC425854E0F}"/>
              </a:ext>
            </a:extLst>
          </p:cNvPr>
          <p:cNvSpPr/>
          <p:nvPr/>
        </p:nvSpPr>
        <p:spPr>
          <a:xfrm rot="5400000" flipH="1">
            <a:off x="5283481" y="3911903"/>
            <a:ext cx="1270000" cy="41600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Šipka: zahnutá doprava 20">
            <a:extLst>
              <a:ext uri="{FF2B5EF4-FFF2-40B4-BE49-F238E27FC236}">
                <a16:creationId xmlns:a16="http://schemas.microsoft.com/office/drawing/2014/main" id="{17EC1CBC-AFE0-12D6-8CF0-F488450BF3D2}"/>
              </a:ext>
            </a:extLst>
          </p:cNvPr>
          <p:cNvSpPr/>
          <p:nvPr/>
        </p:nvSpPr>
        <p:spPr>
          <a:xfrm rot="5400000" flipV="1">
            <a:off x="5400625" y="1487461"/>
            <a:ext cx="1390749" cy="43308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ovéPole 3">
            <a:extLst>
              <a:ext uri="{FF2B5EF4-FFF2-40B4-BE49-F238E27FC236}">
                <a16:creationId xmlns:a16="http://schemas.microsoft.com/office/drawing/2014/main" id="{A4DD4207-A5A6-27A4-A9B7-D2D37788A92F}"/>
              </a:ext>
            </a:extLst>
          </p:cNvPr>
          <p:cNvSpPr txBox="1"/>
          <p:nvPr/>
        </p:nvSpPr>
        <p:spPr>
          <a:xfrm>
            <a:off x="5218446" y="3883088"/>
            <a:ext cx="152735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0" b="0"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t>
            </a:r>
          </a:p>
        </p:txBody>
      </p:sp>
      <p:sp>
        <p:nvSpPr>
          <p:cNvPr id="5" name="TextovéPole 4">
            <a:extLst>
              <a:ext uri="{FF2B5EF4-FFF2-40B4-BE49-F238E27FC236}">
                <a16:creationId xmlns:a16="http://schemas.microsoft.com/office/drawing/2014/main" id="{247AF982-6935-4344-11A1-728A5951981A}"/>
              </a:ext>
            </a:extLst>
          </p:cNvPr>
          <p:cNvSpPr txBox="1"/>
          <p:nvPr/>
        </p:nvSpPr>
        <p:spPr>
          <a:xfrm rot="1838613">
            <a:off x="8517800" y="2728786"/>
            <a:ext cx="3239755" cy="1107996"/>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srgbClr val="000000"/>
                </a:solidFill>
                <a:effectLst/>
                <a:uLnTx/>
                <a:uFillTx/>
                <a:latin typeface="Calibri"/>
                <a:ea typeface="+mn-ea"/>
                <a:cs typeface="+mn-cs"/>
              </a:rPr>
              <a:t>Je vyhláška vyvážená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srgbClr val="000000"/>
                </a:solidFill>
                <a:effectLst/>
                <a:uLnTx/>
                <a:uFillTx/>
                <a:latin typeface="Calibri"/>
                <a:ea typeface="+mn-ea"/>
                <a:cs typeface="+mn-cs"/>
              </a:rPr>
              <a:t>a respektuje specifika oborů?</a:t>
            </a:r>
          </a:p>
        </p:txBody>
      </p:sp>
      <p:sp>
        <p:nvSpPr>
          <p:cNvPr id="7" name="TextovéPole 6">
            <a:extLst>
              <a:ext uri="{FF2B5EF4-FFF2-40B4-BE49-F238E27FC236}">
                <a16:creationId xmlns:a16="http://schemas.microsoft.com/office/drawing/2014/main" id="{15994DFC-1082-C376-4487-E78CCC5E4CA6}"/>
              </a:ext>
            </a:extLst>
          </p:cNvPr>
          <p:cNvSpPr txBox="1"/>
          <p:nvPr/>
        </p:nvSpPr>
        <p:spPr>
          <a:xfrm rot="19832523">
            <a:off x="356391" y="2815630"/>
            <a:ext cx="3239755" cy="1107996"/>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srgbClr val="000000"/>
                </a:solidFill>
                <a:effectLst/>
                <a:uLnTx/>
                <a:uFillTx/>
                <a:latin typeface="Calibri"/>
                <a:ea typeface="+mn-ea"/>
                <a:cs typeface="+mn-cs"/>
              </a:rPr>
              <a:t>Reaguje infrastruktura PZS na změny v populaci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srgbClr val="000000"/>
                </a:solidFill>
                <a:effectLst/>
                <a:uLnTx/>
                <a:uFillTx/>
                <a:latin typeface="Calibri"/>
                <a:ea typeface="+mn-ea"/>
                <a:cs typeface="+mn-cs"/>
              </a:rPr>
              <a:t>a v jednotlivých oborech? </a:t>
            </a:r>
          </a:p>
        </p:txBody>
      </p:sp>
    </p:spTree>
    <p:extLst>
      <p:ext uri="{BB962C8B-B14F-4D97-AF65-F5344CB8AC3E}">
        <p14:creationId xmlns:p14="http://schemas.microsoft.com/office/powerpoint/2010/main" val="1608004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7F284B7E-2173-4497-9DB1-212E4AF8C74D}"/>
              </a:ext>
            </a:extLst>
          </p:cNvPr>
          <p:cNvSpPr>
            <a:spLocks noGrp="1"/>
          </p:cNvSpPr>
          <p:nvPr>
            <p:ph type="title"/>
          </p:nvPr>
        </p:nvSpPr>
        <p:spPr>
          <a:xfrm>
            <a:off x="427798" y="0"/>
            <a:ext cx="10923104" cy="648072"/>
          </a:xfrm>
        </p:spPr>
        <p:txBody>
          <a:bodyPr/>
          <a:lstStyle/>
          <a:p>
            <a:r>
              <a:rPr lang="cs-CZ" sz="2800" b="1" dirty="0">
                <a:solidFill>
                  <a:srgbClr val="C00000"/>
                </a:solidFill>
                <a:latin typeface="+mn-lt"/>
              </a:rPr>
              <a:t>Výpočet potřebných úvazků dle stavu lůžkového fondu v roce 2022</a:t>
            </a:r>
          </a:p>
        </p:txBody>
      </p:sp>
      <p:graphicFrame>
        <p:nvGraphicFramePr>
          <p:cNvPr id="7" name="Zástupný symbol pro obsah 6">
            <a:extLst>
              <a:ext uri="{FF2B5EF4-FFF2-40B4-BE49-F238E27FC236}">
                <a16:creationId xmlns:a16="http://schemas.microsoft.com/office/drawing/2014/main" id="{B5D971AE-FF10-433A-8A1D-25B6C9BA7E43}"/>
              </a:ext>
            </a:extLst>
          </p:cNvPr>
          <p:cNvGraphicFramePr>
            <a:graphicFrameLocks noGrp="1"/>
          </p:cNvGraphicFramePr>
          <p:nvPr>
            <p:ph idx="1"/>
            <p:extLst>
              <p:ext uri="{D42A27DB-BD31-4B8C-83A1-F6EECF244321}">
                <p14:modId xmlns:p14="http://schemas.microsoft.com/office/powerpoint/2010/main" val="2673250118"/>
              </p:ext>
            </p:extLst>
          </p:nvPr>
        </p:nvGraphicFramePr>
        <p:xfrm>
          <a:off x="427798" y="1013931"/>
          <a:ext cx="11336403" cy="3430746"/>
        </p:xfrm>
        <a:graphic>
          <a:graphicData uri="http://schemas.openxmlformats.org/drawingml/2006/table">
            <a:tbl>
              <a:tblPr firstRow="1" lastRow="1">
                <a:tableStyleId>{9D7B26C5-4107-4FEC-AEDC-1716B250A1EF}</a:tableStyleId>
              </a:tblPr>
              <a:tblGrid>
                <a:gridCol w="1277533">
                  <a:extLst>
                    <a:ext uri="{9D8B030D-6E8A-4147-A177-3AD203B41FA5}">
                      <a16:colId xmlns:a16="http://schemas.microsoft.com/office/drawing/2014/main" val="3188356507"/>
                    </a:ext>
                  </a:extLst>
                </a:gridCol>
                <a:gridCol w="1797208">
                  <a:extLst>
                    <a:ext uri="{9D8B030D-6E8A-4147-A177-3AD203B41FA5}">
                      <a16:colId xmlns:a16="http://schemas.microsoft.com/office/drawing/2014/main" val="2931103384"/>
                    </a:ext>
                  </a:extLst>
                </a:gridCol>
                <a:gridCol w="1039349">
                  <a:extLst>
                    <a:ext uri="{9D8B030D-6E8A-4147-A177-3AD203B41FA5}">
                      <a16:colId xmlns:a16="http://schemas.microsoft.com/office/drawing/2014/main" val="491560824"/>
                    </a:ext>
                  </a:extLst>
                </a:gridCol>
                <a:gridCol w="1147615">
                  <a:extLst>
                    <a:ext uri="{9D8B030D-6E8A-4147-A177-3AD203B41FA5}">
                      <a16:colId xmlns:a16="http://schemas.microsoft.com/office/drawing/2014/main" val="305583215"/>
                    </a:ext>
                  </a:extLst>
                </a:gridCol>
                <a:gridCol w="1039349">
                  <a:extLst>
                    <a:ext uri="{9D8B030D-6E8A-4147-A177-3AD203B41FA5}">
                      <a16:colId xmlns:a16="http://schemas.microsoft.com/office/drawing/2014/main" val="677474720"/>
                    </a:ext>
                  </a:extLst>
                </a:gridCol>
                <a:gridCol w="1039349">
                  <a:extLst>
                    <a:ext uri="{9D8B030D-6E8A-4147-A177-3AD203B41FA5}">
                      <a16:colId xmlns:a16="http://schemas.microsoft.com/office/drawing/2014/main" val="3644636021"/>
                    </a:ext>
                  </a:extLst>
                </a:gridCol>
                <a:gridCol w="1332000">
                  <a:extLst>
                    <a:ext uri="{9D8B030D-6E8A-4147-A177-3AD203B41FA5}">
                      <a16:colId xmlns:a16="http://schemas.microsoft.com/office/drawing/2014/main" val="369964743"/>
                    </a:ext>
                  </a:extLst>
                </a:gridCol>
                <a:gridCol w="1332000">
                  <a:extLst>
                    <a:ext uri="{9D8B030D-6E8A-4147-A177-3AD203B41FA5}">
                      <a16:colId xmlns:a16="http://schemas.microsoft.com/office/drawing/2014/main" val="1253631553"/>
                    </a:ext>
                  </a:extLst>
                </a:gridCol>
                <a:gridCol w="1332000">
                  <a:extLst>
                    <a:ext uri="{9D8B030D-6E8A-4147-A177-3AD203B41FA5}">
                      <a16:colId xmlns:a16="http://schemas.microsoft.com/office/drawing/2014/main" val="4127967483"/>
                    </a:ext>
                  </a:extLst>
                </a:gridCol>
              </a:tblGrid>
              <a:tr h="648000">
                <a:tc>
                  <a:txBody>
                    <a:bodyPr/>
                    <a:lstStyle/>
                    <a:p>
                      <a:pPr algn="l" fontAlgn="b"/>
                      <a:r>
                        <a:rPr lang="cs-CZ" sz="1400" b="1" i="0" u="none" strike="noStrike" dirty="0">
                          <a:solidFill>
                            <a:srgbClr val="000000"/>
                          </a:solidFill>
                          <a:effectLst/>
                          <a:latin typeface="+mn-lt"/>
                        </a:rPr>
                        <a:t>Typ lůžka</a:t>
                      </a:r>
                    </a:p>
                  </a:txBody>
                  <a:tcPr marL="6350" marR="6350" marT="6350" marB="0" anchor="ctr"/>
                </a:tc>
                <a:tc>
                  <a:txBody>
                    <a:bodyPr/>
                    <a:lstStyle/>
                    <a:p>
                      <a:pPr algn="l" fontAlgn="b"/>
                      <a:r>
                        <a:rPr lang="cs-CZ" sz="1400" b="1" i="0" u="none" strike="noStrike" dirty="0">
                          <a:solidFill>
                            <a:srgbClr val="000000"/>
                          </a:solidFill>
                          <a:effectLst/>
                          <a:latin typeface="+mn-lt"/>
                        </a:rPr>
                        <a:t>Forma péče</a:t>
                      </a:r>
                    </a:p>
                  </a:txBody>
                  <a:tcPr marL="6350" marR="6350" marT="6350" marB="0" anchor="ctr"/>
                </a:tc>
                <a:tc>
                  <a:txBody>
                    <a:bodyPr/>
                    <a:lstStyle/>
                    <a:p>
                      <a:pPr algn="l" fontAlgn="b"/>
                      <a:r>
                        <a:rPr lang="cs-CZ" sz="1400" b="1" i="0" u="none" strike="noStrike" dirty="0">
                          <a:solidFill>
                            <a:srgbClr val="000000"/>
                          </a:solidFill>
                          <a:effectLst/>
                          <a:latin typeface="+mn-lt"/>
                        </a:rPr>
                        <a:t>Počet lůžek</a:t>
                      </a:r>
                    </a:p>
                  </a:txBody>
                  <a:tcPr marL="6350" marR="6350" marT="6350" marB="0" anchor="ctr">
                    <a:solidFill>
                      <a:schemeClr val="bg2">
                        <a:lumMod val="90000"/>
                      </a:schemeClr>
                    </a:solidFill>
                  </a:tcPr>
                </a:tc>
                <a:tc>
                  <a:txBody>
                    <a:bodyPr/>
                    <a:lstStyle/>
                    <a:p>
                      <a:pPr algn="ctr" rtl="0" fontAlgn="ctr"/>
                      <a:r>
                        <a:rPr lang="cs-CZ" sz="1400" b="1" u="none" strike="noStrike" dirty="0">
                          <a:effectLst/>
                          <a:latin typeface="+mn-lt"/>
                        </a:rPr>
                        <a:t>Minimální úvazky </a:t>
                      </a:r>
                    </a:p>
                    <a:p>
                      <a:pPr algn="ctr" rtl="0" fontAlgn="ctr"/>
                      <a:r>
                        <a:rPr lang="cs-CZ" sz="1400" b="1" u="none" strike="noStrike" dirty="0">
                          <a:effectLst/>
                          <a:latin typeface="+mn-lt"/>
                        </a:rPr>
                        <a:t>dle vyhlášky</a:t>
                      </a:r>
                      <a:endParaRPr lang="cs-CZ" sz="1400" b="1" i="1" u="none" strike="noStrike" dirty="0">
                        <a:solidFill>
                          <a:srgbClr val="808080"/>
                        </a:solidFill>
                        <a:effectLst/>
                        <a:latin typeface="+mn-lt"/>
                      </a:endParaRPr>
                    </a:p>
                  </a:txBody>
                  <a:tcPr marL="6350" marR="6350" marT="6350" marB="0" anchor="ctr"/>
                </a:tc>
                <a:tc>
                  <a:txBody>
                    <a:bodyPr/>
                    <a:lstStyle/>
                    <a:p>
                      <a:pPr algn="ctr" rtl="0" fontAlgn="ctr"/>
                      <a:r>
                        <a:rPr lang="cs-CZ" sz="1400" b="1" u="none" strike="noStrike" dirty="0">
                          <a:effectLst/>
                          <a:latin typeface="+mn-lt"/>
                        </a:rPr>
                        <a:t>Potřeba úvazků pro SYSTEMIZACI</a:t>
                      </a:r>
                      <a:endParaRPr lang="cs-CZ" sz="1400" b="1" i="0" u="none" strike="noStrike" dirty="0">
                        <a:solidFill>
                          <a:srgbClr val="000000"/>
                        </a:solidFill>
                        <a:effectLst/>
                        <a:latin typeface="+mn-lt"/>
                      </a:endParaRPr>
                    </a:p>
                  </a:txBody>
                  <a:tcPr marL="6350" marR="6350" marT="6350" marB="0" anchor="ctr"/>
                </a:tc>
                <a:tc>
                  <a:txBody>
                    <a:bodyPr/>
                    <a:lstStyle/>
                    <a:p>
                      <a:pPr algn="ctr" rtl="0" fontAlgn="ctr"/>
                      <a:r>
                        <a:rPr lang="cs-CZ" sz="1400" b="1" u="none" strike="noStrike" dirty="0">
                          <a:effectLst/>
                          <a:latin typeface="+mn-lt"/>
                        </a:rPr>
                        <a:t>Přepočet na </a:t>
                      </a:r>
                    </a:p>
                    <a:p>
                      <a:pPr algn="ctr" rtl="0" fontAlgn="ctr"/>
                      <a:r>
                        <a:rPr lang="cs-CZ" sz="1400" b="1" u="none" strike="noStrike" dirty="0">
                          <a:effectLst/>
                          <a:latin typeface="+mn-lt"/>
                        </a:rPr>
                        <a:t>1 lůžko</a:t>
                      </a:r>
                      <a:endParaRPr lang="cs-CZ" sz="1400" b="1" i="0" u="none" strike="noStrike" dirty="0">
                        <a:solidFill>
                          <a:srgbClr val="C00000"/>
                        </a:solidFill>
                        <a:effectLst/>
                        <a:latin typeface="+mn-lt"/>
                      </a:endParaRPr>
                    </a:p>
                  </a:txBody>
                  <a:tcPr marL="6350" marR="6350" marT="6350" marB="0" anchor="ctr"/>
                </a:tc>
                <a:tc>
                  <a:txBody>
                    <a:bodyPr/>
                    <a:lstStyle/>
                    <a:p>
                      <a:pPr algn="ctr" rtl="0" fontAlgn="ctr"/>
                      <a:r>
                        <a:rPr lang="cs-CZ" sz="1400" b="1" u="none" strike="noStrike" dirty="0">
                          <a:effectLst/>
                          <a:latin typeface="+mn-lt"/>
                        </a:rPr>
                        <a:t>Potřeba úvazků LÉKAŘŮ U LŮŽKA</a:t>
                      </a:r>
                      <a:endParaRPr lang="cs-CZ" sz="1400" b="1" i="0" u="none" strike="noStrike" dirty="0">
                        <a:solidFill>
                          <a:srgbClr val="000000"/>
                        </a:solidFill>
                        <a:effectLst/>
                        <a:latin typeface="+mn-lt"/>
                      </a:endParaRPr>
                    </a:p>
                  </a:txBody>
                  <a:tcPr marL="6350" marR="6350" marT="6350" marB="0" anchor="ctr"/>
                </a:tc>
                <a:tc>
                  <a:txBody>
                    <a:bodyPr/>
                    <a:lstStyle/>
                    <a:p>
                      <a:pPr algn="ctr" rtl="0" fontAlgn="ctr"/>
                      <a:r>
                        <a:rPr lang="cs-CZ" sz="1400" b="1" u="none" strike="noStrike" dirty="0">
                          <a:effectLst/>
                          <a:latin typeface="+mn-lt"/>
                        </a:rPr>
                        <a:t>Potřeba úvazků VEDOUCÍ LÉKAŘI</a:t>
                      </a:r>
                      <a:endParaRPr lang="cs-CZ" sz="1400" b="1" i="0" u="none" strike="noStrike" dirty="0">
                        <a:solidFill>
                          <a:srgbClr val="000000"/>
                        </a:solidFill>
                        <a:effectLst/>
                        <a:latin typeface="+mn-lt"/>
                      </a:endParaRPr>
                    </a:p>
                  </a:txBody>
                  <a:tcPr marL="6350" marR="6350" marT="6350" marB="0" anchor="ctr"/>
                </a:tc>
                <a:tc>
                  <a:txBody>
                    <a:bodyPr/>
                    <a:lstStyle/>
                    <a:p>
                      <a:pPr algn="ctr" rtl="0" fontAlgn="ctr"/>
                      <a:r>
                        <a:rPr lang="cs-CZ" sz="1400" b="1" u="none" strike="noStrike" dirty="0">
                          <a:effectLst/>
                          <a:latin typeface="+mn-lt"/>
                        </a:rPr>
                        <a:t>Potřeba úvazků LÉKAŘI CELKEM</a:t>
                      </a:r>
                      <a:endParaRPr lang="cs-CZ" sz="1400" b="1" i="0" u="none" strike="noStrike" dirty="0">
                        <a:solidFill>
                          <a:srgbClr val="000000"/>
                        </a:solidFill>
                        <a:effectLst/>
                        <a:latin typeface="+mn-lt"/>
                      </a:endParaRPr>
                    </a:p>
                  </a:txBody>
                  <a:tcPr marL="6350" marR="6350" marT="6350" marB="0" anchor="ctr">
                    <a:solidFill>
                      <a:schemeClr val="bg2">
                        <a:lumMod val="90000"/>
                      </a:schemeClr>
                    </a:solidFill>
                  </a:tcPr>
                </a:tc>
                <a:extLst>
                  <a:ext uri="{0D108BD9-81ED-4DB2-BD59-A6C34878D82A}">
                    <a16:rowId xmlns:a16="http://schemas.microsoft.com/office/drawing/2014/main" val="238916221"/>
                  </a:ext>
                </a:extLst>
              </a:tr>
              <a:tr h="310190">
                <a:tc>
                  <a:txBody>
                    <a:bodyPr/>
                    <a:lstStyle/>
                    <a:p>
                      <a:pPr algn="l" fontAlgn="b"/>
                      <a:r>
                        <a:rPr lang="cs-CZ" sz="1400" u="none" strike="noStrike" dirty="0">
                          <a:effectLst/>
                        </a:rPr>
                        <a:t>akutní péče</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cs-CZ" sz="1400" u="none" strike="noStrike" dirty="0">
                          <a:effectLst/>
                        </a:rPr>
                        <a:t>standardní</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cs-CZ" sz="1400" b="0" i="0" u="none" strike="noStrike">
                          <a:solidFill>
                            <a:srgbClr val="000000"/>
                          </a:solidFill>
                          <a:effectLst/>
                          <a:latin typeface="Calibri" panose="020F0502020204030204" pitchFamily="34" charset="0"/>
                        </a:rPr>
                        <a:t>42 364</a:t>
                      </a:r>
                    </a:p>
                  </a:txBody>
                  <a:tcPr marL="6350" marR="6350" marT="6350" marB="0" anchor="ctr">
                    <a:solidFill>
                      <a:schemeClr val="bg2">
                        <a:lumMod val="90000"/>
                      </a:schemeClr>
                    </a:solidFill>
                  </a:tcPr>
                </a:tc>
                <a:tc>
                  <a:txBody>
                    <a:bodyPr/>
                    <a:lstStyle/>
                    <a:p>
                      <a:pPr algn="ctr" rtl="0" fontAlgn="ctr"/>
                      <a:r>
                        <a:rPr lang="cs-CZ" sz="1400" b="0" i="1" u="none" strike="noStrike" dirty="0">
                          <a:solidFill>
                            <a:srgbClr val="808080"/>
                          </a:solidFill>
                          <a:effectLst/>
                          <a:latin typeface="Calibri" panose="020F0502020204030204" pitchFamily="34" charset="0"/>
                        </a:rPr>
                        <a:t>4,00 </a:t>
                      </a:r>
                    </a:p>
                  </a:txBody>
                  <a:tcPr marL="6350" marR="6350" marT="6350" marB="0" anchor="ctr">
                    <a:solidFill>
                      <a:schemeClr val="bg1"/>
                    </a:solidFill>
                  </a:tcPr>
                </a:tc>
                <a:tc>
                  <a:txBody>
                    <a:bodyPr/>
                    <a:lstStyle/>
                    <a:p>
                      <a:pPr algn="ctr" rtl="0" fontAlgn="ctr"/>
                      <a:r>
                        <a:rPr lang="cs-CZ" sz="1400" b="0" i="0" u="none" strike="noStrike" dirty="0">
                          <a:solidFill>
                            <a:srgbClr val="000000"/>
                          </a:solidFill>
                          <a:effectLst/>
                          <a:latin typeface="Calibri" panose="020F0502020204030204" pitchFamily="34" charset="0"/>
                        </a:rPr>
                        <a:t>6,00 </a:t>
                      </a:r>
                    </a:p>
                  </a:txBody>
                  <a:tcPr marL="6350" marR="6350" marT="6350" marB="0" anchor="c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0,20 </a:t>
                      </a:r>
                    </a:p>
                  </a:txBody>
                  <a:tcPr marL="6350" marR="6350" marT="6350" marB="0" anchor="ctr">
                    <a:solidFill>
                      <a:schemeClr val="bg1"/>
                    </a:solidFill>
                  </a:tcPr>
                </a:tc>
                <a:tc>
                  <a:txBody>
                    <a:bodyPr/>
                    <a:lstStyle/>
                    <a:p>
                      <a:pPr algn="ctr" rtl="0" fontAlgn="ctr"/>
                      <a:r>
                        <a:rPr lang="cs-CZ" sz="1400" b="0" i="0" u="none" strike="noStrike">
                          <a:solidFill>
                            <a:srgbClr val="000000"/>
                          </a:solidFill>
                          <a:effectLst/>
                          <a:latin typeface="Calibri" panose="020F0502020204030204" pitchFamily="34" charset="0"/>
                        </a:rPr>
                        <a:t>8 473 </a:t>
                      </a:r>
                    </a:p>
                  </a:txBody>
                  <a:tcPr marL="6350" marR="6350" marT="6350" marB="0" anchor="ctr">
                    <a:solidFill>
                      <a:schemeClr val="bg1"/>
                    </a:solidFill>
                  </a:tcPr>
                </a:tc>
                <a:tc>
                  <a:txBody>
                    <a:bodyPr/>
                    <a:lstStyle/>
                    <a:p>
                      <a:pPr algn="ctr" rtl="0" fontAlgn="ctr"/>
                      <a:r>
                        <a:rPr lang="cs-CZ" sz="1400" b="0" i="0" u="none" strike="noStrike">
                          <a:solidFill>
                            <a:srgbClr val="000000"/>
                          </a:solidFill>
                          <a:effectLst/>
                          <a:latin typeface="Calibri" panose="020F0502020204030204" pitchFamily="34" charset="0"/>
                        </a:rPr>
                        <a:t>1 412 </a:t>
                      </a:r>
                    </a:p>
                  </a:txBody>
                  <a:tcPr marL="6350" marR="6350" marT="6350" marB="0" anchor="ctr"/>
                </a:tc>
                <a:tc>
                  <a:txBody>
                    <a:bodyPr/>
                    <a:lstStyle/>
                    <a:p>
                      <a:pPr algn="ctr" rtl="0" fontAlgn="ctr"/>
                      <a:r>
                        <a:rPr lang="cs-CZ" sz="1400" b="0" i="0" u="none" strike="noStrike">
                          <a:solidFill>
                            <a:srgbClr val="000000"/>
                          </a:solidFill>
                          <a:effectLst/>
                          <a:latin typeface="Calibri" panose="020F0502020204030204" pitchFamily="34" charset="0"/>
                        </a:rPr>
                        <a:t>9 885 </a:t>
                      </a:r>
                    </a:p>
                  </a:txBody>
                  <a:tcPr marL="6350" marR="6350" marT="6350" marB="0" anchor="ctr">
                    <a:solidFill>
                      <a:schemeClr val="bg2">
                        <a:lumMod val="90000"/>
                      </a:schemeClr>
                    </a:solidFill>
                  </a:tcPr>
                </a:tc>
                <a:extLst>
                  <a:ext uri="{0D108BD9-81ED-4DB2-BD59-A6C34878D82A}">
                    <a16:rowId xmlns:a16="http://schemas.microsoft.com/office/drawing/2014/main" val="2621872934"/>
                  </a:ext>
                </a:extLst>
              </a:tr>
              <a:tr h="310190">
                <a:tc>
                  <a:txBody>
                    <a:bodyPr/>
                    <a:lstStyle/>
                    <a:p>
                      <a:pPr algn="l" fontAlgn="b"/>
                      <a:endParaRPr lang="cs-CZ"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cs-CZ" sz="1400" u="none" strike="noStrike">
                          <a:effectLst/>
                        </a:rPr>
                        <a:t>resuscitační péče</a:t>
                      </a:r>
                      <a:endParaRPr lang="cs-C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ctr"/>
                      <a:r>
                        <a:rPr lang="cs-CZ" sz="1400" b="0" i="0" u="none" strike="noStrike">
                          <a:solidFill>
                            <a:srgbClr val="292929"/>
                          </a:solidFill>
                          <a:effectLst/>
                          <a:latin typeface="Calibri" panose="020F0502020204030204" pitchFamily="34" charset="0"/>
                        </a:rPr>
                        <a:t>2 855</a:t>
                      </a:r>
                    </a:p>
                  </a:txBody>
                  <a:tcPr marL="6350" marR="6350" marT="6350" marB="0" anchor="ctr">
                    <a:solidFill>
                      <a:schemeClr val="bg2">
                        <a:lumMod val="90000"/>
                      </a:schemeClr>
                    </a:solidFill>
                  </a:tcPr>
                </a:tc>
                <a:tc>
                  <a:txBody>
                    <a:bodyPr/>
                    <a:lstStyle/>
                    <a:p>
                      <a:pPr algn="ctr" rtl="0" fontAlgn="ctr"/>
                      <a:r>
                        <a:rPr lang="cs-CZ" sz="1400" b="0" i="1" u="none" strike="noStrike">
                          <a:solidFill>
                            <a:srgbClr val="808080"/>
                          </a:solidFill>
                          <a:effectLst/>
                          <a:latin typeface="Calibri" panose="020F0502020204030204" pitchFamily="34" charset="0"/>
                        </a:rPr>
                        <a:t>0,55 </a:t>
                      </a:r>
                    </a:p>
                  </a:txBody>
                  <a:tcPr marL="6350" marR="6350" marT="6350" marB="0" anchor="ctr">
                    <a:solidFill>
                      <a:schemeClr val="bg1"/>
                    </a:solidFill>
                  </a:tcPr>
                </a:tc>
                <a:tc>
                  <a:txBody>
                    <a:bodyPr/>
                    <a:lstStyle/>
                    <a:p>
                      <a:pPr algn="ctr" rtl="0" fontAlgn="ctr"/>
                      <a:r>
                        <a:rPr lang="cs-CZ" sz="1400" b="0" i="0" u="none" strike="noStrike" dirty="0">
                          <a:solidFill>
                            <a:srgbClr val="000000"/>
                          </a:solidFill>
                          <a:effectLst/>
                          <a:latin typeface="Calibri" panose="020F0502020204030204" pitchFamily="34" charset="0"/>
                        </a:rPr>
                        <a:t>0,55 </a:t>
                      </a:r>
                    </a:p>
                  </a:txBody>
                  <a:tcPr marL="6350" marR="6350" marT="6350" marB="0" anchor="c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0,55 </a:t>
                      </a:r>
                    </a:p>
                  </a:txBody>
                  <a:tcPr marL="6350" marR="6350" marT="6350" marB="0" anchor="ctr">
                    <a:solidFill>
                      <a:schemeClr val="bg1"/>
                    </a:solidFill>
                  </a:tcPr>
                </a:tc>
                <a:tc>
                  <a:txBody>
                    <a:bodyPr/>
                    <a:lstStyle/>
                    <a:p>
                      <a:pPr algn="ctr" rtl="0" fontAlgn="ctr"/>
                      <a:r>
                        <a:rPr lang="cs-CZ" sz="1400" b="0" i="0" u="none" strike="noStrike">
                          <a:solidFill>
                            <a:srgbClr val="000000"/>
                          </a:solidFill>
                          <a:effectLst/>
                          <a:latin typeface="Calibri" panose="020F0502020204030204" pitchFamily="34" charset="0"/>
                        </a:rPr>
                        <a:t>1 570 </a:t>
                      </a:r>
                    </a:p>
                  </a:txBody>
                  <a:tcPr marL="6350" marR="6350" marT="6350" marB="0" anchor="ctr">
                    <a:solidFill>
                      <a:schemeClr val="bg1"/>
                    </a:solidFill>
                  </a:tcPr>
                </a:tc>
                <a:tc>
                  <a:txBody>
                    <a:bodyPr/>
                    <a:lstStyle/>
                    <a:p>
                      <a:pPr algn="ctr" rtl="0" fontAlgn="ctr"/>
                      <a:r>
                        <a:rPr lang="cs-CZ" sz="1400" b="0" i="0" u="none" strike="noStrike">
                          <a:solidFill>
                            <a:srgbClr val="000000"/>
                          </a:solidFill>
                          <a:effectLst/>
                          <a:latin typeface="Calibri" panose="020F0502020204030204" pitchFamily="34" charset="0"/>
                        </a:rPr>
                        <a:t>571 </a:t>
                      </a:r>
                    </a:p>
                  </a:txBody>
                  <a:tcPr marL="6350" marR="6350" marT="6350" marB="0" anchor="ctr"/>
                </a:tc>
                <a:tc>
                  <a:txBody>
                    <a:bodyPr/>
                    <a:lstStyle/>
                    <a:p>
                      <a:pPr algn="ctr" rtl="0" fontAlgn="ctr"/>
                      <a:r>
                        <a:rPr lang="cs-CZ" sz="1400" b="0" i="0" u="none" strike="noStrike">
                          <a:solidFill>
                            <a:srgbClr val="000000"/>
                          </a:solidFill>
                          <a:effectLst/>
                          <a:latin typeface="Calibri" panose="020F0502020204030204" pitchFamily="34" charset="0"/>
                        </a:rPr>
                        <a:t>2 141 </a:t>
                      </a:r>
                    </a:p>
                  </a:txBody>
                  <a:tcPr marL="6350" marR="6350" marT="6350" marB="0" anchor="ctr">
                    <a:solidFill>
                      <a:schemeClr val="bg2">
                        <a:lumMod val="90000"/>
                      </a:schemeClr>
                    </a:solidFill>
                  </a:tcPr>
                </a:tc>
                <a:extLst>
                  <a:ext uri="{0D108BD9-81ED-4DB2-BD59-A6C34878D82A}">
                    <a16:rowId xmlns:a16="http://schemas.microsoft.com/office/drawing/2014/main" val="1188170172"/>
                  </a:ext>
                </a:extLst>
              </a:tr>
              <a:tr h="611416">
                <a:tc>
                  <a:txBody>
                    <a:bodyPr/>
                    <a:lstStyle/>
                    <a:p>
                      <a:pPr algn="l" fontAlgn="b"/>
                      <a:endParaRPr lang="cs-CZ" sz="14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cs-CZ" sz="1400" u="none" strike="noStrike" dirty="0">
                          <a:effectLst/>
                        </a:rPr>
                        <a:t>jednotka intenzivní péče</a:t>
                      </a:r>
                      <a:endParaRPr lang="cs-CZ" sz="14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cs-CZ" sz="1400" b="0" i="0" u="none" strike="noStrike">
                          <a:solidFill>
                            <a:srgbClr val="292929"/>
                          </a:solidFill>
                          <a:effectLst/>
                          <a:latin typeface="Calibri" panose="020F0502020204030204" pitchFamily="34" charset="0"/>
                        </a:rPr>
                        <a:t>2 855</a:t>
                      </a:r>
                    </a:p>
                  </a:txBody>
                  <a:tcPr marL="6350" marR="6350" marT="6350" marB="0" anchor="ct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cs-CZ" sz="1400" b="0" i="1" u="none" strike="noStrike">
                          <a:solidFill>
                            <a:srgbClr val="808080"/>
                          </a:solidFill>
                          <a:effectLst/>
                          <a:latin typeface="Calibri" panose="020F0502020204030204" pitchFamily="34" charset="0"/>
                        </a:rPr>
                        <a:t>(1.stupeň=0,15; 2.stupeň=0,2)</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cs-CZ" sz="1400" b="0" i="0" u="none" strike="noStrike">
                          <a:solidFill>
                            <a:srgbClr val="000000"/>
                          </a:solidFill>
                          <a:effectLst/>
                          <a:latin typeface="Calibri" panose="020F0502020204030204" pitchFamily="34" charset="0"/>
                        </a:rPr>
                        <a:t>0,18 </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0,18 </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cs-CZ" sz="1400" b="0" i="0" u="none" strike="noStrike" dirty="0">
                          <a:solidFill>
                            <a:srgbClr val="000000"/>
                          </a:solidFill>
                          <a:effectLst/>
                          <a:latin typeface="Calibri" panose="020F0502020204030204" pitchFamily="34" charset="0"/>
                        </a:rPr>
                        <a:t>500 </a:t>
                      </a:r>
                    </a:p>
                  </a:txBody>
                  <a:tcPr marL="6350" marR="6350" marT="6350"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cs-CZ" sz="1400" b="0" i="0" u="none" strike="noStrike">
                          <a:solidFill>
                            <a:srgbClr val="000000"/>
                          </a:solidFill>
                          <a:effectLst/>
                          <a:latin typeface="Calibri" panose="020F0502020204030204" pitchFamily="34" charset="0"/>
                        </a:rPr>
                        <a:t>571 </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cs-CZ" sz="1400" b="0" i="0" u="none" strike="noStrike">
                          <a:solidFill>
                            <a:srgbClr val="000000"/>
                          </a:solidFill>
                          <a:effectLst/>
                          <a:latin typeface="Calibri" panose="020F0502020204030204" pitchFamily="34" charset="0"/>
                        </a:rPr>
                        <a:t>1 071 </a:t>
                      </a:r>
                    </a:p>
                  </a:txBody>
                  <a:tcPr marL="6350" marR="6350" marT="6350" marB="0" anchor="ctr">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56943487"/>
                  </a:ext>
                </a:extLst>
              </a:tr>
              <a:tr h="310190">
                <a:tc>
                  <a:txBody>
                    <a:bodyPr/>
                    <a:lstStyle/>
                    <a:p>
                      <a:pPr algn="l" fontAlgn="b"/>
                      <a:r>
                        <a:rPr lang="cs-CZ" sz="1400" u="none" strike="noStrike" dirty="0">
                          <a:effectLst/>
                        </a:rPr>
                        <a:t>následná péče</a:t>
                      </a:r>
                      <a:endParaRPr lang="cs-CZ" sz="14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l" fontAlgn="b"/>
                      <a:r>
                        <a:rPr lang="cs-CZ" sz="1400" u="none" strike="noStrike" dirty="0">
                          <a:effectLst/>
                        </a:rPr>
                        <a:t>intenzivní</a:t>
                      </a:r>
                      <a:endParaRPr lang="cs-CZ" sz="14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292929"/>
                          </a:solidFill>
                          <a:effectLst/>
                          <a:latin typeface="Calibri" panose="020F0502020204030204" pitchFamily="34" charset="0"/>
                        </a:rPr>
                        <a:t>553 </a:t>
                      </a:r>
                    </a:p>
                  </a:txBody>
                  <a:tcPr marL="6350" marR="6350" marT="6350" marB="0" anchor="ctr">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algn="ctr" rtl="0" fontAlgn="ctr"/>
                      <a:r>
                        <a:rPr lang="cs-CZ" sz="1400" b="0" i="1" u="none" strike="noStrike">
                          <a:solidFill>
                            <a:srgbClr val="808080"/>
                          </a:solidFill>
                          <a:effectLst/>
                          <a:latin typeface="Calibri" panose="020F0502020204030204" pitchFamily="34" charset="0"/>
                        </a:rPr>
                        <a:t>0,20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000000"/>
                          </a:solidFill>
                          <a:effectLst/>
                          <a:latin typeface="Calibri" panose="020F0502020204030204" pitchFamily="34" charset="0"/>
                        </a:rPr>
                        <a:t>0,20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dirty="0">
                          <a:solidFill>
                            <a:schemeClr val="tx1"/>
                          </a:solidFill>
                          <a:effectLst/>
                          <a:latin typeface="Calibri" panose="020F0502020204030204" pitchFamily="34" charset="0"/>
                        </a:rPr>
                        <a:t>0,20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000000"/>
                          </a:solidFill>
                          <a:effectLst/>
                          <a:latin typeface="Calibri" panose="020F0502020204030204" pitchFamily="34" charset="0"/>
                        </a:rPr>
                        <a:t>111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000000"/>
                          </a:solidFill>
                          <a:effectLst/>
                          <a:latin typeface="Calibri" panose="020F0502020204030204" pitchFamily="34" charset="0"/>
                        </a:rPr>
                        <a:t>111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000000"/>
                          </a:solidFill>
                          <a:effectLst/>
                          <a:latin typeface="Calibri" panose="020F0502020204030204" pitchFamily="34" charset="0"/>
                        </a:rPr>
                        <a:t>221 </a:t>
                      </a:r>
                    </a:p>
                  </a:txBody>
                  <a:tcPr marL="6350" marR="6350" marT="6350" marB="0" anchor="ctr">
                    <a:lnT w="12700" cap="flat" cmpd="sng" algn="ctr">
                      <a:solidFill>
                        <a:schemeClr val="tx1"/>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513109429"/>
                  </a:ext>
                </a:extLst>
              </a:tr>
              <a:tr h="310190">
                <a:tc>
                  <a:txBody>
                    <a:bodyPr/>
                    <a:lstStyle/>
                    <a:p>
                      <a:pPr algn="l" fontAlgn="b"/>
                      <a:endParaRPr lang="cs-CZ" sz="1400" b="0" i="0" u="none" strike="noStrike">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l" fontAlgn="b"/>
                      <a:r>
                        <a:rPr lang="cs-CZ" sz="1400" u="none" strike="noStrike" dirty="0">
                          <a:effectLst/>
                        </a:rPr>
                        <a:t>standardní</a:t>
                      </a:r>
                      <a:endParaRPr lang="cs-CZ" sz="1400" b="0" i="0" u="none" strike="noStrike" dirty="0">
                        <a:solidFill>
                          <a:srgbClr val="000000"/>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cs-CZ" sz="1400" b="0" i="0" u="none" strike="noStrike">
                          <a:solidFill>
                            <a:srgbClr val="292929"/>
                          </a:solidFill>
                          <a:effectLst/>
                          <a:latin typeface="Calibri" panose="020F0502020204030204" pitchFamily="34" charset="0"/>
                        </a:rPr>
                        <a:t>15 387</a:t>
                      </a:r>
                    </a:p>
                  </a:txBody>
                  <a:tcPr marL="6350" marR="6350" marT="6350" marB="0" anchor="ct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rtl="0" fontAlgn="ctr"/>
                      <a:r>
                        <a:rPr lang="cs-CZ" sz="1400" b="0" i="1" u="none" strike="noStrike">
                          <a:solidFill>
                            <a:srgbClr val="808080"/>
                          </a:solidFill>
                          <a:effectLst/>
                          <a:latin typeface="Calibri" panose="020F0502020204030204" pitchFamily="34" charset="0"/>
                        </a:rPr>
                        <a:t>1,30 </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cs-CZ" sz="1400" b="0" i="0" u="none" strike="noStrike">
                          <a:solidFill>
                            <a:srgbClr val="000000"/>
                          </a:solidFill>
                          <a:effectLst/>
                          <a:latin typeface="Calibri" panose="020F0502020204030204" pitchFamily="34" charset="0"/>
                        </a:rPr>
                        <a:t>1,30 </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cs-CZ" sz="1400" b="0" i="0" u="none" strike="noStrike" dirty="0">
                          <a:solidFill>
                            <a:schemeClr val="tx1"/>
                          </a:solidFill>
                          <a:effectLst/>
                          <a:latin typeface="Calibri" panose="020F0502020204030204" pitchFamily="34" charset="0"/>
                        </a:rPr>
                        <a:t>0,04 </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cs-CZ" sz="1400" b="0" i="0" u="none" strike="noStrike">
                          <a:solidFill>
                            <a:srgbClr val="000000"/>
                          </a:solidFill>
                          <a:effectLst/>
                          <a:latin typeface="Calibri" panose="020F0502020204030204" pitchFamily="34" charset="0"/>
                        </a:rPr>
                        <a:t>667 </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cs-CZ" sz="1400" b="0" i="0" u="none" strike="noStrike">
                          <a:solidFill>
                            <a:srgbClr val="000000"/>
                          </a:solidFill>
                          <a:effectLst/>
                          <a:latin typeface="Calibri" panose="020F0502020204030204" pitchFamily="34" charset="0"/>
                        </a:rPr>
                        <a:t>513 </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rtl="0" fontAlgn="ctr"/>
                      <a:r>
                        <a:rPr lang="cs-CZ" sz="1400" b="0" i="0" u="none" strike="noStrike">
                          <a:solidFill>
                            <a:srgbClr val="000000"/>
                          </a:solidFill>
                          <a:effectLst/>
                          <a:latin typeface="Calibri" panose="020F0502020204030204" pitchFamily="34" charset="0"/>
                        </a:rPr>
                        <a:t>1 180 </a:t>
                      </a:r>
                    </a:p>
                  </a:txBody>
                  <a:tcPr marL="6350" marR="6350" marT="6350" marB="0" anchor="ctr">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76916691"/>
                  </a:ext>
                </a:extLst>
              </a:tr>
              <a:tr h="310190">
                <a:tc>
                  <a:txBody>
                    <a:bodyPr/>
                    <a:lstStyle/>
                    <a:p>
                      <a:pPr algn="l" fontAlgn="b"/>
                      <a:r>
                        <a:rPr lang="cs-CZ" sz="1400" u="none" strike="noStrike">
                          <a:effectLst/>
                        </a:rPr>
                        <a:t>dlouhodobá péče</a:t>
                      </a:r>
                      <a:endParaRPr lang="cs-CZ" sz="1400" b="0" i="0" u="none" strike="noStrike">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l" fontAlgn="b"/>
                      <a:r>
                        <a:rPr lang="cs-CZ" sz="1400" u="none" strike="noStrike" dirty="0">
                          <a:effectLst/>
                        </a:rPr>
                        <a:t>intenzivní</a:t>
                      </a:r>
                      <a:endParaRPr lang="cs-CZ" sz="1400" b="0" i="0" u="none" strike="noStrike" dirty="0">
                        <a:solidFill>
                          <a:srgbClr val="000000"/>
                        </a:solidFill>
                        <a:effectLst/>
                        <a:latin typeface="Calibri" panose="020F0502020204030204" pitchFamily="34"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292929"/>
                          </a:solidFill>
                          <a:effectLst/>
                          <a:latin typeface="Calibri" panose="020F0502020204030204" pitchFamily="34" charset="0"/>
                        </a:rPr>
                        <a:t>382 </a:t>
                      </a:r>
                    </a:p>
                  </a:txBody>
                  <a:tcPr marL="6350" marR="6350" marT="6350" marB="0" anchor="ctr">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algn="ctr" rtl="0" fontAlgn="ctr"/>
                      <a:r>
                        <a:rPr lang="cs-CZ" sz="1400" b="0" i="1" u="none" strike="noStrike">
                          <a:solidFill>
                            <a:srgbClr val="808080"/>
                          </a:solidFill>
                          <a:effectLst/>
                          <a:latin typeface="Calibri" panose="020F0502020204030204" pitchFamily="34" charset="0"/>
                        </a:rPr>
                        <a:t>0,05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000000"/>
                          </a:solidFill>
                          <a:effectLst/>
                          <a:latin typeface="Calibri" panose="020F0502020204030204" pitchFamily="34" charset="0"/>
                        </a:rPr>
                        <a:t>0,05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dirty="0">
                          <a:solidFill>
                            <a:schemeClr val="tx1"/>
                          </a:solidFill>
                          <a:effectLst/>
                          <a:latin typeface="Calibri" panose="020F0502020204030204" pitchFamily="34" charset="0"/>
                        </a:rPr>
                        <a:t>0,05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000000"/>
                          </a:solidFill>
                          <a:effectLst/>
                          <a:latin typeface="Calibri" panose="020F0502020204030204" pitchFamily="34" charset="0"/>
                        </a:rPr>
                        <a:t>19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000000"/>
                          </a:solidFill>
                          <a:effectLst/>
                          <a:latin typeface="Calibri" panose="020F0502020204030204" pitchFamily="34" charset="0"/>
                        </a:rPr>
                        <a:t>76 </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rtl="0" fontAlgn="ctr"/>
                      <a:r>
                        <a:rPr lang="cs-CZ" sz="1400" b="0" i="0" u="none" strike="noStrike">
                          <a:solidFill>
                            <a:srgbClr val="000000"/>
                          </a:solidFill>
                          <a:effectLst/>
                          <a:latin typeface="Calibri" panose="020F0502020204030204" pitchFamily="34" charset="0"/>
                        </a:rPr>
                        <a:t>96 </a:t>
                      </a:r>
                    </a:p>
                  </a:txBody>
                  <a:tcPr marL="6350" marR="6350" marT="6350" marB="0" anchor="ctr">
                    <a:lnT w="12700" cap="flat" cmpd="sng" algn="ctr">
                      <a:solidFill>
                        <a:schemeClr val="tx1"/>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6726889"/>
                  </a:ext>
                </a:extLst>
              </a:tr>
              <a:tr h="310190">
                <a:tc>
                  <a:txBody>
                    <a:bodyPr/>
                    <a:lstStyle/>
                    <a:p>
                      <a:pPr algn="l" fontAlgn="b"/>
                      <a:endParaRPr lang="cs-CZ" sz="14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b"/>
                      <a:r>
                        <a:rPr lang="cs-CZ" sz="1400" u="none" strike="noStrike" dirty="0">
                          <a:effectLst/>
                        </a:rPr>
                        <a:t>standardní</a:t>
                      </a:r>
                      <a:endParaRPr lang="cs-CZ" sz="14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cs-CZ" sz="1400" b="0" i="0" u="none" strike="noStrike">
                          <a:solidFill>
                            <a:srgbClr val="292929"/>
                          </a:solidFill>
                          <a:effectLst/>
                          <a:latin typeface="Calibri" panose="020F0502020204030204" pitchFamily="34" charset="0"/>
                        </a:rPr>
                        <a:t>12 014</a:t>
                      </a:r>
                    </a:p>
                  </a:txBody>
                  <a:tcPr marL="6350" marR="6350" marT="6350" marB="0" anchor="ctr">
                    <a:solidFill>
                      <a:schemeClr val="bg2">
                        <a:lumMod val="90000"/>
                      </a:schemeClr>
                    </a:solidFill>
                  </a:tcPr>
                </a:tc>
                <a:tc>
                  <a:txBody>
                    <a:bodyPr/>
                    <a:lstStyle/>
                    <a:p>
                      <a:pPr algn="ctr" rtl="0" fontAlgn="ctr"/>
                      <a:r>
                        <a:rPr lang="cs-CZ" sz="1400" b="0" i="1" u="none" strike="noStrike">
                          <a:solidFill>
                            <a:srgbClr val="808080"/>
                          </a:solidFill>
                          <a:effectLst/>
                          <a:latin typeface="Calibri" panose="020F0502020204030204" pitchFamily="34" charset="0"/>
                        </a:rPr>
                        <a:t>0,20 </a:t>
                      </a:r>
                    </a:p>
                  </a:txBody>
                  <a:tcPr marL="6350" marR="6350" marT="6350" marB="0" anchor="ctr"/>
                </a:tc>
                <a:tc>
                  <a:txBody>
                    <a:bodyPr/>
                    <a:lstStyle/>
                    <a:p>
                      <a:pPr algn="ctr" rtl="0" fontAlgn="ctr"/>
                      <a:r>
                        <a:rPr lang="cs-CZ" sz="1400" b="0" i="0" u="none" strike="noStrike">
                          <a:solidFill>
                            <a:srgbClr val="000000"/>
                          </a:solidFill>
                          <a:effectLst/>
                          <a:latin typeface="Calibri" panose="020F0502020204030204" pitchFamily="34" charset="0"/>
                        </a:rPr>
                        <a:t>1,00 </a:t>
                      </a:r>
                    </a:p>
                  </a:txBody>
                  <a:tcPr marL="6350" marR="6350" marT="6350" marB="0" anchor="ctr"/>
                </a:tc>
                <a:tc>
                  <a:txBody>
                    <a:bodyPr/>
                    <a:lstStyle/>
                    <a:p>
                      <a:pPr algn="ctr" rtl="0" fontAlgn="ctr"/>
                      <a:r>
                        <a:rPr lang="cs-CZ" sz="1400" b="0" i="0" u="none" strike="noStrike" dirty="0">
                          <a:solidFill>
                            <a:schemeClr val="tx1"/>
                          </a:solidFill>
                          <a:effectLst/>
                          <a:latin typeface="Calibri" panose="020F0502020204030204" pitchFamily="34" charset="0"/>
                        </a:rPr>
                        <a:t>0,03 </a:t>
                      </a:r>
                    </a:p>
                  </a:txBody>
                  <a:tcPr marL="6350" marR="6350" marT="6350" marB="0" anchor="ctr"/>
                </a:tc>
                <a:tc>
                  <a:txBody>
                    <a:bodyPr/>
                    <a:lstStyle/>
                    <a:p>
                      <a:pPr algn="ctr" rtl="0" fontAlgn="ctr"/>
                      <a:r>
                        <a:rPr lang="cs-CZ" sz="1400" b="0" i="0" u="none" strike="noStrike">
                          <a:solidFill>
                            <a:srgbClr val="000000"/>
                          </a:solidFill>
                          <a:effectLst/>
                          <a:latin typeface="Calibri" panose="020F0502020204030204" pitchFamily="34" charset="0"/>
                        </a:rPr>
                        <a:t>400 </a:t>
                      </a:r>
                    </a:p>
                  </a:txBody>
                  <a:tcPr marL="6350" marR="6350" marT="6350" marB="0" anchor="ctr"/>
                </a:tc>
                <a:tc>
                  <a:txBody>
                    <a:bodyPr/>
                    <a:lstStyle/>
                    <a:p>
                      <a:pPr algn="ctr" rtl="0" fontAlgn="ctr"/>
                      <a:r>
                        <a:rPr lang="cs-CZ" sz="1400" b="0" i="0" u="none" strike="noStrike">
                          <a:solidFill>
                            <a:srgbClr val="000000"/>
                          </a:solidFill>
                          <a:effectLst/>
                          <a:latin typeface="Calibri" panose="020F0502020204030204" pitchFamily="34" charset="0"/>
                        </a:rPr>
                        <a:t>400 </a:t>
                      </a:r>
                    </a:p>
                  </a:txBody>
                  <a:tcPr marL="6350" marR="6350" marT="6350" marB="0" anchor="ctr"/>
                </a:tc>
                <a:tc>
                  <a:txBody>
                    <a:bodyPr/>
                    <a:lstStyle/>
                    <a:p>
                      <a:pPr algn="ctr" rtl="0" fontAlgn="ctr"/>
                      <a:r>
                        <a:rPr lang="cs-CZ" sz="1400" b="0" i="0" u="none" strike="noStrike">
                          <a:solidFill>
                            <a:srgbClr val="000000"/>
                          </a:solidFill>
                          <a:effectLst/>
                          <a:latin typeface="Calibri" panose="020F0502020204030204" pitchFamily="34" charset="0"/>
                        </a:rPr>
                        <a:t>801 </a:t>
                      </a:r>
                    </a:p>
                  </a:txBody>
                  <a:tcPr marL="6350" marR="6350" marT="6350" marB="0" anchor="ctr">
                    <a:solidFill>
                      <a:schemeClr val="bg2">
                        <a:lumMod val="90000"/>
                      </a:schemeClr>
                    </a:solidFill>
                  </a:tcPr>
                </a:tc>
                <a:extLst>
                  <a:ext uri="{0D108BD9-81ED-4DB2-BD59-A6C34878D82A}">
                    <a16:rowId xmlns:a16="http://schemas.microsoft.com/office/drawing/2014/main" val="348195580"/>
                  </a:ext>
                </a:extLst>
              </a:tr>
              <a:tr h="310190">
                <a:tc>
                  <a:txBody>
                    <a:bodyPr/>
                    <a:lstStyle/>
                    <a:p>
                      <a:pPr algn="l" fontAlgn="b"/>
                      <a:r>
                        <a:rPr lang="cs-CZ" sz="1400" u="none" strike="noStrike" dirty="0">
                          <a:effectLst/>
                        </a:rPr>
                        <a:t> CELKEM</a:t>
                      </a:r>
                      <a:endParaRPr lang="cs-CZ" sz="14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cs-CZ" sz="1400" b="0" i="0" u="none" strike="noStrike">
                        <a:solidFill>
                          <a:srgbClr val="000000"/>
                        </a:solidFill>
                        <a:effectLst/>
                        <a:latin typeface="Calibri" panose="020F0502020204030204" pitchFamily="34" charset="0"/>
                      </a:endParaRPr>
                    </a:p>
                  </a:txBody>
                  <a:tcPr marL="6350" marR="6350" marT="6350" marB="0" anchor="ctr"/>
                </a:tc>
                <a:tc>
                  <a:txBody>
                    <a:bodyPr/>
                    <a:lstStyle/>
                    <a:p>
                      <a:pPr algn="ctr" rtl="0" fontAlgn="b"/>
                      <a:r>
                        <a:rPr lang="cs-CZ" sz="1400" b="1" i="0" u="none" strike="noStrike" dirty="0">
                          <a:solidFill>
                            <a:srgbClr val="000000"/>
                          </a:solidFill>
                          <a:effectLst/>
                          <a:latin typeface="Calibri" panose="020F0502020204030204" pitchFamily="34" charset="0"/>
                        </a:rPr>
                        <a:t>76 410</a:t>
                      </a:r>
                    </a:p>
                  </a:txBody>
                  <a:tcPr marL="6350" marR="6350" marT="6350" marB="0" anchor="ctr">
                    <a:solidFill>
                      <a:schemeClr val="bg2">
                        <a:lumMod val="90000"/>
                      </a:schemeClr>
                    </a:solidFill>
                  </a:tcPr>
                </a:tc>
                <a:tc>
                  <a:txBody>
                    <a:bodyPr/>
                    <a:lstStyle/>
                    <a:p>
                      <a:pPr algn="ctr" fontAlgn="b"/>
                      <a:endParaRPr lang="cs-CZ" sz="1400" b="0" i="0" u="none" strike="noStrike">
                        <a:solidFill>
                          <a:schemeClr val="tx1"/>
                        </a:solidFill>
                        <a:effectLst/>
                        <a:latin typeface="Calibri" panose="020F0502020204030204" pitchFamily="34" charset="0"/>
                      </a:endParaRPr>
                    </a:p>
                  </a:txBody>
                  <a:tcPr marL="6350" marR="6350" marT="6350" marB="0" anchor="ctr"/>
                </a:tc>
                <a:tc>
                  <a:txBody>
                    <a:bodyPr/>
                    <a:lstStyle/>
                    <a:p>
                      <a:pPr algn="ctr" fontAlgn="b"/>
                      <a:endParaRPr lang="cs-CZ" sz="1400" b="0" i="0" u="none" strike="noStrike">
                        <a:solidFill>
                          <a:schemeClr val="tx1"/>
                        </a:solidFill>
                        <a:effectLst/>
                        <a:latin typeface="Calibri" panose="020F0502020204030204" pitchFamily="34" charset="0"/>
                      </a:endParaRPr>
                    </a:p>
                  </a:txBody>
                  <a:tcPr marL="6350" marR="6350" marT="6350" marB="0" anchor="ctr"/>
                </a:tc>
                <a:tc>
                  <a:txBody>
                    <a:bodyPr/>
                    <a:lstStyle/>
                    <a:p>
                      <a:pPr algn="ctr" fontAlgn="b"/>
                      <a:endParaRPr lang="cs-CZ" sz="1400" b="0" i="0" u="none" strike="noStrike">
                        <a:solidFill>
                          <a:schemeClr val="tx1"/>
                        </a:solidFill>
                        <a:effectLst/>
                        <a:latin typeface="Calibri" panose="020F0502020204030204" pitchFamily="34" charset="0"/>
                      </a:endParaRPr>
                    </a:p>
                  </a:txBody>
                  <a:tcPr marL="6350" marR="6350" marT="6350" marB="0" anchor="ctr"/>
                </a:tc>
                <a:tc>
                  <a:txBody>
                    <a:bodyPr/>
                    <a:lstStyle/>
                    <a:p>
                      <a:pPr algn="ctr" rtl="0" fontAlgn="b"/>
                      <a:r>
                        <a:rPr lang="cs-CZ" sz="1400" b="1" i="0" u="none" strike="noStrike">
                          <a:solidFill>
                            <a:srgbClr val="000000"/>
                          </a:solidFill>
                          <a:effectLst/>
                          <a:latin typeface="Calibri" panose="020F0502020204030204" pitchFamily="34" charset="0"/>
                        </a:rPr>
                        <a:t>11 740 </a:t>
                      </a:r>
                    </a:p>
                  </a:txBody>
                  <a:tcPr marL="6350" marR="6350" marT="6350" marB="0" anchor="ctr"/>
                </a:tc>
                <a:tc>
                  <a:txBody>
                    <a:bodyPr/>
                    <a:lstStyle/>
                    <a:p>
                      <a:pPr algn="ctr" rtl="0" fontAlgn="b"/>
                      <a:r>
                        <a:rPr lang="cs-CZ" sz="1400" b="1" i="0" u="none" strike="noStrike">
                          <a:solidFill>
                            <a:srgbClr val="000000"/>
                          </a:solidFill>
                          <a:effectLst/>
                          <a:latin typeface="Calibri" panose="020F0502020204030204" pitchFamily="34" charset="0"/>
                        </a:rPr>
                        <a:t>3 655 </a:t>
                      </a:r>
                    </a:p>
                  </a:txBody>
                  <a:tcPr marL="6350" marR="6350" marT="6350" marB="0" anchor="ctr"/>
                </a:tc>
                <a:tc>
                  <a:txBody>
                    <a:bodyPr/>
                    <a:lstStyle/>
                    <a:p>
                      <a:pPr algn="ctr" rtl="0" fontAlgn="b"/>
                      <a:r>
                        <a:rPr lang="cs-CZ" sz="1800" b="1" i="0" u="none" strike="noStrike" dirty="0">
                          <a:solidFill>
                            <a:srgbClr val="000000"/>
                          </a:solidFill>
                          <a:effectLst/>
                          <a:latin typeface="Calibri" panose="020F0502020204030204" pitchFamily="34" charset="0"/>
                        </a:rPr>
                        <a:t>15 394 </a:t>
                      </a:r>
                    </a:p>
                  </a:txBody>
                  <a:tcPr marL="6350" marR="6350" marT="6350" marB="0" anchor="ctr">
                    <a:solidFill>
                      <a:srgbClr val="FFFF00"/>
                    </a:solidFill>
                  </a:tcPr>
                </a:tc>
                <a:extLst>
                  <a:ext uri="{0D108BD9-81ED-4DB2-BD59-A6C34878D82A}">
                    <a16:rowId xmlns:a16="http://schemas.microsoft.com/office/drawing/2014/main" val="1428069797"/>
                  </a:ext>
                </a:extLst>
              </a:tr>
            </a:tbl>
          </a:graphicData>
        </a:graphic>
      </p:graphicFrame>
      <p:sp>
        <p:nvSpPr>
          <p:cNvPr id="2" name="TextovéPole 1">
            <a:extLst>
              <a:ext uri="{FF2B5EF4-FFF2-40B4-BE49-F238E27FC236}">
                <a16:creationId xmlns:a16="http://schemas.microsoft.com/office/drawing/2014/main" id="{98119B60-6A56-428E-91C3-E8D8AD6CE9D0}"/>
              </a:ext>
            </a:extLst>
          </p:cNvPr>
          <p:cNvSpPr txBox="1"/>
          <p:nvPr/>
        </p:nvSpPr>
        <p:spPr>
          <a:xfrm>
            <a:off x="9457881" y="591671"/>
            <a:ext cx="2306320" cy="369332"/>
          </a:xfrm>
          <a:prstGeom prst="rect">
            <a:avLst/>
          </a:prstGeom>
          <a:solidFill>
            <a:srgbClr val="C000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a:ea typeface="+mn-ea"/>
                <a:cs typeface="+mn-cs"/>
              </a:rPr>
              <a:t>LÉKAŘI</a:t>
            </a:r>
          </a:p>
        </p:txBody>
      </p:sp>
      <p:sp>
        <p:nvSpPr>
          <p:cNvPr id="6" name="Obdélník 5">
            <a:extLst>
              <a:ext uri="{FF2B5EF4-FFF2-40B4-BE49-F238E27FC236}">
                <a16:creationId xmlns:a16="http://schemas.microsoft.com/office/drawing/2014/main" id="{96C8632D-6507-4A95-B2B8-23702E7898D4}"/>
              </a:ext>
            </a:extLst>
          </p:cNvPr>
          <p:cNvSpPr/>
          <p:nvPr/>
        </p:nvSpPr>
        <p:spPr>
          <a:xfrm>
            <a:off x="-1" y="4497605"/>
            <a:ext cx="12192000" cy="181588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V roce 2022 bylo u PZS lůžkové péče smluvně sjednáno celkem 76 410 lůžek, z toho 48 074 lůžek akutní péče a 28 336 lůžek následné a dlouhodobé péče.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Minimální úvazky dle vyhlášky vycházejí z minima definovaného ve vyhlášce č. 99/2012 Sb., o požadavcích na minimální personální zabezpečení zdrav. služeb.</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Potřeba úvazků pro systemizaci je stanovena tak, aby nedocházelo při zajištění provozu ke generování přesčasových hodin.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Potřeba úvazků vedoucích lékařů a sester vychází ze standardní lůžkové stanice dle vyhlášky, a to 30 lůžek u standardní lůžkové péče a 5 lůžek u intenzivních lůžek.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U lůžek intenzivní péče je personální zabezpečení nastaveno dle nejvyššího smluvně sjednaného ošetřovacího dne mezi ZP a PZS, proto byly do modelu lůžka intenzivní péče poměrově rozděleny 50% resuscitační péče a 50% jednotek intenzivní péče.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Pokud je na odděleních akutní lůžkové péče standardní nižší počet lůžek než 20, tak je potřebný počet personálu jako na 20 lůžkovou stanici =&gt; z dat referenčních nemocnic je cca 20% oddělení pod hranicí 20 lůžek, proto je vypočtená potřeba úvazků spíše podhodnocená.</a:t>
            </a:r>
          </a:p>
        </p:txBody>
      </p:sp>
    </p:spTree>
    <p:extLst>
      <p:ext uri="{BB962C8B-B14F-4D97-AF65-F5344CB8AC3E}">
        <p14:creationId xmlns:p14="http://schemas.microsoft.com/office/powerpoint/2010/main" val="1505101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4BB6001-EA72-4EF5-84B6-1ABD67C257F2}"/>
              </a:ext>
            </a:extLst>
          </p:cNvPr>
          <p:cNvSpPr>
            <a:spLocks noGrp="1"/>
          </p:cNvSpPr>
          <p:nvPr>
            <p:ph type="title"/>
          </p:nvPr>
        </p:nvSpPr>
        <p:spPr>
          <a:xfrm>
            <a:off x="291547" y="14640"/>
            <a:ext cx="10945216" cy="515368"/>
          </a:xfrm>
        </p:spPr>
        <p:txBody>
          <a:bodyPr/>
          <a:lstStyle/>
          <a:p>
            <a:r>
              <a:rPr lang="cs-CZ" sz="2800" b="1" dirty="0">
                <a:solidFill>
                  <a:srgbClr val="C00000"/>
                </a:solidFill>
                <a:latin typeface="+mn-lt"/>
              </a:rPr>
              <a:t>Výpočet potřebných úvazků dle stavu lůžkového fondu v roce 2022</a:t>
            </a:r>
            <a:endParaRPr lang="cs-CZ" sz="2800" dirty="0"/>
          </a:p>
        </p:txBody>
      </p:sp>
      <p:graphicFrame>
        <p:nvGraphicFramePr>
          <p:cNvPr id="4" name="Zástupný symbol pro obsah 3">
            <a:extLst>
              <a:ext uri="{FF2B5EF4-FFF2-40B4-BE49-F238E27FC236}">
                <a16:creationId xmlns:a16="http://schemas.microsoft.com/office/drawing/2014/main" id="{4DAE7718-61ED-463E-8193-CDF06638B760}"/>
              </a:ext>
            </a:extLst>
          </p:cNvPr>
          <p:cNvGraphicFramePr>
            <a:graphicFrameLocks noGrp="1"/>
          </p:cNvGraphicFramePr>
          <p:nvPr>
            <p:ph idx="1"/>
            <p:extLst>
              <p:ext uri="{D42A27DB-BD31-4B8C-83A1-F6EECF244321}">
                <p14:modId xmlns:p14="http://schemas.microsoft.com/office/powerpoint/2010/main" val="421297536"/>
              </p:ext>
            </p:extLst>
          </p:nvPr>
        </p:nvGraphicFramePr>
        <p:xfrm>
          <a:off x="291547" y="892084"/>
          <a:ext cx="7740000" cy="5212080"/>
        </p:xfrm>
        <a:graphic>
          <a:graphicData uri="http://schemas.openxmlformats.org/drawingml/2006/table">
            <a:tbl>
              <a:tblPr>
                <a:tableStyleId>{9D7B26C5-4107-4FEC-AEDC-1716B250A1EF}</a:tableStyleId>
              </a:tblPr>
              <a:tblGrid>
                <a:gridCol w="6336000">
                  <a:extLst>
                    <a:ext uri="{9D8B030D-6E8A-4147-A177-3AD203B41FA5}">
                      <a16:colId xmlns:a16="http://schemas.microsoft.com/office/drawing/2014/main" val="2748958764"/>
                    </a:ext>
                  </a:extLst>
                </a:gridCol>
                <a:gridCol w="1404000">
                  <a:extLst>
                    <a:ext uri="{9D8B030D-6E8A-4147-A177-3AD203B41FA5}">
                      <a16:colId xmlns:a16="http://schemas.microsoft.com/office/drawing/2014/main" val="61888730"/>
                    </a:ext>
                  </a:extLst>
                </a:gridCol>
              </a:tblGrid>
              <a:tr h="0">
                <a:tc>
                  <a:txBody>
                    <a:bodyPr/>
                    <a:lstStyle/>
                    <a:p>
                      <a:r>
                        <a:rPr lang="cs-CZ" sz="1400" dirty="0"/>
                        <a:t>Potřebný počet úvazků u akutního lůžka celkem</a:t>
                      </a:r>
                    </a:p>
                  </a:txBody>
                  <a:tcPr anchor="ctr"/>
                </a:tc>
                <a:tc>
                  <a:txBody>
                    <a:bodyPr/>
                    <a:lstStyle/>
                    <a:p>
                      <a:pPr algn="ctr" rtl="0" fontAlgn="b"/>
                      <a:r>
                        <a:rPr lang="cs-CZ" sz="1400" b="0" i="0" u="none" strike="noStrike">
                          <a:solidFill>
                            <a:srgbClr val="000000"/>
                          </a:solidFill>
                          <a:effectLst/>
                          <a:latin typeface="Calibri" panose="020F0502020204030204" pitchFamily="34" charset="0"/>
                        </a:rPr>
                        <a:t>13 097 </a:t>
                      </a:r>
                    </a:p>
                  </a:txBody>
                  <a:tcPr marL="6350" marR="6350" marT="6350" marB="0" anchor="ctr"/>
                </a:tc>
                <a:extLst>
                  <a:ext uri="{0D108BD9-81ED-4DB2-BD59-A6C34878D82A}">
                    <a16:rowId xmlns:a16="http://schemas.microsoft.com/office/drawing/2014/main" val="3992663172"/>
                  </a:ext>
                </a:extLst>
              </a:tr>
              <a:tr h="0">
                <a:tc>
                  <a:txBody>
                    <a:bodyPr/>
                    <a:lstStyle/>
                    <a:p>
                      <a:r>
                        <a:rPr lang="cs-CZ" sz="1400" dirty="0"/>
                        <a:t>Počet úvazků z HPP u akutního lůžka (Lékaři)</a:t>
                      </a:r>
                    </a:p>
                  </a:txBody>
                  <a:tcPr anchor="ctr"/>
                </a:tc>
                <a:tc>
                  <a:txBody>
                    <a:bodyPr/>
                    <a:lstStyle/>
                    <a:p>
                      <a:pPr algn="ctr" fontAlgn="ctr"/>
                      <a:r>
                        <a:rPr lang="cs-CZ" sz="1400" b="0" i="0" u="none" strike="noStrike" dirty="0">
                          <a:solidFill>
                            <a:srgbClr val="000000"/>
                          </a:solidFill>
                          <a:effectLst/>
                          <a:latin typeface="Calibri" panose="020F0502020204030204" pitchFamily="34" charset="0"/>
                        </a:rPr>
                        <a:t>11 734 </a:t>
                      </a:r>
                    </a:p>
                  </a:txBody>
                  <a:tcPr marL="6350" marR="6350" marT="6350" marB="0" anchor="ctr"/>
                </a:tc>
                <a:extLst>
                  <a:ext uri="{0D108BD9-81ED-4DB2-BD59-A6C34878D82A}">
                    <a16:rowId xmlns:a16="http://schemas.microsoft.com/office/drawing/2014/main" val="4141759687"/>
                  </a:ext>
                </a:extLst>
              </a:tr>
              <a:tr h="0">
                <a:tc>
                  <a:txBody>
                    <a:bodyPr/>
                    <a:lstStyle/>
                    <a:p>
                      <a:r>
                        <a:rPr lang="cs-CZ" sz="1400" dirty="0"/>
                        <a:t>Počet úvazků z HPP u akutního lůžka (Zubní lékaři)</a:t>
                      </a:r>
                    </a:p>
                  </a:txBody>
                  <a:tcPr anchor="ctr"/>
                </a:tc>
                <a:tc>
                  <a:txBody>
                    <a:bodyPr/>
                    <a:lstStyle/>
                    <a:p>
                      <a:pPr algn="ctr" fontAlgn="ctr"/>
                      <a:r>
                        <a:rPr lang="cs-CZ" sz="1400" b="0" i="0" u="none" strike="noStrike" dirty="0">
                          <a:solidFill>
                            <a:srgbClr val="000000"/>
                          </a:solidFill>
                          <a:effectLst/>
                          <a:latin typeface="Calibri" panose="020F0502020204030204" pitchFamily="34" charset="0"/>
                        </a:rPr>
                        <a:t>53 </a:t>
                      </a:r>
                    </a:p>
                  </a:txBody>
                  <a:tcPr marL="6350" marR="6350" marT="6350" marB="0" anchor="ctr"/>
                </a:tc>
                <a:extLst>
                  <a:ext uri="{0D108BD9-81ED-4DB2-BD59-A6C34878D82A}">
                    <a16:rowId xmlns:a16="http://schemas.microsoft.com/office/drawing/2014/main" val="1505795223"/>
                  </a:ext>
                </a:extLst>
              </a:tr>
              <a:tr h="0">
                <a:tc>
                  <a:txBody>
                    <a:bodyPr/>
                    <a:lstStyle/>
                    <a:p>
                      <a:endParaRPr lang="cs-CZ" sz="1400" dirty="0"/>
                    </a:p>
                  </a:txBody>
                  <a:tcPr anchor="ctr"/>
                </a:tc>
                <a:tc>
                  <a:txBody>
                    <a:bodyPr/>
                    <a:lstStyle/>
                    <a:p>
                      <a:pPr algn="ctr" fontAlgn="ctr"/>
                      <a:endParaRPr lang="cs-C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00784074"/>
                  </a:ext>
                </a:extLst>
              </a:tr>
              <a:tr h="0">
                <a:tc>
                  <a:txBody>
                    <a:bodyPr/>
                    <a:lstStyle/>
                    <a:p>
                      <a:r>
                        <a:rPr lang="cs-CZ" sz="1400" b="1" dirty="0"/>
                        <a:t>ROZDÍL AKUTNÍ PÉČE</a:t>
                      </a:r>
                    </a:p>
                  </a:txBody>
                  <a:tcPr anchor="ctr">
                    <a:solidFill>
                      <a:schemeClr val="bg2">
                        <a:lumMod val="90000"/>
                      </a:schemeClr>
                    </a:solidFill>
                  </a:tcPr>
                </a:tc>
                <a:tc>
                  <a:txBody>
                    <a:bodyPr/>
                    <a:lstStyle/>
                    <a:p>
                      <a:pPr algn="ctr" fontAlgn="ctr"/>
                      <a:r>
                        <a:rPr lang="cs-CZ" sz="1400" b="1" i="0" u="none" strike="noStrike" dirty="0">
                          <a:solidFill>
                            <a:srgbClr val="C00000"/>
                          </a:solidFill>
                          <a:effectLst/>
                          <a:latin typeface="Calibri" panose="020F0502020204030204" pitchFamily="34" charset="0"/>
                        </a:rPr>
                        <a:t>-1 310 </a:t>
                      </a:r>
                    </a:p>
                  </a:txBody>
                  <a:tcPr marL="6350" marR="6350" marT="6350" marB="0" anchor="ctr">
                    <a:solidFill>
                      <a:schemeClr val="bg2">
                        <a:lumMod val="90000"/>
                      </a:schemeClr>
                    </a:solidFill>
                  </a:tcPr>
                </a:tc>
                <a:extLst>
                  <a:ext uri="{0D108BD9-81ED-4DB2-BD59-A6C34878D82A}">
                    <a16:rowId xmlns:a16="http://schemas.microsoft.com/office/drawing/2014/main" val="2391449092"/>
                  </a:ext>
                </a:extLst>
              </a:tr>
              <a:tr h="0">
                <a:tc>
                  <a:txBody>
                    <a:bodyPr/>
                    <a:lstStyle/>
                    <a:p>
                      <a:r>
                        <a:rPr lang="cs-CZ" sz="1400" dirty="0"/>
                        <a:t>Potřebný počet úvazků u lůžka následné a dlouhodobé péče celkem</a:t>
                      </a:r>
                    </a:p>
                  </a:txBody>
                  <a:tcPr anchor="ctr"/>
                </a:tc>
                <a:tc>
                  <a:txBody>
                    <a:bodyPr/>
                    <a:lstStyle/>
                    <a:p>
                      <a:pPr algn="ctr" rtl="0" fontAlgn="b"/>
                      <a:r>
                        <a:rPr lang="cs-CZ" sz="1400" b="0" i="0" u="none" strike="noStrike">
                          <a:solidFill>
                            <a:srgbClr val="000000"/>
                          </a:solidFill>
                          <a:effectLst/>
                          <a:latin typeface="Calibri" panose="020F0502020204030204" pitchFamily="34" charset="0"/>
                        </a:rPr>
                        <a:t>2 297</a:t>
                      </a:r>
                    </a:p>
                  </a:txBody>
                  <a:tcPr marL="6350" marR="6350" marT="6350" marB="0" anchor="ctr"/>
                </a:tc>
                <a:extLst>
                  <a:ext uri="{0D108BD9-81ED-4DB2-BD59-A6C34878D82A}">
                    <a16:rowId xmlns:a16="http://schemas.microsoft.com/office/drawing/2014/main" val="3047705500"/>
                  </a:ext>
                </a:extLst>
              </a:tr>
              <a:tr h="0">
                <a:tc>
                  <a:txBody>
                    <a:bodyPr/>
                    <a:lstStyle/>
                    <a:p>
                      <a:r>
                        <a:rPr lang="cs-CZ" sz="1400" dirty="0"/>
                        <a:t>Počet úvazků z HPP u lůžka následné a dlouhodobé péče (Lékaři)</a:t>
                      </a:r>
                    </a:p>
                  </a:txBody>
                  <a:tcPr anchor="ctr"/>
                </a:tc>
                <a:tc>
                  <a:txBody>
                    <a:bodyPr/>
                    <a:lstStyle/>
                    <a:p>
                      <a:pPr algn="ctr" fontAlgn="ctr"/>
                      <a:r>
                        <a:rPr lang="cs-CZ" sz="1400" b="0" i="0" u="none" strike="noStrike">
                          <a:solidFill>
                            <a:srgbClr val="000000"/>
                          </a:solidFill>
                          <a:effectLst/>
                          <a:latin typeface="Calibri" panose="020F0502020204030204" pitchFamily="34" charset="0"/>
                        </a:rPr>
                        <a:t>1 375 </a:t>
                      </a:r>
                    </a:p>
                  </a:txBody>
                  <a:tcPr marL="6350" marR="6350" marT="6350" marB="0" anchor="ctr"/>
                </a:tc>
                <a:extLst>
                  <a:ext uri="{0D108BD9-81ED-4DB2-BD59-A6C34878D82A}">
                    <a16:rowId xmlns:a16="http://schemas.microsoft.com/office/drawing/2014/main" val="2527091361"/>
                  </a:ext>
                </a:extLst>
              </a:tr>
              <a:tr h="0">
                <a:tc>
                  <a:txBody>
                    <a:bodyPr/>
                    <a:lstStyle/>
                    <a:p>
                      <a:r>
                        <a:rPr lang="cs-CZ" sz="1400" dirty="0"/>
                        <a:t>Počet úvazků z HPP u lůžka následné a dlouhodobé péče (Zubní lékaři)</a:t>
                      </a:r>
                    </a:p>
                  </a:txBody>
                  <a:tcPr anchor="ctr"/>
                </a:tc>
                <a:tc>
                  <a:txBody>
                    <a:bodyPr/>
                    <a:lstStyle/>
                    <a:p>
                      <a:pPr algn="ctr" fontAlgn="ctr"/>
                      <a:r>
                        <a:rPr lang="cs-CZ" sz="1400" b="0" i="0" u="none" strike="noStrike">
                          <a:solidFill>
                            <a:srgbClr val="000000"/>
                          </a:solidFill>
                          <a:effectLst/>
                          <a:latin typeface="Calibri" panose="020F0502020204030204" pitchFamily="34" charset="0"/>
                        </a:rPr>
                        <a:t>0 </a:t>
                      </a:r>
                    </a:p>
                  </a:txBody>
                  <a:tcPr marL="6350" marR="6350" marT="6350" marB="0" anchor="ctr"/>
                </a:tc>
                <a:extLst>
                  <a:ext uri="{0D108BD9-81ED-4DB2-BD59-A6C34878D82A}">
                    <a16:rowId xmlns:a16="http://schemas.microsoft.com/office/drawing/2014/main" val="31880150"/>
                  </a:ext>
                </a:extLst>
              </a:tr>
              <a:tr h="0">
                <a:tc>
                  <a:txBody>
                    <a:bodyPr/>
                    <a:lstStyle/>
                    <a:p>
                      <a:endParaRPr lang="cs-CZ" sz="1400" dirty="0"/>
                    </a:p>
                  </a:txBody>
                  <a:tcPr anchor="ctr"/>
                </a:tc>
                <a:tc>
                  <a:txBody>
                    <a:bodyPr/>
                    <a:lstStyle/>
                    <a:p>
                      <a:pPr algn="ctr" fontAlgn="ctr"/>
                      <a:endParaRPr lang="cs-CZ" sz="1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913127057"/>
                  </a:ext>
                </a:extLst>
              </a:tr>
              <a:tr h="0">
                <a:tc>
                  <a:txBody>
                    <a:bodyPr/>
                    <a:lstStyle/>
                    <a:p>
                      <a:r>
                        <a:rPr lang="cs-CZ" sz="1400" b="1" dirty="0"/>
                        <a:t>ROZDÍL NÁSLEDNÁ A DLOUHODOBÁ PÉČE</a:t>
                      </a:r>
                    </a:p>
                  </a:txBody>
                  <a:tcPr anchor="ctr">
                    <a:solidFill>
                      <a:schemeClr val="bg2">
                        <a:lumMod val="90000"/>
                      </a:schemeClr>
                    </a:solidFill>
                  </a:tcPr>
                </a:tc>
                <a:tc>
                  <a:txBody>
                    <a:bodyPr/>
                    <a:lstStyle/>
                    <a:p>
                      <a:pPr algn="ctr" fontAlgn="ctr"/>
                      <a:r>
                        <a:rPr lang="cs-CZ" sz="1400" b="1" i="0" u="none" strike="noStrike" dirty="0">
                          <a:solidFill>
                            <a:srgbClr val="C00000"/>
                          </a:solidFill>
                          <a:effectLst/>
                          <a:latin typeface="Calibri" panose="020F0502020204030204" pitchFamily="34" charset="0"/>
                        </a:rPr>
                        <a:t>-922 </a:t>
                      </a:r>
                    </a:p>
                  </a:txBody>
                  <a:tcPr marL="6350" marR="6350" marT="6350" marB="0" anchor="ctr">
                    <a:solidFill>
                      <a:schemeClr val="bg2">
                        <a:lumMod val="90000"/>
                      </a:schemeClr>
                    </a:solidFill>
                  </a:tcPr>
                </a:tc>
                <a:extLst>
                  <a:ext uri="{0D108BD9-81ED-4DB2-BD59-A6C34878D82A}">
                    <a16:rowId xmlns:a16="http://schemas.microsoft.com/office/drawing/2014/main" val="2300095222"/>
                  </a:ext>
                </a:extLst>
              </a:tr>
              <a:tr h="0">
                <a:tc>
                  <a:txBody>
                    <a:bodyPr/>
                    <a:lstStyle/>
                    <a:p>
                      <a:r>
                        <a:rPr lang="cs-CZ" sz="1800" b="1" dirty="0">
                          <a:solidFill>
                            <a:srgbClr val="C00000"/>
                          </a:solidFill>
                        </a:rPr>
                        <a:t>ROZDÍL AKUTNÍ + NÁSLEDNÁ + DLOUHODOBÁ PÉČE CELKEM</a:t>
                      </a:r>
                    </a:p>
                  </a:txBody>
                  <a:tcPr anchor="ctr">
                    <a:solidFill>
                      <a:srgbClr val="FFFF00"/>
                    </a:solidFill>
                  </a:tcPr>
                </a:tc>
                <a:tc>
                  <a:txBody>
                    <a:bodyPr/>
                    <a:lstStyle/>
                    <a:p>
                      <a:pPr algn="ctr" fontAlgn="ctr"/>
                      <a:r>
                        <a:rPr lang="cs-CZ" sz="1800" b="1" i="0" u="none" strike="noStrike" dirty="0">
                          <a:solidFill>
                            <a:srgbClr val="FF0000"/>
                          </a:solidFill>
                          <a:effectLst/>
                          <a:latin typeface="Calibri" panose="020F0502020204030204" pitchFamily="34" charset="0"/>
                        </a:rPr>
                        <a:t>-2 232 </a:t>
                      </a:r>
                    </a:p>
                  </a:txBody>
                  <a:tcPr marL="6350" marR="6350" marT="6350" marB="0" anchor="ctr">
                    <a:solidFill>
                      <a:srgbClr val="FFFF00"/>
                    </a:solidFill>
                  </a:tcPr>
                </a:tc>
                <a:extLst>
                  <a:ext uri="{0D108BD9-81ED-4DB2-BD59-A6C34878D82A}">
                    <a16:rowId xmlns:a16="http://schemas.microsoft.com/office/drawing/2014/main" val="1745055009"/>
                  </a:ext>
                </a:extLst>
              </a:tr>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dirty="0">
                          <a:solidFill>
                            <a:schemeClr val="tx1"/>
                          </a:solidFill>
                        </a:rPr>
                        <a:t>Vykázané hodiny přepočtené na úvazky za rok 2022 nad rámec HPP (lékaři a zubní lékaři)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i="1" dirty="0">
                          <a:solidFill>
                            <a:schemeClr val="tx1"/>
                          </a:solidFill>
                        </a:rPr>
                        <a:t>(BEZ ROZLIŠENÍ SEGMENTU PÉČE – ambulance, lůžka, operační sály, ostatní)</a:t>
                      </a:r>
                      <a:endParaRPr lang="cs-CZ" sz="1400" dirty="0">
                        <a:solidFill>
                          <a:schemeClr val="tx1"/>
                        </a:solidFill>
                      </a:endParaRPr>
                    </a:p>
                  </a:txBody>
                  <a:tcPr anchor="ctr"/>
                </a:tc>
                <a:tc hMerge="1">
                  <a:txBody>
                    <a:bodyPr/>
                    <a:lstStyle/>
                    <a:p>
                      <a:endParaRPr lang="cs-CZ" dirty="0"/>
                    </a:p>
                  </a:txBody>
                  <a:tcPr anchor="ctr"/>
                </a:tc>
                <a:extLst>
                  <a:ext uri="{0D108BD9-81ED-4DB2-BD59-A6C34878D82A}">
                    <a16:rowId xmlns:a16="http://schemas.microsoft.com/office/drawing/2014/main" val="2100124189"/>
                  </a:ext>
                </a:extLst>
              </a:tr>
              <a:tr h="288000">
                <a:tc>
                  <a:txBody>
                    <a:bodyPr/>
                    <a:lstStyle/>
                    <a:p>
                      <a:r>
                        <a:rPr lang="cs-CZ" sz="1400" i="1" dirty="0"/>
                        <a:t>Dohody (DPP a DPČ)</a:t>
                      </a:r>
                    </a:p>
                  </a:txBody>
                  <a:tcPr anchor="ctr"/>
                </a:tc>
                <a:tc>
                  <a:txBody>
                    <a:bodyPr/>
                    <a:lstStyle/>
                    <a:p>
                      <a:pPr algn="ctr" rtl="0" fontAlgn="ctr"/>
                      <a:r>
                        <a:rPr lang="cs-CZ" sz="1400" b="0" i="1" u="none" strike="noStrike">
                          <a:solidFill>
                            <a:srgbClr val="000000"/>
                          </a:solidFill>
                          <a:effectLst/>
                          <a:latin typeface="Calibri" panose="020F0502020204030204" pitchFamily="34" charset="0"/>
                        </a:rPr>
                        <a:t>2 404</a:t>
                      </a:r>
                    </a:p>
                  </a:txBody>
                  <a:tcPr marL="6350" marR="6350" marT="6350" marB="0" anchor="ctr"/>
                </a:tc>
                <a:extLst>
                  <a:ext uri="{0D108BD9-81ED-4DB2-BD59-A6C34878D82A}">
                    <a16:rowId xmlns:a16="http://schemas.microsoft.com/office/drawing/2014/main" val="528159790"/>
                  </a:ext>
                </a:extLst>
              </a:tr>
              <a:tr h="288000">
                <a:tc>
                  <a:txBody>
                    <a:bodyPr/>
                    <a:lstStyle/>
                    <a:p>
                      <a:r>
                        <a:rPr lang="cs-CZ" sz="1800" b="1" i="1" dirty="0"/>
                        <a:t>Přesčas</a:t>
                      </a:r>
                    </a:p>
                  </a:txBody>
                  <a:tcPr anchor="ctr">
                    <a:solidFill>
                      <a:srgbClr val="FFFF00"/>
                    </a:solidFill>
                  </a:tcPr>
                </a:tc>
                <a:tc>
                  <a:txBody>
                    <a:bodyPr/>
                    <a:lstStyle/>
                    <a:p>
                      <a:pPr algn="ctr" rtl="0" fontAlgn="ctr"/>
                      <a:r>
                        <a:rPr lang="cs-CZ" sz="1800" b="1" i="1" u="none" strike="noStrike" dirty="0">
                          <a:solidFill>
                            <a:srgbClr val="FF0000"/>
                          </a:solidFill>
                          <a:effectLst/>
                          <a:latin typeface="Calibri" panose="020F0502020204030204" pitchFamily="34" charset="0"/>
                        </a:rPr>
                        <a:t>2 215</a:t>
                      </a:r>
                    </a:p>
                  </a:txBody>
                  <a:tcPr marL="6350" marR="6350" marT="6350" marB="0" anchor="ctr">
                    <a:solidFill>
                      <a:srgbClr val="FFFF00"/>
                    </a:solidFill>
                  </a:tcPr>
                </a:tc>
                <a:extLst>
                  <a:ext uri="{0D108BD9-81ED-4DB2-BD59-A6C34878D82A}">
                    <a16:rowId xmlns:a16="http://schemas.microsoft.com/office/drawing/2014/main" val="910705550"/>
                  </a:ext>
                </a:extLst>
              </a:tr>
              <a:tr h="288000">
                <a:tc>
                  <a:txBody>
                    <a:bodyPr/>
                    <a:lstStyle/>
                    <a:p>
                      <a:r>
                        <a:rPr lang="cs-CZ" sz="1400" i="1" dirty="0"/>
                        <a:t>Pohotovost</a:t>
                      </a:r>
                    </a:p>
                  </a:txBody>
                  <a:tcPr anchor="ctr"/>
                </a:tc>
                <a:tc>
                  <a:txBody>
                    <a:bodyPr/>
                    <a:lstStyle/>
                    <a:p>
                      <a:pPr algn="ctr" rtl="0" fontAlgn="ctr"/>
                      <a:r>
                        <a:rPr lang="cs-CZ" sz="1400" b="0" i="1" u="none" strike="noStrike">
                          <a:solidFill>
                            <a:srgbClr val="000000"/>
                          </a:solidFill>
                          <a:effectLst/>
                          <a:latin typeface="Calibri" panose="020F0502020204030204" pitchFamily="34" charset="0"/>
                        </a:rPr>
                        <a:t>2 405</a:t>
                      </a:r>
                    </a:p>
                  </a:txBody>
                  <a:tcPr marL="6350" marR="6350" marT="6350" marB="0" anchor="ctr"/>
                </a:tc>
                <a:extLst>
                  <a:ext uri="{0D108BD9-81ED-4DB2-BD59-A6C34878D82A}">
                    <a16:rowId xmlns:a16="http://schemas.microsoft.com/office/drawing/2014/main" val="1873255162"/>
                  </a:ext>
                </a:extLst>
              </a:tr>
              <a:tr h="0">
                <a:tc>
                  <a:txBody>
                    <a:bodyPr/>
                    <a:lstStyle/>
                    <a:p>
                      <a:r>
                        <a:rPr lang="cs-CZ" sz="1400" b="1" i="1" dirty="0"/>
                        <a:t>Celkem</a:t>
                      </a:r>
                    </a:p>
                  </a:txBody>
                  <a:tcPr anchor="ctr"/>
                </a:tc>
                <a:tc>
                  <a:txBody>
                    <a:bodyPr/>
                    <a:lstStyle/>
                    <a:p>
                      <a:pPr algn="ctr" rtl="0" fontAlgn="ctr"/>
                      <a:r>
                        <a:rPr lang="cs-CZ" sz="1400" b="1" i="1" u="none" strike="noStrike" dirty="0">
                          <a:solidFill>
                            <a:srgbClr val="000000"/>
                          </a:solidFill>
                          <a:effectLst/>
                          <a:latin typeface="Calibri" panose="020F0502020204030204" pitchFamily="34" charset="0"/>
                        </a:rPr>
                        <a:t>7 024</a:t>
                      </a:r>
                    </a:p>
                  </a:txBody>
                  <a:tcPr marL="6350" marR="6350" marT="6350" marB="0" anchor="ctr"/>
                </a:tc>
                <a:extLst>
                  <a:ext uri="{0D108BD9-81ED-4DB2-BD59-A6C34878D82A}">
                    <a16:rowId xmlns:a16="http://schemas.microsoft.com/office/drawing/2014/main" val="755606907"/>
                  </a:ext>
                </a:extLst>
              </a:tr>
            </a:tbl>
          </a:graphicData>
        </a:graphic>
      </p:graphicFrame>
      <p:sp>
        <p:nvSpPr>
          <p:cNvPr id="7" name="TextovéPole 6">
            <a:extLst>
              <a:ext uri="{FF2B5EF4-FFF2-40B4-BE49-F238E27FC236}">
                <a16:creationId xmlns:a16="http://schemas.microsoft.com/office/drawing/2014/main" id="{04079385-9D06-473C-92AA-D250B98B4730}"/>
              </a:ext>
            </a:extLst>
          </p:cNvPr>
          <p:cNvSpPr txBox="1"/>
          <p:nvPr/>
        </p:nvSpPr>
        <p:spPr>
          <a:xfrm>
            <a:off x="9120336" y="5763295"/>
            <a:ext cx="2922104" cy="5539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Calibri"/>
                <a:ea typeface="+mn-ea"/>
                <a:cs typeface="+mn-cs"/>
              </a:rPr>
              <a:t>HPP – hlavní pracovní poměr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Calibri"/>
                <a:ea typeface="+mn-ea"/>
                <a:cs typeface="+mn-cs"/>
              </a:rPr>
              <a:t>DPP – dohoda o provedení práce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srgbClr val="000000"/>
                </a:solidFill>
                <a:effectLst/>
                <a:uLnTx/>
                <a:uFillTx/>
                <a:latin typeface="Calibri"/>
                <a:ea typeface="+mn-ea"/>
                <a:cs typeface="+mn-cs"/>
              </a:rPr>
              <a:t>DPČ – dohoda o pracovní činnosti</a:t>
            </a:r>
          </a:p>
        </p:txBody>
      </p:sp>
      <p:sp>
        <p:nvSpPr>
          <p:cNvPr id="8" name="Obdélník 7">
            <a:extLst>
              <a:ext uri="{FF2B5EF4-FFF2-40B4-BE49-F238E27FC236}">
                <a16:creationId xmlns:a16="http://schemas.microsoft.com/office/drawing/2014/main" id="{56E186B2-4CEA-4D78-955A-505FF898EDB1}"/>
              </a:ext>
            </a:extLst>
          </p:cNvPr>
          <p:cNvSpPr/>
          <p:nvPr/>
        </p:nvSpPr>
        <p:spPr>
          <a:xfrm>
            <a:off x="8631534" y="761383"/>
            <a:ext cx="3516988" cy="4801314"/>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V roce 2022 dle počtu smluvně sjednaných lůžek u PZS lůžkové péče by mělo být v souhrnu cca 15 394 úvazků lékařů, popř. zubních lékařů, z toho 13 097 úvazků v akutní péči a 2 297 úvazků v ostatní lůžkové péči.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Tato potřeba byla kryta úvazky:</a:t>
            </a:r>
          </a:p>
          <a:p>
            <a:pPr marL="447675"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lékařů v objemu 13 109 úvazků,</a:t>
            </a:r>
          </a:p>
          <a:p>
            <a:pPr marL="447675" marR="0" lvl="0" indent="-2857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zubních lékařů v objemu 53 úvazků.</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cs-CZ" sz="1600" b="1" i="0" u="none" strike="noStrike" kern="1200" cap="none" spc="0" normalizeH="0" baseline="0" noProof="0" dirty="0">
                <a:ln>
                  <a:noFill/>
                </a:ln>
                <a:solidFill>
                  <a:srgbClr val="C00000"/>
                </a:solidFill>
                <a:effectLst/>
                <a:uLnTx/>
                <a:uFillTx/>
                <a:latin typeface="Calibri"/>
                <a:ea typeface="+mn-ea"/>
                <a:cs typeface="+mn-cs"/>
              </a:rPr>
              <a:t>V souhrnu nebyla potřeba kapacit kryta z HPP v objemu 2 232 úvazků. </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cs-CZ" sz="1600" b="1" i="0" u="none" strike="noStrike" kern="1200" cap="none" spc="0" normalizeH="0" baseline="0" noProof="0" dirty="0">
                <a:ln>
                  <a:noFill/>
                </a:ln>
                <a:solidFill>
                  <a:srgbClr val="C00000"/>
                </a:solidFill>
                <a:effectLst/>
                <a:uLnTx/>
                <a:uFillTx/>
                <a:latin typeface="Calibri"/>
                <a:ea typeface="+mn-ea"/>
                <a:cs typeface="+mn-cs"/>
              </a:rPr>
              <a:t>V rámci smluvního ujednání mezi ZP a PZS nelze personální zabezpečení u lůžek zajišťovat dohodami, popř. přesčasovou prací =&gt; uvedený deficit  2 232 v úvazcích lze považovat za spodní hranici chybějící kapacity lékařů v lůžkovém segmentu.</a:t>
            </a:r>
          </a:p>
        </p:txBody>
      </p:sp>
      <p:sp>
        <p:nvSpPr>
          <p:cNvPr id="10" name="TextovéPole 9">
            <a:extLst>
              <a:ext uri="{FF2B5EF4-FFF2-40B4-BE49-F238E27FC236}">
                <a16:creationId xmlns:a16="http://schemas.microsoft.com/office/drawing/2014/main" id="{B7330C14-7A99-42DF-8F5A-D000899C7B6C}"/>
              </a:ext>
            </a:extLst>
          </p:cNvPr>
          <p:cNvSpPr txBox="1"/>
          <p:nvPr/>
        </p:nvSpPr>
        <p:spPr>
          <a:xfrm>
            <a:off x="291547" y="498275"/>
            <a:ext cx="2306320" cy="369332"/>
          </a:xfrm>
          <a:prstGeom prst="rect">
            <a:avLst/>
          </a:prstGeom>
          <a:solidFill>
            <a:srgbClr val="C000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a:ea typeface="+mn-ea"/>
                <a:cs typeface="+mn-cs"/>
              </a:rPr>
              <a:t>LÉKAŘI</a:t>
            </a:r>
          </a:p>
        </p:txBody>
      </p:sp>
      <p:sp>
        <p:nvSpPr>
          <p:cNvPr id="2" name="Pravá jednoduchá závorka 1">
            <a:extLst>
              <a:ext uri="{FF2B5EF4-FFF2-40B4-BE49-F238E27FC236}">
                <a16:creationId xmlns:a16="http://schemas.microsoft.com/office/drawing/2014/main" id="{7DEBEBF3-2D90-42A2-63D5-AF2868F9D715}"/>
              </a:ext>
            </a:extLst>
          </p:cNvPr>
          <p:cNvSpPr/>
          <p:nvPr/>
        </p:nvSpPr>
        <p:spPr>
          <a:xfrm>
            <a:off x="8155694" y="4009292"/>
            <a:ext cx="351692" cy="1383770"/>
          </a:xfrm>
          <a:prstGeom prst="rightBracket">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a:extLst>
              <a:ext uri="{FF2B5EF4-FFF2-40B4-BE49-F238E27FC236}">
                <a16:creationId xmlns:a16="http://schemas.microsoft.com/office/drawing/2014/main" id="{93D7DE5F-24AD-8AF1-25EF-1640629397F9}"/>
              </a:ext>
            </a:extLst>
          </p:cNvPr>
          <p:cNvSpPr txBox="1"/>
          <p:nvPr/>
        </p:nvSpPr>
        <p:spPr>
          <a:xfrm>
            <a:off x="7997030" y="4378011"/>
            <a:ext cx="492369" cy="646331"/>
          </a:xfrm>
          <a:prstGeom prst="rect">
            <a:avLst/>
          </a:prstGeom>
          <a:noFill/>
        </p:spPr>
        <p:txBody>
          <a:bodyPr wrap="square" rtlCol="0">
            <a:spAutoFit/>
          </a:bodyPr>
          <a:lstStyle/>
          <a:p>
            <a:pPr algn="ctr"/>
            <a:r>
              <a:rPr lang="cs-CZ" sz="3600"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2322137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553758" y="303739"/>
            <a:ext cx="11084483" cy="53553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0000FF"/>
                </a:solidFill>
                <a:effectLst/>
                <a:uLnTx/>
                <a:uFillTx/>
                <a:latin typeface="Calibri" panose="020F0502020204030204"/>
                <a:ea typeface="+mn-ea"/>
                <a:cs typeface="+mn-cs"/>
              </a:rPr>
              <a:t>KAPACITY LÉKAŘŮ a kapacitní model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38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sng" strike="noStrike" kern="1200" cap="none" spc="0" normalizeH="0" baseline="0" noProof="0" dirty="0">
                <a:ln>
                  <a:noFill/>
                </a:ln>
                <a:solidFill>
                  <a:srgbClr val="0000FF"/>
                </a:solidFill>
                <a:effectLst/>
                <a:uLnTx/>
                <a:uFillTx/>
                <a:latin typeface="Calibri" panose="020F0502020204030204"/>
                <a:ea typeface="+mn-ea"/>
                <a:cs typeface="+mn-cs"/>
              </a:rPr>
              <a:t>HUSTOTA sítě</a:t>
            </a:r>
            <a:r>
              <a:rPr kumimoji="0" lang="cs-CZ" sz="3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cs-CZ" sz="3800" b="1" i="0" u="none" strike="noStrike" kern="1200" cap="none" spc="0" normalizeH="0" baseline="0" noProof="0" dirty="0">
                <a:ln>
                  <a:noFill/>
                </a:ln>
                <a:effectLst/>
                <a:uLnTx/>
                <a:uFillTx/>
                <a:latin typeface="Calibri" panose="020F0502020204030204"/>
                <a:ea typeface="+mn-ea"/>
                <a:cs typeface="+mn-cs"/>
              </a:rPr>
              <a:t>Stávající síť nemocnic akutní lůžkové péče, a zejména těch, které poskytují intenzivní péči v širším spektrum oborů a v režimu 24/7, absorbuje velký objem personálních kapacit</a:t>
            </a: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3800" b="1"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sng" strike="noStrike" kern="1200" cap="none" spc="0" normalizeH="0" baseline="0" noProof="0" dirty="0">
                <a:ln>
                  <a:noFill/>
                </a:ln>
                <a:solidFill>
                  <a:srgbClr val="0000FF"/>
                </a:solidFill>
                <a:effectLst/>
                <a:uLnTx/>
                <a:uFillTx/>
                <a:latin typeface="Calibri" panose="020F0502020204030204"/>
                <a:ea typeface="+mn-ea"/>
                <a:cs typeface="+mn-cs"/>
              </a:rPr>
              <a:t>Nedostatečná CENTRALIZACE</a:t>
            </a:r>
            <a:r>
              <a:rPr kumimoji="0" lang="cs-CZ" sz="3800" b="1"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cs-CZ" sz="3800" b="1" i="0" u="none" strike="noStrike" kern="1200" cap="none" spc="0" normalizeH="0" baseline="0" noProof="0" dirty="0">
                <a:ln>
                  <a:noFill/>
                </a:ln>
                <a:effectLst/>
                <a:uLnTx/>
                <a:uFillTx/>
                <a:latin typeface="Calibri" panose="020F0502020204030204"/>
                <a:ea typeface="+mn-ea"/>
                <a:cs typeface="+mn-cs"/>
              </a:rPr>
              <a:t>Stupeň centralizace (vysoce) specializované péče se dlouhodobě nelepší.</a:t>
            </a:r>
          </a:p>
        </p:txBody>
      </p:sp>
      <p:sp>
        <p:nvSpPr>
          <p:cNvPr id="6" name="Šipka: dolů 5">
            <a:extLst>
              <a:ext uri="{FF2B5EF4-FFF2-40B4-BE49-F238E27FC236}">
                <a16:creationId xmlns:a16="http://schemas.microsoft.com/office/drawing/2014/main" id="{9CCD5BD4-85AF-D1DA-B6F6-E4DF1FE79EA8}"/>
              </a:ext>
            </a:extLst>
          </p:cNvPr>
          <p:cNvSpPr/>
          <p:nvPr/>
        </p:nvSpPr>
        <p:spPr>
          <a:xfrm>
            <a:off x="5306423" y="5940260"/>
            <a:ext cx="1436914" cy="77372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906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DA5576F-508F-4976-8184-7F21F71AD62E}"/>
              </a:ext>
            </a:extLst>
          </p:cNvPr>
          <p:cNvSpPr>
            <a:spLocks noGrp="1"/>
          </p:cNvSpPr>
          <p:nvPr>
            <p:ph type="title"/>
            <p:custDataLst>
              <p:tags r:id="rId1"/>
            </p:custDataLst>
          </p:nvPr>
        </p:nvSpPr>
        <p:spPr>
          <a:xfrm>
            <a:off x="838199" y="134016"/>
            <a:ext cx="11302357" cy="630874"/>
          </a:xfrm>
        </p:spPr>
        <p:txBody>
          <a:bodyPr anchor="t">
            <a:normAutofit/>
          </a:bodyPr>
          <a:lstStyle/>
          <a:p>
            <a:r>
              <a:rPr lang="cs-CZ" sz="3200" b="1" dirty="0">
                <a:latin typeface="+mn-lt"/>
              </a:rPr>
              <a:t>Plošná dostupnost </a:t>
            </a:r>
            <a:r>
              <a:rPr lang="en-US" sz="3200" b="1" dirty="0" err="1">
                <a:latin typeface="+mn-lt"/>
              </a:rPr>
              <a:t>urgentn</a:t>
            </a:r>
            <a:r>
              <a:rPr lang="cs-CZ" sz="3200" b="1" dirty="0" err="1">
                <a:latin typeface="+mn-lt"/>
              </a:rPr>
              <a:t>ích</a:t>
            </a:r>
            <a:r>
              <a:rPr lang="cs-CZ" sz="3200" b="1" dirty="0">
                <a:latin typeface="+mn-lt"/>
              </a:rPr>
              <a:t> příjmů v ČR dle seznamu MZČR</a:t>
            </a:r>
          </a:p>
        </p:txBody>
      </p:sp>
      <p:pic>
        <p:nvPicPr>
          <p:cNvPr id="13" name="Picture 12">
            <a:extLst>
              <a:ext uri="{FF2B5EF4-FFF2-40B4-BE49-F238E27FC236}">
                <a16:creationId xmlns:a16="http://schemas.microsoft.com/office/drawing/2014/main" id="{C6C2E047-B347-693B-B0C0-BE46D85F3388}"/>
              </a:ext>
            </a:extLst>
          </p:cNvPr>
          <p:cNvPicPr>
            <a:picLocks noChangeAspect="1"/>
          </p:cNvPicPr>
          <p:nvPr/>
        </p:nvPicPr>
        <p:blipFill>
          <a:blip r:embed="rId3"/>
          <a:stretch>
            <a:fillRect/>
          </a:stretch>
        </p:blipFill>
        <p:spPr>
          <a:xfrm>
            <a:off x="531444" y="821906"/>
            <a:ext cx="9736682" cy="5902078"/>
          </a:xfrm>
          <a:prstGeom prst="rect">
            <a:avLst/>
          </a:prstGeom>
        </p:spPr>
      </p:pic>
      <p:sp>
        <p:nvSpPr>
          <p:cNvPr id="14" name="Oval 13">
            <a:extLst>
              <a:ext uri="{FF2B5EF4-FFF2-40B4-BE49-F238E27FC236}">
                <a16:creationId xmlns:a16="http://schemas.microsoft.com/office/drawing/2014/main" id="{1E820EFA-F28C-A120-338F-1D95D573ABC9}"/>
              </a:ext>
            </a:extLst>
          </p:cNvPr>
          <p:cNvSpPr/>
          <p:nvPr/>
        </p:nvSpPr>
        <p:spPr>
          <a:xfrm>
            <a:off x="7491369" y="1015068"/>
            <a:ext cx="167780" cy="167780"/>
          </a:xfrm>
          <a:prstGeom prst="ellipse">
            <a:avLst/>
          </a:prstGeom>
          <a:solidFill>
            <a:srgbClr val="CB83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A01E677-4246-4DB8-DF3D-21B43A0482E7}"/>
              </a:ext>
            </a:extLst>
          </p:cNvPr>
          <p:cNvSpPr/>
          <p:nvPr/>
        </p:nvSpPr>
        <p:spPr>
          <a:xfrm>
            <a:off x="7491369" y="1468073"/>
            <a:ext cx="167780" cy="167780"/>
          </a:xfrm>
          <a:prstGeom prst="ellipse">
            <a:avLst/>
          </a:prstGeom>
          <a:solidFill>
            <a:srgbClr val="36CE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6B788DB-4201-2C7C-75C6-8565C2E450ED}"/>
              </a:ext>
            </a:extLst>
          </p:cNvPr>
          <p:cNvSpPr txBox="1"/>
          <p:nvPr/>
        </p:nvSpPr>
        <p:spPr>
          <a:xfrm>
            <a:off x="7726261" y="914292"/>
            <a:ext cx="1421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Typ I (N = 19)</a:t>
            </a:r>
          </a:p>
        </p:txBody>
      </p:sp>
      <p:sp>
        <p:nvSpPr>
          <p:cNvPr id="17" name="TextBox 16">
            <a:extLst>
              <a:ext uri="{FF2B5EF4-FFF2-40B4-BE49-F238E27FC236}">
                <a16:creationId xmlns:a16="http://schemas.microsoft.com/office/drawing/2014/main" id="{8505C73E-C66A-CDD3-2055-0162CDFEE12A}"/>
              </a:ext>
            </a:extLst>
          </p:cNvPr>
          <p:cNvSpPr txBox="1"/>
          <p:nvPr/>
        </p:nvSpPr>
        <p:spPr>
          <a:xfrm>
            <a:off x="7726260" y="1367297"/>
            <a:ext cx="14790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Typ II (N = 78)</a:t>
            </a:r>
          </a:p>
        </p:txBody>
      </p:sp>
    </p:spTree>
    <p:extLst>
      <p:ext uri="{BB962C8B-B14F-4D97-AF65-F5344CB8AC3E}">
        <p14:creationId xmlns:p14="http://schemas.microsoft.com/office/powerpoint/2010/main" val="1476664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48FA93E0-82DB-E3C2-DC36-5104AF7EF14F}"/>
              </a:ext>
            </a:extLst>
          </p:cNvPr>
          <p:cNvSpPr>
            <a:spLocks noGrp="1"/>
          </p:cNvSpPr>
          <p:nvPr>
            <p:ph type="title"/>
          </p:nvPr>
        </p:nvSpPr>
        <p:spPr>
          <a:xfrm>
            <a:off x="272591" y="160258"/>
            <a:ext cx="11646818" cy="538364"/>
          </a:xfrm>
        </p:spPr>
        <p:txBody>
          <a:bodyPr>
            <a:normAutofit/>
          </a:bodyPr>
          <a:lstStyle/>
          <a:p>
            <a:r>
              <a:rPr lang="cs-CZ" sz="3200" dirty="0"/>
              <a:t>Celkový počet Lůžek na jednotkách intenzivní péče</a:t>
            </a:r>
          </a:p>
        </p:txBody>
      </p:sp>
      <p:sp>
        <p:nvSpPr>
          <p:cNvPr id="38" name="TextovéPole 37">
            <a:extLst>
              <a:ext uri="{FF2B5EF4-FFF2-40B4-BE49-F238E27FC236}">
                <a16:creationId xmlns:a16="http://schemas.microsoft.com/office/drawing/2014/main" id="{75E6D801-6D63-1EDC-63ED-57112537C84D}"/>
              </a:ext>
            </a:extLst>
          </p:cNvPr>
          <p:cNvSpPr txBox="1"/>
          <p:nvPr/>
        </p:nvSpPr>
        <p:spPr>
          <a:xfrm>
            <a:off x="10593041" y="806677"/>
            <a:ext cx="13300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Zdroj dat: OECD</a:t>
            </a:r>
          </a:p>
        </p:txBody>
      </p:sp>
      <p:graphicFrame>
        <p:nvGraphicFramePr>
          <p:cNvPr id="39" name="Graf 38">
            <a:extLst>
              <a:ext uri="{FF2B5EF4-FFF2-40B4-BE49-F238E27FC236}">
                <a16:creationId xmlns:a16="http://schemas.microsoft.com/office/drawing/2014/main" id="{6F0D1127-6BD8-0B65-C1E4-D193711CEE18}"/>
              </a:ext>
            </a:extLst>
          </p:cNvPr>
          <p:cNvGraphicFramePr/>
          <p:nvPr/>
        </p:nvGraphicFramePr>
        <p:xfrm>
          <a:off x="104800" y="1055741"/>
          <a:ext cx="11693587" cy="4284684"/>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angle 21">
            <a:extLst>
              <a:ext uri="{FF2B5EF4-FFF2-40B4-BE49-F238E27FC236}">
                <a16:creationId xmlns:a16="http://schemas.microsoft.com/office/drawing/2014/main" id="{AA3434C4-12E1-E7C4-349B-E65F10D36AC9}"/>
              </a:ext>
            </a:extLst>
          </p:cNvPr>
          <p:cNvSpPr>
            <a:spLocks noChangeArrowheads="1"/>
          </p:cNvSpPr>
          <p:nvPr/>
        </p:nvSpPr>
        <p:spPr bwMode="auto">
          <a:xfrm>
            <a:off x="4263940" y="909939"/>
            <a:ext cx="107950" cy="107950"/>
          </a:xfrm>
          <a:prstGeom prst="rect">
            <a:avLst/>
          </a:prstGeom>
          <a:solidFill>
            <a:srgbClr val="2C2F7A"/>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cs-CZ" altLang="cs-CZ" sz="2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Rectangle 27">
            <a:extLst>
              <a:ext uri="{FF2B5EF4-FFF2-40B4-BE49-F238E27FC236}">
                <a16:creationId xmlns:a16="http://schemas.microsoft.com/office/drawing/2014/main" id="{FC94DFAF-30BE-489B-804A-0921CD91E069}"/>
              </a:ext>
            </a:extLst>
          </p:cNvPr>
          <p:cNvSpPr>
            <a:spLocks noChangeArrowheads="1"/>
          </p:cNvSpPr>
          <p:nvPr/>
        </p:nvSpPr>
        <p:spPr bwMode="auto">
          <a:xfrm>
            <a:off x="4405603" y="880897"/>
            <a:ext cx="6012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Dospělí</a:t>
            </a:r>
            <a:endParaRPr kumimoji="0" lang="en-GB" altLang="cs-CZ"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42" name="Rectangle 21">
            <a:extLst>
              <a:ext uri="{FF2B5EF4-FFF2-40B4-BE49-F238E27FC236}">
                <a16:creationId xmlns:a16="http://schemas.microsoft.com/office/drawing/2014/main" id="{C639A7E5-F0FE-24A2-5ED3-9CF7B37F2DD4}"/>
              </a:ext>
            </a:extLst>
          </p:cNvPr>
          <p:cNvSpPr>
            <a:spLocks noChangeArrowheads="1"/>
          </p:cNvSpPr>
          <p:nvPr/>
        </p:nvSpPr>
        <p:spPr bwMode="auto">
          <a:xfrm>
            <a:off x="5272551" y="904398"/>
            <a:ext cx="107950" cy="107950"/>
          </a:xfrm>
          <a:prstGeom prst="rect">
            <a:avLst/>
          </a:prstGeom>
          <a:solidFill>
            <a:srgbClr val="5778B1"/>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cs-CZ" altLang="cs-CZ" sz="2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Rectangle 27">
            <a:extLst>
              <a:ext uri="{FF2B5EF4-FFF2-40B4-BE49-F238E27FC236}">
                <a16:creationId xmlns:a16="http://schemas.microsoft.com/office/drawing/2014/main" id="{BB70173D-9117-29C0-D268-B96A7D687444}"/>
              </a:ext>
            </a:extLst>
          </p:cNvPr>
          <p:cNvSpPr>
            <a:spLocks noChangeArrowheads="1"/>
          </p:cNvSpPr>
          <p:nvPr/>
        </p:nvSpPr>
        <p:spPr bwMode="auto">
          <a:xfrm>
            <a:off x="5414214" y="875356"/>
            <a:ext cx="6012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Děti</a:t>
            </a:r>
            <a:endParaRPr kumimoji="0" lang="en-GB" altLang="cs-CZ"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44" name="Rectangle 21">
            <a:extLst>
              <a:ext uri="{FF2B5EF4-FFF2-40B4-BE49-F238E27FC236}">
                <a16:creationId xmlns:a16="http://schemas.microsoft.com/office/drawing/2014/main" id="{6C5112C8-D7D4-6D3B-8C46-B40D83B4D299}"/>
              </a:ext>
            </a:extLst>
          </p:cNvPr>
          <p:cNvSpPr>
            <a:spLocks noChangeArrowheads="1"/>
          </p:cNvSpPr>
          <p:nvPr/>
        </p:nvSpPr>
        <p:spPr bwMode="auto">
          <a:xfrm>
            <a:off x="6004067" y="904397"/>
            <a:ext cx="107950" cy="107950"/>
          </a:xfrm>
          <a:prstGeom prst="rect">
            <a:avLst/>
          </a:prstGeom>
          <a:solidFill>
            <a:srgbClr val="BECBE1"/>
          </a:solidFill>
          <a:ln w="9525">
            <a:no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cs-CZ" altLang="cs-CZ" sz="2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Rectangle 27">
            <a:extLst>
              <a:ext uri="{FF2B5EF4-FFF2-40B4-BE49-F238E27FC236}">
                <a16:creationId xmlns:a16="http://schemas.microsoft.com/office/drawing/2014/main" id="{88079865-A494-4C11-3BA3-3DA054A38F91}"/>
              </a:ext>
            </a:extLst>
          </p:cNvPr>
          <p:cNvSpPr>
            <a:spLocks noChangeArrowheads="1"/>
          </p:cNvSpPr>
          <p:nvPr/>
        </p:nvSpPr>
        <p:spPr bwMode="auto">
          <a:xfrm>
            <a:off x="6145729" y="875355"/>
            <a:ext cx="10806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Novorozenci</a:t>
            </a:r>
            <a:endParaRPr kumimoji="0" lang="en-GB" altLang="cs-CZ" sz="12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46" name="TextovéPole 45">
            <a:extLst>
              <a:ext uri="{FF2B5EF4-FFF2-40B4-BE49-F238E27FC236}">
                <a16:creationId xmlns:a16="http://schemas.microsoft.com/office/drawing/2014/main" id="{E91E0343-FE6C-BF0E-EC90-C297EEFB32C6}"/>
              </a:ext>
            </a:extLst>
          </p:cNvPr>
          <p:cNvSpPr txBox="1"/>
          <p:nvPr/>
        </p:nvSpPr>
        <p:spPr>
          <a:xfrm>
            <a:off x="0" y="5499528"/>
            <a:ext cx="11759943" cy="646331"/>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Pozn. Estonsko, Itálie, Nizozemí, Švédsko (</a:t>
            </a:r>
            <a:r>
              <a:rPr kumimoji="0" lang="cs-CZ" sz="1200" b="0" i="1" u="none" strike="noStrike" kern="1200" cap="none" spc="0" normalizeH="0" baseline="0" noProof="0" dirty="0" err="1">
                <a:ln>
                  <a:noFill/>
                </a:ln>
                <a:solidFill>
                  <a:srgbClr val="000000"/>
                </a:solidFill>
                <a:effectLst/>
                <a:uLnTx/>
                <a:uFillTx/>
                <a:latin typeface="Arial" panose="020B0604020202020204"/>
                <a:ea typeface="+mn-ea"/>
                <a:cs typeface="+mn-cs"/>
              </a:rPr>
              <a:t>Difference</a:t>
            </a:r>
            <a:r>
              <a:rPr kumimoji="0" lang="cs-CZ" sz="1200" b="0" i="1" u="none" strike="noStrike" kern="1200" cap="none" spc="0" normalizeH="0" baseline="0" noProof="0" dirty="0">
                <a:ln>
                  <a:noFill/>
                </a:ln>
                <a:solidFill>
                  <a:srgbClr val="000000"/>
                </a:solidFill>
                <a:effectLst/>
                <a:uLnTx/>
                <a:uFillTx/>
                <a:latin typeface="Arial" panose="020B0604020202020204"/>
                <a:ea typeface="+mn-ea"/>
                <a:cs typeface="+mn-cs"/>
              </a:rPr>
              <a:t> in </a:t>
            </a:r>
            <a:r>
              <a:rPr kumimoji="0" lang="cs-CZ" sz="1200" b="0" i="1" u="none" strike="noStrike" kern="1200" cap="none" spc="0" normalizeH="0" baseline="0" noProof="0" dirty="0" err="1">
                <a:ln>
                  <a:noFill/>
                </a:ln>
                <a:solidFill>
                  <a:srgbClr val="000000"/>
                </a:solidFill>
                <a:effectLst/>
                <a:uLnTx/>
                <a:uFillTx/>
                <a:latin typeface="Arial" panose="020B0604020202020204"/>
                <a:ea typeface="+mn-ea"/>
                <a:cs typeface="+mn-cs"/>
              </a:rPr>
              <a:t>methodology</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Nizozemí (</a:t>
            </a:r>
            <a:r>
              <a:rPr kumimoji="0" lang="cs-CZ" sz="1200" b="0" i="1" u="none" strike="noStrike" kern="1200" cap="none" spc="0" normalizeH="0" baseline="0" noProof="0" dirty="0" err="1">
                <a:ln>
                  <a:noFill/>
                </a:ln>
                <a:solidFill>
                  <a:srgbClr val="000000"/>
                </a:solidFill>
                <a:effectLst/>
                <a:uLnTx/>
                <a:uFillTx/>
                <a:latin typeface="Arial" panose="020B0604020202020204"/>
                <a:ea typeface="+mn-ea"/>
                <a:cs typeface="+mn-cs"/>
              </a:rPr>
              <a:t>Estimated</a:t>
            </a:r>
            <a:r>
              <a:rPr kumimoji="0" lang="cs-CZ" sz="1200" b="0" i="1"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1" u="none" strike="noStrike" kern="1200" cap="none" spc="0" normalizeH="0" baseline="0" noProof="0" dirty="0" err="1">
                <a:ln>
                  <a:noFill/>
                </a:ln>
                <a:solidFill>
                  <a:srgbClr val="000000"/>
                </a:solidFill>
                <a:effectLst/>
                <a:uLnTx/>
                <a:uFillTx/>
                <a:latin typeface="Arial" panose="020B0604020202020204"/>
                <a:ea typeface="+mn-ea"/>
                <a:cs typeface="+mn-cs"/>
              </a:rPr>
              <a:t>value</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 Litva, Nizozemí, Španělsko (</a:t>
            </a:r>
            <a:r>
              <a:rPr kumimoji="0" lang="cs-CZ" sz="1200" b="0" i="1" u="none" strike="noStrike" kern="1200" cap="none" spc="0" normalizeH="0" baseline="0" noProof="0" dirty="0" err="1">
                <a:ln>
                  <a:noFill/>
                </a:ln>
                <a:solidFill>
                  <a:srgbClr val="000000"/>
                </a:solidFill>
                <a:effectLst/>
                <a:uLnTx/>
                <a:uFillTx/>
                <a:latin typeface="Arial" panose="020B0604020202020204"/>
                <a:ea typeface="+mn-ea"/>
                <a:cs typeface="+mn-cs"/>
              </a:rPr>
              <a:t>Break</a:t>
            </a:r>
            <a:r>
              <a:rPr kumimoji="0" lang="cs-CZ" sz="1200" b="0" i="1"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cs-CZ" sz="1200" b="0" i="1"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Portugalsko, Španělsko </a:t>
            </a:r>
            <a:r>
              <a:rPr kumimoji="0" lang="cs-CZ" sz="1200" b="0" i="1" u="none" strike="noStrike" kern="1200" cap="none" spc="0" normalizeH="0" baseline="0" noProof="0" dirty="0">
                <a:ln>
                  <a:noFill/>
                </a:ln>
                <a:solidFill>
                  <a:srgbClr val="000000"/>
                </a:solidFill>
                <a:effectLst/>
                <a:uLnTx/>
                <a:uFillTx/>
                <a:latin typeface="Arial" panose="020B0604020202020204"/>
                <a:ea typeface="+mn-ea"/>
                <a:cs typeface="+mn-cs"/>
              </a:rPr>
              <a:t>(</a:t>
            </a:r>
            <a:r>
              <a:rPr kumimoji="0" lang="cs-CZ" sz="1200" b="0" i="1" u="none" strike="noStrike" kern="1200" cap="none" spc="0" normalizeH="0" baseline="0" noProof="0" dirty="0" err="1">
                <a:ln>
                  <a:noFill/>
                </a:ln>
                <a:solidFill>
                  <a:srgbClr val="000000"/>
                </a:solidFill>
                <a:effectLst/>
                <a:uLnTx/>
                <a:uFillTx/>
                <a:latin typeface="Arial" panose="020B0604020202020204"/>
                <a:ea typeface="+mn-ea"/>
                <a:cs typeface="+mn-cs"/>
              </a:rPr>
              <a:t>Provisional</a:t>
            </a:r>
            <a:r>
              <a:rPr kumimoji="0" lang="cs-CZ" sz="1200" b="0" i="1"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1" u="none" strike="noStrike" kern="1200" cap="none" spc="0" normalizeH="0" baseline="0" noProof="0" dirty="0" err="1">
                <a:ln>
                  <a:noFill/>
                </a:ln>
                <a:solidFill>
                  <a:srgbClr val="000000"/>
                </a:solidFill>
                <a:effectLst/>
                <a:uLnTx/>
                <a:uFillTx/>
                <a:latin typeface="Arial" panose="020B0604020202020204"/>
                <a:ea typeface="+mn-ea"/>
                <a:cs typeface="+mn-cs"/>
              </a:rPr>
              <a:t>value</a:t>
            </a:r>
            <a:r>
              <a:rPr kumimoji="0" lang="cs-CZ" sz="1200" b="0" i="1"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U nejaktuálnějšího roku 2022 nebyla dostupná data u všech států. V roce 2021 nebyla dostupná data u Bulharska, Dánska, Chorvatska, Polska, Rumunska, Slovenska a Slovinska. U Kypru, Malty nejsou údaje sbírány. </a:t>
            </a:r>
          </a:p>
        </p:txBody>
      </p:sp>
      <p:sp>
        <p:nvSpPr>
          <p:cNvPr id="47" name="TextovéPole 46">
            <a:extLst>
              <a:ext uri="{FF2B5EF4-FFF2-40B4-BE49-F238E27FC236}">
                <a16:creationId xmlns:a16="http://schemas.microsoft.com/office/drawing/2014/main" id="{06A188B9-E76A-567B-6D23-C8B7798DD66D}"/>
              </a:ext>
            </a:extLst>
          </p:cNvPr>
          <p:cNvSpPr txBox="1"/>
          <p:nvPr/>
        </p:nvSpPr>
        <p:spPr>
          <a:xfrm>
            <a:off x="1223273" y="1216678"/>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53,9</a:t>
            </a:r>
          </a:p>
        </p:txBody>
      </p:sp>
      <p:sp>
        <p:nvSpPr>
          <p:cNvPr id="48" name="TextovéPole 47">
            <a:extLst>
              <a:ext uri="{FF2B5EF4-FFF2-40B4-BE49-F238E27FC236}">
                <a16:creationId xmlns:a16="http://schemas.microsoft.com/office/drawing/2014/main" id="{F1B7BAB2-F31C-862B-24A9-F60365FA957E}"/>
              </a:ext>
            </a:extLst>
          </p:cNvPr>
          <p:cNvSpPr txBox="1"/>
          <p:nvPr/>
        </p:nvSpPr>
        <p:spPr>
          <a:xfrm>
            <a:off x="1816248" y="1901093"/>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41,1</a:t>
            </a:r>
          </a:p>
        </p:txBody>
      </p:sp>
      <p:sp>
        <p:nvSpPr>
          <p:cNvPr id="49" name="TextovéPole 48">
            <a:extLst>
              <a:ext uri="{FF2B5EF4-FFF2-40B4-BE49-F238E27FC236}">
                <a16:creationId xmlns:a16="http://schemas.microsoft.com/office/drawing/2014/main" id="{40895A87-ABD2-9762-926E-45A8AE2A35B4}"/>
              </a:ext>
            </a:extLst>
          </p:cNvPr>
          <p:cNvSpPr txBox="1"/>
          <p:nvPr/>
        </p:nvSpPr>
        <p:spPr>
          <a:xfrm>
            <a:off x="2409224" y="2352753"/>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32,8</a:t>
            </a:r>
          </a:p>
        </p:txBody>
      </p:sp>
      <p:sp>
        <p:nvSpPr>
          <p:cNvPr id="50" name="TextovéPole 49">
            <a:extLst>
              <a:ext uri="{FF2B5EF4-FFF2-40B4-BE49-F238E27FC236}">
                <a16:creationId xmlns:a16="http://schemas.microsoft.com/office/drawing/2014/main" id="{D15E234F-57E6-C2BA-DD9B-BD6ECB6D463E}"/>
              </a:ext>
            </a:extLst>
          </p:cNvPr>
          <p:cNvSpPr txBox="1"/>
          <p:nvPr/>
        </p:nvSpPr>
        <p:spPr>
          <a:xfrm>
            <a:off x="2968948" y="2369379"/>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32,5</a:t>
            </a:r>
          </a:p>
        </p:txBody>
      </p:sp>
      <p:sp>
        <p:nvSpPr>
          <p:cNvPr id="51" name="TextovéPole 50">
            <a:extLst>
              <a:ext uri="{FF2B5EF4-FFF2-40B4-BE49-F238E27FC236}">
                <a16:creationId xmlns:a16="http://schemas.microsoft.com/office/drawing/2014/main" id="{DB906DB2-A75E-AADC-C30D-B40C643FFAB4}"/>
              </a:ext>
            </a:extLst>
          </p:cNvPr>
          <p:cNvSpPr txBox="1"/>
          <p:nvPr/>
        </p:nvSpPr>
        <p:spPr>
          <a:xfrm>
            <a:off x="3555059" y="2596500"/>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28,4</a:t>
            </a:r>
          </a:p>
        </p:txBody>
      </p:sp>
      <p:sp>
        <p:nvSpPr>
          <p:cNvPr id="52" name="TextovéPole 51">
            <a:extLst>
              <a:ext uri="{FF2B5EF4-FFF2-40B4-BE49-F238E27FC236}">
                <a16:creationId xmlns:a16="http://schemas.microsoft.com/office/drawing/2014/main" id="{C6E39A19-9C99-065C-71B3-E3242B3F4768}"/>
              </a:ext>
            </a:extLst>
          </p:cNvPr>
          <p:cNvSpPr txBox="1"/>
          <p:nvPr/>
        </p:nvSpPr>
        <p:spPr>
          <a:xfrm>
            <a:off x="4141170" y="2618709"/>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27,9</a:t>
            </a:r>
          </a:p>
        </p:txBody>
      </p:sp>
      <p:sp>
        <p:nvSpPr>
          <p:cNvPr id="53" name="TextovéPole 52">
            <a:extLst>
              <a:ext uri="{FF2B5EF4-FFF2-40B4-BE49-F238E27FC236}">
                <a16:creationId xmlns:a16="http://schemas.microsoft.com/office/drawing/2014/main" id="{51F8C9D3-28D6-A809-FC9B-97A8BAB9D73A}"/>
              </a:ext>
            </a:extLst>
          </p:cNvPr>
          <p:cNvSpPr txBox="1"/>
          <p:nvPr/>
        </p:nvSpPr>
        <p:spPr>
          <a:xfrm>
            <a:off x="4727281" y="2704071"/>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26,4</a:t>
            </a:r>
          </a:p>
        </p:txBody>
      </p:sp>
      <p:sp>
        <p:nvSpPr>
          <p:cNvPr id="54" name="TextovéPole 53">
            <a:extLst>
              <a:ext uri="{FF2B5EF4-FFF2-40B4-BE49-F238E27FC236}">
                <a16:creationId xmlns:a16="http://schemas.microsoft.com/office/drawing/2014/main" id="{A0143216-4531-637D-6C8F-2DA5F48810F8}"/>
              </a:ext>
            </a:extLst>
          </p:cNvPr>
          <p:cNvSpPr txBox="1"/>
          <p:nvPr/>
        </p:nvSpPr>
        <p:spPr>
          <a:xfrm>
            <a:off x="5321360" y="2776606"/>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24,9</a:t>
            </a:r>
          </a:p>
        </p:txBody>
      </p:sp>
      <p:sp>
        <p:nvSpPr>
          <p:cNvPr id="55" name="TextovéPole 54">
            <a:extLst>
              <a:ext uri="{FF2B5EF4-FFF2-40B4-BE49-F238E27FC236}">
                <a16:creationId xmlns:a16="http://schemas.microsoft.com/office/drawing/2014/main" id="{2B31AE33-D3AA-9BF8-9531-F64EED218FAC}"/>
              </a:ext>
            </a:extLst>
          </p:cNvPr>
          <p:cNvSpPr txBox="1"/>
          <p:nvPr/>
        </p:nvSpPr>
        <p:spPr>
          <a:xfrm>
            <a:off x="5874477" y="2811660"/>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24,5</a:t>
            </a:r>
          </a:p>
        </p:txBody>
      </p:sp>
      <p:sp>
        <p:nvSpPr>
          <p:cNvPr id="56" name="TextovéPole 55">
            <a:extLst>
              <a:ext uri="{FF2B5EF4-FFF2-40B4-BE49-F238E27FC236}">
                <a16:creationId xmlns:a16="http://schemas.microsoft.com/office/drawing/2014/main" id="{E0CD21AB-7765-FE89-03B9-0427D38B2DF8}"/>
              </a:ext>
            </a:extLst>
          </p:cNvPr>
          <p:cNvSpPr txBox="1"/>
          <p:nvPr/>
        </p:nvSpPr>
        <p:spPr>
          <a:xfrm>
            <a:off x="6472991" y="2830430"/>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23,9</a:t>
            </a:r>
          </a:p>
        </p:txBody>
      </p:sp>
      <p:sp>
        <p:nvSpPr>
          <p:cNvPr id="57" name="TextovéPole 56">
            <a:extLst>
              <a:ext uri="{FF2B5EF4-FFF2-40B4-BE49-F238E27FC236}">
                <a16:creationId xmlns:a16="http://schemas.microsoft.com/office/drawing/2014/main" id="{547A9176-9FEB-DC5C-BC2F-0B08D6CABBA4}"/>
              </a:ext>
            </a:extLst>
          </p:cNvPr>
          <p:cNvSpPr txBox="1"/>
          <p:nvPr/>
        </p:nvSpPr>
        <p:spPr>
          <a:xfrm>
            <a:off x="7063191" y="2983411"/>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21,1</a:t>
            </a:r>
          </a:p>
        </p:txBody>
      </p:sp>
      <p:sp>
        <p:nvSpPr>
          <p:cNvPr id="58" name="TextovéPole 57">
            <a:extLst>
              <a:ext uri="{FF2B5EF4-FFF2-40B4-BE49-F238E27FC236}">
                <a16:creationId xmlns:a16="http://schemas.microsoft.com/office/drawing/2014/main" id="{27A0BC27-C526-F5A4-96C2-C4590AA0D2E9}"/>
              </a:ext>
            </a:extLst>
          </p:cNvPr>
          <p:cNvSpPr txBox="1"/>
          <p:nvPr/>
        </p:nvSpPr>
        <p:spPr>
          <a:xfrm>
            <a:off x="7632198" y="3024658"/>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20,5</a:t>
            </a:r>
          </a:p>
        </p:txBody>
      </p:sp>
      <p:sp>
        <p:nvSpPr>
          <p:cNvPr id="59" name="TextovéPole 58">
            <a:extLst>
              <a:ext uri="{FF2B5EF4-FFF2-40B4-BE49-F238E27FC236}">
                <a16:creationId xmlns:a16="http://schemas.microsoft.com/office/drawing/2014/main" id="{96895D3F-E7A5-65F7-409A-160BC4B44006}"/>
              </a:ext>
            </a:extLst>
          </p:cNvPr>
          <p:cNvSpPr txBox="1"/>
          <p:nvPr/>
        </p:nvSpPr>
        <p:spPr>
          <a:xfrm>
            <a:off x="8201205" y="3399224"/>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13,5</a:t>
            </a:r>
          </a:p>
        </p:txBody>
      </p:sp>
      <p:sp>
        <p:nvSpPr>
          <p:cNvPr id="60" name="TextovéPole 59">
            <a:extLst>
              <a:ext uri="{FF2B5EF4-FFF2-40B4-BE49-F238E27FC236}">
                <a16:creationId xmlns:a16="http://schemas.microsoft.com/office/drawing/2014/main" id="{57287FB2-DE53-6B84-0BA2-D171E6AA6729}"/>
              </a:ext>
            </a:extLst>
          </p:cNvPr>
          <p:cNvSpPr txBox="1"/>
          <p:nvPr/>
        </p:nvSpPr>
        <p:spPr>
          <a:xfrm>
            <a:off x="8785867" y="3407537"/>
            <a:ext cx="4828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13,4</a:t>
            </a:r>
          </a:p>
        </p:txBody>
      </p:sp>
      <p:sp>
        <p:nvSpPr>
          <p:cNvPr id="61" name="TextovéPole 60">
            <a:extLst>
              <a:ext uri="{FF2B5EF4-FFF2-40B4-BE49-F238E27FC236}">
                <a16:creationId xmlns:a16="http://schemas.microsoft.com/office/drawing/2014/main" id="{FE2A545C-7779-DF73-4E2B-546FCA63C1C9}"/>
              </a:ext>
            </a:extLst>
          </p:cNvPr>
          <p:cNvSpPr txBox="1"/>
          <p:nvPr/>
        </p:nvSpPr>
        <p:spPr>
          <a:xfrm>
            <a:off x="9403238" y="3742727"/>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7,1</a:t>
            </a:r>
          </a:p>
        </p:txBody>
      </p:sp>
      <p:sp>
        <p:nvSpPr>
          <p:cNvPr id="62" name="TextovéPole 61">
            <a:extLst>
              <a:ext uri="{FF2B5EF4-FFF2-40B4-BE49-F238E27FC236}">
                <a16:creationId xmlns:a16="http://schemas.microsoft.com/office/drawing/2014/main" id="{20ECA66A-0399-29DF-DA0D-1BE99CEB3D1B}"/>
              </a:ext>
            </a:extLst>
          </p:cNvPr>
          <p:cNvSpPr txBox="1"/>
          <p:nvPr/>
        </p:nvSpPr>
        <p:spPr>
          <a:xfrm>
            <a:off x="9996211" y="3751039"/>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6,6</a:t>
            </a:r>
          </a:p>
        </p:txBody>
      </p:sp>
      <p:sp>
        <p:nvSpPr>
          <p:cNvPr id="63" name="TextovéPole 62">
            <a:extLst>
              <a:ext uri="{FF2B5EF4-FFF2-40B4-BE49-F238E27FC236}">
                <a16:creationId xmlns:a16="http://schemas.microsoft.com/office/drawing/2014/main" id="{1C83F36A-6C9E-FE05-0CC3-CF8C1762151F}"/>
              </a:ext>
            </a:extLst>
          </p:cNvPr>
          <p:cNvSpPr txBox="1"/>
          <p:nvPr/>
        </p:nvSpPr>
        <p:spPr>
          <a:xfrm>
            <a:off x="10568102" y="3778163"/>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6,3</a:t>
            </a:r>
          </a:p>
        </p:txBody>
      </p:sp>
      <p:sp>
        <p:nvSpPr>
          <p:cNvPr id="64" name="TextovéPole 63">
            <a:extLst>
              <a:ext uri="{FF2B5EF4-FFF2-40B4-BE49-F238E27FC236}">
                <a16:creationId xmlns:a16="http://schemas.microsoft.com/office/drawing/2014/main" id="{B349A6D6-F42B-10A3-C77A-F0D69ED2510C}"/>
              </a:ext>
            </a:extLst>
          </p:cNvPr>
          <p:cNvSpPr txBox="1"/>
          <p:nvPr/>
        </p:nvSpPr>
        <p:spPr>
          <a:xfrm>
            <a:off x="11158878" y="4098028"/>
            <a:ext cx="39786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a:ea typeface="+mn-ea"/>
                <a:cs typeface="+mn-cs"/>
              </a:rPr>
              <a:t>0,6</a:t>
            </a:r>
          </a:p>
        </p:txBody>
      </p:sp>
      <p:sp>
        <p:nvSpPr>
          <p:cNvPr id="2" name="TextovéPole 1">
            <a:extLst>
              <a:ext uri="{FF2B5EF4-FFF2-40B4-BE49-F238E27FC236}">
                <a16:creationId xmlns:a16="http://schemas.microsoft.com/office/drawing/2014/main" id="{B7FD83B3-6EB0-A890-D7D3-350410C6842E}"/>
              </a:ext>
            </a:extLst>
          </p:cNvPr>
          <p:cNvSpPr txBox="1"/>
          <p:nvPr/>
        </p:nvSpPr>
        <p:spPr>
          <a:xfrm>
            <a:off x="5874477" y="1398646"/>
            <a:ext cx="6044932" cy="830997"/>
          </a:xfrm>
          <a:prstGeom prst="rect">
            <a:avLst/>
          </a:prstGeom>
          <a:solidFill>
            <a:srgbClr val="FF0000"/>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Celkový počet nasmlouvaných lůžek pro intenzivní péči (JIP) je v ČR extrémně vysoký. </a:t>
            </a:r>
          </a:p>
        </p:txBody>
      </p:sp>
      <p:cxnSp>
        <p:nvCxnSpPr>
          <p:cNvPr id="4" name="Přímá spojnice se šipkou 3">
            <a:extLst>
              <a:ext uri="{FF2B5EF4-FFF2-40B4-BE49-F238E27FC236}">
                <a16:creationId xmlns:a16="http://schemas.microsoft.com/office/drawing/2014/main" id="{4972FB90-16AC-3D5C-3658-6D110C83FFA8}"/>
              </a:ext>
            </a:extLst>
          </p:cNvPr>
          <p:cNvCxnSpPr>
            <a:cxnSpLocks/>
          </p:cNvCxnSpPr>
          <p:nvPr/>
        </p:nvCxnSpPr>
        <p:spPr>
          <a:xfrm flipH="1">
            <a:off x="1850949" y="1533870"/>
            <a:ext cx="380078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331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obsah 15">
            <a:extLst>
              <a:ext uri="{FF2B5EF4-FFF2-40B4-BE49-F238E27FC236}">
                <a16:creationId xmlns:a16="http://schemas.microsoft.com/office/drawing/2014/main" id="{3DA7B4B2-ADFE-43DC-8E4E-97A0D507C697}"/>
              </a:ext>
            </a:extLst>
          </p:cNvPr>
          <p:cNvGraphicFramePr>
            <a:graphicFrameLocks/>
          </p:cNvGraphicFramePr>
          <p:nvPr/>
        </p:nvGraphicFramePr>
        <p:xfrm>
          <a:off x="670892" y="3046096"/>
          <a:ext cx="10682908" cy="2893488"/>
        </p:xfrm>
        <a:graphic>
          <a:graphicData uri="http://schemas.openxmlformats.org/drawingml/2006/chart">
            <c:chart xmlns:c="http://schemas.openxmlformats.org/drawingml/2006/chart" xmlns:r="http://schemas.openxmlformats.org/officeDocument/2006/relationships" r:id="rId2"/>
          </a:graphicData>
        </a:graphic>
      </p:graphicFrame>
      <p:sp>
        <p:nvSpPr>
          <p:cNvPr id="2" name="Obdélník 1">
            <a:extLst>
              <a:ext uri="{FF2B5EF4-FFF2-40B4-BE49-F238E27FC236}">
                <a16:creationId xmlns:a16="http://schemas.microsoft.com/office/drawing/2014/main" id="{6E748599-3A8C-46F3-8537-B95B55B6691D}"/>
              </a:ext>
            </a:extLst>
          </p:cNvPr>
          <p:cNvSpPr/>
          <p:nvPr/>
        </p:nvSpPr>
        <p:spPr>
          <a:xfrm>
            <a:off x="5340096" y="3299991"/>
            <a:ext cx="2871216" cy="1322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9C7F993E-FCC9-4099-8F7A-5F1764D17104}"/>
              </a:ext>
            </a:extLst>
          </p:cNvPr>
          <p:cNvSpPr>
            <a:spLocks noGrp="1"/>
          </p:cNvSpPr>
          <p:nvPr>
            <p:ph idx="1"/>
          </p:nvPr>
        </p:nvSpPr>
        <p:spPr>
          <a:xfrm>
            <a:off x="838200" y="2182439"/>
            <a:ext cx="10515600" cy="856038"/>
          </a:xfrm>
        </p:spPr>
        <p:txBody>
          <a:bodyPr>
            <a:normAutofit/>
          </a:bodyPr>
          <a:lstStyle/>
          <a:p>
            <a:pPr marL="265113" lvl="1" indent="-265113">
              <a:lnSpc>
                <a:spcPct val="100000"/>
              </a:lnSpc>
              <a:spcBef>
                <a:spcPts val="0"/>
              </a:spcBef>
              <a:buSzPct val="100000"/>
            </a:pPr>
            <a:r>
              <a:rPr lang="cs-CZ" sz="1600" dirty="0">
                <a:solidFill>
                  <a:prstClr val="black"/>
                </a:solidFill>
              </a:rPr>
              <a:t>Během let 2017-2019 je zaznamenáno celkem 98 PALP, ve kterých byla realizována alespoň 1 hospitalizace pro resekční výkon u pacientky se ZN prsu. U 77 % poskytovatelů (N</a:t>
            </a:r>
            <a:r>
              <a:rPr lang="cs-CZ" sz="1600" baseline="-25000" dirty="0">
                <a:solidFill>
                  <a:prstClr val="black"/>
                </a:solidFill>
              </a:rPr>
              <a:t>PALP</a:t>
            </a:r>
            <a:r>
              <a:rPr lang="cs-CZ" sz="1600" dirty="0">
                <a:solidFill>
                  <a:prstClr val="black"/>
                </a:solidFill>
              </a:rPr>
              <a:t> = 75) je v průměru ročně méně než 100 hospitalizací, u 55 % (N</a:t>
            </a:r>
            <a:r>
              <a:rPr lang="cs-CZ" sz="1600" baseline="-25000" dirty="0">
                <a:solidFill>
                  <a:prstClr val="black"/>
                </a:solidFill>
              </a:rPr>
              <a:t>PALP</a:t>
            </a:r>
            <a:r>
              <a:rPr lang="cs-CZ" sz="1600" dirty="0">
                <a:solidFill>
                  <a:prstClr val="black"/>
                </a:solidFill>
              </a:rPr>
              <a:t> = 54) pak méně než 50 hospitalizací</a:t>
            </a:r>
          </a:p>
        </p:txBody>
      </p:sp>
      <p:sp>
        <p:nvSpPr>
          <p:cNvPr id="4" name="Nadpis 1">
            <a:extLst>
              <a:ext uri="{FF2B5EF4-FFF2-40B4-BE49-F238E27FC236}">
                <a16:creationId xmlns:a16="http://schemas.microsoft.com/office/drawing/2014/main" id="{9B3B291C-11E8-497B-B272-A9C42B5C3627}"/>
              </a:ext>
            </a:extLst>
          </p:cNvPr>
          <p:cNvSpPr>
            <a:spLocks noGrp="1"/>
          </p:cNvSpPr>
          <p:nvPr>
            <p:ph type="title"/>
          </p:nvPr>
        </p:nvSpPr>
        <p:spPr>
          <a:xfrm>
            <a:off x="294162" y="135172"/>
            <a:ext cx="10515600" cy="1325563"/>
          </a:xfrm>
        </p:spPr>
        <p:txBody>
          <a:bodyPr>
            <a:normAutofit/>
          </a:bodyPr>
          <a:lstStyle/>
          <a:p>
            <a:r>
              <a:rPr lang="cs-CZ" sz="3200" b="1" dirty="0" err="1">
                <a:latin typeface="+mn-lt"/>
              </a:rPr>
              <a:t>Mammární</a:t>
            </a:r>
            <a:r>
              <a:rPr lang="cs-CZ" sz="3200" b="1" dirty="0">
                <a:latin typeface="+mn-lt"/>
              </a:rPr>
              <a:t> chirurgie </a:t>
            </a:r>
            <a:r>
              <a:rPr lang="cs-CZ" sz="3200" u="none" strike="noStrike" dirty="0">
                <a:effectLst/>
                <a:latin typeface="+mn-lt"/>
              </a:rPr>
              <a:t>– průměrný roční počet HP s resekčním výkonem* na prsu pro ZN prsu</a:t>
            </a:r>
            <a:endParaRPr lang="cs-CZ" sz="3200" u="sng" dirty="0">
              <a:latin typeface="+mn-lt"/>
            </a:endParaRPr>
          </a:p>
        </p:txBody>
      </p:sp>
      <p:sp>
        <p:nvSpPr>
          <p:cNvPr id="8" name="Obdélník 7">
            <a:extLst>
              <a:ext uri="{FF2B5EF4-FFF2-40B4-BE49-F238E27FC236}">
                <a16:creationId xmlns:a16="http://schemas.microsoft.com/office/drawing/2014/main" id="{D278E425-3847-4372-932B-59EC91B19F05}"/>
              </a:ext>
            </a:extLst>
          </p:cNvPr>
          <p:cNvSpPr/>
          <p:nvPr/>
        </p:nvSpPr>
        <p:spPr>
          <a:xfrm>
            <a:off x="5500233" y="3434713"/>
            <a:ext cx="209550" cy="20955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bdélník 8">
            <a:extLst>
              <a:ext uri="{FF2B5EF4-FFF2-40B4-BE49-F238E27FC236}">
                <a16:creationId xmlns:a16="http://schemas.microsoft.com/office/drawing/2014/main" id="{D79C3624-8C2C-4D10-A369-6CA9C2016BD8}"/>
              </a:ext>
            </a:extLst>
          </p:cNvPr>
          <p:cNvSpPr/>
          <p:nvPr/>
        </p:nvSpPr>
        <p:spPr>
          <a:xfrm>
            <a:off x="5500233" y="3710844"/>
            <a:ext cx="209550" cy="209550"/>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ovéPole 9">
            <a:extLst>
              <a:ext uri="{FF2B5EF4-FFF2-40B4-BE49-F238E27FC236}">
                <a16:creationId xmlns:a16="http://schemas.microsoft.com/office/drawing/2014/main" id="{35714593-A30B-4823-AA56-52351EB9153E}"/>
              </a:ext>
            </a:extLst>
          </p:cNvPr>
          <p:cNvSpPr txBox="1"/>
          <p:nvPr/>
        </p:nvSpPr>
        <p:spPr>
          <a:xfrm>
            <a:off x="5703439" y="3379355"/>
            <a:ext cx="27181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Fakultní nemocnice</a:t>
            </a:r>
          </a:p>
        </p:txBody>
      </p:sp>
      <p:sp>
        <p:nvSpPr>
          <p:cNvPr id="11" name="TextovéPole 10">
            <a:extLst>
              <a:ext uri="{FF2B5EF4-FFF2-40B4-BE49-F238E27FC236}">
                <a16:creationId xmlns:a16="http://schemas.microsoft.com/office/drawing/2014/main" id="{9F87DC40-000C-4C72-8F79-3E5E37887351}"/>
              </a:ext>
            </a:extLst>
          </p:cNvPr>
          <p:cNvSpPr txBox="1"/>
          <p:nvPr/>
        </p:nvSpPr>
        <p:spPr>
          <a:xfrm>
            <a:off x="5703440" y="3655486"/>
            <a:ext cx="2789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Specializované resortní ústavy</a:t>
            </a:r>
          </a:p>
        </p:txBody>
      </p:sp>
      <p:sp>
        <p:nvSpPr>
          <p:cNvPr id="13" name="TextovéPole 12">
            <a:extLst>
              <a:ext uri="{FF2B5EF4-FFF2-40B4-BE49-F238E27FC236}">
                <a16:creationId xmlns:a16="http://schemas.microsoft.com/office/drawing/2014/main" id="{A008C308-354F-49A3-A147-A26AE51921C9}"/>
              </a:ext>
            </a:extLst>
          </p:cNvPr>
          <p:cNvSpPr txBox="1"/>
          <p:nvPr/>
        </p:nvSpPr>
        <p:spPr>
          <a:xfrm>
            <a:off x="4981575" y="5939584"/>
            <a:ext cx="37433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Jednotliví PALP seřazení dle počtu HP </a:t>
            </a:r>
          </a:p>
        </p:txBody>
      </p:sp>
      <p:sp>
        <p:nvSpPr>
          <p:cNvPr id="15" name="Obdélník 14">
            <a:extLst>
              <a:ext uri="{FF2B5EF4-FFF2-40B4-BE49-F238E27FC236}">
                <a16:creationId xmlns:a16="http://schemas.microsoft.com/office/drawing/2014/main" id="{350D7B50-819A-4554-92E6-506286349FEF}"/>
              </a:ext>
            </a:extLst>
          </p:cNvPr>
          <p:cNvSpPr/>
          <p:nvPr/>
        </p:nvSpPr>
        <p:spPr>
          <a:xfrm>
            <a:off x="5497433" y="4287882"/>
            <a:ext cx="209550" cy="20955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ovéPole 15">
            <a:extLst>
              <a:ext uri="{FF2B5EF4-FFF2-40B4-BE49-F238E27FC236}">
                <a16:creationId xmlns:a16="http://schemas.microsoft.com/office/drawing/2014/main" id="{63557D91-D5AF-4F95-B095-02C0C2F8AF06}"/>
              </a:ext>
            </a:extLst>
          </p:cNvPr>
          <p:cNvSpPr txBox="1"/>
          <p:nvPr/>
        </p:nvSpPr>
        <p:spPr>
          <a:xfrm>
            <a:off x="5700639" y="4232524"/>
            <a:ext cx="2791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Ostatní PALP</a:t>
            </a:r>
            <a:endParaRPr kumimoji="0" lang="cs-CZ" sz="1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délník 13">
            <a:extLst>
              <a:ext uri="{FF2B5EF4-FFF2-40B4-BE49-F238E27FC236}">
                <a16:creationId xmlns:a16="http://schemas.microsoft.com/office/drawing/2014/main" id="{57DFC5F7-C6AE-4302-A2ED-BD70DE06FBE8}"/>
              </a:ext>
            </a:extLst>
          </p:cNvPr>
          <p:cNvSpPr/>
          <p:nvPr/>
        </p:nvSpPr>
        <p:spPr>
          <a:xfrm>
            <a:off x="5497566" y="3994261"/>
            <a:ext cx="209550" cy="209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ovéPole 16">
            <a:extLst>
              <a:ext uri="{FF2B5EF4-FFF2-40B4-BE49-F238E27FC236}">
                <a16:creationId xmlns:a16="http://schemas.microsoft.com/office/drawing/2014/main" id="{30EAAAD5-B655-4C82-9CD0-EDEC507E7E07}"/>
              </a:ext>
            </a:extLst>
          </p:cNvPr>
          <p:cNvSpPr txBox="1"/>
          <p:nvPr/>
        </p:nvSpPr>
        <p:spPr>
          <a:xfrm>
            <a:off x="5700772" y="3938903"/>
            <a:ext cx="2791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Velké krajské nemocnice</a:t>
            </a:r>
            <a:endParaRPr kumimoji="0" lang="cs-CZ" sz="1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ulka 5">
            <a:extLst>
              <a:ext uri="{FF2B5EF4-FFF2-40B4-BE49-F238E27FC236}">
                <a16:creationId xmlns:a16="http://schemas.microsoft.com/office/drawing/2014/main" id="{B8D8FF91-6543-4C33-80A7-D1CBDF0BAD4B}"/>
              </a:ext>
            </a:extLst>
          </p:cNvPr>
          <p:cNvGraphicFramePr>
            <a:graphicFrameLocks noGrp="1"/>
          </p:cNvGraphicFramePr>
          <p:nvPr/>
        </p:nvGraphicFramePr>
        <p:xfrm>
          <a:off x="9178159" y="3179433"/>
          <a:ext cx="976376" cy="2450850"/>
        </p:xfrm>
        <a:graphic>
          <a:graphicData uri="http://schemas.openxmlformats.org/drawingml/2006/table">
            <a:tbl>
              <a:tblPr firstRow="1" bandRow="1">
                <a:tableStyleId>{5C22544A-7EE6-4342-B048-85BDC9FD1C3A}</a:tableStyleId>
              </a:tblPr>
              <a:tblGrid>
                <a:gridCol w="976376">
                  <a:extLst>
                    <a:ext uri="{9D8B030D-6E8A-4147-A177-3AD203B41FA5}">
                      <a16:colId xmlns:a16="http://schemas.microsoft.com/office/drawing/2014/main" val="348832873"/>
                    </a:ext>
                  </a:extLst>
                </a:gridCol>
              </a:tblGrid>
              <a:tr h="256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5347928"/>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marL="72000" marR="72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463362"/>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473501"/>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9487540"/>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6433143"/>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1</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241668"/>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3</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7368554"/>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4</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20990"/>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14</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7652912"/>
                  </a:ext>
                </a:extLst>
              </a:tr>
              <a:tr h="2435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1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 75</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0185498"/>
                  </a:ext>
                </a:extLst>
              </a:tr>
            </a:tbl>
          </a:graphicData>
        </a:graphic>
      </p:graphicFrame>
      <p:sp>
        <p:nvSpPr>
          <p:cNvPr id="21" name="Zástupný obsah 2">
            <a:extLst>
              <a:ext uri="{FF2B5EF4-FFF2-40B4-BE49-F238E27FC236}">
                <a16:creationId xmlns:a16="http://schemas.microsoft.com/office/drawing/2014/main" id="{F7BCC83D-41E4-48E6-9BAD-3A9B39C71102}"/>
              </a:ext>
            </a:extLst>
          </p:cNvPr>
          <p:cNvSpPr txBox="1">
            <a:spLocks/>
          </p:cNvSpPr>
          <p:nvPr/>
        </p:nvSpPr>
        <p:spPr>
          <a:xfrm>
            <a:off x="838200" y="1544806"/>
            <a:ext cx="10682908" cy="576000"/>
          </a:xfrm>
          <a:prstGeom prst="rect">
            <a:avLst/>
          </a:prstGeom>
          <a:solidFill>
            <a:schemeClr val="bg1"/>
          </a:solidFill>
          <a:ln>
            <a:solidFill>
              <a:schemeClr val="bg1">
                <a:lumMod val="65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Hodnocené období</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roky 2017-2019; </a:t>
            </a: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Zdroj dat</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Data NRHZS; </a:t>
            </a: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Hodnocený soubor</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všechny hospitalizace z DRG bází 09-I06, 09-I07 nebo 09-I09*, u kterých byl na pozici hlavní dg. identifikován </a:t>
            </a:r>
            <a:r>
              <a:rPr kumimoji="0" lang="cs-CZ" sz="1400" b="0" i="0" u="sng" strike="noStrike" kern="1200" cap="none" spc="0" normalizeH="0" baseline="0" noProof="0" dirty="0">
                <a:ln>
                  <a:noFill/>
                </a:ln>
                <a:solidFill>
                  <a:prstClr val="black"/>
                </a:solidFill>
                <a:effectLst/>
                <a:uLnTx/>
                <a:uFillTx/>
                <a:latin typeface="Calibri" panose="020F0502020204030204"/>
                <a:ea typeface="+mn-ea"/>
                <a:cs typeface="+mn-cs"/>
              </a:rPr>
              <a:t>MKN-10 kód pro zhoubný novotvar</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(ZN)</a:t>
            </a:r>
          </a:p>
        </p:txBody>
      </p:sp>
      <p:sp>
        <p:nvSpPr>
          <p:cNvPr id="22" name="TextovéPole 21">
            <a:extLst>
              <a:ext uri="{FF2B5EF4-FFF2-40B4-BE49-F238E27FC236}">
                <a16:creationId xmlns:a16="http://schemas.microsoft.com/office/drawing/2014/main" id="{5722BFDC-948D-4F87-8FB3-AA8DAD4A809E}"/>
              </a:ext>
            </a:extLst>
          </p:cNvPr>
          <p:cNvSpPr txBox="1"/>
          <p:nvPr/>
        </p:nvSpPr>
        <p:spPr>
          <a:xfrm>
            <a:off x="9598783" y="6138212"/>
            <a:ext cx="2560578"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900" b="1" i="0" u="none" strike="noStrike" kern="1200" cap="none" spc="0" normalizeH="0" baseline="0" noProof="0" dirty="0">
                <a:ln>
                  <a:noFill/>
                </a:ln>
                <a:solidFill>
                  <a:prstClr val="black"/>
                </a:solidFill>
                <a:effectLst/>
                <a:uLnTx/>
                <a:uFillTx/>
                <a:latin typeface="Calibri" panose="020F0502020204030204"/>
                <a:ea typeface="+mn-ea"/>
                <a:cs typeface="+mn-cs"/>
              </a:rPr>
              <a:t>09-I06</a:t>
            </a:r>
            <a:r>
              <a:rPr kumimoji="0" lang="cs-CZ" sz="900" b="0" i="0" u="none" strike="noStrike" kern="1200" cap="none" spc="0" normalizeH="0" baseline="0" noProof="0" dirty="0">
                <a:ln>
                  <a:noFill/>
                </a:ln>
                <a:solidFill>
                  <a:prstClr val="black"/>
                </a:solidFill>
                <a:effectLst/>
                <a:uLnTx/>
                <a:uFillTx/>
                <a:latin typeface="Calibri" panose="020F0502020204030204"/>
                <a:ea typeface="+mn-ea"/>
                <a:cs typeface="+mn-cs"/>
              </a:rPr>
              <a:t> Resekce prsu včetně odstranění mízních uzlin; </a:t>
            </a:r>
            <a:r>
              <a:rPr kumimoji="0" lang="cs-CZ" sz="900" b="1" i="0" u="none" strike="noStrike" kern="1200" cap="none" spc="0" normalizeH="0" baseline="0" noProof="0" dirty="0">
                <a:ln>
                  <a:noFill/>
                </a:ln>
                <a:solidFill>
                  <a:prstClr val="black"/>
                </a:solidFill>
                <a:effectLst/>
                <a:uLnTx/>
                <a:uFillTx/>
                <a:latin typeface="Calibri" panose="020F0502020204030204"/>
                <a:ea typeface="+mn-ea"/>
                <a:cs typeface="+mn-cs"/>
              </a:rPr>
              <a:t>09-I07</a:t>
            </a:r>
            <a:r>
              <a:rPr kumimoji="0" lang="cs-CZ" sz="900" b="0" i="0" u="none" strike="noStrike" kern="1200" cap="none" spc="0" normalizeH="0" baseline="0" noProof="0" dirty="0">
                <a:ln>
                  <a:noFill/>
                </a:ln>
                <a:solidFill>
                  <a:prstClr val="black"/>
                </a:solidFill>
                <a:effectLst/>
                <a:uLnTx/>
                <a:uFillTx/>
                <a:latin typeface="Calibri" panose="020F0502020204030204"/>
                <a:ea typeface="+mn-ea"/>
                <a:cs typeface="+mn-cs"/>
              </a:rPr>
              <a:t> Resekce prsu včetně rekonstrukce implantátem; </a:t>
            </a:r>
            <a:r>
              <a:rPr kumimoji="0" lang="cs-CZ" sz="900" b="1" i="0" u="none" strike="noStrike" kern="1200" cap="none" spc="0" normalizeH="0" baseline="0" noProof="0" dirty="0">
                <a:ln>
                  <a:noFill/>
                </a:ln>
                <a:solidFill>
                  <a:prstClr val="black"/>
                </a:solidFill>
                <a:effectLst/>
                <a:uLnTx/>
                <a:uFillTx/>
                <a:latin typeface="Calibri" panose="020F0502020204030204"/>
                <a:ea typeface="+mn-ea"/>
                <a:cs typeface="+mn-cs"/>
              </a:rPr>
              <a:t>09-I09</a:t>
            </a:r>
            <a:r>
              <a:rPr kumimoji="0" lang="cs-CZ" sz="900" b="0" i="0" u="none" strike="noStrike" kern="1200" cap="none" spc="0" normalizeH="0" baseline="0" noProof="0" dirty="0">
                <a:ln>
                  <a:noFill/>
                </a:ln>
                <a:solidFill>
                  <a:prstClr val="black"/>
                </a:solidFill>
                <a:effectLst/>
                <a:uLnTx/>
                <a:uFillTx/>
                <a:latin typeface="Calibri" panose="020F0502020204030204"/>
                <a:ea typeface="+mn-ea"/>
                <a:cs typeface="+mn-cs"/>
              </a:rPr>
              <a:t> Resekce prsu pro nemoci a poruchy prsu</a:t>
            </a:r>
          </a:p>
        </p:txBody>
      </p:sp>
      <p:sp>
        <p:nvSpPr>
          <p:cNvPr id="7" name="Pravá složená závorka 6">
            <a:extLst>
              <a:ext uri="{FF2B5EF4-FFF2-40B4-BE49-F238E27FC236}">
                <a16:creationId xmlns:a16="http://schemas.microsoft.com/office/drawing/2014/main" id="{A71D778E-6A4E-4469-BE61-D279E42902A4}"/>
              </a:ext>
            </a:extLst>
          </p:cNvPr>
          <p:cNvSpPr/>
          <p:nvPr/>
        </p:nvSpPr>
        <p:spPr>
          <a:xfrm>
            <a:off x="10154534" y="3307610"/>
            <a:ext cx="169041" cy="22153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ovéPole 22">
            <a:extLst>
              <a:ext uri="{FF2B5EF4-FFF2-40B4-BE49-F238E27FC236}">
                <a16:creationId xmlns:a16="http://schemas.microsoft.com/office/drawing/2014/main" id="{67952A5B-BDFA-478F-81E0-4E0A9EEE8269}"/>
              </a:ext>
            </a:extLst>
          </p:cNvPr>
          <p:cNvSpPr txBox="1"/>
          <p:nvPr/>
        </p:nvSpPr>
        <p:spPr>
          <a:xfrm>
            <a:off x="10487397" y="3929252"/>
            <a:ext cx="146603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1" u="none" strike="noStrike" kern="1200" cap="none" spc="0" normalizeH="0" baseline="0" noProof="0" dirty="0">
                <a:ln>
                  <a:noFill/>
                </a:ln>
                <a:solidFill>
                  <a:prstClr val="black"/>
                </a:solidFill>
                <a:effectLst/>
                <a:uLnTx/>
                <a:uFillTx/>
                <a:latin typeface="Calibri" panose="020F0502020204030204"/>
                <a:ea typeface="+mn-ea"/>
                <a:cs typeface="+mn-cs"/>
              </a:rPr>
              <a:t>Počet PALP</a:t>
            </a:r>
            <a:b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400" b="0" i="1" u="none" strike="noStrike" kern="1200" cap="none" spc="0" normalizeH="0" baseline="0" noProof="0" dirty="0">
                <a:ln>
                  <a:noFill/>
                </a:ln>
                <a:solidFill>
                  <a:prstClr val="black"/>
                </a:solidFill>
                <a:effectLst/>
                <a:uLnTx/>
                <a:uFillTx/>
                <a:latin typeface="Calibri" panose="020F0502020204030204"/>
                <a:ea typeface="+mn-ea"/>
                <a:cs typeface="+mn-cs"/>
              </a:rPr>
              <a:t>v daném rozmezí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1" u="none" strike="noStrike" kern="1200" cap="none" spc="0" normalizeH="0" baseline="0" noProof="0" dirty="0">
                <a:ln>
                  <a:noFill/>
                </a:ln>
                <a:solidFill>
                  <a:prstClr val="black"/>
                </a:solidFill>
                <a:effectLst/>
                <a:uLnTx/>
                <a:uFillTx/>
                <a:latin typeface="Calibri" panose="020F0502020204030204"/>
                <a:ea typeface="+mn-ea"/>
                <a:cs typeface="+mn-cs"/>
              </a:rPr>
              <a:t>z celkového počtu 98 PALP </a:t>
            </a:r>
          </a:p>
        </p:txBody>
      </p:sp>
      <p:sp>
        <p:nvSpPr>
          <p:cNvPr id="18" name="TextovéPole 17">
            <a:extLst>
              <a:ext uri="{FF2B5EF4-FFF2-40B4-BE49-F238E27FC236}">
                <a16:creationId xmlns:a16="http://schemas.microsoft.com/office/drawing/2014/main" id="{A36A89C5-8F37-26B1-DA91-7C4BD561B035}"/>
              </a:ext>
            </a:extLst>
          </p:cNvPr>
          <p:cNvSpPr txBox="1"/>
          <p:nvPr/>
        </p:nvSpPr>
        <p:spPr>
          <a:xfrm>
            <a:off x="10265724" y="1190248"/>
            <a:ext cx="1741117" cy="400110"/>
          </a:xfrm>
          <a:prstGeom prst="rect">
            <a:avLst/>
          </a:prstGeom>
          <a:solidFill>
            <a:srgbClr val="203B7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white"/>
                </a:solidFill>
                <a:effectLst/>
                <a:uLnTx/>
                <a:uFillTx/>
                <a:latin typeface="Calibri" panose="020F0502020204030204"/>
                <a:ea typeface="+mn-ea"/>
                <a:cs typeface="+mn-cs"/>
              </a:rPr>
              <a:t>2017-2019</a:t>
            </a:r>
          </a:p>
        </p:txBody>
      </p:sp>
    </p:spTree>
    <p:extLst>
      <p:ext uri="{BB962C8B-B14F-4D97-AF65-F5344CB8AC3E}">
        <p14:creationId xmlns:p14="http://schemas.microsoft.com/office/powerpoint/2010/main" val="3702670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Zástupný obsah 15">
            <a:extLst>
              <a:ext uri="{FF2B5EF4-FFF2-40B4-BE49-F238E27FC236}">
                <a16:creationId xmlns:a16="http://schemas.microsoft.com/office/drawing/2014/main" id="{3DA7B4B2-ADFE-43DC-8E4E-97A0D507C697}"/>
              </a:ext>
            </a:extLst>
          </p:cNvPr>
          <p:cNvGraphicFramePr>
            <a:graphicFrameLocks/>
          </p:cNvGraphicFramePr>
          <p:nvPr/>
        </p:nvGraphicFramePr>
        <p:xfrm>
          <a:off x="670892" y="3007996"/>
          <a:ext cx="10682908"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Obdélník 1">
            <a:extLst>
              <a:ext uri="{FF2B5EF4-FFF2-40B4-BE49-F238E27FC236}">
                <a16:creationId xmlns:a16="http://schemas.microsoft.com/office/drawing/2014/main" id="{6E748599-3A8C-46F3-8537-B95B55B6691D}"/>
              </a:ext>
            </a:extLst>
          </p:cNvPr>
          <p:cNvSpPr/>
          <p:nvPr/>
        </p:nvSpPr>
        <p:spPr>
          <a:xfrm>
            <a:off x="5340096" y="3299991"/>
            <a:ext cx="2871216" cy="13228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9C7F993E-FCC9-4099-8F7A-5F1764D17104}"/>
              </a:ext>
            </a:extLst>
          </p:cNvPr>
          <p:cNvSpPr>
            <a:spLocks noGrp="1"/>
          </p:cNvSpPr>
          <p:nvPr>
            <p:ph idx="1"/>
          </p:nvPr>
        </p:nvSpPr>
        <p:spPr>
          <a:xfrm>
            <a:off x="838200" y="2182439"/>
            <a:ext cx="10515600" cy="856038"/>
          </a:xfrm>
        </p:spPr>
        <p:txBody>
          <a:bodyPr>
            <a:normAutofit/>
          </a:bodyPr>
          <a:lstStyle/>
          <a:p>
            <a:pPr marL="265113" lvl="1" indent="-265113">
              <a:lnSpc>
                <a:spcPct val="100000"/>
              </a:lnSpc>
              <a:spcBef>
                <a:spcPts val="0"/>
              </a:spcBef>
              <a:buSzPct val="100000"/>
            </a:pPr>
            <a:r>
              <a:rPr lang="cs-CZ" sz="1600" dirty="0">
                <a:solidFill>
                  <a:prstClr val="black"/>
                </a:solidFill>
              </a:rPr>
              <a:t>V roce 2022 bylo zaznamenáno celkem 79 PALP, ve kterých byla realizována alespoň 1 hospitalizace pro resekční výkon u pacientky se ZN prsu. U 70 % poskytovatelů (N</a:t>
            </a:r>
            <a:r>
              <a:rPr lang="cs-CZ" sz="1600" baseline="-25000" dirty="0">
                <a:solidFill>
                  <a:prstClr val="black"/>
                </a:solidFill>
              </a:rPr>
              <a:t>PALP</a:t>
            </a:r>
            <a:r>
              <a:rPr lang="cs-CZ" sz="1600" dirty="0">
                <a:solidFill>
                  <a:prstClr val="black"/>
                </a:solidFill>
              </a:rPr>
              <a:t> = 56) </a:t>
            </a:r>
            <a:r>
              <a:rPr lang="cs-CZ" sz="1600" dirty="0"/>
              <a:t>bylo v roce 2022 </a:t>
            </a:r>
            <a:r>
              <a:rPr lang="cs-CZ" sz="1600" dirty="0">
                <a:solidFill>
                  <a:prstClr val="black"/>
                </a:solidFill>
              </a:rPr>
              <a:t>méně než 100 hospitalizací, u 43 % (N</a:t>
            </a:r>
            <a:r>
              <a:rPr lang="cs-CZ" sz="1600" baseline="-25000" dirty="0">
                <a:solidFill>
                  <a:prstClr val="black"/>
                </a:solidFill>
              </a:rPr>
              <a:t>PALP</a:t>
            </a:r>
            <a:r>
              <a:rPr lang="cs-CZ" sz="1600" dirty="0">
                <a:solidFill>
                  <a:prstClr val="black"/>
                </a:solidFill>
              </a:rPr>
              <a:t> = 34) pak méně než 50 hospitalizací</a:t>
            </a:r>
          </a:p>
        </p:txBody>
      </p:sp>
      <p:sp>
        <p:nvSpPr>
          <p:cNvPr id="4" name="Nadpis 1">
            <a:extLst>
              <a:ext uri="{FF2B5EF4-FFF2-40B4-BE49-F238E27FC236}">
                <a16:creationId xmlns:a16="http://schemas.microsoft.com/office/drawing/2014/main" id="{9B3B291C-11E8-497B-B272-A9C42B5C3627}"/>
              </a:ext>
            </a:extLst>
          </p:cNvPr>
          <p:cNvSpPr>
            <a:spLocks noGrp="1"/>
          </p:cNvSpPr>
          <p:nvPr>
            <p:ph type="title"/>
          </p:nvPr>
        </p:nvSpPr>
        <p:spPr>
          <a:xfrm>
            <a:off x="239633" y="130135"/>
            <a:ext cx="10515600" cy="1325563"/>
          </a:xfrm>
        </p:spPr>
        <p:txBody>
          <a:bodyPr>
            <a:normAutofit/>
          </a:bodyPr>
          <a:lstStyle/>
          <a:p>
            <a:r>
              <a:rPr lang="cs-CZ" sz="3200" b="1" dirty="0" err="1">
                <a:latin typeface="+mn-lt"/>
              </a:rPr>
              <a:t>Mammární</a:t>
            </a:r>
            <a:r>
              <a:rPr lang="cs-CZ" sz="3200" b="1" dirty="0">
                <a:latin typeface="+mn-lt"/>
              </a:rPr>
              <a:t> chirurgie </a:t>
            </a:r>
            <a:r>
              <a:rPr lang="cs-CZ" sz="3200" u="none" strike="noStrike" dirty="0">
                <a:effectLst/>
                <a:latin typeface="+mn-lt"/>
              </a:rPr>
              <a:t>– počet HP s resekčním výkonem* na prsu pro ZN prsu v roce 2022</a:t>
            </a:r>
            <a:endParaRPr lang="cs-CZ" sz="3200" u="sng" dirty="0">
              <a:latin typeface="+mn-lt"/>
            </a:endParaRPr>
          </a:p>
        </p:txBody>
      </p:sp>
      <p:sp>
        <p:nvSpPr>
          <p:cNvPr id="8" name="Obdélník 7">
            <a:extLst>
              <a:ext uri="{FF2B5EF4-FFF2-40B4-BE49-F238E27FC236}">
                <a16:creationId xmlns:a16="http://schemas.microsoft.com/office/drawing/2014/main" id="{D278E425-3847-4372-932B-59EC91B19F05}"/>
              </a:ext>
            </a:extLst>
          </p:cNvPr>
          <p:cNvSpPr/>
          <p:nvPr/>
        </p:nvSpPr>
        <p:spPr>
          <a:xfrm>
            <a:off x="5500233" y="3434713"/>
            <a:ext cx="209550" cy="209550"/>
          </a:xfrm>
          <a:prstGeom prst="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bdélník 8">
            <a:extLst>
              <a:ext uri="{FF2B5EF4-FFF2-40B4-BE49-F238E27FC236}">
                <a16:creationId xmlns:a16="http://schemas.microsoft.com/office/drawing/2014/main" id="{D79C3624-8C2C-4D10-A369-6CA9C2016BD8}"/>
              </a:ext>
            </a:extLst>
          </p:cNvPr>
          <p:cNvSpPr/>
          <p:nvPr/>
        </p:nvSpPr>
        <p:spPr>
          <a:xfrm>
            <a:off x="5500233" y="3710844"/>
            <a:ext cx="209550" cy="209550"/>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ovéPole 9">
            <a:extLst>
              <a:ext uri="{FF2B5EF4-FFF2-40B4-BE49-F238E27FC236}">
                <a16:creationId xmlns:a16="http://schemas.microsoft.com/office/drawing/2014/main" id="{35714593-A30B-4823-AA56-52351EB9153E}"/>
              </a:ext>
            </a:extLst>
          </p:cNvPr>
          <p:cNvSpPr txBox="1"/>
          <p:nvPr/>
        </p:nvSpPr>
        <p:spPr>
          <a:xfrm>
            <a:off x="5703439" y="3379355"/>
            <a:ext cx="27181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Fakultní nemocnice</a:t>
            </a:r>
          </a:p>
        </p:txBody>
      </p:sp>
      <p:sp>
        <p:nvSpPr>
          <p:cNvPr id="11" name="TextovéPole 10">
            <a:extLst>
              <a:ext uri="{FF2B5EF4-FFF2-40B4-BE49-F238E27FC236}">
                <a16:creationId xmlns:a16="http://schemas.microsoft.com/office/drawing/2014/main" id="{9F87DC40-000C-4C72-8F79-3E5E37887351}"/>
              </a:ext>
            </a:extLst>
          </p:cNvPr>
          <p:cNvSpPr txBox="1"/>
          <p:nvPr/>
        </p:nvSpPr>
        <p:spPr>
          <a:xfrm>
            <a:off x="5703440" y="3655486"/>
            <a:ext cx="2789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Specializované resortní ústavy</a:t>
            </a:r>
          </a:p>
        </p:txBody>
      </p:sp>
      <p:sp>
        <p:nvSpPr>
          <p:cNvPr id="13" name="TextovéPole 12">
            <a:extLst>
              <a:ext uri="{FF2B5EF4-FFF2-40B4-BE49-F238E27FC236}">
                <a16:creationId xmlns:a16="http://schemas.microsoft.com/office/drawing/2014/main" id="{A008C308-354F-49A3-A147-A26AE51921C9}"/>
              </a:ext>
            </a:extLst>
          </p:cNvPr>
          <p:cNvSpPr txBox="1"/>
          <p:nvPr/>
        </p:nvSpPr>
        <p:spPr>
          <a:xfrm>
            <a:off x="4981575" y="5939584"/>
            <a:ext cx="374332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Jednotliví PALP seřazení dle počtu HP </a:t>
            </a:r>
          </a:p>
        </p:txBody>
      </p:sp>
      <p:sp>
        <p:nvSpPr>
          <p:cNvPr id="15" name="Obdélník 14">
            <a:extLst>
              <a:ext uri="{FF2B5EF4-FFF2-40B4-BE49-F238E27FC236}">
                <a16:creationId xmlns:a16="http://schemas.microsoft.com/office/drawing/2014/main" id="{350D7B50-819A-4554-92E6-506286349FEF}"/>
              </a:ext>
            </a:extLst>
          </p:cNvPr>
          <p:cNvSpPr/>
          <p:nvPr/>
        </p:nvSpPr>
        <p:spPr>
          <a:xfrm>
            <a:off x="5497433" y="4287882"/>
            <a:ext cx="209550" cy="20955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ovéPole 15">
            <a:extLst>
              <a:ext uri="{FF2B5EF4-FFF2-40B4-BE49-F238E27FC236}">
                <a16:creationId xmlns:a16="http://schemas.microsoft.com/office/drawing/2014/main" id="{63557D91-D5AF-4F95-B095-02C0C2F8AF06}"/>
              </a:ext>
            </a:extLst>
          </p:cNvPr>
          <p:cNvSpPr txBox="1"/>
          <p:nvPr/>
        </p:nvSpPr>
        <p:spPr>
          <a:xfrm>
            <a:off x="5700639" y="4232524"/>
            <a:ext cx="2791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Ostatní PALP</a:t>
            </a:r>
            <a:endParaRPr kumimoji="0" lang="cs-CZ" sz="1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bdélník 13">
            <a:extLst>
              <a:ext uri="{FF2B5EF4-FFF2-40B4-BE49-F238E27FC236}">
                <a16:creationId xmlns:a16="http://schemas.microsoft.com/office/drawing/2014/main" id="{57DFC5F7-C6AE-4302-A2ED-BD70DE06FBE8}"/>
              </a:ext>
            </a:extLst>
          </p:cNvPr>
          <p:cNvSpPr/>
          <p:nvPr/>
        </p:nvSpPr>
        <p:spPr>
          <a:xfrm>
            <a:off x="5497566" y="3994261"/>
            <a:ext cx="209550" cy="209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ovéPole 16">
            <a:extLst>
              <a:ext uri="{FF2B5EF4-FFF2-40B4-BE49-F238E27FC236}">
                <a16:creationId xmlns:a16="http://schemas.microsoft.com/office/drawing/2014/main" id="{30EAAAD5-B655-4C82-9CD0-EDEC507E7E07}"/>
              </a:ext>
            </a:extLst>
          </p:cNvPr>
          <p:cNvSpPr txBox="1"/>
          <p:nvPr/>
        </p:nvSpPr>
        <p:spPr>
          <a:xfrm>
            <a:off x="5700772" y="3938903"/>
            <a:ext cx="2791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Velké krajské nemocnice</a:t>
            </a:r>
            <a:endParaRPr kumimoji="0" lang="cs-CZ" sz="14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ulka 5">
            <a:extLst>
              <a:ext uri="{FF2B5EF4-FFF2-40B4-BE49-F238E27FC236}">
                <a16:creationId xmlns:a16="http://schemas.microsoft.com/office/drawing/2014/main" id="{B8D8FF91-6543-4C33-80A7-D1CBDF0BAD4B}"/>
              </a:ext>
            </a:extLst>
          </p:cNvPr>
          <p:cNvGraphicFramePr>
            <a:graphicFrameLocks noGrp="1"/>
          </p:cNvGraphicFramePr>
          <p:nvPr/>
        </p:nvGraphicFramePr>
        <p:xfrm>
          <a:off x="9406758" y="3166785"/>
          <a:ext cx="976376" cy="2507280"/>
        </p:xfrm>
        <a:graphic>
          <a:graphicData uri="http://schemas.openxmlformats.org/drawingml/2006/table">
            <a:tbl>
              <a:tblPr firstRow="1" bandRow="1">
                <a:tableStyleId>{5C22544A-7EE6-4342-B048-85BDC9FD1C3A}</a:tableStyleId>
              </a:tblPr>
              <a:tblGrid>
                <a:gridCol w="976376">
                  <a:extLst>
                    <a:ext uri="{9D8B030D-6E8A-4147-A177-3AD203B41FA5}">
                      <a16:colId xmlns:a16="http://schemas.microsoft.com/office/drawing/2014/main" val="348832873"/>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mn-lt"/>
                          <a:ea typeface="+mn-ea"/>
                          <a:cs typeface="+mn-cs"/>
                        </a:rPr>
                        <a:t>N</a:t>
                      </a:r>
                      <a:r>
                        <a:rPr kumimoji="0" lang="cs-CZ" sz="1000" b="0" i="0" u="none" strike="noStrike" kern="1200" cap="none" spc="0" normalizeH="0" baseline="-25000" noProof="0" dirty="0">
                          <a:ln>
                            <a:noFill/>
                          </a:ln>
                          <a:solidFill>
                            <a:prstClr val="black"/>
                          </a:solidFill>
                          <a:effectLst/>
                          <a:uLnTx/>
                          <a:uFillTx/>
                          <a:latin typeface="+mn-lt"/>
                          <a:ea typeface="+mn-ea"/>
                          <a:cs typeface="+mn-cs"/>
                        </a:rPr>
                        <a:t>PALP</a:t>
                      </a:r>
                      <a:r>
                        <a:rPr kumimoji="0" lang="cs-CZ" sz="1000" b="0" i="0" u="none" strike="noStrike" kern="1200" cap="none" spc="0" normalizeH="0" baseline="0" noProof="0" dirty="0">
                          <a:ln>
                            <a:noFill/>
                          </a:ln>
                          <a:solidFill>
                            <a:prstClr val="black"/>
                          </a:solidFill>
                          <a:effectLst/>
                          <a:uLnTx/>
                          <a:uFillTx/>
                          <a:latin typeface="+mn-lt"/>
                          <a:ea typeface="+mn-ea"/>
                          <a:cs typeface="+mn-cs"/>
                        </a:rPr>
                        <a:t> =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315053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534792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marL="72000" marR="72000" marT="36000" marB="36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546336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4735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948754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0</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643314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1</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924166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4</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736855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6</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02099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11</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765291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cs-CZ" sz="1000" b="0" i="0" u="none" strike="noStrike" kern="1200" cap="none" spc="0" normalizeH="0" baseline="-25000" noProof="0" dirty="0">
                          <a:ln>
                            <a:noFill/>
                          </a:ln>
                          <a:solidFill>
                            <a:prstClr val="black"/>
                          </a:solidFill>
                          <a:effectLst/>
                          <a:uLnTx/>
                          <a:uFillTx/>
                          <a:latin typeface="Calibri" panose="020F0502020204030204"/>
                          <a:ea typeface="+mn-ea"/>
                          <a:cs typeface="+mn-cs"/>
                        </a:rPr>
                        <a:t>PALP</a:t>
                      </a:r>
                      <a:r>
                        <a:rPr kumimoji="0" lang="cs-CZ" sz="1000" b="0" i="0" u="none" strike="noStrike" kern="1200" cap="none" spc="0" normalizeH="0" baseline="0" noProof="0" dirty="0">
                          <a:ln>
                            <a:noFill/>
                          </a:ln>
                          <a:solidFill>
                            <a:prstClr val="black"/>
                          </a:solidFill>
                          <a:effectLst/>
                          <a:uLnTx/>
                          <a:uFillTx/>
                          <a:latin typeface="Calibri" panose="020F0502020204030204"/>
                          <a:ea typeface="+mn-ea"/>
                          <a:cs typeface="+mn-cs"/>
                        </a:rPr>
                        <a:t> = 56</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0185498"/>
                  </a:ext>
                </a:extLst>
              </a:tr>
            </a:tbl>
          </a:graphicData>
        </a:graphic>
      </p:graphicFrame>
      <p:sp>
        <p:nvSpPr>
          <p:cNvPr id="21" name="Zástupný obsah 2">
            <a:extLst>
              <a:ext uri="{FF2B5EF4-FFF2-40B4-BE49-F238E27FC236}">
                <a16:creationId xmlns:a16="http://schemas.microsoft.com/office/drawing/2014/main" id="{F7BCC83D-41E4-48E6-9BAD-3A9B39C71102}"/>
              </a:ext>
            </a:extLst>
          </p:cNvPr>
          <p:cNvSpPr txBox="1">
            <a:spLocks/>
          </p:cNvSpPr>
          <p:nvPr/>
        </p:nvSpPr>
        <p:spPr>
          <a:xfrm>
            <a:off x="838200" y="1544806"/>
            <a:ext cx="10682908" cy="576000"/>
          </a:xfrm>
          <a:prstGeom prst="rect">
            <a:avLst/>
          </a:prstGeom>
          <a:solidFill>
            <a:schemeClr val="bg1"/>
          </a:solidFill>
          <a:ln>
            <a:solidFill>
              <a:schemeClr val="bg1">
                <a:lumMod val="65000"/>
              </a:schemeClr>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Hodnocené období</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rok 2022; </a:t>
            </a: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Zdroj dat</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Data NRHZS; </a:t>
            </a: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Hodnocený soubor</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všechny hospitalizace z DRG bází 09-I06, 09-I07 nebo 09-I09*, u kterých byl na pozici hlavní dg. identifikován </a:t>
            </a:r>
            <a:r>
              <a:rPr kumimoji="0" lang="cs-CZ" sz="1400" b="0" i="0" u="sng" strike="noStrike" kern="1200" cap="none" spc="0" normalizeH="0" baseline="0" noProof="0" dirty="0">
                <a:ln>
                  <a:noFill/>
                </a:ln>
                <a:solidFill>
                  <a:prstClr val="black"/>
                </a:solidFill>
                <a:effectLst/>
                <a:uLnTx/>
                <a:uFillTx/>
                <a:latin typeface="Calibri" panose="020F0502020204030204"/>
                <a:ea typeface="+mn-ea"/>
                <a:cs typeface="+mn-cs"/>
              </a:rPr>
              <a:t>MKN-10 kód pro zhoubný novotvar</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(ZN)</a:t>
            </a:r>
          </a:p>
        </p:txBody>
      </p:sp>
      <p:sp>
        <p:nvSpPr>
          <p:cNvPr id="22" name="TextovéPole 21">
            <a:extLst>
              <a:ext uri="{FF2B5EF4-FFF2-40B4-BE49-F238E27FC236}">
                <a16:creationId xmlns:a16="http://schemas.microsoft.com/office/drawing/2014/main" id="{5722BFDC-948D-4F87-8FB3-AA8DAD4A809E}"/>
              </a:ext>
            </a:extLst>
          </p:cNvPr>
          <p:cNvSpPr txBox="1"/>
          <p:nvPr/>
        </p:nvSpPr>
        <p:spPr>
          <a:xfrm>
            <a:off x="9598783" y="6138212"/>
            <a:ext cx="2560578"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900" b="1" i="0" u="none" strike="noStrike" kern="1200" cap="none" spc="0" normalizeH="0" baseline="0" noProof="0" dirty="0">
                <a:ln>
                  <a:noFill/>
                </a:ln>
                <a:solidFill>
                  <a:prstClr val="black"/>
                </a:solidFill>
                <a:effectLst/>
                <a:uLnTx/>
                <a:uFillTx/>
                <a:latin typeface="Calibri" panose="020F0502020204030204"/>
                <a:ea typeface="+mn-ea"/>
                <a:cs typeface="+mn-cs"/>
              </a:rPr>
              <a:t>09-I06</a:t>
            </a:r>
            <a:r>
              <a:rPr kumimoji="0" lang="cs-CZ" sz="900" b="0" i="0" u="none" strike="noStrike" kern="1200" cap="none" spc="0" normalizeH="0" baseline="0" noProof="0" dirty="0">
                <a:ln>
                  <a:noFill/>
                </a:ln>
                <a:solidFill>
                  <a:prstClr val="black"/>
                </a:solidFill>
                <a:effectLst/>
                <a:uLnTx/>
                <a:uFillTx/>
                <a:latin typeface="Calibri" panose="020F0502020204030204"/>
                <a:ea typeface="+mn-ea"/>
                <a:cs typeface="+mn-cs"/>
              </a:rPr>
              <a:t> Resekce prsu včetně odstranění mízních uzlin; </a:t>
            </a:r>
            <a:r>
              <a:rPr kumimoji="0" lang="cs-CZ" sz="900" b="1" i="0" u="none" strike="noStrike" kern="1200" cap="none" spc="0" normalizeH="0" baseline="0" noProof="0" dirty="0">
                <a:ln>
                  <a:noFill/>
                </a:ln>
                <a:solidFill>
                  <a:prstClr val="black"/>
                </a:solidFill>
                <a:effectLst/>
                <a:uLnTx/>
                <a:uFillTx/>
                <a:latin typeface="Calibri" panose="020F0502020204030204"/>
                <a:ea typeface="+mn-ea"/>
                <a:cs typeface="+mn-cs"/>
              </a:rPr>
              <a:t>09-I07</a:t>
            </a:r>
            <a:r>
              <a:rPr kumimoji="0" lang="cs-CZ" sz="900" b="0" i="0" u="none" strike="noStrike" kern="1200" cap="none" spc="0" normalizeH="0" baseline="0" noProof="0" dirty="0">
                <a:ln>
                  <a:noFill/>
                </a:ln>
                <a:solidFill>
                  <a:prstClr val="black"/>
                </a:solidFill>
                <a:effectLst/>
                <a:uLnTx/>
                <a:uFillTx/>
                <a:latin typeface="Calibri" panose="020F0502020204030204"/>
                <a:ea typeface="+mn-ea"/>
                <a:cs typeface="+mn-cs"/>
              </a:rPr>
              <a:t> Resekce prsu včetně rekonstrukce implantátem; </a:t>
            </a:r>
            <a:r>
              <a:rPr kumimoji="0" lang="cs-CZ" sz="900" b="1" i="0" u="none" strike="noStrike" kern="1200" cap="none" spc="0" normalizeH="0" baseline="0" noProof="0" dirty="0">
                <a:ln>
                  <a:noFill/>
                </a:ln>
                <a:solidFill>
                  <a:prstClr val="black"/>
                </a:solidFill>
                <a:effectLst/>
                <a:uLnTx/>
                <a:uFillTx/>
                <a:latin typeface="Calibri" panose="020F0502020204030204"/>
                <a:ea typeface="+mn-ea"/>
                <a:cs typeface="+mn-cs"/>
              </a:rPr>
              <a:t>09-I09</a:t>
            </a:r>
            <a:r>
              <a:rPr kumimoji="0" lang="cs-CZ" sz="900" b="0" i="0" u="none" strike="noStrike" kern="1200" cap="none" spc="0" normalizeH="0" baseline="0" noProof="0" dirty="0">
                <a:ln>
                  <a:noFill/>
                </a:ln>
                <a:solidFill>
                  <a:prstClr val="black"/>
                </a:solidFill>
                <a:effectLst/>
                <a:uLnTx/>
                <a:uFillTx/>
                <a:latin typeface="Calibri" panose="020F0502020204030204"/>
                <a:ea typeface="+mn-ea"/>
                <a:cs typeface="+mn-cs"/>
              </a:rPr>
              <a:t> Resekce prsu pro nemoci a poruchy prsu</a:t>
            </a:r>
          </a:p>
        </p:txBody>
      </p:sp>
      <p:sp>
        <p:nvSpPr>
          <p:cNvPr id="7" name="Pravá složená závorka 6">
            <a:extLst>
              <a:ext uri="{FF2B5EF4-FFF2-40B4-BE49-F238E27FC236}">
                <a16:creationId xmlns:a16="http://schemas.microsoft.com/office/drawing/2014/main" id="{A71D778E-6A4E-4469-BE61-D279E42902A4}"/>
              </a:ext>
            </a:extLst>
          </p:cNvPr>
          <p:cNvSpPr/>
          <p:nvPr/>
        </p:nvSpPr>
        <p:spPr>
          <a:xfrm>
            <a:off x="10383134" y="3307610"/>
            <a:ext cx="169041" cy="22153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ovéPole 22">
            <a:extLst>
              <a:ext uri="{FF2B5EF4-FFF2-40B4-BE49-F238E27FC236}">
                <a16:creationId xmlns:a16="http://schemas.microsoft.com/office/drawing/2014/main" id="{67952A5B-BDFA-478F-81E0-4E0A9EEE8269}"/>
              </a:ext>
            </a:extLst>
          </p:cNvPr>
          <p:cNvSpPr txBox="1"/>
          <p:nvPr/>
        </p:nvSpPr>
        <p:spPr>
          <a:xfrm>
            <a:off x="10715997" y="3929252"/>
            <a:ext cx="1466036" cy="95410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1" u="none" strike="noStrike" kern="1200" cap="none" spc="0" normalizeH="0" baseline="0" noProof="0" dirty="0">
                <a:ln>
                  <a:noFill/>
                </a:ln>
                <a:solidFill>
                  <a:prstClr val="black"/>
                </a:solidFill>
                <a:effectLst/>
                <a:uLnTx/>
                <a:uFillTx/>
                <a:latin typeface="Calibri" panose="020F0502020204030204"/>
                <a:ea typeface="+mn-ea"/>
                <a:cs typeface="+mn-cs"/>
              </a:rPr>
              <a:t>Počet PALP</a:t>
            </a:r>
            <a:b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400" b="0" i="1" u="none" strike="noStrike" kern="1200" cap="none" spc="0" normalizeH="0" baseline="0" noProof="0" dirty="0">
                <a:ln>
                  <a:noFill/>
                </a:ln>
                <a:solidFill>
                  <a:prstClr val="black"/>
                </a:solidFill>
                <a:effectLst/>
                <a:uLnTx/>
                <a:uFillTx/>
                <a:latin typeface="Calibri" panose="020F0502020204030204"/>
                <a:ea typeface="+mn-ea"/>
                <a:cs typeface="+mn-cs"/>
              </a:rPr>
              <a:t>v daném rozmezí</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1" u="none" strike="noStrike" kern="1200" cap="none" spc="0" normalizeH="0" baseline="0" noProof="0" dirty="0">
                <a:ln>
                  <a:noFill/>
                </a:ln>
                <a:solidFill>
                  <a:prstClr val="black"/>
                </a:solidFill>
                <a:effectLst/>
                <a:uLnTx/>
                <a:uFillTx/>
                <a:latin typeface="Calibri" panose="020F0502020204030204"/>
                <a:ea typeface="+mn-ea"/>
                <a:cs typeface="+mn-cs"/>
              </a:rPr>
              <a:t>z celkového počtu 79 PALP </a:t>
            </a:r>
          </a:p>
        </p:txBody>
      </p:sp>
      <p:sp>
        <p:nvSpPr>
          <p:cNvPr id="6" name="TextovéPole 5">
            <a:extLst>
              <a:ext uri="{FF2B5EF4-FFF2-40B4-BE49-F238E27FC236}">
                <a16:creationId xmlns:a16="http://schemas.microsoft.com/office/drawing/2014/main" id="{41751AE1-528A-A1E4-09BF-2C9BCCCA518C}"/>
              </a:ext>
            </a:extLst>
          </p:cNvPr>
          <p:cNvSpPr txBox="1"/>
          <p:nvPr/>
        </p:nvSpPr>
        <p:spPr>
          <a:xfrm>
            <a:off x="10265724" y="1190248"/>
            <a:ext cx="1741117" cy="400110"/>
          </a:xfrm>
          <a:prstGeom prst="rect">
            <a:avLst/>
          </a:prstGeom>
          <a:solidFill>
            <a:srgbClr val="203B7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Tree>
    <p:extLst>
      <p:ext uri="{BB962C8B-B14F-4D97-AF65-F5344CB8AC3E}">
        <p14:creationId xmlns:p14="http://schemas.microsoft.com/office/powerpoint/2010/main" val="17588610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4">
            <a:extLst>
              <a:ext uri="{FF2B5EF4-FFF2-40B4-BE49-F238E27FC236}">
                <a16:creationId xmlns:a16="http://schemas.microsoft.com/office/drawing/2014/main" id="{85DF8549-49A9-4045-9440-3C137B807487}"/>
              </a:ext>
            </a:extLst>
          </p:cNvPr>
          <p:cNvSpPr txBox="1">
            <a:spLocks/>
          </p:cNvSpPr>
          <p:nvPr/>
        </p:nvSpPr>
        <p:spPr>
          <a:xfrm>
            <a:off x="237167" y="4856480"/>
            <a:ext cx="7941633" cy="11537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4200" b="1" i="0" u="none" strike="noStrike" kern="1200" cap="none" spc="0" normalizeH="0" baseline="0" noProof="0" dirty="0">
                <a:ln>
                  <a:noFill/>
                </a:ln>
                <a:solidFill>
                  <a:srgbClr val="D71440"/>
                </a:solidFill>
                <a:effectLst/>
                <a:uLnTx/>
                <a:uFillTx/>
                <a:latin typeface="Calibri" panose="020F0502020204030204"/>
                <a:ea typeface="+mn-ea"/>
                <a:cs typeface="+mn-cs"/>
              </a:rPr>
              <a:t>Příklad analýzy personálních rizik: PLDD a dětské lékařství </a:t>
            </a:r>
          </a:p>
        </p:txBody>
      </p:sp>
    </p:spTree>
    <p:extLst>
      <p:ext uri="{BB962C8B-B14F-4D97-AF65-F5344CB8AC3E}">
        <p14:creationId xmlns:p14="http://schemas.microsoft.com/office/powerpoint/2010/main" val="298352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Nadpis 2">
            <a:extLst>
              <a:ext uri="{FF2B5EF4-FFF2-40B4-BE49-F238E27FC236}">
                <a16:creationId xmlns:a16="http://schemas.microsoft.com/office/drawing/2014/main" id="{71D29E70-2E4A-4AB2-AB1D-48C7B9CF5103}"/>
              </a:ext>
            </a:extLst>
          </p:cNvPr>
          <p:cNvSpPr txBox="1">
            <a:spLocks/>
          </p:cNvSpPr>
          <p:nvPr/>
        </p:nvSpPr>
        <p:spPr>
          <a:xfrm>
            <a:off x="87746" y="161754"/>
            <a:ext cx="12016508" cy="34422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4800" b="1" i="0" u="none" strike="noStrike" kern="1200" cap="none" spc="0" normalizeH="0" baseline="0" noProof="0" dirty="0">
                <a:ln>
                  <a:noFill/>
                </a:ln>
                <a:solidFill>
                  <a:srgbClr val="21324B"/>
                </a:solidFill>
                <a:effectLst/>
                <a:uLnTx/>
                <a:uFillTx/>
                <a:latin typeface="Calibri" panose="020F0502020204030204"/>
                <a:ea typeface="+mj-ea"/>
                <a:cs typeface="+mj-cs"/>
              </a:rPr>
              <a:t>Zdravotnický systém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4800" b="1" i="0" u="none" strike="noStrike" kern="1200" cap="none" spc="0" normalizeH="0" baseline="0" noProof="0" dirty="0">
              <a:ln>
                <a:noFill/>
              </a:ln>
              <a:solidFill>
                <a:srgbClr val="21324B"/>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4800" b="1" i="0" u="none" strike="noStrike" kern="1200" cap="none" spc="0" normalizeH="0" baseline="0" noProof="0" dirty="0">
                <a:ln>
                  <a:noFill/>
                </a:ln>
                <a:solidFill>
                  <a:srgbClr val="21324B"/>
                </a:solidFill>
                <a:effectLst/>
                <a:uLnTx/>
                <a:uFillTx/>
                <a:latin typeface="Calibri" panose="020F0502020204030204"/>
                <a:ea typeface="+mj-ea"/>
                <a:cs typeface="+mj-cs"/>
              </a:rPr>
              <a:t>se musí koncepčně připravovat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4800" b="1" i="0" u="none" strike="noStrike" kern="1200" cap="none" spc="0" normalizeH="0" baseline="0" noProof="0" dirty="0">
              <a:ln>
                <a:noFill/>
              </a:ln>
              <a:solidFill>
                <a:srgbClr val="21324B"/>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4800" b="1" i="0" u="none" strike="noStrike" kern="1200" cap="none" spc="0" normalizeH="0" baseline="0" noProof="0" dirty="0">
                <a:ln>
                  <a:noFill/>
                </a:ln>
                <a:solidFill>
                  <a:srgbClr val="21324B"/>
                </a:solidFill>
                <a:effectLst/>
                <a:uLnTx/>
                <a:uFillTx/>
                <a:latin typeface="Calibri" panose="020F0502020204030204"/>
                <a:ea typeface="+mj-ea"/>
                <a:cs typeface="+mj-cs"/>
              </a:rPr>
              <a:t>na demografické stárnutí populace</a:t>
            </a:r>
          </a:p>
        </p:txBody>
      </p:sp>
      <p:sp>
        <p:nvSpPr>
          <p:cNvPr id="2" name="Šipka: dolů 1">
            <a:extLst>
              <a:ext uri="{FF2B5EF4-FFF2-40B4-BE49-F238E27FC236}">
                <a16:creationId xmlns:a16="http://schemas.microsoft.com/office/drawing/2014/main" id="{68E214EF-3BB4-417F-932B-858B277FF984}"/>
              </a:ext>
            </a:extLst>
          </p:cNvPr>
          <p:cNvSpPr/>
          <p:nvPr/>
        </p:nvSpPr>
        <p:spPr>
          <a:xfrm>
            <a:off x="5317253" y="3954506"/>
            <a:ext cx="1557494" cy="794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Object 3">
            <a:extLst>
              <a:ext uri="{FF2B5EF4-FFF2-40B4-BE49-F238E27FC236}">
                <a16:creationId xmlns:a16="http://schemas.microsoft.com/office/drawing/2014/main" id="{AC8B0636-69B5-69E7-3319-7317A914EDA0}"/>
              </a:ext>
            </a:extLst>
          </p:cNvPr>
          <p:cNvGraphicFramePr>
            <a:graphicFrameLocks/>
          </p:cNvGraphicFramePr>
          <p:nvPr>
            <p:custDataLst>
              <p:tags r:id="rId1"/>
            </p:custDataLst>
          </p:nvPr>
        </p:nvGraphicFramePr>
        <p:xfrm>
          <a:off x="2936515" y="4749019"/>
          <a:ext cx="4120480" cy="189675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ovéPole 3">
            <a:extLst>
              <a:ext uri="{FF2B5EF4-FFF2-40B4-BE49-F238E27FC236}">
                <a16:creationId xmlns:a16="http://schemas.microsoft.com/office/drawing/2014/main" id="{A0696A5C-772B-C6EC-75AA-6C934CA276B4}"/>
              </a:ext>
            </a:extLst>
          </p:cNvPr>
          <p:cNvSpPr txBox="1"/>
          <p:nvPr/>
        </p:nvSpPr>
        <p:spPr>
          <a:xfrm>
            <a:off x="8006315" y="5420526"/>
            <a:ext cx="3506874" cy="461665"/>
          </a:xfrm>
          <a:prstGeom prst="rect">
            <a:avLst/>
          </a:prstGeom>
          <a:solidFill>
            <a:srgbClr val="D714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prstClr val="white"/>
                </a:solidFill>
                <a:effectLst/>
                <a:uLnTx/>
                <a:uFillTx/>
                <a:latin typeface="Calibri" panose="020F0502020204030204"/>
                <a:ea typeface="+mn-ea"/>
                <a:cs typeface="+mn-cs"/>
              </a:rPr>
              <a:t>Od roku 2010: + 72% </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bdélník 4">
            <a:extLst>
              <a:ext uri="{FF2B5EF4-FFF2-40B4-BE49-F238E27FC236}">
                <a16:creationId xmlns:a16="http://schemas.microsoft.com/office/drawing/2014/main" id="{BC4D562D-BB5C-F9B9-37BF-ADC21563933C}"/>
              </a:ext>
            </a:extLst>
          </p:cNvPr>
          <p:cNvSpPr/>
          <p:nvPr>
            <p:custDataLst>
              <p:tags r:id="rId2"/>
            </p:custDataLst>
          </p:nvPr>
        </p:nvSpPr>
        <p:spPr>
          <a:xfrm>
            <a:off x="253218" y="5005027"/>
            <a:ext cx="2381459" cy="129266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2600" b="1" i="0" u="none" strike="noStrike" kern="1200" cap="none" spc="0" normalizeH="0" baseline="0" noProof="0" dirty="0">
                <a:ln>
                  <a:noFill/>
                </a:ln>
                <a:solidFill>
                  <a:srgbClr val="000000"/>
                </a:solidFill>
                <a:effectLst/>
                <a:uLnTx/>
                <a:uFillTx/>
                <a:latin typeface="Calibri"/>
                <a:ea typeface="+mn-ea"/>
                <a:cs typeface="+mn-cs"/>
              </a:rPr>
              <a:t>Celkový počet ošetřených ZZS ve věku 75+</a:t>
            </a:r>
          </a:p>
        </p:txBody>
      </p:sp>
      <p:cxnSp>
        <p:nvCxnSpPr>
          <p:cNvPr id="6" name="Přímá spojnice 5">
            <a:extLst>
              <a:ext uri="{FF2B5EF4-FFF2-40B4-BE49-F238E27FC236}">
                <a16:creationId xmlns:a16="http://schemas.microsoft.com/office/drawing/2014/main" id="{394FC6A0-3BC6-56D9-C53E-5B464E4FA888}"/>
              </a:ext>
            </a:extLst>
          </p:cNvPr>
          <p:cNvCxnSpPr/>
          <p:nvPr/>
        </p:nvCxnSpPr>
        <p:spPr>
          <a:xfrm>
            <a:off x="182880" y="4527640"/>
            <a:ext cx="121107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593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B72CAF3B-DAAC-8E41-DA67-06DB614957B9}"/>
              </a:ext>
            </a:extLst>
          </p:cNvPr>
          <p:cNvSpPr txBox="1"/>
          <p:nvPr/>
        </p:nvSpPr>
        <p:spPr>
          <a:xfrm>
            <a:off x="752475" y="291346"/>
            <a:ext cx="1045845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800" b="1" i="0" u="none" strike="noStrike" kern="1200" cap="none" spc="0" normalizeH="0" baseline="0" noProof="0" dirty="0">
                <a:ln>
                  <a:noFill/>
                </a:ln>
                <a:solidFill>
                  <a:srgbClr val="C00000"/>
                </a:solidFill>
                <a:effectLst/>
                <a:uLnTx/>
                <a:uFillTx/>
                <a:latin typeface="Calibri" panose="020F0502020204030204"/>
                <a:ea typeface="+mn-ea"/>
                <a:cs typeface="+mn-cs"/>
              </a:rPr>
              <a:t>Stávající kapacita ambulantní péče PLDD v ČR</a:t>
            </a:r>
          </a:p>
        </p:txBody>
      </p:sp>
      <p:sp>
        <p:nvSpPr>
          <p:cNvPr id="2" name="TextovéPole 1">
            <a:extLst>
              <a:ext uri="{FF2B5EF4-FFF2-40B4-BE49-F238E27FC236}">
                <a16:creationId xmlns:a16="http://schemas.microsoft.com/office/drawing/2014/main" id="{87BCAF01-7310-51BC-DA67-67E1E196D915}"/>
              </a:ext>
            </a:extLst>
          </p:cNvPr>
          <p:cNvSpPr txBox="1"/>
          <p:nvPr/>
        </p:nvSpPr>
        <p:spPr>
          <a:xfrm>
            <a:off x="581025" y="1043255"/>
            <a:ext cx="5438775" cy="569386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1" i="0" u="none" strike="noStrike" kern="1200" cap="none" spc="0" normalizeH="0" baseline="0" noProof="0" dirty="0">
                <a:ln>
                  <a:noFill/>
                </a:ln>
                <a:solidFill>
                  <a:prstClr val="white"/>
                </a:solidFill>
                <a:effectLst/>
                <a:highlight>
                  <a:srgbClr val="800000"/>
                </a:highlight>
                <a:uLnTx/>
                <a:uFillTx/>
                <a:latin typeface="Calibri" panose="020F0502020204030204"/>
                <a:ea typeface="+mn-ea"/>
                <a:cs typeface="+mn-cs"/>
              </a:rPr>
              <a:t>2 168 </a:t>
            </a: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míst poskytování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srgbClr val="C00000"/>
                </a:solidFill>
                <a:effectLst/>
                <a:uLnTx/>
                <a:uFillTx/>
                <a:latin typeface="Calibri" panose="020F0502020204030204"/>
                <a:ea typeface="+mn-ea"/>
                <a:cs typeface="+mn-cs"/>
              </a:rPr>
              <a:t>110</a:t>
            </a: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 lékařů L1</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1" i="0" u="none" strike="noStrike" kern="1200" cap="none" spc="0" normalizeH="0" baseline="0" noProof="0" dirty="0">
                <a:ln>
                  <a:noFill/>
                </a:ln>
                <a:solidFill>
                  <a:prstClr val="white"/>
                </a:solidFill>
                <a:effectLst/>
                <a:highlight>
                  <a:srgbClr val="800000"/>
                </a:highlight>
                <a:uLnTx/>
                <a:uFillTx/>
                <a:latin typeface="Calibri" panose="020F0502020204030204"/>
                <a:ea typeface="+mn-ea"/>
                <a:cs typeface="+mn-cs"/>
              </a:rPr>
              <a:t>2 131 </a:t>
            </a: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lékařů L2+L3</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cs-CZ" sz="2800" b="1"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rPr>
              <a:t>1 870 </a:t>
            </a: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úvazků</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Průměrný úvazek L2+L3 na 1 IČZ: 0,86</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Průměrný počet L2+L3 na 1 ZZ: 0,98</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Průměrný počet smluvních hodin: 30</a:t>
            </a:r>
          </a:p>
        </p:txBody>
      </p:sp>
      <p:sp>
        <p:nvSpPr>
          <p:cNvPr id="3" name="TextovéPole 2">
            <a:extLst>
              <a:ext uri="{FF2B5EF4-FFF2-40B4-BE49-F238E27FC236}">
                <a16:creationId xmlns:a16="http://schemas.microsoft.com/office/drawing/2014/main" id="{298042F8-124B-C274-1DA1-B30F5653773F}"/>
              </a:ext>
            </a:extLst>
          </p:cNvPr>
          <p:cNvSpPr txBox="1"/>
          <p:nvPr/>
        </p:nvSpPr>
        <p:spPr>
          <a:xfrm>
            <a:off x="6515100" y="921007"/>
            <a:ext cx="5095875" cy="13849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Pacienti v kmeni celkem:           </a:t>
            </a:r>
            <a:r>
              <a:rPr kumimoji="0" lang="cs-CZ" sz="2800" b="1" i="0" u="none" strike="noStrike" kern="1200" cap="none" spc="0" normalizeH="0" baseline="0" noProof="0" dirty="0">
                <a:ln>
                  <a:noFill/>
                </a:ln>
                <a:solidFill>
                  <a:srgbClr val="C00000"/>
                </a:solidFill>
                <a:effectLst/>
                <a:uLnTx/>
                <a:uFillTx/>
                <a:latin typeface="Calibri" panose="020F0502020204030204"/>
                <a:ea typeface="+mn-ea"/>
                <a:cs typeface="+mn-cs"/>
              </a:rPr>
              <a:t>2 034 108</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z toho 27% děti do 4 let</a:t>
            </a:r>
          </a:p>
        </p:txBody>
      </p:sp>
      <p:sp>
        <p:nvSpPr>
          <p:cNvPr id="4" name="TextovéPole 3">
            <a:extLst>
              <a:ext uri="{FF2B5EF4-FFF2-40B4-BE49-F238E27FC236}">
                <a16:creationId xmlns:a16="http://schemas.microsoft.com/office/drawing/2014/main" id="{044B7797-0726-9AA8-F256-5EB32981EF6A}"/>
              </a:ext>
            </a:extLst>
          </p:cNvPr>
          <p:cNvSpPr txBox="1"/>
          <p:nvPr/>
        </p:nvSpPr>
        <p:spPr>
          <a:xfrm>
            <a:off x="6496048" y="3567054"/>
            <a:ext cx="5095875" cy="95410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Průměrný počet pacientů na 1 úvazek L2 + L3: </a:t>
            </a:r>
            <a:r>
              <a:rPr kumimoji="0" lang="cs-CZ" sz="2800" b="1"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rPr>
              <a:t>1 087</a:t>
            </a:r>
            <a:endParaRPr kumimoji="0" lang="cs-CZ" sz="2800" b="0" i="0" u="none" strike="noStrike" kern="1200" cap="none" spc="0" normalizeH="0" baseline="0" noProof="0" dirty="0">
              <a:ln>
                <a:noFill/>
              </a:ln>
              <a:solidFill>
                <a:schemeClr val="bg1"/>
              </a:solidFill>
              <a:effectLst/>
              <a:highlight>
                <a:srgbClr val="800000"/>
              </a:highlight>
              <a:uLnTx/>
              <a:uFillTx/>
              <a:latin typeface="Calibri" panose="020F0502020204030204"/>
              <a:ea typeface="+mn-ea"/>
              <a:cs typeface="+mn-cs"/>
            </a:endParaRPr>
          </a:p>
        </p:txBody>
      </p:sp>
      <p:sp>
        <p:nvSpPr>
          <p:cNvPr id="9" name="TextovéPole 8">
            <a:extLst>
              <a:ext uri="{FF2B5EF4-FFF2-40B4-BE49-F238E27FC236}">
                <a16:creationId xmlns:a16="http://schemas.microsoft.com/office/drawing/2014/main" id="{B0F10D8E-02B8-9B85-8173-71BEF8D107B0}"/>
              </a:ext>
            </a:extLst>
          </p:cNvPr>
          <p:cNvSpPr txBox="1"/>
          <p:nvPr/>
        </p:nvSpPr>
        <p:spPr>
          <a:xfrm>
            <a:off x="6496049" y="2517011"/>
            <a:ext cx="5095875" cy="95410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Průměrný počet pacientů na 1 místo poskytování: </a:t>
            </a:r>
            <a:r>
              <a:rPr kumimoji="0" lang="cs-CZ" sz="2800" b="1" i="0" u="none" strike="noStrike" kern="1200" cap="none" spc="0" normalizeH="0" baseline="0" noProof="0" dirty="0">
                <a:ln>
                  <a:noFill/>
                </a:ln>
                <a:solidFill>
                  <a:srgbClr val="C00000"/>
                </a:solidFill>
                <a:effectLst/>
                <a:uLnTx/>
                <a:uFillTx/>
                <a:latin typeface="Calibri" panose="020F0502020204030204"/>
                <a:ea typeface="+mn-ea"/>
                <a:cs typeface="+mn-cs"/>
              </a:rPr>
              <a:t>938</a:t>
            </a:r>
          </a:p>
        </p:txBody>
      </p:sp>
      <p:sp>
        <p:nvSpPr>
          <p:cNvPr id="10" name="TextovéPole 9">
            <a:extLst>
              <a:ext uri="{FF2B5EF4-FFF2-40B4-BE49-F238E27FC236}">
                <a16:creationId xmlns:a16="http://schemas.microsoft.com/office/drawing/2014/main" id="{F9C3F17A-1754-AB5F-97D6-5D55C0B60FAD}"/>
              </a:ext>
            </a:extLst>
          </p:cNvPr>
          <p:cNvSpPr txBox="1"/>
          <p:nvPr/>
        </p:nvSpPr>
        <p:spPr>
          <a:xfrm>
            <a:off x="6496049" y="4685496"/>
            <a:ext cx="5086352" cy="181588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Průměrný počet přepočtených jednicových pojištěnců na 1 místo poskytování:</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cs-CZ" sz="2800" b="0" i="0" u="none" strike="noStrike" kern="1200" cap="none" spc="0" normalizeH="0" baseline="0" noProof="0" dirty="0">
                <a:ln>
                  <a:noFill/>
                </a:ln>
                <a:solidFill>
                  <a:prstClr val="black"/>
                </a:solidFill>
                <a:effectLst/>
                <a:uLnTx/>
                <a:uFillTx/>
                <a:latin typeface="Calibri" panose="020F0502020204030204"/>
                <a:ea typeface="+mn-ea"/>
                <a:cs typeface="+mn-cs"/>
              </a:rPr>
              <a:t>INDEX: </a:t>
            </a:r>
            <a:r>
              <a:rPr kumimoji="0" lang="cs-CZ" sz="2800" b="1" i="0" u="none" strike="noStrike" kern="1200" cap="none" spc="0" normalizeH="0" baseline="0" noProof="0" dirty="0">
                <a:ln>
                  <a:noFill/>
                </a:ln>
                <a:solidFill>
                  <a:srgbClr val="C00000"/>
                </a:solidFill>
                <a:effectLst/>
                <a:uLnTx/>
                <a:uFillTx/>
                <a:latin typeface="Calibri" panose="020F0502020204030204"/>
                <a:ea typeface="+mn-ea"/>
                <a:cs typeface="+mn-cs"/>
              </a:rPr>
              <a:t>2,19 (1,41 -&gt; 3,54)</a:t>
            </a:r>
          </a:p>
        </p:txBody>
      </p:sp>
    </p:spTree>
    <p:extLst>
      <p:ext uri="{BB962C8B-B14F-4D97-AF65-F5344CB8AC3E}">
        <p14:creationId xmlns:p14="http://schemas.microsoft.com/office/powerpoint/2010/main" val="362643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341044" y="150163"/>
            <a:ext cx="11144250" cy="569598"/>
          </a:xfrm>
        </p:spPr>
        <p:txBody>
          <a:bodyPr anchor="t">
            <a:noAutofit/>
          </a:bodyPr>
          <a:lstStyle/>
          <a:p>
            <a:r>
              <a:rPr lang="cs-CZ" sz="2800" b="1" dirty="0">
                <a:solidFill>
                  <a:srgbClr val="C00000"/>
                </a:solidFill>
                <a:latin typeface="+mn-lt"/>
              </a:rPr>
              <a:t>Praktičtí lékaři pro děti a dorost aktivní v roce 2022 podle věku a pohlaví</a:t>
            </a:r>
          </a:p>
        </p:txBody>
      </p:sp>
      <p:graphicFrame>
        <p:nvGraphicFramePr>
          <p:cNvPr id="20" name="Graf 19">
            <a:extLst>
              <a:ext uri="{FF2B5EF4-FFF2-40B4-BE49-F238E27FC236}">
                <a16:creationId xmlns:a16="http://schemas.microsoft.com/office/drawing/2014/main" id="{7E45D4C3-2939-42FD-8E3A-28D76CD39161}"/>
              </a:ext>
            </a:extLst>
          </p:cNvPr>
          <p:cNvGraphicFramePr/>
          <p:nvPr/>
        </p:nvGraphicFramePr>
        <p:xfrm>
          <a:off x="434687" y="2962905"/>
          <a:ext cx="4941985"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25" name="Obdélník 24">
            <a:extLst>
              <a:ext uri="{FF2B5EF4-FFF2-40B4-BE49-F238E27FC236}">
                <a16:creationId xmlns:a16="http://schemas.microsoft.com/office/drawing/2014/main" id="{EA6A3B37-5462-446B-87D6-C1BAD7E52537}"/>
              </a:ext>
            </a:extLst>
          </p:cNvPr>
          <p:cNvSpPr/>
          <p:nvPr/>
        </p:nvSpPr>
        <p:spPr>
          <a:xfrm rot="16200000">
            <a:off x="-256940" y="4491684"/>
            <a:ext cx="1195968"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dirty="0">
                <a:ln>
                  <a:noFill/>
                </a:ln>
                <a:solidFill>
                  <a:srgbClr val="000000"/>
                </a:solidFill>
                <a:effectLst/>
                <a:uLnTx/>
                <a:uFillTx/>
                <a:latin typeface="Calibri" panose="020F0502020204030204"/>
                <a:ea typeface="+mn-ea"/>
                <a:cs typeface="+mn-cs"/>
              </a:rPr>
              <a:t>Absolutní počet</a:t>
            </a:r>
          </a:p>
        </p:txBody>
      </p:sp>
      <p:graphicFrame>
        <p:nvGraphicFramePr>
          <p:cNvPr id="26" name="Graf 25">
            <a:extLst>
              <a:ext uri="{FF2B5EF4-FFF2-40B4-BE49-F238E27FC236}">
                <a16:creationId xmlns:a16="http://schemas.microsoft.com/office/drawing/2014/main" id="{DDC12121-E348-406B-878C-AD58F4432057}"/>
              </a:ext>
            </a:extLst>
          </p:cNvPr>
          <p:cNvGraphicFramePr/>
          <p:nvPr/>
        </p:nvGraphicFramePr>
        <p:xfrm>
          <a:off x="6620033" y="2943469"/>
          <a:ext cx="5137280" cy="3720932"/>
        </p:xfrm>
        <a:graphic>
          <a:graphicData uri="http://schemas.openxmlformats.org/drawingml/2006/chart">
            <c:chart xmlns:c="http://schemas.openxmlformats.org/drawingml/2006/chart" xmlns:r="http://schemas.openxmlformats.org/officeDocument/2006/relationships" r:id="rId3"/>
          </a:graphicData>
        </a:graphic>
      </p:graphicFrame>
      <p:sp>
        <p:nvSpPr>
          <p:cNvPr id="27" name="Obdélník 26">
            <a:extLst>
              <a:ext uri="{FF2B5EF4-FFF2-40B4-BE49-F238E27FC236}">
                <a16:creationId xmlns:a16="http://schemas.microsoft.com/office/drawing/2014/main" id="{BA36FBF8-0C8F-4CB7-888A-062417DE16E1}"/>
              </a:ext>
            </a:extLst>
          </p:cNvPr>
          <p:cNvSpPr/>
          <p:nvPr/>
        </p:nvSpPr>
        <p:spPr>
          <a:xfrm rot="16200000">
            <a:off x="5928407" y="4629180"/>
            <a:ext cx="1195969"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Absolutní počet</a:t>
            </a:r>
          </a:p>
        </p:txBody>
      </p:sp>
      <p:sp>
        <p:nvSpPr>
          <p:cNvPr id="28" name="Obdélník 27">
            <a:extLst>
              <a:ext uri="{FF2B5EF4-FFF2-40B4-BE49-F238E27FC236}">
                <a16:creationId xmlns:a16="http://schemas.microsoft.com/office/drawing/2014/main" id="{603F4F12-EADC-4040-A1C3-FB66E651AC66}"/>
              </a:ext>
            </a:extLst>
          </p:cNvPr>
          <p:cNvSpPr/>
          <p:nvPr/>
        </p:nvSpPr>
        <p:spPr>
          <a:xfrm>
            <a:off x="5884633" y="1076826"/>
            <a:ext cx="161723" cy="1582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bdélník 28">
            <a:extLst>
              <a:ext uri="{FF2B5EF4-FFF2-40B4-BE49-F238E27FC236}">
                <a16:creationId xmlns:a16="http://schemas.microsoft.com/office/drawing/2014/main" id="{CC10D914-0C01-43C2-9324-B55E3010565D}"/>
              </a:ext>
            </a:extLst>
          </p:cNvPr>
          <p:cNvSpPr/>
          <p:nvPr/>
        </p:nvSpPr>
        <p:spPr>
          <a:xfrm>
            <a:off x="7820343" y="1076826"/>
            <a:ext cx="161723" cy="158261"/>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bdélník 29">
            <a:extLst>
              <a:ext uri="{FF2B5EF4-FFF2-40B4-BE49-F238E27FC236}">
                <a16:creationId xmlns:a16="http://schemas.microsoft.com/office/drawing/2014/main" id="{F2F49FC0-370C-4434-B0D6-4D509EB9E761}"/>
              </a:ext>
            </a:extLst>
          </p:cNvPr>
          <p:cNvSpPr/>
          <p:nvPr/>
        </p:nvSpPr>
        <p:spPr>
          <a:xfrm>
            <a:off x="1105543" y="2783311"/>
            <a:ext cx="379523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 lékařů celkem</a:t>
            </a:r>
          </a:p>
        </p:txBody>
      </p:sp>
      <p:sp>
        <p:nvSpPr>
          <p:cNvPr id="31" name="Obdélník 30">
            <a:extLst>
              <a:ext uri="{FF2B5EF4-FFF2-40B4-BE49-F238E27FC236}">
                <a16:creationId xmlns:a16="http://schemas.microsoft.com/office/drawing/2014/main" id="{01BE7853-6E73-4C8E-9409-3DC416969BB7}"/>
              </a:ext>
            </a:extLst>
          </p:cNvPr>
          <p:cNvSpPr/>
          <p:nvPr/>
        </p:nvSpPr>
        <p:spPr>
          <a:xfrm>
            <a:off x="7566095" y="2783311"/>
            <a:ext cx="379523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 lékařů podle pohlaví</a:t>
            </a:r>
          </a:p>
        </p:txBody>
      </p:sp>
      <p:graphicFrame>
        <p:nvGraphicFramePr>
          <p:cNvPr id="32" name="Tabulka 31">
            <a:extLst>
              <a:ext uri="{FF2B5EF4-FFF2-40B4-BE49-F238E27FC236}">
                <a16:creationId xmlns:a16="http://schemas.microsoft.com/office/drawing/2014/main" id="{A9E47A74-A553-4178-B0C1-A6E18E5D7E02}"/>
              </a:ext>
            </a:extLst>
          </p:cNvPr>
          <p:cNvGraphicFramePr>
            <a:graphicFrameLocks noGrp="1"/>
          </p:cNvGraphicFramePr>
          <p:nvPr/>
        </p:nvGraphicFramePr>
        <p:xfrm>
          <a:off x="2066979" y="992507"/>
          <a:ext cx="7172271" cy="1513123"/>
        </p:xfrm>
        <a:graphic>
          <a:graphicData uri="http://schemas.openxmlformats.org/drawingml/2006/table">
            <a:tbl>
              <a:tblPr/>
              <a:tblGrid>
                <a:gridCol w="1327413">
                  <a:extLst>
                    <a:ext uri="{9D8B030D-6E8A-4147-A177-3AD203B41FA5}">
                      <a16:colId xmlns:a16="http://schemas.microsoft.com/office/drawing/2014/main" val="20000"/>
                    </a:ext>
                  </a:extLst>
                </a:gridCol>
                <a:gridCol w="1948286">
                  <a:extLst>
                    <a:ext uri="{9D8B030D-6E8A-4147-A177-3AD203B41FA5}">
                      <a16:colId xmlns:a16="http://schemas.microsoft.com/office/drawing/2014/main" val="20001"/>
                    </a:ext>
                  </a:extLst>
                </a:gridCol>
                <a:gridCol w="1948286">
                  <a:extLst>
                    <a:ext uri="{9D8B030D-6E8A-4147-A177-3AD203B41FA5}">
                      <a16:colId xmlns:a16="http://schemas.microsoft.com/office/drawing/2014/main" val="2922683316"/>
                    </a:ext>
                  </a:extLst>
                </a:gridCol>
                <a:gridCol w="1948286">
                  <a:extLst>
                    <a:ext uri="{9D8B030D-6E8A-4147-A177-3AD203B41FA5}">
                      <a16:colId xmlns:a16="http://schemas.microsoft.com/office/drawing/2014/main" val="423885553"/>
                    </a:ext>
                  </a:extLst>
                </a:gridCol>
              </a:tblGrid>
              <a:tr h="308055">
                <a:tc>
                  <a:txBody>
                    <a:bodyPr/>
                    <a:lstStyle/>
                    <a:p>
                      <a:pPr algn="l" fontAlgn="b"/>
                      <a:endParaRPr lang="cs-CZ" sz="1800" b="0" i="0" u="none" strike="noStrike" dirty="0">
                        <a:solidFill>
                          <a:srgbClr val="000000"/>
                        </a:solidFill>
                        <a:effectLst/>
                        <a:latin typeface="Calibri"/>
                      </a:endParaRPr>
                    </a:p>
                  </a:txBody>
                  <a:tcPr marL="7620" marR="7620" marT="7620" marB="0" anchor="b">
                    <a:lnL>
                      <a:noFill/>
                    </a:lnL>
                    <a:lnR>
                      <a:noFill/>
                    </a:lnR>
                    <a:lnT>
                      <a:noFill/>
                    </a:lnT>
                    <a:lnB w="12700" cap="flat" cmpd="sng" algn="ctr">
                      <a:noFill/>
                      <a:prstDash val="solid"/>
                      <a:round/>
                      <a:headEnd type="none" w="med" len="med"/>
                      <a:tailEnd type="none" w="med" len="med"/>
                    </a:lnB>
                  </a:tcPr>
                </a:tc>
                <a:tc>
                  <a:txBody>
                    <a:bodyPr/>
                    <a:lstStyle/>
                    <a:p>
                      <a:pPr algn="ctr" fontAlgn="ctr"/>
                      <a:r>
                        <a:rPr lang="cs-CZ" sz="1800" b="1" i="0" u="none" strike="noStrike" dirty="0">
                          <a:solidFill>
                            <a:srgbClr val="000000"/>
                          </a:solidFill>
                          <a:effectLst/>
                          <a:latin typeface="Calibri"/>
                        </a:rPr>
                        <a:t>Celkem</a:t>
                      </a:r>
                    </a:p>
                  </a:txBody>
                  <a:tcPr marL="7620" marR="7620" marT="762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cs-CZ" sz="1800" b="1" i="0" u="none" strike="noStrike" dirty="0">
                          <a:solidFill>
                            <a:srgbClr val="000000"/>
                          </a:solidFill>
                          <a:effectLst/>
                          <a:latin typeface="Calibri"/>
                        </a:rPr>
                        <a:t>Muži</a:t>
                      </a:r>
                    </a:p>
                  </a:txBody>
                  <a:tcPr marL="7620" marR="7620" marT="762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cs-CZ" sz="1800" b="1" i="0" u="none" strike="noStrike" dirty="0">
                          <a:solidFill>
                            <a:srgbClr val="000000"/>
                          </a:solidFill>
                          <a:effectLst/>
                          <a:latin typeface="Calibri"/>
                        </a:rPr>
                        <a:t>Ženy</a:t>
                      </a:r>
                    </a:p>
                  </a:txBody>
                  <a:tcPr marL="7620" marR="7620" marT="762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836606430"/>
                  </a:ext>
                </a:extLst>
              </a:tr>
              <a:tr h="308055">
                <a:tc>
                  <a:txBody>
                    <a:bodyPr/>
                    <a:lstStyle/>
                    <a:p>
                      <a:pPr algn="l" fontAlgn="ctr"/>
                      <a:r>
                        <a:rPr lang="cs-CZ" sz="1800" b="1" i="0" u="none" strike="noStrike" dirty="0">
                          <a:solidFill>
                            <a:srgbClr val="000000"/>
                          </a:solidFill>
                          <a:effectLst/>
                          <a:latin typeface="Calibri"/>
                        </a:rPr>
                        <a:t>Průměrný věk</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800" b="0" i="0" u="none" strike="noStrike">
                          <a:solidFill>
                            <a:srgbClr val="000000"/>
                          </a:solidFill>
                          <a:effectLst/>
                          <a:latin typeface="Calibri" panose="020F0502020204030204" pitchFamily="34" charset="0"/>
                        </a:rPr>
                        <a:t>56 let</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800" b="0" i="0" u="none" strike="noStrike" dirty="0">
                          <a:solidFill>
                            <a:srgbClr val="000000"/>
                          </a:solidFill>
                          <a:effectLst/>
                          <a:latin typeface="Calibri" panose="020F0502020204030204" pitchFamily="34" charset="0"/>
                        </a:rPr>
                        <a:t>57 let</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800" b="0" i="0" u="none" strike="noStrike" dirty="0">
                          <a:solidFill>
                            <a:srgbClr val="000000"/>
                          </a:solidFill>
                          <a:effectLst/>
                          <a:latin typeface="Calibri" panose="020F0502020204030204" pitchFamily="34" charset="0"/>
                        </a:rPr>
                        <a:t>55 let</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0753">
                <a:tc>
                  <a:txBody>
                    <a:bodyPr/>
                    <a:lstStyle/>
                    <a:p>
                      <a:pPr algn="l" fontAlgn="ctr"/>
                      <a:r>
                        <a:rPr lang="cs-CZ" sz="1800" b="1" i="0" u="none" strike="noStrike" dirty="0">
                          <a:solidFill>
                            <a:srgbClr val="C00000"/>
                          </a:solidFill>
                          <a:effectLst/>
                          <a:latin typeface="Calibri"/>
                        </a:rPr>
                        <a:t>60 a více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800" b="0" i="0" u="none" strike="noStrike" dirty="0">
                          <a:solidFill>
                            <a:srgbClr val="C00000"/>
                          </a:solidFill>
                          <a:effectLst/>
                          <a:latin typeface="Calibri" panose="020F0502020204030204" pitchFamily="34" charset="0"/>
                        </a:rPr>
                        <a:t>47,1 %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800" b="0" i="0" u="none" strike="noStrike" dirty="0">
                          <a:solidFill>
                            <a:srgbClr val="C00000"/>
                          </a:solidFill>
                          <a:effectLst/>
                          <a:latin typeface="Calibri" panose="020F0502020204030204" pitchFamily="34" charset="0"/>
                        </a:rPr>
                        <a:t>52,3 %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800" b="0" i="0" u="none" strike="noStrike" dirty="0">
                          <a:solidFill>
                            <a:srgbClr val="C00000"/>
                          </a:solidFill>
                          <a:effectLst/>
                          <a:latin typeface="Calibri" panose="020F0502020204030204" pitchFamily="34" charset="0"/>
                        </a:rPr>
                        <a:t>46,2 %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0805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800" b="1" i="0" u="none" strike="noStrike" dirty="0">
                          <a:solidFill>
                            <a:srgbClr val="C00000"/>
                          </a:solidFill>
                          <a:effectLst/>
                          <a:latin typeface="+mn-lt"/>
                        </a:rPr>
                        <a:t>65 a více let</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800" b="0" i="0" u="none" strike="noStrike" dirty="0">
                          <a:solidFill>
                            <a:srgbClr val="C00000"/>
                          </a:solidFill>
                          <a:effectLst/>
                          <a:latin typeface="Calibri" panose="020F0502020204030204" pitchFamily="34" charset="0"/>
                        </a:rPr>
                        <a:t>32,5 %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800" b="0" i="0" u="none" strike="noStrike" dirty="0">
                          <a:solidFill>
                            <a:srgbClr val="C00000"/>
                          </a:solidFill>
                          <a:effectLst/>
                          <a:latin typeface="Calibri" panose="020F0502020204030204" pitchFamily="34" charset="0"/>
                        </a:rPr>
                        <a:t>36,1 %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800" b="0" i="0" u="none" strike="noStrike" dirty="0">
                          <a:solidFill>
                            <a:srgbClr val="C00000"/>
                          </a:solidFill>
                          <a:effectLst/>
                          <a:latin typeface="Calibri" panose="020F0502020204030204" pitchFamily="34" charset="0"/>
                        </a:rPr>
                        <a:t>31,9 %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6">
            <a:extLst>
              <a:ext uri="{FF2B5EF4-FFF2-40B4-BE49-F238E27FC236}">
                <a16:creationId xmlns:a16="http://schemas.microsoft.com/office/drawing/2014/main" id="{D41D853E-92BF-8FFC-1326-15F3ADCDAB1D}"/>
              </a:ext>
            </a:extLst>
          </p:cNvPr>
          <p:cNvSpPr txBox="1"/>
          <p:nvPr/>
        </p:nvSpPr>
        <p:spPr>
          <a:xfrm>
            <a:off x="321526" y="598796"/>
            <a:ext cx="11534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1" u="none" strike="noStrike" kern="1200" cap="none" spc="0" normalizeH="0" baseline="0" noProof="0" dirty="0">
                <a:ln>
                  <a:noFill/>
                </a:ln>
                <a:solidFill>
                  <a:prstClr val="black"/>
                </a:solidFill>
                <a:effectLst/>
                <a:uLnTx/>
                <a:uFillTx/>
                <a:latin typeface="Calibri" panose="020F0502020204030204"/>
                <a:ea typeface="+mn-ea"/>
                <a:cs typeface="+mn-cs"/>
              </a:rPr>
              <a:t>Definice: všichni aktivní lékaři se specializací pediatr nebo PLDD a/nebo lékaři pracující v samostatné ordinaci PLDD, stav k 31.12.2022.</a:t>
            </a:r>
          </a:p>
        </p:txBody>
      </p:sp>
      <p:sp>
        <p:nvSpPr>
          <p:cNvPr id="3" name="TextovéPole 2">
            <a:extLst>
              <a:ext uri="{FF2B5EF4-FFF2-40B4-BE49-F238E27FC236}">
                <a16:creationId xmlns:a16="http://schemas.microsoft.com/office/drawing/2014/main" id="{49503032-9C07-0841-4B25-6FCCEAF99C38}"/>
              </a:ext>
            </a:extLst>
          </p:cNvPr>
          <p:cNvSpPr txBox="1"/>
          <p:nvPr/>
        </p:nvSpPr>
        <p:spPr>
          <a:xfrm>
            <a:off x="2905679" y="6461355"/>
            <a:ext cx="60974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a:t>
            </a:r>
          </a:p>
        </p:txBody>
      </p:sp>
    </p:spTree>
    <p:extLst>
      <p:ext uri="{BB962C8B-B14F-4D97-AF65-F5344CB8AC3E}">
        <p14:creationId xmlns:p14="http://schemas.microsoft.com/office/powerpoint/2010/main" val="3094275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264059" y="125936"/>
            <a:ext cx="11144250" cy="569598"/>
          </a:xfrm>
        </p:spPr>
        <p:txBody>
          <a:bodyPr anchor="t">
            <a:noAutofit/>
          </a:bodyPr>
          <a:lstStyle/>
          <a:p>
            <a:r>
              <a:rPr lang="cs-CZ" sz="2800" b="1" dirty="0">
                <a:solidFill>
                  <a:srgbClr val="C00000"/>
                </a:solidFill>
                <a:latin typeface="+mn-lt"/>
              </a:rPr>
              <a:t>Praktičtí lékaři pro děti a dorost aktivní v roce 2022 podle věku v krajích</a:t>
            </a:r>
          </a:p>
        </p:txBody>
      </p:sp>
      <p:sp>
        <p:nvSpPr>
          <p:cNvPr id="7" name="Obdélník 6"/>
          <p:cNvSpPr/>
          <p:nvPr/>
        </p:nvSpPr>
        <p:spPr>
          <a:xfrm>
            <a:off x="1936061" y="6448160"/>
            <a:ext cx="8186527"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 stav k 17. 11. 2022</a:t>
            </a:r>
          </a:p>
        </p:txBody>
      </p:sp>
      <p:graphicFrame>
        <p:nvGraphicFramePr>
          <p:cNvPr id="3" name="Tabulka 2">
            <a:extLst>
              <a:ext uri="{FF2B5EF4-FFF2-40B4-BE49-F238E27FC236}">
                <a16:creationId xmlns:a16="http://schemas.microsoft.com/office/drawing/2014/main" id="{532B729B-474C-4CA5-AC7A-EA41B12FE802}"/>
              </a:ext>
            </a:extLst>
          </p:cNvPr>
          <p:cNvGraphicFramePr>
            <a:graphicFrameLocks noGrp="1"/>
          </p:cNvGraphicFramePr>
          <p:nvPr/>
        </p:nvGraphicFramePr>
        <p:xfrm>
          <a:off x="277862" y="822268"/>
          <a:ext cx="11621185" cy="5547360"/>
        </p:xfrm>
        <a:graphic>
          <a:graphicData uri="http://schemas.openxmlformats.org/drawingml/2006/table">
            <a:tbl>
              <a:tblPr/>
              <a:tblGrid>
                <a:gridCol w="1916896">
                  <a:extLst>
                    <a:ext uri="{9D8B030D-6E8A-4147-A177-3AD203B41FA5}">
                      <a16:colId xmlns:a16="http://schemas.microsoft.com/office/drawing/2014/main" val="1082975270"/>
                    </a:ext>
                  </a:extLst>
                </a:gridCol>
                <a:gridCol w="704698">
                  <a:extLst>
                    <a:ext uri="{9D8B030D-6E8A-4147-A177-3AD203B41FA5}">
                      <a16:colId xmlns:a16="http://schemas.microsoft.com/office/drawing/2014/main" val="4167713117"/>
                    </a:ext>
                  </a:extLst>
                </a:gridCol>
                <a:gridCol w="704698">
                  <a:extLst>
                    <a:ext uri="{9D8B030D-6E8A-4147-A177-3AD203B41FA5}">
                      <a16:colId xmlns:a16="http://schemas.microsoft.com/office/drawing/2014/main" val="3414856171"/>
                    </a:ext>
                  </a:extLst>
                </a:gridCol>
                <a:gridCol w="704698">
                  <a:extLst>
                    <a:ext uri="{9D8B030D-6E8A-4147-A177-3AD203B41FA5}">
                      <a16:colId xmlns:a16="http://schemas.microsoft.com/office/drawing/2014/main" val="3987198070"/>
                    </a:ext>
                  </a:extLst>
                </a:gridCol>
                <a:gridCol w="704698">
                  <a:extLst>
                    <a:ext uri="{9D8B030D-6E8A-4147-A177-3AD203B41FA5}">
                      <a16:colId xmlns:a16="http://schemas.microsoft.com/office/drawing/2014/main" val="2210905730"/>
                    </a:ext>
                  </a:extLst>
                </a:gridCol>
                <a:gridCol w="704698">
                  <a:extLst>
                    <a:ext uri="{9D8B030D-6E8A-4147-A177-3AD203B41FA5}">
                      <a16:colId xmlns:a16="http://schemas.microsoft.com/office/drawing/2014/main" val="3233921921"/>
                    </a:ext>
                  </a:extLst>
                </a:gridCol>
                <a:gridCol w="704698">
                  <a:extLst>
                    <a:ext uri="{9D8B030D-6E8A-4147-A177-3AD203B41FA5}">
                      <a16:colId xmlns:a16="http://schemas.microsoft.com/office/drawing/2014/main" val="3998647785"/>
                    </a:ext>
                  </a:extLst>
                </a:gridCol>
                <a:gridCol w="704698">
                  <a:extLst>
                    <a:ext uri="{9D8B030D-6E8A-4147-A177-3AD203B41FA5}">
                      <a16:colId xmlns:a16="http://schemas.microsoft.com/office/drawing/2014/main" val="3876050304"/>
                    </a:ext>
                  </a:extLst>
                </a:gridCol>
                <a:gridCol w="704698">
                  <a:extLst>
                    <a:ext uri="{9D8B030D-6E8A-4147-A177-3AD203B41FA5}">
                      <a16:colId xmlns:a16="http://schemas.microsoft.com/office/drawing/2014/main" val="697122086"/>
                    </a:ext>
                  </a:extLst>
                </a:gridCol>
                <a:gridCol w="704698">
                  <a:extLst>
                    <a:ext uri="{9D8B030D-6E8A-4147-A177-3AD203B41FA5}">
                      <a16:colId xmlns:a16="http://schemas.microsoft.com/office/drawing/2014/main" val="3287928587"/>
                    </a:ext>
                  </a:extLst>
                </a:gridCol>
                <a:gridCol w="810405">
                  <a:extLst>
                    <a:ext uri="{9D8B030D-6E8A-4147-A177-3AD203B41FA5}">
                      <a16:colId xmlns:a16="http://schemas.microsoft.com/office/drawing/2014/main" val="3773933097"/>
                    </a:ext>
                  </a:extLst>
                </a:gridCol>
                <a:gridCol w="850534">
                  <a:extLst>
                    <a:ext uri="{9D8B030D-6E8A-4147-A177-3AD203B41FA5}">
                      <a16:colId xmlns:a16="http://schemas.microsoft.com/office/drawing/2014/main" val="2973192470"/>
                    </a:ext>
                  </a:extLst>
                </a:gridCol>
                <a:gridCol w="850534">
                  <a:extLst>
                    <a:ext uri="{9D8B030D-6E8A-4147-A177-3AD203B41FA5}">
                      <a16:colId xmlns:a16="http://schemas.microsoft.com/office/drawing/2014/main" val="1866027777"/>
                    </a:ext>
                  </a:extLst>
                </a:gridCol>
                <a:gridCol w="850534">
                  <a:extLst>
                    <a:ext uri="{9D8B030D-6E8A-4147-A177-3AD203B41FA5}">
                      <a16:colId xmlns:a16="http://schemas.microsoft.com/office/drawing/2014/main" val="3044502103"/>
                    </a:ext>
                  </a:extLst>
                </a:gridCol>
              </a:tblGrid>
              <a:tr h="339708">
                <a:tc>
                  <a:txBody>
                    <a:bodyPr/>
                    <a:lstStyle/>
                    <a:p>
                      <a:pPr algn="l" fontAlgn="b"/>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do 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35-39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40-44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45-49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50-54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55-59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60-64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65-69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70 a více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Průměrný věk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60 a více let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200" b="1" i="0" u="none" strike="noStrike" dirty="0">
                          <a:solidFill>
                            <a:srgbClr val="000000"/>
                          </a:solidFill>
                          <a:effectLst/>
                          <a:latin typeface="Calibri" panose="020F0502020204030204" pitchFamily="34" charset="0"/>
                        </a:rPr>
                        <a:t>65 a více let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37286"/>
                  </a:ext>
                </a:extLst>
              </a:tr>
              <a:tr h="344805">
                <a:tc>
                  <a:txBody>
                    <a:bodyPr/>
                    <a:lstStyle/>
                    <a:p>
                      <a:pPr algn="l" fontAlgn="ctr"/>
                      <a:r>
                        <a:rPr lang="cs-CZ" sz="1200" b="1" i="0" u="none" strike="noStrike" dirty="0">
                          <a:solidFill>
                            <a:srgbClr val="000000"/>
                          </a:solidFill>
                          <a:effectLst/>
                          <a:latin typeface="Calibri" panose="020F0502020204030204" pitchFamily="34" charset="0"/>
                        </a:rPr>
                        <a:t>CZ010 Hlavní město Praha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29 (10,0 %)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31 (10,7 %)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28</a:t>
                      </a:r>
                    </a:p>
                    <a:p>
                      <a:pPr algn="ctr" fontAlgn="ctr"/>
                      <a:r>
                        <a:rPr lang="cs-CZ" sz="1100" b="0" i="0" u="none" strike="noStrike" dirty="0">
                          <a:solidFill>
                            <a:srgbClr val="000000"/>
                          </a:solidFill>
                          <a:effectLst/>
                          <a:latin typeface="Calibri" panose="020F0502020204030204" pitchFamily="34" charset="0"/>
                        </a:rPr>
                        <a:t> (9,6 %)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24 </a:t>
                      </a:r>
                    </a:p>
                    <a:p>
                      <a:pPr algn="ctr" fontAlgn="ctr"/>
                      <a:r>
                        <a:rPr lang="cs-CZ" sz="1100" b="0" i="0" u="none" strike="noStrike" dirty="0">
                          <a:solidFill>
                            <a:srgbClr val="000000"/>
                          </a:solidFill>
                          <a:effectLst/>
                          <a:latin typeface="Calibri" panose="020F0502020204030204" pitchFamily="34" charset="0"/>
                        </a:rPr>
                        <a:t>(8,2 %)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31 (10,7 %)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25  (8,6 %)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32 (11,0 %)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39 (13,4 %)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52 (17,9 %)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54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123 (42,3 %)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91 (31,3 %)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14396714"/>
                  </a:ext>
                </a:extLst>
              </a:tr>
              <a:tr h="344805">
                <a:tc>
                  <a:txBody>
                    <a:bodyPr/>
                    <a:lstStyle/>
                    <a:p>
                      <a:pPr algn="l" fontAlgn="ctr"/>
                      <a:r>
                        <a:rPr lang="cs-CZ" sz="1200" b="1" i="0" u="none" strike="noStrike" dirty="0">
                          <a:solidFill>
                            <a:srgbClr val="000000"/>
                          </a:solidFill>
                          <a:effectLst/>
                          <a:latin typeface="Calibri" panose="020F0502020204030204" pitchFamily="34" charset="0"/>
                        </a:rPr>
                        <a:t>CZ020 Středočeský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22  (8,4 %)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33 (12,6 %)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20  (7,6 %)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17  (6,5 %)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26  (9,9 %)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17  (6,5 %)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37 (14,1 %)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47 (17,9 %)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43 (16,4 %)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55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127 (48,5 %)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90 (34,4 %)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3703348"/>
                  </a:ext>
                </a:extLst>
              </a:tr>
              <a:tr h="344805">
                <a:tc>
                  <a:txBody>
                    <a:bodyPr/>
                    <a:lstStyle/>
                    <a:p>
                      <a:pPr algn="l" fontAlgn="ctr"/>
                      <a:r>
                        <a:rPr lang="cs-CZ" sz="1200" b="1" i="0" u="none" strike="noStrike">
                          <a:solidFill>
                            <a:srgbClr val="000000"/>
                          </a:solidFill>
                          <a:effectLst/>
                          <a:latin typeface="Calibri" panose="020F0502020204030204" pitchFamily="34" charset="0"/>
                        </a:rPr>
                        <a:t>CZ031 Jihočeský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5 </a:t>
                      </a:r>
                    </a:p>
                    <a:p>
                      <a:pPr algn="ctr" fontAlgn="ctr"/>
                      <a:r>
                        <a:rPr lang="cs-CZ" sz="1100" b="0" i="0" u="none" strike="noStrike" dirty="0">
                          <a:solidFill>
                            <a:srgbClr val="000000"/>
                          </a:solidFill>
                          <a:effectLst/>
                          <a:latin typeface="Calibri" panose="020F0502020204030204" pitchFamily="34" charset="0"/>
                        </a:rPr>
                        <a:t> (4,3 %)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 </a:t>
                      </a:r>
                    </a:p>
                    <a:p>
                      <a:pPr algn="ctr" fontAlgn="ctr"/>
                      <a:r>
                        <a:rPr lang="cs-CZ" sz="1100" b="0" i="0" u="none" strike="noStrike" dirty="0">
                          <a:solidFill>
                            <a:srgbClr val="000000"/>
                          </a:solidFill>
                          <a:effectLst/>
                          <a:latin typeface="Calibri" panose="020F0502020204030204" pitchFamily="34" charset="0"/>
                        </a:rPr>
                        <a:t> (7,8 %)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14 (12,1 %)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12 (10,3 %)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10 </a:t>
                      </a:r>
                    </a:p>
                    <a:p>
                      <a:pPr algn="ctr" fontAlgn="ctr"/>
                      <a:r>
                        <a:rPr lang="cs-CZ" sz="1100" b="0" i="0" u="none" strike="noStrike" dirty="0">
                          <a:solidFill>
                            <a:srgbClr val="000000"/>
                          </a:solidFill>
                          <a:effectLst/>
                          <a:latin typeface="Calibri" panose="020F0502020204030204" pitchFamily="34" charset="0"/>
                        </a:rPr>
                        <a:t>(8,6 %)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10</a:t>
                      </a:r>
                    </a:p>
                    <a:p>
                      <a:pPr algn="ctr" fontAlgn="ctr"/>
                      <a:r>
                        <a:rPr lang="cs-CZ" sz="1100" b="0" i="0" u="none" strike="noStrike" dirty="0">
                          <a:solidFill>
                            <a:srgbClr val="000000"/>
                          </a:solidFill>
                          <a:effectLst/>
                          <a:latin typeface="Calibri" panose="020F0502020204030204" pitchFamily="34" charset="0"/>
                        </a:rPr>
                        <a:t> (8,6 %)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17 (14,7 %)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20 (17,2 %)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19 (16,4 %)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56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56 (48,3 %)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39 (33,6 %)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735235632"/>
                  </a:ext>
                </a:extLst>
              </a:tr>
              <a:tr h="344805">
                <a:tc>
                  <a:txBody>
                    <a:bodyPr/>
                    <a:lstStyle/>
                    <a:p>
                      <a:pPr algn="l" fontAlgn="ctr"/>
                      <a:r>
                        <a:rPr lang="cs-CZ" sz="1200" b="1" i="0" u="none" strike="noStrike" dirty="0">
                          <a:solidFill>
                            <a:srgbClr val="000000"/>
                          </a:solidFill>
                          <a:effectLst/>
                          <a:latin typeface="Calibri" panose="020F0502020204030204" pitchFamily="34" charset="0"/>
                        </a:rPr>
                        <a:t>CZ032 Plzeňský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3 </a:t>
                      </a:r>
                    </a:p>
                    <a:p>
                      <a:pPr algn="ctr" fontAlgn="ctr"/>
                      <a:r>
                        <a:rPr lang="cs-CZ" sz="1100" b="0" i="0" u="none" strike="noStrike" dirty="0">
                          <a:solidFill>
                            <a:srgbClr val="000000"/>
                          </a:solidFill>
                          <a:effectLst/>
                          <a:latin typeface="Calibri" panose="020F0502020204030204" pitchFamily="34" charset="0"/>
                        </a:rPr>
                        <a:t>(3,2 %)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4 </a:t>
                      </a:r>
                    </a:p>
                    <a:p>
                      <a:pPr algn="ctr" fontAlgn="ctr"/>
                      <a:r>
                        <a:rPr lang="cs-CZ" sz="1100" b="0" i="0" u="none" strike="noStrike" dirty="0">
                          <a:solidFill>
                            <a:srgbClr val="000000"/>
                          </a:solidFill>
                          <a:effectLst/>
                          <a:latin typeface="Calibri" panose="020F0502020204030204" pitchFamily="34" charset="0"/>
                        </a:rPr>
                        <a:t>(4,3 %)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7 </a:t>
                      </a:r>
                    </a:p>
                    <a:p>
                      <a:pPr algn="ctr" fontAlgn="ctr"/>
                      <a:r>
                        <a:rPr lang="cs-CZ" sz="1100" b="0" i="0" u="none" strike="noStrike" dirty="0">
                          <a:solidFill>
                            <a:srgbClr val="000000"/>
                          </a:solidFill>
                          <a:effectLst/>
                          <a:latin typeface="Calibri" panose="020F0502020204030204" pitchFamily="34" charset="0"/>
                        </a:rPr>
                        <a:t>(7,5 %)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8 </a:t>
                      </a:r>
                    </a:p>
                    <a:p>
                      <a:pPr algn="ctr" fontAlgn="ctr"/>
                      <a:r>
                        <a:rPr lang="cs-CZ" sz="1100" b="0" i="0" u="none" strike="noStrike" dirty="0">
                          <a:solidFill>
                            <a:srgbClr val="000000"/>
                          </a:solidFill>
                          <a:effectLst/>
                          <a:latin typeface="Calibri" panose="020F0502020204030204" pitchFamily="34" charset="0"/>
                        </a:rPr>
                        <a:t>(8,6 %)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13 (14,0 %)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16 (17,2 %)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12 (12,9 %)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17 (18,3 %)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13 (14,0 %)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57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42 (45,2 %)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30 (32,3 %)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3038749"/>
                  </a:ext>
                </a:extLst>
              </a:tr>
              <a:tr h="344805">
                <a:tc>
                  <a:txBody>
                    <a:bodyPr/>
                    <a:lstStyle/>
                    <a:p>
                      <a:pPr algn="l" fontAlgn="ctr"/>
                      <a:r>
                        <a:rPr lang="cs-CZ" sz="1200" b="1" i="0" u="none" strike="noStrike" dirty="0">
                          <a:solidFill>
                            <a:srgbClr val="FF0000"/>
                          </a:solidFill>
                          <a:effectLst/>
                          <a:latin typeface="Calibri" panose="020F0502020204030204" pitchFamily="34" charset="0"/>
                        </a:rPr>
                        <a:t>CZ041 Karlovarský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 </a:t>
                      </a:r>
                    </a:p>
                    <a:p>
                      <a:pPr algn="ctr" fontAlgn="ctr"/>
                      <a:r>
                        <a:rPr lang="cs-CZ" sz="1100" b="0" i="0" u="none" strike="noStrike" dirty="0">
                          <a:solidFill>
                            <a:srgbClr val="000000"/>
                          </a:solidFill>
                          <a:effectLst/>
                          <a:latin typeface="Calibri" panose="020F0502020204030204" pitchFamily="34" charset="0"/>
                        </a:rPr>
                        <a:t>(3,8 %)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0 </a:t>
                      </a:r>
                    </a:p>
                    <a:p>
                      <a:pPr algn="ctr" fontAlgn="ctr"/>
                      <a:r>
                        <a:rPr lang="cs-CZ" sz="1100" b="0" i="0" u="none" strike="noStrike" dirty="0">
                          <a:solidFill>
                            <a:srgbClr val="000000"/>
                          </a:solidFill>
                          <a:effectLst/>
                          <a:latin typeface="Calibri" panose="020F0502020204030204" pitchFamily="34" charset="0"/>
                        </a:rPr>
                        <a:t>(0,0 %)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4</a:t>
                      </a:r>
                    </a:p>
                    <a:p>
                      <a:pPr algn="ctr" fontAlgn="ctr"/>
                      <a:r>
                        <a:rPr lang="cs-CZ" sz="1100" b="0" i="0" u="none" strike="noStrike" dirty="0">
                          <a:solidFill>
                            <a:srgbClr val="000000"/>
                          </a:solidFill>
                          <a:effectLst/>
                          <a:latin typeface="Calibri" panose="020F0502020204030204" pitchFamily="34" charset="0"/>
                        </a:rPr>
                        <a:t> (7,7 %)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5 </a:t>
                      </a:r>
                    </a:p>
                    <a:p>
                      <a:pPr algn="ctr" fontAlgn="ctr"/>
                      <a:r>
                        <a:rPr lang="cs-CZ" sz="1100" b="0" i="0" u="none" strike="noStrike" dirty="0">
                          <a:solidFill>
                            <a:srgbClr val="000000"/>
                          </a:solidFill>
                          <a:effectLst/>
                          <a:latin typeface="Calibri" panose="020F0502020204030204" pitchFamily="34" charset="0"/>
                        </a:rPr>
                        <a:t>(9,6 %)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5 </a:t>
                      </a:r>
                    </a:p>
                    <a:p>
                      <a:pPr algn="ctr" fontAlgn="ctr"/>
                      <a:r>
                        <a:rPr lang="cs-CZ" sz="1100" b="0" i="0" u="none" strike="noStrike" dirty="0">
                          <a:solidFill>
                            <a:srgbClr val="000000"/>
                          </a:solidFill>
                          <a:effectLst/>
                          <a:latin typeface="Calibri" panose="020F0502020204030204" pitchFamily="34" charset="0"/>
                        </a:rPr>
                        <a:t>(9,6 %)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8</a:t>
                      </a:r>
                    </a:p>
                    <a:p>
                      <a:pPr algn="ctr" fontAlgn="ctr"/>
                      <a:r>
                        <a:rPr lang="cs-CZ" sz="1100" b="0" i="0" u="none" strike="noStrike" dirty="0">
                          <a:solidFill>
                            <a:srgbClr val="000000"/>
                          </a:solidFill>
                          <a:effectLst/>
                          <a:latin typeface="Calibri" panose="020F0502020204030204" pitchFamily="34" charset="0"/>
                        </a:rPr>
                        <a:t> (15,4 %)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8 </a:t>
                      </a:r>
                    </a:p>
                    <a:p>
                      <a:pPr algn="ctr" fontAlgn="ctr"/>
                      <a:r>
                        <a:rPr lang="cs-CZ" sz="1100" b="0" i="0" u="none" strike="noStrike" dirty="0">
                          <a:solidFill>
                            <a:srgbClr val="000000"/>
                          </a:solidFill>
                          <a:effectLst/>
                          <a:latin typeface="Calibri" panose="020F0502020204030204" pitchFamily="34" charset="0"/>
                        </a:rPr>
                        <a:t>(15,4 %)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11 (21,2 %)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a:t>
                      </a:r>
                    </a:p>
                    <a:p>
                      <a:pPr algn="ctr" fontAlgn="ctr"/>
                      <a:r>
                        <a:rPr lang="cs-CZ" sz="1100" b="0" i="0" u="none" strike="noStrike" dirty="0">
                          <a:solidFill>
                            <a:srgbClr val="000000"/>
                          </a:solidFill>
                          <a:effectLst/>
                          <a:latin typeface="Calibri" panose="020F0502020204030204" pitchFamily="34" charset="0"/>
                        </a:rPr>
                        <a:t> (17,3 %)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59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1" i="0" u="none" strike="noStrike" dirty="0">
                          <a:solidFill>
                            <a:srgbClr val="FF0000"/>
                          </a:solidFill>
                          <a:effectLst/>
                          <a:latin typeface="Calibri" panose="020F0502020204030204" pitchFamily="34" charset="0"/>
                        </a:rPr>
                        <a:t>28 (53,8 %)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1" i="0" u="none" strike="noStrike" dirty="0">
                          <a:solidFill>
                            <a:srgbClr val="FF0000"/>
                          </a:solidFill>
                          <a:effectLst/>
                          <a:latin typeface="Calibri" panose="020F0502020204030204" pitchFamily="34" charset="0"/>
                        </a:rPr>
                        <a:t>20 (38,5 %)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55786602"/>
                  </a:ext>
                </a:extLst>
              </a:tr>
              <a:tr h="344805">
                <a:tc>
                  <a:txBody>
                    <a:bodyPr/>
                    <a:lstStyle/>
                    <a:p>
                      <a:pPr algn="l" fontAlgn="ctr"/>
                      <a:r>
                        <a:rPr lang="cs-CZ" sz="1200" b="1" i="0" u="none" strike="noStrike">
                          <a:solidFill>
                            <a:srgbClr val="000000"/>
                          </a:solidFill>
                          <a:effectLst/>
                          <a:latin typeface="Calibri" panose="020F0502020204030204" pitchFamily="34" charset="0"/>
                        </a:rPr>
                        <a:t>CZ042 Ústecký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6 </a:t>
                      </a:r>
                    </a:p>
                    <a:p>
                      <a:pPr algn="ctr" fontAlgn="ctr"/>
                      <a:r>
                        <a:rPr lang="cs-CZ" sz="1100" b="0" i="0" u="none" strike="noStrike" dirty="0">
                          <a:solidFill>
                            <a:srgbClr val="000000"/>
                          </a:solidFill>
                          <a:effectLst/>
                          <a:latin typeface="Calibri" panose="020F0502020204030204" pitchFamily="34" charset="0"/>
                        </a:rPr>
                        <a:t>(4,1 %)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10 </a:t>
                      </a:r>
                    </a:p>
                    <a:p>
                      <a:pPr algn="ctr" fontAlgn="ctr"/>
                      <a:r>
                        <a:rPr lang="cs-CZ" sz="1100" b="0" i="0" u="none" strike="noStrike" dirty="0">
                          <a:solidFill>
                            <a:srgbClr val="000000"/>
                          </a:solidFill>
                          <a:effectLst/>
                          <a:latin typeface="Calibri" panose="020F0502020204030204" pitchFamily="34" charset="0"/>
                        </a:rPr>
                        <a:t>(6,9 %)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15 (10,3 %)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13 </a:t>
                      </a:r>
                    </a:p>
                    <a:p>
                      <a:pPr algn="ctr" fontAlgn="ctr"/>
                      <a:r>
                        <a:rPr lang="cs-CZ" sz="1100" b="0" i="0" u="none" strike="noStrike" dirty="0">
                          <a:solidFill>
                            <a:srgbClr val="000000"/>
                          </a:solidFill>
                          <a:effectLst/>
                          <a:latin typeface="Calibri" panose="020F0502020204030204" pitchFamily="34" charset="0"/>
                        </a:rPr>
                        <a:t>(9,0 %)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17 (11,7 %)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15 (10,3 %)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20 (13,8 %)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20 (13,8 %)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29 (20,0 %)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57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69 (47,6 %)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49 (33,8 %)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23310030"/>
                  </a:ext>
                </a:extLst>
              </a:tr>
              <a:tr h="344805">
                <a:tc>
                  <a:txBody>
                    <a:bodyPr/>
                    <a:lstStyle/>
                    <a:p>
                      <a:pPr algn="l" fontAlgn="ctr"/>
                      <a:r>
                        <a:rPr lang="cs-CZ" sz="1200" b="1" i="0" u="none" strike="noStrike">
                          <a:solidFill>
                            <a:srgbClr val="000000"/>
                          </a:solidFill>
                          <a:effectLst/>
                          <a:latin typeface="Calibri" panose="020F0502020204030204" pitchFamily="34" charset="0"/>
                        </a:rPr>
                        <a:t>CZ051 Liberecký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4</a:t>
                      </a:r>
                    </a:p>
                    <a:p>
                      <a:pPr algn="ctr" fontAlgn="ctr"/>
                      <a:r>
                        <a:rPr lang="cs-CZ" sz="1100" b="0" i="0" u="none" strike="noStrike" dirty="0">
                          <a:solidFill>
                            <a:srgbClr val="000000"/>
                          </a:solidFill>
                          <a:effectLst/>
                          <a:latin typeface="Calibri" panose="020F0502020204030204" pitchFamily="34" charset="0"/>
                        </a:rPr>
                        <a:t> (5,5 %)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11 (15,1 %)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3 </a:t>
                      </a:r>
                    </a:p>
                    <a:p>
                      <a:pPr algn="ctr" fontAlgn="ctr"/>
                      <a:r>
                        <a:rPr lang="cs-CZ" sz="1100" b="0" i="0" u="none" strike="noStrike" dirty="0">
                          <a:solidFill>
                            <a:srgbClr val="000000"/>
                          </a:solidFill>
                          <a:effectLst/>
                          <a:latin typeface="Calibri" panose="020F0502020204030204" pitchFamily="34" charset="0"/>
                        </a:rPr>
                        <a:t>(4,1 %)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6 </a:t>
                      </a:r>
                    </a:p>
                    <a:p>
                      <a:pPr algn="ctr" fontAlgn="ctr"/>
                      <a:r>
                        <a:rPr lang="cs-CZ" sz="1100" b="0" i="0" u="none" strike="noStrike" dirty="0">
                          <a:solidFill>
                            <a:srgbClr val="000000"/>
                          </a:solidFill>
                          <a:effectLst/>
                          <a:latin typeface="Calibri" panose="020F0502020204030204" pitchFamily="34" charset="0"/>
                        </a:rPr>
                        <a:t>(8,2 %)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8 </a:t>
                      </a:r>
                    </a:p>
                    <a:p>
                      <a:pPr algn="ctr" fontAlgn="ctr"/>
                      <a:r>
                        <a:rPr lang="cs-CZ" sz="1100" b="0" i="0" u="none" strike="noStrike" dirty="0">
                          <a:solidFill>
                            <a:srgbClr val="000000"/>
                          </a:solidFill>
                          <a:effectLst/>
                          <a:latin typeface="Calibri" panose="020F0502020204030204" pitchFamily="34" charset="0"/>
                        </a:rPr>
                        <a:t>(11,0 %)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a:t>
                      </a:r>
                    </a:p>
                    <a:p>
                      <a:pPr algn="ctr" fontAlgn="ctr"/>
                      <a:r>
                        <a:rPr lang="cs-CZ" sz="1100" b="0" i="0" u="none" strike="noStrike" dirty="0">
                          <a:solidFill>
                            <a:srgbClr val="000000"/>
                          </a:solidFill>
                          <a:effectLst/>
                          <a:latin typeface="Calibri" panose="020F0502020204030204" pitchFamily="34" charset="0"/>
                        </a:rPr>
                        <a:t> (12,3 %)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14 (19,2 %)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 </a:t>
                      </a:r>
                    </a:p>
                    <a:p>
                      <a:pPr algn="ctr" fontAlgn="ctr"/>
                      <a:r>
                        <a:rPr lang="cs-CZ" sz="1100" b="0" i="0" u="none" strike="noStrike" dirty="0">
                          <a:solidFill>
                            <a:srgbClr val="000000"/>
                          </a:solidFill>
                          <a:effectLst/>
                          <a:latin typeface="Calibri" panose="020F0502020204030204" pitchFamily="34" charset="0"/>
                        </a:rPr>
                        <a:t>(12,3 %)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 </a:t>
                      </a:r>
                    </a:p>
                    <a:p>
                      <a:pPr algn="ctr" fontAlgn="ctr"/>
                      <a:r>
                        <a:rPr lang="cs-CZ" sz="1100" b="0" i="0" u="none" strike="noStrike" dirty="0">
                          <a:solidFill>
                            <a:srgbClr val="000000"/>
                          </a:solidFill>
                          <a:effectLst/>
                          <a:latin typeface="Calibri" panose="020F0502020204030204" pitchFamily="34" charset="0"/>
                        </a:rPr>
                        <a:t>(12,3 %)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54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32 (43,8 %)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18 (24,7 %)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45101503"/>
                  </a:ext>
                </a:extLst>
              </a:tr>
              <a:tr h="344805">
                <a:tc>
                  <a:txBody>
                    <a:bodyPr/>
                    <a:lstStyle/>
                    <a:p>
                      <a:pPr algn="l" fontAlgn="ctr"/>
                      <a:r>
                        <a:rPr lang="cs-CZ" sz="1200" b="1" i="0" u="none" strike="noStrike">
                          <a:solidFill>
                            <a:srgbClr val="000000"/>
                          </a:solidFill>
                          <a:effectLst/>
                          <a:latin typeface="Calibri" panose="020F0502020204030204" pitchFamily="34" charset="0"/>
                        </a:rPr>
                        <a:t>CZ052 Královéhradecký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7</a:t>
                      </a:r>
                    </a:p>
                    <a:p>
                      <a:pPr algn="ctr" fontAlgn="ctr"/>
                      <a:r>
                        <a:rPr lang="cs-CZ" sz="1100" b="0" i="0" u="none" strike="noStrike" dirty="0">
                          <a:solidFill>
                            <a:srgbClr val="000000"/>
                          </a:solidFill>
                          <a:effectLst/>
                          <a:latin typeface="Calibri" panose="020F0502020204030204" pitchFamily="34" charset="0"/>
                        </a:rPr>
                        <a:t> (6,5 %)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5</a:t>
                      </a:r>
                    </a:p>
                    <a:p>
                      <a:pPr algn="ctr" fontAlgn="ctr"/>
                      <a:r>
                        <a:rPr lang="cs-CZ" sz="1100" b="0" i="0" u="none" strike="noStrike" dirty="0">
                          <a:solidFill>
                            <a:srgbClr val="000000"/>
                          </a:solidFill>
                          <a:effectLst/>
                          <a:latin typeface="Calibri" panose="020F0502020204030204" pitchFamily="34" charset="0"/>
                        </a:rPr>
                        <a:t> (4,6 %)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14 (13,0 %)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8 </a:t>
                      </a:r>
                    </a:p>
                    <a:p>
                      <a:pPr algn="ctr" fontAlgn="ctr"/>
                      <a:r>
                        <a:rPr lang="cs-CZ" sz="1100" b="0" i="0" u="none" strike="noStrike" dirty="0">
                          <a:solidFill>
                            <a:srgbClr val="000000"/>
                          </a:solidFill>
                          <a:effectLst/>
                          <a:latin typeface="Calibri" panose="020F0502020204030204" pitchFamily="34" charset="0"/>
                        </a:rPr>
                        <a:t>(7,4 %)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14 (13,0 %)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13 (12,0 %)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14 (13,0 %)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16 (14,8 %)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17 (15,7 %)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55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47 (43,5 %)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33 (30,6 %)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12272899"/>
                  </a:ext>
                </a:extLst>
              </a:tr>
              <a:tr h="344805">
                <a:tc>
                  <a:txBody>
                    <a:bodyPr/>
                    <a:lstStyle/>
                    <a:p>
                      <a:pPr algn="l" fontAlgn="ctr"/>
                      <a:r>
                        <a:rPr lang="cs-CZ" sz="1200" b="1" i="0" u="none" strike="noStrike">
                          <a:solidFill>
                            <a:srgbClr val="000000"/>
                          </a:solidFill>
                          <a:effectLst/>
                          <a:latin typeface="Calibri" panose="020F0502020204030204" pitchFamily="34" charset="0"/>
                        </a:rPr>
                        <a:t>CZ053 Pardubický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 </a:t>
                      </a:r>
                    </a:p>
                    <a:p>
                      <a:pPr algn="ctr" fontAlgn="ctr"/>
                      <a:r>
                        <a:rPr lang="cs-CZ" sz="1100" b="0" i="0" u="none" strike="noStrike" dirty="0">
                          <a:solidFill>
                            <a:srgbClr val="000000"/>
                          </a:solidFill>
                          <a:effectLst/>
                          <a:latin typeface="Calibri" panose="020F0502020204030204" pitchFamily="34" charset="0"/>
                        </a:rPr>
                        <a:t>(1,8 %)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12 (10,8 %)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11 </a:t>
                      </a:r>
                    </a:p>
                    <a:p>
                      <a:pPr algn="ctr" fontAlgn="ctr"/>
                      <a:r>
                        <a:rPr lang="cs-CZ" sz="1100" b="0" i="0" u="none" strike="noStrike" dirty="0">
                          <a:solidFill>
                            <a:srgbClr val="000000"/>
                          </a:solidFill>
                          <a:effectLst/>
                          <a:latin typeface="Calibri" panose="020F0502020204030204" pitchFamily="34" charset="0"/>
                        </a:rPr>
                        <a:t>(9,9 %)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6 </a:t>
                      </a:r>
                    </a:p>
                    <a:p>
                      <a:pPr algn="ctr" fontAlgn="ctr"/>
                      <a:r>
                        <a:rPr lang="cs-CZ" sz="1100" b="0" i="0" u="none" strike="noStrike" dirty="0">
                          <a:solidFill>
                            <a:srgbClr val="000000"/>
                          </a:solidFill>
                          <a:effectLst/>
                          <a:latin typeface="Calibri" panose="020F0502020204030204" pitchFamily="34" charset="0"/>
                        </a:rPr>
                        <a:t>(5,4 %)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17 (15,3 %)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13 (11,7 %)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19 (17,1 %)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15 (13,5 %)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16 (14,4 %)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56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50 (45,0 %)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31 (27,9 %)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53776225"/>
                  </a:ext>
                </a:extLst>
              </a:tr>
              <a:tr h="344805">
                <a:tc>
                  <a:txBody>
                    <a:bodyPr/>
                    <a:lstStyle/>
                    <a:p>
                      <a:pPr algn="l" fontAlgn="ctr"/>
                      <a:r>
                        <a:rPr lang="cs-CZ" sz="1200" b="1" i="0" u="none" strike="noStrike" dirty="0">
                          <a:solidFill>
                            <a:srgbClr val="FF0000"/>
                          </a:solidFill>
                          <a:effectLst/>
                          <a:latin typeface="Calibri" panose="020F0502020204030204" pitchFamily="34" charset="0"/>
                        </a:rPr>
                        <a:t>CZ063 Kraj Vysočina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a:t>
                      </a:r>
                    </a:p>
                    <a:p>
                      <a:pPr algn="ctr" fontAlgn="ctr"/>
                      <a:r>
                        <a:rPr lang="cs-CZ" sz="1100" b="0" i="0" u="none" strike="noStrike" dirty="0">
                          <a:solidFill>
                            <a:srgbClr val="000000"/>
                          </a:solidFill>
                          <a:effectLst/>
                          <a:latin typeface="Calibri" panose="020F0502020204030204" pitchFamily="34" charset="0"/>
                        </a:rPr>
                        <a:t> (9,9 %)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8</a:t>
                      </a:r>
                    </a:p>
                    <a:p>
                      <a:pPr algn="ctr" fontAlgn="ctr"/>
                      <a:r>
                        <a:rPr lang="cs-CZ" sz="1100" b="0" i="0" u="none" strike="noStrike" dirty="0">
                          <a:solidFill>
                            <a:srgbClr val="000000"/>
                          </a:solidFill>
                          <a:effectLst/>
                          <a:latin typeface="Calibri" panose="020F0502020204030204" pitchFamily="34" charset="0"/>
                        </a:rPr>
                        <a:t> (8,8 %)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5</a:t>
                      </a:r>
                    </a:p>
                    <a:p>
                      <a:pPr algn="ctr" fontAlgn="ctr"/>
                      <a:r>
                        <a:rPr lang="cs-CZ" sz="1100" b="0" i="0" u="none" strike="noStrike" dirty="0">
                          <a:solidFill>
                            <a:srgbClr val="000000"/>
                          </a:solidFill>
                          <a:effectLst/>
                          <a:latin typeface="Calibri" panose="020F0502020204030204" pitchFamily="34" charset="0"/>
                        </a:rPr>
                        <a:t> (5,5 %)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4</a:t>
                      </a:r>
                    </a:p>
                    <a:p>
                      <a:pPr algn="ctr" fontAlgn="ctr"/>
                      <a:r>
                        <a:rPr lang="cs-CZ" sz="1100" b="0" i="0" u="none" strike="noStrike" dirty="0">
                          <a:solidFill>
                            <a:srgbClr val="000000"/>
                          </a:solidFill>
                          <a:effectLst/>
                          <a:latin typeface="Calibri" panose="020F0502020204030204" pitchFamily="34" charset="0"/>
                        </a:rPr>
                        <a:t> (4,4 %)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7 </a:t>
                      </a:r>
                    </a:p>
                    <a:p>
                      <a:pPr algn="ctr" fontAlgn="ctr"/>
                      <a:r>
                        <a:rPr lang="cs-CZ" sz="1100" b="0" i="0" u="none" strike="noStrike" dirty="0">
                          <a:solidFill>
                            <a:srgbClr val="000000"/>
                          </a:solidFill>
                          <a:effectLst/>
                          <a:latin typeface="Calibri" panose="020F0502020204030204" pitchFamily="34" charset="0"/>
                        </a:rPr>
                        <a:t>(7,7 %)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 </a:t>
                      </a:r>
                    </a:p>
                    <a:p>
                      <a:pPr algn="ctr" fontAlgn="ctr"/>
                      <a:r>
                        <a:rPr lang="cs-CZ" sz="1100" b="0" i="0" u="none" strike="noStrike" dirty="0">
                          <a:solidFill>
                            <a:srgbClr val="000000"/>
                          </a:solidFill>
                          <a:effectLst/>
                          <a:latin typeface="Calibri" panose="020F0502020204030204" pitchFamily="34" charset="0"/>
                        </a:rPr>
                        <a:t>(9,9 %)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18 (19,8 %)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14 (15,4 %)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17 (18,7 %)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56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1" i="0" u="none" strike="noStrike" dirty="0">
                          <a:solidFill>
                            <a:srgbClr val="FF0000"/>
                          </a:solidFill>
                          <a:effectLst/>
                          <a:latin typeface="Calibri" panose="020F0502020204030204" pitchFamily="34" charset="0"/>
                        </a:rPr>
                        <a:t>49 (53,8 %)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1" i="0" u="none" strike="noStrike" dirty="0">
                          <a:solidFill>
                            <a:srgbClr val="FF0000"/>
                          </a:solidFill>
                          <a:effectLst/>
                          <a:latin typeface="Calibri" panose="020F0502020204030204" pitchFamily="34" charset="0"/>
                        </a:rPr>
                        <a:t>31 (34,1 %)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7050936"/>
                  </a:ext>
                </a:extLst>
              </a:tr>
              <a:tr h="344805">
                <a:tc>
                  <a:txBody>
                    <a:bodyPr/>
                    <a:lstStyle/>
                    <a:p>
                      <a:pPr algn="l" fontAlgn="ctr"/>
                      <a:r>
                        <a:rPr lang="cs-CZ" sz="1200" b="1" i="0" u="none" strike="noStrike">
                          <a:solidFill>
                            <a:srgbClr val="000000"/>
                          </a:solidFill>
                          <a:effectLst/>
                          <a:latin typeface="Calibri" panose="020F0502020204030204" pitchFamily="34" charset="0"/>
                        </a:rPr>
                        <a:t>CZ064 Jihomoravský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18</a:t>
                      </a:r>
                    </a:p>
                    <a:p>
                      <a:pPr algn="ctr" fontAlgn="ctr"/>
                      <a:r>
                        <a:rPr lang="cs-CZ" sz="1100" b="0" i="0" u="none" strike="noStrike" dirty="0">
                          <a:solidFill>
                            <a:srgbClr val="000000"/>
                          </a:solidFill>
                          <a:effectLst/>
                          <a:latin typeface="Calibri" panose="020F0502020204030204" pitchFamily="34" charset="0"/>
                        </a:rPr>
                        <a:t> (7,5 %)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23 </a:t>
                      </a:r>
                    </a:p>
                    <a:p>
                      <a:pPr algn="ctr" fontAlgn="ctr"/>
                      <a:r>
                        <a:rPr lang="cs-CZ" sz="1100" b="0" i="0" u="none" strike="noStrike" dirty="0">
                          <a:solidFill>
                            <a:srgbClr val="000000"/>
                          </a:solidFill>
                          <a:effectLst/>
                          <a:latin typeface="Calibri" panose="020F0502020204030204" pitchFamily="34" charset="0"/>
                        </a:rPr>
                        <a:t>(9,5 %)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25 (10,4 %)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17</a:t>
                      </a:r>
                    </a:p>
                    <a:p>
                      <a:pPr algn="ctr" fontAlgn="ctr"/>
                      <a:r>
                        <a:rPr lang="cs-CZ" sz="1100" b="0" i="0" u="none" strike="noStrike" dirty="0">
                          <a:solidFill>
                            <a:srgbClr val="000000"/>
                          </a:solidFill>
                          <a:effectLst/>
                          <a:latin typeface="Calibri" panose="020F0502020204030204" pitchFamily="34" charset="0"/>
                        </a:rPr>
                        <a:t> (7,1 %)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31 (12,9 %)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20 (8,3 %)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35 (14,5 %)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44 (18,3 %)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28 (11,6 %)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54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107 (44,4 %)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72 (29,9 %)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25447644"/>
                  </a:ext>
                </a:extLst>
              </a:tr>
              <a:tr h="344805">
                <a:tc>
                  <a:txBody>
                    <a:bodyPr/>
                    <a:lstStyle/>
                    <a:p>
                      <a:pPr algn="l" fontAlgn="ctr"/>
                      <a:r>
                        <a:rPr lang="cs-CZ" sz="1200" b="1" i="0" u="none" strike="noStrike" dirty="0">
                          <a:solidFill>
                            <a:srgbClr val="FF0000"/>
                          </a:solidFill>
                          <a:effectLst/>
                          <a:latin typeface="Calibri" panose="020F0502020204030204" pitchFamily="34" charset="0"/>
                        </a:rPr>
                        <a:t>CZ071 Olomoucký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8</a:t>
                      </a:r>
                    </a:p>
                    <a:p>
                      <a:pPr algn="ctr" fontAlgn="ctr"/>
                      <a:r>
                        <a:rPr lang="cs-CZ" sz="1100" b="0" i="0" u="none" strike="noStrike" dirty="0">
                          <a:solidFill>
                            <a:srgbClr val="000000"/>
                          </a:solidFill>
                          <a:effectLst/>
                          <a:latin typeface="Calibri" panose="020F0502020204030204" pitchFamily="34" charset="0"/>
                        </a:rPr>
                        <a:t> (5,1 %)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15</a:t>
                      </a:r>
                    </a:p>
                    <a:p>
                      <a:pPr algn="ctr" fontAlgn="ctr"/>
                      <a:r>
                        <a:rPr lang="cs-CZ" sz="1100" b="0" i="0" u="none" strike="noStrike" dirty="0">
                          <a:solidFill>
                            <a:srgbClr val="000000"/>
                          </a:solidFill>
                          <a:effectLst/>
                          <a:latin typeface="Calibri" panose="020F0502020204030204" pitchFamily="34" charset="0"/>
                        </a:rPr>
                        <a:t> (9,6 %)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15 </a:t>
                      </a:r>
                    </a:p>
                    <a:p>
                      <a:pPr algn="ctr" fontAlgn="ctr"/>
                      <a:r>
                        <a:rPr lang="cs-CZ" sz="1100" b="0" i="0" u="none" strike="noStrike" dirty="0">
                          <a:solidFill>
                            <a:srgbClr val="000000"/>
                          </a:solidFill>
                          <a:effectLst/>
                          <a:latin typeface="Calibri" panose="020F0502020204030204" pitchFamily="34" charset="0"/>
                        </a:rPr>
                        <a:t>(9,6 %)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11 </a:t>
                      </a:r>
                    </a:p>
                    <a:p>
                      <a:pPr algn="ctr" fontAlgn="ctr"/>
                      <a:r>
                        <a:rPr lang="cs-CZ" sz="1100" b="0" i="0" u="none" strike="noStrike" dirty="0">
                          <a:solidFill>
                            <a:srgbClr val="000000"/>
                          </a:solidFill>
                          <a:effectLst/>
                          <a:latin typeface="Calibri" panose="020F0502020204030204" pitchFamily="34" charset="0"/>
                        </a:rPr>
                        <a:t>(7,1 %)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11 </a:t>
                      </a:r>
                    </a:p>
                    <a:p>
                      <a:pPr algn="ctr" fontAlgn="ctr"/>
                      <a:r>
                        <a:rPr lang="cs-CZ" sz="1100" b="0" i="0" u="none" strike="noStrike" dirty="0">
                          <a:solidFill>
                            <a:srgbClr val="000000"/>
                          </a:solidFill>
                          <a:effectLst/>
                          <a:latin typeface="Calibri" panose="020F0502020204030204" pitchFamily="34" charset="0"/>
                        </a:rPr>
                        <a:t>(7,1 %)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14 </a:t>
                      </a:r>
                    </a:p>
                    <a:p>
                      <a:pPr algn="ctr" fontAlgn="ctr"/>
                      <a:r>
                        <a:rPr lang="cs-CZ" sz="1100" b="0" i="0" u="none" strike="noStrike" dirty="0">
                          <a:solidFill>
                            <a:srgbClr val="000000"/>
                          </a:solidFill>
                          <a:effectLst/>
                          <a:latin typeface="Calibri" panose="020F0502020204030204" pitchFamily="34" charset="0"/>
                        </a:rPr>
                        <a:t>(9,0 %)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23 (14,7 %)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34 (21,8 %)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25 (16,0 %)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56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1" i="0" u="none" strike="noStrike" dirty="0">
                          <a:solidFill>
                            <a:srgbClr val="FF0000"/>
                          </a:solidFill>
                          <a:effectLst/>
                          <a:latin typeface="Calibri" panose="020F0502020204030204" pitchFamily="34" charset="0"/>
                        </a:rPr>
                        <a:t>82 (52,6 %)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1" i="0" u="none" strike="noStrike" dirty="0">
                          <a:solidFill>
                            <a:srgbClr val="FF0000"/>
                          </a:solidFill>
                          <a:effectLst/>
                          <a:latin typeface="Calibri" panose="020F0502020204030204" pitchFamily="34" charset="0"/>
                        </a:rPr>
                        <a:t>59 (37,8 %)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88621315"/>
                  </a:ext>
                </a:extLst>
              </a:tr>
              <a:tr h="344805">
                <a:tc>
                  <a:txBody>
                    <a:bodyPr/>
                    <a:lstStyle/>
                    <a:p>
                      <a:pPr algn="l" fontAlgn="ctr"/>
                      <a:r>
                        <a:rPr lang="cs-CZ" sz="1200" b="1" i="0" u="none" strike="noStrike">
                          <a:solidFill>
                            <a:srgbClr val="000000"/>
                          </a:solidFill>
                          <a:effectLst/>
                          <a:latin typeface="Calibri" panose="020F0502020204030204" pitchFamily="34" charset="0"/>
                        </a:rPr>
                        <a:t>CZ072 Zlínský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11 </a:t>
                      </a:r>
                    </a:p>
                    <a:p>
                      <a:pPr algn="ctr" fontAlgn="ctr"/>
                      <a:r>
                        <a:rPr lang="cs-CZ" sz="1100" b="0" i="0" u="none" strike="noStrike" dirty="0">
                          <a:solidFill>
                            <a:srgbClr val="000000"/>
                          </a:solidFill>
                          <a:effectLst/>
                          <a:latin typeface="Calibri" panose="020F0502020204030204" pitchFamily="34" charset="0"/>
                        </a:rPr>
                        <a:t>(9,8 %)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 </a:t>
                      </a:r>
                    </a:p>
                    <a:p>
                      <a:pPr algn="ctr" fontAlgn="ctr"/>
                      <a:r>
                        <a:rPr lang="cs-CZ" sz="1100" b="0" i="0" u="none" strike="noStrike" dirty="0">
                          <a:solidFill>
                            <a:srgbClr val="000000"/>
                          </a:solidFill>
                          <a:effectLst/>
                          <a:latin typeface="Calibri" panose="020F0502020204030204" pitchFamily="34" charset="0"/>
                        </a:rPr>
                        <a:t>(8,0 %)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9 </a:t>
                      </a:r>
                    </a:p>
                    <a:p>
                      <a:pPr algn="ctr" fontAlgn="ctr"/>
                      <a:r>
                        <a:rPr lang="cs-CZ" sz="1100" b="0" i="0" u="none" strike="noStrike" dirty="0">
                          <a:solidFill>
                            <a:srgbClr val="000000"/>
                          </a:solidFill>
                          <a:effectLst/>
                          <a:latin typeface="Calibri" panose="020F0502020204030204" pitchFamily="34" charset="0"/>
                        </a:rPr>
                        <a:t>(8,0 %)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10 </a:t>
                      </a:r>
                    </a:p>
                    <a:p>
                      <a:pPr algn="ctr" fontAlgn="ctr"/>
                      <a:r>
                        <a:rPr lang="cs-CZ" sz="1100" b="0" i="0" u="none" strike="noStrike" dirty="0">
                          <a:solidFill>
                            <a:srgbClr val="000000"/>
                          </a:solidFill>
                          <a:effectLst/>
                          <a:latin typeface="Calibri" panose="020F0502020204030204" pitchFamily="34" charset="0"/>
                        </a:rPr>
                        <a:t>(8,9 %)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12 (10,7 %)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13 (11,6 %)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18 (16,1 %)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18 (16,1 %)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12 (10,7 %)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54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48 (42,9 %)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30 (26,8 %)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84558709"/>
                  </a:ext>
                </a:extLst>
              </a:tr>
              <a:tr h="344805">
                <a:tc>
                  <a:txBody>
                    <a:bodyPr/>
                    <a:lstStyle/>
                    <a:p>
                      <a:pPr algn="l" fontAlgn="ctr"/>
                      <a:r>
                        <a:rPr lang="cs-CZ" sz="1200" b="1" i="0" u="none" strike="noStrike">
                          <a:solidFill>
                            <a:srgbClr val="000000"/>
                          </a:solidFill>
                          <a:effectLst/>
                          <a:latin typeface="Calibri" panose="020F0502020204030204" pitchFamily="34" charset="0"/>
                        </a:rPr>
                        <a:t>CZ080 Moravskoslezský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17</a:t>
                      </a:r>
                    </a:p>
                    <a:p>
                      <a:pPr algn="ctr" fontAlgn="ctr"/>
                      <a:r>
                        <a:rPr lang="cs-CZ" sz="1100" b="0" i="0" u="none" strike="noStrike" dirty="0">
                          <a:solidFill>
                            <a:srgbClr val="000000"/>
                          </a:solidFill>
                          <a:effectLst/>
                          <a:latin typeface="Calibri" panose="020F0502020204030204" pitchFamily="34" charset="0"/>
                        </a:rPr>
                        <a:t> (7,4 %)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19</a:t>
                      </a:r>
                    </a:p>
                    <a:p>
                      <a:pPr algn="ctr" fontAlgn="ctr"/>
                      <a:r>
                        <a:rPr lang="cs-CZ" sz="1100" b="0" i="0" u="none" strike="noStrike" dirty="0">
                          <a:solidFill>
                            <a:srgbClr val="000000"/>
                          </a:solidFill>
                          <a:effectLst/>
                          <a:latin typeface="Calibri" panose="020F0502020204030204" pitchFamily="34" charset="0"/>
                        </a:rPr>
                        <a:t> (8,3 %)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26 (11,4 %)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N = 17 </a:t>
                      </a:r>
                    </a:p>
                    <a:p>
                      <a:pPr algn="ctr" fontAlgn="ctr"/>
                      <a:r>
                        <a:rPr lang="cs-CZ" sz="1100" b="0" i="0" u="none" strike="noStrike" dirty="0">
                          <a:solidFill>
                            <a:srgbClr val="000000"/>
                          </a:solidFill>
                          <a:effectLst/>
                          <a:latin typeface="Calibri" panose="020F0502020204030204" pitchFamily="34" charset="0"/>
                        </a:rPr>
                        <a:t>(7,4 %)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29 (12,7 %)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27 (11,8 %)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29 (12,7 %)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35 (15,3 %)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N = 30 (13,1 %)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cs-CZ"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54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a:solidFill>
                            <a:srgbClr val="000000"/>
                          </a:solidFill>
                          <a:effectLst/>
                          <a:latin typeface="Calibri" panose="020F0502020204030204" pitchFamily="34" charset="0"/>
                        </a:rPr>
                        <a:t>94 (41,0 %)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0" i="0" u="none" strike="noStrike" dirty="0">
                          <a:solidFill>
                            <a:srgbClr val="000000"/>
                          </a:solidFill>
                          <a:effectLst/>
                          <a:latin typeface="Calibri" panose="020F0502020204030204" pitchFamily="34" charset="0"/>
                        </a:rPr>
                        <a:t>65 (28,4 %)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480179"/>
                  </a:ext>
                </a:extLst>
              </a:tr>
              <a:tr h="344805">
                <a:tc>
                  <a:txBody>
                    <a:bodyPr/>
                    <a:lstStyle/>
                    <a:p>
                      <a:pPr algn="l" fontAlgn="ctr"/>
                      <a:r>
                        <a:rPr lang="cs-CZ" sz="12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125 (6,2 %)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171 (8,5 %)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187 (9,3 %)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154 (7,7 %)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219 (10,9 %)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205 (10,2 %)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292 (14,6 %)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335 (16,7 %)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N = 317 (15,8 %)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cs-CZ"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56 let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944 (47,1 %)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Calibri" panose="020F0502020204030204" pitchFamily="34" charset="0"/>
                        </a:rPr>
                        <a:t>652 (32,5 %)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1442396"/>
                  </a:ext>
                </a:extLst>
              </a:tr>
            </a:tbl>
          </a:graphicData>
        </a:graphic>
      </p:graphicFrame>
      <p:sp>
        <p:nvSpPr>
          <p:cNvPr id="17" name="Obdélník 16">
            <a:extLst>
              <a:ext uri="{FF2B5EF4-FFF2-40B4-BE49-F238E27FC236}">
                <a16:creationId xmlns:a16="http://schemas.microsoft.com/office/drawing/2014/main" id="{91F02A8A-A92D-43D2-9E3E-041760D16196}"/>
              </a:ext>
            </a:extLst>
          </p:cNvPr>
          <p:cNvSpPr/>
          <p:nvPr/>
        </p:nvSpPr>
        <p:spPr>
          <a:xfrm>
            <a:off x="264059" y="6291095"/>
            <a:ext cx="8186527"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lékař může pracovat ve více krajích, v celkovém počtu je zahrnut pouze jednou</a:t>
            </a:r>
          </a:p>
        </p:txBody>
      </p:sp>
      <p:pic>
        <p:nvPicPr>
          <p:cNvPr id="14" name="Obrázek 13">
            <a:extLst>
              <a:ext uri="{FF2B5EF4-FFF2-40B4-BE49-F238E27FC236}">
                <a16:creationId xmlns:a16="http://schemas.microsoft.com/office/drawing/2014/main" id="{E2A85FB9-2965-ED1E-1914-7BD9C2021F16}"/>
              </a:ext>
            </a:extLst>
          </p:cNvPr>
          <p:cNvPicPr>
            <a:picLocks noChangeAspect="1"/>
          </p:cNvPicPr>
          <p:nvPr/>
        </p:nvPicPr>
        <p:blipFill>
          <a:blip r:embed="rId2"/>
          <a:stretch>
            <a:fillRect/>
          </a:stretch>
        </p:blipFill>
        <p:spPr>
          <a:xfrm>
            <a:off x="8542115" y="1206336"/>
            <a:ext cx="744472" cy="5163284"/>
          </a:xfrm>
          <a:prstGeom prst="rect">
            <a:avLst/>
          </a:prstGeom>
        </p:spPr>
      </p:pic>
      <p:sp>
        <p:nvSpPr>
          <p:cNvPr id="2" name="TextBox 6">
            <a:extLst>
              <a:ext uri="{FF2B5EF4-FFF2-40B4-BE49-F238E27FC236}">
                <a16:creationId xmlns:a16="http://schemas.microsoft.com/office/drawing/2014/main" id="{DC87126A-A5EF-061F-7A02-E3BB2D38F32A}"/>
              </a:ext>
            </a:extLst>
          </p:cNvPr>
          <p:cNvSpPr txBox="1"/>
          <p:nvPr/>
        </p:nvSpPr>
        <p:spPr>
          <a:xfrm>
            <a:off x="292951" y="541646"/>
            <a:ext cx="11534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1" u="none" strike="noStrike" kern="1200" cap="none" spc="0" normalizeH="0" baseline="0" noProof="0" dirty="0">
                <a:ln>
                  <a:noFill/>
                </a:ln>
                <a:solidFill>
                  <a:prstClr val="black"/>
                </a:solidFill>
                <a:effectLst/>
                <a:uLnTx/>
                <a:uFillTx/>
                <a:latin typeface="Calibri" panose="020F0502020204030204"/>
                <a:ea typeface="+mn-ea"/>
                <a:cs typeface="+mn-cs"/>
              </a:rPr>
              <a:t>Definice: všichni aktivní lékaři se specializací pediatr nebo PLDD a/nebo lékaři pracující v samostatné ordinaci PLDD, stav k 31.12.2022.</a:t>
            </a:r>
          </a:p>
        </p:txBody>
      </p:sp>
    </p:spTree>
    <p:extLst>
      <p:ext uri="{BB962C8B-B14F-4D97-AF65-F5344CB8AC3E}">
        <p14:creationId xmlns:p14="http://schemas.microsoft.com/office/powerpoint/2010/main" val="4110122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558" y="653725"/>
            <a:ext cx="66180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poskytovatelů zdravotních služeb (NRPZS)</a:t>
            </a:r>
          </a:p>
        </p:txBody>
      </p:sp>
      <p:sp>
        <p:nvSpPr>
          <p:cNvPr id="2" name="Title 1"/>
          <p:cNvSpPr>
            <a:spLocks noGrp="1"/>
          </p:cNvSpPr>
          <p:nvPr>
            <p:ph type="title"/>
          </p:nvPr>
        </p:nvSpPr>
        <p:spPr/>
        <p:txBody>
          <a:bodyPr>
            <a:normAutofit/>
          </a:bodyPr>
          <a:lstStyle/>
          <a:p>
            <a:r>
              <a:rPr lang="en-US" sz="2800" dirty="0" err="1">
                <a:solidFill>
                  <a:srgbClr val="C00000"/>
                </a:solidFill>
              </a:rPr>
              <a:t>Dynamika</a:t>
            </a:r>
            <a:r>
              <a:rPr lang="en-US" sz="2800" dirty="0">
                <a:solidFill>
                  <a:srgbClr val="C00000"/>
                </a:solidFill>
              </a:rPr>
              <a:t> </a:t>
            </a:r>
            <a:r>
              <a:rPr lang="en-US" sz="2800" dirty="0" err="1">
                <a:solidFill>
                  <a:srgbClr val="C00000"/>
                </a:solidFill>
              </a:rPr>
              <a:t>počtu</a:t>
            </a:r>
            <a:r>
              <a:rPr lang="en-US" sz="2800" dirty="0">
                <a:solidFill>
                  <a:srgbClr val="C00000"/>
                </a:solidFill>
              </a:rPr>
              <a:t> </a:t>
            </a:r>
            <a:r>
              <a:rPr lang="en-US" sz="2800" dirty="0" err="1">
                <a:solidFill>
                  <a:srgbClr val="C00000"/>
                </a:solidFill>
              </a:rPr>
              <a:t>ordinací</a:t>
            </a:r>
            <a:r>
              <a:rPr lang="en-US" sz="2800" dirty="0">
                <a:solidFill>
                  <a:srgbClr val="C00000"/>
                </a:solidFill>
              </a:rPr>
              <a:t> </a:t>
            </a:r>
            <a:r>
              <a:rPr lang="en-US" sz="2800" dirty="0" err="1">
                <a:solidFill>
                  <a:srgbClr val="C00000"/>
                </a:solidFill>
              </a:rPr>
              <a:t>praktických</a:t>
            </a:r>
            <a:r>
              <a:rPr lang="en-US" sz="2800" dirty="0">
                <a:solidFill>
                  <a:srgbClr val="C00000"/>
                </a:solidFill>
              </a:rPr>
              <a:t> </a:t>
            </a:r>
            <a:r>
              <a:rPr lang="en-US" sz="2800" dirty="0" err="1">
                <a:solidFill>
                  <a:srgbClr val="C00000"/>
                </a:solidFill>
              </a:rPr>
              <a:t>lékařů</a:t>
            </a:r>
            <a:r>
              <a:rPr lang="en-US" sz="2800" dirty="0">
                <a:solidFill>
                  <a:srgbClr val="C00000"/>
                </a:solidFill>
              </a:rPr>
              <a:t> pro </a:t>
            </a:r>
            <a:r>
              <a:rPr lang="cs-CZ" sz="2800" dirty="0">
                <a:solidFill>
                  <a:srgbClr val="C00000"/>
                </a:solidFill>
              </a:rPr>
              <a:t>děti a dorost</a:t>
            </a:r>
            <a:r>
              <a:rPr lang="en-US" sz="2800" dirty="0">
                <a:solidFill>
                  <a:srgbClr val="C00000"/>
                </a:solidFill>
              </a:rPr>
              <a:t> </a:t>
            </a:r>
          </a:p>
        </p:txBody>
      </p:sp>
      <p:sp>
        <p:nvSpPr>
          <p:cNvPr id="32" name="TextBox 46">
            <a:extLst>
              <a:ext uri="{FF2B5EF4-FFF2-40B4-BE49-F238E27FC236}">
                <a16:creationId xmlns:a16="http://schemas.microsoft.com/office/drawing/2014/main" id="{238A0A6C-9176-4613-A30B-C0DBEDE57C69}"/>
              </a:ext>
            </a:extLst>
          </p:cNvPr>
          <p:cNvSpPr txBox="1"/>
          <p:nvPr/>
        </p:nvSpPr>
        <p:spPr>
          <a:xfrm>
            <a:off x="6813909" y="1514333"/>
            <a:ext cx="2924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PZS v roce 2019</a:t>
            </a:r>
          </a:p>
        </p:txBody>
      </p:sp>
      <p:sp>
        <p:nvSpPr>
          <p:cNvPr id="44" name="TextBox 46">
            <a:extLst>
              <a:ext uri="{FF2B5EF4-FFF2-40B4-BE49-F238E27FC236}">
                <a16:creationId xmlns:a16="http://schemas.microsoft.com/office/drawing/2014/main" id="{544738CE-0108-4BC6-9486-5B5F31279E3C}"/>
              </a:ext>
            </a:extLst>
          </p:cNvPr>
          <p:cNvSpPr txBox="1"/>
          <p:nvPr/>
        </p:nvSpPr>
        <p:spPr>
          <a:xfrm>
            <a:off x="2945997" y="1447277"/>
            <a:ext cx="2924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PZS v roce 2018</a:t>
            </a:r>
          </a:p>
        </p:txBody>
      </p:sp>
      <p:graphicFrame>
        <p:nvGraphicFramePr>
          <p:cNvPr id="4" name="Table 45">
            <a:extLst>
              <a:ext uri="{FF2B5EF4-FFF2-40B4-BE49-F238E27FC236}">
                <a16:creationId xmlns:a16="http://schemas.microsoft.com/office/drawing/2014/main" id="{C8DA625A-7820-C6A2-0BBC-CD8C7A09C5FF}"/>
              </a:ext>
            </a:extLst>
          </p:cNvPr>
          <p:cNvGraphicFramePr>
            <a:graphicFrameLocks noGrp="1"/>
          </p:cNvGraphicFramePr>
          <p:nvPr/>
        </p:nvGraphicFramePr>
        <p:xfrm>
          <a:off x="6280562" y="1869651"/>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4</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4</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9</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50" b="0" i="0" u="none" strike="noStrike" dirty="0">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5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43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21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35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5" name="Chart 6">
            <a:extLst>
              <a:ext uri="{FF2B5EF4-FFF2-40B4-BE49-F238E27FC236}">
                <a16:creationId xmlns:a16="http://schemas.microsoft.com/office/drawing/2014/main" id="{9762F857-7DEF-EA3B-1160-3FFC62C7263C}"/>
              </a:ext>
            </a:extLst>
          </p:cNvPr>
          <p:cNvGraphicFramePr/>
          <p:nvPr/>
        </p:nvGraphicFramePr>
        <p:xfrm>
          <a:off x="6335101" y="1769469"/>
          <a:ext cx="3527682" cy="40819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8">
            <a:extLst>
              <a:ext uri="{FF2B5EF4-FFF2-40B4-BE49-F238E27FC236}">
                <a16:creationId xmlns:a16="http://schemas.microsoft.com/office/drawing/2014/main" id="{AF9758F8-71C1-99DB-3046-69340E26EA38}"/>
              </a:ext>
            </a:extLst>
          </p:cNvPr>
          <p:cNvSpPr txBox="1"/>
          <p:nvPr/>
        </p:nvSpPr>
        <p:spPr>
          <a:xfrm>
            <a:off x="6422931" y="4472340"/>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8" name="TextBox 8">
            <a:extLst>
              <a:ext uri="{FF2B5EF4-FFF2-40B4-BE49-F238E27FC236}">
                <a16:creationId xmlns:a16="http://schemas.microsoft.com/office/drawing/2014/main" id="{8C4B6D17-9695-FDD3-6620-0DE2392B0BE4}"/>
              </a:ext>
            </a:extLst>
          </p:cNvPr>
          <p:cNvSpPr txBox="1"/>
          <p:nvPr/>
        </p:nvSpPr>
        <p:spPr>
          <a:xfrm>
            <a:off x="6425702" y="1856606"/>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9" name="Obdélník 26">
            <a:extLst>
              <a:ext uri="{FF2B5EF4-FFF2-40B4-BE49-F238E27FC236}">
                <a16:creationId xmlns:a16="http://schemas.microsoft.com/office/drawing/2014/main" id="{9556B51B-3862-9C5D-6A0E-3D29ACD0A787}"/>
              </a:ext>
            </a:extLst>
          </p:cNvPr>
          <p:cNvSpPr/>
          <p:nvPr/>
        </p:nvSpPr>
        <p:spPr>
          <a:xfrm>
            <a:off x="8054374" y="6053361"/>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0" name="Table 11">
            <a:extLst>
              <a:ext uri="{FF2B5EF4-FFF2-40B4-BE49-F238E27FC236}">
                <a16:creationId xmlns:a16="http://schemas.microsoft.com/office/drawing/2014/main" id="{0264E413-EABE-E3D0-C5E3-24EDAA9F0F39}"/>
              </a:ext>
            </a:extLst>
          </p:cNvPr>
          <p:cNvGraphicFramePr>
            <a:graphicFrameLocks noGrp="1"/>
          </p:cNvGraphicFramePr>
          <p:nvPr/>
        </p:nvGraphicFramePr>
        <p:xfrm>
          <a:off x="7258978" y="6092621"/>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2019</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60</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mn-lt"/>
                        </a:rPr>
                        <a:t>80</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mn-lt"/>
                        </a:rPr>
                        <a:t>140</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graphicFrame>
        <p:nvGraphicFramePr>
          <p:cNvPr id="12" name="Table 45">
            <a:extLst>
              <a:ext uri="{FF2B5EF4-FFF2-40B4-BE49-F238E27FC236}">
                <a16:creationId xmlns:a16="http://schemas.microsoft.com/office/drawing/2014/main" id="{98A45F72-AE2D-6BE6-9C07-7F4770E8BD24}"/>
              </a:ext>
            </a:extLst>
          </p:cNvPr>
          <p:cNvGraphicFramePr>
            <a:graphicFrameLocks noGrp="1"/>
          </p:cNvGraphicFramePr>
          <p:nvPr/>
        </p:nvGraphicFramePr>
        <p:xfrm>
          <a:off x="2318163" y="1869651"/>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7</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5</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10</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8</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5</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4</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4</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4</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1</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3</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10</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12</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3</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5</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5</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7</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3</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7</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4</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10</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2</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10</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23</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31</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7</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20</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7</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27</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21</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50</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14</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24</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11</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16</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20</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31</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8</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12</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00B050"/>
                          </a:solidFill>
                          <a:effectLst/>
                          <a:latin typeface="Calibri" panose="020F0502020204030204" pitchFamily="34" charset="0"/>
                          <a:ea typeface="+mn-ea"/>
                          <a:cs typeface="+mn-cs"/>
                        </a:rPr>
                        <a:t>17</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en-US" sz="1000" b="0" i="0" u="none" strike="noStrike" kern="1200" dirty="0">
                          <a:solidFill>
                            <a:srgbClr val="FF0000"/>
                          </a:solidFill>
                          <a:effectLst/>
                          <a:latin typeface="Calibri" panose="020F0502020204030204" pitchFamily="34" charset="0"/>
                          <a:ea typeface="+mn-ea"/>
                          <a:cs typeface="+mn-cs"/>
                        </a:rPr>
                        <a:t>20</a:t>
                      </a: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13" name="Chart 6">
            <a:extLst>
              <a:ext uri="{FF2B5EF4-FFF2-40B4-BE49-F238E27FC236}">
                <a16:creationId xmlns:a16="http://schemas.microsoft.com/office/drawing/2014/main" id="{0DCD9ACD-71C9-70FB-AC9E-6053DDDB4D26}"/>
              </a:ext>
            </a:extLst>
          </p:cNvPr>
          <p:cNvGraphicFramePr/>
          <p:nvPr/>
        </p:nvGraphicFramePr>
        <p:xfrm>
          <a:off x="2245712" y="1769469"/>
          <a:ext cx="3527682" cy="408190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259882AA-0341-5B5B-515F-204914E6B8D6}"/>
              </a:ext>
            </a:extLst>
          </p:cNvPr>
          <p:cNvSpPr txBox="1"/>
          <p:nvPr/>
        </p:nvSpPr>
        <p:spPr>
          <a:xfrm>
            <a:off x="2231931" y="4472340"/>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15" name="TextBox 8">
            <a:extLst>
              <a:ext uri="{FF2B5EF4-FFF2-40B4-BE49-F238E27FC236}">
                <a16:creationId xmlns:a16="http://schemas.microsoft.com/office/drawing/2014/main" id="{773576E9-4D04-70C0-4A8A-37B3E1B1C96C}"/>
              </a:ext>
            </a:extLst>
          </p:cNvPr>
          <p:cNvSpPr txBox="1"/>
          <p:nvPr/>
        </p:nvSpPr>
        <p:spPr>
          <a:xfrm>
            <a:off x="2234702" y="1856606"/>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16" name="Obdélník 26">
            <a:extLst>
              <a:ext uri="{FF2B5EF4-FFF2-40B4-BE49-F238E27FC236}">
                <a16:creationId xmlns:a16="http://schemas.microsoft.com/office/drawing/2014/main" id="{185D2353-F48A-7598-A10B-84FC7016FF22}"/>
              </a:ext>
            </a:extLst>
          </p:cNvPr>
          <p:cNvSpPr/>
          <p:nvPr/>
        </p:nvSpPr>
        <p:spPr>
          <a:xfrm>
            <a:off x="3863374" y="6053361"/>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7" name="Table 11">
            <a:extLst>
              <a:ext uri="{FF2B5EF4-FFF2-40B4-BE49-F238E27FC236}">
                <a16:creationId xmlns:a16="http://schemas.microsoft.com/office/drawing/2014/main" id="{6BA4EE3F-A8D0-5E11-0D0D-E0F4267CC95F}"/>
              </a:ext>
            </a:extLst>
          </p:cNvPr>
          <p:cNvGraphicFramePr>
            <a:graphicFrameLocks noGrp="1"/>
          </p:cNvGraphicFramePr>
          <p:nvPr/>
        </p:nvGraphicFramePr>
        <p:xfrm>
          <a:off x="3067978" y="6092621"/>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2018</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62</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mn-lt"/>
                        </a:rPr>
                        <a:t>91</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mn-lt"/>
                        </a:rPr>
                        <a:t>153</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spTree>
    <p:extLst>
      <p:ext uri="{BB962C8B-B14F-4D97-AF65-F5344CB8AC3E}">
        <p14:creationId xmlns:p14="http://schemas.microsoft.com/office/powerpoint/2010/main" val="38319717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558" y="653725"/>
            <a:ext cx="66180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poskytovatelů zdravotních služeb (NRPZS)</a:t>
            </a:r>
          </a:p>
        </p:txBody>
      </p:sp>
      <p:sp>
        <p:nvSpPr>
          <p:cNvPr id="2" name="Title 1"/>
          <p:cNvSpPr>
            <a:spLocks noGrp="1"/>
          </p:cNvSpPr>
          <p:nvPr>
            <p:ph type="title"/>
          </p:nvPr>
        </p:nvSpPr>
        <p:spPr/>
        <p:txBody>
          <a:bodyPr>
            <a:normAutofit/>
          </a:bodyPr>
          <a:lstStyle/>
          <a:p>
            <a:r>
              <a:rPr lang="en-US" sz="2800" dirty="0" err="1">
                <a:solidFill>
                  <a:srgbClr val="C00000"/>
                </a:solidFill>
              </a:rPr>
              <a:t>Dynamika</a:t>
            </a:r>
            <a:r>
              <a:rPr lang="en-US" sz="2800" dirty="0">
                <a:solidFill>
                  <a:srgbClr val="C00000"/>
                </a:solidFill>
              </a:rPr>
              <a:t> </a:t>
            </a:r>
            <a:r>
              <a:rPr lang="en-US" sz="2800" dirty="0" err="1">
                <a:solidFill>
                  <a:srgbClr val="C00000"/>
                </a:solidFill>
              </a:rPr>
              <a:t>počtu</a:t>
            </a:r>
            <a:r>
              <a:rPr lang="en-US" sz="2800" dirty="0">
                <a:solidFill>
                  <a:srgbClr val="C00000"/>
                </a:solidFill>
              </a:rPr>
              <a:t> </a:t>
            </a:r>
            <a:r>
              <a:rPr lang="en-US" sz="2800" dirty="0" err="1">
                <a:solidFill>
                  <a:srgbClr val="C00000"/>
                </a:solidFill>
              </a:rPr>
              <a:t>ordinací</a:t>
            </a:r>
            <a:r>
              <a:rPr lang="en-US" sz="2800" dirty="0">
                <a:solidFill>
                  <a:srgbClr val="C00000"/>
                </a:solidFill>
              </a:rPr>
              <a:t> </a:t>
            </a:r>
            <a:r>
              <a:rPr lang="en-US" sz="2800" dirty="0" err="1">
                <a:solidFill>
                  <a:srgbClr val="C00000"/>
                </a:solidFill>
              </a:rPr>
              <a:t>praktických</a:t>
            </a:r>
            <a:r>
              <a:rPr lang="en-US" sz="2800" dirty="0">
                <a:solidFill>
                  <a:srgbClr val="C00000"/>
                </a:solidFill>
              </a:rPr>
              <a:t> </a:t>
            </a:r>
            <a:r>
              <a:rPr lang="en-US" sz="2800" dirty="0" err="1">
                <a:solidFill>
                  <a:srgbClr val="C00000"/>
                </a:solidFill>
              </a:rPr>
              <a:t>lékařů</a:t>
            </a:r>
            <a:r>
              <a:rPr lang="en-US" sz="2800" dirty="0">
                <a:solidFill>
                  <a:srgbClr val="C00000"/>
                </a:solidFill>
              </a:rPr>
              <a:t> pro </a:t>
            </a:r>
            <a:r>
              <a:rPr lang="cs-CZ" sz="2800" dirty="0">
                <a:solidFill>
                  <a:srgbClr val="C00000"/>
                </a:solidFill>
              </a:rPr>
              <a:t>děti a dorost</a:t>
            </a:r>
            <a:r>
              <a:rPr lang="en-US" sz="2800" dirty="0">
                <a:solidFill>
                  <a:srgbClr val="C00000"/>
                </a:solidFill>
              </a:rPr>
              <a:t> </a:t>
            </a:r>
          </a:p>
        </p:txBody>
      </p:sp>
      <p:sp>
        <p:nvSpPr>
          <p:cNvPr id="32" name="TextBox 46">
            <a:extLst>
              <a:ext uri="{FF2B5EF4-FFF2-40B4-BE49-F238E27FC236}">
                <a16:creationId xmlns:a16="http://schemas.microsoft.com/office/drawing/2014/main" id="{238A0A6C-9176-4613-A30B-C0DBEDE57C69}"/>
              </a:ext>
            </a:extLst>
          </p:cNvPr>
          <p:cNvSpPr txBox="1"/>
          <p:nvPr/>
        </p:nvSpPr>
        <p:spPr>
          <a:xfrm>
            <a:off x="8697573" y="1514333"/>
            <a:ext cx="2924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PZS v roce 2022</a:t>
            </a:r>
          </a:p>
        </p:txBody>
      </p:sp>
      <p:sp>
        <p:nvSpPr>
          <p:cNvPr id="39" name="TextBox 46">
            <a:extLst>
              <a:ext uri="{FF2B5EF4-FFF2-40B4-BE49-F238E27FC236}">
                <a16:creationId xmlns:a16="http://schemas.microsoft.com/office/drawing/2014/main" id="{B13972B8-5B5E-4EA6-981E-EA7333BDC727}"/>
              </a:ext>
            </a:extLst>
          </p:cNvPr>
          <p:cNvSpPr txBox="1"/>
          <p:nvPr/>
        </p:nvSpPr>
        <p:spPr>
          <a:xfrm>
            <a:off x="1135485" y="1447277"/>
            <a:ext cx="2924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PZS v roce 2020</a:t>
            </a:r>
          </a:p>
        </p:txBody>
      </p:sp>
      <p:sp>
        <p:nvSpPr>
          <p:cNvPr id="44" name="TextBox 46">
            <a:extLst>
              <a:ext uri="{FF2B5EF4-FFF2-40B4-BE49-F238E27FC236}">
                <a16:creationId xmlns:a16="http://schemas.microsoft.com/office/drawing/2014/main" id="{544738CE-0108-4BC6-9486-5B5F31279E3C}"/>
              </a:ext>
            </a:extLst>
          </p:cNvPr>
          <p:cNvSpPr txBox="1"/>
          <p:nvPr/>
        </p:nvSpPr>
        <p:spPr>
          <a:xfrm>
            <a:off x="4829661" y="1447277"/>
            <a:ext cx="292419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PZS v roce 2021</a:t>
            </a:r>
          </a:p>
        </p:txBody>
      </p:sp>
      <p:graphicFrame>
        <p:nvGraphicFramePr>
          <p:cNvPr id="4" name="Table 45">
            <a:extLst>
              <a:ext uri="{FF2B5EF4-FFF2-40B4-BE49-F238E27FC236}">
                <a16:creationId xmlns:a16="http://schemas.microsoft.com/office/drawing/2014/main" id="{86CEB761-35F4-DB4E-1DFB-B9BE59BC5569}"/>
              </a:ext>
            </a:extLst>
          </p:cNvPr>
          <p:cNvGraphicFramePr>
            <a:graphicFrameLocks noGrp="1"/>
          </p:cNvGraphicFramePr>
          <p:nvPr/>
        </p:nvGraphicFramePr>
        <p:xfrm>
          <a:off x="106077" y="1844886"/>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9</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4</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50" b="0" i="0" u="none" strike="noStrike">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5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60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19</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37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21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4</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5" name="Chart 6">
            <a:extLst>
              <a:ext uri="{FF2B5EF4-FFF2-40B4-BE49-F238E27FC236}">
                <a16:creationId xmlns:a16="http://schemas.microsoft.com/office/drawing/2014/main" id="{098182C6-0FF6-38C2-D0A4-3F9913560F5B}"/>
              </a:ext>
            </a:extLst>
          </p:cNvPr>
          <p:cNvGraphicFramePr/>
          <p:nvPr/>
        </p:nvGraphicFramePr>
        <p:xfrm>
          <a:off x="33626" y="1759944"/>
          <a:ext cx="3527682" cy="40819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8">
            <a:extLst>
              <a:ext uri="{FF2B5EF4-FFF2-40B4-BE49-F238E27FC236}">
                <a16:creationId xmlns:a16="http://schemas.microsoft.com/office/drawing/2014/main" id="{72CD028B-9BC5-61CD-5CCD-0C18D6DDE4D9}"/>
              </a:ext>
            </a:extLst>
          </p:cNvPr>
          <p:cNvSpPr txBox="1"/>
          <p:nvPr/>
        </p:nvSpPr>
        <p:spPr>
          <a:xfrm>
            <a:off x="19845" y="4462815"/>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8" name="TextBox 8">
            <a:extLst>
              <a:ext uri="{FF2B5EF4-FFF2-40B4-BE49-F238E27FC236}">
                <a16:creationId xmlns:a16="http://schemas.microsoft.com/office/drawing/2014/main" id="{576F0154-41F3-7990-A80C-9FB470E0E692}"/>
              </a:ext>
            </a:extLst>
          </p:cNvPr>
          <p:cNvSpPr txBox="1"/>
          <p:nvPr/>
        </p:nvSpPr>
        <p:spPr>
          <a:xfrm>
            <a:off x="22616" y="1847081"/>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9" name="Obdélník 26">
            <a:extLst>
              <a:ext uri="{FF2B5EF4-FFF2-40B4-BE49-F238E27FC236}">
                <a16:creationId xmlns:a16="http://schemas.microsoft.com/office/drawing/2014/main" id="{15B8B32C-3E5F-4611-6E99-76F786FE4E57}"/>
              </a:ext>
            </a:extLst>
          </p:cNvPr>
          <p:cNvSpPr/>
          <p:nvPr/>
        </p:nvSpPr>
        <p:spPr>
          <a:xfrm>
            <a:off x="1651288" y="6043836"/>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0" name="Table 11">
            <a:extLst>
              <a:ext uri="{FF2B5EF4-FFF2-40B4-BE49-F238E27FC236}">
                <a16:creationId xmlns:a16="http://schemas.microsoft.com/office/drawing/2014/main" id="{57B14D33-CA50-55E5-551D-215F5FC33206}"/>
              </a:ext>
            </a:extLst>
          </p:cNvPr>
          <p:cNvGraphicFramePr>
            <a:graphicFrameLocks noGrp="1"/>
          </p:cNvGraphicFramePr>
          <p:nvPr/>
        </p:nvGraphicFramePr>
        <p:xfrm>
          <a:off x="855892" y="6083096"/>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2020</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79</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mn-lt"/>
                        </a:rPr>
                        <a:t>84</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mn-lt"/>
                        </a:rPr>
                        <a:t>163</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graphicFrame>
        <p:nvGraphicFramePr>
          <p:cNvPr id="12" name="Table 45">
            <a:extLst>
              <a:ext uri="{FF2B5EF4-FFF2-40B4-BE49-F238E27FC236}">
                <a16:creationId xmlns:a16="http://schemas.microsoft.com/office/drawing/2014/main" id="{E83B9F54-D9D5-AE82-20D2-76032F3FE3B5}"/>
              </a:ext>
            </a:extLst>
          </p:cNvPr>
          <p:cNvGraphicFramePr>
            <a:graphicFrameLocks noGrp="1"/>
          </p:cNvGraphicFramePr>
          <p:nvPr/>
        </p:nvGraphicFramePr>
        <p:xfrm>
          <a:off x="4039902" y="1844886"/>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11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12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10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11</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17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17</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50" b="0" i="0" u="none" strike="noStrike" dirty="0">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5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19</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48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10</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FF0000"/>
                          </a:solidFill>
                          <a:effectLst/>
                          <a:latin typeface="Calibri" panose="020F0502020204030204" pitchFamily="34" charset="0"/>
                        </a:rPr>
                        <a:t>15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14</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a:solidFill>
                            <a:srgbClr val="00B050"/>
                          </a:solidFill>
                          <a:effectLst/>
                          <a:latin typeface="Calibri" panose="020F0502020204030204" pitchFamily="34" charset="0"/>
                        </a:rPr>
                        <a:t>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00B050"/>
                          </a:solidFill>
                          <a:effectLst/>
                          <a:latin typeface="Calibri" panose="020F0502020204030204" pitchFamily="34" charset="0"/>
                        </a:rPr>
                        <a:t>18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r>
                        <a:rPr lang="cs-CZ" sz="1000" b="0" i="0" u="none" strike="noStrike" dirty="0">
                          <a:solidFill>
                            <a:srgbClr val="FF0000"/>
                          </a:solidFill>
                          <a:effectLst/>
                          <a:latin typeface="Calibri" panose="020F0502020204030204" pitchFamily="34" charset="0"/>
                        </a:rPr>
                        <a:t>20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13" name="Chart 6">
            <a:extLst>
              <a:ext uri="{FF2B5EF4-FFF2-40B4-BE49-F238E27FC236}">
                <a16:creationId xmlns:a16="http://schemas.microsoft.com/office/drawing/2014/main" id="{2F80E624-300C-A7C2-CF76-B2A85CFC1CD1}"/>
              </a:ext>
            </a:extLst>
          </p:cNvPr>
          <p:cNvGraphicFramePr/>
          <p:nvPr/>
        </p:nvGraphicFramePr>
        <p:xfrm>
          <a:off x="3967451" y="1759944"/>
          <a:ext cx="3527682" cy="408190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E064D87C-32B5-481F-B57A-131DDBA60F09}"/>
              </a:ext>
            </a:extLst>
          </p:cNvPr>
          <p:cNvSpPr txBox="1"/>
          <p:nvPr/>
        </p:nvSpPr>
        <p:spPr>
          <a:xfrm>
            <a:off x="3953670" y="4462815"/>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15" name="TextBox 8">
            <a:extLst>
              <a:ext uri="{FF2B5EF4-FFF2-40B4-BE49-F238E27FC236}">
                <a16:creationId xmlns:a16="http://schemas.microsoft.com/office/drawing/2014/main" id="{66D0E8E5-A53F-279A-0142-3BC0B581CA03}"/>
              </a:ext>
            </a:extLst>
          </p:cNvPr>
          <p:cNvSpPr txBox="1"/>
          <p:nvPr/>
        </p:nvSpPr>
        <p:spPr>
          <a:xfrm>
            <a:off x="3956441" y="1847081"/>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16" name="Obdélník 26">
            <a:extLst>
              <a:ext uri="{FF2B5EF4-FFF2-40B4-BE49-F238E27FC236}">
                <a16:creationId xmlns:a16="http://schemas.microsoft.com/office/drawing/2014/main" id="{37AFBEE2-914B-3EAF-04CC-B92C7A08A5A1}"/>
              </a:ext>
            </a:extLst>
          </p:cNvPr>
          <p:cNvSpPr/>
          <p:nvPr/>
        </p:nvSpPr>
        <p:spPr>
          <a:xfrm>
            <a:off x="5585113" y="6043836"/>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7" name="Table 11">
            <a:extLst>
              <a:ext uri="{FF2B5EF4-FFF2-40B4-BE49-F238E27FC236}">
                <a16:creationId xmlns:a16="http://schemas.microsoft.com/office/drawing/2014/main" id="{4C20D308-9EE0-830A-063E-94F923A81C5D}"/>
              </a:ext>
            </a:extLst>
          </p:cNvPr>
          <p:cNvGraphicFramePr>
            <a:graphicFrameLocks noGrp="1"/>
          </p:cNvGraphicFramePr>
          <p:nvPr/>
        </p:nvGraphicFramePr>
        <p:xfrm>
          <a:off x="4789717" y="6083096"/>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2021</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49</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mn-lt"/>
                        </a:rPr>
                        <a:t>73</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mn-lt"/>
                        </a:rPr>
                        <a:t>122</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graphicFrame>
        <p:nvGraphicFramePr>
          <p:cNvPr id="19" name="Table 45">
            <a:extLst>
              <a:ext uri="{FF2B5EF4-FFF2-40B4-BE49-F238E27FC236}">
                <a16:creationId xmlns:a16="http://schemas.microsoft.com/office/drawing/2014/main" id="{FC6B1DC6-6F27-1700-F203-84852BE2939B}"/>
              </a:ext>
            </a:extLst>
          </p:cNvPr>
          <p:cNvGraphicFramePr>
            <a:graphicFrameLocks noGrp="1"/>
          </p:cNvGraphicFramePr>
          <p:nvPr/>
        </p:nvGraphicFramePr>
        <p:xfrm>
          <a:off x="8249952" y="1835361"/>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0</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6</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8</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13</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7</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11</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17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20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42</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23</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27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6</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13</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16</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29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20" name="Chart 6">
            <a:extLst>
              <a:ext uri="{FF2B5EF4-FFF2-40B4-BE49-F238E27FC236}">
                <a16:creationId xmlns:a16="http://schemas.microsoft.com/office/drawing/2014/main" id="{229D9AD2-39FB-8079-9856-7E15118EBE08}"/>
              </a:ext>
            </a:extLst>
          </p:cNvPr>
          <p:cNvGraphicFramePr/>
          <p:nvPr/>
        </p:nvGraphicFramePr>
        <p:xfrm>
          <a:off x="8177501" y="1750419"/>
          <a:ext cx="3527682" cy="408190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8">
            <a:extLst>
              <a:ext uri="{FF2B5EF4-FFF2-40B4-BE49-F238E27FC236}">
                <a16:creationId xmlns:a16="http://schemas.microsoft.com/office/drawing/2014/main" id="{BCCA721F-DE84-7265-2020-4AECB48C9BFA}"/>
              </a:ext>
            </a:extLst>
          </p:cNvPr>
          <p:cNvSpPr txBox="1"/>
          <p:nvPr/>
        </p:nvSpPr>
        <p:spPr>
          <a:xfrm>
            <a:off x="8163720" y="4453290"/>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22" name="TextBox 8">
            <a:extLst>
              <a:ext uri="{FF2B5EF4-FFF2-40B4-BE49-F238E27FC236}">
                <a16:creationId xmlns:a16="http://schemas.microsoft.com/office/drawing/2014/main" id="{4FFE443B-E2B0-6872-C946-D77F880622AA}"/>
              </a:ext>
            </a:extLst>
          </p:cNvPr>
          <p:cNvSpPr txBox="1"/>
          <p:nvPr/>
        </p:nvSpPr>
        <p:spPr>
          <a:xfrm>
            <a:off x="8166491" y="1837556"/>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23" name="Obdélník 26">
            <a:extLst>
              <a:ext uri="{FF2B5EF4-FFF2-40B4-BE49-F238E27FC236}">
                <a16:creationId xmlns:a16="http://schemas.microsoft.com/office/drawing/2014/main" id="{C46C1AC2-D453-38C7-6789-F77482F1A677}"/>
              </a:ext>
            </a:extLst>
          </p:cNvPr>
          <p:cNvSpPr/>
          <p:nvPr/>
        </p:nvSpPr>
        <p:spPr>
          <a:xfrm>
            <a:off x="9795163" y="6034311"/>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24" name="Table 11">
            <a:extLst>
              <a:ext uri="{FF2B5EF4-FFF2-40B4-BE49-F238E27FC236}">
                <a16:creationId xmlns:a16="http://schemas.microsoft.com/office/drawing/2014/main" id="{839C6B6E-DB66-7F90-BECB-5E1BEAAA707B}"/>
              </a:ext>
            </a:extLst>
          </p:cNvPr>
          <p:cNvGraphicFramePr>
            <a:graphicFrameLocks noGrp="1"/>
          </p:cNvGraphicFramePr>
          <p:nvPr/>
        </p:nvGraphicFramePr>
        <p:xfrm>
          <a:off x="8999767" y="6073571"/>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2022</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86</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1" i="0" u="none" strike="noStrike">
                          <a:solidFill>
                            <a:srgbClr val="00B050"/>
                          </a:solidFill>
                          <a:effectLst/>
                          <a:latin typeface="Calibri" panose="020F0502020204030204" pitchFamily="34" charset="0"/>
                        </a:rPr>
                        <a:t>59</a:t>
                      </a:r>
                    </a:p>
                  </a:txBody>
                  <a:tcPr marL="7620" marR="7620" marT="7620"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1" i="0" u="none" strike="noStrike" dirty="0">
                          <a:solidFill>
                            <a:srgbClr val="FF0000"/>
                          </a:solidFill>
                          <a:effectLst/>
                          <a:latin typeface="Calibri" panose="020F0502020204030204" pitchFamily="34" charset="0"/>
                        </a:rPr>
                        <a:t>145</a:t>
                      </a:r>
                    </a:p>
                  </a:txBody>
                  <a:tcPr marL="7620" marR="7620" marT="7620"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spTree>
    <p:extLst>
      <p:ext uri="{BB962C8B-B14F-4D97-AF65-F5344CB8AC3E}">
        <p14:creationId xmlns:p14="http://schemas.microsoft.com/office/powerpoint/2010/main" val="1807664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7558" y="1012954"/>
            <a:ext cx="66180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poskytovatelů zdravotních služeb (NRPZS)</a:t>
            </a:r>
          </a:p>
        </p:txBody>
      </p:sp>
      <p:sp>
        <p:nvSpPr>
          <p:cNvPr id="2" name="Title 1"/>
          <p:cNvSpPr>
            <a:spLocks noGrp="1"/>
          </p:cNvSpPr>
          <p:nvPr>
            <p:ph type="title"/>
          </p:nvPr>
        </p:nvSpPr>
        <p:spPr/>
        <p:txBody>
          <a:bodyPr>
            <a:normAutofit fontScale="90000"/>
          </a:bodyPr>
          <a:lstStyle/>
          <a:p>
            <a:r>
              <a:rPr lang="en-US" dirty="0" err="1">
                <a:solidFill>
                  <a:srgbClr val="C00000"/>
                </a:solidFill>
              </a:rPr>
              <a:t>Dynamika</a:t>
            </a:r>
            <a:r>
              <a:rPr lang="en-US" dirty="0">
                <a:solidFill>
                  <a:srgbClr val="C00000"/>
                </a:solidFill>
              </a:rPr>
              <a:t> </a:t>
            </a:r>
            <a:r>
              <a:rPr lang="en-US" dirty="0" err="1">
                <a:solidFill>
                  <a:srgbClr val="C00000"/>
                </a:solidFill>
              </a:rPr>
              <a:t>počtu</a:t>
            </a:r>
            <a:r>
              <a:rPr lang="en-US" dirty="0">
                <a:solidFill>
                  <a:srgbClr val="C00000"/>
                </a:solidFill>
              </a:rPr>
              <a:t> </a:t>
            </a:r>
            <a:r>
              <a:rPr lang="en-US" dirty="0" err="1">
                <a:solidFill>
                  <a:srgbClr val="C00000"/>
                </a:solidFill>
              </a:rPr>
              <a:t>ordinací</a:t>
            </a:r>
            <a:r>
              <a:rPr lang="en-US" dirty="0">
                <a:solidFill>
                  <a:srgbClr val="C00000"/>
                </a:solidFill>
              </a:rPr>
              <a:t> </a:t>
            </a:r>
            <a:r>
              <a:rPr lang="en-US" dirty="0" err="1">
                <a:solidFill>
                  <a:srgbClr val="C00000"/>
                </a:solidFill>
              </a:rPr>
              <a:t>praktických</a:t>
            </a:r>
            <a:r>
              <a:rPr lang="en-US" dirty="0">
                <a:solidFill>
                  <a:srgbClr val="C00000"/>
                </a:solidFill>
              </a:rPr>
              <a:t> </a:t>
            </a:r>
            <a:r>
              <a:rPr lang="en-US" dirty="0" err="1">
                <a:solidFill>
                  <a:srgbClr val="C00000"/>
                </a:solidFill>
              </a:rPr>
              <a:t>lékařů</a:t>
            </a:r>
            <a:r>
              <a:rPr lang="en-US" dirty="0">
                <a:solidFill>
                  <a:srgbClr val="C00000"/>
                </a:solidFill>
              </a:rPr>
              <a:t> pro </a:t>
            </a:r>
            <a:r>
              <a:rPr lang="cs-CZ" dirty="0">
                <a:solidFill>
                  <a:srgbClr val="C00000"/>
                </a:solidFill>
              </a:rPr>
              <a:t>děti a dorost </a:t>
            </a:r>
            <a:br>
              <a:rPr lang="cs-CZ" dirty="0">
                <a:solidFill>
                  <a:srgbClr val="C00000"/>
                </a:solidFill>
              </a:rPr>
            </a:br>
            <a:r>
              <a:rPr lang="cs-CZ" dirty="0">
                <a:solidFill>
                  <a:srgbClr val="C00000"/>
                </a:solidFill>
              </a:rPr>
              <a:t>v letech 2018-2022</a:t>
            </a:r>
            <a:r>
              <a:rPr lang="en-US" dirty="0">
                <a:solidFill>
                  <a:srgbClr val="C00000"/>
                </a:solidFill>
              </a:rPr>
              <a:t> </a:t>
            </a:r>
          </a:p>
        </p:txBody>
      </p:sp>
      <p:sp>
        <p:nvSpPr>
          <p:cNvPr id="4" name="TextBox 46">
            <a:extLst>
              <a:ext uri="{FF2B5EF4-FFF2-40B4-BE49-F238E27FC236}">
                <a16:creationId xmlns:a16="http://schemas.microsoft.com/office/drawing/2014/main" id="{ECFE8B10-2623-793A-9545-D898D6544E2A}"/>
              </a:ext>
            </a:extLst>
          </p:cNvPr>
          <p:cNvSpPr txBox="1"/>
          <p:nvPr/>
        </p:nvSpPr>
        <p:spPr>
          <a:xfrm>
            <a:off x="953160" y="1579933"/>
            <a:ext cx="35125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PLDD v letech 2018-2022</a:t>
            </a:r>
          </a:p>
        </p:txBody>
      </p:sp>
      <p:graphicFrame>
        <p:nvGraphicFramePr>
          <p:cNvPr id="5" name="Table 45">
            <a:extLst>
              <a:ext uri="{FF2B5EF4-FFF2-40B4-BE49-F238E27FC236}">
                <a16:creationId xmlns:a16="http://schemas.microsoft.com/office/drawing/2014/main" id="{758C9CE0-5D8B-7670-8392-91103B19B90E}"/>
              </a:ext>
            </a:extLst>
          </p:cNvPr>
          <p:cNvGraphicFramePr>
            <a:graphicFrameLocks noGrp="1"/>
          </p:cNvGraphicFramePr>
          <p:nvPr/>
        </p:nvGraphicFramePr>
        <p:xfrm>
          <a:off x="163400" y="1977543"/>
          <a:ext cx="4635102" cy="3903345"/>
        </p:xfrm>
        <a:graphic>
          <a:graphicData uri="http://schemas.openxmlformats.org/drawingml/2006/table">
            <a:tbl>
              <a:tblPr/>
              <a:tblGrid>
                <a:gridCol w="3418698">
                  <a:extLst>
                    <a:ext uri="{9D8B030D-6E8A-4147-A177-3AD203B41FA5}">
                      <a16:colId xmlns:a16="http://schemas.microsoft.com/office/drawing/2014/main" val="406821776"/>
                    </a:ext>
                  </a:extLst>
                </a:gridCol>
                <a:gridCol w="363518">
                  <a:extLst>
                    <a:ext uri="{9D8B030D-6E8A-4147-A177-3AD203B41FA5}">
                      <a16:colId xmlns:a16="http://schemas.microsoft.com/office/drawing/2014/main" val="1683923342"/>
                    </a:ext>
                  </a:extLst>
                </a:gridCol>
                <a:gridCol w="274046">
                  <a:extLst>
                    <a:ext uri="{9D8B030D-6E8A-4147-A177-3AD203B41FA5}">
                      <a16:colId xmlns:a16="http://schemas.microsoft.com/office/drawing/2014/main" val="1539128207"/>
                    </a:ext>
                  </a:extLst>
                </a:gridCol>
                <a:gridCol w="578840">
                  <a:extLst>
                    <a:ext uri="{9D8B030D-6E8A-4147-A177-3AD203B41FA5}">
                      <a16:colId xmlns:a16="http://schemas.microsoft.com/office/drawing/2014/main" val="1925309117"/>
                    </a:ext>
                  </a:extLst>
                </a:gridCol>
              </a:tblGrid>
              <a:tr h="2208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100" b="1" i="0" u="none" strike="noStrike" dirty="0">
                          <a:solidFill>
                            <a:schemeClr val="tx1"/>
                          </a:solidFill>
                          <a:effectLst/>
                          <a:latin typeface="+mj-lt"/>
                        </a:rPr>
                        <a:t>Bil</a:t>
                      </a:r>
                      <a:r>
                        <a:rPr lang="en-US" sz="1100" b="1" i="0" u="none" strike="noStrike" dirty="0" err="1">
                          <a:solidFill>
                            <a:schemeClr val="tx1"/>
                          </a:solidFill>
                          <a:effectLst/>
                          <a:latin typeface="+mj-lt"/>
                        </a:rPr>
                        <a:t>ance</a:t>
                      </a:r>
                      <a:endParaRPr lang="en-US" sz="1100" b="1" i="0" u="none" strike="noStrike" dirty="0">
                        <a:solidFill>
                          <a:schemeClr val="tx1"/>
                        </a:solidFill>
                        <a:effectLst/>
                        <a:latin typeface="+mj-lt"/>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17</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24</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dirty="0">
                          <a:solidFill>
                            <a:srgbClr val="FF0000"/>
                          </a:solidFill>
                          <a:effectLst/>
                          <a:latin typeface="Calibri" panose="020F0502020204030204" pitchFamily="34" charset="0"/>
                        </a:rPr>
                        <a:t>-7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7</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17</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34</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-11</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25</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-12</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42</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47</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63</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-16</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25</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42</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46</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-18</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20</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48</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-28</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51</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-29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16</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51</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-35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85</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-43</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40</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86</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-46</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59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109</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-50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100" b="0" i="0" u="none" strike="noStrike">
                        <a:solidFill>
                          <a:srgbClr val="FF0000"/>
                        </a:solidFill>
                        <a:effectLst/>
                        <a:latin typeface="Calibri" panose="020F0502020204030204" pitchFamily="34" charset="0"/>
                      </a:endParaRPr>
                    </a:p>
                  </a:txBody>
                  <a:tcPr marL="7620" marR="7620" marT="7620"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80</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243</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dirty="0">
                          <a:solidFill>
                            <a:srgbClr val="FF0000"/>
                          </a:solidFill>
                          <a:effectLst/>
                          <a:latin typeface="Calibri" panose="020F0502020204030204" pitchFamily="34" charset="0"/>
                        </a:rPr>
                        <a:t>163</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62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117</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-55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45</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60</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88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143</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-55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34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49</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100" b="0" i="0" u="none" strike="noStrike">
                          <a:solidFill>
                            <a:srgbClr val="FF0000"/>
                          </a:solidFill>
                          <a:effectLst/>
                          <a:latin typeface="Calibri" panose="020F0502020204030204" pitchFamily="34" charset="0"/>
                        </a:rPr>
                        <a:t>-15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36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78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111</a:t>
                      </a:r>
                    </a:p>
                  </a:txBody>
                  <a:tcPr marL="7620" marR="7620" marT="762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100" b="0" i="0" u="none" strike="noStrike" dirty="0">
                          <a:solidFill>
                            <a:srgbClr val="FF0000"/>
                          </a:solidFill>
                          <a:effectLst/>
                          <a:latin typeface="Calibri" panose="020F0502020204030204" pitchFamily="34" charset="0"/>
                        </a:rPr>
                        <a:t>-33</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6" name="Chart 6">
            <a:extLst>
              <a:ext uri="{FF2B5EF4-FFF2-40B4-BE49-F238E27FC236}">
                <a16:creationId xmlns:a16="http://schemas.microsoft.com/office/drawing/2014/main" id="{D598B2D6-9CF9-3481-A360-AB6C346294F0}"/>
              </a:ext>
            </a:extLst>
          </p:cNvPr>
          <p:cNvGraphicFramePr/>
          <p:nvPr/>
        </p:nvGraphicFramePr>
        <p:xfrm>
          <a:off x="90950" y="1892600"/>
          <a:ext cx="3527682" cy="408190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8">
            <a:extLst>
              <a:ext uri="{FF2B5EF4-FFF2-40B4-BE49-F238E27FC236}">
                <a16:creationId xmlns:a16="http://schemas.microsoft.com/office/drawing/2014/main" id="{E9411A3A-CDCA-4315-BBBB-A8D84590B1C3}"/>
              </a:ext>
            </a:extLst>
          </p:cNvPr>
          <p:cNvSpPr txBox="1"/>
          <p:nvPr/>
        </p:nvSpPr>
        <p:spPr>
          <a:xfrm>
            <a:off x="77169" y="4595471"/>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9" name="TextBox 8">
            <a:extLst>
              <a:ext uri="{FF2B5EF4-FFF2-40B4-BE49-F238E27FC236}">
                <a16:creationId xmlns:a16="http://schemas.microsoft.com/office/drawing/2014/main" id="{1D8C228A-34D3-B1DA-D4BD-430287D4B7A9}"/>
              </a:ext>
            </a:extLst>
          </p:cNvPr>
          <p:cNvSpPr txBox="1"/>
          <p:nvPr/>
        </p:nvSpPr>
        <p:spPr>
          <a:xfrm>
            <a:off x="79940" y="1979737"/>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11" name="TextBox 10">
            <a:extLst>
              <a:ext uri="{FF2B5EF4-FFF2-40B4-BE49-F238E27FC236}">
                <a16:creationId xmlns:a16="http://schemas.microsoft.com/office/drawing/2014/main" id="{3FC44151-8DD3-86DB-FD93-903D8F387690}"/>
              </a:ext>
            </a:extLst>
          </p:cNvPr>
          <p:cNvSpPr txBox="1"/>
          <p:nvPr/>
        </p:nvSpPr>
        <p:spPr>
          <a:xfrm>
            <a:off x="5960378" y="1496813"/>
            <a:ext cx="61659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Počet zrušených míst poskytování 2018 – 2022 </a:t>
            </a:r>
          </a:p>
        </p:txBody>
      </p:sp>
      <p:pic>
        <p:nvPicPr>
          <p:cNvPr id="14" name="Picture 13" descr="A picture containing map&#10;&#10;Description automatically generated">
            <a:extLst>
              <a:ext uri="{FF2B5EF4-FFF2-40B4-BE49-F238E27FC236}">
                <a16:creationId xmlns:a16="http://schemas.microsoft.com/office/drawing/2014/main" id="{E6DDC0C9-C802-C2FE-594A-42E801014AD7}"/>
              </a:ext>
            </a:extLst>
          </p:cNvPr>
          <p:cNvPicPr>
            <a:picLocks noChangeAspect="1"/>
          </p:cNvPicPr>
          <p:nvPr/>
        </p:nvPicPr>
        <p:blipFill rotWithShape="1">
          <a:blip r:embed="rId3">
            <a:extLst>
              <a:ext uri="{28A0092B-C50C-407E-A947-70E740481C1C}">
                <a14:useLocalDpi xmlns:a14="http://schemas.microsoft.com/office/drawing/2010/main" val="0"/>
              </a:ext>
            </a:extLst>
          </a:blip>
          <a:srcRect t="20645" r="31375" b="26558"/>
          <a:stretch/>
        </p:blipFill>
        <p:spPr>
          <a:xfrm>
            <a:off x="4870952" y="2042227"/>
            <a:ext cx="6655192" cy="3620796"/>
          </a:xfrm>
          <a:prstGeom prst="rect">
            <a:avLst/>
          </a:prstGeom>
        </p:spPr>
      </p:pic>
      <p:pic>
        <p:nvPicPr>
          <p:cNvPr id="13" name="Picture 12" descr="A picture containing map&#10;&#10;Description automatically generated">
            <a:extLst>
              <a:ext uri="{FF2B5EF4-FFF2-40B4-BE49-F238E27FC236}">
                <a16:creationId xmlns:a16="http://schemas.microsoft.com/office/drawing/2014/main" id="{9B041C66-F5ED-07A5-DBEA-85729FC5B73B}"/>
              </a:ext>
            </a:extLst>
          </p:cNvPr>
          <p:cNvPicPr>
            <a:picLocks noChangeAspect="1"/>
          </p:cNvPicPr>
          <p:nvPr/>
        </p:nvPicPr>
        <p:blipFill rotWithShape="1">
          <a:blip r:embed="rId3">
            <a:extLst>
              <a:ext uri="{28A0092B-C50C-407E-A947-70E740481C1C}">
                <a14:useLocalDpi xmlns:a14="http://schemas.microsoft.com/office/drawing/2010/main" val="0"/>
              </a:ext>
            </a:extLst>
          </a:blip>
          <a:srcRect l="69838" t="35107" r="19522" b="47203"/>
          <a:stretch/>
        </p:blipFill>
        <p:spPr>
          <a:xfrm>
            <a:off x="10402349" y="1981063"/>
            <a:ext cx="1031846" cy="1213156"/>
          </a:xfrm>
          <a:prstGeom prst="rect">
            <a:avLst/>
          </a:prstGeom>
        </p:spPr>
      </p:pic>
      <p:sp>
        <p:nvSpPr>
          <p:cNvPr id="3" name="TextovéPole 2">
            <a:extLst>
              <a:ext uri="{FF2B5EF4-FFF2-40B4-BE49-F238E27FC236}">
                <a16:creationId xmlns:a16="http://schemas.microsoft.com/office/drawing/2014/main" id="{F76B33A5-CE50-0A7A-F517-27BC0E3594AF}"/>
              </a:ext>
            </a:extLst>
          </p:cNvPr>
          <p:cNvSpPr txBox="1"/>
          <p:nvPr/>
        </p:nvSpPr>
        <p:spPr>
          <a:xfrm>
            <a:off x="725187" y="6124771"/>
            <a:ext cx="10470382" cy="430887"/>
          </a:xfrm>
          <a:prstGeom prst="rect">
            <a:avLst/>
          </a:prstGeom>
          <a:solidFill>
            <a:srgbClr val="FF0000"/>
          </a:solidFill>
        </p:spPr>
        <p:txBody>
          <a:bodyPr wrap="square" rtlCol="0">
            <a:spAutoFit/>
          </a:bodyPr>
          <a:lstStyle/>
          <a:p>
            <a:pPr algn="ctr"/>
            <a:r>
              <a:rPr lang="cs-CZ" sz="2200" b="1" dirty="0">
                <a:solidFill>
                  <a:schemeClr val="bg1"/>
                </a:solidFill>
              </a:rPr>
              <a:t>Souhrnná negativní bilance za 5 let: - 336 ordinací </a:t>
            </a:r>
          </a:p>
        </p:txBody>
      </p:sp>
    </p:spTree>
    <p:extLst>
      <p:ext uri="{BB962C8B-B14F-4D97-AF65-F5344CB8AC3E}">
        <p14:creationId xmlns:p14="http://schemas.microsoft.com/office/powerpoint/2010/main" val="3937090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6A20EC0E-F213-EE68-F33D-D724BD825B2A}"/>
              </a:ext>
            </a:extLst>
          </p:cNvPr>
          <p:cNvSpPr txBox="1"/>
          <p:nvPr/>
        </p:nvSpPr>
        <p:spPr>
          <a:xfrm>
            <a:off x="133350" y="1317694"/>
            <a:ext cx="5220155"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Počet pacientů na úvazek L2 + L3 lékaře</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Nad průměrem ČR</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&gt; 1,15 průměru ČR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Průměrný a nižší počet úvazků L2+L3/IČO</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Nadprůměrný věk lékařů</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Nepřítomnost L1</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 pacientů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Standardizovaný jednicový pacient: skóre nad průměrem 2,11</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Standardizovaný jednicový pacient: skóre nad průměrem o více než 20%</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Žádný přírůstek pacientů ve věku 0 – 3 let</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2019 – 2020</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2020 - 2021</a:t>
            </a:r>
          </a:p>
        </p:txBody>
      </p:sp>
      <p:pic>
        <p:nvPicPr>
          <p:cNvPr id="4" name="Obrázek 3">
            <a:extLst>
              <a:ext uri="{FF2B5EF4-FFF2-40B4-BE49-F238E27FC236}">
                <a16:creationId xmlns:a16="http://schemas.microsoft.com/office/drawing/2014/main" id="{E2E750EA-BAC7-9F35-ED1F-F3A353B23A57}"/>
              </a:ext>
            </a:extLst>
          </p:cNvPr>
          <p:cNvPicPr>
            <a:picLocks noChangeAspect="1"/>
          </p:cNvPicPr>
          <p:nvPr/>
        </p:nvPicPr>
        <p:blipFill>
          <a:blip r:embed="rId4"/>
          <a:stretch>
            <a:fillRect/>
          </a:stretch>
        </p:blipFill>
        <p:spPr>
          <a:xfrm>
            <a:off x="5753100" y="1662113"/>
            <a:ext cx="3803354" cy="4352924"/>
          </a:xfrm>
          <a:prstGeom prst="rect">
            <a:avLst/>
          </a:prstGeom>
        </p:spPr>
      </p:pic>
      <p:sp>
        <p:nvSpPr>
          <p:cNvPr id="5" name="Pravá složená závorka 4">
            <a:extLst>
              <a:ext uri="{FF2B5EF4-FFF2-40B4-BE49-F238E27FC236}">
                <a16:creationId xmlns:a16="http://schemas.microsoft.com/office/drawing/2014/main" id="{131B1CB9-C3E4-8DD7-7D7C-B4D67F3FC1DF}"/>
              </a:ext>
            </a:extLst>
          </p:cNvPr>
          <p:cNvSpPr/>
          <p:nvPr/>
        </p:nvSpPr>
        <p:spPr>
          <a:xfrm>
            <a:off x="9582150" y="2286000"/>
            <a:ext cx="276225" cy="9525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8C46A24C-1CF3-2832-16EB-77D8B1F83F47}"/>
              </a:ext>
            </a:extLst>
          </p:cNvPr>
          <p:cNvSpPr txBox="1"/>
          <p:nvPr/>
        </p:nvSpPr>
        <p:spPr>
          <a:xfrm>
            <a:off x="10020300" y="2577584"/>
            <a:ext cx="1809750" cy="369332"/>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134 PZS (6%)</a:t>
            </a:r>
          </a:p>
        </p:txBody>
      </p:sp>
      <p:sp>
        <p:nvSpPr>
          <p:cNvPr id="7" name="Pravá složená závorka 6">
            <a:extLst>
              <a:ext uri="{FF2B5EF4-FFF2-40B4-BE49-F238E27FC236}">
                <a16:creationId xmlns:a16="http://schemas.microsoft.com/office/drawing/2014/main" id="{49181DBE-1B64-37A6-5FBE-B58CB55E619C}"/>
              </a:ext>
            </a:extLst>
          </p:cNvPr>
          <p:cNvSpPr/>
          <p:nvPr/>
        </p:nvSpPr>
        <p:spPr>
          <a:xfrm>
            <a:off x="9582150" y="4299012"/>
            <a:ext cx="276225" cy="13270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ovéPole 7">
            <a:extLst>
              <a:ext uri="{FF2B5EF4-FFF2-40B4-BE49-F238E27FC236}">
                <a16:creationId xmlns:a16="http://schemas.microsoft.com/office/drawing/2014/main" id="{F01C42EF-8AE2-990D-FCB8-F053103699F8}"/>
              </a:ext>
            </a:extLst>
          </p:cNvPr>
          <p:cNvSpPr txBox="1"/>
          <p:nvPr/>
        </p:nvSpPr>
        <p:spPr>
          <a:xfrm>
            <a:off x="10029825" y="4777858"/>
            <a:ext cx="1809750" cy="369332"/>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607 PZS (28%)</a:t>
            </a:r>
          </a:p>
        </p:txBody>
      </p:sp>
      <p:sp>
        <p:nvSpPr>
          <p:cNvPr id="10" name="Title 2">
            <a:extLst>
              <a:ext uri="{FF2B5EF4-FFF2-40B4-BE49-F238E27FC236}">
                <a16:creationId xmlns:a16="http://schemas.microsoft.com/office/drawing/2014/main" id="{F2A66695-4469-8408-5C86-9F3C1F0D9B37}"/>
              </a:ext>
            </a:extLst>
          </p:cNvPr>
          <p:cNvSpPr>
            <a:spLocks noGrp="1"/>
          </p:cNvSpPr>
          <p:nvPr>
            <p:ph type="title"/>
            <p:custDataLst>
              <p:tags r:id="rId1"/>
            </p:custDataLst>
          </p:nvPr>
        </p:nvSpPr>
        <p:spPr>
          <a:xfrm>
            <a:off x="190499" y="140302"/>
            <a:ext cx="4924425" cy="770861"/>
          </a:xfrm>
        </p:spPr>
        <p:txBody>
          <a:bodyPr>
            <a:noAutofit/>
          </a:bodyPr>
          <a:lstStyle/>
          <a:p>
            <a:pPr algn="ctr"/>
            <a:r>
              <a:rPr lang="cs-CZ" sz="2800" b="1" dirty="0">
                <a:solidFill>
                  <a:srgbClr val="C00000"/>
                </a:solidFill>
                <a:latin typeface="+mn-lt"/>
              </a:rPr>
              <a:t>Parametry navyšující rizikové skóre pro chybějící kapacitu </a:t>
            </a:r>
            <a:endParaRPr lang="en-US" sz="2800" b="1" dirty="0">
              <a:solidFill>
                <a:srgbClr val="C00000"/>
              </a:solidFill>
              <a:latin typeface="+mn-lt"/>
            </a:endParaRPr>
          </a:p>
        </p:txBody>
      </p:sp>
      <p:sp>
        <p:nvSpPr>
          <p:cNvPr id="11" name="Title 2">
            <a:extLst>
              <a:ext uri="{FF2B5EF4-FFF2-40B4-BE49-F238E27FC236}">
                <a16:creationId xmlns:a16="http://schemas.microsoft.com/office/drawing/2014/main" id="{A515E5BC-B880-54B9-A584-5104101DD188}"/>
              </a:ext>
            </a:extLst>
          </p:cNvPr>
          <p:cNvSpPr txBox="1">
            <a:spLocks/>
          </p:cNvSpPr>
          <p:nvPr>
            <p:custDataLst>
              <p:tags r:id="rId2"/>
            </p:custDataLst>
          </p:nvPr>
        </p:nvSpPr>
        <p:spPr>
          <a:xfrm>
            <a:off x="6229350" y="198878"/>
            <a:ext cx="4924425" cy="7708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2800" b="1" i="0" u="none" strike="noStrike" kern="1200" cap="none" spc="0" normalizeH="0" baseline="0" noProof="0" dirty="0">
                <a:ln>
                  <a:noFill/>
                </a:ln>
                <a:solidFill>
                  <a:srgbClr val="C00000"/>
                </a:solidFill>
                <a:effectLst/>
                <a:uLnTx/>
                <a:uFillTx/>
                <a:latin typeface="Calibri" panose="020F0502020204030204"/>
                <a:ea typeface="+mj-ea"/>
                <a:cs typeface="+mj-cs"/>
              </a:rPr>
              <a:t>Výsledné bodové hodnocení ambulancí</a:t>
            </a:r>
            <a:endParaRPr kumimoji="0" lang="en-US" sz="2800" b="1" i="0" u="none" strike="noStrike" kern="1200" cap="none" spc="0" normalizeH="0" baseline="0" noProof="0" dirty="0">
              <a:ln>
                <a:noFill/>
              </a:ln>
              <a:solidFill>
                <a:srgbClr val="C00000"/>
              </a:solidFill>
              <a:effectLst/>
              <a:uLnTx/>
              <a:uFillTx/>
              <a:latin typeface="Calibri" panose="020F0502020204030204"/>
              <a:ea typeface="+mj-ea"/>
              <a:cs typeface="+mj-cs"/>
            </a:endParaRPr>
          </a:p>
        </p:txBody>
      </p:sp>
      <p:sp>
        <p:nvSpPr>
          <p:cNvPr id="12" name="TextovéPole 11">
            <a:extLst>
              <a:ext uri="{FF2B5EF4-FFF2-40B4-BE49-F238E27FC236}">
                <a16:creationId xmlns:a16="http://schemas.microsoft.com/office/drawing/2014/main" id="{E13DD023-5359-F9D7-2C2B-77A9728ECDDA}"/>
              </a:ext>
            </a:extLst>
          </p:cNvPr>
          <p:cNvSpPr txBox="1"/>
          <p:nvPr/>
        </p:nvSpPr>
        <p:spPr>
          <a:xfrm>
            <a:off x="10325100" y="3541753"/>
            <a:ext cx="1809750" cy="369332"/>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1 427 PZS (66%)</a:t>
            </a:r>
          </a:p>
        </p:txBody>
      </p:sp>
      <p:sp>
        <p:nvSpPr>
          <p:cNvPr id="13" name="Pravá složená závorka 12">
            <a:extLst>
              <a:ext uri="{FF2B5EF4-FFF2-40B4-BE49-F238E27FC236}">
                <a16:creationId xmlns:a16="http://schemas.microsoft.com/office/drawing/2014/main" id="{3DC7A49B-A5A5-F28B-8BA1-198FA87A3C1E}"/>
              </a:ext>
            </a:extLst>
          </p:cNvPr>
          <p:cNvSpPr/>
          <p:nvPr/>
        </p:nvSpPr>
        <p:spPr>
          <a:xfrm>
            <a:off x="9891712" y="3257550"/>
            <a:ext cx="276225" cy="9525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Pravá složená závorka 13">
            <a:extLst>
              <a:ext uri="{FF2B5EF4-FFF2-40B4-BE49-F238E27FC236}">
                <a16:creationId xmlns:a16="http://schemas.microsoft.com/office/drawing/2014/main" id="{FBB48257-4CBD-6D70-7EB0-5E4208F0598C}"/>
              </a:ext>
            </a:extLst>
          </p:cNvPr>
          <p:cNvSpPr/>
          <p:nvPr/>
        </p:nvSpPr>
        <p:spPr>
          <a:xfrm>
            <a:off x="5202988" y="1400174"/>
            <a:ext cx="378662" cy="52728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Šipka: doprava 14">
            <a:extLst>
              <a:ext uri="{FF2B5EF4-FFF2-40B4-BE49-F238E27FC236}">
                <a16:creationId xmlns:a16="http://schemas.microsoft.com/office/drawing/2014/main" id="{20B8B571-C281-1CDE-8B1A-EB5B40B9BEF0}"/>
              </a:ext>
            </a:extLst>
          </p:cNvPr>
          <p:cNvSpPr/>
          <p:nvPr/>
        </p:nvSpPr>
        <p:spPr>
          <a:xfrm>
            <a:off x="5392319" y="287511"/>
            <a:ext cx="762001" cy="593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868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5D4CC7D-D65A-8687-7774-90D29CC0CBCC}"/>
              </a:ext>
            </a:extLst>
          </p:cNvPr>
          <p:cNvPicPr>
            <a:picLocks noChangeAspect="1"/>
          </p:cNvPicPr>
          <p:nvPr/>
        </p:nvPicPr>
        <p:blipFill>
          <a:blip r:embed="rId5"/>
          <a:stretch>
            <a:fillRect/>
          </a:stretch>
        </p:blipFill>
        <p:spPr>
          <a:xfrm>
            <a:off x="219075" y="2151579"/>
            <a:ext cx="3984329" cy="4352924"/>
          </a:xfrm>
          <a:prstGeom prst="rect">
            <a:avLst/>
          </a:prstGeom>
        </p:spPr>
      </p:pic>
      <p:sp>
        <p:nvSpPr>
          <p:cNvPr id="6" name="Pravá složená závorka 5">
            <a:extLst>
              <a:ext uri="{FF2B5EF4-FFF2-40B4-BE49-F238E27FC236}">
                <a16:creationId xmlns:a16="http://schemas.microsoft.com/office/drawing/2014/main" id="{91C1123E-C643-83C4-E4EB-7CD87D814FE2}"/>
              </a:ext>
            </a:extLst>
          </p:cNvPr>
          <p:cNvSpPr/>
          <p:nvPr/>
        </p:nvSpPr>
        <p:spPr>
          <a:xfrm>
            <a:off x="4324350" y="2785664"/>
            <a:ext cx="276225" cy="9525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ovéPole 6">
            <a:extLst>
              <a:ext uri="{FF2B5EF4-FFF2-40B4-BE49-F238E27FC236}">
                <a16:creationId xmlns:a16="http://schemas.microsoft.com/office/drawing/2014/main" id="{5C781696-C76D-2839-7214-208B1F9CE756}"/>
              </a:ext>
            </a:extLst>
          </p:cNvPr>
          <p:cNvSpPr txBox="1"/>
          <p:nvPr/>
        </p:nvSpPr>
        <p:spPr>
          <a:xfrm>
            <a:off x="4701280" y="3077248"/>
            <a:ext cx="1707854" cy="369332"/>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134 PZS (6%)</a:t>
            </a:r>
          </a:p>
        </p:txBody>
      </p:sp>
      <p:sp>
        <p:nvSpPr>
          <p:cNvPr id="8" name="Pravá složená závorka 7">
            <a:extLst>
              <a:ext uri="{FF2B5EF4-FFF2-40B4-BE49-F238E27FC236}">
                <a16:creationId xmlns:a16="http://schemas.microsoft.com/office/drawing/2014/main" id="{9E3EEACC-85E1-E793-7828-E59FA871D13B}"/>
              </a:ext>
            </a:extLst>
          </p:cNvPr>
          <p:cNvSpPr/>
          <p:nvPr/>
        </p:nvSpPr>
        <p:spPr>
          <a:xfrm>
            <a:off x="4324350" y="4798676"/>
            <a:ext cx="276225" cy="13270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ovéPole 8">
            <a:extLst>
              <a:ext uri="{FF2B5EF4-FFF2-40B4-BE49-F238E27FC236}">
                <a16:creationId xmlns:a16="http://schemas.microsoft.com/office/drawing/2014/main" id="{CB5799A7-8FBC-8471-CBD8-F673C4A026EB}"/>
              </a:ext>
            </a:extLst>
          </p:cNvPr>
          <p:cNvSpPr txBox="1"/>
          <p:nvPr/>
        </p:nvSpPr>
        <p:spPr>
          <a:xfrm>
            <a:off x="4721521" y="5277522"/>
            <a:ext cx="1707854" cy="369332"/>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607 PZS (28%)</a:t>
            </a:r>
          </a:p>
        </p:txBody>
      </p:sp>
      <p:sp>
        <p:nvSpPr>
          <p:cNvPr id="10" name="TextovéPole 9">
            <a:extLst>
              <a:ext uri="{FF2B5EF4-FFF2-40B4-BE49-F238E27FC236}">
                <a16:creationId xmlns:a16="http://schemas.microsoft.com/office/drawing/2014/main" id="{99BF1FC5-7048-AFD2-2886-6BED45E87626}"/>
              </a:ext>
            </a:extLst>
          </p:cNvPr>
          <p:cNvSpPr txBox="1"/>
          <p:nvPr/>
        </p:nvSpPr>
        <p:spPr>
          <a:xfrm>
            <a:off x="5005582" y="3992719"/>
            <a:ext cx="1707854" cy="369332"/>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1 427 PZS (66%)</a:t>
            </a:r>
          </a:p>
        </p:txBody>
      </p:sp>
      <p:sp>
        <p:nvSpPr>
          <p:cNvPr id="11" name="Pravá složená závorka 10">
            <a:extLst>
              <a:ext uri="{FF2B5EF4-FFF2-40B4-BE49-F238E27FC236}">
                <a16:creationId xmlns:a16="http://schemas.microsoft.com/office/drawing/2014/main" id="{E1E3531A-1B91-F012-F466-1F319FEF5386}"/>
              </a:ext>
            </a:extLst>
          </p:cNvPr>
          <p:cNvSpPr/>
          <p:nvPr/>
        </p:nvSpPr>
        <p:spPr>
          <a:xfrm>
            <a:off x="4624387" y="3738164"/>
            <a:ext cx="276225" cy="9525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itle 2">
            <a:extLst>
              <a:ext uri="{FF2B5EF4-FFF2-40B4-BE49-F238E27FC236}">
                <a16:creationId xmlns:a16="http://schemas.microsoft.com/office/drawing/2014/main" id="{8A3FDBC1-BCEA-133F-FB1E-A064A646AEFA}"/>
              </a:ext>
            </a:extLst>
          </p:cNvPr>
          <p:cNvSpPr>
            <a:spLocks noGrp="1"/>
          </p:cNvSpPr>
          <p:nvPr>
            <p:ph type="title"/>
            <p:custDataLst>
              <p:tags r:id="rId1"/>
            </p:custDataLst>
          </p:nvPr>
        </p:nvSpPr>
        <p:spPr>
          <a:xfrm>
            <a:off x="219075" y="452235"/>
            <a:ext cx="6210300" cy="770861"/>
          </a:xfrm>
        </p:spPr>
        <p:txBody>
          <a:bodyPr>
            <a:noAutofit/>
          </a:bodyPr>
          <a:lstStyle/>
          <a:p>
            <a:r>
              <a:rPr lang="cs-CZ" sz="2800" dirty="0">
                <a:solidFill>
                  <a:srgbClr val="C00000"/>
                </a:solidFill>
              </a:rPr>
              <a:t>Modelový odhad podílu dětí v </a:t>
            </a:r>
            <a:r>
              <a:rPr lang="cs-CZ" sz="2800" dirty="0" err="1">
                <a:solidFill>
                  <a:srgbClr val="C00000"/>
                </a:solidFill>
              </a:rPr>
              <a:t>kapitaci</a:t>
            </a:r>
            <a:r>
              <a:rPr lang="cs-CZ" sz="2800" dirty="0">
                <a:solidFill>
                  <a:srgbClr val="C00000"/>
                </a:solidFill>
              </a:rPr>
              <a:t> PLDD dle rizikového skóre </a:t>
            </a:r>
            <a:endParaRPr lang="en-US" sz="2800" b="1" dirty="0">
              <a:solidFill>
                <a:srgbClr val="C00000"/>
              </a:solidFill>
              <a:latin typeface="+mn-lt"/>
            </a:endParaRPr>
          </a:p>
        </p:txBody>
      </p:sp>
      <p:graphicFrame>
        <p:nvGraphicFramePr>
          <p:cNvPr id="12" name="Graf 11">
            <a:extLst>
              <a:ext uri="{FF2B5EF4-FFF2-40B4-BE49-F238E27FC236}">
                <a16:creationId xmlns:a16="http://schemas.microsoft.com/office/drawing/2014/main" id="{E6C7A943-996F-A961-ACAA-6FB02885E29A}"/>
              </a:ext>
            </a:extLst>
          </p:cNvPr>
          <p:cNvGraphicFramePr/>
          <p:nvPr>
            <p:custDataLst>
              <p:tags r:id="rId2"/>
            </p:custDataLst>
          </p:nvPr>
        </p:nvGraphicFramePr>
        <p:xfrm>
          <a:off x="7696202" y="913865"/>
          <a:ext cx="3209016" cy="54566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720936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49860AB8-FE9D-4347-825C-A325DF50C04C}"/>
              </a:ext>
            </a:extLst>
          </p:cNvPr>
          <p:cNvSpPr txBox="1"/>
          <p:nvPr/>
        </p:nvSpPr>
        <p:spPr>
          <a:xfrm>
            <a:off x="0" y="6106886"/>
            <a:ext cx="12192000" cy="74811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ovéPole 2">
            <a:extLst>
              <a:ext uri="{FF2B5EF4-FFF2-40B4-BE49-F238E27FC236}">
                <a16:creationId xmlns:a16="http://schemas.microsoft.com/office/drawing/2014/main" id="{D4DE167A-7F89-4000-A1CC-E8DB9BE67EB4}"/>
              </a:ext>
            </a:extLst>
          </p:cNvPr>
          <p:cNvSpPr txBox="1"/>
          <p:nvPr/>
        </p:nvSpPr>
        <p:spPr>
          <a:xfrm>
            <a:off x="272435" y="205291"/>
            <a:ext cx="10515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srgbClr val="C00000"/>
                </a:solidFill>
                <a:effectLst/>
                <a:uLnTx/>
                <a:uFillTx/>
                <a:latin typeface="Calibri"/>
                <a:ea typeface="+mn-ea"/>
                <a:cs typeface="+mn-cs"/>
              </a:rPr>
              <a:t>Celkové hodnocení pokrytí populace </a:t>
            </a:r>
          </a:p>
        </p:txBody>
      </p:sp>
      <p:graphicFrame>
        <p:nvGraphicFramePr>
          <p:cNvPr id="6" name="Tabulka 5">
            <a:extLst>
              <a:ext uri="{FF2B5EF4-FFF2-40B4-BE49-F238E27FC236}">
                <a16:creationId xmlns:a16="http://schemas.microsoft.com/office/drawing/2014/main" id="{77F731E3-5A4C-55A8-C182-141C7DC98931}"/>
              </a:ext>
            </a:extLst>
          </p:cNvPr>
          <p:cNvGraphicFramePr>
            <a:graphicFrameLocks noGrp="1"/>
          </p:cNvGraphicFramePr>
          <p:nvPr/>
        </p:nvGraphicFramePr>
        <p:xfrm>
          <a:off x="438140" y="811240"/>
          <a:ext cx="11481425" cy="5486400"/>
        </p:xfrm>
        <a:graphic>
          <a:graphicData uri="http://schemas.openxmlformats.org/drawingml/2006/table">
            <a:tbl>
              <a:tblPr firstRow="1" lastRow="1">
                <a:tableStyleId>{9D7B26C5-4107-4FEC-AEDC-1716B250A1EF}</a:tableStyleId>
              </a:tblPr>
              <a:tblGrid>
                <a:gridCol w="4719618">
                  <a:extLst>
                    <a:ext uri="{9D8B030D-6E8A-4147-A177-3AD203B41FA5}">
                      <a16:colId xmlns:a16="http://schemas.microsoft.com/office/drawing/2014/main" val="585360492"/>
                    </a:ext>
                  </a:extLst>
                </a:gridCol>
                <a:gridCol w="2465122">
                  <a:extLst>
                    <a:ext uri="{9D8B030D-6E8A-4147-A177-3AD203B41FA5}">
                      <a16:colId xmlns:a16="http://schemas.microsoft.com/office/drawing/2014/main" val="394128403"/>
                    </a:ext>
                  </a:extLst>
                </a:gridCol>
                <a:gridCol w="2265415">
                  <a:extLst>
                    <a:ext uri="{9D8B030D-6E8A-4147-A177-3AD203B41FA5}">
                      <a16:colId xmlns:a16="http://schemas.microsoft.com/office/drawing/2014/main" val="2419409717"/>
                    </a:ext>
                  </a:extLst>
                </a:gridCol>
                <a:gridCol w="2031270">
                  <a:extLst>
                    <a:ext uri="{9D8B030D-6E8A-4147-A177-3AD203B41FA5}">
                      <a16:colId xmlns:a16="http://schemas.microsoft.com/office/drawing/2014/main" val="1248665325"/>
                    </a:ext>
                  </a:extLst>
                </a:gridCol>
              </a:tblGrid>
              <a:tr h="840530">
                <a:tc>
                  <a:txBody>
                    <a:bodyPr/>
                    <a:lstStyle/>
                    <a:p>
                      <a:pPr algn="l" fontAlgn="ctr"/>
                      <a:r>
                        <a:rPr lang="cs-CZ" sz="2000" u="none" strike="noStrike" dirty="0">
                          <a:effectLst/>
                        </a:rPr>
                        <a:t>Kraj</a:t>
                      </a:r>
                      <a:endParaRPr lang="cs-CZ" sz="20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cs-CZ" sz="2000" u="none" strike="noStrike" dirty="0">
                          <a:effectLst/>
                        </a:rPr>
                        <a:t>obyvatelé </a:t>
                      </a:r>
                    </a:p>
                    <a:p>
                      <a:pPr algn="l" fontAlgn="ctr"/>
                      <a:r>
                        <a:rPr lang="cs-CZ" sz="2000" u="none" strike="noStrike" dirty="0">
                          <a:effectLst/>
                        </a:rPr>
                        <a:t>k 31.12.2022 </a:t>
                      </a:r>
                      <a:br>
                        <a:rPr lang="cs-CZ" sz="2000" u="none" strike="noStrike" dirty="0">
                          <a:effectLst/>
                        </a:rPr>
                      </a:br>
                      <a:r>
                        <a:rPr lang="cs-CZ" sz="2000" u="none" strike="noStrike" dirty="0">
                          <a:effectLst/>
                        </a:rPr>
                        <a:t>věk 0-19</a:t>
                      </a:r>
                      <a:endParaRPr lang="cs-CZ" sz="20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cs-CZ" sz="2000" u="none" strike="noStrike" dirty="0">
                          <a:effectLst/>
                        </a:rPr>
                        <a:t>D</a:t>
                      </a:r>
                      <a:r>
                        <a:rPr lang="it-IT" sz="2000" u="none" strike="noStrike" dirty="0">
                          <a:effectLst/>
                        </a:rPr>
                        <a:t>ěti u PL </a:t>
                      </a:r>
                      <a:endParaRPr lang="cs-CZ" sz="2000" u="none" strike="noStrike" dirty="0">
                        <a:effectLst/>
                      </a:endParaRPr>
                    </a:p>
                    <a:p>
                      <a:pPr algn="l" fontAlgn="ctr"/>
                      <a:r>
                        <a:rPr lang="it-IT" sz="2000" u="none" strike="noStrike" dirty="0">
                          <a:effectLst/>
                        </a:rPr>
                        <a:t>pro dospělé</a:t>
                      </a:r>
                      <a:endParaRPr lang="it-IT" sz="20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cs-CZ" sz="2000" u="none" strike="noStrike" dirty="0">
                          <a:effectLst/>
                        </a:rPr>
                        <a:t>Děti pravděpodobně  </a:t>
                      </a:r>
                    </a:p>
                    <a:p>
                      <a:pPr algn="l" fontAlgn="ctr"/>
                      <a:r>
                        <a:rPr lang="cs-CZ" sz="2000" u="none" strike="noStrike" dirty="0">
                          <a:effectLst/>
                        </a:rPr>
                        <a:t>bez </a:t>
                      </a:r>
                      <a:r>
                        <a:rPr lang="cs-CZ" sz="2000" u="none" strike="noStrike" dirty="0" err="1">
                          <a:effectLst/>
                        </a:rPr>
                        <a:t>kapitace</a:t>
                      </a:r>
                      <a:endParaRPr lang="cs-CZ" sz="2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56189646"/>
                  </a:ext>
                </a:extLst>
              </a:tr>
              <a:tr h="280177">
                <a:tc>
                  <a:txBody>
                    <a:bodyPr/>
                    <a:lstStyle/>
                    <a:p>
                      <a:pPr algn="l" fontAlgn="b"/>
                      <a:r>
                        <a:rPr lang="cs-CZ" sz="2000" u="none" strike="noStrike">
                          <a:effectLst/>
                        </a:rPr>
                        <a:t>Hlavní město Praha</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284 794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9 307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11 311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2751298"/>
                  </a:ext>
                </a:extLst>
              </a:tr>
              <a:tr h="280177">
                <a:tc>
                  <a:txBody>
                    <a:bodyPr/>
                    <a:lstStyle/>
                    <a:p>
                      <a:pPr algn="l" fontAlgn="b"/>
                      <a:r>
                        <a:rPr lang="cs-CZ" sz="2000" u="none" strike="noStrike">
                          <a:effectLst/>
                        </a:rPr>
                        <a:t>Středočeský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336 986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10 621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59 120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6118261"/>
                  </a:ext>
                </a:extLst>
              </a:tr>
              <a:tr h="280177">
                <a:tc>
                  <a:txBody>
                    <a:bodyPr/>
                    <a:lstStyle/>
                    <a:p>
                      <a:pPr algn="l" fontAlgn="b"/>
                      <a:r>
                        <a:rPr lang="cs-CZ" sz="2000" u="none" strike="noStrike">
                          <a:effectLst/>
                        </a:rPr>
                        <a:t>Jihočeský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137 810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5 113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9 783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88414945"/>
                  </a:ext>
                </a:extLst>
              </a:tr>
              <a:tr h="280177">
                <a:tc>
                  <a:txBody>
                    <a:bodyPr/>
                    <a:lstStyle/>
                    <a:p>
                      <a:pPr algn="l" fontAlgn="b"/>
                      <a:r>
                        <a:rPr lang="cs-CZ" sz="2000" u="none" strike="noStrike">
                          <a:effectLst/>
                        </a:rPr>
                        <a:t>Plzeňský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125 889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dirty="0">
                          <a:effectLst/>
                        </a:rPr>
                        <a:t>5 169 </a:t>
                      </a:r>
                      <a:endParaRPr lang="cs-CZ" sz="2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11 608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45418097"/>
                  </a:ext>
                </a:extLst>
              </a:tr>
              <a:tr h="280177">
                <a:tc>
                  <a:txBody>
                    <a:bodyPr/>
                    <a:lstStyle/>
                    <a:p>
                      <a:pPr algn="l" fontAlgn="b"/>
                      <a:r>
                        <a:rPr lang="cs-CZ" sz="2000" u="none" strike="noStrike">
                          <a:effectLst/>
                        </a:rPr>
                        <a:t>Karlovarský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59 670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2 617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7 983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52561124"/>
                  </a:ext>
                </a:extLst>
              </a:tr>
              <a:tr h="280177">
                <a:tc>
                  <a:txBody>
                    <a:bodyPr/>
                    <a:lstStyle/>
                    <a:p>
                      <a:pPr algn="l" fontAlgn="b"/>
                      <a:r>
                        <a:rPr lang="cs-CZ" sz="2000" u="none" strike="noStrike">
                          <a:effectLst/>
                        </a:rPr>
                        <a:t>Ústecký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173 721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6 641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15 316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25533997"/>
                  </a:ext>
                </a:extLst>
              </a:tr>
              <a:tr h="280177">
                <a:tc>
                  <a:txBody>
                    <a:bodyPr/>
                    <a:lstStyle/>
                    <a:p>
                      <a:pPr algn="l" fontAlgn="b"/>
                      <a:r>
                        <a:rPr lang="cs-CZ" sz="2000" u="none" strike="noStrike">
                          <a:effectLst/>
                        </a:rPr>
                        <a:t>Liberecký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96 770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4 208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7 683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41559206"/>
                  </a:ext>
                </a:extLst>
              </a:tr>
              <a:tr h="280177">
                <a:tc>
                  <a:txBody>
                    <a:bodyPr/>
                    <a:lstStyle/>
                    <a:p>
                      <a:pPr algn="l" fontAlgn="b"/>
                      <a:r>
                        <a:rPr lang="cs-CZ" sz="2000" u="none" strike="noStrike">
                          <a:effectLst/>
                        </a:rPr>
                        <a:t>Královéhradecký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116 323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dirty="0">
                          <a:effectLst/>
                        </a:rPr>
                        <a:t>4 953 </a:t>
                      </a:r>
                      <a:endParaRPr lang="cs-CZ" sz="2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5 541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22613771"/>
                  </a:ext>
                </a:extLst>
              </a:tr>
              <a:tr h="280177">
                <a:tc>
                  <a:txBody>
                    <a:bodyPr/>
                    <a:lstStyle/>
                    <a:p>
                      <a:pPr algn="l" fontAlgn="b"/>
                      <a:r>
                        <a:rPr lang="cs-CZ" sz="2000" u="none" strike="noStrike" dirty="0">
                          <a:effectLst/>
                        </a:rPr>
                        <a:t>Pardubický kraj</a:t>
                      </a:r>
                      <a:endParaRPr lang="cs-CZ" sz="20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112 958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4 708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10 473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02547221"/>
                  </a:ext>
                </a:extLst>
              </a:tr>
              <a:tr h="280177">
                <a:tc>
                  <a:txBody>
                    <a:bodyPr/>
                    <a:lstStyle/>
                    <a:p>
                      <a:pPr algn="l" fontAlgn="b"/>
                      <a:r>
                        <a:rPr lang="cs-CZ" sz="2000" u="none" strike="noStrike">
                          <a:effectLst/>
                        </a:rPr>
                        <a:t>Kraj Vysočina</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108 190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5 421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7 318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7242254"/>
                  </a:ext>
                </a:extLst>
              </a:tr>
              <a:tr h="280177">
                <a:tc>
                  <a:txBody>
                    <a:bodyPr/>
                    <a:lstStyle/>
                    <a:p>
                      <a:pPr algn="l" fontAlgn="b"/>
                      <a:r>
                        <a:rPr lang="cs-CZ" sz="2000" u="none" strike="noStrike">
                          <a:effectLst/>
                        </a:rPr>
                        <a:t>Jihomoravský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260 760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10 321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16 757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87813962"/>
                  </a:ext>
                </a:extLst>
              </a:tr>
              <a:tr h="280177">
                <a:tc>
                  <a:txBody>
                    <a:bodyPr/>
                    <a:lstStyle/>
                    <a:p>
                      <a:pPr algn="l" fontAlgn="b"/>
                      <a:r>
                        <a:rPr lang="cs-CZ" sz="2000" u="none" strike="noStrike">
                          <a:effectLst/>
                        </a:rPr>
                        <a:t>Olomoucký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131 894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5 791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5 839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97059106"/>
                  </a:ext>
                </a:extLst>
              </a:tr>
              <a:tr h="280177">
                <a:tc>
                  <a:txBody>
                    <a:bodyPr/>
                    <a:lstStyle/>
                    <a:p>
                      <a:pPr algn="l" fontAlgn="b"/>
                      <a:r>
                        <a:rPr lang="cs-CZ" sz="2000" u="none" strike="noStrike">
                          <a:effectLst/>
                        </a:rPr>
                        <a:t>Zlínský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118 200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4 730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5 224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53481302"/>
                  </a:ext>
                </a:extLst>
              </a:tr>
              <a:tr h="280177">
                <a:tc>
                  <a:txBody>
                    <a:bodyPr/>
                    <a:lstStyle/>
                    <a:p>
                      <a:pPr algn="l" fontAlgn="b"/>
                      <a:r>
                        <a:rPr lang="cs-CZ" sz="2000" u="none" strike="noStrike">
                          <a:effectLst/>
                        </a:rPr>
                        <a:t>Moravskoslezský kraj</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243 532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11 872 </a:t>
                      </a:r>
                      <a:endParaRPr lang="cs-CZ" sz="2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7 961 </a:t>
                      </a:r>
                      <a:endParaRPr lang="cs-CZ" sz="2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43537603"/>
                  </a:ext>
                </a:extLst>
              </a:tr>
              <a:tr h="280177">
                <a:tc>
                  <a:txBody>
                    <a:bodyPr/>
                    <a:lstStyle/>
                    <a:p>
                      <a:pPr algn="l" fontAlgn="b"/>
                      <a:r>
                        <a:rPr lang="cs-CZ" sz="2000" u="none" strike="noStrike" dirty="0">
                          <a:effectLst/>
                        </a:rPr>
                        <a:t>ČR</a:t>
                      </a:r>
                      <a:endParaRPr lang="cs-CZ" sz="20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a:effectLst/>
                        </a:rPr>
                        <a:t>2 307 497 </a:t>
                      </a:r>
                      <a:endParaRPr lang="cs-CZ" sz="2000" b="1"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dirty="0">
                          <a:effectLst/>
                        </a:rPr>
                        <a:t>91 472 </a:t>
                      </a:r>
                      <a:endParaRPr lang="cs-CZ" sz="20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r>
                        <a:rPr lang="cs-CZ" sz="2000" u="none" strike="noStrike" dirty="0">
                          <a:effectLst/>
                        </a:rPr>
                        <a:t>181 917 </a:t>
                      </a:r>
                      <a:endParaRPr lang="cs-CZ" sz="20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0736510"/>
                  </a:ext>
                </a:extLst>
              </a:tr>
            </a:tbl>
          </a:graphicData>
        </a:graphic>
      </p:graphicFrame>
      <p:sp>
        <p:nvSpPr>
          <p:cNvPr id="2" name="TextovéPole 1">
            <a:extLst>
              <a:ext uri="{FF2B5EF4-FFF2-40B4-BE49-F238E27FC236}">
                <a16:creationId xmlns:a16="http://schemas.microsoft.com/office/drawing/2014/main" id="{683CE036-1FEA-5DB3-8379-8FE27EA85108}"/>
              </a:ext>
            </a:extLst>
          </p:cNvPr>
          <p:cNvSpPr txBox="1"/>
          <p:nvPr/>
        </p:nvSpPr>
        <p:spPr>
          <a:xfrm>
            <a:off x="8311831" y="6414965"/>
            <a:ext cx="17252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C00000"/>
                </a:solidFill>
                <a:effectLst/>
                <a:uLnTx/>
                <a:uFillTx/>
                <a:latin typeface="Calibri"/>
                <a:ea typeface="+mn-ea"/>
                <a:cs typeface="+mn-cs"/>
              </a:rPr>
              <a:t>273 389</a:t>
            </a:r>
          </a:p>
        </p:txBody>
      </p:sp>
    </p:spTree>
    <p:extLst>
      <p:ext uri="{BB962C8B-B14F-4D97-AF65-F5344CB8AC3E}">
        <p14:creationId xmlns:p14="http://schemas.microsoft.com/office/powerpoint/2010/main" val="648523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0DAE3-2B75-C32B-6714-254CFCF32BC3}"/>
              </a:ext>
            </a:extLst>
          </p:cNvPr>
          <p:cNvSpPr>
            <a:spLocks noGrp="1"/>
          </p:cNvSpPr>
          <p:nvPr>
            <p:ph type="title"/>
            <p:custDataLst>
              <p:tags r:id="rId1"/>
            </p:custDataLst>
          </p:nvPr>
        </p:nvSpPr>
        <p:spPr>
          <a:xfrm>
            <a:off x="491666" y="160257"/>
            <a:ext cx="10515600" cy="631595"/>
          </a:xfrm>
        </p:spPr>
        <p:txBody>
          <a:bodyPr/>
          <a:lstStyle/>
          <a:p>
            <a:pPr algn="ctr"/>
            <a:r>
              <a:rPr lang="cs-CZ" dirty="0"/>
              <a:t>Rozložení rizika není mezi regiony rovnoměrné </a:t>
            </a:r>
          </a:p>
        </p:txBody>
      </p:sp>
      <p:pic>
        <p:nvPicPr>
          <p:cNvPr id="10" name="Obrázek 9">
            <a:extLst>
              <a:ext uri="{FF2B5EF4-FFF2-40B4-BE49-F238E27FC236}">
                <a16:creationId xmlns:a16="http://schemas.microsoft.com/office/drawing/2014/main" id="{6B7C6B96-E87B-A3CE-2EB9-F074FCAAAD91}"/>
              </a:ext>
            </a:extLst>
          </p:cNvPr>
          <p:cNvPicPr>
            <a:picLocks noChangeAspect="1"/>
          </p:cNvPicPr>
          <p:nvPr>
            <p:custDataLst>
              <p:tags r:id="rId2"/>
            </p:custDataLst>
          </p:nvPr>
        </p:nvPicPr>
        <p:blipFill>
          <a:blip r:embed="rId4">
            <a:extLst>
              <a:ext uri="{28A0092B-C50C-407E-A947-70E740481C1C}">
                <a14:useLocalDpi xmlns:a14="http://schemas.microsoft.com/office/drawing/2010/main" val="0"/>
              </a:ext>
            </a:extLst>
          </a:blip>
          <a:srcRect/>
          <a:stretch/>
        </p:blipFill>
        <p:spPr>
          <a:xfrm>
            <a:off x="3042753" y="1554694"/>
            <a:ext cx="8659433" cy="5408081"/>
          </a:xfrm>
          <a:prstGeom prst="rect">
            <a:avLst/>
          </a:prstGeom>
        </p:spPr>
      </p:pic>
      <p:sp>
        <p:nvSpPr>
          <p:cNvPr id="3" name="TextovéPole 2">
            <a:extLst>
              <a:ext uri="{FF2B5EF4-FFF2-40B4-BE49-F238E27FC236}">
                <a16:creationId xmlns:a16="http://schemas.microsoft.com/office/drawing/2014/main" id="{2E5792B5-277B-DA88-C516-AEDD4C6F97FF}"/>
              </a:ext>
            </a:extLst>
          </p:cNvPr>
          <p:cNvSpPr txBox="1"/>
          <p:nvPr/>
        </p:nvSpPr>
        <p:spPr>
          <a:xfrm>
            <a:off x="253136" y="1044689"/>
            <a:ext cx="478559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prstClr val="black"/>
                </a:solidFill>
                <a:effectLst/>
                <a:uLnTx/>
                <a:uFillTx/>
                <a:latin typeface="Calibri" panose="020F0502020204030204"/>
                <a:ea typeface="+mn-ea"/>
                <a:cs typeface="+mn-cs"/>
              </a:rPr>
              <a:t>Podíl dětské populace v riziku ztráty péče PLDD (děti bez vykázané </a:t>
            </a:r>
            <a:r>
              <a:rPr kumimoji="0" lang="cs-CZ" sz="2200" b="1" i="0" u="none" strike="noStrike" kern="1200" cap="none" spc="0" normalizeH="0" baseline="0" noProof="0" dirty="0" err="1">
                <a:ln>
                  <a:noFill/>
                </a:ln>
                <a:solidFill>
                  <a:prstClr val="black"/>
                </a:solidFill>
                <a:effectLst/>
                <a:uLnTx/>
                <a:uFillTx/>
                <a:latin typeface="Calibri" panose="020F0502020204030204"/>
                <a:ea typeface="+mn-ea"/>
                <a:cs typeface="+mn-cs"/>
              </a:rPr>
              <a:t>kapitace</a:t>
            </a:r>
            <a:r>
              <a:rPr kumimoji="0" lang="cs-CZ" sz="2200" b="1" i="0" u="none" strike="noStrike" kern="1200" cap="none" spc="0" normalizeH="0" baseline="0" noProof="0" dirty="0">
                <a:ln>
                  <a:noFill/>
                </a:ln>
                <a:solidFill>
                  <a:prstClr val="black"/>
                </a:solidFill>
                <a:effectLst/>
                <a:uLnTx/>
                <a:uFillTx/>
                <a:latin typeface="Calibri" panose="020F0502020204030204"/>
                <a:ea typeface="+mn-ea"/>
                <a:cs typeface="+mn-cs"/>
              </a:rPr>
              <a:t> PLDD nebo v péči ordinace s rizikově ohroženou kapacitou)</a:t>
            </a:r>
          </a:p>
        </p:txBody>
      </p:sp>
      <p:sp>
        <p:nvSpPr>
          <p:cNvPr id="4" name="TextovéPole 3">
            <a:extLst>
              <a:ext uri="{FF2B5EF4-FFF2-40B4-BE49-F238E27FC236}">
                <a16:creationId xmlns:a16="http://schemas.microsoft.com/office/drawing/2014/main" id="{6606454C-4310-F1F4-5378-1F0F4BCCF675}"/>
              </a:ext>
            </a:extLst>
          </p:cNvPr>
          <p:cNvSpPr txBox="1"/>
          <p:nvPr/>
        </p:nvSpPr>
        <p:spPr>
          <a:xfrm>
            <a:off x="8343900" y="1225039"/>
            <a:ext cx="335828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prstClr val="black"/>
                </a:solidFill>
                <a:effectLst/>
                <a:uLnTx/>
                <a:uFillTx/>
                <a:latin typeface="Calibri" panose="020F0502020204030204"/>
                <a:ea typeface="+mn-ea"/>
                <a:cs typeface="+mn-cs"/>
              </a:rPr>
              <a:t>% populace dětí 0 – 19 let</a:t>
            </a:r>
          </a:p>
        </p:txBody>
      </p:sp>
    </p:spTree>
    <p:extLst>
      <p:ext uri="{BB962C8B-B14F-4D97-AF65-F5344CB8AC3E}">
        <p14:creationId xmlns:p14="http://schemas.microsoft.com/office/powerpoint/2010/main" val="3932799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8">
            <a:extLst>
              <a:ext uri="{FF2B5EF4-FFF2-40B4-BE49-F238E27FC236}">
                <a16:creationId xmlns:a16="http://schemas.microsoft.com/office/drawing/2014/main" id="{7887B98D-45B7-480F-BE61-61734212EF40}"/>
              </a:ext>
            </a:extLst>
          </p:cNvPr>
          <p:cNvGraphicFramePr>
            <a:graphicFrameLocks noGrp="1"/>
          </p:cNvGraphicFramePr>
          <p:nvPr>
            <p:custDataLst>
              <p:tags r:id="rId1"/>
            </p:custDataLst>
            <p:extLst>
              <p:ext uri="{D42A27DB-BD31-4B8C-83A1-F6EECF244321}">
                <p14:modId xmlns:p14="http://schemas.microsoft.com/office/powerpoint/2010/main" val="3921935951"/>
              </p:ext>
            </p:extLst>
          </p:nvPr>
        </p:nvGraphicFramePr>
        <p:xfrm>
          <a:off x="421421" y="1586428"/>
          <a:ext cx="8222053" cy="1179429"/>
        </p:xfrm>
        <a:graphic>
          <a:graphicData uri="http://schemas.openxmlformats.org/drawingml/2006/table">
            <a:tbl>
              <a:tblPr firstRow="1" bandRow="1"/>
              <a:tblGrid>
                <a:gridCol w="1989983">
                  <a:extLst>
                    <a:ext uri="{9D8B030D-6E8A-4147-A177-3AD203B41FA5}">
                      <a16:colId xmlns:a16="http://schemas.microsoft.com/office/drawing/2014/main" val="20000"/>
                    </a:ext>
                  </a:extLst>
                </a:gridCol>
                <a:gridCol w="2038541">
                  <a:extLst>
                    <a:ext uri="{9D8B030D-6E8A-4147-A177-3AD203B41FA5}">
                      <a16:colId xmlns:a16="http://schemas.microsoft.com/office/drawing/2014/main" val="2083713745"/>
                    </a:ext>
                  </a:extLst>
                </a:gridCol>
                <a:gridCol w="2037023">
                  <a:extLst>
                    <a:ext uri="{9D8B030D-6E8A-4147-A177-3AD203B41FA5}">
                      <a16:colId xmlns:a16="http://schemas.microsoft.com/office/drawing/2014/main" val="2851716476"/>
                    </a:ext>
                  </a:extLst>
                </a:gridCol>
                <a:gridCol w="2156506">
                  <a:extLst>
                    <a:ext uri="{9D8B030D-6E8A-4147-A177-3AD203B41FA5}">
                      <a16:colId xmlns:a16="http://schemas.microsoft.com/office/drawing/2014/main" val="2098660654"/>
                    </a:ext>
                  </a:extLst>
                </a:gridCol>
              </a:tblGrid>
              <a:tr h="341112">
                <a:tc rowSpan="3">
                  <a:txBody>
                    <a:bodyPr/>
                    <a:lstStyle/>
                    <a:p>
                      <a:pPr algn="ctr"/>
                      <a:r>
                        <a:rPr lang="cs-CZ" sz="2400" b="1" noProof="0" dirty="0">
                          <a:solidFill>
                            <a:schemeClr val="tx1"/>
                          </a:solidFill>
                        </a:rPr>
                        <a:t>Diabetes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cs-CZ" sz="1400" noProof="0" dirty="0">
                          <a:solidFill>
                            <a:schemeClr val="tx1"/>
                          </a:solidFill>
                        </a:rPr>
                        <a:t>Predikce prevalence</a:t>
                      </a:r>
                      <a:r>
                        <a:rPr lang="cs-CZ" sz="1400" baseline="0" noProof="0" dirty="0">
                          <a:solidFill>
                            <a:schemeClr val="tx1"/>
                          </a:solidFill>
                        </a:rPr>
                        <a:t> (včetně 95% intervalů spolehlivosti)</a:t>
                      </a:r>
                      <a:endParaRPr lang="cs-CZ" sz="1400"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1585697"/>
                  </a:ext>
                </a:extLst>
              </a:tr>
              <a:tr h="341112">
                <a:tc vMerge="1">
                  <a:txBody>
                    <a:bodyPr/>
                    <a:lstStyle/>
                    <a:p>
                      <a:pPr algn="ctr"/>
                      <a:endParaRPr lang="cs-CZ" sz="12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600" b="1" noProof="0" dirty="0">
                          <a:solidFill>
                            <a:schemeClr val="tx1"/>
                          </a:solidFill>
                        </a:rPr>
                        <a:t>Rok 2020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600" b="1" noProof="0" dirty="0">
                          <a:solidFill>
                            <a:schemeClr val="tx1"/>
                          </a:solidFill>
                        </a:rPr>
                        <a:t>Rok 2025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600" b="1" noProof="0" dirty="0">
                          <a:solidFill>
                            <a:schemeClr val="tx1"/>
                          </a:solidFill>
                        </a:rPr>
                        <a:t>Rok</a:t>
                      </a:r>
                      <a:r>
                        <a:rPr lang="cs-CZ" sz="1600" b="1" baseline="0" noProof="0" dirty="0">
                          <a:solidFill>
                            <a:schemeClr val="tx1"/>
                          </a:solidFill>
                        </a:rPr>
                        <a:t> 2030</a:t>
                      </a:r>
                      <a:endParaRPr lang="cs-CZ" sz="16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81349"/>
                  </a:ext>
                </a:extLst>
              </a:tr>
              <a:tr h="341112">
                <a:tc vMerge="1">
                  <a:txBody>
                    <a:bodyPr/>
                    <a:lstStyle/>
                    <a:p>
                      <a:pPr algn="ctr"/>
                      <a:endParaRPr lang="cs-CZ" sz="14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600" kern="1200" dirty="0">
                          <a:solidFill>
                            <a:schemeClr val="tx1"/>
                          </a:solidFill>
                          <a:latin typeface="+mn-lt"/>
                          <a:ea typeface="+mn-ea"/>
                          <a:cs typeface="+mn-cs"/>
                        </a:rPr>
                        <a:t>1 070 075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600" kern="1200" dirty="0">
                          <a:solidFill>
                            <a:schemeClr val="tx1"/>
                          </a:solidFill>
                          <a:latin typeface="+mn-lt"/>
                          <a:ea typeface="+mn-ea"/>
                          <a:cs typeface="+mn-cs"/>
                        </a:rPr>
                        <a:t>1 184 812 </a:t>
                      </a:r>
                      <a:br>
                        <a:rPr lang="cs-CZ" sz="1600" kern="1200" dirty="0">
                          <a:solidFill>
                            <a:schemeClr val="tx1"/>
                          </a:solidFill>
                          <a:latin typeface="+mn-lt"/>
                          <a:ea typeface="+mn-ea"/>
                          <a:cs typeface="+mn-cs"/>
                        </a:rPr>
                      </a:br>
                      <a:r>
                        <a:rPr lang="en-US" sz="1600" kern="1200" dirty="0">
                          <a:solidFill>
                            <a:schemeClr val="tx1"/>
                          </a:solidFill>
                          <a:latin typeface="+mn-lt"/>
                          <a:ea typeface="+mn-ea"/>
                          <a:cs typeface="+mn-cs"/>
                        </a:rPr>
                        <a:t>(1 175 186</a:t>
                      </a:r>
                      <a:r>
                        <a:rPr lang="cs-CZ" sz="1600" kern="1200" dirty="0">
                          <a:solidFill>
                            <a:schemeClr val="tx1"/>
                          </a:solidFill>
                          <a:latin typeface="+mn-lt"/>
                          <a:ea typeface="+mn-ea"/>
                          <a:cs typeface="+mn-cs"/>
                        </a:rPr>
                        <a:t>–</a:t>
                      </a:r>
                      <a:r>
                        <a:rPr lang="en-US" sz="1600" kern="1200" dirty="0">
                          <a:solidFill>
                            <a:schemeClr val="tx1"/>
                          </a:solidFill>
                          <a:latin typeface="+mn-lt"/>
                          <a:ea typeface="+mn-ea"/>
                          <a:cs typeface="+mn-cs"/>
                        </a:rPr>
                        <a:t>1 194 439)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b" latinLnBrk="0" hangingPunct="1"/>
                      <a:r>
                        <a:rPr lang="en-US" sz="1600" kern="1200" dirty="0">
                          <a:solidFill>
                            <a:schemeClr val="tx1"/>
                          </a:solidFill>
                          <a:latin typeface="+mn-lt"/>
                          <a:ea typeface="+mn-ea"/>
                          <a:cs typeface="+mn-cs"/>
                        </a:rPr>
                        <a:t>1 288 600 </a:t>
                      </a:r>
                      <a:br>
                        <a:rPr lang="cs-CZ" sz="1600" kern="1200" dirty="0">
                          <a:solidFill>
                            <a:schemeClr val="tx1"/>
                          </a:solidFill>
                          <a:latin typeface="+mn-lt"/>
                          <a:ea typeface="+mn-ea"/>
                          <a:cs typeface="+mn-cs"/>
                        </a:rPr>
                      </a:br>
                      <a:r>
                        <a:rPr lang="en-US" sz="1600" kern="1200" dirty="0">
                          <a:solidFill>
                            <a:schemeClr val="tx1"/>
                          </a:solidFill>
                          <a:latin typeface="+mn-lt"/>
                          <a:ea typeface="+mn-ea"/>
                          <a:cs typeface="+mn-cs"/>
                        </a:rPr>
                        <a:t>(1 275 757</a:t>
                      </a:r>
                      <a:r>
                        <a:rPr lang="cs-CZ" sz="1600" kern="1200" dirty="0">
                          <a:solidFill>
                            <a:schemeClr val="tx1"/>
                          </a:solidFill>
                          <a:latin typeface="+mn-lt"/>
                          <a:ea typeface="+mn-ea"/>
                          <a:cs typeface="+mn-cs"/>
                        </a:rPr>
                        <a:t>–</a:t>
                      </a:r>
                      <a:r>
                        <a:rPr lang="en-US" sz="1600" kern="1200" dirty="0">
                          <a:solidFill>
                            <a:schemeClr val="tx1"/>
                          </a:solidFill>
                          <a:latin typeface="+mn-lt"/>
                          <a:ea typeface="+mn-ea"/>
                          <a:cs typeface="+mn-cs"/>
                        </a:rPr>
                        <a:t>1 301 442)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869597"/>
                  </a:ext>
                </a:extLst>
              </a:tr>
            </a:tbl>
          </a:graphicData>
        </a:graphic>
      </p:graphicFrame>
      <p:sp>
        <p:nvSpPr>
          <p:cNvPr id="2" name="Title 1"/>
          <p:cNvSpPr>
            <a:spLocks noGrp="1"/>
          </p:cNvSpPr>
          <p:nvPr>
            <p:ph type="title"/>
            <p:custDataLst>
              <p:tags r:id="rId2"/>
            </p:custDataLst>
          </p:nvPr>
        </p:nvSpPr>
        <p:spPr>
          <a:xfrm>
            <a:off x="284165" y="125533"/>
            <a:ext cx="11510437" cy="538364"/>
          </a:xfrm>
        </p:spPr>
        <p:txBody>
          <a:bodyPr>
            <a:noAutofit/>
          </a:bodyPr>
          <a:lstStyle/>
          <a:p>
            <a:r>
              <a:rPr lang="pt-BR" sz="3200" dirty="0"/>
              <a:t>Statistická predikce </a:t>
            </a:r>
            <a:r>
              <a:rPr lang="cs-CZ" sz="3200" dirty="0"/>
              <a:t>prevalence vybraných chorob </a:t>
            </a:r>
            <a:r>
              <a:rPr lang="pt-BR" sz="3200" dirty="0"/>
              <a:t>do roku 2030</a:t>
            </a:r>
            <a:endParaRPr lang="en-US" sz="3200" dirty="0"/>
          </a:p>
        </p:txBody>
      </p:sp>
      <p:sp>
        <p:nvSpPr>
          <p:cNvPr id="12" name="TextBox 6">
            <a:extLst>
              <a:ext uri="{FF2B5EF4-FFF2-40B4-BE49-F238E27FC236}">
                <a16:creationId xmlns:a16="http://schemas.microsoft.com/office/drawing/2014/main" id="{D2FE3F8B-5EEA-4429-8299-0532BD10AA43}"/>
              </a:ext>
            </a:extLst>
          </p:cNvPr>
          <p:cNvSpPr txBox="1"/>
          <p:nvPr>
            <p:custDataLst>
              <p:tags r:id="rId3"/>
            </p:custDataLst>
          </p:nvPr>
        </p:nvSpPr>
        <p:spPr>
          <a:xfrm>
            <a:off x="323391" y="552125"/>
            <a:ext cx="111533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dat: NRHZS 2010–2021, Český statistický úřad – Projekce obyvatelstva ČR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Metodika: Poissonův zobecněný lineární model, predikční báze 2010–2018</a:t>
            </a:r>
          </a:p>
        </p:txBody>
      </p:sp>
      <p:graphicFrame>
        <p:nvGraphicFramePr>
          <p:cNvPr id="15" name="Tabulka 14">
            <a:extLst>
              <a:ext uri="{FF2B5EF4-FFF2-40B4-BE49-F238E27FC236}">
                <a16:creationId xmlns:a16="http://schemas.microsoft.com/office/drawing/2014/main" id="{9B794956-5129-441A-BBA2-32650A35A128}"/>
              </a:ext>
            </a:extLst>
          </p:cNvPr>
          <p:cNvGraphicFramePr>
            <a:graphicFrameLocks noGrp="1"/>
          </p:cNvGraphicFramePr>
          <p:nvPr>
            <p:custDataLst>
              <p:tags r:id="rId4"/>
            </p:custDataLst>
            <p:extLst>
              <p:ext uri="{D42A27DB-BD31-4B8C-83A1-F6EECF244321}">
                <p14:modId xmlns:p14="http://schemas.microsoft.com/office/powerpoint/2010/main" val="375197158"/>
              </p:ext>
            </p:extLst>
          </p:nvPr>
        </p:nvGraphicFramePr>
        <p:xfrm>
          <a:off x="425889" y="4662672"/>
          <a:ext cx="8217583" cy="1310353"/>
        </p:xfrm>
        <a:graphic>
          <a:graphicData uri="http://schemas.openxmlformats.org/drawingml/2006/table">
            <a:tbl>
              <a:tblPr firstRow="1" bandRow="1"/>
              <a:tblGrid>
                <a:gridCol w="2028196">
                  <a:extLst>
                    <a:ext uri="{9D8B030D-6E8A-4147-A177-3AD203B41FA5}">
                      <a16:colId xmlns:a16="http://schemas.microsoft.com/office/drawing/2014/main" val="20000"/>
                    </a:ext>
                  </a:extLst>
                </a:gridCol>
                <a:gridCol w="1969085">
                  <a:extLst>
                    <a:ext uri="{9D8B030D-6E8A-4147-A177-3AD203B41FA5}">
                      <a16:colId xmlns:a16="http://schemas.microsoft.com/office/drawing/2014/main" val="2083713745"/>
                    </a:ext>
                  </a:extLst>
                </a:gridCol>
                <a:gridCol w="2050028">
                  <a:extLst>
                    <a:ext uri="{9D8B030D-6E8A-4147-A177-3AD203B41FA5}">
                      <a16:colId xmlns:a16="http://schemas.microsoft.com/office/drawing/2014/main" val="2851716476"/>
                    </a:ext>
                  </a:extLst>
                </a:gridCol>
                <a:gridCol w="2170274">
                  <a:extLst>
                    <a:ext uri="{9D8B030D-6E8A-4147-A177-3AD203B41FA5}">
                      <a16:colId xmlns:a16="http://schemas.microsoft.com/office/drawing/2014/main" val="2098660654"/>
                    </a:ext>
                  </a:extLst>
                </a:gridCol>
              </a:tblGrid>
              <a:tr h="472036">
                <a:tc rowSpan="3">
                  <a:txBody>
                    <a:bodyPr/>
                    <a:lstStyle/>
                    <a:p>
                      <a:pPr algn="ctr"/>
                      <a:r>
                        <a:rPr lang="cs-CZ" sz="2400" b="1" noProof="0" dirty="0">
                          <a:solidFill>
                            <a:schemeClr val="tx1"/>
                          </a:solidFill>
                        </a:rPr>
                        <a:t>Alzheimer choroba</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cs-CZ" sz="1400" noProof="0" dirty="0">
                          <a:solidFill>
                            <a:schemeClr val="tx1"/>
                          </a:solidFill>
                        </a:rPr>
                        <a:t>Predikce prevalence</a:t>
                      </a:r>
                      <a:r>
                        <a:rPr lang="cs-CZ" sz="1400" baseline="0" noProof="0" dirty="0">
                          <a:solidFill>
                            <a:schemeClr val="tx1"/>
                          </a:solidFill>
                        </a:rPr>
                        <a:t>  (včetně 95% intervalů spolehlivosti)</a:t>
                      </a:r>
                      <a:endParaRPr lang="cs-CZ" sz="1400"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1585697"/>
                  </a:ext>
                </a:extLst>
              </a:tr>
              <a:tr h="341112">
                <a:tc vMerge="1">
                  <a:txBody>
                    <a:bodyPr/>
                    <a:lstStyle/>
                    <a:p>
                      <a:pPr algn="ctr"/>
                      <a:endParaRPr lang="cs-CZ" sz="12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600" b="1" noProof="0" dirty="0">
                          <a:solidFill>
                            <a:schemeClr val="tx1"/>
                          </a:solidFill>
                        </a:rPr>
                        <a:t>Rok 2020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600" b="1" noProof="0" dirty="0">
                          <a:solidFill>
                            <a:schemeClr val="tx1"/>
                          </a:solidFill>
                        </a:rPr>
                        <a:t>Rok 2025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600" b="1" noProof="0" dirty="0">
                          <a:solidFill>
                            <a:schemeClr val="tx1"/>
                          </a:solidFill>
                        </a:rPr>
                        <a:t>Rok</a:t>
                      </a:r>
                      <a:r>
                        <a:rPr lang="cs-CZ" sz="1600" b="1" baseline="0" noProof="0" dirty="0">
                          <a:solidFill>
                            <a:schemeClr val="tx1"/>
                          </a:solidFill>
                        </a:rPr>
                        <a:t> 2030</a:t>
                      </a:r>
                      <a:endParaRPr lang="cs-CZ" sz="16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81349"/>
                  </a:ext>
                </a:extLst>
              </a:tr>
              <a:tr h="341112">
                <a:tc vMerge="1">
                  <a:txBody>
                    <a:bodyPr/>
                    <a:lstStyle/>
                    <a:p>
                      <a:pPr algn="ctr"/>
                      <a:endParaRPr lang="cs-CZ" sz="14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600" b="0" i="0" u="none" strike="noStrike" dirty="0">
                          <a:solidFill>
                            <a:srgbClr val="000000"/>
                          </a:solidFill>
                          <a:effectLst/>
                          <a:latin typeface="Calibri" panose="020F0502020204030204" pitchFamily="34" charset="0"/>
                        </a:rPr>
                        <a:t>80 780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600" b="0" i="0" u="none" strike="noStrike" dirty="0">
                          <a:solidFill>
                            <a:srgbClr val="000000"/>
                          </a:solidFill>
                          <a:effectLst/>
                          <a:latin typeface="Calibri" panose="020F0502020204030204" pitchFamily="34" charset="0"/>
                        </a:rPr>
                        <a:t>120 443 </a:t>
                      </a:r>
                    </a:p>
                    <a:p>
                      <a:pPr algn="ctr" fontAlgn="ctr"/>
                      <a:r>
                        <a:rPr lang="cs-CZ" sz="1600" b="0" i="0" u="none" strike="noStrike" dirty="0">
                          <a:solidFill>
                            <a:srgbClr val="000000"/>
                          </a:solidFill>
                          <a:effectLst/>
                          <a:latin typeface="Calibri" panose="020F0502020204030204" pitchFamily="34" charset="0"/>
                        </a:rPr>
                        <a:t>(122 987–117 899)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600" b="0" i="0" u="none" strike="noStrike" dirty="0">
                          <a:solidFill>
                            <a:srgbClr val="000000"/>
                          </a:solidFill>
                          <a:effectLst/>
                          <a:latin typeface="Calibri" panose="020F0502020204030204" pitchFamily="34" charset="0"/>
                        </a:rPr>
                        <a:t>174 343 </a:t>
                      </a:r>
                    </a:p>
                    <a:p>
                      <a:pPr algn="ctr" fontAlgn="ctr"/>
                      <a:r>
                        <a:rPr lang="cs-CZ" sz="1600" b="0" i="0" u="none" strike="noStrike" dirty="0">
                          <a:solidFill>
                            <a:srgbClr val="000000"/>
                          </a:solidFill>
                          <a:effectLst/>
                          <a:latin typeface="Calibri" panose="020F0502020204030204" pitchFamily="34" charset="0"/>
                        </a:rPr>
                        <a:t>(178 313–170 374)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869597"/>
                  </a:ext>
                </a:extLst>
              </a:tr>
            </a:tbl>
          </a:graphicData>
        </a:graphic>
      </p:graphicFrame>
      <p:sp>
        <p:nvSpPr>
          <p:cNvPr id="3" name="TextovéPole 2">
            <a:extLst>
              <a:ext uri="{FF2B5EF4-FFF2-40B4-BE49-F238E27FC236}">
                <a16:creationId xmlns:a16="http://schemas.microsoft.com/office/drawing/2014/main" id="{844EB7D2-3318-4D53-95EC-EE0D1F348EAC}"/>
              </a:ext>
            </a:extLst>
          </p:cNvPr>
          <p:cNvSpPr txBox="1"/>
          <p:nvPr/>
        </p:nvSpPr>
        <p:spPr>
          <a:xfrm>
            <a:off x="8816179" y="1860916"/>
            <a:ext cx="2939591" cy="584775"/>
          </a:xfrm>
          <a:prstGeom prst="rect">
            <a:avLst/>
          </a:prstGeom>
          <a:solidFill>
            <a:srgbClr val="C0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200" b="1" i="0" u="none" strike="noStrike" kern="1200" cap="none" spc="0" normalizeH="0" baseline="0" noProof="0" dirty="0">
                <a:ln>
                  <a:noFill/>
                </a:ln>
                <a:solidFill>
                  <a:prstClr val="white"/>
                </a:solidFill>
                <a:effectLst/>
                <a:uLnTx/>
                <a:uFillTx/>
                <a:latin typeface="Calibri" panose="020F0502020204030204"/>
                <a:ea typeface="+mn-ea"/>
                <a:cs typeface="+mn-cs"/>
              </a:rPr>
              <a:t>+ 20% za 10 let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ovéPole 16">
            <a:extLst>
              <a:ext uri="{FF2B5EF4-FFF2-40B4-BE49-F238E27FC236}">
                <a16:creationId xmlns:a16="http://schemas.microsoft.com/office/drawing/2014/main" id="{CC077F78-05A2-47F4-A5F8-8A0DCA83669A}"/>
              </a:ext>
            </a:extLst>
          </p:cNvPr>
          <p:cNvSpPr txBox="1"/>
          <p:nvPr/>
        </p:nvSpPr>
        <p:spPr>
          <a:xfrm>
            <a:off x="8816178" y="4999886"/>
            <a:ext cx="2939591" cy="584775"/>
          </a:xfrm>
          <a:prstGeom prst="rect">
            <a:avLst/>
          </a:prstGeom>
          <a:solidFill>
            <a:srgbClr val="C0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200" b="1" i="0" u="none" strike="noStrike" kern="1200" cap="none" spc="0" normalizeH="0" baseline="0" noProof="0" dirty="0">
                <a:ln>
                  <a:noFill/>
                </a:ln>
                <a:solidFill>
                  <a:prstClr val="white"/>
                </a:solidFill>
                <a:effectLst/>
                <a:uLnTx/>
                <a:uFillTx/>
                <a:latin typeface="Calibri" panose="020F0502020204030204"/>
                <a:ea typeface="+mn-ea"/>
                <a:cs typeface="+mn-cs"/>
              </a:rPr>
              <a:t>+ 115% za 10 let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8" name="Tabulka 7">
            <a:extLst>
              <a:ext uri="{FF2B5EF4-FFF2-40B4-BE49-F238E27FC236}">
                <a16:creationId xmlns:a16="http://schemas.microsoft.com/office/drawing/2014/main" id="{70B5B117-2F41-4A4D-97FB-3D22FF42D4FB}"/>
              </a:ext>
            </a:extLst>
          </p:cNvPr>
          <p:cNvGraphicFramePr>
            <a:graphicFrameLocks noGrp="1"/>
          </p:cNvGraphicFramePr>
          <p:nvPr>
            <p:extLst>
              <p:ext uri="{D42A27DB-BD31-4B8C-83A1-F6EECF244321}">
                <p14:modId xmlns:p14="http://schemas.microsoft.com/office/powerpoint/2010/main" val="3281282203"/>
              </p:ext>
            </p:extLst>
          </p:nvPr>
        </p:nvGraphicFramePr>
        <p:xfrm>
          <a:off x="421422" y="3102539"/>
          <a:ext cx="8222050" cy="1179429"/>
        </p:xfrm>
        <a:graphic>
          <a:graphicData uri="http://schemas.openxmlformats.org/drawingml/2006/table">
            <a:tbl>
              <a:tblPr firstRow="1" bandRow="1"/>
              <a:tblGrid>
                <a:gridCol w="2002197">
                  <a:extLst>
                    <a:ext uri="{9D8B030D-6E8A-4147-A177-3AD203B41FA5}">
                      <a16:colId xmlns:a16="http://schemas.microsoft.com/office/drawing/2014/main" val="20000"/>
                    </a:ext>
                  </a:extLst>
                </a:gridCol>
                <a:gridCol w="1982563">
                  <a:extLst>
                    <a:ext uri="{9D8B030D-6E8A-4147-A177-3AD203B41FA5}">
                      <a16:colId xmlns:a16="http://schemas.microsoft.com/office/drawing/2014/main" val="2083713745"/>
                    </a:ext>
                  </a:extLst>
                </a:gridCol>
                <a:gridCol w="2118645">
                  <a:extLst>
                    <a:ext uri="{9D8B030D-6E8A-4147-A177-3AD203B41FA5}">
                      <a16:colId xmlns:a16="http://schemas.microsoft.com/office/drawing/2014/main" val="2083113405"/>
                    </a:ext>
                  </a:extLst>
                </a:gridCol>
                <a:gridCol w="2118645">
                  <a:extLst>
                    <a:ext uri="{9D8B030D-6E8A-4147-A177-3AD203B41FA5}">
                      <a16:colId xmlns:a16="http://schemas.microsoft.com/office/drawing/2014/main" val="2851716476"/>
                    </a:ext>
                  </a:extLst>
                </a:gridCol>
              </a:tblGrid>
              <a:tr h="341112">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400" b="1" noProof="0" dirty="0">
                          <a:solidFill>
                            <a:schemeClr val="tx1"/>
                          </a:solidFill>
                        </a:rPr>
                        <a:t>Zhoubné nádory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cs-CZ" sz="1400" noProof="0" dirty="0">
                          <a:solidFill>
                            <a:schemeClr val="tx1"/>
                          </a:solidFill>
                        </a:rPr>
                        <a:t>Predikce </a:t>
                      </a:r>
                      <a:r>
                        <a:rPr lang="en-US" sz="1400" noProof="0" dirty="0">
                          <a:solidFill>
                            <a:schemeClr val="tx1"/>
                          </a:solidFill>
                        </a:rPr>
                        <a:t>incidence</a:t>
                      </a:r>
                      <a:r>
                        <a:rPr lang="cs-CZ" sz="1400" baseline="0" noProof="0" dirty="0">
                          <a:solidFill>
                            <a:schemeClr val="tx1"/>
                          </a:solidFill>
                        </a:rPr>
                        <a:t> (včetně 9</a:t>
                      </a:r>
                      <a:r>
                        <a:rPr lang="en-US" sz="1400" baseline="0" noProof="0" dirty="0">
                          <a:solidFill>
                            <a:schemeClr val="tx1"/>
                          </a:solidFill>
                        </a:rPr>
                        <a:t>0</a:t>
                      </a:r>
                      <a:r>
                        <a:rPr lang="cs-CZ" sz="1400" baseline="0" noProof="0" dirty="0">
                          <a:solidFill>
                            <a:schemeClr val="tx1"/>
                          </a:solidFill>
                        </a:rPr>
                        <a:t>% intervalů spolehlivosti)</a:t>
                      </a:r>
                      <a:endParaRPr lang="cs-CZ" sz="1400"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cs-CZ"/>
                    </a:p>
                  </a:txBody>
                  <a:tcPr/>
                </a:tc>
                <a:tc hMerge="1">
                  <a:txBody>
                    <a:bodyPr/>
                    <a:lstStyle/>
                    <a:p>
                      <a:endParaRPr lang="cs-CZ"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1585697"/>
                  </a:ext>
                </a:extLst>
              </a:tr>
              <a:tr h="341112">
                <a:tc vMerge="1">
                  <a:txBody>
                    <a:bodyPr/>
                    <a:lstStyle/>
                    <a:p>
                      <a:pPr algn="ctr"/>
                      <a:endParaRPr lang="cs-CZ" sz="12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600" b="1" noProof="0" dirty="0">
                          <a:solidFill>
                            <a:schemeClr val="tx1"/>
                          </a:solidFill>
                        </a:rPr>
                        <a:t>Rok 2020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600" b="1" noProof="0" dirty="0">
                          <a:solidFill>
                            <a:schemeClr val="tx1"/>
                          </a:solidFill>
                        </a:rPr>
                        <a:t>Rok 2025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cs-CZ" sz="1600" b="1" noProof="0" dirty="0">
                          <a:solidFill>
                            <a:schemeClr val="tx1"/>
                          </a:solidFill>
                        </a:rPr>
                        <a:t>Rok </a:t>
                      </a:r>
                      <a:r>
                        <a:rPr lang="en-US" sz="1600" b="1" noProof="0" dirty="0">
                          <a:solidFill>
                            <a:schemeClr val="tx1"/>
                          </a:solidFill>
                        </a:rPr>
                        <a:t>2030</a:t>
                      </a:r>
                      <a:endParaRPr lang="cs-CZ" sz="16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81349"/>
                  </a:ext>
                </a:extLst>
              </a:tr>
              <a:tr h="341112">
                <a:tc vMerge="1">
                  <a:txBody>
                    <a:bodyPr/>
                    <a:lstStyle/>
                    <a:p>
                      <a:pPr algn="ctr"/>
                      <a:endParaRPr lang="cs-CZ" sz="1400" b="1" noProof="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600" b="0" i="0" u="none" strike="noStrike" dirty="0">
                          <a:solidFill>
                            <a:srgbClr val="000000"/>
                          </a:solidFill>
                          <a:effectLst/>
                          <a:latin typeface="Calibri" panose="020F0502020204030204" pitchFamily="34" charset="0"/>
                        </a:rPr>
                        <a:t>460 232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600" b="0" i="0" u="none" strike="noStrike" dirty="0">
                          <a:solidFill>
                            <a:srgbClr val="000000"/>
                          </a:solidFill>
                          <a:effectLst/>
                          <a:latin typeface="Calibri" panose="020F0502020204030204" pitchFamily="34" charset="0"/>
                        </a:rPr>
                        <a:t>522 363</a:t>
                      </a:r>
                    </a:p>
                    <a:p>
                      <a:pPr algn="ctr" fontAlgn="ctr"/>
                      <a:r>
                        <a:rPr lang="cs-CZ" sz="1600" b="0" i="0" u="none" strike="noStrike" dirty="0">
                          <a:solidFill>
                            <a:srgbClr val="000000"/>
                          </a:solidFill>
                          <a:effectLst/>
                          <a:latin typeface="Calibri" panose="020F0502020204030204" pitchFamily="34" charset="0"/>
                        </a:rPr>
                        <a:t>(496 545- 548 481)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600" b="0" i="0" u="none" strike="noStrike" dirty="0">
                          <a:solidFill>
                            <a:srgbClr val="000000"/>
                          </a:solidFill>
                          <a:effectLst/>
                          <a:latin typeface="Calibri" panose="020F0502020204030204" pitchFamily="34" charset="0"/>
                        </a:rPr>
                        <a:t>584 494</a:t>
                      </a:r>
                    </a:p>
                    <a:p>
                      <a:pPr algn="ctr" fontAlgn="ctr"/>
                      <a:r>
                        <a:rPr lang="cs-CZ" sz="1600" b="0" i="0" u="none" strike="noStrike" dirty="0">
                          <a:solidFill>
                            <a:srgbClr val="000000"/>
                          </a:solidFill>
                          <a:effectLst/>
                          <a:latin typeface="Calibri" panose="020F0502020204030204" pitchFamily="34" charset="0"/>
                        </a:rPr>
                        <a:t>(555 470- 613 719)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869597"/>
                  </a:ext>
                </a:extLst>
              </a:tr>
            </a:tbl>
          </a:graphicData>
        </a:graphic>
      </p:graphicFrame>
      <p:sp>
        <p:nvSpPr>
          <p:cNvPr id="10" name="TextovéPole 9">
            <a:extLst>
              <a:ext uri="{FF2B5EF4-FFF2-40B4-BE49-F238E27FC236}">
                <a16:creationId xmlns:a16="http://schemas.microsoft.com/office/drawing/2014/main" id="{8E88C64D-8F1A-4654-9697-1CC36FE2F6F0}"/>
              </a:ext>
            </a:extLst>
          </p:cNvPr>
          <p:cNvSpPr txBox="1"/>
          <p:nvPr/>
        </p:nvSpPr>
        <p:spPr>
          <a:xfrm>
            <a:off x="8816179" y="3516608"/>
            <a:ext cx="2939591" cy="584775"/>
          </a:xfrm>
          <a:prstGeom prst="rect">
            <a:avLst/>
          </a:prstGeom>
          <a:solidFill>
            <a:srgbClr val="C00000"/>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200" b="1" i="0" u="none" strike="noStrike" kern="1200" cap="none" spc="0" normalizeH="0" baseline="0" noProof="0" dirty="0">
                <a:ln>
                  <a:noFill/>
                </a:ln>
                <a:solidFill>
                  <a:prstClr val="white"/>
                </a:solidFill>
                <a:effectLst/>
                <a:uLnTx/>
                <a:uFillTx/>
                <a:latin typeface="Calibri" panose="020F0502020204030204"/>
                <a:ea typeface="+mn-ea"/>
                <a:cs typeface="+mn-cs"/>
              </a:rPr>
              <a:t>+ 27% za 10 let</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468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EA328CEC-C272-456D-B936-D7E722870E2A}"/>
              </a:ext>
            </a:extLst>
          </p:cNvPr>
          <p:cNvSpPr txBox="1">
            <a:spLocks/>
          </p:cNvSpPr>
          <p:nvPr>
            <p:custDataLst>
              <p:tags r:id="rId1"/>
            </p:custDataLst>
          </p:nvPr>
        </p:nvSpPr>
        <p:spPr>
          <a:xfrm>
            <a:off x="257558" y="156024"/>
            <a:ext cx="11579400" cy="774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F6063C"/>
                </a:solidFill>
                <a:effectLst/>
                <a:uLnTx/>
                <a:uFillTx/>
                <a:latin typeface="Calibri" panose="020F0502020204030204"/>
                <a:ea typeface="+mj-ea"/>
                <a:cs typeface="+mj-cs"/>
              </a:rPr>
              <a:t>Po</a:t>
            </a:r>
            <a:r>
              <a:rPr kumimoji="0" lang="cs-CZ" sz="2600" b="1" i="0" u="none" strike="noStrike" kern="1200" cap="none" spc="0" normalizeH="0" baseline="0" noProof="0" dirty="0">
                <a:ln>
                  <a:noFill/>
                </a:ln>
                <a:solidFill>
                  <a:srgbClr val="F6063C"/>
                </a:solidFill>
                <a:effectLst/>
                <a:uLnTx/>
                <a:uFillTx/>
                <a:latin typeface="Calibri" panose="020F0502020204030204"/>
                <a:ea typeface="+mj-ea"/>
                <a:cs typeface="+mj-cs"/>
              </a:rPr>
              <a:t>čet aktuálně studujících a nově zařazených do studia pediatrických specializací</a:t>
            </a:r>
          </a:p>
        </p:txBody>
      </p:sp>
      <p:sp>
        <p:nvSpPr>
          <p:cNvPr id="7" name="TextBox 6"/>
          <p:cNvSpPr txBox="1"/>
          <p:nvPr>
            <p:custDataLst>
              <p:tags r:id="rId2"/>
            </p:custDataLst>
          </p:nvPr>
        </p:nvSpPr>
        <p:spPr>
          <a:xfrm>
            <a:off x="257558" y="549538"/>
            <a:ext cx="43843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Evidence zdravotnických pracovníků (EZP), MZ ČR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ulka 3">
            <a:extLst>
              <a:ext uri="{FF2B5EF4-FFF2-40B4-BE49-F238E27FC236}">
                <a16:creationId xmlns:a16="http://schemas.microsoft.com/office/drawing/2014/main" id="{5119A887-60FA-FA14-B691-896952CAF062}"/>
              </a:ext>
            </a:extLst>
          </p:cNvPr>
          <p:cNvGraphicFramePr>
            <a:graphicFrameLocks noGrp="1"/>
          </p:cNvGraphicFramePr>
          <p:nvPr>
            <p:custDataLst>
              <p:tags r:id="rId3"/>
            </p:custDataLst>
          </p:nvPr>
        </p:nvGraphicFramePr>
        <p:xfrm>
          <a:off x="355042" y="1220723"/>
          <a:ext cx="10655193" cy="1349950"/>
        </p:xfrm>
        <a:graphic>
          <a:graphicData uri="http://schemas.openxmlformats.org/drawingml/2006/table">
            <a:tbl>
              <a:tblPr>
                <a:tableStyleId>{616DA210-FB5B-4158-B5E0-FEB733F419BA}</a:tableStyleId>
              </a:tblPr>
              <a:tblGrid>
                <a:gridCol w="3028764">
                  <a:extLst>
                    <a:ext uri="{9D8B030D-6E8A-4147-A177-3AD203B41FA5}">
                      <a16:colId xmlns:a16="http://schemas.microsoft.com/office/drawing/2014/main" val="3300508992"/>
                    </a:ext>
                  </a:extLst>
                </a:gridCol>
                <a:gridCol w="847381">
                  <a:extLst>
                    <a:ext uri="{9D8B030D-6E8A-4147-A177-3AD203B41FA5}">
                      <a16:colId xmlns:a16="http://schemas.microsoft.com/office/drawing/2014/main" val="534954015"/>
                    </a:ext>
                  </a:extLst>
                </a:gridCol>
                <a:gridCol w="847381">
                  <a:extLst>
                    <a:ext uri="{9D8B030D-6E8A-4147-A177-3AD203B41FA5}">
                      <a16:colId xmlns:a16="http://schemas.microsoft.com/office/drawing/2014/main" val="899423831"/>
                    </a:ext>
                  </a:extLst>
                </a:gridCol>
                <a:gridCol w="847381">
                  <a:extLst>
                    <a:ext uri="{9D8B030D-6E8A-4147-A177-3AD203B41FA5}">
                      <a16:colId xmlns:a16="http://schemas.microsoft.com/office/drawing/2014/main" val="2477736338"/>
                    </a:ext>
                  </a:extLst>
                </a:gridCol>
                <a:gridCol w="847381">
                  <a:extLst>
                    <a:ext uri="{9D8B030D-6E8A-4147-A177-3AD203B41FA5}">
                      <a16:colId xmlns:a16="http://schemas.microsoft.com/office/drawing/2014/main" val="375893339"/>
                    </a:ext>
                  </a:extLst>
                </a:gridCol>
                <a:gridCol w="847381">
                  <a:extLst>
                    <a:ext uri="{9D8B030D-6E8A-4147-A177-3AD203B41FA5}">
                      <a16:colId xmlns:a16="http://schemas.microsoft.com/office/drawing/2014/main" val="3317492505"/>
                    </a:ext>
                  </a:extLst>
                </a:gridCol>
                <a:gridCol w="847381">
                  <a:extLst>
                    <a:ext uri="{9D8B030D-6E8A-4147-A177-3AD203B41FA5}">
                      <a16:colId xmlns:a16="http://schemas.microsoft.com/office/drawing/2014/main" val="1470301250"/>
                    </a:ext>
                  </a:extLst>
                </a:gridCol>
                <a:gridCol w="847381">
                  <a:extLst>
                    <a:ext uri="{9D8B030D-6E8A-4147-A177-3AD203B41FA5}">
                      <a16:colId xmlns:a16="http://schemas.microsoft.com/office/drawing/2014/main" val="2225083094"/>
                    </a:ext>
                  </a:extLst>
                </a:gridCol>
                <a:gridCol w="847381">
                  <a:extLst>
                    <a:ext uri="{9D8B030D-6E8A-4147-A177-3AD203B41FA5}">
                      <a16:colId xmlns:a16="http://schemas.microsoft.com/office/drawing/2014/main" val="2485750943"/>
                    </a:ext>
                  </a:extLst>
                </a:gridCol>
                <a:gridCol w="847381">
                  <a:extLst>
                    <a:ext uri="{9D8B030D-6E8A-4147-A177-3AD203B41FA5}">
                      <a16:colId xmlns:a16="http://schemas.microsoft.com/office/drawing/2014/main" val="389173857"/>
                    </a:ext>
                  </a:extLst>
                </a:gridCol>
              </a:tblGrid>
              <a:tr h="269990">
                <a:tc>
                  <a:txBody>
                    <a:bodyPr/>
                    <a:lstStyle/>
                    <a:p>
                      <a:pPr algn="l" fontAlgn="b"/>
                      <a:endParaRPr lang="cs-CZ" sz="1600" b="1" i="1" u="none" strike="noStrike" noProof="0"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2014</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2015</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2016</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2017</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2018</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2019</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2020</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2021</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cs-CZ" sz="1600" b="1" u="none" strike="noStrike" noProof="0">
                          <a:effectLst/>
                        </a:rPr>
                        <a:t>2022</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592265116"/>
                  </a:ext>
                </a:extLst>
              </a:tr>
              <a:tr h="269990">
                <a:tc>
                  <a:txBody>
                    <a:bodyPr/>
                    <a:lstStyle/>
                    <a:p>
                      <a:pPr algn="l" fontAlgn="b"/>
                      <a:r>
                        <a:rPr lang="cs-CZ" sz="1600" b="1" u="none" strike="noStrike" noProof="0">
                          <a:effectLst/>
                        </a:rPr>
                        <a:t>Dětské lékařství</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cs-CZ" sz="1600" b="0" i="0" u="none" strike="noStrike" noProof="0">
                          <a:solidFill>
                            <a:srgbClr val="000000"/>
                          </a:solidFill>
                          <a:effectLst/>
                          <a:latin typeface="Calibri" panose="020F0502020204030204" pitchFamily="34" charset="0"/>
                        </a:rPr>
                        <a:t>7</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13</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47</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15</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1</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2</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0</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1</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507427869"/>
                  </a:ext>
                </a:extLst>
              </a:tr>
              <a:tr h="269990">
                <a:tc>
                  <a:txBody>
                    <a:bodyPr/>
                    <a:lstStyle/>
                    <a:p>
                      <a:pPr algn="l" fontAlgn="b"/>
                      <a:r>
                        <a:rPr lang="cs-CZ" sz="1600" b="1" u="none" strike="noStrike" noProof="0">
                          <a:effectLst/>
                        </a:rPr>
                        <a:t>Praktický lékař pro děti a dorost</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cs-CZ" sz="1600" b="0" i="0" u="none" strike="noStrike" noProof="0">
                          <a:solidFill>
                            <a:srgbClr val="000000"/>
                          </a:solidFill>
                          <a:effectLst/>
                          <a:latin typeface="Calibri" panose="020F0502020204030204" pitchFamily="34" charset="0"/>
                        </a:rPr>
                        <a:t>69</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64</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81</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55</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0</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1</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0</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0</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067093815"/>
                  </a:ext>
                </a:extLst>
              </a:tr>
              <a:tr h="269990">
                <a:tc>
                  <a:txBody>
                    <a:bodyPr/>
                    <a:lstStyle/>
                    <a:p>
                      <a:pPr algn="l" fontAlgn="b"/>
                      <a:r>
                        <a:rPr lang="cs-CZ" sz="1600" b="1" u="none" strike="noStrike" noProof="0">
                          <a:effectLst/>
                        </a:rPr>
                        <a:t>Pediatrie</a:t>
                      </a:r>
                      <a:endParaRPr lang="cs-CZ" sz="1600" b="1" i="0" u="none" strike="noStrike" noProof="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ctr"/>
                      <a:r>
                        <a:rPr lang="cs-CZ" sz="1600" b="0" i="0" u="none" strike="noStrike" noProof="0">
                          <a:solidFill>
                            <a:srgbClr val="000000"/>
                          </a:solidFill>
                          <a:effectLst/>
                          <a:latin typeface="Calibri" panose="020F0502020204030204" pitchFamily="34" charset="0"/>
                        </a:rPr>
                        <a:t>0</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0</a:t>
                      </a:r>
                    </a:p>
                  </a:txBody>
                  <a:tcPr marL="9525" marR="9525" marT="9525" marB="0" anchor="ctr"/>
                </a:tc>
                <a:tc>
                  <a:txBody>
                    <a:bodyPr/>
                    <a:lstStyle/>
                    <a:p>
                      <a:pPr algn="ctr" fontAlgn="ctr"/>
                      <a:r>
                        <a:rPr lang="cs-CZ" sz="1600" b="0" i="0" u="none" strike="noStrike" noProof="0" dirty="0">
                          <a:solidFill>
                            <a:srgbClr val="000000"/>
                          </a:solidFill>
                          <a:effectLst/>
                          <a:latin typeface="Calibri" panose="020F0502020204030204" pitchFamily="34" charset="0"/>
                        </a:rPr>
                        <a:t>0</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36</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167</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184</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201</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213</a:t>
                      </a:r>
                    </a:p>
                  </a:txBody>
                  <a:tcPr marL="9525" marR="9525" marT="9525" marB="0" anchor="ctr"/>
                </a:tc>
                <a:tc>
                  <a:txBody>
                    <a:bodyPr/>
                    <a:lstStyle/>
                    <a:p>
                      <a:pPr algn="ctr" fontAlgn="ctr"/>
                      <a:r>
                        <a:rPr lang="cs-CZ" sz="1600" b="0" i="0" u="none" strike="noStrike" noProof="0">
                          <a:solidFill>
                            <a:srgbClr val="000000"/>
                          </a:solidFill>
                          <a:effectLst/>
                          <a:latin typeface="Calibri" panose="020F0502020204030204" pitchFamily="34" charset="0"/>
                        </a:rPr>
                        <a:t>256</a:t>
                      </a:r>
                    </a:p>
                  </a:txBody>
                  <a:tcPr marL="9525" marR="9525" marT="9525" marB="0" anchor="ctr"/>
                </a:tc>
                <a:extLst>
                  <a:ext uri="{0D108BD9-81ED-4DB2-BD59-A6C34878D82A}">
                    <a16:rowId xmlns:a16="http://schemas.microsoft.com/office/drawing/2014/main" val="2685048428"/>
                  </a:ext>
                </a:extLst>
              </a:tr>
              <a:tr h="269990">
                <a:tc>
                  <a:txBody>
                    <a:bodyPr/>
                    <a:lstStyle/>
                    <a:p>
                      <a:pPr algn="l" fontAlgn="b"/>
                      <a:r>
                        <a:rPr lang="cs-CZ" sz="1600" b="1" i="0" u="none" strike="noStrike" noProof="0">
                          <a:solidFill>
                            <a:srgbClr val="000000"/>
                          </a:solidFill>
                          <a:effectLst/>
                          <a:latin typeface="Calibri" panose="020F0502020204030204" pitchFamily="34" charset="0"/>
                        </a:rPr>
                        <a:t>Celkem</a:t>
                      </a:r>
                    </a:p>
                  </a:txBody>
                  <a:tcPr marL="9525" marR="9525" marT="9525" marB="0" anchor="ctr">
                    <a:solidFill>
                      <a:schemeClr val="bg1">
                        <a:lumMod val="85000"/>
                      </a:schemeClr>
                    </a:solidFill>
                  </a:tcPr>
                </a:tc>
                <a:tc>
                  <a:txBody>
                    <a:bodyPr/>
                    <a:lstStyle/>
                    <a:p>
                      <a:pPr algn="ctr" fontAlgn="ctr"/>
                      <a:r>
                        <a:rPr lang="cs-CZ" sz="1600" b="1" i="0" u="none" strike="noStrike" noProof="0">
                          <a:solidFill>
                            <a:srgbClr val="000000"/>
                          </a:solidFill>
                          <a:effectLst/>
                          <a:latin typeface="Calibri" panose="020F0502020204030204" pitchFamily="34" charset="0"/>
                        </a:rPr>
                        <a:t>76</a:t>
                      </a:r>
                    </a:p>
                  </a:txBody>
                  <a:tcPr marL="9525" marR="9525" marT="9525" marB="0" anchor="ctr">
                    <a:solidFill>
                      <a:schemeClr val="bg1">
                        <a:lumMod val="85000"/>
                      </a:schemeClr>
                    </a:solidFill>
                  </a:tcPr>
                </a:tc>
                <a:tc>
                  <a:txBody>
                    <a:bodyPr/>
                    <a:lstStyle/>
                    <a:p>
                      <a:pPr algn="ctr" fontAlgn="ctr"/>
                      <a:r>
                        <a:rPr lang="cs-CZ" sz="1600" b="1" i="0" u="none" strike="noStrike" noProof="0">
                          <a:solidFill>
                            <a:srgbClr val="000000"/>
                          </a:solidFill>
                          <a:effectLst/>
                          <a:latin typeface="Calibri" panose="020F0502020204030204" pitchFamily="34" charset="0"/>
                        </a:rPr>
                        <a:t>77</a:t>
                      </a:r>
                    </a:p>
                  </a:txBody>
                  <a:tcPr marL="9525" marR="9525" marT="9525" marB="0" anchor="ctr">
                    <a:solidFill>
                      <a:schemeClr val="bg1">
                        <a:lumMod val="85000"/>
                      </a:schemeClr>
                    </a:solidFill>
                  </a:tcPr>
                </a:tc>
                <a:tc>
                  <a:txBody>
                    <a:bodyPr/>
                    <a:lstStyle/>
                    <a:p>
                      <a:pPr algn="ctr" fontAlgn="ctr"/>
                      <a:r>
                        <a:rPr lang="cs-CZ" sz="1600" b="1" i="0" u="none" strike="noStrike" noProof="0">
                          <a:solidFill>
                            <a:srgbClr val="000000"/>
                          </a:solidFill>
                          <a:effectLst/>
                          <a:latin typeface="Calibri" panose="020F0502020204030204" pitchFamily="34" charset="0"/>
                        </a:rPr>
                        <a:t>128</a:t>
                      </a:r>
                    </a:p>
                  </a:txBody>
                  <a:tcPr marL="9525" marR="9525" marT="9525" marB="0" anchor="ctr">
                    <a:solidFill>
                      <a:schemeClr val="bg1">
                        <a:lumMod val="85000"/>
                      </a:schemeClr>
                    </a:solidFill>
                  </a:tcPr>
                </a:tc>
                <a:tc>
                  <a:txBody>
                    <a:bodyPr/>
                    <a:lstStyle/>
                    <a:p>
                      <a:pPr algn="ctr" fontAlgn="ctr"/>
                      <a:r>
                        <a:rPr lang="cs-CZ" sz="1600" b="1" i="0" u="none" strike="noStrike" noProof="0">
                          <a:solidFill>
                            <a:srgbClr val="000000"/>
                          </a:solidFill>
                          <a:effectLst/>
                          <a:latin typeface="Calibri" panose="020F0502020204030204" pitchFamily="34" charset="0"/>
                        </a:rPr>
                        <a:t>106</a:t>
                      </a:r>
                    </a:p>
                  </a:txBody>
                  <a:tcPr marL="9525" marR="9525" marT="9525" marB="0" anchor="ctr">
                    <a:solidFill>
                      <a:schemeClr val="bg1">
                        <a:lumMod val="85000"/>
                      </a:schemeClr>
                    </a:solidFill>
                  </a:tcPr>
                </a:tc>
                <a:tc>
                  <a:txBody>
                    <a:bodyPr/>
                    <a:lstStyle/>
                    <a:p>
                      <a:pPr algn="ctr" fontAlgn="ctr"/>
                      <a:r>
                        <a:rPr lang="cs-CZ" sz="1600" b="1" i="0" u="none" strike="noStrike" noProof="0">
                          <a:solidFill>
                            <a:srgbClr val="000000"/>
                          </a:solidFill>
                          <a:effectLst/>
                          <a:latin typeface="Calibri" panose="020F0502020204030204" pitchFamily="34" charset="0"/>
                        </a:rPr>
                        <a:t>168</a:t>
                      </a:r>
                    </a:p>
                  </a:txBody>
                  <a:tcPr marL="9525" marR="9525" marT="9525" marB="0" anchor="ctr">
                    <a:solidFill>
                      <a:schemeClr val="bg1">
                        <a:lumMod val="85000"/>
                      </a:schemeClr>
                    </a:solidFill>
                  </a:tcPr>
                </a:tc>
                <a:tc>
                  <a:txBody>
                    <a:bodyPr/>
                    <a:lstStyle/>
                    <a:p>
                      <a:pPr algn="ctr" fontAlgn="ctr"/>
                      <a:r>
                        <a:rPr lang="cs-CZ" sz="1600" b="1" i="0" u="none" strike="noStrike" noProof="0">
                          <a:solidFill>
                            <a:srgbClr val="000000"/>
                          </a:solidFill>
                          <a:effectLst/>
                          <a:latin typeface="Calibri" panose="020F0502020204030204" pitchFamily="34" charset="0"/>
                        </a:rPr>
                        <a:t>187</a:t>
                      </a:r>
                    </a:p>
                  </a:txBody>
                  <a:tcPr marL="9525" marR="9525" marT="9525" marB="0" anchor="ctr">
                    <a:solidFill>
                      <a:schemeClr val="bg1">
                        <a:lumMod val="85000"/>
                      </a:schemeClr>
                    </a:solidFill>
                  </a:tcPr>
                </a:tc>
                <a:tc>
                  <a:txBody>
                    <a:bodyPr/>
                    <a:lstStyle/>
                    <a:p>
                      <a:pPr algn="ctr" fontAlgn="ctr"/>
                      <a:r>
                        <a:rPr lang="cs-CZ" sz="1600" b="1" i="0" u="none" strike="noStrike" noProof="0">
                          <a:solidFill>
                            <a:srgbClr val="000000"/>
                          </a:solidFill>
                          <a:effectLst/>
                          <a:latin typeface="Calibri" panose="020F0502020204030204" pitchFamily="34" charset="0"/>
                        </a:rPr>
                        <a:t>201</a:t>
                      </a:r>
                    </a:p>
                  </a:txBody>
                  <a:tcPr marL="9525" marR="9525" marT="9525" marB="0" anchor="ctr">
                    <a:solidFill>
                      <a:schemeClr val="bg1">
                        <a:lumMod val="85000"/>
                      </a:schemeClr>
                    </a:solidFill>
                  </a:tcPr>
                </a:tc>
                <a:tc>
                  <a:txBody>
                    <a:bodyPr/>
                    <a:lstStyle/>
                    <a:p>
                      <a:pPr algn="ctr" fontAlgn="ctr"/>
                      <a:r>
                        <a:rPr lang="cs-CZ" sz="1600" b="1" i="0" u="none" strike="noStrike" noProof="0">
                          <a:solidFill>
                            <a:srgbClr val="000000"/>
                          </a:solidFill>
                          <a:effectLst/>
                          <a:latin typeface="Calibri" panose="020F0502020204030204" pitchFamily="34" charset="0"/>
                        </a:rPr>
                        <a:t>214</a:t>
                      </a:r>
                    </a:p>
                  </a:txBody>
                  <a:tcPr marL="9525" marR="9525" marT="9525" marB="0" anchor="ctr">
                    <a:solidFill>
                      <a:schemeClr val="bg1">
                        <a:lumMod val="85000"/>
                      </a:schemeClr>
                    </a:solidFill>
                  </a:tcPr>
                </a:tc>
                <a:tc>
                  <a:txBody>
                    <a:bodyPr/>
                    <a:lstStyle/>
                    <a:p>
                      <a:pPr algn="ctr" fontAlgn="ctr"/>
                      <a:r>
                        <a:rPr lang="cs-CZ" sz="1600" b="1" i="0" u="none" strike="noStrike" noProof="0" dirty="0">
                          <a:solidFill>
                            <a:srgbClr val="000000"/>
                          </a:solidFill>
                          <a:effectLst/>
                          <a:latin typeface="Calibri" panose="020F0502020204030204" pitchFamily="34" charset="0"/>
                        </a:rPr>
                        <a:t>265</a:t>
                      </a:r>
                    </a:p>
                  </a:txBody>
                  <a:tcPr marL="9525" marR="9525" marT="9525" marB="0" anchor="ctr">
                    <a:solidFill>
                      <a:schemeClr val="bg1">
                        <a:lumMod val="85000"/>
                      </a:schemeClr>
                    </a:solidFill>
                  </a:tcPr>
                </a:tc>
                <a:extLst>
                  <a:ext uri="{0D108BD9-81ED-4DB2-BD59-A6C34878D82A}">
                    <a16:rowId xmlns:a16="http://schemas.microsoft.com/office/drawing/2014/main" val="3250604951"/>
                  </a:ext>
                </a:extLst>
              </a:tr>
            </a:tbl>
          </a:graphicData>
        </a:graphic>
      </p:graphicFrame>
      <p:sp>
        <p:nvSpPr>
          <p:cNvPr id="9" name="TextovéPole 8">
            <a:extLst>
              <a:ext uri="{FF2B5EF4-FFF2-40B4-BE49-F238E27FC236}">
                <a16:creationId xmlns:a16="http://schemas.microsoft.com/office/drawing/2014/main" id="{33D62C54-35BF-9915-9416-B565F97C1DF1}"/>
              </a:ext>
            </a:extLst>
          </p:cNvPr>
          <p:cNvSpPr txBox="1"/>
          <p:nvPr>
            <p:custDataLst>
              <p:tags r:id="rId4"/>
            </p:custDataLst>
          </p:nvPr>
        </p:nvSpPr>
        <p:spPr>
          <a:xfrm>
            <a:off x="241630" y="841667"/>
            <a:ext cx="56578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Počet nově zařazených do studia (pediatrický kmen):</a:t>
            </a:r>
          </a:p>
        </p:txBody>
      </p:sp>
      <p:graphicFrame>
        <p:nvGraphicFramePr>
          <p:cNvPr id="13" name="Tabulka 12">
            <a:extLst>
              <a:ext uri="{FF2B5EF4-FFF2-40B4-BE49-F238E27FC236}">
                <a16:creationId xmlns:a16="http://schemas.microsoft.com/office/drawing/2014/main" id="{B5DA78AC-79AE-EE96-1552-95E9E7DC4E95}"/>
              </a:ext>
            </a:extLst>
          </p:cNvPr>
          <p:cNvGraphicFramePr>
            <a:graphicFrameLocks noGrp="1"/>
          </p:cNvGraphicFramePr>
          <p:nvPr/>
        </p:nvGraphicFramePr>
        <p:xfrm>
          <a:off x="355042" y="2727322"/>
          <a:ext cx="5931458" cy="3740149"/>
        </p:xfrm>
        <a:graphic>
          <a:graphicData uri="http://schemas.openxmlformats.org/drawingml/2006/table">
            <a:tbl>
              <a:tblPr/>
              <a:tblGrid>
                <a:gridCol w="4655108">
                  <a:extLst>
                    <a:ext uri="{9D8B030D-6E8A-4147-A177-3AD203B41FA5}">
                      <a16:colId xmlns:a16="http://schemas.microsoft.com/office/drawing/2014/main" val="2610837669"/>
                    </a:ext>
                  </a:extLst>
                </a:gridCol>
                <a:gridCol w="1276350">
                  <a:extLst>
                    <a:ext uri="{9D8B030D-6E8A-4147-A177-3AD203B41FA5}">
                      <a16:colId xmlns:a16="http://schemas.microsoft.com/office/drawing/2014/main" val="1118443944"/>
                    </a:ext>
                  </a:extLst>
                </a:gridCol>
              </a:tblGrid>
              <a:tr h="1009699">
                <a:tc>
                  <a:txBody>
                    <a:bodyPr/>
                    <a:lstStyle/>
                    <a:p>
                      <a:pPr algn="l" fontAlgn="b"/>
                      <a:r>
                        <a:rPr lang="en-GB" sz="1400" b="1" i="0" u="none" strike="noStrike" dirty="0" err="1">
                          <a:solidFill>
                            <a:srgbClr val="000000"/>
                          </a:solidFill>
                          <a:effectLst/>
                          <a:latin typeface="Calibri" panose="020F0502020204030204" pitchFamily="34" charset="0"/>
                        </a:rPr>
                        <a:t>Vzdělávací</a:t>
                      </a:r>
                      <a:r>
                        <a:rPr lang="en-GB" sz="1400" b="1" i="0" u="none" strike="noStrike" dirty="0">
                          <a:solidFill>
                            <a:srgbClr val="000000"/>
                          </a:solidFill>
                          <a:effectLst/>
                          <a:latin typeface="Calibri" panose="020F0502020204030204" pitchFamily="34" charset="0"/>
                        </a:rPr>
                        <a:t> </a:t>
                      </a:r>
                      <a:r>
                        <a:rPr lang="en-GB" sz="1400" b="1" i="0" u="none" strike="noStrike" dirty="0" err="1">
                          <a:solidFill>
                            <a:srgbClr val="000000"/>
                          </a:solidFill>
                          <a:effectLst/>
                          <a:latin typeface="Calibri" panose="020F0502020204030204" pitchFamily="34" charset="0"/>
                        </a:rPr>
                        <a:t>instituce</a:t>
                      </a:r>
                      <a:endParaRPr lang="en-GB" sz="14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GB" sz="1400" b="1" i="0" u="none" strike="noStrike" dirty="0" err="1">
                          <a:solidFill>
                            <a:srgbClr val="000000"/>
                          </a:solidFill>
                          <a:effectLst/>
                          <a:latin typeface="Calibri" panose="020F0502020204030204" pitchFamily="34" charset="0"/>
                        </a:rPr>
                        <a:t>Počet</a:t>
                      </a:r>
                      <a:r>
                        <a:rPr lang="en-GB" sz="1400" b="1" i="0" u="none" strike="noStrike" dirty="0">
                          <a:solidFill>
                            <a:srgbClr val="000000"/>
                          </a:solidFill>
                          <a:effectLst/>
                          <a:latin typeface="Calibri" panose="020F0502020204030204" pitchFamily="34" charset="0"/>
                        </a:rPr>
                        <a:t> student</a:t>
                      </a:r>
                      <a:r>
                        <a:rPr lang="cs-CZ" sz="1400" b="1" i="0" u="none" strike="noStrike" dirty="0">
                          <a:solidFill>
                            <a:srgbClr val="000000"/>
                          </a:solidFill>
                          <a:effectLst/>
                          <a:latin typeface="Calibri" panose="020F0502020204030204" pitchFamily="34" charset="0"/>
                        </a:rPr>
                        <a:t>ů</a:t>
                      </a:r>
                    </a:p>
                    <a:p>
                      <a:pPr algn="ctr" fontAlgn="ctr"/>
                      <a:r>
                        <a:rPr lang="en-GB" sz="1400" b="1" i="0" u="none" strike="noStrike" dirty="0">
                          <a:solidFill>
                            <a:srgbClr val="000000"/>
                          </a:solidFill>
                          <a:effectLst/>
                          <a:latin typeface="Calibri" panose="020F0502020204030204" pitchFamily="34" charset="0"/>
                        </a:rPr>
                        <a:t> k 11. 10. 2023</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39681379"/>
                  </a:ext>
                </a:extLst>
              </a:tr>
              <a:tr h="273045">
                <a:tc>
                  <a:txBody>
                    <a:bodyPr/>
                    <a:lstStyle/>
                    <a:p>
                      <a:pPr algn="l" fontAlgn="b"/>
                      <a:r>
                        <a:rPr lang="en-GB" sz="1400" b="0" i="0" u="none" strike="noStrike">
                          <a:solidFill>
                            <a:srgbClr val="000000"/>
                          </a:solidFill>
                          <a:effectLst/>
                          <a:latin typeface="Calibri" panose="020F0502020204030204" pitchFamily="34" charset="0"/>
                        </a:rPr>
                        <a:t>Institut postgraduálního vzdělávání ve zdravotnictví</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400" b="0" i="0" u="none" strike="noStrike">
                          <a:solidFill>
                            <a:srgbClr val="000000"/>
                          </a:solidFill>
                          <a:effectLst/>
                          <a:latin typeface="Calibri" panose="020F0502020204030204" pitchFamily="34" charset="0"/>
                        </a:rPr>
                        <a:t>223</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18222044"/>
                  </a:ext>
                </a:extLst>
              </a:tr>
              <a:tr h="273045">
                <a:tc>
                  <a:txBody>
                    <a:bodyPr/>
                    <a:lstStyle/>
                    <a:p>
                      <a:pPr algn="l" fontAlgn="b"/>
                      <a:r>
                        <a:rPr lang="en-GB" sz="1400" b="0" i="0" u="none" strike="noStrike">
                          <a:solidFill>
                            <a:srgbClr val="000000"/>
                          </a:solidFill>
                          <a:effectLst/>
                          <a:latin typeface="Calibri" panose="020F0502020204030204" pitchFamily="34" charset="0"/>
                        </a:rPr>
                        <a:t>Masarykova univerzita - Lékařská fakulta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panose="020F0502020204030204" pitchFamily="34" charset="0"/>
                        </a:rPr>
                        <a:t>218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9758826"/>
                  </a:ext>
                </a:extLst>
              </a:tr>
              <a:tr h="273045">
                <a:tc>
                  <a:txBody>
                    <a:bodyPr/>
                    <a:lstStyle/>
                    <a:p>
                      <a:pPr algn="l" fontAlgn="b"/>
                      <a:r>
                        <a:rPr lang="en-GB" sz="1400" b="0" i="0" u="none" strike="noStrike">
                          <a:solidFill>
                            <a:srgbClr val="000000"/>
                          </a:solidFill>
                          <a:effectLst/>
                          <a:latin typeface="Calibri" panose="020F0502020204030204" pitchFamily="34" charset="0"/>
                        </a:rPr>
                        <a:t>Ostravská univerzita - Lékařská fakulta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a:solidFill>
                            <a:srgbClr val="000000"/>
                          </a:solidFill>
                          <a:effectLst/>
                          <a:latin typeface="Calibri" panose="020F0502020204030204" pitchFamily="34" charset="0"/>
                        </a:rPr>
                        <a:t>59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9083284"/>
                  </a:ext>
                </a:extLst>
              </a:tr>
              <a:tr h="273045">
                <a:tc>
                  <a:txBody>
                    <a:bodyPr/>
                    <a:lstStyle/>
                    <a:p>
                      <a:pPr algn="l" fontAlgn="b"/>
                      <a:r>
                        <a:rPr lang="nn-NO" sz="1400" b="0" i="0" u="none" strike="noStrike">
                          <a:solidFill>
                            <a:srgbClr val="000000"/>
                          </a:solidFill>
                          <a:effectLst/>
                          <a:latin typeface="Calibri" panose="020F0502020204030204" pitchFamily="34" charset="0"/>
                        </a:rPr>
                        <a:t>Univerzita Karlova - 1. lékařská fakulta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a:solidFill>
                            <a:srgbClr val="000000"/>
                          </a:solidFill>
                          <a:effectLst/>
                          <a:latin typeface="Calibri" panose="020F0502020204030204" pitchFamily="34" charset="0"/>
                        </a:rPr>
                        <a:t>110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111776"/>
                  </a:ext>
                </a:extLst>
              </a:tr>
              <a:tr h="273045">
                <a:tc>
                  <a:txBody>
                    <a:bodyPr/>
                    <a:lstStyle/>
                    <a:p>
                      <a:pPr algn="l" fontAlgn="b"/>
                      <a:r>
                        <a:rPr lang="nn-NO" sz="1400" b="0" i="0" u="none" strike="noStrike">
                          <a:solidFill>
                            <a:srgbClr val="000000"/>
                          </a:solidFill>
                          <a:effectLst/>
                          <a:latin typeface="Calibri" panose="020F0502020204030204" pitchFamily="34" charset="0"/>
                        </a:rPr>
                        <a:t>Univerzita Karlova - 2. lékařská fakulta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a:solidFill>
                            <a:srgbClr val="000000"/>
                          </a:solidFill>
                          <a:effectLst/>
                          <a:latin typeface="Calibri" panose="020F0502020204030204" pitchFamily="34" charset="0"/>
                        </a:rPr>
                        <a:t>195</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6565729"/>
                  </a:ext>
                </a:extLst>
              </a:tr>
              <a:tr h="273045">
                <a:tc>
                  <a:txBody>
                    <a:bodyPr/>
                    <a:lstStyle/>
                    <a:p>
                      <a:pPr algn="l" fontAlgn="b"/>
                      <a:r>
                        <a:rPr lang="nn-NO" sz="1400" b="0" i="0" u="none" strike="noStrike">
                          <a:solidFill>
                            <a:srgbClr val="000000"/>
                          </a:solidFill>
                          <a:effectLst/>
                          <a:latin typeface="Calibri" panose="020F0502020204030204" pitchFamily="34" charset="0"/>
                        </a:rPr>
                        <a:t>Univerzita Karlova - 3. lékařská fakulta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a:solidFill>
                            <a:srgbClr val="000000"/>
                          </a:solidFill>
                          <a:effectLst/>
                          <a:latin typeface="Calibri" panose="020F0502020204030204" pitchFamily="34" charset="0"/>
                        </a:rPr>
                        <a:t>221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22322111"/>
                  </a:ext>
                </a:extLst>
              </a:tr>
              <a:tr h="273045">
                <a:tc>
                  <a:txBody>
                    <a:bodyPr/>
                    <a:lstStyle/>
                    <a:p>
                      <a:pPr algn="l" fontAlgn="b"/>
                      <a:r>
                        <a:rPr lang="en-GB" sz="1400" b="0" i="0" u="none" strike="noStrike">
                          <a:solidFill>
                            <a:srgbClr val="000000"/>
                          </a:solidFill>
                          <a:effectLst/>
                          <a:latin typeface="Calibri" panose="020F0502020204030204" pitchFamily="34" charset="0"/>
                        </a:rPr>
                        <a:t>Univerzita Karlova - Lékařská fakulta v Hradci Králové</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a:solidFill>
                            <a:srgbClr val="000000"/>
                          </a:solidFill>
                          <a:effectLst/>
                          <a:latin typeface="Calibri" panose="020F0502020204030204" pitchFamily="34" charset="0"/>
                        </a:rPr>
                        <a:t>102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0210330"/>
                  </a:ext>
                </a:extLst>
              </a:tr>
              <a:tr h="273045">
                <a:tc>
                  <a:txBody>
                    <a:bodyPr/>
                    <a:lstStyle/>
                    <a:p>
                      <a:pPr algn="l" fontAlgn="b"/>
                      <a:r>
                        <a:rPr lang="en-GB" sz="1400" b="0" i="0" u="none" strike="noStrike">
                          <a:solidFill>
                            <a:srgbClr val="000000"/>
                          </a:solidFill>
                          <a:effectLst/>
                          <a:latin typeface="Calibri" panose="020F0502020204030204" pitchFamily="34" charset="0"/>
                        </a:rPr>
                        <a:t>Univerzita Karlova - Lékařská fakulta v Plzni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400" b="0" i="0" u="none" strike="noStrike" dirty="0">
                          <a:solidFill>
                            <a:srgbClr val="000000"/>
                          </a:solidFill>
                          <a:effectLst/>
                          <a:latin typeface="Calibri" panose="020F0502020204030204" pitchFamily="34" charset="0"/>
                        </a:rPr>
                        <a:t>128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2021447"/>
                  </a:ext>
                </a:extLst>
              </a:tr>
              <a:tr h="273045">
                <a:tc>
                  <a:txBody>
                    <a:bodyPr/>
                    <a:lstStyle/>
                    <a:p>
                      <a:pPr algn="l" fontAlgn="b"/>
                      <a:r>
                        <a:rPr lang="en-GB" sz="1400" b="0" i="0" u="none" strike="noStrike">
                          <a:solidFill>
                            <a:srgbClr val="000000"/>
                          </a:solidFill>
                          <a:effectLst/>
                          <a:latin typeface="Calibri" panose="020F0502020204030204" pitchFamily="34" charset="0"/>
                        </a:rPr>
                        <a:t>Univerzita Palackého v Olomouci - Lékařská fakulta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209</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799765"/>
                  </a:ext>
                </a:extLst>
              </a:tr>
              <a:tr h="273045">
                <a:tc>
                  <a:txBody>
                    <a:bodyPr/>
                    <a:lstStyle/>
                    <a:p>
                      <a:pPr algn="l" fontAlgn="b"/>
                      <a:r>
                        <a:rPr lang="en-GB" sz="1400" b="1" i="0" u="none" strike="noStrike" dirty="0" err="1">
                          <a:solidFill>
                            <a:srgbClr val="000000"/>
                          </a:solidFill>
                          <a:effectLst/>
                          <a:latin typeface="Calibri" panose="020F0502020204030204" pitchFamily="34" charset="0"/>
                        </a:rPr>
                        <a:t>Celkem</a:t>
                      </a:r>
                      <a:endParaRPr lang="en-GB" sz="14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solidFill>
                            <a:srgbClr val="000000"/>
                          </a:solidFill>
                          <a:effectLst/>
                          <a:latin typeface="Calibri" panose="020F0502020204030204" pitchFamily="34" charset="0"/>
                        </a:rPr>
                        <a:t>1 465</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691209"/>
                  </a:ext>
                </a:extLst>
              </a:tr>
            </a:tbl>
          </a:graphicData>
        </a:graphic>
      </p:graphicFrame>
    </p:spTree>
    <p:extLst>
      <p:ext uri="{BB962C8B-B14F-4D97-AF65-F5344CB8AC3E}">
        <p14:creationId xmlns:p14="http://schemas.microsoft.com/office/powerpoint/2010/main" val="3788892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EA328CEC-C272-456D-B936-D7E722870E2A}"/>
              </a:ext>
            </a:extLst>
          </p:cNvPr>
          <p:cNvSpPr txBox="1">
            <a:spLocks/>
          </p:cNvSpPr>
          <p:nvPr>
            <p:custDataLst>
              <p:tags r:id="rId1"/>
            </p:custDataLst>
          </p:nvPr>
        </p:nvSpPr>
        <p:spPr>
          <a:xfrm>
            <a:off x="257558" y="156024"/>
            <a:ext cx="11743706" cy="774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2600" b="1" i="0" u="none" strike="noStrike" kern="1200" cap="none" spc="0" normalizeH="0" baseline="0" noProof="0" dirty="0">
                <a:ln>
                  <a:noFill/>
                </a:ln>
                <a:solidFill>
                  <a:srgbClr val="F6063C"/>
                </a:solidFill>
                <a:effectLst/>
                <a:uLnTx/>
                <a:uFillTx/>
                <a:latin typeface="Calibri" panose="020F0502020204030204"/>
                <a:ea typeface="+mj-ea"/>
                <a:cs typeface="+mj-cs"/>
              </a:rPr>
              <a:t>Počet zaměstnaných absolventů PLDD/pediatrie: CELKEM 2016 - 2022</a:t>
            </a:r>
          </a:p>
        </p:txBody>
      </p:sp>
      <p:sp>
        <p:nvSpPr>
          <p:cNvPr id="4" name="TextovéPole 3">
            <a:extLst>
              <a:ext uri="{FF2B5EF4-FFF2-40B4-BE49-F238E27FC236}">
                <a16:creationId xmlns:a16="http://schemas.microsoft.com/office/drawing/2014/main" id="{E5902A31-2365-EF2A-12E6-D735C8AFD795}"/>
              </a:ext>
            </a:extLst>
          </p:cNvPr>
          <p:cNvSpPr txBox="1"/>
          <p:nvPr>
            <p:custDataLst>
              <p:tags r:id="rId2"/>
            </p:custDataLst>
          </p:nvPr>
        </p:nvSpPr>
        <p:spPr>
          <a:xfrm>
            <a:off x="2915727" y="5982568"/>
            <a:ext cx="75308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Celkem absolventů specializace PLDD nebo Pediatrie v letech 2016-2022: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318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-z toho zaměstnaných po atestaci: </a:t>
            </a: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292 </a:t>
            </a:r>
            <a:r>
              <a:rPr kumimoji="0" lang="cs-CZ" sz="1600" b="0" i="1" u="none" strike="noStrike" kern="1200" cap="none" spc="0" normalizeH="0" baseline="0" noProof="0" dirty="0">
                <a:ln>
                  <a:noFill/>
                </a:ln>
                <a:solidFill>
                  <a:prstClr val="black"/>
                </a:solidFill>
                <a:effectLst/>
                <a:uLnTx/>
                <a:uFillTx/>
                <a:latin typeface="Calibri" panose="020F0502020204030204"/>
                <a:ea typeface="+mn-ea"/>
                <a:cs typeface="+mn-cs"/>
              </a:rPr>
              <a:t>(92%)</a:t>
            </a:r>
            <a:endPar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Tabulka 7">
            <a:extLst>
              <a:ext uri="{FF2B5EF4-FFF2-40B4-BE49-F238E27FC236}">
                <a16:creationId xmlns:a16="http://schemas.microsoft.com/office/drawing/2014/main" id="{6CD0E45B-2F1A-79F3-7EA3-0BECC1A4A7DA}"/>
              </a:ext>
            </a:extLst>
          </p:cNvPr>
          <p:cNvGraphicFramePr>
            <a:graphicFrameLocks noGrp="1"/>
          </p:cNvGraphicFramePr>
          <p:nvPr>
            <p:custDataLst>
              <p:tags r:id="rId3"/>
            </p:custDataLst>
          </p:nvPr>
        </p:nvGraphicFramePr>
        <p:xfrm>
          <a:off x="671875" y="1554378"/>
          <a:ext cx="10929003" cy="4413798"/>
        </p:xfrm>
        <a:graphic>
          <a:graphicData uri="http://schemas.openxmlformats.org/drawingml/2006/table">
            <a:tbl>
              <a:tblPr/>
              <a:tblGrid>
                <a:gridCol w="2324600">
                  <a:extLst>
                    <a:ext uri="{9D8B030D-6E8A-4147-A177-3AD203B41FA5}">
                      <a16:colId xmlns:a16="http://schemas.microsoft.com/office/drawing/2014/main" val="548919774"/>
                    </a:ext>
                  </a:extLst>
                </a:gridCol>
                <a:gridCol w="1171237">
                  <a:extLst>
                    <a:ext uri="{9D8B030D-6E8A-4147-A177-3AD203B41FA5}">
                      <a16:colId xmlns:a16="http://schemas.microsoft.com/office/drawing/2014/main" val="2625961925"/>
                    </a:ext>
                  </a:extLst>
                </a:gridCol>
                <a:gridCol w="1171237">
                  <a:extLst>
                    <a:ext uri="{9D8B030D-6E8A-4147-A177-3AD203B41FA5}">
                      <a16:colId xmlns:a16="http://schemas.microsoft.com/office/drawing/2014/main" val="1685299781"/>
                    </a:ext>
                  </a:extLst>
                </a:gridCol>
                <a:gridCol w="1171237">
                  <a:extLst>
                    <a:ext uri="{9D8B030D-6E8A-4147-A177-3AD203B41FA5}">
                      <a16:colId xmlns:a16="http://schemas.microsoft.com/office/drawing/2014/main" val="3890138220"/>
                    </a:ext>
                  </a:extLst>
                </a:gridCol>
                <a:gridCol w="1171237">
                  <a:extLst>
                    <a:ext uri="{9D8B030D-6E8A-4147-A177-3AD203B41FA5}">
                      <a16:colId xmlns:a16="http://schemas.microsoft.com/office/drawing/2014/main" val="313104938"/>
                    </a:ext>
                  </a:extLst>
                </a:gridCol>
                <a:gridCol w="1171237">
                  <a:extLst>
                    <a:ext uri="{9D8B030D-6E8A-4147-A177-3AD203B41FA5}">
                      <a16:colId xmlns:a16="http://schemas.microsoft.com/office/drawing/2014/main" val="3727187461"/>
                    </a:ext>
                  </a:extLst>
                </a:gridCol>
                <a:gridCol w="1171237">
                  <a:extLst>
                    <a:ext uri="{9D8B030D-6E8A-4147-A177-3AD203B41FA5}">
                      <a16:colId xmlns:a16="http://schemas.microsoft.com/office/drawing/2014/main" val="3793616552"/>
                    </a:ext>
                  </a:extLst>
                </a:gridCol>
                <a:gridCol w="1576981">
                  <a:extLst>
                    <a:ext uri="{9D8B030D-6E8A-4147-A177-3AD203B41FA5}">
                      <a16:colId xmlns:a16="http://schemas.microsoft.com/office/drawing/2014/main" val="3114836847"/>
                    </a:ext>
                  </a:extLst>
                </a:gridCol>
              </a:tblGrid>
              <a:tr h="565254">
                <a:tc rowSpan="2">
                  <a:txBody>
                    <a:bodyPr/>
                    <a:lstStyle/>
                    <a:p>
                      <a:pPr algn="ctr" fontAlgn="ctr"/>
                      <a:r>
                        <a:rPr lang="cs-CZ" sz="1400" b="1" i="0" u="none" strike="noStrike" dirty="0">
                          <a:solidFill>
                            <a:srgbClr val="000000"/>
                          </a:solidFill>
                          <a:effectLst/>
                          <a:latin typeface="Calibri" panose="020F0502020204030204" pitchFamily="34" charset="0"/>
                        </a:rPr>
                        <a:t>Kraj zaměstnání*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ctr"/>
                      <a:r>
                        <a:rPr lang="cs-CZ" sz="1400" b="1" i="0" u="none" strike="noStrike" dirty="0">
                          <a:solidFill>
                            <a:srgbClr val="FF0000"/>
                          </a:solidFill>
                          <a:effectLst/>
                          <a:latin typeface="Calibri" panose="020F0502020204030204" pitchFamily="34" charset="0"/>
                        </a:rPr>
                        <a:t>Samostatná ordinace PLDD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ctr"/>
                      <a:endParaRPr lang="cs-CZ" sz="14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cs-CZ" sz="1400" b="1" i="0" u="none" strike="noStrike" dirty="0">
                          <a:solidFill>
                            <a:srgbClr val="000000"/>
                          </a:solidFill>
                          <a:effectLst/>
                          <a:latin typeface="Calibri" panose="020F0502020204030204" pitchFamily="34" charset="0"/>
                        </a:rPr>
                        <a:t>Jiné ambulantní zařízení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ctr"/>
                      <a:endParaRPr lang="cs-CZ"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D9E1F2"/>
                    </a:solidFill>
                  </a:tcPr>
                </a:tc>
                <a:tc gridSpan="2">
                  <a:txBody>
                    <a:bodyPr/>
                    <a:lstStyle/>
                    <a:p>
                      <a:pPr algn="ctr" fontAlgn="ctr"/>
                      <a:r>
                        <a:rPr lang="cs-CZ" sz="1400" b="1" i="0" u="none" strike="noStrike" dirty="0">
                          <a:solidFill>
                            <a:srgbClr val="000000"/>
                          </a:solidFill>
                          <a:effectLst/>
                          <a:latin typeface="Calibri" panose="020F0502020204030204" pitchFamily="34" charset="0"/>
                        </a:rPr>
                        <a:t>Nemocnice / jiné lůžkové zařízení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fontAlgn="ctr"/>
                      <a:endParaRPr lang="cs-CZ" sz="14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D9E1F2"/>
                    </a:solidFill>
                  </a:tcPr>
                </a:tc>
                <a:tc rowSpan="2">
                  <a:txBody>
                    <a:bodyPr/>
                    <a:lstStyle/>
                    <a:p>
                      <a:pPr algn="ctr" fontAlgn="b"/>
                      <a:r>
                        <a:rPr lang="cs-CZ" sz="1400" b="1" i="0" u="none" strike="noStrike" dirty="0">
                          <a:solidFill>
                            <a:srgbClr val="000000"/>
                          </a:solidFill>
                          <a:effectLst/>
                          <a:latin typeface="Calibri" panose="020F0502020204030204" pitchFamily="34" charset="0"/>
                        </a:rPr>
                        <a:t>Unikátní počet zaměstnaných absolventů v kraji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86090710"/>
                  </a:ext>
                </a:extLst>
              </a:tr>
              <a:tr h="240534">
                <a:tc vMerge="1">
                  <a:txBody>
                    <a:bodyPr/>
                    <a:lstStyle/>
                    <a:p>
                      <a:endParaRPr lang="cs-CZ"/>
                    </a:p>
                  </a:txBody>
                  <a:tcPr/>
                </a:tc>
                <a:tc>
                  <a:txBody>
                    <a:bodyPr/>
                    <a:lstStyle/>
                    <a:p>
                      <a:pPr algn="ctr" fontAlgn="ctr"/>
                      <a:r>
                        <a:rPr lang="cs-CZ" sz="1400" b="1" i="0" u="none" strike="noStrike" dirty="0">
                          <a:solidFill>
                            <a:srgbClr val="000000"/>
                          </a:solidFill>
                          <a:effectLst/>
                          <a:latin typeface="Calibri" panose="020F0502020204030204" pitchFamily="34" charset="0"/>
                        </a:rPr>
                        <a:t>zaměstnán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jen DPP/DPČ</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zaměstnán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jen DPP/DPČ</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zaměstnán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jen DPP/DPČ</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cs-CZ"/>
                    </a:p>
                  </a:txBody>
                  <a:tcPr/>
                </a:tc>
                <a:extLst>
                  <a:ext uri="{0D108BD9-81ED-4DB2-BD59-A6C34878D82A}">
                    <a16:rowId xmlns:a16="http://schemas.microsoft.com/office/drawing/2014/main" val="1878566138"/>
                  </a:ext>
                </a:extLst>
              </a:tr>
              <a:tr h="240534">
                <a:tc>
                  <a:txBody>
                    <a:bodyPr/>
                    <a:lstStyle/>
                    <a:p>
                      <a:pPr algn="l" fontAlgn="b"/>
                      <a:r>
                        <a:rPr lang="cs-CZ" sz="1400" b="0" i="0" u="none" strike="noStrike" dirty="0">
                          <a:solidFill>
                            <a:srgbClr val="000000"/>
                          </a:solidFill>
                          <a:effectLst/>
                          <a:latin typeface="Calibri" panose="020F0502020204030204" pitchFamily="34" charset="0"/>
                        </a:rPr>
                        <a:t>Hlavní město Praha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24 (34,8 %)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 (4,3 %)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11 (15,9 %)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 (7,2 %)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22 (31,9 %)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4 (5,8 %)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626103035"/>
                  </a:ext>
                </a:extLst>
              </a:tr>
              <a:tr h="240534">
                <a:tc>
                  <a:txBody>
                    <a:bodyPr/>
                    <a:lstStyle/>
                    <a:p>
                      <a:pPr algn="l" fontAlgn="b"/>
                      <a:r>
                        <a:rPr lang="cs-CZ" sz="1400" b="0" i="0" u="none" strike="noStrike" dirty="0">
                          <a:solidFill>
                            <a:srgbClr val="000000"/>
                          </a:solidFill>
                          <a:effectLst/>
                          <a:latin typeface="Calibri" panose="020F0502020204030204" pitchFamily="34" charset="0"/>
                        </a:rPr>
                        <a:t>Středočeský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20 (44,4 %)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 (11,1 %)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 (4,4 %)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15 (33,3 %)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 (6,7 %)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14300149"/>
                  </a:ext>
                </a:extLst>
              </a:tr>
              <a:tr h="240534">
                <a:tc>
                  <a:txBody>
                    <a:bodyPr/>
                    <a:lstStyle/>
                    <a:p>
                      <a:pPr algn="l" fontAlgn="b"/>
                      <a:r>
                        <a:rPr lang="cs-CZ" sz="1400" b="0" i="0" u="none" strike="noStrike" dirty="0">
                          <a:solidFill>
                            <a:srgbClr val="000000"/>
                          </a:solidFill>
                          <a:effectLst/>
                          <a:latin typeface="Calibri" panose="020F0502020204030204" pitchFamily="34" charset="0"/>
                        </a:rPr>
                        <a:t>Jihočeský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11 (45,8 %)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(4,2 %)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(4,2 %)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10 (41,7 %)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(4,2 %)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70521238"/>
                  </a:ext>
                </a:extLst>
              </a:tr>
              <a:tr h="240534">
                <a:tc>
                  <a:txBody>
                    <a:bodyPr/>
                    <a:lstStyle/>
                    <a:p>
                      <a:pPr algn="l" fontAlgn="b"/>
                      <a:r>
                        <a:rPr lang="cs-CZ" sz="1400" b="0" i="0" u="none" strike="noStrike" dirty="0">
                          <a:solidFill>
                            <a:srgbClr val="000000"/>
                          </a:solidFill>
                          <a:effectLst/>
                          <a:latin typeface="Calibri" panose="020F0502020204030204" pitchFamily="34" charset="0"/>
                        </a:rPr>
                        <a:t>Plzeňský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4 (50,0 %)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(12,5 %)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(12,5 %)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 (25,0 %)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52587105"/>
                  </a:ext>
                </a:extLst>
              </a:tr>
              <a:tr h="240534">
                <a:tc>
                  <a:txBody>
                    <a:bodyPr/>
                    <a:lstStyle/>
                    <a:p>
                      <a:pPr algn="l" fontAlgn="b"/>
                      <a:r>
                        <a:rPr lang="cs-CZ" sz="1400" b="0" i="0" u="none" strike="noStrike" dirty="0">
                          <a:solidFill>
                            <a:srgbClr val="000000"/>
                          </a:solidFill>
                          <a:effectLst/>
                          <a:latin typeface="Calibri" panose="020F0502020204030204" pitchFamily="34" charset="0"/>
                        </a:rPr>
                        <a:t>Karlovarský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4 (80,0 %)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(20,0 %)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78652780"/>
                  </a:ext>
                </a:extLst>
              </a:tr>
              <a:tr h="240534">
                <a:tc>
                  <a:txBody>
                    <a:bodyPr/>
                    <a:lstStyle/>
                    <a:p>
                      <a:pPr algn="l" fontAlgn="b"/>
                      <a:r>
                        <a:rPr lang="cs-CZ" sz="1400" b="0" i="0" u="none" strike="noStrike" dirty="0">
                          <a:solidFill>
                            <a:srgbClr val="000000"/>
                          </a:solidFill>
                          <a:effectLst/>
                          <a:latin typeface="Calibri" panose="020F0502020204030204" pitchFamily="34" charset="0"/>
                        </a:rPr>
                        <a:t>Ústecký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 (18,5 %)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(3,7 %)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18 (66,7 %)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 (11,1 %)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34307818"/>
                  </a:ext>
                </a:extLst>
              </a:tr>
              <a:tr h="240534">
                <a:tc>
                  <a:txBody>
                    <a:bodyPr/>
                    <a:lstStyle/>
                    <a:p>
                      <a:pPr algn="l" fontAlgn="b"/>
                      <a:r>
                        <a:rPr lang="cs-CZ" sz="1400" b="0" i="0" u="none" strike="noStrike" dirty="0">
                          <a:solidFill>
                            <a:srgbClr val="000000"/>
                          </a:solidFill>
                          <a:effectLst/>
                          <a:latin typeface="Calibri" panose="020F0502020204030204" pitchFamily="34" charset="0"/>
                        </a:rPr>
                        <a:t>Liberecký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 (50,0 %)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(6,3 %)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6 (37,5 %)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(6,3 %)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651934582"/>
                  </a:ext>
                </a:extLst>
              </a:tr>
              <a:tr h="240534">
                <a:tc>
                  <a:txBody>
                    <a:bodyPr/>
                    <a:lstStyle/>
                    <a:p>
                      <a:pPr algn="l" fontAlgn="b"/>
                      <a:r>
                        <a:rPr lang="cs-CZ" sz="1400" b="0" i="0" u="none" strike="noStrike" dirty="0">
                          <a:solidFill>
                            <a:srgbClr val="000000"/>
                          </a:solidFill>
                          <a:effectLst/>
                          <a:latin typeface="Calibri" panose="020F0502020204030204" pitchFamily="34" charset="0"/>
                        </a:rPr>
                        <a:t>Královéhradecký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6 (31,6 %)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(5,3 %)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 (42,1 %)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4 (21,1 %)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57262043"/>
                  </a:ext>
                </a:extLst>
              </a:tr>
              <a:tr h="240534">
                <a:tc>
                  <a:txBody>
                    <a:bodyPr/>
                    <a:lstStyle/>
                    <a:p>
                      <a:pPr algn="l" fontAlgn="b"/>
                      <a:r>
                        <a:rPr lang="cs-CZ" sz="1400" b="0" i="0" u="none" strike="noStrike" dirty="0">
                          <a:solidFill>
                            <a:srgbClr val="000000"/>
                          </a:solidFill>
                          <a:effectLst/>
                          <a:latin typeface="Calibri" panose="020F0502020204030204" pitchFamily="34" charset="0"/>
                        </a:rPr>
                        <a:t>Pardubický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 (38,5 %)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 (15,4 %)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 (38,5 %)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(7,7 %)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644228022"/>
                  </a:ext>
                </a:extLst>
              </a:tr>
              <a:tr h="240534">
                <a:tc>
                  <a:txBody>
                    <a:bodyPr/>
                    <a:lstStyle/>
                    <a:p>
                      <a:pPr algn="l" fontAlgn="b"/>
                      <a:r>
                        <a:rPr lang="cs-CZ" sz="1400" b="0" i="0" u="none" strike="noStrike" dirty="0">
                          <a:solidFill>
                            <a:srgbClr val="000000"/>
                          </a:solidFill>
                          <a:effectLst/>
                          <a:latin typeface="Calibri" panose="020F0502020204030204" pitchFamily="34" charset="0"/>
                        </a:rPr>
                        <a:t>Vysočina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6 (50,0 %)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6 (50,0 %)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63301624"/>
                  </a:ext>
                </a:extLst>
              </a:tr>
              <a:tr h="240534">
                <a:tc>
                  <a:txBody>
                    <a:bodyPr/>
                    <a:lstStyle/>
                    <a:p>
                      <a:pPr algn="l" fontAlgn="b"/>
                      <a:r>
                        <a:rPr lang="cs-CZ" sz="1400" b="0" i="0" u="none" strike="noStrike" dirty="0">
                          <a:solidFill>
                            <a:srgbClr val="000000"/>
                          </a:solidFill>
                          <a:effectLst/>
                          <a:latin typeface="Calibri" panose="020F0502020204030204" pitchFamily="34" charset="0"/>
                        </a:rPr>
                        <a:t>Jihomoravský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16 (55,2 %)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 (6,9 %)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11 (37,9 %)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41628250"/>
                  </a:ext>
                </a:extLst>
              </a:tr>
              <a:tr h="240534">
                <a:tc>
                  <a:txBody>
                    <a:bodyPr/>
                    <a:lstStyle/>
                    <a:p>
                      <a:pPr algn="l" fontAlgn="b"/>
                      <a:r>
                        <a:rPr lang="cs-CZ" sz="1400" b="0" i="0" u="none" strike="noStrike" dirty="0">
                          <a:solidFill>
                            <a:srgbClr val="000000"/>
                          </a:solidFill>
                          <a:effectLst/>
                          <a:latin typeface="Calibri" panose="020F0502020204030204" pitchFamily="34" charset="0"/>
                        </a:rPr>
                        <a:t>Olomoucký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11 (40,7 %)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(3,7 %)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(3,7 %)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14 (51,9 %)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588456338"/>
                  </a:ext>
                </a:extLst>
              </a:tr>
              <a:tr h="240534">
                <a:tc>
                  <a:txBody>
                    <a:bodyPr/>
                    <a:lstStyle/>
                    <a:p>
                      <a:pPr algn="l" fontAlgn="b"/>
                      <a:r>
                        <a:rPr lang="cs-CZ" sz="1400" b="0" i="0" u="none" strike="noStrike" dirty="0">
                          <a:solidFill>
                            <a:srgbClr val="000000"/>
                          </a:solidFill>
                          <a:effectLst/>
                          <a:latin typeface="Calibri" panose="020F0502020204030204" pitchFamily="34" charset="0"/>
                        </a:rPr>
                        <a:t>Zlínský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7 (31,8 %)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(4,5 %)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9 (40,9 %)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 (22,7 %)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84225423"/>
                  </a:ext>
                </a:extLst>
              </a:tr>
              <a:tr h="240534">
                <a:tc>
                  <a:txBody>
                    <a:bodyPr/>
                    <a:lstStyle/>
                    <a:p>
                      <a:pPr algn="l" fontAlgn="b"/>
                      <a:r>
                        <a:rPr lang="cs-CZ" sz="1400" b="0" i="0" u="none" strike="noStrike" dirty="0">
                          <a:solidFill>
                            <a:srgbClr val="000000"/>
                          </a:solidFill>
                          <a:effectLst/>
                          <a:latin typeface="Calibri" panose="020F0502020204030204" pitchFamily="34" charset="0"/>
                        </a:rPr>
                        <a:t>Moravskoslezský kraj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22 (62,9 %)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 (5,7 %)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 (5,7 %)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s-CZ"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 (22,9 %)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 (2,9 %)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587180"/>
                  </a:ext>
                </a:extLst>
              </a:tr>
              <a:tr h="240534">
                <a:tc>
                  <a:txBody>
                    <a:bodyPr/>
                    <a:lstStyle/>
                    <a:p>
                      <a:pPr algn="l" fontAlgn="b"/>
                      <a:r>
                        <a:rPr lang="cs-CZ" sz="1400" b="1" i="0" u="none" strike="noStrike" dirty="0">
                          <a:solidFill>
                            <a:srgbClr val="000000"/>
                          </a:solidFill>
                          <a:effectLst/>
                          <a:latin typeface="Calibri" panose="020F0502020204030204" pitchFamily="34" charset="0"/>
                        </a:rPr>
                        <a:t>ČR*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dirty="0">
                          <a:solidFill>
                            <a:schemeClr val="bg1"/>
                          </a:solidFill>
                          <a:effectLst/>
                          <a:latin typeface="Calibri" panose="020F0502020204030204" pitchFamily="34" charset="0"/>
                        </a:rPr>
                        <a:t>140 (47,9 %)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cs-CZ" sz="1400" b="1" i="0" u="none" strike="noStrike" dirty="0">
                          <a:solidFill>
                            <a:schemeClr val="bg1"/>
                          </a:solidFill>
                          <a:effectLst/>
                          <a:latin typeface="Calibri" panose="020F0502020204030204" pitchFamily="34" charset="0"/>
                        </a:rPr>
                        <a:t>13 (4,5 %)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cs-CZ" sz="1400" b="0" i="0" u="none" strike="noStrike">
                          <a:solidFill>
                            <a:srgbClr val="000000"/>
                          </a:solidFill>
                          <a:effectLst/>
                          <a:latin typeface="Calibri" panose="020F0502020204030204" pitchFamily="34" charset="0"/>
                        </a:rPr>
                        <a:t>17 (5,8 %)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6 (2,1 %)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105 (36,0 %)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11 (3,8 %)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Calibri" panose="020F0502020204030204" pitchFamily="34" charset="0"/>
                        </a:rPr>
                        <a:t>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801216"/>
                  </a:ext>
                </a:extLst>
              </a:tr>
            </a:tbl>
          </a:graphicData>
        </a:graphic>
      </p:graphicFrame>
      <p:sp>
        <p:nvSpPr>
          <p:cNvPr id="9" name="Šipka: ohnutá 8">
            <a:extLst>
              <a:ext uri="{FF2B5EF4-FFF2-40B4-BE49-F238E27FC236}">
                <a16:creationId xmlns:a16="http://schemas.microsoft.com/office/drawing/2014/main" id="{D87CEA02-9375-2305-EF13-3E11FA164EE6}"/>
              </a:ext>
            </a:extLst>
          </p:cNvPr>
          <p:cNvSpPr/>
          <p:nvPr>
            <p:custDataLst>
              <p:tags r:id="rId4"/>
            </p:custDataLst>
          </p:nvPr>
        </p:nvSpPr>
        <p:spPr>
          <a:xfrm rot="10800000">
            <a:off x="10161916" y="6039086"/>
            <a:ext cx="719079" cy="509001"/>
          </a:xfrm>
          <a:prstGeom prst="ben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ovéPole 2">
            <a:extLst>
              <a:ext uri="{FF2B5EF4-FFF2-40B4-BE49-F238E27FC236}">
                <a16:creationId xmlns:a16="http://schemas.microsoft.com/office/drawing/2014/main" id="{5DF7B97F-F01A-CF5A-E104-FE842B6DD665}"/>
              </a:ext>
            </a:extLst>
          </p:cNvPr>
          <p:cNvSpPr txBox="1"/>
          <p:nvPr>
            <p:custDataLst>
              <p:tags r:id="rId5"/>
            </p:custDataLst>
          </p:nvPr>
        </p:nvSpPr>
        <p:spPr>
          <a:xfrm>
            <a:off x="3001817" y="1245143"/>
            <a:ext cx="657080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Calibri" panose="020F0502020204030204"/>
                <a:ea typeface="+mn-ea"/>
                <a:cs typeface="+mn-cs"/>
              </a:rPr>
              <a:t>Rozdělení dle druhu zařízení a pracovněprávního vztahu**</a:t>
            </a:r>
          </a:p>
        </p:txBody>
      </p:sp>
      <p:sp>
        <p:nvSpPr>
          <p:cNvPr id="5" name="TextBox 6">
            <a:extLst>
              <a:ext uri="{FF2B5EF4-FFF2-40B4-BE49-F238E27FC236}">
                <a16:creationId xmlns:a16="http://schemas.microsoft.com/office/drawing/2014/main" id="{A1F3CB11-833A-ED99-2B14-E9660AD17CF5}"/>
              </a:ext>
            </a:extLst>
          </p:cNvPr>
          <p:cNvSpPr txBox="1"/>
          <p:nvPr>
            <p:custDataLst>
              <p:tags r:id="rId6"/>
            </p:custDataLst>
          </p:nvPr>
        </p:nvSpPr>
        <p:spPr>
          <a:xfrm>
            <a:off x="257557" y="543374"/>
            <a:ext cx="1120101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1" u="none" strike="noStrike" kern="1200" cap="none" spc="0" normalizeH="0" baseline="0" noProof="0" dirty="0">
                <a:ln>
                  <a:noFill/>
                </a:ln>
                <a:solidFill>
                  <a:prstClr val="black"/>
                </a:solidFill>
                <a:effectLst/>
                <a:uLnTx/>
                <a:uFillTx/>
                <a:latin typeface="Calibri" panose="020F0502020204030204"/>
                <a:ea typeface="+mn-ea"/>
                <a:cs typeface="+mn-cs"/>
              </a:rPr>
              <a:t>Definice: </a:t>
            </a: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	Počet lékařů, kteří po získání atestace (PLDD nebo pediatrie) nastoupili nebo pokračovali v zaměstnání. </a:t>
            </a:r>
            <a:b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	Započítáni pouze lékaři, kteří získali atestaci mezi roky 2016 a 2022.</a:t>
            </a:r>
          </a:p>
        </p:txBody>
      </p:sp>
      <p:sp>
        <p:nvSpPr>
          <p:cNvPr id="7" name="TextovéPole 6">
            <a:extLst>
              <a:ext uri="{FF2B5EF4-FFF2-40B4-BE49-F238E27FC236}">
                <a16:creationId xmlns:a16="http://schemas.microsoft.com/office/drawing/2014/main" id="{3867CF17-E925-FEB9-9DF2-79067AF3C55B}"/>
              </a:ext>
            </a:extLst>
          </p:cNvPr>
          <p:cNvSpPr txBox="1"/>
          <p:nvPr>
            <p:custDataLst>
              <p:tags r:id="rId7"/>
            </p:custDataLst>
          </p:nvPr>
        </p:nvSpPr>
        <p:spPr>
          <a:xfrm>
            <a:off x="594238" y="6550223"/>
            <a:ext cx="11407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jedena osoba může pracovat ve více krajích; ** v případě více zaměstnání je osoba přiřazena k jednomu místu s prioritizací v řádku směrem zleva doprava.</a:t>
            </a:r>
          </a:p>
        </p:txBody>
      </p:sp>
      <p:sp>
        <p:nvSpPr>
          <p:cNvPr id="2" name="Šipka: doprava 1">
            <a:extLst>
              <a:ext uri="{FF2B5EF4-FFF2-40B4-BE49-F238E27FC236}">
                <a16:creationId xmlns:a16="http://schemas.microsoft.com/office/drawing/2014/main" id="{9099839E-7E21-8E48-B162-977A0605FC12}"/>
              </a:ext>
            </a:extLst>
          </p:cNvPr>
          <p:cNvSpPr/>
          <p:nvPr/>
        </p:nvSpPr>
        <p:spPr>
          <a:xfrm rot="19540544">
            <a:off x="2418155" y="5824715"/>
            <a:ext cx="666750" cy="4672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40510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F179C660-F5DF-6BA5-93CD-7BFE86152F67}"/>
              </a:ext>
            </a:extLst>
          </p:cNvPr>
          <p:cNvSpPr>
            <a:spLocks noGrp="1"/>
          </p:cNvSpPr>
          <p:nvPr>
            <p:ph type="title"/>
            <p:custDataLst>
              <p:tags r:id="rId1"/>
            </p:custDataLst>
          </p:nvPr>
        </p:nvSpPr>
        <p:spPr>
          <a:xfrm>
            <a:off x="349764" y="260648"/>
            <a:ext cx="11492477" cy="648072"/>
          </a:xfrm>
        </p:spPr>
        <p:txBody>
          <a:bodyPr>
            <a:normAutofit/>
          </a:bodyPr>
          <a:lstStyle/>
          <a:p>
            <a:r>
              <a:rPr lang="cs-CZ" dirty="0"/>
              <a:t>Poskytovatelé akutní lůžkové péče v oboru pediatrie a porodnictví </a:t>
            </a:r>
          </a:p>
        </p:txBody>
      </p:sp>
      <p:pic>
        <p:nvPicPr>
          <p:cNvPr id="6" name="Picture 5" descr="A picture containing map, diagram&#10;&#10;Description automatically generated">
            <a:extLst>
              <a:ext uri="{FF2B5EF4-FFF2-40B4-BE49-F238E27FC236}">
                <a16:creationId xmlns:a16="http://schemas.microsoft.com/office/drawing/2014/main" id="{0B64F184-E3EA-77DC-A34A-F803A7C7870D}"/>
              </a:ext>
            </a:extLst>
          </p:cNvPr>
          <p:cNvPicPr>
            <a:picLocks noChangeAspect="1"/>
          </p:cNvPicPr>
          <p:nvPr/>
        </p:nvPicPr>
        <p:blipFill rotWithShape="1">
          <a:blip r:embed="rId3">
            <a:extLst>
              <a:ext uri="{28A0092B-C50C-407E-A947-70E740481C1C}">
                <a14:useLocalDpi xmlns:a14="http://schemas.microsoft.com/office/drawing/2010/main" val="0"/>
              </a:ext>
            </a:extLst>
          </a:blip>
          <a:srcRect t="16147" b="26116"/>
          <a:stretch/>
        </p:blipFill>
        <p:spPr>
          <a:xfrm>
            <a:off x="81837" y="2009163"/>
            <a:ext cx="11875925" cy="4848837"/>
          </a:xfrm>
          <a:prstGeom prst="rect">
            <a:avLst/>
          </a:prstGeom>
        </p:spPr>
      </p:pic>
      <p:sp>
        <p:nvSpPr>
          <p:cNvPr id="7" name="Rectangle 6">
            <a:extLst>
              <a:ext uri="{FF2B5EF4-FFF2-40B4-BE49-F238E27FC236}">
                <a16:creationId xmlns:a16="http://schemas.microsoft.com/office/drawing/2014/main" id="{B1F4E043-2A63-716B-3B60-E398E3F0A532}"/>
              </a:ext>
            </a:extLst>
          </p:cNvPr>
          <p:cNvSpPr/>
          <p:nvPr/>
        </p:nvSpPr>
        <p:spPr>
          <a:xfrm>
            <a:off x="9202723" y="4605556"/>
            <a:ext cx="872455" cy="276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ulka 12">
            <a:extLst>
              <a:ext uri="{FF2B5EF4-FFF2-40B4-BE49-F238E27FC236}">
                <a16:creationId xmlns:a16="http://schemas.microsoft.com/office/drawing/2014/main" id="{52186087-8F95-C542-269D-5D28C88970BF}"/>
              </a:ext>
            </a:extLst>
          </p:cNvPr>
          <p:cNvGraphicFramePr>
            <a:graphicFrameLocks noGrp="1"/>
          </p:cNvGraphicFramePr>
          <p:nvPr/>
        </p:nvGraphicFramePr>
        <p:xfrm>
          <a:off x="5667940" y="763495"/>
          <a:ext cx="6289822" cy="2194560"/>
        </p:xfrm>
        <a:graphic>
          <a:graphicData uri="http://schemas.openxmlformats.org/drawingml/2006/table">
            <a:tbl>
              <a:tblPr>
                <a:tableStyleId>{9D7B26C5-4107-4FEC-AEDC-1716B250A1EF}</a:tableStyleId>
              </a:tblPr>
              <a:tblGrid>
                <a:gridCol w="5031857">
                  <a:extLst>
                    <a:ext uri="{9D8B030D-6E8A-4147-A177-3AD203B41FA5}">
                      <a16:colId xmlns:a16="http://schemas.microsoft.com/office/drawing/2014/main" val="4232759528"/>
                    </a:ext>
                  </a:extLst>
                </a:gridCol>
                <a:gridCol w="1257965">
                  <a:extLst>
                    <a:ext uri="{9D8B030D-6E8A-4147-A177-3AD203B41FA5}">
                      <a16:colId xmlns:a16="http://schemas.microsoft.com/office/drawing/2014/main" val="239920393"/>
                    </a:ext>
                  </a:extLst>
                </a:gridCol>
              </a:tblGrid>
              <a:tr h="0">
                <a:tc>
                  <a:txBody>
                    <a:bodyPr/>
                    <a:lstStyle/>
                    <a:p>
                      <a:r>
                        <a:rPr lang="cs-CZ" sz="2000" b="1" dirty="0"/>
                        <a:t>Celkový počet IČZ s nasmlouvanou odborností dětské lékařství 3_1 a/nebo PLDD 002</a:t>
                      </a:r>
                    </a:p>
                  </a:txBody>
                  <a:tcPr/>
                </a:tc>
                <a:tc>
                  <a:txBody>
                    <a:bodyPr/>
                    <a:lstStyle/>
                    <a:p>
                      <a:pPr algn="ctr"/>
                      <a:r>
                        <a:rPr lang="cs-CZ" sz="2000" b="1" dirty="0"/>
                        <a:t>95</a:t>
                      </a:r>
                    </a:p>
                  </a:txBody>
                  <a:tcPr anchor="ctr"/>
                </a:tc>
                <a:extLst>
                  <a:ext uri="{0D108BD9-81ED-4DB2-BD59-A6C34878D82A}">
                    <a16:rowId xmlns:a16="http://schemas.microsoft.com/office/drawing/2014/main" val="3269321252"/>
                  </a:ext>
                </a:extLst>
              </a:tr>
              <a:tr h="0">
                <a:tc>
                  <a:txBody>
                    <a:bodyPr/>
                    <a:lstStyle/>
                    <a:p>
                      <a:r>
                        <a:rPr lang="cs-CZ" sz="2000" b="1" dirty="0"/>
                        <a:t>Počet IČZ s akutními lůžky v odbornosti dětské lékařství (3_1)</a:t>
                      </a:r>
                    </a:p>
                  </a:txBody>
                  <a:tcPr/>
                </a:tc>
                <a:tc>
                  <a:txBody>
                    <a:bodyPr/>
                    <a:lstStyle/>
                    <a:p>
                      <a:pPr algn="ctr"/>
                      <a:r>
                        <a:rPr lang="cs-CZ" sz="2000" b="1" dirty="0"/>
                        <a:t>81</a:t>
                      </a:r>
                    </a:p>
                  </a:txBody>
                  <a:tcPr anchor="ctr"/>
                </a:tc>
                <a:extLst>
                  <a:ext uri="{0D108BD9-81ED-4DB2-BD59-A6C34878D82A}">
                    <a16:rowId xmlns:a16="http://schemas.microsoft.com/office/drawing/2014/main" val="3066258442"/>
                  </a:ext>
                </a:extLst>
              </a:tr>
              <a:tr h="0">
                <a:tc>
                  <a:txBody>
                    <a:bodyPr/>
                    <a:lstStyle/>
                    <a:p>
                      <a:r>
                        <a:rPr lang="cs-CZ" sz="2000" b="1" dirty="0"/>
                        <a:t>Celkový počet akutních lůžek (</a:t>
                      </a:r>
                      <a:r>
                        <a:rPr lang="cs-CZ" sz="2000" b="1" dirty="0" err="1"/>
                        <a:t>odb</a:t>
                      </a:r>
                      <a:r>
                        <a:rPr lang="cs-CZ" sz="2000" b="1" dirty="0"/>
                        <a:t> 3_1)</a:t>
                      </a:r>
                    </a:p>
                  </a:txBody>
                  <a:tcPr/>
                </a:tc>
                <a:tc>
                  <a:txBody>
                    <a:bodyPr/>
                    <a:lstStyle/>
                    <a:p>
                      <a:pPr algn="ctr"/>
                      <a:r>
                        <a:rPr lang="cs-CZ" sz="2000" b="1" dirty="0"/>
                        <a:t>2 642</a:t>
                      </a:r>
                    </a:p>
                  </a:txBody>
                  <a:tcPr anchor="ctr"/>
                </a:tc>
                <a:extLst>
                  <a:ext uri="{0D108BD9-81ED-4DB2-BD59-A6C34878D82A}">
                    <a16:rowId xmlns:a16="http://schemas.microsoft.com/office/drawing/2014/main" val="3220701216"/>
                  </a:ext>
                </a:extLst>
              </a:tr>
              <a:tr h="0">
                <a:tc>
                  <a:txBody>
                    <a:bodyPr/>
                    <a:lstStyle/>
                    <a:p>
                      <a:r>
                        <a:rPr lang="cs-CZ" sz="2000" b="1" dirty="0"/>
                        <a:t>Celková kapacita L2 a L3 v úvazcích</a:t>
                      </a:r>
                    </a:p>
                  </a:txBody>
                  <a:tcPr/>
                </a:tc>
                <a:tc>
                  <a:txBody>
                    <a:bodyPr/>
                    <a:lstStyle/>
                    <a:p>
                      <a:pPr algn="ctr"/>
                      <a:r>
                        <a:rPr lang="cs-CZ" sz="2000" b="1" dirty="0"/>
                        <a:t>837</a:t>
                      </a:r>
                    </a:p>
                  </a:txBody>
                  <a:tcPr anchor="ctr"/>
                </a:tc>
                <a:extLst>
                  <a:ext uri="{0D108BD9-81ED-4DB2-BD59-A6C34878D82A}">
                    <a16:rowId xmlns:a16="http://schemas.microsoft.com/office/drawing/2014/main" val="4280153148"/>
                  </a:ext>
                </a:extLst>
              </a:tr>
            </a:tbl>
          </a:graphicData>
        </a:graphic>
      </p:graphicFrame>
      <p:sp>
        <p:nvSpPr>
          <p:cNvPr id="4" name="TextovéPole 3">
            <a:extLst>
              <a:ext uri="{FF2B5EF4-FFF2-40B4-BE49-F238E27FC236}">
                <a16:creationId xmlns:a16="http://schemas.microsoft.com/office/drawing/2014/main" id="{47752E61-63F1-A79F-5CF6-BEA61B666933}"/>
              </a:ext>
            </a:extLst>
          </p:cNvPr>
          <p:cNvSpPr txBox="1"/>
          <p:nvPr/>
        </p:nvSpPr>
        <p:spPr>
          <a:xfrm>
            <a:off x="9202723" y="3135475"/>
            <a:ext cx="2639518" cy="76944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prstClr val="black"/>
                </a:solidFill>
                <a:effectLst/>
                <a:uLnTx/>
                <a:uFillTx/>
                <a:latin typeface="Calibri" panose="020F0502020204030204"/>
                <a:ea typeface="+mn-ea"/>
                <a:cs typeface="+mn-cs"/>
              </a:rPr>
              <a:t>1299 lékařů L2 a L3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prstClr val="black"/>
                </a:solidFill>
                <a:effectLst/>
                <a:uLnTx/>
                <a:uFillTx/>
                <a:latin typeface="Calibri" panose="020F0502020204030204"/>
                <a:ea typeface="+mn-ea"/>
                <a:cs typeface="+mn-cs"/>
              </a:rPr>
              <a:t>17% ve věku 60+ </a:t>
            </a:r>
          </a:p>
        </p:txBody>
      </p:sp>
    </p:spTree>
    <p:extLst>
      <p:ext uri="{BB962C8B-B14F-4D97-AF65-F5344CB8AC3E}">
        <p14:creationId xmlns:p14="http://schemas.microsoft.com/office/powerpoint/2010/main" val="934885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1FC336D-8129-4D53-8F9C-520EC60AD4F1}"/>
              </a:ext>
            </a:extLst>
          </p:cNvPr>
          <p:cNvSpPr>
            <a:spLocks noGrp="1"/>
          </p:cNvSpPr>
          <p:nvPr>
            <p:ph type="title"/>
            <p:custDataLst>
              <p:tags r:id="rId1"/>
            </p:custDataLst>
          </p:nvPr>
        </p:nvSpPr>
        <p:spPr>
          <a:xfrm>
            <a:off x="272590" y="160258"/>
            <a:ext cx="11835673" cy="538364"/>
          </a:xfrm>
        </p:spPr>
        <p:txBody>
          <a:bodyPr>
            <a:noAutofit/>
          </a:bodyPr>
          <a:lstStyle/>
          <a:p>
            <a:pPr lvl="0"/>
            <a:r>
              <a:rPr lang="cs-CZ" sz="3000" noProof="0" dirty="0"/>
              <a:t>Dlouhodobý trend v objemu akutní lůžkové péče: </a:t>
            </a:r>
            <a:r>
              <a:rPr lang="cs-CZ" sz="3000" u="sng" noProof="0" dirty="0"/>
              <a:t>hospitalizační případy</a:t>
            </a:r>
          </a:p>
        </p:txBody>
      </p:sp>
      <p:sp>
        <p:nvSpPr>
          <p:cNvPr id="2" name="TextovéPole 1">
            <a:extLst>
              <a:ext uri="{FF2B5EF4-FFF2-40B4-BE49-F238E27FC236}">
                <a16:creationId xmlns:a16="http://schemas.microsoft.com/office/drawing/2014/main" id="{1B53D1AA-A6AA-39FD-EB74-1FFBC91C25B9}"/>
              </a:ext>
            </a:extLst>
          </p:cNvPr>
          <p:cNvSpPr txBox="1"/>
          <p:nvPr>
            <p:custDataLst>
              <p:tags r:id="rId2"/>
            </p:custDataLst>
          </p:nvPr>
        </p:nvSpPr>
        <p:spPr>
          <a:xfrm>
            <a:off x="430722" y="951348"/>
            <a:ext cx="3505720" cy="369332"/>
          </a:xfrm>
          <a:prstGeom prst="rect">
            <a:avLst/>
          </a:prstGeom>
          <a:solidFill>
            <a:srgbClr val="203B7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Děti ve věku 0–4 roky (bez porodu)</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Group 744">
            <a:extLst>
              <a:ext uri="{FF2B5EF4-FFF2-40B4-BE49-F238E27FC236}">
                <a16:creationId xmlns:a16="http://schemas.microsoft.com/office/drawing/2014/main" id="{4EB5D23F-D944-5F30-3FB6-C2B25FA1397A}"/>
              </a:ext>
            </a:extLst>
          </p:cNvPr>
          <p:cNvGraphicFramePr>
            <a:graphicFrameLocks noGrp="1"/>
          </p:cNvGraphicFramePr>
          <p:nvPr>
            <p:custDataLst>
              <p:tags r:id="rId3"/>
            </p:custDataLst>
          </p:nvPr>
        </p:nvGraphicFramePr>
        <p:xfrm>
          <a:off x="430722" y="1528296"/>
          <a:ext cx="3505720" cy="2935349"/>
        </p:xfrm>
        <a:graphic>
          <a:graphicData uri="http://schemas.openxmlformats.org/drawingml/2006/table">
            <a:tbl>
              <a:tblPr/>
              <a:tblGrid>
                <a:gridCol w="919107">
                  <a:extLst>
                    <a:ext uri="{9D8B030D-6E8A-4147-A177-3AD203B41FA5}">
                      <a16:colId xmlns:a16="http://schemas.microsoft.com/office/drawing/2014/main" val="20000"/>
                    </a:ext>
                  </a:extLst>
                </a:gridCol>
                <a:gridCol w="1410300">
                  <a:extLst>
                    <a:ext uri="{9D8B030D-6E8A-4147-A177-3AD203B41FA5}">
                      <a16:colId xmlns:a16="http://schemas.microsoft.com/office/drawing/2014/main" val="20001"/>
                    </a:ext>
                  </a:extLst>
                </a:gridCol>
                <a:gridCol w="1176313">
                  <a:extLst>
                    <a:ext uri="{9D8B030D-6E8A-4147-A177-3AD203B41FA5}">
                      <a16:colId xmlns:a16="http://schemas.microsoft.com/office/drawing/2014/main" val="20004"/>
                    </a:ext>
                  </a:extLst>
                </a:gridCol>
              </a:tblGrid>
              <a:tr h="213113">
                <a:tc>
                  <a:txBody>
                    <a:body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endPar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cap="flat">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Počet </a:t>
                      </a:r>
                      <a:r>
                        <a:rPr kumimoji="0" lang="en-US" altLang="cs-CZ" sz="1400" b="1" i="0" u="sng" strike="noStrike" kern="1200" cap="none" normalizeH="0" baseline="0" dirty="0" err="1">
                          <a:ln>
                            <a:noFill/>
                          </a:ln>
                          <a:solidFill>
                            <a:schemeClr val="accent6">
                              <a:lumMod val="10000"/>
                            </a:schemeClr>
                          </a:solidFill>
                          <a:effectLst/>
                          <a:latin typeface="+mn-lt"/>
                          <a:ea typeface="+mn-ea"/>
                          <a:cs typeface="Arial" charset="0"/>
                        </a:rPr>
                        <a:t>hospitali</a:t>
                      </a:r>
                      <a:r>
                        <a:rPr kumimoji="0" lang="cs-CZ" altLang="cs-CZ" sz="1400" b="1" i="0" u="sng" strike="noStrike" kern="1200" cap="none" normalizeH="0" baseline="0" dirty="0" err="1">
                          <a:ln>
                            <a:noFill/>
                          </a:ln>
                          <a:solidFill>
                            <a:schemeClr val="accent6">
                              <a:lumMod val="10000"/>
                            </a:schemeClr>
                          </a:solidFill>
                          <a:effectLst/>
                          <a:latin typeface="+mn-lt"/>
                          <a:ea typeface="+mn-ea"/>
                          <a:cs typeface="Arial" charset="0"/>
                        </a:rPr>
                        <a:t>začních</a:t>
                      </a: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 případů</a:t>
                      </a:r>
                    </a:p>
                  </a:txBody>
                  <a:tcPr marL="36000" marR="36000" marT="0" marB="0" anchor="ctr"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C0C0C0"/>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endParaRPr kumimoji="0" lang="cs-CZ" altLang="cs-CZ" sz="12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20724">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Arial" charset="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Arial" charset="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r>
                        <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rPr>
                        <a:t>Rok</a:t>
                      </a:r>
                    </a:p>
                  </a:txBody>
                  <a:tcPr marL="36000" marR="36000" marT="0" marB="0"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0" latinLnBrk="0" hangingPunct="0">
                        <a:lnSpc>
                          <a:spcPct val="90000"/>
                        </a:lnSpc>
                        <a:spcBef>
                          <a:spcPts val="1200"/>
                        </a:spcBef>
                        <a:spcAft>
                          <a:spcPts val="200"/>
                        </a:spcAft>
                        <a:buClr>
                          <a:schemeClr val="accent1"/>
                        </a:buClr>
                        <a:buSzPct val="100000"/>
                        <a:buFont typeface="Calibri" pitchFamily="34" charset="0"/>
                        <a:defRPr sz="1800" kern="1200">
                          <a:solidFill>
                            <a:srgbClr val="404040"/>
                          </a:solidFill>
                          <a:latin typeface="Arial" charset="0"/>
                        </a:defRPr>
                      </a:lvl1pPr>
                      <a:lvl2pPr marL="457200" algn="l" defTabSz="914400" rtl="0" eaLnBrk="0" latinLnBrk="0" hangingPunct="0">
                        <a:lnSpc>
                          <a:spcPct val="90000"/>
                        </a:lnSpc>
                        <a:spcBef>
                          <a:spcPts val="200"/>
                        </a:spcBef>
                        <a:spcAft>
                          <a:spcPts val="400"/>
                        </a:spcAft>
                        <a:buClr>
                          <a:schemeClr val="accent1"/>
                        </a:buClr>
                        <a:buFont typeface="Calibri" pitchFamily="34" charset="0"/>
                        <a:defRPr sz="1600" kern="1200">
                          <a:solidFill>
                            <a:srgbClr val="404040"/>
                          </a:solidFill>
                          <a:latin typeface="Arial" charset="0"/>
                        </a:defRPr>
                      </a:lvl2pPr>
                      <a:lvl3pPr marL="9144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3pPr>
                      <a:lvl4pPr marL="13716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4pPr>
                      <a:lvl5pPr marL="18288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5pPr>
                      <a:lvl6pPr marL="22860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6pPr>
                      <a:lvl7pPr marL="27432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7pPr>
                      <a:lvl8pPr marL="32004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8pPr>
                      <a:lvl9pPr marL="36576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9p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cs-CZ" altLang="cs-CZ" sz="1400" b="1" i="0" u="none" strike="noStrike" kern="1200" cap="none" normalizeH="0" baseline="0" dirty="0">
                          <a:ln>
                            <a:noFill/>
                          </a:ln>
                          <a:solidFill>
                            <a:schemeClr val="accent6">
                              <a:lumMod val="10000"/>
                            </a:schemeClr>
                          </a:solidFill>
                          <a:effectLst/>
                          <a:latin typeface="+mn-lt"/>
                          <a:ea typeface="+mn-ea"/>
                          <a:cs typeface="Arial" charset="0"/>
                        </a:rPr>
                        <a:t>HP celkem</a:t>
                      </a:r>
                    </a:p>
                  </a:txBody>
                  <a:tcPr marL="36000" marR="3600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algn="ctr" rtl="0" fontAlgn="b"/>
                      <a:r>
                        <a:rPr lang="cs-CZ" sz="1400" b="1" i="0" u="none" strike="noStrike" dirty="0">
                          <a:solidFill>
                            <a:srgbClr val="0B1107"/>
                          </a:solidFill>
                          <a:effectLst/>
                          <a:latin typeface="Calibri" panose="020F0502020204030204" pitchFamily="34" charset="0"/>
                        </a:rPr>
                        <a:t>HP s operací</a:t>
                      </a:r>
                    </a:p>
                  </a:txBody>
                  <a:tcPr marL="0" marR="0" marT="0" marB="0" anchor="b">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2010</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dirty="0">
                          <a:solidFill>
                            <a:srgbClr val="000000"/>
                          </a:solidFill>
                          <a:effectLst/>
                          <a:latin typeface="Calibri" panose="020F0502020204030204" pitchFamily="34" charset="0"/>
                        </a:rPr>
                        <a:t>128 283</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a:solidFill>
                            <a:srgbClr val="000000"/>
                          </a:solidFill>
                          <a:effectLst/>
                          <a:latin typeface="Calibri" panose="020F0502020204030204" pitchFamily="34" charset="0"/>
                        </a:rPr>
                        <a:t>23 615</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7"/>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2011</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125 344</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24 172</a:t>
                      </a:r>
                    </a:p>
                  </a:txBody>
                  <a:tcPr marL="9525" marR="9525" marT="9525" marB="0" anchor="ctr">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extLst>
                  <a:ext uri="{0D108BD9-81ED-4DB2-BD59-A6C34878D82A}">
                    <a16:rowId xmlns:a16="http://schemas.microsoft.com/office/drawing/2014/main" val="210952688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116 466</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23 136</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2013</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112 196</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21 967</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solidFill>
                      <a:srgbClr val="EAEAEA"/>
                    </a:solidFill>
                  </a:tcPr>
                </a:tc>
                <a:extLst>
                  <a:ext uri="{0D108BD9-81ED-4DB2-BD59-A6C34878D82A}">
                    <a16:rowId xmlns:a16="http://schemas.microsoft.com/office/drawing/2014/main" val="10019"/>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2014</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108 430</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21 972</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2015</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102 807</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19 976</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840627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2016</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95 843</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18 570</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826765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2017</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95 127</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17 708</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1310103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2018</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90 104</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17 090</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2019</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89 042</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15 946</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26"/>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2020</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60 302</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10 714</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2021</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64 784</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9 357</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1266648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79 122</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dirty="0">
                          <a:solidFill>
                            <a:srgbClr val="000000"/>
                          </a:solidFill>
                          <a:effectLst/>
                          <a:latin typeface="Calibri" panose="020F0502020204030204" pitchFamily="34" charset="0"/>
                        </a:rPr>
                        <a:t>15 122</a:t>
                      </a: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966418559"/>
                  </a:ext>
                </a:extLst>
              </a:tr>
            </a:tbl>
          </a:graphicData>
        </a:graphic>
      </p:graphicFrame>
      <p:sp>
        <p:nvSpPr>
          <p:cNvPr id="6" name="TextovéPole 5">
            <a:extLst>
              <a:ext uri="{FF2B5EF4-FFF2-40B4-BE49-F238E27FC236}">
                <a16:creationId xmlns:a16="http://schemas.microsoft.com/office/drawing/2014/main" id="{F0F66A41-89C1-2E0D-715D-C9A00074BA6A}"/>
              </a:ext>
            </a:extLst>
          </p:cNvPr>
          <p:cNvSpPr txBox="1"/>
          <p:nvPr>
            <p:custDataLst>
              <p:tags r:id="rId4"/>
            </p:custDataLst>
          </p:nvPr>
        </p:nvSpPr>
        <p:spPr>
          <a:xfrm>
            <a:off x="4401500" y="951348"/>
            <a:ext cx="3505720" cy="369332"/>
          </a:xfrm>
          <a:prstGeom prst="rect">
            <a:avLst/>
          </a:prstGeom>
          <a:solidFill>
            <a:srgbClr val="203B7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Děti ve věku 5–14 let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Group 744">
            <a:extLst>
              <a:ext uri="{FF2B5EF4-FFF2-40B4-BE49-F238E27FC236}">
                <a16:creationId xmlns:a16="http://schemas.microsoft.com/office/drawing/2014/main" id="{E0837500-694A-0089-C2BE-87B2025F8CDC}"/>
              </a:ext>
            </a:extLst>
          </p:cNvPr>
          <p:cNvGraphicFramePr>
            <a:graphicFrameLocks noGrp="1"/>
          </p:cNvGraphicFramePr>
          <p:nvPr>
            <p:custDataLst>
              <p:tags r:id="rId5"/>
            </p:custDataLst>
          </p:nvPr>
        </p:nvGraphicFramePr>
        <p:xfrm>
          <a:off x="4401500" y="1528296"/>
          <a:ext cx="3505720" cy="2935349"/>
        </p:xfrm>
        <a:graphic>
          <a:graphicData uri="http://schemas.openxmlformats.org/drawingml/2006/table">
            <a:tbl>
              <a:tblPr/>
              <a:tblGrid>
                <a:gridCol w="893311">
                  <a:extLst>
                    <a:ext uri="{9D8B030D-6E8A-4147-A177-3AD203B41FA5}">
                      <a16:colId xmlns:a16="http://schemas.microsoft.com/office/drawing/2014/main" val="20000"/>
                    </a:ext>
                  </a:extLst>
                </a:gridCol>
                <a:gridCol w="1436096">
                  <a:extLst>
                    <a:ext uri="{9D8B030D-6E8A-4147-A177-3AD203B41FA5}">
                      <a16:colId xmlns:a16="http://schemas.microsoft.com/office/drawing/2014/main" val="20001"/>
                    </a:ext>
                  </a:extLst>
                </a:gridCol>
                <a:gridCol w="1176313">
                  <a:extLst>
                    <a:ext uri="{9D8B030D-6E8A-4147-A177-3AD203B41FA5}">
                      <a16:colId xmlns:a16="http://schemas.microsoft.com/office/drawing/2014/main" val="20004"/>
                    </a:ext>
                  </a:extLst>
                </a:gridCol>
              </a:tblGrid>
              <a:tr h="213113">
                <a:tc>
                  <a:txBody>
                    <a:body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endPar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cap="flat">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Počet </a:t>
                      </a:r>
                      <a:r>
                        <a:rPr kumimoji="0" lang="en-US" altLang="cs-CZ" sz="1400" b="1" i="0" u="sng" strike="noStrike" kern="1200" cap="none" normalizeH="0" baseline="0" dirty="0" err="1">
                          <a:ln>
                            <a:noFill/>
                          </a:ln>
                          <a:solidFill>
                            <a:schemeClr val="accent6">
                              <a:lumMod val="10000"/>
                            </a:schemeClr>
                          </a:solidFill>
                          <a:effectLst/>
                          <a:latin typeface="+mn-lt"/>
                          <a:ea typeface="+mn-ea"/>
                          <a:cs typeface="Arial" charset="0"/>
                        </a:rPr>
                        <a:t>hospitali</a:t>
                      </a:r>
                      <a:r>
                        <a:rPr kumimoji="0" lang="cs-CZ" altLang="cs-CZ" sz="1400" b="1" i="0" u="sng" strike="noStrike" kern="1200" cap="none" normalizeH="0" baseline="0" dirty="0" err="1">
                          <a:ln>
                            <a:noFill/>
                          </a:ln>
                          <a:solidFill>
                            <a:schemeClr val="accent6">
                              <a:lumMod val="10000"/>
                            </a:schemeClr>
                          </a:solidFill>
                          <a:effectLst/>
                          <a:latin typeface="+mn-lt"/>
                          <a:ea typeface="+mn-ea"/>
                          <a:cs typeface="Arial" charset="0"/>
                        </a:rPr>
                        <a:t>začních</a:t>
                      </a: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 případů</a:t>
                      </a:r>
                    </a:p>
                  </a:txBody>
                  <a:tcPr marL="36000" marR="36000" marT="0" marB="0" anchor="ctr"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C0C0C0"/>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endParaRPr kumimoji="0" lang="cs-CZ" altLang="cs-CZ" sz="12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20724">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Arial" charset="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Arial" charset="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r>
                        <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rPr>
                        <a:t>Rok</a:t>
                      </a:r>
                    </a:p>
                  </a:txBody>
                  <a:tcPr marL="36000" marR="36000" marT="0" marB="0"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0" latinLnBrk="0" hangingPunct="0">
                        <a:lnSpc>
                          <a:spcPct val="90000"/>
                        </a:lnSpc>
                        <a:spcBef>
                          <a:spcPts val="1200"/>
                        </a:spcBef>
                        <a:spcAft>
                          <a:spcPts val="200"/>
                        </a:spcAft>
                        <a:buClr>
                          <a:schemeClr val="accent1"/>
                        </a:buClr>
                        <a:buSzPct val="100000"/>
                        <a:buFont typeface="Calibri" pitchFamily="34" charset="0"/>
                        <a:defRPr sz="1800" kern="1200">
                          <a:solidFill>
                            <a:srgbClr val="404040"/>
                          </a:solidFill>
                          <a:latin typeface="Arial" charset="0"/>
                        </a:defRPr>
                      </a:lvl1pPr>
                      <a:lvl2pPr marL="457200" algn="l" defTabSz="914400" rtl="0" eaLnBrk="0" latinLnBrk="0" hangingPunct="0">
                        <a:lnSpc>
                          <a:spcPct val="90000"/>
                        </a:lnSpc>
                        <a:spcBef>
                          <a:spcPts val="200"/>
                        </a:spcBef>
                        <a:spcAft>
                          <a:spcPts val="400"/>
                        </a:spcAft>
                        <a:buClr>
                          <a:schemeClr val="accent1"/>
                        </a:buClr>
                        <a:buFont typeface="Calibri" pitchFamily="34" charset="0"/>
                        <a:defRPr sz="1600" kern="1200">
                          <a:solidFill>
                            <a:srgbClr val="404040"/>
                          </a:solidFill>
                          <a:latin typeface="Arial" charset="0"/>
                        </a:defRPr>
                      </a:lvl2pPr>
                      <a:lvl3pPr marL="9144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3pPr>
                      <a:lvl4pPr marL="13716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4pPr>
                      <a:lvl5pPr marL="18288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5pPr>
                      <a:lvl6pPr marL="22860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6pPr>
                      <a:lvl7pPr marL="27432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7pPr>
                      <a:lvl8pPr marL="32004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8pPr>
                      <a:lvl9pPr marL="36576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9p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cs-CZ" altLang="cs-CZ" sz="1400" b="1" i="0" u="none" strike="noStrike" kern="1200" cap="none" normalizeH="0" baseline="0" dirty="0">
                          <a:ln>
                            <a:noFill/>
                          </a:ln>
                          <a:solidFill>
                            <a:schemeClr val="accent6">
                              <a:lumMod val="10000"/>
                            </a:schemeClr>
                          </a:solidFill>
                          <a:effectLst/>
                          <a:latin typeface="+mn-lt"/>
                          <a:ea typeface="+mn-ea"/>
                          <a:cs typeface="Arial" charset="0"/>
                        </a:rPr>
                        <a:t>HP celkem</a:t>
                      </a:r>
                    </a:p>
                  </a:txBody>
                  <a:tcPr marL="36000" marR="3600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algn="ctr" rtl="0" fontAlgn="b"/>
                      <a:r>
                        <a:rPr lang="cs-CZ" sz="1400" b="1" i="0" u="none" strike="noStrike" dirty="0">
                          <a:solidFill>
                            <a:srgbClr val="0B1107"/>
                          </a:solidFill>
                          <a:effectLst/>
                          <a:latin typeface="Calibri" panose="020F0502020204030204" pitchFamily="34" charset="0"/>
                        </a:rPr>
                        <a:t>HP s operací</a:t>
                      </a:r>
                    </a:p>
                  </a:txBody>
                  <a:tcPr marL="0" marR="0" marT="0" marB="0" anchor="b">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2010</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dirty="0">
                          <a:solidFill>
                            <a:srgbClr val="000000"/>
                          </a:solidFill>
                          <a:effectLst/>
                          <a:latin typeface="Calibri" panose="020F0502020204030204" pitchFamily="34" charset="0"/>
                        </a:rPr>
                        <a:t>89 488</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a:solidFill>
                            <a:srgbClr val="000000"/>
                          </a:solidFill>
                          <a:effectLst/>
                          <a:latin typeface="Calibri" panose="020F0502020204030204" pitchFamily="34" charset="0"/>
                        </a:rPr>
                        <a:t>29 352</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7"/>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2011</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91 209</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29 784</a:t>
                      </a:r>
                    </a:p>
                  </a:txBody>
                  <a:tcPr marL="9525" marR="9525" marT="9525" marB="0" anchor="ctr">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extLst>
                  <a:ext uri="{0D108BD9-81ED-4DB2-BD59-A6C34878D82A}">
                    <a16:rowId xmlns:a16="http://schemas.microsoft.com/office/drawing/2014/main" val="210952688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91 464</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29 563</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2013</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91 184</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28 406</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solidFill>
                      <a:srgbClr val="EAEAEA"/>
                    </a:solidFill>
                  </a:tcPr>
                </a:tc>
                <a:extLst>
                  <a:ext uri="{0D108BD9-81ED-4DB2-BD59-A6C34878D82A}">
                    <a16:rowId xmlns:a16="http://schemas.microsoft.com/office/drawing/2014/main" val="10019"/>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2014</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94 885</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30 598</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2015</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92 090</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29 515</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840627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2016</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90 606</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28 260</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826765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2017</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87 316</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27 432</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1310103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2018</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87 836</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27 700</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2019</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86 374</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26 417</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26"/>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2020</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62 664</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19 263</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2021</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63 077</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17 613</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1266648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82 643</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dirty="0">
                          <a:solidFill>
                            <a:srgbClr val="000000"/>
                          </a:solidFill>
                          <a:effectLst/>
                          <a:latin typeface="Calibri" panose="020F0502020204030204" pitchFamily="34" charset="0"/>
                        </a:rPr>
                        <a:t>25 785</a:t>
                      </a: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966418559"/>
                  </a:ext>
                </a:extLst>
              </a:tr>
            </a:tbl>
          </a:graphicData>
        </a:graphic>
      </p:graphicFrame>
      <p:sp>
        <p:nvSpPr>
          <p:cNvPr id="8" name="TextovéPole 7">
            <a:extLst>
              <a:ext uri="{FF2B5EF4-FFF2-40B4-BE49-F238E27FC236}">
                <a16:creationId xmlns:a16="http://schemas.microsoft.com/office/drawing/2014/main" id="{3B5636F3-31AB-BCFE-CD24-AF72FE902493}"/>
              </a:ext>
            </a:extLst>
          </p:cNvPr>
          <p:cNvSpPr txBox="1"/>
          <p:nvPr>
            <p:custDataLst>
              <p:tags r:id="rId6"/>
            </p:custDataLst>
          </p:nvPr>
        </p:nvSpPr>
        <p:spPr>
          <a:xfrm>
            <a:off x="8332076" y="951348"/>
            <a:ext cx="3505720" cy="369332"/>
          </a:xfrm>
          <a:prstGeom prst="rect">
            <a:avLst/>
          </a:prstGeom>
          <a:solidFill>
            <a:srgbClr val="203B7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Děti ve věku 15–19 let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Group 744">
            <a:extLst>
              <a:ext uri="{FF2B5EF4-FFF2-40B4-BE49-F238E27FC236}">
                <a16:creationId xmlns:a16="http://schemas.microsoft.com/office/drawing/2014/main" id="{B3DA00AB-C014-7ED1-F885-C8A952359C1A}"/>
              </a:ext>
            </a:extLst>
          </p:cNvPr>
          <p:cNvGraphicFramePr>
            <a:graphicFrameLocks noGrp="1"/>
          </p:cNvGraphicFramePr>
          <p:nvPr>
            <p:custDataLst>
              <p:tags r:id="rId7"/>
            </p:custDataLst>
          </p:nvPr>
        </p:nvGraphicFramePr>
        <p:xfrm>
          <a:off x="8332076" y="1528296"/>
          <a:ext cx="3505720" cy="2935349"/>
        </p:xfrm>
        <a:graphic>
          <a:graphicData uri="http://schemas.openxmlformats.org/drawingml/2006/table">
            <a:tbl>
              <a:tblPr/>
              <a:tblGrid>
                <a:gridCol w="907718">
                  <a:extLst>
                    <a:ext uri="{9D8B030D-6E8A-4147-A177-3AD203B41FA5}">
                      <a16:colId xmlns:a16="http://schemas.microsoft.com/office/drawing/2014/main" val="20000"/>
                    </a:ext>
                  </a:extLst>
                </a:gridCol>
                <a:gridCol w="1421689">
                  <a:extLst>
                    <a:ext uri="{9D8B030D-6E8A-4147-A177-3AD203B41FA5}">
                      <a16:colId xmlns:a16="http://schemas.microsoft.com/office/drawing/2014/main" val="20001"/>
                    </a:ext>
                  </a:extLst>
                </a:gridCol>
                <a:gridCol w="1176313">
                  <a:extLst>
                    <a:ext uri="{9D8B030D-6E8A-4147-A177-3AD203B41FA5}">
                      <a16:colId xmlns:a16="http://schemas.microsoft.com/office/drawing/2014/main" val="20004"/>
                    </a:ext>
                  </a:extLst>
                </a:gridCol>
              </a:tblGrid>
              <a:tr h="213113">
                <a:tc>
                  <a:txBody>
                    <a:body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endPar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cap="flat">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Počet </a:t>
                      </a:r>
                      <a:r>
                        <a:rPr kumimoji="0" lang="en-US" altLang="cs-CZ" sz="1400" b="1" i="0" u="sng" strike="noStrike" kern="1200" cap="none" normalizeH="0" baseline="0" dirty="0" err="1">
                          <a:ln>
                            <a:noFill/>
                          </a:ln>
                          <a:solidFill>
                            <a:schemeClr val="accent6">
                              <a:lumMod val="10000"/>
                            </a:schemeClr>
                          </a:solidFill>
                          <a:effectLst/>
                          <a:latin typeface="+mn-lt"/>
                          <a:ea typeface="+mn-ea"/>
                          <a:cs typeface="Arial" charset="0"/>
                        </a:rPr>
                        <a:t>hospitali</a:t>
                      </a:r>
                      <a:r>
                        <a:rPr kumimoji="0" lang="cs-CZ" altLang="cs-CZ" sz="1400" b="1" i="0" u="sng" strike="noStrike" kern="1200" cap="none" normalizeH="0" baseline="0" dirty="0" err="1">
                          <a:ln>
                            <a:noFill/>
                          </a:ln>
                          <a:solidFill>
                            <a:schemeClr val="accent6">
                              <a:lumMod val="10000"/>
                            </a:schemeClr>
                          </a:solidFill>
                          <a:effectLst/>
                          <a:latin typeface="+mn-lt"/>
                          <a:ea typeface="+mn-ea"/>
                          <a:cs typeface="Arial" charset="0"/>
                        </a:rPr>
                        <a:t>začních</a:t>
                      </a: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 případů</a:t>
                      </a:r>
                    </a:p>
                  </a:txBody>
                  <a:tcPr marL="36000" marR="36000" marT="0" marB="0" anchor="ctr"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C0C0C0"/>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endParaRPr kumimoji="0" lang="cs-CZ" altLang="cs-CZ" sz="12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20724">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Arial" charset="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Arial" charset="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r>
                        <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rPr>
                        <a:t>Rok</a:t>
                      </a:r>
                    </a:p>
                  </a:txBody>
                  <a:tcPr marL="36000" marR="36000" marT="0" marB="0"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0" latinLnBrk="0" hangingPunct="0">
                        <a:lnSpc>
                          <a:spcPct val="90000"/>
                        </a:lnSpc>
                        <a:spcBef>
                          <a:spcPts val="1200"/>
                        </a:spcBef>
                        <a:spcAft>
                          <a:spcPts val="200"/>
                        </a:spcAft>
                        <a:buClr>
                          <a:schemeClr val="accent1"/>
                        </a:buClr>
                        <a:buSzPct val="100000"/>
                        <a:buFont typeface="Calibri" pitchFamily="34" charset="0"/>
                        <a:defRPr sz="1800" kern="1200">
                          <a:solidFill>
                            <a:srgbClr val="404040"/>
                          </a:solidFill>
                          <a:latin typeface="Arial" charset="0"/>
                        </a:defRPr>
                      </a:lvl1pPr>
                      <a:lvl2pPr marL="457200" algn="l" defTabSz="914400" rtl="0" eaLnBrk="0" latinLnBrk="0" hangingPunct="0">
                        <a:lnSpc>
                          <a:spcPct val="90000"/>
                        </a:lnSpc>
                        <a:spcBef>
                          <a:spcPts val="200"/>
                        </a:spcBef>
                        <a:spcAft>
                          <a:spcPts val="400"/>
                        </a:spcAft>
                        <a:buClr>
                          <a:schemeClr val="accent1"/>
                        </a:buClr>
                        <a:buFont typeface="Calibri" pitchFamily="34" charset="0"/>
                        <a:defRPr sz="1600" kern="1200">
                          <a:solidFill>
                            <a:srgbClr val="404040"/>
                          </a:solidFill>
                          <a:latin typeface="Arial" charset="0"/>
                        </a:defRPr>
                      </a:lvl2pPr>
                      <a:lvl3pPr marL="9144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3pPr>
                      <a:lvl4pPr marL="13716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4pPr>
                      <a:lvl5pPr marL="18288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5pPr>
                      <a:lvl6pPr marL="22860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6pPr>
                      <a:lvl7pPr marL="27432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7pPr>
                      <a:lvl8pPr marL="32004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8pPr>
                      <a:lvl9pPr marL="36576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9p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cs-CZ" altLang="cs-CZ" sz="1400" b="1" i="0" u="none" strike="noStrike" kern="1200" cap="none" normalizeH="0" baseline="0" dirty="0">
                          <a:ln>
                            <a:noFill/>
                          </a:ln>
                          <a:solidFill>
                            <a:schemeClr val="accent6">
                              <a:lumMod val="10000"/>
                            </a:schemeClr>
                          </a:solidFill>
                          <a:effectLst/>
                          <a:latin typeface="+mn-lt"/>
                          <a:ea typeface="+mn-ea"/>
                          <a:cs typeface="Arial" charset="0"/>
                        </a:rPr>
                        <a:t>HP celkem</a:t>
                      </a:r>
                    </a:p>
                  </a:txBody>
                  <a:tcPr marL="36000" marR="3600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algn="ctr" rtl="0" fontAlgn="b"/>
                      <a:r>
                        <a:rPr lang="cs-CZ" sz="1400" b="1" i="0" u="none" strike="noStrike" dirty="0">
                          <a:solidFill>
                            <a:srgbClr val="0B1107"/>
                          </a:solidFill>
                          <a:effectLst/>
                          <a:latin typeface="Calibri" panose="020F0502020204030204" pitchFamily="34" charset="0"/>
                        </a:rPr>
                        <a:t>HP s operací</a:t>
                      </a:r>
                    </a:p>
                  </a:txBody>
                  <a:tcPr marL="0" marR="0" marT="0" marB="0" anchor="b">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2010</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dirty="0">
                          <a:solidFill>
                            <a:srgbClr val="000000"/>
                          </a:solidFill>
                          <a:effectLst/>
                          <a:latin typeface="Calibri" panose="020F0502020204030204" pitchFamily="34" charset="0"/>
                        </a:rPr>
                        <a:t>64 598</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a:solidFill>
                            <a:srgbClr val="000000"/>
                          </a:solidFill>
                          <a:effectLst/>
                          <a:latin typeface="Calibri" panose="020F0502020204030204" pitchFamily="34" charset="0"/>
                        </a:rPr>
                        <a:t>19 239</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7"/>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2011</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62 229</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18 449</a:t>
                      </a:r>
                    </a:p>
                  </a:txBody>
                  <a:tcPr marL="9525" marR="9525" marT="9525" marB="0" anchor="ctr">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extLst>
                  <a:ext uri="{0D108BD9-81ED-4DB2-BD59-A6C34878D82A}">
                    <a16:rowId xmlns:a16="http://schemas.microsoft.com/office/drawing/2014/main" val="210952688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61 257</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18 216</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2013</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56 283</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16 260</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solidFill>
                      <a:srgbClr val="EAEAEA"/>
                    </a:solidFill>
                  </a:tcPr>
                </a:tc>
                <a:extLst>
                  <a:ext uri="{0D108BD9-81ED-4DB2-BD59-A6C34878D82A}">
                    <a16:rowId xmlns:a16="http://schemas.microsoft.com/office/drawing/2014/main" val="10019"/>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2014</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56 211</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15 624</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2015</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52 905</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14 624</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840627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2016</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52 588</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14 369</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826765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2017</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50 942</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13 809</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1310103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2018</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49 857</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13 376</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2019</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49 391</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13 065</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26"/>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2020</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38 310</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10 303</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2021</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38 891</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10 107</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1266648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46 533</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dirty="0">
                          <a:solidFill>
                            <a:srgbClr val="000000"/>
                          </a:solidFill>
                          <a:effectLst/>
                          <a:latin typeface="Calibri" panose="020F0502020204030204" pitchFamily="34" charset="0"/>
                        </a:rPr>
                        <a:t>12 609</a:t>
                      </a: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966418559"/>
                  </a:ext>
                </a:extLst>
              </a:tr>
            </a:tbl>
          </a:graphicData>
        </a:graphic>
      </p:graphicFrame>
      <p:sp>
        <p:nvSpPr>
          <p:cNvPr id="10" name="Rovnoramenný trojúhelník 9">
            <a:extLst>
              <a:ext uri="{FF2B5EF4-FFF2-40B4-BE49-F238E27FC236}">
                <a16:creationId xmlns:a16="http://schemas.microsoft.com/office/drawing/2014/main" id="{A7D28265-EA10-246E-F60A-493FC4040663}"/>
              </a:ext>
            </a:extLst>
          </p:cNvPr>
          <p:cNvSpPr/>
          <p:nvPr/>
        </p:nvSpPr>
        <p:spPr>
          <a:xfrm rot="10800000">
            <a:off x="723481" y="4550679"/>
            <a:ext cx="3034603" cy="267502"/>
          </a:xfrm>
          <a:prstGeom prst="triangle">
            <a:avLst/>
          </a:prstGeom>
          <a:solidFill>
            <a:srgbClr val="203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vnoramenný trojúhelník 10">
            <a:extLst>
              <a:ext uri="{FF2B5EF4-FFF2-40B4-BE49-F238E27FC236}">
                <a16:creationId xmlns:a16="http://schemas.microsoft.com/office/drawing/2014/main" id="{9044BFF5-8EAB-42BC-9E8C-3B0CFA4836FF}"/>
              </a:ext>
            </a:extLst>
          </p:cNvPr>
          <p:cNvSpPr/>
          <p:nvPr/>
        </p:nvSpPr>
        <p:spPr>
          <a:xfrm rot="10800000">
            <a:off x="4673124" y="4550679"/>
            <a:ext cx="3034603" cy="267502"/>
          </a:xfrm>
          <a:prstGeom prst="triangle">
            <a:avLst/>
          </a:prstGeom>
          <a:solidFill>
            <a:srgbClr val="203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vnoramenný trojúhelník 11">
            <a:extLst>
              <a:ext uri="{FF2B5EF4-FFF2-40B4-BE49-F238E27FC236}">
                <a16:creationId xmlns:a16="http://schemas.microsoft.com/office/drawing/2014/main" id="{24E1ADE7-CCD4-7502-5467-F2E3ABBD725A}"/>
              </a:ext>
            </a:extLst>
          </p:cNvPr>
          <p:cNvSpPr/>
          <p:nvPr/>
        </p:nvSpPr>
        <p:spPr>
          <a:xfrm rot="10800000">
            <a:off x="8567634" y="4550679"/>
            <a:ext cx="3034603" cy="267502"/>
          </a:xfrm>
          <a:prstGeom prst="triangle">
            <a:avLst/>
          </a:prstGeom>
          <a:solidFill>
            <a:srgbClr val="203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ovéPole 12">
            <a:extLst>
              <a:ext uri="{FF2B5EF4-FFF2-40B4-BE49-F238E27FC236}">
                <a16:creationId xmlns:a16="http://schemas.microsoft.com/office/drawing/2014/main" id="{DEDC6BCE-F0F1-86A3-69FA-0B90A6EF9570}"/>
              </a:ext>
            </a:extLst>
          </p:cNvPr>
          <p:cNvSpPr txBox="1"/>
          <p:nvPr>
            <p:custDataLst>
              <p:tags r:id="rId8"/>
            </p:custDataLst>
          </p:nvPr>
        </p:nvSpPr>
        <p:spPr>
          <a:xfrm>
            <a:off x="699615" y="4965503"/>
            <a:ext cx="310242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2010 -&gt;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-38,3 % / -36,0 %</a:t>
            </a:r>
          </a:p>
        </p:txBody>
      </p:sp>
      <p:sp>
        <p:nvSpPr>
          <p:cNvPr id="14" name="TextovéPole 13">
            <a:extLst>
              <a:ext uri="{FF2B5EF4-FFF2-40B4-BE49-F238E27FC236}">
                <a16:creationId xmlns:a16="http://schemas.microsoft.com/office/drawing/2014/main" id="{586D687F-0C31-EEC0-16D5-90040848A50A}"/>
              </a:ext>
            </a:extLst>
          </p:cNvPr>
          <p:cNvSpPr txBox="1"/>
          <p:nvPr>
            <p:custDataLst>
              <p:tags r:id="rId9"/>
            </p:custDataLst>
          </p:nvPr>
        </p:nvSpPr>
        <p:spPr>
          <a:xfrm>
            <a:off x="4673123" y="4965503"/>
            <a:ext cx="310242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2010 -&gt;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-7,6 % / -12,2 %</a:t>
            </a:r>
          </a:p>
        </p:txBody>
      </p:sp>
      <p:sp>
        <p:nvSpPr>
          <p:cNvPr id="15" name="TextovéPole 14">
            <a:extLst>
              <a:ext uri="{FF2B5EF4-FFF2-40B4-BE49-F238E27FC236}">
                <a16:creationId xmlns:a16="http://schemas.microsoft.com/office/drawing/2014/main" id="{825A90E6-33B1-9871-898F-BE4DD7B4B63F}"/>
              </a:ext>
            </a:extLst>
          </p:cNvPr>
          <p:cNvSpPr txBox="1"/>
          <p:nvPr>
            <p:custDataLst>
              <p:tags r:id="rId10"/>
            </p:custDataLst>
          </p:nvPr>
        </p:nvSpPr>
        <p:spPr>
          <a:xfrm>
            <a:off x="8533720" y="4965503"/>
            <a:ext cx="310242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2010 -&gt;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-28,0 % / -34,5 %</a:t>
            </a:r>
          </a:p>
        </p:txBody>
      </p:sp>
    </p:spTree>
    <p:extLst>
      <p:ext uri="{BB962C8B-B14F-4D97-AF65-F5344CB8AC3E}">
        <p14:creationId xmlns:p14="http://schemas.microsoft.com/office/powerpoint/2010/main" val="1604774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1FC336D-8129-4D53-8F9C-520EC60AD4F1}"/>
              </a:ext>
            </a:extLst>
          </p:cNvPr>
          <p:cNvSpPr>
            <a:spLocks noGrp="1"/>
          </p:cNvSpPr>
          <p:nvPr>
            <p:ph type="title"/>
            <p:custDataLst>
              <p:tags r:id="rId1"/>
            </p:custDataLst>
          </p:nvPr>
        </p:nvSpPr>
        <p:spPr>
          <a:xfrm>
            <a:off x="272590" y="160258"/>
            <a:ext cx="11835673" cy="538364"/>
          </a:xfrm>
        </p:spPr>
        <p:txBody>
          <a:bodyPr>
            <a:noAutofit/>
          </a:bodyPr>
          <a:lstStyle/>
          <a:p>
            <a:pPr lvl="0"/>
            <a:r>
              <a:rPr lang="cs-CZ" sz="3000" noProof="0" dirty="0"/>
              <a:t>Dlouhodobý trend v objemu akutní lůžkové péče: </a:t>
            </a:r>
            <a:r>
              <a:rPr lang="cs-CZ" sz="3000" u="sng" noProof="0" dirty="0"/>
              <a:t>ošetřovací dny</a:t>
            </a:r>
          </a:p>
        </p:txBody>
      </p:sp>
      <p:sp>
        <p:nvSpPr>
          <p:cNvPr id="2" name="TextovéPole 1">
            <a:extLst>
              <a:ext uri="{FF2B5EF4-FFF2-40B4-BE49-F238E27FC236}">
                <a16:creationId xmlns:a16="http://schemas.microsoft.com/office/drawing/2014/main" id="{1B53D1AA-A6AA-39FD-EB74-1FFBC91C25B9}"/>
              </a:ext>
            </a:extLst>
          </p:cNvPr>
          <p:cNvSpPr txBox="1"/>
          <p:nvPr>
            <p:custDataLst>
              <p:tags r:id="rId2"/>
            </p:custDataLst>
          </p:nvPr>
        </p:nvSpPr>
        <p:spPr>
          <a:xfrm>
            <a:off x="430722" y="951348"/>
            <a:ext cx="3505720" cy="369332"/>
          </a:xfrm>
          <a:prstGeom prst="rect">
            <a:avLst/>
          </a:prstGeom>
          <a:solidFill>
            <a:srgbClr val="203B7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Děti ve věku 0–4 roky (bez porodu)</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Group 744">
            <a:extLst>
              <a:ext uri="{FF2B5EF4-FFF2-40B4-BE49-F238E27FC236}">
                <a16:creationId xmlns:a16="http://schemas.microsoft.com/office/drawing/2014/main" id="{4EB5D23F-D944-5F30-3FB6-C2B25FA1397A}"/>
              </a:ext>
            </a:extLst>
          </p:cNvPr>
          <p:cNvGraphicFramePr>
            <a:graphicFrameLocks noGrp="1"/>
          </p:cNvGraphicFramePr>
          <p:nvPr>
            <p:custDataLst>
              <p:tags r:id="rId3"/>
            </p:custDataLst>
          </p:nvPr>
        </p:nvGraphicFramePr>
        <p:xfrm>
          <a:off x="430722" y="1528296"/>
          <a:ext cx="3505720" cy="2935349"/>
        </p:xfrm>
        <a:graphic>
          <a:graphicData uri="http://schemas.openxmlformats.org/drawingml/2006/table">
            <a:tbl>
              <a:tblPr/>
              <a:tblGrid>
                <a:gridCol w="1191808">
                  <a:extLst>
                    <a:ext uri="{9D8B030D-6E8A-4147-A177-3AD203B41FA5}">
                      <a16:colId xmlns:a16="http://schemas.microsoft.com/office/drawing/2014/main" val="20000"/>
                    </a:ext>
                  </a:extLst>
                </a:gridCol>
                <a:gridCol w="1137599">
                  <a:extLst>
                    <a:ext uri="{9D8B030D-6E8A-4147-A177-3AD203B41FA5}">
                      <a16:colId xmlns:a16="http://schemas.microsoft.com/office/drawing/2014/main" val="20001"/>
                    </a:ext>
                  </a:extLst>
                </a:gridCol>
                <a:gridCol w="1176313">
                  <a:extLst>
                    <a:ext uri="{9D8B030D-6E8A-4147-A177-3AD203B41FA5}">
                      <a16:colId xmlns:a16="http://schemas.microsoft.com/office/drawing/2014/main" val="20004"/>
                    </a:ext>
                  </a:extLst>
                </a:gridCol>
              </a:tblGrid>
              <a:tr h="213113">
                <a:tc>
                  <a:txBody>
                    <a:body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endPar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cap="flat">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Počet ošetřovacích dní</a:t>
                      </a:r>
                    </a:p>
                  </a:txBody>
                  <a:tcPr marL="36000" marR="36000" marT="0" marB="0" anchor="ctr"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C0C0C0"/>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endParaRPr kumimoji="0" lang="cs-CZ" altLang="cs-CZ" sz="12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20724">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Arial" charset="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Arial" charset="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r>
                        <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rPr>
                        <a:t>Rok</a:t>
                      </a:r>
                    </a:p>
                  </a:txBody>
                  <a:tcPr marL="36000" marR="36000" marT="0" marB="0"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0" latinLnBrk="0" hangingPunct="0">
                        <a:lnSpc>
                          <a:spcPct val="90000"/>
                        </a:lnSpc>
                        <a:spcBef>
                          <a:spcPts val="1200"/>
                        </a:spcBef>
                        <a:spcAft>
                          <a:spcPts val="200"/>
                        </a:spcAft>
                        <a:buClr>
                          <a:schemeClr val="accent1"/>
                        </a:buClr>
                        <a:buSzPct val="100000"/>
                        <a:buFont typeface="Calibri" pitchFamily="34" charset="0"/>
                        <a:defRPr sz="1800" kern="1200">
                          <a:solidFill>
                            <a:srgbClr val="404040"/>
                          </a:solidFill>
                          <a:latin typeface="Arial" charset="0"/>
                        </a:defRPr>
                      </a:lvl1pPr>
                      <a:lvl2pPr marL="457200" algn="l" defTabSz="914400" rtl="0" eaLnBrk="0" latinLnBrk="0" hangingPunct="0">
                        <a:lnSpc>
                          <a:spcPct val="90000"/>
                        </a:lnSpc>
                        <a:spcBef>
                          <a:spcPts val="200"/>
                        </a:spcBef>
                        <a:spcAft>
                          <a:spcPts val="400"/>
                        </a:spcAft>
                        <a:buClr>
                          <a:schemeClr val="accent1"/>
                        </a:buClr>
                        <a:buFont typeface="Calibri" pitchFamily="34" charset="0"/>
                        <a:defRPr sz="1600" kern="1200">
                          <a:solidFill>
                            <a:srgbClr val="404040"/>
                          </a:solidFill>
                          <a:latin typeface="Arial" charset="0"/>
                        </a:defRPr>
                      </a:lvl2pPr>
                      <a:lvl3pPr marL="9144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3pPr>
                      <a:lvl4pPr marL="13716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4pPr>
                      <a:lvl5pPr marL="18288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5pPr>
                      <a:lvl6pPr marL="22860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6pPr>
                      <a:lvl7pPr marL="27432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7pPr>
                      <a:lvl8pPr marL="32004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8pPr>
                      <a:lvl9pPr marL="36576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9p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cs-CZ" altLang="cs-CZ" sz="1400" b="1" i="0" u="none" strike="noStrike" kern="1200" cap="none" normalizeH="0" baseline="0" dirty="0">
                          <a:ln>
                            <a:noFill/>
                          </a:ln>
                          <a:solidFill>
                            <a:schemeClr val="accent6">
                              <a:lumMod val="10000"/>
                            </a:schemeClr>
                          </a:solidFill>
                          <a:effectLst/>
                          <a:latin typeface="+mn-lt"/>
                          <a:ea typeface="+mn-ea"/>
                          <a:cs typeface="Arial" charset="0"/>
                        </a:rPr>
                        <a:t>HP celkem</a:t>
                      </a:r>
                    </a:p>
                  </a:txBody>
                  <a:tcPr marL="36000" marR="3600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algn="ctr" rtl="0" fontAlgn="b"/>
                      <a:r>
                        <a:rPr lang="cs-CZ" sz="1400" b="1" i="0" u="none" strike="noStrike" dirty="0">
                          <a:solidFill>
                            <a:srgbClr val="0B1107"/>
                          </a:solidFill>
                          <a:effectLst/>
                          <a:latin typeface="Calibri" panose="020F0502020204030204" pitchFamily="34" charset="0"/>
                        </a:rPr>
                        <a:t>HP s operací</a:t>
                      </a:r>
                    </a:p>
                  </a:txBody>
                  <a:tcPr marL="0" marR="0" marT="0" marB="0" anchor="b">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2010</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dirty="0">
                          <a:solidFill>
                            <a:srgbClr val="000000"/>
                          </a:solidFill>
                          <a:effectLst/>
                          <a:latin typeface="Calibri" panose="020F0502020204030204" pitchFamily="34" charset="0"/>
                        </a:rPr>
                        <a:t>655 680</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a:solidFill>
                            <a:srgbClr val="000000"/>
                          </a:solidFill>
                          <a:effectLst/>
                          <a:latin typeface="Calibri" panose="020F0502020204030204" pitchFamily="34" charset="0"/>
                        </a:rPr>
                        <a:t>90 844</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7"/>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2011</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618 373</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99 960</a:t>
                      </a:r>
                    </a:p>
                  </a:txBody>
                  <a:tcPr marL="9525" marR="9525" marT="9525" marB="0" anchor="ctr">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extLst>
                  <a:ext uri="{0D108BD9-81ED-4DB2-BD59-A6C34878D82A}">
                    <a16:rowId xmlns:a16="http://schemas.microsoft.com/office/drawing/2014/main" val="210952688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557 910</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87 782</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2013</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536 459</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86 664</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solidFill>
                      <a:srgbClr val="EAEAEA"/>
                    </a:solidFill>
                  </a:tcPr>
                </a:tc>
                <a:extLst>
                  <a:ext uri="{0D108BD9-81ED-4DB2-BD59-A6C34878D82A}">
                    <a16:rowId xmlns:a16="http://schemas.microsoft.com/office/drawing/2014/main" val="10019"/>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2014</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502 680</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83 416</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2015</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480 651</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83 572</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840627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2016</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432 256</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75 712</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826765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2017</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426 205</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75 778</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1310103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2018</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388 044</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71 472</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2019</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368 489</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64 274</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26"/>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2020</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254 839</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49 265</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2021</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252 540</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45 028</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1266648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277 449</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dirty="0">
                          <a:solidFill>
                            <a:srgbClr val="000000"/>
                          </a:solidFill>
                          <a:effectLst/>
                          <a:latin typeface="Calibri" panose="020F0502020204030204" pitchFamily="34" charset="0"/>
                        </a:rPr>
                        <a:t>57 237</a:t>
                      </a: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966418559"/>
                  </a:ext>
                </a:extLst>
              </a:tr>
            </a:tbl>
          </a:graphicData>
        </a:graphic>
      </p:graphicFrame>
      <p:sp>
        <p:nvSpPr>
          <p:cNvPr id="6" name="TextovéPole 5">
            <a:extLst>
              <a:ext uri="{FF2B5EF4-FFF2-40B4-BE49-F238E27FC236}">
                <a16:creationId xmlns:a16="http://schemas.microsoft.com/office/drawing/2014/main" id="{F0F66A41-89C1-2E0D-715D-C9A00074BA6A}"/>
              </a:ext>
            </a:extLst>
          </p:cNvPr>
          <p:cNvSpPr txBox="1"/>
          <p:nvPr>
            <p:custDataLst>
              <p:tags r:id="rId4"/>
            </p:custDataLst>
          </p:nvPr>
        </p:nvSpPr>
        <p:spPr>
          <a:xfrm>
            <a:off x="4401500" y="951348"/>
            <a:ext cx="3505720" cy="369332"/>
          </a:xfrm>
          <a:prstGeom prst="rect">
            <a:avLst/>
          </a:prstGeom>
          <a:solidFill>
            <a:srgbClr val="203B7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Děti ve věku 5–14 let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Group 744">
            <a:extLst>
              <a:ext uri="{FF2B5EF4-FFF2-40B4-BE49-F238E27FC236}">
                <a16:creationId xmlns:a16="http://schemas.microsoft.com/office/drawing/2014/main" id="{E0837500-694A-0089-C2BE-87B2025F8CDC}"/>
              </a:ext>
            </a:extLst>
          </p:cNvPr>
          <p:cNvGraphicFramePr>
            <a:graphicFrameLocks noGrp="1"/>
          </p:cNvGraphicFramePr>
          <p:nvPr>
            <p:custDataLst>
              <p:tags r:id="rId5"/>
            </p:custDataLst>
          </p:nvPr>
        </p:nvGraphicFramePr>
        <p:xfrm>
          <a:off x="4401500" y="1528296"/>
          <a:ext cx="3505720" cy="2935349"/>
        </p:xfrm>
        <a:graphic>
          <a:graphicData uri="http://schemas.openxmlformats.org/drawingml/2006/table">
            <a:tbl>
              <a:tblPr/>
              <a:tblGrid>
                <a:gridCol w="1191808">
                  <a:extLst>
                    <a:ext uri="{9D8B030D-6E8A-4147-A177-3AD203B41FA5}">
                      <a16:colId xmlns:a16="http://schemas.microsoft.com/office/drawing/2014/main" val="20000"/>
                    </a:ext>
                  </a:extLst>
                </a:gridCol>
                <a:gridCol w="1137599">
                  <a:extLst>
                    <a:ext uri="{9D8B030D-6E8A-4147-A177-3AD203B41FA5}">
                      <a16:colId xmlns:a16="http://schemas.microsoft.com/office/drawing/2014/main" val="20001"/>
                    </a:ext>
                  </a:extLst>
                </a:gridCol>
                <a:gridCol w="1176313">
                  <a:extLst>
                    <a:ext uri="{9D8B030D-6E8A-4147-A177-3AD203B41FA5}">
                      <a16:colId xmlns:a16="http://schemas.microsoft.com/office/drawing/2014/main" val="20004"/>
                    </a:ext>
                  </a:extLst>
                </a:gridCol>
              </a:tblGrid>
              <a:tr h="213113">
                <a:tc>
                  <a:txBody>
                    <a:body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endPar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cap="flat">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Počet ošetřovacích dní</a:t>
                      </a:r>
                    </a:p>
                  </a:txBody>
                  <a:tcPr marL="36000" marR="36000" marT="0" marB="0" anchor="ctr"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C0C0C0"/>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endParaRPr kumimoji="0" lang="cs-CZ" altLang="cs-CZ" sz="12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20724">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Arial" charset="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Arial" charset="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r>
                        <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rPr>
                        <a:t>Rok</a:t>
                      </a:r>
                    </a:p>
                  </a:txBody>
                  <a:tcPr marL="36000" marR="36000" marT="0" marB="0"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0" latinLnBrk="0" hangingPunct="0">
                        <a:lnSpc>
                          <a:spcPct val="90000"/>
                        </a:lnSpc>
                        <a:spcBef>
                          <a:spcPts val="1200"/>
                        </a:spcBef>
                        <a:spcAft>
                          <a:spcPts val="200"/>
                        </a:spcAft>
                        <a:buClr>
                          <a:schemeClr val="accent1"/>
                        </a:buClr>
                        <a:buSzPct val="100000"/>
                        <a:buFont typeface="Calibri" pitchFamily="34" charset="0"/>
                        <a:defRPr sz="1800" kern="1200">
                          <a:solidFill>
                            <a:srgbClr val="404040"/>
                          </a:solidFill>
                          <a:latin typeface="Arial" charset="0"/>
                        </a:defRPr>
                      </a:lvl1pPr>
                      <a:lvl2pPr marL="457200" algn="l" defTabSz="914400" rtl="0" eaLnBrk="0" latinLnBrk="0" hangingPunct="0">
                        <a:lnSpc>
                          <a:spcPct val="90000"/>
                        </a:lnSpc>
                        <a:spcBef>
                          <a:spcPts val="200"/>
                        </a:spcBef>
                        <a:spcAft>
                          <a:spcPts val="400"/>
                        </a:spcAft>
                        <a:buClr>
                          <a:schemeClr val="accent1"/>
                        </a:buClr>
                        <a:buFont typeface="Calibri" pitchFamily="34" charset="0"/>
                        <a:defRPr sz="1600" kern="1200">
                          <a:solidFill>
                            <a:srgbClr val="404040"/>
                          </a:solidFill>
                          <a:latin typeface="Arial" charset="0"/>
                        </a:defRPr>
                      </a:lvl2pPr>
                      <a:lvl3pPr marL="9144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3pPr>
                      <a:lvl4pPr marL="13716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4pPr>
                      <a:lvl5pPr marL="18288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5pPr>
                      <a:lvl6pPr marL="22860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6pPr>
                      <a:lvl7pPr marL="27432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7pPr>
                      <a:lvl8pPr marL="32004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8pPr>
                      <a:lvl9pPr marL="36576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9p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cs-CZ" altLang="cs-CZ" sz="1400" b="1" i="0" u="none" strike="noStrike" kern="1200" cap="none" normalizeH="0" baseline="0" dirty="0">
                          <a:ln>
                            <a:noFill/>
                          </a:ln>
                          <a:solidFill>
                            <a:schemeClr val="accent6">
                              <a:lumMod val="10000"/>
                            </a:schemeClr>
                          </a:solidFill>
                          <a:effectLst/>
                          <a:latin typeface="+mn-lt"/>
                          <a:ea typeface="+mn-ea"/>
                          <a:cs typeface="Arial" charset="0"/>
                        </a:rPr>
                        <a:t>HP celkem</a:t>
                      </a:r>
                    </a:p>
                  </a:txBody>
                  <a:tcPr marL="36000" marR="3600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algn="ctr" rtl="0" fontAlgn="b"/>
                      <a:r>
                        <a:rPr lang="cs-CZ" sz="1400" b="1" i="0" u="none" strike="noStrike" dirty="0">
                          <a:solidFill>
                            <a:srgbClr val="0B1107"/>
                          </a:solidFill>
                          <a:effectLst/>
                          <a:latin typeface="Calibri" panose="020F0502020204030204" pitchFamily="34" charset="0"/>
                        </a:rPr>
                        <a:t>HP s operací</a:t>
                      </a:r>
                    </a:p>
                  </a:txBody>
                  <a:tcPr marL="0" marR="0" marT="0" marB="0" anchor="b">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2010</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dirty="0">
                          <a:solidFill>
                            <a:srgbClr val="000000"/>
                          </a:solidFill>
                          <a:effectLst/>
                          <a:latin typeface="Calibri" panose="020F0502020204030204" pitchFamily="34" charset="0"/>
                        </a:rPr>
                        <a:t>355 760</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a:solidFill>
                            <a:srgbClr val="000000"/>
                          </a:solidFill>
                          <a:effectLst/>
                          <a:latin typeface="Calibri" panose="020F0502020204030204" pitchFamily="34" charset="0"/>
                        </a:rPr>
                        <a:t>104 175</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7"/>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2011</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349 854</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102 231</a:t>
                      </a:r>
                    </a:p>
                  </a:txBody>
                  <a:tcPr marL="9525" marR="9525" marT="9525" marB="0" anchor="ctr">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extLst>
                  <a:ext uri="{0D108BD9-81ED-4DB2-BD59-A6C34878D82A}">
                    <a16:rowId xmlns:a16="http://schemas.microsoft.com/office/drawing/2014/main" val="210952688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341 764</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99 583</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2013</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334 234</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97 217</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solidFill>
                      <a:srgbClr val="EAEAEA"/>
                    </a:solidFill>
                  </a:tcPr>
                </a:tc>
                <a:extLst>
                  <a:ext uri="{0D108BD9-81ED-4DB2-BD59-A6C34878D82A}">
                    <a16:rowId xmlns:a16="http://schemas.microsoft.com/office/drawing/2014/main" val="10019"/>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2014</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338 954</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100 959</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2015</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322 618</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96 125</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840627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2016</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323 181</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94 564</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826765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2017</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308 217</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91 762</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1310103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2018</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309 304</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89 951</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2019</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302 297</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88 450</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26"/>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2020</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225 201</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67 019</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2021</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230 100</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63 251</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1266648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273 733</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dirty="0">
                          <a:solidFill>
                            <a:srgbClr val="000000"/>
                          </a:solidFill>
                          <a:effectLst/>
                          <a:latin typeface="Calibri" panose="020F0502020204030204" pitchFamily="34" charset="0"/>
                        </a:rPr>
                        <a:t>80 140</a:t>
                      </a: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966418559"/>
                  </a:ext>
                </a:extLst>
              </a:tr>
            </a:tbl>
          </a:graphicData>
        </a:graphic>
      </p:graphicFrame>
      <p:sp>
        <p:nvSpPr>
          <p:cNvPr id="8" name="TextovéPole 7">
            <a:extLst>
              <a:ext uri="{FF2B5EF4-FFF2-40B4-BE49-F238E27FC236}">
                <a16:creationId xmlns:a16="http://schemas.microsoft.com/office/drawing/2014/main" id="{3B5636F3-31AB-BCFE-CD24-AF72FE902493}"/>
              </a:ext>
            </a:extLst>
          </p:cNvPr>
          <p:cNvSpPr txBox="1"/>
          <p:nvPr>
            <p:custDataLst>
              <p:tags r:id="rId6"/>
            </p:custDataLst>
          </p:nvPr>
        </p:nvSpPr>
        <p:spPr>
          <a:xfrm>
            <a:off x="8332076" y="951348"/>
            <a:ext cx="3505720" cy="369332"/>
          </a:xfrm>
          <a:prstGeom prst="rect">
            <a:avLst/>
          </a:prstGeom>
          <a:solidFill>
            <a:srgbClr val="203B7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white"/>
                </a:solidFill>
                <a:effectLst/>
                <a:uLnTx/>
                <a:uFillTx/>
                <a:latin typeface="Calibri" panose="020F0502020204030204"/>
                <a:ea typeface="+mn-ea"/>
                <a:cs typeface="+mn-cs"/>
              </a:rPr>
              <a:t>Děti ve věku 15–19 let</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Group 744">
            <a:extLst>
              <a:ext uri="{FF2B5EF4-FFF2-40B4-BE49-F238E27FC236}">
                <a16:creationId xmlns:a16="http://schemas.microsoft.com/office/drawing/2014/main" id="{B3DA00AB-C014-7ED1-F885-C8A952359C1A}"/>
              </a:ext>
            </a:extLst>
          </p:cNvPr>
          <p:cNvGraphicFramePr>
            <a:graphicFrameLocks noGrp="1"/>
          </p:cNvGraphicFramePr>
          <p:nvPr>
            <p:custDataLst>
              <p:tags r:id="rId7"/>
            </p:custDataLst>
          </p:nvPr>
        </p:nvGraphicFramePr>
        <p:xfrm>
          <a:off x="8332076" y="1528296"/>
          <a:ext cx="3505720" cy="2935349"/>
        </p:xfrm>
        <a:graphic>
          <a:graphicData uri="http://schemas.openxmlformats.org/drawingml/2006/table">
            <a:tbl>
              <a:tblPr/>
              <a:tblGrid>
                <a:gridCol w="1191808">
                  <a:extLst>
                    <a:ext uri="{9D8B030D-6E8A-4147-A177-3AD203B41FA5}">
                      <a16:colId xmlns:a16="http://schemas.microsoft.com/office/drawing/2014/main" val="20000"/>
                    </a:ext>
                  </a:extLst>
                </a:gridCol>
                <a:gridCol w="1137599">
                  <a:extLst>
                    <a:ext uri="{9D8B030D-6E8A-4147-A177-3AD203B41FA5}">
                      <a16:colId xmlns:a16="http://schemas.microsoft.com/office/drawing/2014/main" val="20001"/>
                    </a:ext>
                  </a:extLst>
                </a:gridCol>
                <a:gridCol w="1176313">
                  <a:extLst>
                    <a:ext uri="{9D8B030D-6E8A-4147-A177-3AD203B41FA5}">
                      <a16:colId xmlns:a16="http://schemas.microsoft.com/office/drawing/2014/main" val="20004"/>
                    </a:ext>
                  </a:extLst>
                </a:gridCol>
              </a:tblGrid>
              <a:tr h="213113">
                <a:tc>
                  <a:txBody>
                    <a:body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endPar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cap="flat">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cs-CZ" altLang="cs-CZ" sz="1400" b="1" i="0" u="sng" strike="noStrike" kern="1200" cap="none" normalizeH="0" baseline="0" dirty="0">
                          <a:ln>
                            <a:noFill/>
                          </a:ln>
                          <a:solidFill>
                            <a:schemeClr val="accent6">
                              <a:lumMod val="10000"/>
                            </a:schemeClr>
                          </a:solidFill>
                          <a:effectLst/>
                          <a:latin typeface="+mn-lt"/>
                          <a:ea typeface="+mn-ea"/>
                          <a:cs typeface="Arial" charset="0"/>
                        </a:rPr>
                        <a:t>Počet ošetřovacích dní</a:t>
                      </a:r>
                    </a:p>
                  </a:txBody>
                  <a:tcPr marL="36000" marR="36000" marT="0" marB="0" anchor="ctr" horzOverflow="overflow">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C0C0C0"/>
                    </a:solidFill>
                  </a:tcPr>
                </a:tc>
                <a:tc hMerge="1">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endParaRPr kumimoji="0" lang="cs-CZ" altLang="cs-CZ" sz="1200" b="1" i="0" u="none" strike="noStrike" kern="1200" cap="none" normalizeH="0" baseline="0" dirty="0">
                        <a:ln>
                          <a:noFill/>
                        </a:ln>
                        <a:solidFill>
                          <a:schemeClr val="accent6">
                            <a:lumMod val="10000"/>
                          </a:schemeClr>
                        </a:solidFill>
                        <a:effectLst/>
                        <a:latin typeface="+mj-lt"/>
                        <a:ea typeface="+mn-ea"/>
                        <a:cs typeface="Arial" charset="0"/>
                      </a:endParaRPr>
                    </a:p>
                  </a:txBody>
                  <a:tcPr marL="36000" marR="36000" marT="0" marB="0" anchor="ctr" horzOverflow="overflow">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220724">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Arial" charset="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Arial" charset="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Arial" charset="0"/>
                        </a:defRPr>
                      </a:lvl9pPr>
                    </a:lstStyle>
                    <a:p>
                      <a:pPr marL="0" marR="0" lvl="0" indent="0" algn="ctr" defTabSz="914400" rtl="0" eaLnBrk="0" fontAlgn="base" latinLnBrk="0" hangingPunct="0">
                        <a:lnSpc>
                          <a:spcPct val="90000"/>
                        </a:lnSpc>
                        <a:spcBef>
                          <a:spcPts val="1200"/>
                        </a:spcBef>
                        <a:spcAft>
                          <a:spcPts val="200"/>
                        </a:spcAft>
                        <a:buClr>
                          <a:schemeClr val="accent1"/>
                        </a:buClr>
                        <a:buSzPct val="100000"/>
                        <a:buFont typeface="Calibri" pitchFamily="34" charset="0"/>
                        <a:buNone/>
                        <a:tabLst/>
                      </a:pPr>
                      <a:r>
                        <a:rPr kumimoji="0" lang="cs-CZ" altLang="cs-CZ" sz="1400" b="1" i="0" u="none" strike="noStrike" kern="1200" cap="none" normalizeH="0" baseline="0" dirty="0">
                          <a:ln>
                            <a:noFill/>
                          </a:ln>
                          <a:solidFill>
                            <a:schemeClr val="accent6">
                              <a:lumMod val="10000"/>
                            </a:schemeClr>
                          </a:solidFill>
                          <a:effectLst/>
                          <a:latin typeface="+mj-lt"/>
                          <a:ea typeface="+mn-ea"/>
                          <a:cs typeface="Arial" charset="0"/>
                        </a:rPr>
                        <a:t>Rok</a:t>
                      </a:r>
                    </a:p>
                  </a:txBody>
                  <a:tcPr marL="36000" marR="36000" marT="0" marB="0"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lvl1pPr marL="0" algn="l" defTabSz="914400" rtl="0" eaLnBrk="0" latinLnBrk="0" hangingPunct="0">
                        <a:lnSpc>
                          <a:spcPct val="90000"/>
                        </a:lnSpc>
                        <a:spcBef>
                          <a:spcPts val="1200"/>
                        </a:spcBef>
                        <a:spcAft>
                          <a:spcPts val="200"/>
                        </a:spcAft>
                        <a:buClr>
                          <a:schemeClr val="accent1"/>
                        </a:buClr>
                        <a:buSzPct val="100000"/>
                        <a:buFont typeface="Calibri" pitchFamily="34" charset="0"/>
                        <a:defRPr sz="1800" kern="1200">
                          <a:solidFill>
                            <a:srgbClr val="404040"/>
                          </a:solidFill>
                          <a:latin typeface="Arial" charset="0"/>
                        </a:defRPr>
                      </a:lvl1pPr>
                      <a:lvl2pPr marL="457200" algn="l" defTabSz="914400" rtl="0" eaLnBrk="0" latinLnBrk="0" hangingPunct="0">
                        <a:lnSpc>
                          <a:spcPct val="90000"/>
                        </a:lnSpc>
                        <a:spcBef>
                          <a:spcPts val="200"/>
                        </a:spcBef>
                        <a:spcAft>
                          <a:spcPts val="400"/>
                        </a:spcAft>
                        <a:buClr>
                          <a:schemeClr val="accent1"/>
                        </a:buClr>
                        <a:buFont typeface="Calibri" pitchFamily="34" charset="0"/>
                        <a:defRPr sz="1600" kern="1200">
                          <a:solidFill>
                            <a:srgbClr val="404040"/>
                          </a:solidFill>
                          <a:latin typeface="Arial" charset="0"/>
                        </a:defRPr>
                      </a:lvl2pPr>
                      <a:lvl3pPr marL="9144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3pPr>
                      <a:lvl4pPr marL="13716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4pPr>
                      <a:lvl5pPr marL="1828800" algn="l" defTabSz="914400" rtl="0" eaLnBrk="0"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5pPr>
                      <a:lvl6pPr marL="22860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6pPr>
                      <a:lvl7pPr marL="27432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7pPr>
                      <a:lvl8pPr marL="32004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8pPr>
                      <a:lvl9pPr marL="3657600" algn="l" defTabSz="914400" rtl="0" eaLnBrk="0" fontAlgn="base" latinLnBrk="0" hangingPunct="0">
                        <a:lnSpc>
                          <a:spcPct val="90000"/>
                        </a:lnSpc>
                        <a:spcBef>
                          <a:spcPts val="200"/>
                        </a:spcBef>
                        <a:spcAft>
                          <a:spcPts val="400"/>
                        </a:spcAft>
                        <a:buClr>
                          <a:schemeClr val="accent1"/>
                        </a:buClr>
                        <a:buFont typeface="Calibri" pitchFamily="34" charset="0"/>
                        <a:defRPr sz="1200" kern="1200">
                          <a:solidFill>
                            <a:srgbClr val="404040"/>
                          </a:solidFill>
                          <a:latin typeface="Arial" charset="0"/>
                        </a:defRPr>
                      </a:lvl9p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cs-CZ" altLang="cs-CZ" sz="1400" b="1" i="0" u="none" strike="noStrike" kern="1200" cap="none" normalizeH="0" baseline="0" dirty="0">
                          <a:ln>
                            <a:noFill/>
                          </a:ln>
                          <a:solidFill>
                            <a:schemeClr val="accent6">
                              <a:lumMod val="10000"/>
                            </a:schemeClr>
                          </a:solidFill>
                          <a:effectLst/>
                          <a:latin typeface="+mn-lt"/>
                          <a:ea typeface="+mn-ea"/>
                          <a:cs typeface="Arial" charset="0"/>
                        </a:rPr>
                        <a:t>HP celkem</a:t>
                      </a:r>
                    </a:p>
                  </a:txBody>
                  <a:tcPr marL="36000" marR="3600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algn="ctr" rtl="0" fontAlgn="b"/>
                      <a:r>
                        <a:rPr lang="cs-CZ" sz="1400" b="1" i="0" u="none" strike="noStrike" dirty="0">
                          <a:solidFill>
                            <a:srgbClr val="0B1107"/>
                          </a:solidFill>
                          <a:effectLst/>
                          <a:latin typeface="Calibri" panose="020F0502020204030204" pitchFamily="34" charset="0"/>
                        </a:rPr>
                        <a:t>HP s operací</a:t>
                      </a:r>
                    </a:p>
                  </a:txBody>
                  <a:tcPr marL="0" marR="0" marT="0" marB="0" anchor="b">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2010</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dirty="0">
                          <a:solidFill>
                            <a:srgbClr val="000000"/>
                          </a:solidFill>
                          <a:effectLst/>
                          <a:latin typeface="Calibri" panose="020F0502020204030204" pitchFamily="34" charset="0"/>
                        </a:rPr>
                        <a:t>299 590</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algn="ctr" fontAlgn="ctr"/>
                      <a:r>
                        <a:rPr lang="cs-CZ" sz="1200" b="0" i="0" u="none" strike="noStrike">
                          <a:solidFill>
                            <a:srgbClr val="000000"/>
                          </a:solidFill>
                          <a:effectLst/>
                          <a:latin typeface="Calibri" panose="020F0502020204030204" pitchFamily="34" charset="0"/>
                        </a:rPr>
                        <a:t>93 057</a:t>
                      </a:r>
                    </a:p>
                  </a:txBody>
                  <a:tcPr marL="9525" marR="9525" marT="9525" marB="0" anchor="ctr">
                    <a:lnL w="28575"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17"/>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2011</a:t>
                      </a:r>
                    </a:p>
                  </a:txBody>
                  <a:tcPr marL="9525" marR="9525" marT="9525" marB="0" anchor="ctr">
                    <a:lnL cap="flat">
                      <a:noFill/>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279 078</a:t>
                      </a:r>
                    </a:p>
                  </a:txBody>
                  <a:tcPr marL="9525" marR="9525" marT="9525" marB="0" anchor="ctr">
                    <a:lnL w="28575" cap="flat" cmpd="sng" algn="ctr">
                      <a:solidFill>
                        <a:schemeClr val="bg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87 750</a:t>
                      </a:r>
                    </a:p>
                  </a:txBody>
                  <a:tcPr marL="9525" marR="9525" marT="9525" marB="0" anchor="ctr">
                    <a:lnL w="2857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a:noFill/>
                    </a:lnTlToBr>
                    <a:lnBlToTr>
                      <a:noFill/>
                    </a:lnBlToTr>
                    <a:solidFill>
                      <a:srgbClr val="EAEAEA"/>
                    </a:solidFill>
                  </a:tcPr>
                </a:tc>
                <a:extLst>
                  <a:ext uri="{0D108BD9-81ED-4DB2-BD59-A6C34878D82A}">
                    <a16:rowId xmlns:a16="http://schemas.microsoft.com/office/drawing/2014/main" val="210952688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264 198</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82 460</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18"/>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2013</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236 594</a:t>
                      </a:r>
                    </a:p>
                  </a:txBody>
                  <a:tcPr marL="9525" marR="9525" marT="9525" marB="0" anchor="ctr">
                    <a:lnL w="28575" cap="flat" cmpd="sng" algn="ctr">
                      <a:solidFill>
                        <a:schemeClr val="bg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71 657</a:t>
                      </a:r>
                    </a:p>
                  </a:txBody>
                  <a:tcPr marL="9525" marR="9525" marT="9525" marB="0" anchor="ctr">
                    <a:lnL w="28575" cap="flat" cmpd="sng" algn="ctr">
                      <a:noFill/>
                      <a:prstDash val="solid"/>
                      <a:round/>
                      <a:headEnd type="none" w="med" len="med"/>
                      <a:tailEnd type="none" w="med" len="med"/>
                    </a:lnL>
                    <a:lnR>
                      <a:noFill/>
                    </a:lnR>
                    <a:lnT>
                      <a:noFill/>
                    </a:lnT>
                    <a:lnB>
                      <a:noFill/>
                    </a:lnB>
                    <a:lnTlToBr>
                      <a:noFill/>
                    </a:lnTlToBr>
                    <a:lnBlToTr>
                      <a:noFill/>
                    </a:lnBlToTr>
                    <a:solidFill>
                      <a:srgbClr val="EAEAEA"/>
                    </a:solidFill>
                  </a:tcPr>
                </a:tc>
                <a:extLst>
                  <a:ext uri="{0D108BD9-81ED-4DB2-BD59-A6C34878D82A}">
                    <a16:rowId xmlns:a16="http://schemas.microsoft.com/office/drawing/2014/main" val="10019"/>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2014</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232 397</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67 984</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2015</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216 298</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63 934</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840627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2016</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211 353</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61 287</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826765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2017</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209 312</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58 962</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1310103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2018</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203 625</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cs-CZ" sz="1200" b="0" i="0" u="none" strike="noStrike">
                          <a:solidFill>
                            <a:srgbClr val="000000"/>
                          </a:solidFill>
                          <a:effectLst/>
                          <a:latin typeface="Calibri" panose="020F0502020204030204" pitchFamily="34" charset="0"/>
                        </a:rPr>
                        <a:t>56 295</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2019</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201 441</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54 826</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26"/>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2020</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160 670</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43 796</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2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2021</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169 316</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tc>
                  <a:txBody>
                    <a:bodyPr/>
                    <a:lstStyle/>
                    <a:p>
                      <a:pPr algn="ctr" fontAlgn="ctr"/>
                      <a:r>
                        <a:rPr lang="cs-CZ" sz="1200" b="0" i="0" u="none" strike="noStrike">
                          <a:solidFill>
                            <a:srgbClr val="000000"/>
                          </a:solidFill>
                          <a:effectLst/>
                          <a:latin typeface="Calibri" panose="020F0502020204030204" pitchFamily="34" charset="0"/>
                        </a:rPr>
                        <a:t>42 003</a:t>
                      </a:r>
                    </a:p>
                  </a:txBody>
                  <a:tcPr marL="9525" marR="9525" marT="9525" marB="0" anchor="ctr">
                    <a:lnL w="28575"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412666484"/>
                  </a:ext>
                </a:extLst>
              </a:tr>
              <a:tr h="192182">
                <a:tc>
                  <a:txBody>
                    <a:bodyPr/>
                    <a:lstStyle/>
                    <a:p>
                      <a:pPr algn="ctr" rtl="0" fontAlgn="ctr"/>
                      <a:r>
                        <a:rPr lang="cs-CZ" sz="1200" b="0" i="0" u="none" strike="noStrike" dirty="0">
                          <a:solidFill>
                            <a:schemeClr val="tx1"/>
                          </a:solidFill>
                          <a:effectLst/>
                          <a:latin typeface="Calibri" panose="020F0502020204030204" pitchFamily="34" charset="0"/>
                        </a:rPr>
                        <a:t>2022</a:t>
                      </a:r>
                    </a:p>
                  </a:txBody>
                  <a:tcPr marL="9525" marR="9525" marT="9525" marB="0" anchor="ctr">
                    <a:lnL cap="flat">
                      <a:noFill/>
                    </a:lnL>
                    <a:lnR w="28575"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a:solidFill>
                            <a:srgbClr val="000000"/>
                          </a:solidFill>
                          <a:effectLst/>
                          <a:latin typeface="Calibri" panose="020F0502020204030204" pitchFamily="34" charset="0"/>
                        </a:rPr>
                        <a:t>200 017</a:t>
                      </a:r>
                    </a:p>
                  </a:txBody>
                  <a:tcPr marL="9525" marR="9525" marT="9525" marB="0" anchor="ctr">
                    <a:lnL w="28575"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fontAlgn="ctr"/>
                      <a:r>
                        <a:rPr lang="cs-CZ" sz="1200" b="0" i="0" u="none" strike="noStrike" dirty="0">
                          <a:solidFill>
                            <a:srgbClr val="000000"/>
                          </a:solidFill>
                          <a:effectLst/>
                          <a:latin typeface="Calibri" panose="020F0502020204030204" pitchFamily="34" charset="0"/>
                        </a:rPr>
                        <a:t>50 983</a:t>
                      </a:r>
                    </a:p>
                  </a:txBody>
                  <a:tcPr marL="9525" marR="9525" marT="9525" marB="0" anchor="ctr">
                    <a:lnL w="28575"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966418559"/>
                  </a:ext>
                </a:extLst>
              </a:tr>
            </a:tbl>
          </a:graphicData>
        </a:graphic>
      </p:graphicFrame>
      <p:sp>
        <p:nvSpPr>
          <p:cNvPr id="10" name="Rovnoramenný trojúhelník 9">
            <a:extLst>
              <a:ext uri="{FF2B5EF4-FFF2-40B4-BE49-F238E27FC236}">
                <a16:creationId xmlns:a16="http://schemas.microsoft.com/office/drawing/2014/main" id="{A7D28265-EA10-246E-F60A-493FC4040663}"/>
              </a:ext>
            </a:extLst>
          </p:cNvPr>
          <p:cNvSpPr/>
          <p:nvPr/>
        </p:nvSpPr>
        <p:spPr>
          <a:xfrm rot="10800000">
            <a:off x="723481" y="4550679"/>
            <a:ext cx="3034603" cy="267502"/>
          </a:xfrm>
          <a:prstGeom prst="triangle">
            <a:avLst/>
          </a:prstGeom>
          <a:solidFill>
            <a:srgbClr val="203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vnoramenný trojúhelník 10">
            <a:extLst>
              <a:ext uri="{FF2B5EF4-FFF2-40B4-BE49-F238E27FC236}">
                <a16:creationId xmlns:a16="http://schemas.microsoft.com/office/drawing/2014/main" id="{9044BFF5-8EAB-42BC-9E8C-3B0CFA4836FF}"/>
              </a:ext>
            </a:extLst>
          </p:cNvPr>
          <p:cNvSpPr/>
          <p:nvPr/>
        </p:nvSpPr>
        <p:spPr>
          <a:xfrm rot="10800000">
            <a:off x="4673124" y="4550679"/>
            <a:ext cx="3034603" cy="267502"/>
          </a:xfrm>
          <a:prstGeom prst="triangle">
            <a:avLst/>
          </a:prstGeom>
          <a:solidFill>
            <a:srgbClr val="203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vnoramenný trojúhelník 11">
            <a:extLst>
              <a:ext uri="{FF2B5EF4-FFF2-40B4-BE49-F238E27FC236}">
                <a16:creationId xmlns:a16="http://schemas.microsoft.com/office/drawing/2014/main" id="{24E1ADE7-CCD4-7502-5467-F2E3ABBD725A}"/>
              </a:ext>
            </a:extLst>
          </p:cNvPr>
          <p:cNvSpPr/>
          <p:nvPr/>
        </p:nvSpPr>
        <p:spPr>
          <a:xfrm rot="10800000">
            <a:off x="8567634" y="4550679"/>
            <a:ext cx="3034603" cy="267502"/>
          </a:xfrm>
          <a:prstGeom prst="triangle">
            <a:avLst/>
          </a:prstGeom>
          <a:solidFill>
            <a:srgbClr val="203B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ovéPole 12">
            <a:extLst>
              <a:ext uri="{FF2B5EF4-FFF2-40B4-BE49-F238E27FC236}">
                <a16:creationId xmlns:a16="http://schemas.microsoft.com/office/drawing/2014/main" id="{DEDC6BCE-F0F1-86A3-69FA-0B90A6EF9570}"/>
              </a:ext>
            </a:extLst>
          </p:cNvPr>
          <p:cNvSpPr txBox="1"/>
          <p:nvPr>
            <p:custDataLst>
              <p:tags r:id="rId8"/>
            </p:custDataLst>
          </p:nvPr>
        </p:nvSpPr>
        <p:spPr>
          <a:xfrm>
            <a:off x="699615" y="4965503"/>
            <a:ext cx="310242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2010 -&gt;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-57,7 % / -37,0 %</a:t>
            </a:r>
          </a:p>
        </p:txBody>
      </p:sp>
      <p:sp>
        <p:nvSpPr>
          <p:cNvPr id="14" name="TextovéPole 13">
            <a:extLst>
              <a:ext uri="{FF2B5EF4-FFF2-40B4-BE49-F238E27FC236}">
                <a16:creationId xmlns:a16="http://schemas.microsoft.com/office/drawing/2014/main" id="{586D687F-0C31-EEC0-16D5-90040848A50A}"/>
              </a:ext>
            </a:extLst>
          </p:cNvPr>
          <p:cNvSpPr txBox="1"/>
          <p:nvPr>
            <p:custDataLst>
              <p:tags r:id="rId9"/>
            </p:custDataLst>
          </p:nvPr>
        </p:nvSpPr>
        <p:spPr>
          <a:xfrm>
            <a:off x="4673123" y="4965503"/>
            <a:ext cx="310242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2010 -&gt;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-23,1 % / -23,1 %</a:t>
            </a:r>
          </a:p>
        </p:txBody>
      </p:sp>
      <p:sp>
        <p:nvSpPr>
          <p:cNvPr id="15" name="TextovéPole 14">
            <a:extLst>
              <a:ext uri="{FF2B5EF4-FFF2-40B4-BE49-F238E27FC236}">
                <a16:creationId xmlns:a16="http://schemas.microsoft.com/office/drawing/2014/main" id="{825A90E6-33B1-9871-898F-BE4DD7B4B63F}"/>
              </a:ext>
            </a:extLst>
          </p:cNvPr>
          <p:cNvSpPr txBox="1"/>
          <p:nvPr>
            <p:custDataLst>
              <p:tags r:id="rId10"/>
            </p:custDataLst>
          </p:nvPr>
        </p:nvSpPr>
        <p:spPr>
          <a:xfrm>
            <a:off x="8533720" y="4965503"/>
            <a:ext cx="310242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2010 -&gt;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n-ea"/>
                <a:cs typeface="+mn-cs"/>
              </a:rPr>
              <a:t>-33,2 % / -45,2 %</a:t>
            </a:r>
          </a:p>
        </p:txBody>
      </p:sp>
    </p:spTree>
    <p:extLst>
      <p:ext uri="{BB962C8B-B14F-4D97-AF65-F5344CB8AC3E}">
        <p14:creationId xmlns:p14="http://schemas.microsoft.com/office/powerpoint/2010/main" val="1926522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26">
            <a:extLst>
              <a:ext uri="{FF2B5EF4-FFF2-40B4-BE49-F238E27FC236}">
                <a16:creationId xmlns:a16="http://schemas.microsoft.com/office/drawing/2014/main" id="{17E4CEA2-2014-4C51-A9D4-FB9E6228EB68}"/>
              </a:ext>
            </a:extLst>
          </p:cNvPr>
          <p:cNvGraphicFramePr>
            <a:graphicFrameLocks noGrp="1"/>
          </p:cNvGraphicFramePr>
          <p:nvPr/>
        </p:nvGraphicFramePr>
        <p:xfrm>
          <a:off x="1871657" y="1572985"/>
          <a:ext cx="7555372" cy="3712030"/>
        </p:xfrm>
        <a:graphic>
          <a:graphicData uri="http://schemas.openxmlformats.org/drawingml/2006/table">
            <a:tbl>
              <a:tblPr firstRow="1" bandRow="1">
                <a:tableStyleId>{2D5ABB26-0587-4C30-8999-92F81FD0307C}</a:tableStyleId>
              </a:tblPr>
              <a:tblGrid>
                <a:gridCol w="686852">
                  <a:extLst>
                    <a:ext uri="{9D8B030D-6E8A-4147-A177-3AD203B41FA5}">
                      <a16:colId xmlns:a16="http://schemas.microsoft.com/office/drawing/2014/main" val="77372962"/>
                    </a:ext>
                  </a:extLst>
                </a:gridCol>
                <a:gridCol w="686852">
                  <a:extLst>
                    <a:ext uri="{9D8B030D-6E8A-4147-A177-3AD203B41FA5}">
                      <a16:colId xmlns:a16="http://schemas.microsoft.com/office/drawing/2014/main" val="1664260891"/>
                    </a:ext>
                  </a:extLst>
                </a:gridCol>
                <a:gridCol w="686852">
                  <a:extLst>
                    <a:ext uri="{9D8B030D-6E8A-4147-A177-3AD203B41FA5}">
                      <a16:colId xmlns:a16="http://schemas.microsoft.com/office/drawing/2014/main" val="2636716389"/>
                    </a:ext>
                  </a:extLst>
                </a:gridCol>
                <a:gridCol w="686852">
                  <a:extLst>
                    <a:ext uri="{9D8B030D-6E8A-4147-A177-3AD203B41FA5}">
                      <a16:colId xmlns:a16="http://schemas.microsoft.com/office/drawing/2014/main" val="1101924516"/>
                    </a:ext>
                  </a:extLst>
                </a:gridCol>
                <a:gridCol w="686852">
                  <a:extLst>
                    <a:ext uri="{9D8B030D-6E8A-4147-A177-3AD203B41FA5}">
                      <a16:colId xmlns:a16="http://schemas.microsoft.com/office/drawing/2014/main" val="3680684984"/>
                    </a:ext>
                  </a:extLst>
                </a:gridCol>
                <a:gridCol w="686852">
                  <a:extLst>
                    <a:ext uri="{9D8B030D-6E8A-4147-A177-3AD203B41FA5}">
                      <a16:colId xmlns:a16="http://schemas.microsoft.com/office/drawing/2014/main" val="3815833060"/>
                    </a:ext>
                  </a:extLst>
                </a:gridCol>
                <a:gridCol w="686852">
                  <a:extLst>
                    <a:ext uri="{9D8B030D-6E8A-4147-A177-3AD203B41FA5}">
                      <a16:colId xmlns:a16="http://schemas.microsoft.com/office/drawing/2014/main" val="1589278107"/>
                    </a:ext>
                  </a:extLst>
                </a:gridCol>
                <a:gridCol w="686852">
                  <a:extLst>
                    <a:ext uri="{9D8B030D-6E8A-4147-A177-3AD203B41FA5}">
                      <a16:colId xmlns:a16="http://schemas.microsoft.com/office/drawing/2014/main" val="2605674907"/>
                    </a:ext>
                  </a:extLst>
                </a:gridCol>
                <a:gridCol w="686852">
                  <a:extLst>
                    <a:ext uri="{9D8B030D-6E8A-4147-A177-3AD203B41FA5}">
                      <a16:colId xmlns:a16="http://schemas.microsoft.com/office/drawing/2014/main" val="2479739429"/>
                    </a:ext>
                  </a:extLst>
                </a:gridCol>
                <a:gridCol w="686852">
                  <a:extLst>
                    <a:ext uri="{9D8B030D-6E8A-4147-A177-3AD203B41FA5}">
                      <a16:colId xmlns:a16="http://schemas.microsoft.com/office/drawing/2014/main" val="1015320412"/>
                    </a:ext>
                  </a:extLst>
                </a:gridCol>
                <a:gridCol w="686852">
                  <a:extLst>
                    <a:ext uri="{9D8B030D-6E8A-4147-A177-3AD203B41FA5}">
                      <a16:colId xmlns:a16="http://schemas.microsoft.com/office/drawing/2014/main" val="845751585"/>
                    </a:ext>
                  </a:extLst>
                </a:gridCol>
              </a:tblGrid>
              <a:tr h="3712030">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extLst>
                  <a:ext uri="{0D108BD9-81ED-4DB2-BD59-A6C34878D82A}">
                    <a16:rowId xmlns:a16="http://schemas.microsoft.com/office/drawing/2014/main" val="1738352270"/>
                  </a:ext>
                </a:extLst>
              </a:tr>
            </a:tbl>
          </a:graphicData>
        </a:graphic>
      </p:graphicFrame>
      <p:sp>
        <p:nvSpPr>
          <p:cNvPr id="2" name="Nadpis 1">
            <a:extLst>
              <a:ext uri="{FF2B5EF4-FFF2-40B4-BE49-F238E27FC236}">
                <a16:creationId xmlns:a16="http://schemas.microsoft.com/office/drawing/2014/main" id="{6B04957C-20C5-4AD5-9DA8-DFB7A7A38D77}"/>
              </a:ext>
            </a:extLst>
          </p:cNvPr>
          <p:cNvSpPr txBox="1">
            <a:spLocks/>
          </p:cNvSpPr>
          <p:nvPr/>
        </p:nvSpPr>
        <p:spPr>
          <a:xfrm>
            <a:off x="0" y="2996"/>
            <a:ext cx="12192000" cy="360000"/>
          </a:xfrm>
          <a:prstGeom prst="rect">
            <a:avLst/>
          </a:prstGeom>
          <a:solidFill>
            <a:srgbClr val="0070C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cs-CZ" sz="2000" b="0" i="0" u="none" strike="noStrike" kern="1200" cap="none" spc="0" normalizeH="0" baseline="0" noProof="0" dirty="0">
                <a:ln>
                  <a:noFill/>
                </a:ln>
                <a:solidFill>
                  <a:prstClr val="white"/>
                </a:solidFill>
                <a:effectLst/>
                <a:uLnTx/>
                <a:uFillTx/>
                <a:latin typeface="Calibri"/>
                <a:ea typeface="+mj-ea"/>
                <a:cs typeface="+mj-cs"/>
              </a:rPr>
              <a:t>Dětská pracoviště u PALP_20230604</a:t>
            </a:r>
          </a:p>
        </p:txBody>
      </p:sp>
      <p:sp>
        <p:nvSpPr>
          <p:cNvPr id="3" name="TextovéPole 2">
            <a:extLst>
              <a:ext uri="{FF2B5EF4-FFF2-40B4-BE49-F238E27FC236}">
                <a16:creationId xmlns:a16="http://schemas.microsoft.com/office/drawing/2014/main" id="{D4DE167A-7F89-4000-A1CC-E8DB9BE67EB4}"/>
              </a:ext>
            </a:extLst>
          </p:cNvPr>
          <p:cNvSpPr txBox="1"/>
          <p:nvPr/>
        </p:nvSpPr>
        <p:spPr>
          <a:xfrm>
            <a:off x="377210" y="345586"/>
            <a:ext cx="10515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3D67BC"/>
                </a:solidFill>
                <a:effectLst/>
                <a:uLnTx/>
                <a:uFillTx/>
                <a:latin typeface="Calibri"/>
                <a:ea typeface="+mn-ea"/>
                <a:cs typeface="+mn-cs"/>
              </a:rPr>
              <a:t>Vývoj sledovaných ukazatelů </a:t>
            </a:r>
          </a:p>
        </p:txBody>
      </p:sp>
      <p:graphicFrame>
        <p:nvGraphicFramePr>
          <p:cNvPr id="11" name="Graf 10">
            <a:extLst>
              <a:ext uri="{FF2B5EF4-FFF2-40B4-BE49-F238E27FC236}">
                <a16:creationId xmlns:a16="http://schemas.microsoft.com/office/drawing/2014/main" id="{E574B152-80A9-4647-8F71-7E252408BC34}"/>
              </a:ext>
            </a:extLst>
          </p:cNvPr>
          <p:cNvGraphicFramePr/>
          <p:nvPr/>
        </p:nvGraphicFramePr>
        <p:xfrm>
          <a:off x="544286" y="947057"/>
          <a:ext cx="9000000" cy="501831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ovéPole 12">
            <a:extLst>
              <a:ext uri="{FF2B5EF4-FFF2-40B4-BE49-F238E27FC236}">
                <a16:creationId xmlns:a16="http://schemas.microsoft.com/office/drawing/2014/main" id="{582A6545-253C-4F5F-AAFA-937A1D06CABF}"/>
              </a:ext>
            </a:extLst>
          </p:cNvPr>
          <p:cNvSpPr txBox="1"/>
          <p:nvPr/>
        </p:nvSpPr>
        <p:spPr>
          <a:xfrm rot="16200000">
            <a:off x="-1394861" y="3091542"/>
            <a:ext cx="35705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a:ea typeface="+mn-ea"/>
                <a:cs typeface="+mn-cs"/>
              </a:rPr>
              <a:t>Množství vykázaných výkonů</a:t>
            </a:r>
          </a:p>
        </p:txBody>
      </p:sp>
      <p:sp>
        <p:nvSpPr>
          <p:cNvPr id="14" name="TextovéPole 13">
            <a:extLst>
              <a:ext uri="{FF2B5EF4-FFF2-40B4-BE49-F238E27FC236}">
                <a16:creationId xmlns:a16="http://schemas.microsoft.com/office/drawing/2014/main" id="{EC395AC8-37C1-4AB6-9135-4907685DD116}"/>
              </a:ext>
            </a:extLst>
          </p:cNvPr>
          <p:cNvSpPr txBox="1"/>
          <p:nvPr/>
        </p:nvSpPr>
        <p:spPr>
          <a:xfrm>
            <a:off x="9427029" y="979823"/>
            <a:ext cx="2677885" cy="19082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srgbClr val="000000"/>
                </a:solidFill>
                <a:effectLst/>
                <a:uLnTx/>
                <a:uFillTx/>
                <a:latin typeface="Calibri"/>
                <a:ea typeface="+mn-ea"/>
                <a:cs typeface="+mn-cs"/>
              </a:rPr>
              <a:t>Množství vykázaných výkonů ambulantních pracovišť PALP s odborností 3_1 (doklady 01, 05 a 06)</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endParaRPr kumimoji="0" lang="cs-CZ"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91350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ulka 26">
            <a:extLst>
              <a:ext uri="{FF2B5EF4-FFF2-40B4-BE49-F238E27FC236}">
                <a16:creationId xmlns:a16="http://schemas.microsoft.com/office/drawing/2014/main" id="{17E4CEA2-2014-4C51-A9D4-FB9E6228EB68}"/>
              </a:ext>
            </a:extLst>
          </p:cNvPr>
          <p:cNvGraphicFramePr>
            <a:graphicFrameLocks noGrp="1"/>
          </p:cNvGraphicFramePr>
          <p:nvPr/>
        </p:nvGraphicFramePr>
        <p:xfrm>
          <a:off x="1708371" y="1572985"/>
          <a:ext cx="7704000" cy="3712030"/>
        </p:xfrm>
        <a:graphic>
          <a:graphicData uri="http://schemas.openxmlformats.org/drawingml/2006/table">
            <a:tbl>
              <a:tblPr firstRow="1" bandRow="1">
                <a:tableStyleId>{2D5ABB26-0587-4C30-8999-92F81FD0307C}</a:tableStyleId>
              </a:tblPr>
              <a:tblGrid>
                <a:gridCol w="702000">
                  <a:extLst>
                    <a:ext uri="{9D8B030D-6E8A-4147-A177-3AD203B41FA5}">
                      <a16:colId xmlns:a16="http://schemas.microsoft.com/office/drawing/2014/main" val="77372962"/>
                    </a:ext>
                  </a:extLst>
                </a:gridCol>
                <a:gridCol w="702000">
                  <a:extLst>
                    <a:ext uri="{9D8B030D-6E8A-4147-A177-3AD203B41FA5}">
                      <a16:colId xmlns:a16="http://schemas.microsoft.com/office/drawing/2014/main" val="1664260891"/>
                    </a:ext>
                  </a:extLst>
                </a:gridCol>
                <a:gridCol w="702000">
                  <a:extLst>
                    <a:ext uri="{9D8B030D-6E8A-4147-A177-3AD203B41FA5}">
                      <a16:colId xmlns:a16="http://schemas.microsoft.com/office/drawing/2014/main" val="2636716389"/>
                    </a:ext>
                  </a:extLst>
                </a:gridCol>
                <a:gridCol w="702000">
                  <a:extLst>
                    <a:ext uri="{9D8B030D-6E8A-4147-A177-3AD203B41FA5}">
                      <a16:colId xmlns:a16="http://schemas.microsoft.com/office/drawing/2014/main" val="1101924516"/>
                    </a:ext>
                  </a:extLst>
                </a:gridCol>
                <a:gridCol w="702000">
                  <a:extLst>
                    <a:ext uri="{9D8B030D-6E8A-4147-A177-3AD203B41FA5}">
                      <a16:colId xmlns:a16="http://schemas.microsoft.com/office/drawing/2014/main" val="3680684984"/>
                    </a:ext>
                  </a:extLst>
                </a:gridCol>
                <a:gridCol w="702000">
                  <a:extLst>
                    <a:ext uri="{9D8B030D-6E8A-4147-A177-3AD203B41FA5}">
                      <a16:colId xmlns:a16="http://schemas.microsoft.com/office/drawing/2014/main" val="3815833060"/>
                    </a:ext>
                  </a:extLst>
                </a:gridCol>
                <a:gridCol w="702000">
                  <a:extLst>
                    <a:ext uri="{9D8B030D-6E8A-4147-A177-3AD203B41FA5}">
                      <a16:colId xmlns:a16="http://schemas.microsoft.com/office/drawing/2014/main" val="1589278107"/>
                    </a:ext>
                  </a:extLst>
                </a:gridCol>
                <a:gridCol w="702000">
                  <a:extLst>
                    <a:ext uri="{9D8B030D-6E8A-4147-A177-3AD203B41FA5}">
                      <a16:colId xmlns:a16="http://schemas.microsoft.com/office/drawing/2014/main" val="2605674907"/>
                    </a:ext>
                  </a:extLst>
                </a:gridCol>
                <a:gridCol w="684000">
                  <a:extLst>
                    <a:ext uri="{9D8B030D-6E8A-4147-A177-3AD203B41FA5}">
                      <a16:colId xmlns:a16="http://schemas.microsoft.com/office/drawing/2014/main" val="2479739429"/>
                    </a:ext>
                  </a:extLst>
                </a:gridCol>
                <a:gridCol w="702000">
                  <a:extLst>
                    <a:ext uri="{9D8B030D-6E8A-4147-A177-3AD203B41FA5}">
                      <a16:colId xmlns:a16="http://schemas.microsoft.com/office/drawing/2014/main" val="1015320412"/>
                    </a:ext>
                  </a:extLst>
                </a:gridCol>
                <a:gridCol w="702000">
                  <a:extLst>
                    <a:ext uri="{9D8B030D-6E8A-4147-A177-3AD203B41FA5}">
                      <a16:colId xmlns:a16="http://schemas.microsoft.com/office/drawing/2014/main" val="845751585"/>
                    </a:ext>
                  </a:extLst>
                </a:gridCol>
              </a:tblGrid>
              <a:tr h="3712030">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tc>
                  <a:txBody>
                    <a:bodyPr/>
                    <a:lstStyle/>
                    <a:p>
                      <a:endParaRPr lang="cs-CZ"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tcPr>
                </a:tc>
                <a:extLst>
                  <a:ext uri="{0D108BD9-81ED-4DB2-BD59-A6C34878D82A}">
                    <a16:rowId xmlns:a16="http://schemas.microsoft.com/office/drawing/2014/main" val="1738352270"/>
                  </a:ext>
                </a:extLst>
              </a:tr>
            </a:tbl>
          </a:graphicData>
        </a:graphic>
      </p:graphicFrame>
      <p:sp>
        <p:nvSpPr>
          <p:cNvPr id="2" name="Nadpis 1">
            <a:extLst>
              <a:ext uri="{FF2B5EF4-FFF2-40B4-BE49-F238E27FC236}">
                <a16:creationId xmlns:a16="http://schemas.microsoft.com/office/drawing/2014/main" id="{6B04957C-20C5-4AD5-9DA8-DFB7A7A38D77}"/>
              </a:ext>
            </a:extLst>
          </p:cNvPr>
          <p:cNvSpPr txBox="1">
            <a:spLocks/>
          </p:cNvSpPr>
          <p:nvPr/>
        </p:nvSpPr>
        <p:spPr>
          <a:xfrm>
            <a:off x="0" y="2996"/>
            <a:ext cx="12192000" cy="360000"/>
          </a:xfrm>
          <a:prstGeom prst="rect">
            <a:avLst/>
          </a:prstGeom>
          <a:solidFill>
            <a:srgbClr val="0070C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cs-CZ" sz="2000" b="0" i="0" u="none" strike="noStrike" kern="1200" cap="none" spc="0" normalizeH="0" baseline="0" noProof="0" dirty="0">
                <a:ln>
                  <a:noFill/>
                </a:ln>
                <a:solidFill>
                  <a:prstClr val="white"/>
                </a:solidFill>
                <a:effectLst/>
                <a:uLnTx/>
                <a:uFillTx/>
                <a:latin typeface="Calibri"/>
                <a:ea typeface="+mj-ea"/>
                <a:cs typeface="+mj-cs"/>
              </a:rPr>
              <a:t>Dětská pracoviště u PALP_20230604</a:t>
            </a:r>
          </a:p>
        </p:txBody>
      </p:sp>
      <p:sp>
        <p:nvSpPr>
          <p:cNvPr id="3" name="TextovéPole 2">
            <a:extLst>
              <a:ext uri="{FF2B5EF4-FFF2-40B4-BE49-F238E27FC236}">
                <a16:creationId xmlns:a16="http://schemas.microsoft.com/office/drawing/2014/main" id="{D4DE167A-7F89-4000-A1CC-E8DB9BE67EB4}"/>
              </a:ext>
            </a:extLst>
          </p:cNvPr>
          <p:cNvSpPr txBox="1"/>
          <p:nvPr/>
        </p:nvSpPr>
        <p:spPr>
          <a:xfrm>
            <a:off x="377210" y="345586"/>
            <a:ext cx="10515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1" i="0" u="none" strike="noStrike" kern="1200" cap="none" spc="0" normalizeH="0" baseline="0" noProof="0" dirty="0">
                <a:ln>
                  <a:noFill/>
                </a:ln>
                <a:solidFill>
                  <a:srgbClr val="3D67BC"/>
                </a:solidFill>
                <a:effectLst/>
                <a:uLnTx/>
                <a:uFillTx/>
                <a:latin typeface="Calibri"/>
                <a:ea typeface="+mn-ea"/>
                <a:cs typeface="+mn-cs"/>
              </a:rPr>
              <a:t>Vývoj sledovaných ukazatelů dle krajů ČR</a:t>
            </a:r>
          </a:p>
        </p:txBody>
      </p:sp>
      <p:graphicFrame>
        <p:nvGraphicFramePr>
          <p:cNvPr id="11" name="Graf 10">
            <a:extLst>
              <a:ext uri="{FF2B5EF4-FFF2-40B4-BE49-F238E27FC236}">
                <a16:creationId xmlns:a16="http://schemas.microsoft.com/office/drawing/2014/main" id="{E574B152-80A9-4647-8F71-7E252408BC34}"/>
              </a:ext>
            </a:extLst>
          </p:cNvPr>
          <p:cNvGraphicFramePr/>
          <p:nvPr/>
        </p:nvGraphicFramePr>
        <p:xfrm>
          <a:off x="544286" y="947057"/>
          <a:ext cx="9000000" cy="501831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ovéPole 12">
            <a:extLst>
              <a:ext uri="{FF2B5EF4-FFF2-40B4-BE49-F238E27FC236}">
                <a16:creationId xmlns:a16="http://schemas.microsoft.com/office/drawing/2014/main" id="{582A6545-253C-4F5F-AAFA-937A1D06CABF}"/>
              </a:ext>
            </a:extLst>
          </p:cNvPr>
          <p:cNvSpPr txBox="1"/>
          <p:nvPr/>
        </p:nvSpPr>
        <p:spPr>
          <a:xfrm rot="16200000">
            <a:off x="-1424194" y="2993572"/>
            <a:ext cx="357051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err="1">
                <a:ln>
                  <a:noFill/>
                </a:ln>
                <a:solidFill>
                  <a:srgbClr val="000000"/>
                </a:solidFill>
                <a:effectLst/>
                <a:uLnTx/>
                <a:uFillTx/>
                <a:latin typeface="Calibri"/>
                <a:ea typeface="+mn-ea"/>
                <a:cs typeface="+mn-cs"/>
              </a:rPr>
              <a:t>Obložnost</a:t>
            </a:r>
            <a:r>
              <a:rPr kumimoji="0" lang="cs-CZ" sz="1400" b="0" i="0" u="none" strike="noStrike" kern="1200" cap="none" spc="0" normalizeH="0" baseline="0" noProof="0" dirty="0">
                <a:ln>
                  <a:noFill/>
                </a:ln>
                <a:solidFill>
                  <a:srgbClr val="000000"/>
                </a:solidFill>
                <a:effectLst/>
                <a:uLnTx/>
                <a:uFillTx/>
                <a:latin typeface="Calibri"/>
                <a:ea typeface="+mn-ea"/>
                <a:cs typeface="+mn-cs"/>
              </a:rPr>
              <a:t> akutních lůžek pracovišť 3_1</a:t>
            </a:r>
          </a:p>
        </p:txBody>
      </p:sp>
      <p:sp>
        <p:nvSpPr>
          <p:cNvPr id="14" name="TextovéPole 13">
            <a:extLst>
              <a:ext uri="{FF2B5EF4-FFF2-40B4-BE49-F238E27FC236}">
                <a16:creationId xmlns:a16="http://schemas.microsoft.com/office/drawing/2014/main" id="{EC395AC8-37C1-4AB6-9135-4907685DD116}"/>
              </a:ext>
            </a:extLst>
          </p:cNvPr>
          <p:cNvSpPr txBox="1"/>
          <p:nvPr/>
        </p:nvSpPr>
        <p:spPr>
          <a:xfrm>
            <a:off x="9427029" y="979823"/>
            <a:ext cx="2677885"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cs-CZ" sz="1800" b="0" i="0" u="none" strike="noStrike" kern="1200" cap="none" spc="0" normalizeH="0" baseline="0" noProof="0" dirty="0">
                <a:ln>
                  <a:noFill/>
                </a:ln>
                <a:solidFill>
                  <a:srgbClr val="000000"/>
                </a:solidFill>
                <a:effectLst/>
                <a:uLnTx/>
                <a:uFillTx/>
                <a:latin typeface="Calibri"/>
                <a:ea typeface="+mn-ea"/>
                <a:cs typeface="+mn-cs"/>
              </a:rPr>
              <a:t>Využití akutních lůžek PALP s odborností 3_1 (3H1, 3I1, 3F1, 3T1)</a:t>
            </a:r>
          </a:p>
        </p:txBody>
      </p:sp>
    </p:spTree>
    <p:extLst>
      <p:ext uri="{BB962C8B-B14F-4D97-AF65-F5344CB8AC3E}">
        <p14:creationId xmlns:p14="http://schemas.microsoft.com/office/powerpoint/2010/main" val="33726330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a:extLst>
              <a:ext uri="{FF2B5EF4-FFF2-40B4-BE49-F238E27FC236}">
                <a16:creationId xmlns:a16="http://schemas.microsoft.com/office/drawing/2014/main" id="{CB9E4776-376C-4A80-A492-262F37D40411}"/>
              </a:ext>
            </a:extLst>
          </p:cNvPr>
          <p:cNvSpPr txBox="1"/>
          <p:nvPr/>
        </p:nvSpPr>
        <p:spPr>
          <a:xfrm>
            <a:off x="0" y="6156960"/>
            <a:ext cx="12192000" cy="70104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565ADF76-D55C-4DDB-B409-8C7C990FD7B3}"/>
              </a:ext>
            </a:extLst>
          </p:cNvPr>
          <p:cNvSpPr>
            <a:spLocks noGrp="1"/>
          </p:cNvSpPr>
          <p:nvPr>
            <p:ph type="title"/>
          </p:nvPr>
        </p:nvSpPr>
        <p:spPr>
          <a:xfrm>
            <a:off x="238760" y="698955"/>
            <a:ext cx="11826240" cy="648000"/>
          </a:xfrm>
        </p:spPr>
        <p:txBody>
          <a:bodyPr>
            <a:normAutofit fontScale="90000"/>
          </a:bodyPr>
          <a:lstStyle/>
          <a:p>
            <a:br>
              <a:rPr lang="cs-CZ" sz="3600" b="1" dirty="0">
                <a:latin typeface="+mn-lt"/>
              </a:rPr>
            </a:br>
            <a:endParaRPr lang="cs-CZ" sz="3600" b="1" dirty="0">
              <a:latin typeface="+mn-lt"/>
            </a:endParaRPr>
          </a:p>
        </p:txBody>
      </p:sp>
      <p:graphicFrame>
        <p:nvGraphicFramePr>
          <p:cNvPr id="7" name="Zástupný obsah 6">
            <a:extLst>
              <a:ext uri="{FF2B5EF4-FFF2-40B4-BE49-F238E27FC236}">
                <a16:creationId xmlns:a16="http://schemas.microsoft.com/office/drawing/2014/main" id="{E4023864-E883-80C3-FE61-EEB9238A1135}"/>
              </a:ext>
            </a:extLst>
          </p:cNvPr>
          <p:cNvGraphicFramePr>
            <a:graphicFrameLocks noGrp="1"/>
          </p:cNvGraphicFramePr>
          <p:nvPr>
            <p:ph idx="1"/>
          </p:nvPr>
        </p:nvGraphicFramePr>
        <p:xfrm>
          <a:off x="73572" y="1332098"/>
          <a:ext cx="12037148" cy="5068702"/>
        </p:xfrm>
        <a:graphic>
          <a:graphicData uri="http://schemas.openxmlformats.org/drawingml/2006/chart">
            <c:chart xmlns:c="http://schemas.openxmlformats.org/drawingml/2006/chart" xmlns:r="http://schemas.openxmlformats.org/officeDocument/2006/relationships" r:id="rId2"/>
          </a:graphicData>
        </a:graphic>
      </p:graphicFrame>
      <p:sp>
        <p:nvSpPr>
          <p:cNvPr id="4" name="Obdélník 3">
            <a:extLst>
              <a:ext uri="{FF2B5EF4-FFF2-40B4-BE49-F238E27FC236}">
                <a16:creationId xmlns:a16="http://schemas.microsoft.com/office/drawing/2014/main" id="{DCC37EFD-56CB-4DB0-8141-AE47A3745A5F}"/>
              </a:ext>
            </a:extLst>
          </p:cNvPr>
          <p:cNvSpPr/>
          <p:nvPr/>
        </p:nvSpPr>
        <p:spPr>
          <a:xfrm>
            <a:off x="0" y="0"/>
            <a:ext cx="12191999" cy="369332"/>
          </a:xfrm>
          <a:prstGeom prst="rect">
            <a:avLst/>
          </a:prstGeom>
          <a:solidFill>
            <a:srgbClr val="203B7C"/>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Nadpis 1">
            <a:extLst>
              <a:ext uri="{FF2B5EF4-FFF2-40B4-BE49-F238E27FC236}">
                <a16:creationId xmlns:a16="http://schemas.microsoft.com/office/drawing/2014/main" id="{897A841D-C6D9-41DE-8B2D-A5701174C4F4}"/>
              </a:ext>
            </a:extLst>
          </p:cNvPr>
          <p:cNvSpPr txBox="1">
            <a:spLocks/>
          </p:cNvSpPr>
          <p:nvPr/>
        </p:nvSpPr>
        <p:spPr>
          <a:xfrm>
            <a:off x="127000" y="335904"/>
            <a:ext cx="11812050"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2800" b="1" i="0" u="none" strike="noStrike" kern="1200" cap="none" spc="0" normalizeH="0" baseline="0" noProof="0" dirty="0">
                <a:ln>
                  <a:noFill/>
                </a:ln>
                <a:solidFill>
                  <a:prstClr val="black"/>
                </a:solidFill>
                <a:effectLst/>
                <a:uLnTx/>
                <a:uFillTx/>
                <a:latin typeface="Calibri" panose="020F0502020204030204"/>
                <a:ea typeface="+mj-ea"/>
                <a:cs typeface="+mj-cs"/>
              </a:rPr>
              <a:t>Využití akutních lůžek v oboru dětské lékařství (</a:t>
            </a:r>
            <a:r>
              <a:rPr kumimoji="0" lang="cs-CZ" sz="2800" b="1" i="0" u="none" strike="noStrike" kern="1200" cap="none" spc="0" normalizeH="0" baseline="0" noProof="0" dirty="0" err="1">
                <a:ln>
                  <a:noFill/>
                </a:ln>
                <a:solidFill>
                  <a:prstClr val="black"/>
                </a:solidFill>
                <a:effectLst/>
                <a:uLnTx/>
                <a:uFillTx/>
                <a:latin typeface="Calibri" panose="020F0502020204030204"/>
                <a:ea typeface="+mj-ea"/>
                <a:cs typeface="+mj-cs"/>
              </a:rPr>
              <a:t>odb</a:t>
            </a:r>
            <a:r>
              <a:rPr kumimoji="0" lang="cs-CZ" sz="2800" b="1" i="0" u="none" strike="noStrike" kern="1200" cap="none" spc="0" normalizeH="0" baseline="0" noProof="0" dirty="0">
                <a:ln>
                  <a:noFill/>
                </a:ln>
                <a:solidFill>
                  <a:prstClr val="black"/>
                </a:solidFill>
                <a:effectLst/>
                <a:uLnTx/>
                <a:uFillTx/>
                <a:latin typeface="Calibri" panose="020F0502020204030204"/>
                <a:ea typeface="+mj-ea"/>
                <a:cs typeface="+mj-cs"/>
              </a:rPr>
              <a:t> 3_1) za období 2018-2022</a:t>
            </a:r>
          </a:p>
        </p:txBody>
      </p:sp>
      <p:sp>
        <p:nvSpPr>
          <p:cNvPr id="8" name="Zástupný obsah 2">
            <a:extLst>
              <a:ext uri="{FF2B5EF4-FFF2-40B4-BE49-F238E27FC236}">
                <a16:creationId xmlns:a16="http://schemas.microsoft.com/office/drawing/2014/main" id="{0B42D3BF-A4C0-F931-EFD4-2E7D1B01E9E4}"/>
              </a:ext>
            </a:extLst>
          </p:cNvPr>
          <p:cNvSpPr txBox="1">
            <a:spLocks/>
          </p:cNvSpPr>
          <p:nvPr/>
        </p:nvSpPr>
        <p:spPr>
          <a:xfrm>
            <a:off x="127000" y="768276"/>
            <a:ext cx="10682908" cy="481520"/>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Hodnocené období</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rok 2018-2022</a:t>
            </a:r>
          </a:p>
          <a:p>
            <a:pPr marL="0" marR="0" lvl="1"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Zdroj:</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 NRHZS</a:t>
            </a:r>
          </a:p>
        </p:txBody>
      </p:sp>
      <p:sp>
        <p:nvSpPr>
          <p:cNvPr id="9" name="TextovéPole 8">
            <a:extLst>
              <a:ext uri="{FF2B5EF4-FFF2-40B4-BE49-F238E27FC236}">
                <a16:creationId xmlns:a16="http://schemas.microsoft.com/office/drawing/2014/main" id="{8F8EBCFF-0136-EAB6-946F-0E609F4C3026}"/>
              </a:ext>
            </a:extLst>
          </p:cNvPr>
          <p:cNvSpPr txBox="1"/>
          <p:nvPr/>
        </p:nvSpPr>
        <p:spPr>
          <a:xfrm>
            <a:off x="960120" y="2129629"/>
            <a:ext cx="184509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Rok 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HP 131 839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IČZ=83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lůžek=2 672*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a:t>
            </a:r>
            <a:r>
              <a:rPr kumimoji="0" lang="cs-CZ" sz="1400" b="0" i="0" u="none" strike="noStrike" kern="1200" cap="none" spc="0" normalizeH="0" baseline="0" noProof="0" dirty="0" err="1">
                <a:ln>
                  <a:noFill/>
                </a:ln>
                <a:solidFill>
                  <a:prstClr val="black"/>
                </a:solidFill>
                <a:effectLst/>
                <a:uLnTx/>
                <a:uFillTx/>
                <a:latin typeface="Calibri" panose="020F0502020204030204"/>
                <a:ea typeface="+mn-ea"/>
                <a:cs typeface="+mn-cs"/>
              </a:rPr>
              <a:t>oš.dnů</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=426 819</a:t>
            </a:r>
          </a:p>
        </p:txBody>
      </p:sp>
      <p:sp>
        <p:nvSpPr>
          <p:cNvPr id="10" name="TextovéPole 9">
            <a:extLst>
              <a:ext uri="{FF2B5EF4-FFF2-40B4-BE49-F238E27FC236}">
                <a16:creationId xmlns:a16="http://schemas.microsoft.com/office/drawing/2014/main" id="{2AABB3E8-F28C-DB6C-C855-BB60028A9232}"/>
              </a:ext>
            </a:extLst>
          </p:cNvPr>
          <p:cNvSpPr txBox="1"/>
          <p:nvPr/>
        </p:nvSpPr>
        <p:spPr>
          <a:xfrm>
            <a:off x="3296877" y="2129629"/>
            <a:ext cx="184509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Rok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HP 132 412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IČZ=83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lůžek=2 663*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a:t>
            </a:r>
            <a:r>
              <a:rPr kumimoji="0" lang="cs-CZ" sz="1400" b="0" i="0" u="none" strike="noStrike" kern="1200" cap="none" spc="0" normalizeH="0" baseline="0" noProof="0" dirty="0" err="1">
                <a:ln>
                  <a:noFill/>
                </a:ln>
                <a:solidFill>
                  <a:prstClr val="black"/>
                </a:solidFill>
                <a:effectLst/>
                <a:uLnTx/>
                <a:uFillTx/>
                <a:latin typeface="Calibri" panose="020F0502020204030204"/>
                <a:ea typeface="+mn-ea"/>
                <a:cs typeface="+mn-cs"/>
              </a:rPr>
              <a:t>oš.dnů</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=422 518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ovéPole 11">
            <a:extLst>
              <a:ext uri="{FF2B5EF4-FFF2-40B4-BE49-F238E27FC236}">
                <a16:creationId xmlns:a16="http://schemas.microsoft.com/office/drawing/2014/main" id="{772E9299-7198-1344-8577-981CDAC0D184}"/>
              </a:ext>
            </a:extLst>
          </p:cNvPr>
          <p:cNvSpPr txBox="1"/>
          <p:nvPr/>
        </p:nvSpPr>
        <p:spPr>
          <a:xfrm>
            <a:off x="5424434" y="2129629"/>
            <a:ext cx="184509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Rok 2020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HP 93 281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IČZ=82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lůžek=2 655*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a:t>
            </a:r>
            <a:r>
              <a:rPr kumimoji="0" lang="cs-CZ" sz="1400" b="0" i="0" u="none" strike="noStrike" kern="1200" cap="none" spc="0" normalizeH="0" baseline="0" noProof="0" dirty="0" err="1">
                <a:ln>
                  <a:noFill/>
                </a:ln>
                <a:solidFill>
                  <a:prstClr val="black"/>
                </a:solidFill>
                <a:effectLst/>
                <a:uLnTx/>
                <a:uFillTx/>
                <a:latin typeface="Calibri" panose="020F0502020204030204"/>
                <a:ea typeface="+mn-ea"/>
                <a:cs typeface="+mn-cs"/>
              </a:rPr>
              <a:t>oš.dnů</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=302 214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ovéPole 12">
            <a:extLst>
              <a:ext uri="{FF2B5EF4-FFF2-40B4-BE49-F238E27FC236}">
                <a16:creationId xmlns:a16="http://schemas.microsoft.com/office/drawing/2014/main" id="{4B71C017-1633-ACA8-4968-1DC899AF4C8D}"/>
              </a:ext>
            </a:extLst>
          </p:cNvPr>
          <p:cNvSpPr txBox="1"/>
          <p:nvPr/>
        </p:nvSpPr>
        <p:spPr>
          <a:xfrm>
            <a:off x="7845031" y="2129629"/>
            <a:ext cx="184509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Rok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HP 103 354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IČZ=82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lůžek=2 660*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a:t>
            </a:r>
            <a:r>
              <a:rPr kumimoji="0" lang="cs-CZ" sz="1400" b="0" i="0" u="none" strike="noStrike" kern="1200" cap="none" spc="0" normalizeH="0" baseline="0" noProof="0" dirty="0" err="1">
                <a:ln>
                  <a:noFill/>
                </a:ln>
                <a:solidFill>
                  <a:prstClr val="black"/>
                </a:solidFill>
                <a:effectLst/>
                <a:uLnTx/>
                <a:uFillTx/>
                <a:latin typeface="Calibri" panose="020F0502020204030204"/>
                <a:ea typeface="+mn-ea"/>
                <a:cs typeface="+mn-cs"/>
              </a:rPr>
              <a:t>oš.dnů</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=333 273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ovéPole 13">
            <a:extLst>
              <a:ext uri="{FF2B5EF4-FFF2-40B4-BE49-F238E27FC236}">
                <a16:creationId xmlns:a16="http://schemas.microsoft.com/office/drawing/2014/main" id="{AE37BE3B-E2DA-261A-7D0F-5DE44DA0E0C0}"/>
              </a:ext>
            </a:extLst>
          </p:cNvPr>
          <p:cNvSpPr txBox="1"/>
          <p:nvPr/>
        </p:nvSpPr>
        <p:spPr>
          <a:xfrm>
            <a:off x="10093960" y="2124254"/>
            <a:ext cx="184509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Rok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HP 121 586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IČZ=80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lůžek=2 642*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Počet </a:t>
            </a:r>
            <a:r>
              <a:rPr kumimoji="0" lang="cs-CZ" sz="1400" b="0" i="0" u="none" strike="noStrike" kern="1200" cap="none" spc="0" normalizeH="0" baseline="0" noProof="0" dirty="0" err="1">
                <a:ln>
                  <a:noFill/>
                </a:ln>
                <a:solidFill>
                  <a:prstClr val="black"/>
                </a:solidFill>
                <a:effectLst/>
                <a:uLnTx/>
                <a:uFillTx/>
                <a:latin typeface="Calibri" panose="020F0502020204030204"/>
                <a:ea typeface="+mn-ea"/>
                <a:cs typeface="+mn-cs"/>
              </a:rPr>
              <a:t>oš.dnů</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=359 525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ovéPole 21">
            <a:extLst>
              <a:ext uri="{FF2B5EF4-FFF2-40B4-BE49-F238E27FC236}">
                <a16:creationId xmlns:a16="http://schemas.microsoft.com/office/drawing/2014/main" id="{2D84BB02-59AD-505B-99C7-53CA87A43284}"/>
              </a:ext>
            </a:extLst>
          </p:cNvPr>
          <p:cNvSpPr txBox="1"/>
          <p:nvPr/>
        </p:nvSpPr>
        <p:spPr>
          <a:xfrm>
            <a:off x="99226" y="6522096"/>
            <a:ext cx="105711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*pokud bylo na IČP nasmlouváno více odborností, byl lůžkový fond přepočítán, dle podílu vykázaných OD daných odborností</a:t>
            </a:r>
          </a:p>
        </p:txBody>
      </p:sp>
      <p:sp>
        <p:nvSpPr>
          <p:cNvPr id="21" name="TextovéPole 20">
            <a:extLst>
              <a:ext uri="{FF2B5EF4-FFF2-40B4-BE49-F238E27FC236}">
                <a16:creationId xmlns:a16="http://schemas.microsoft.com/office/drawing/2014/main" id="{0C6775B3-0DE0-4DC3-5324-518AA395FB91}"/>
              </a:ext>
            </a:extLst>
          </p:cNvPr>
          <p:cNvSpPr txBox="1"/>
          <p:nvPr/>
        </p:nvSpPr>
        <p:spPr>
          <a:xfrm>
            <a:off x="1082969" y="5309220"/>
            <a:ext cx="1404000" cy="67710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36%</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ZZ s </a:t>
            </a:r>
            <a:r>
              <a:rPr kumimoji="0" lang="cs-CZ" sz="1200" b="0" i="0" u="none" strike="noStrike" kern="1200" cap="none" spc="0" normalizeH="0" baseline="0" noProof="0" dirty="0" err="1">
                <a:ln>
                  <a:noFill/>
                </a:ln>
                <a:solidFill>
                  <a:prstClr val="black"/>
                </a:solidFill>
                <a:effectLst/>
                <a:uLnTx/>
                <a:uFillTx/>
                <a:latin typeface="Calibri" panose="020F0502020204030204"/>
                <a:ea typeface="+mn-ea"/>
                <a:cs typeface="+mn-cs"/>
              </a:rPr>
              <a:t>obložností</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pod 40%</a:t>
            </a:r>
          </a:p>
        </p:txBody>
      </p:sp>
      <p:sp>
        <p:nvSpPr>
          <p:cNvPr id="23" name="TextovéPole 22">
            <a:extLst>
              <a:ext uri="{FF2B5EF4-FFF2-40B4-BE49-F238E27FC236}">
                <a16:creationId xmlns:a16="http://schemas.microsoft.com/office/drawing/2014/main" id="{E93C5075-9EEE-6D27-E4B0-EEF5F384C598}"/>
              </a:ext>
            </a:extLst>
          </p:cNvPr>
          <p:cNvSpPr txBox="1"/>
          <p:nvPr/>
        </p:nvSpPr>
        <p:spPr>
          <a:xfrm>
            <a:off x="3496366" y="5309220"/>
            <a:ext cx="1404000" cy="67710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36%</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ZZ s </a:t>
            </a:r>
            <a:r>
              <a:rPr kumimoji="0" lang="cs-CZ" sz="1200" b="0" i="0" u="none" strike="noStrike" kern="1200" cap="none" spc="0" normalizeH="0" baseline="0" noProof="0" dirty="0" err="1">
                <a:ln>
                  <a:noFill/>
                </a:ln>
                <a:solidFill>
                  <a:prstClr val="black"/>
                </a:solidFill>
                <a:effectLst/>
                <a:uLnTx/>
                <a:uFillTx/>
                <a:latin typeface="Calibri" panose="020F0502020204030204"/>
                <a:ea typeface="+mn-ea"/>
                <a:cs typeface="+mn-cs"/>
              </a:rPr>
              <a:t>obložností</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pod 40%</a:t>
            </a:r>
          </a:p>
        </p:txBody>
      </p:sp>
      <p:sp>
        <p:nvSpPr>
          <p:cNvPr id="24" name="TextovéPole 23">
            <a:extLst>
              <a:ext uri="{FF2B5EF4-FFF2-40B4-BE49-F238E27FC236}">
                <a16:creationId xmlns:a16="http://schemas.microsoft.com/office/drawing/2014/main" id="{AD0738A3-6D04-2C94-71D0-10BF005BCD51}"/>
              </a:ext>
            </a:extLst>
          </p:cNvPr>
          <p:cNvSpPr txBox="1"/>
          <p:nvPr/>
        </p:nvSpPr>
        <p:spPr>
          <a:xfrm>
            <a:off x="10407031" y="5310094"/>
            <a:ext cx="1404000" cy="67710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64%</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ZZ s </a:t>
            </a:r>
            <a:r>
              <a:rPr kumimoji="0" lang="cs-CZ" sz="1200" b="0" i="0" u="none" strike="noStrike" kern="1200" cap="none" spc="0" normalizeH="0" baseline="0" noProof="0" dirty="0" err="1">
                <a:ln>
                  <a:noFill/>
                </a:ln>
                <a:solidFill>
                  <a:prstClr val="black"/>
                </a:solidFill>
                <a:effectLst/>
                <a:uLnTx/>
                <a:uFillTx/>
                <a:latin typeface="Calibri" panose="020F0502020204030204"/>
                <a:ea typeface="+mn-ea"/>
                <a:cs typeface="+mn-cs"/>
              </a:rPr>
              <a:t>obložností</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pod 40%</a:t>
            </a:r>
          </a:p>
        </p:txBody>
      </p:sp>
      <p:sp>
        <p:nvSpPr>
          <p:cNvPr id="25" name="TextovéPole 24">
            <a:extLst>
              <a:ext uri="{FF2B5EF4-FFF2-40B4-BE49-F238E27FC236}">
                <a16:creationId xmlns:a16="http://schemas.microsoft.com/office/drawing/2014/main" id="{DC3CE0CA-2CB5-BAAD-33EF-E7466C877709}"/>
              </a:ext>
            </a:extLst>
          </p:cNvPr>
          <p:cNvSpPr txBox="1"/>
          <p:nvPr/>
        </p:nvSpPr>
        <p:spPr>
          <a:xfrm>
            <a:off x="8065576" y="5309219"/>
            <a:ext cx="1404000" cy="67710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81%</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ZZ s </a:t>
            </a:r>
            <a:r>
              <a:rPr kumimoji="0" lang="cs-CZ" sz="1200" b="0" i="0" u="none" strike="noStrike" kern="1200" cap="none" spc="0" normalizeH="0" baseline="0" noProof="0" dirty="0" err="1">
                <a:ln>
                  <a:noFill/>
                </a:ln>
                <a:solidFill>
                  <a:prstClr val="black"/>
                </a:solidFill>
                <a:effectLst/>
                <a:uLnTx/>
                <a:uFillTx/>
                <a:latin typeface="Calibri" panose="020F0502020204030204"/>
                <a:ea typeface="+mn-ea"/>
                <a:cs typeface="+mn-cs"/>
              </a:rPr>
              <a:t>obložností</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pod 40%</a:t>
            </a:r>
          </a:p>
        </p:txBody>
      </p:sp>
      <p:sp>
        <p:nvSpPr>
          <p:cNvPr id="26" name="TextovéPole 25">
            <a:extLst>
              <a:ext uri="{FF2B5EF4-FFF2-40B4-BE49-F238E27FC236}">
                <a16:creationId xmlns:a16="http://schemas.microsoft.com/office/drawing/2014/main" id="{E7DEB70E-6CE6-54DC-0163-D0172BFD9272}"/>
              </a:ext>
            </a:extLst>
          </p:cNvPr>
          <p:cNvSpPr txBox="1"/>
          <p:nvPr/>
        </p:nvSpPr>
        <p:spPr>
          <a:xfrm>
            <a:off x="5894844" y="5309220"/>
            <a:ext cx="1404000" cy="677108"/>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prstClr val="black"/>
                </a:solidFill>
                <a:effectLst/>
                <a:uLnTx/>
                <a:uFillTx/>
                <a:latin typeface="Calibri" panose="020F0502020204030204"/>
                <a:ea typeface="+mn-ea"/>
                <a:cs typeface="+mn-cs"/>
              </a:rPr>
              <a:t>88%</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ZZ s </a:t>
            </a:r>
            <a:r>
              <a:rPr kumimoji="0" lang="cs-CZ" sz="1200" b="0" i="0" u="none" strike="noStrike" kern="1200" cap="none" spc="0" normalizeH="0" baseline="0" noProof="0" dirty="0" err="1">
                <a:ln>
                  <a:noFill/>
                </a:ln>
                <a:solidFill>
                  <a:prstClr val="black"/>
                </a:solidFill>
                <a:effectLst/>
                <a:uLnTx/>
                <a:uFillTx/>
                <a:latin typeface="Calibri" panose="020F0502020204030204"/>
                <a:ea typeface="+mn-ea"/>
                <a:cs typeface="+mn-cs"/>
              </a:rPr>
              <a:t>obložností</a:t>
            </a: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pod 40%</a:t>
            </a:r>
          </a:p>
        </p:txBody>
      </p:sp>
    </p:spTree>
    <p:extLst>
      <p:ext uri="{BB962C8B-B14F-4D97-AF65-F5344CB8AC3E}">
        <p14:creationId xmlns:p14="http://schemas.microsoft.com/office/powerpoint/2010/main" val="18009422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0" y="380620"/>
            <a:ext cx="12192000" cy="2010987"/>
          </a:xfrm>
        </p:spPr>
        <p:txBody>
          <a:bodyPr>
            <a:noAutofit/>
          </a:bodyPr>
          <a:lstStyle/>
          <a:p>
            <a:pPr algn="ctr"/>
            <a:r>
              <a:rPr lang="cs-CZ" sz="3600" u="sng" dirty="0">
                <a:solidFill>
                  <a:srgbClr val="C00000"/>
                </a:solidFill>
              </a:rPr>
              <a:t>V následujících 5 – 7 letech hrozí odchod 700 – 900 PLDD do důchodu a již nyní chybí kapitační péče u cca 180 tis. dětí</a:t>
            </a:r>
            <a:br>
              <a:rPr lang="cs-CZ" sz="3600" u="sng" dirty="0">
                <a:solidFill>
                  <a:srgbClr val="C00000"/>
                </a:solidFill>
              </a:rPr>
            </a:br>
            <a:r>
              <a:rPr lang="cs-CZ" sz="3600" u="sng" dirty="0">
                <a:solidFill>
                  <a:srgbClr val="C00000"/>
                </a:solidFill>
              </a:rPr>
              <a:t> </a:t>
            </a:r>
            <a:br>
              <a:rPr lang="cs-CZ" sz="3600" dirty="0">
                <a:solidFill>
                  <a:srgbClr val="C00000"/>
                </a:solidFill>
              </a:rPr>
            </a:br>
            <a:r>
              <a:rPr lang="cs-CZ" sz="3600" dirty="0">
                <a:solidFill>
                  <a:srgbClr val="FF0000"/>
                </a:solidFill>
              </a:rPr>
              <a:t>Řešení pro urychlené získání až 1 000 lékařů PLDD?</a:t>
            </a:r>
            <a:br>
              <a:rPr lang="cs-CZ" sz="3600" dirty="0">
                <a:solidFill>
                  <a:srgbClr val="FF0000"/>
                </a:solidFill>
              </a:rPr>
            </a:br>
            <a:endParaRPr lang="en-US" sz="3600" dirty="0">
              <a:solidFill>
                <a:srgbClr val="FF0000"/>
              </a:solidFill>
            </a:endParaRPr>
          </a:p>
        </p:txBody>
      </p:sp>
      <p:sp>
        <p:nvSpPr>
          <p:cNvPr id="2" name="Šipka: dolů 1">
            <a:extLst>
              <a:ext uri="{FF2B5EF4-FFF2-40B4-BE49-F238E27FC236}">
                <a16:creationId xmlns:a16="http://schemas.microsoft.com/office/drawing/2014/main" id="{4897E99D-294F-4D98-8D15-750A53595A64}"/>
              </a:ext>
            </a:extLst>
          </p:cNvPr>
          <p:cNvSpPr/>
          <p:nvPr/>
        </p:nvSpPr>
        <p:spPr>
          <a:xfrm>
            <a:off x="798286" y="2822575"/>
            <a:ext cx="1049564" cy="8920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4" name="TextovéPole 3">
            <a:extLst>
              <a:ext uri="{FF2B5EF4-FFF2-40B4-BE49-F238E27FC236}">
                <a16:creationId xmlns:a16="http://schemas.microsoft.com/office/drawing/2014/main" id="{27ED7D58-55CB-162C-6606-BABEB17CBB1C}"/>
              </a:ext>
            </a:extLst>
          </p:cNvPr>
          <p:cNvSpPr txBox="1"/>
          <p:nvPr/>
        </p:nvSpPr>
        <p:spPr>
          <a:xfrm>
            <a:off x="200024" y="3886200"/>
            <a:ext cx="29432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FF0000"/>
                </a:solidFill>
                <a:effectLst/>
                <a:uLnTx/>
                <a:uFillTx/>
                <a:latin typeface="Calibri" panose="020F0502020204030204"/>
                <a:ea typeface="+mn-ea"/>
                <a:cs typeface="+mn-cs"/>
              </a:rPr>
              <a:t>PRODUKCE VZDĚLÁVACÍHO SYSTÉMU</a:t>
            </a:r>
          </a:p>
        </p:txBody>
      </p:sp>
      <p:sp>
        <p:nvSpPr>
          <p:cNvPr id="5" name="Šipka: dolů 4">
            <a:extLst>
              <a:ext uri="{FF2B5EF4-FFF2-40B4-BE49-F238E27FC236}">
                <a16:creationId xmlns:a16="http://schemas.microsoft.com/office/drawing/2014/main" id="{37B15087-CB43-98EF-2A84-2087D50A68BF}"/>
              </a:ext>
            </a:extLst>
          </p:cNvPr>
          <p:cNvSpPr/>
          <p:nvPr/>
        </p:nvSpPr>
        <p:spPr>
          <a:xfrm>
            <a:off x="5212386" y="3886200"/>
            <a:ext cx="1049564" cy="8920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6" name="TextovéPole 5">
            <a:extLst>
              <a:ext uri="{FF2B5EF4-FFF2-40B4-BE49-F238E27FC236}">
                <a16:creationId xmlns:a16="http://schemas.microsoft.com/office/drawing/2014/main" id="{070D3AA5-8B3F-8F03-59CA-B03F223F7682}"/>
              </a:ext>
            </a:extLst>
          </p:cNvPr>
          <p:cNvSpPr txBox="1"/>
          <p:nvPr/>
        </p:nvSpPr>
        <p:spPr>
          <a:xfrm>
            <a:off x="3936943" y="4912250"/>
            <a:ext cx="36004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FF0000"/>
                </a:solidFill>
                <a:effectLst/>
                <a:uLnTx/>
                <a:uFillTx/>
                <a:latin typeface="Calibri" panose="020F0502020204030204"/>
                <a:ea typeface="+mn-ea"/>
                <a:cs typeface="+mn-cs"/>
              </a:rPr>
              <a:t>(RE)DISTRIBUCE PÉČE V STÁVAJÍCÍ SÍTI PLDD</a:t>
            </a:r>
          </a:p>
        </p:txBody>
      </p:sp>
      <p:sp>
        <p:nvSpPr>
          <p:cNvPr id="7" name="Šipka: dolů 6">
            <a:extLst>
              <a:ext uri="{FF2B5EF4-FFF2-40B4-BE49-F238E27FC236}">
                <a16:creationId xmlns:a16="http://schemas.microsoft.com/office/drawing/2014/main" id="{1AFB6B00-3EBB-3280-EEC6-B2BBC97D72FD}"/>
              </a:ext>
            </a:extLst>
          </p:cNvPr>
          <p:cNvSpPr/>
          <p:nvPr/>
        </p:nvSpPr>
        <p:spPr>
          <a:xfrm>
            <a:off x="10131311" y="2822574"/>
            <a:ext cx="1049564" cy="8920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8" name="TextovéPole 7">
            <a:extLst>
              <a:ext uri="{FF2B5EF4-FFF2-40B4-BE49-F238E27FC236}">
                <a16:creationId xmlns:a16="http://schemas.microsoft.com/office/drawing/2014/main" id="{E27C53F7-D925-9A81-CC40-4E9D7FC7F5C6}"/>
              </a:ext>
            </a:extLst>
          </p:cNvPr>
          <p:cNvSpPr txBox="1"/>
          <p:nvPr/>
        </p:nvSpPr>
        <p:spPr>
          <a:xfrm>
            <a:off x="8331087" y="3886200"/>
            <a:ext cx="3600448" cy="147732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FF0000"/>
                </a:solidFill>
                <a:effectLst/>
                <a:uLnTx/>
                <a:uFillTx/>
                <a:latin typeface="Calibri" panose="020F0502020204030204"/>
                <a:ea typeface="+mn-ea"/>
                <a:cs typeface="+mn-cs"/>
              </a:rPr>
              <a:t>PÉČI SI PŘEVEZMOU JINÉ SEGMENTY ZS: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FF0000"/>
                </a:solidFill>
                <a:effectLst/>
                <a:uLnTx/>
                <a:uFillTx/>
                <a:latin typeface="Calibri" panose="020F0502020204030204"/>
                <a:ea typeface="+mn-ea"/>
                <a:cs typeface="+mn-cs"/>
              </a:rPr>
              <a:t>NEMOCNICE, PL </a:t>
            </a:r>
          </a:p>
        </p:txBody>
      </p:sp>
      <p:sp>
        <p:nvSpPr>
          <p:cNvPr id="9" name="TextovéPole 8">
            <a:extLst>
              <a:ext uri="{FF2B5EF4-FFF2-40B4-BE49-F238E27FC236}">
                <a16:creationId xmlns:a16="http://schemas.microsoft.com/office/drawing/2014/main" id="{77E6BE2F-8D29-B5CD-5D3D-39F0A99C698B}"/>
              </a:ext>
            </a:extLst>
          </p:cNvPr>
          <p:cNvSpPr txBox="1"/>
          <p:nvPr/>
        </p:nvSpPr>
        <p:spPr>
          <a:xfrm>
            <a:off x="645886" y="5363528"/>
            <a:ext cx="120196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8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t>
            </a:r>
          </a:p>
        </p:txBody>
      </p:sp>
      <p:sp>
        <p:nvSpPr>
          <p:cNvPr id="10" name="TextovéPole 9">
            <a:extLst>
              <a:ext uri="{FF2B5EF4-FFF2-40B4-BE49-F238E27FC236}">
                <a16:creationId xmlns:a16="http://schemas.microsoft.com/office/drawing/2014/main" id="{46494A39-B525-42EB-E8EF-368DDDBD710B}"/>
              </a:ext>
            </a:extLst>
          </p:cNvPr>
          <p:cNvSpPr txBox="1"/>
          <p:nvPr/>
        </p:nvSpPr>
        <p:spPr>
          <a:xfrm>
            <a:off x="5216411" y="5725400"/>
            <a:ext cx="120196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8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t>
            </a:r>
          </a:p>
        </p:txBody>
      </p:sp>
      <p:sp>
        <p:nvSpPr>
          <p:cNvPr id="11" name="TextovéPole 10">
            <a:extLst>
              <a:ext uri="{FF2B5EF4-FFF2-40B4-BE49-F238E27FC236}">
                <a16:creationId xmlns:a16="http://schemas.microsoft.com/office/drawing/2014/main" id="{276E93BA-8CF4-D604-ACE6-EEF32137B815}"/>
              </a:ext>
            </a:extLst>
          </p:cNvPr>
          <p:cNvSpPr txBox="1"/>
          <p:nvPr/>
        </p:nvSpPr>
        <p:spPr>
          <a:xfrm>
            <a:off x="10055111" y="5228661"/>
            <a:ext cx="120196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8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t>
            </a:r>
          </a:p>
        </p:txBody>
      </p:sp>
    </p:spTree>
    <p:extLst>
      <p:ext uri="{BB962C8B-B14F-4D97-AF65-F5344CB8AC3E}">
        <p14:creationId xmlns:p14="http://schemas.microsoft.com/office/powerpoint/2010/main" val="37828108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FF5B62-6118-A988-2986-B4C8D2D1DF34}"/>
              </a:ext>
            </a:extLst>
          </p:cNvPr>
          <p:cNvSpPr>
            <a:spLocks noGrp="1"/>
          </p:cNvSpPr>
          <p:nvPr>
            <p:ph type="title"/>
            <p:custDataLst>
              <p:tags r:id="rId1"/>
            </p:custDataLst>
          </p:nvPr>
        </p:nvSpPr>
        <p:spPr>
          <a:xfrm>
            <a:off x="0" y="914279"/>
            <a:ext cx="12192000" cy="1477328"/>
          </a:xfrm>
        </p:spPr>
        <p:txBody>
          <a:bodyPr>
            <a:noAutofit/>
          </a:bodyPr>
          <a:lstStyle/>
          <a:p>
            <a:pPr algn="ctr"/>
            <a:r>
              <a:rPr lang="cs-CZ" sz="3600" dirty="0">
                <a:solidFill>
                  <a:srgbClr val="FF0000"/>
                </a:solidFill>
              </a:rPr>
              <a:t>Řešení pro urychlené získání až 1 000 lékařů PLDD?</a:t>
            </a:r>
            <a:br>
              <a:rPr lang="cs-CZ" sz="3600" dirty="0">
                <a:solidFill>
                  <a:srgbClr val="FF0000"/>
                </a:solidFill>
              </a:rPr>
            </a:br>
            <a:endParaRPr lang="en-US" sz="3600" dirty="0">
              <a:solidFill>
                <a:srgbClr val="FF0000"/>
              </a:solidFill>
            </a:endParaRPr>
          </a:p>
        </p:txBody>
      </p:sp>
      <p:sp>
        <p:nvSpPr>
          <p:cNvPr id="3" name="Šipka: dolů 2">
            <a:extLst>
              <a:ext uri="{FF2B5EF4-FFF2-40B4-BE49-F238E27FC236}">
                <a16:creationId xmlns:a16="http://schemas.microsoft.com/office/drawing/2014/main" id="{C3D3D388-3809-4EE6-DFCD-C666AC3212E1}"/>
              </a:ext>
            </a:extLst>
          </p:cNvPr>
          <p:cNvSpPr/>
          <p:nvPr/>
        </p:nvSpPr>
        <p:spPr>
          <a:xfrm>
            <a:off x="798286" y="2270125"/>
            <a:ext cx="1049564" cy="8920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5" name="TextovéPole 4">
            <a:extLst>
              <a:ext uri="{FF2B5EF4-FFF2-40B4-BE49-F238E27FC236}">
                <a16:creationId xmlns:a16="http://schemas.microsoft.com/office/drawing/2014/main" id="{E3E9C9E8-F52A-CA04-72CA-5C8995B681A8}"/>
              </a:ext>
            </a:extLst>
          </p:cNvPr>
          <p:cNvSpPr txBox="1"/>
          <p:nvPr/>
        </p:nvSpPr>
        <p:spPr>
          <a:xfrm>
            <a:off x="200024" y="3333750"/>
            <a:ext cx="294322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FF0000"/>
                </a:solidFill>
                <a:effectLst/>
                <a:uLnTx/>
                <a:uFillTx/>
                <a:latin typeface="Calibri" panose="020F0502020204030204"/>
                <a:ea typeface="+mn-ea"/>
                <a:cs typeface="+mn-cs"/>
              </a:rPr>
              <a:t>PRODUKCE VZDĚLÁVACÍHO SYSTÉMU</a:t>
            </a:r>
          </a:p>
        </p:txBody>
      </p:sp>
      <p:sp>
        <p:nvSpPr>
          <p:cNvPr id="7" name="Šipka: dolů 6">
            <a:extLst>
              <a:ext uri="{FF2B5EF4-FFF2-40B4-BE49-F238E27FC236}">
                <a16:creationId xmlns:a16="http://schemas.microsoft.com/office/drawing/2014/main" id="{35419099-6270-9714-11BD-05DCB7B13EC0}"/>
              </a:ext>
            </a:extLst>
          </p:cNvPr>
          <p:cNvSpPr/>
          <p:nvPr/>
        </p:nvSpPr>
        <p:spPr>
          <a:xfrm>
            <a:off x="5212386" y="3333750"/>
            <a:ext cx="1049564" cy="8920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9" name="TextovéPole 8">
            <a:extLst>
              <a:ext uri="{FF2B5EF4-FFF2-40B4-BE49-F238E27FC236}">
                <a16:creationId xmlns:a16="http://schemas.microsoft.com/office/drawing/2014/main" id="{B352F35F-838D-5D6A-1344-5E70066E5996}"/>
              </a:ext>
            </a:extLst>
          </p:cNvPr>
          <p:cNvSpPr txBox="1"/>
          <p:nvPr/>
        </p:nvSpPr>
        <p:spPr>
          <a:xfrm>
            <a:off x="3936943" y="4359800"/>
            <a:ext cx="36004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FF0000"/>
                </a:solidFill>
                <a:effectLst/>
                <a:uLnTx/>
                <a:uFillTx/>
                <a:latin typeface="Calibri" panose="020F0502020204030204"/>
                <a:ea typeface="+mn-ea"/>
                <a:cs typeface="+mn-cs"/>
              </a:rPr>
              <a:t>(RE)DISTRIBUCE PÉČE V STÁVAJÍCÍ SÍTI PLDD</a:t>
            </a:r>
          </a:p>
        </p:txBody>
      </p:sp>
      <p:sp>
        <p:nvSpPr>
          <p:cNvPr id="10" name="Šipka: dolů 9">
            <a:extLst>
              <a:ext uri="{FF2B5EF4-FFF2-40B4-BE49-F238E27FC236}">
                <a16:creationId xmlns:a16="http://schemas.microsoft.com/office/drawing/2014/main" id="{CAD03B02-00FB-BC49-D352-F79312CD9418}"/>
              </a:ext>
            </a:extLst>
          </p:cNvPr>
          <p:cNvSpPr/>
          <p:nvPr/>
        </p:nvSpPr>
        <p:spPr>
          <a:xfrm>
            <a:off x="10131311" y="2270125"/>
            <a:ext cx="1049564" cy="89202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 name="TextovéPole 10">
            <a:extLst>
              <a:ext uri="{FF2B5EF4-FFF2-40B4-BE49-F238E27FC236}">
                <a16:creationId xmlns:a16="http://schemas.microsoft.com/office/drawing/2014/main" id="{6D878265-DBF0-C106-C80A-2D03CE841B7A}"/>
              </a:ext>
            </a:extLst>
          </p:cNvPr>
          <p:cNvSpPr txBox="1"/>
          <p:nvPr/>
        </p:nvSpPr>
        <p:spPr>
          <a:xfrm>
            <a:off x="8332903" y="3333750"/>
            <a:ext cx="3600448" cy="147732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FF0000"/>
                </a:solidFill>
                <a:effectLst/>
                <a:uLnTx/>
                <a:uFillTx/>
                <a:latin typeface="Calibri" panose="020F0502020204030204"/>
                <a:ea typeface="+mn-ea"/>
                <a:cs typeface="+mn-cs"/>
              </a:rPr>
              <a:t>PÉČI SI PŘEVEZMOU JINÉ SEGMENTY ZS: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srgbClr val="FF0000"/>
                </a:solidFill>
                <a:effectLst/>
                <a:uLnTx/>
                <a:uFillTx/>
                <a:latin typeface="Calibri" panose="020F0502020204030204"/>
                <a:ea typeface="+mn-ea"/>
                <a:cs typeface="+mn-cs"/>
              </a:rPr>
              <a:t>NEMOCNICE, PL </a:t>
            </a:r>
          </a:p>
        </p:txBody>
      </p:sp>
      <p:sp>
        <p:nvSpPr>
          <p:cNvPr id="12" name="TextovéPole 11">
            <a:extLst>
              <a:ext uri="{FF2B5EF4-FFF2-40B4-BE49-F238E27FC236}">
                <a16:creationId xmlns:a16="http://schemas.microsoft.com/office/drawing/2014/main" id="{595058F0-0A6C-E6BC-9505-48444071242E}"/>
              </a:ext>
            </a:extLst>
          </p:cNvPr>
          <p:cNvSpPr txBox="1"/>
          <p:nvPr/>
        </p:nvSpPr>
        <p:spPr>
          <a:xfrm>
            <a:off x="645886" y="4811078"/>
            <a:ext cx="120196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8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t>
            </a:r>
          </a:p>
        </p:txBody>
      </p:sp>
      <p:sp>
        <p:nvSpPr>
          <p:cNvPr id="13" name="TextovéPole 12">
            <a:extLst>
              <a:ext uri="{FF2B5EF4-FFF2-40B4-BE49-F238E27FC236}">
                <a16:creationId xmlns:a16="http://schemas.microsoft.com/office/drawing/2014/main" id="{40A1579C-479D-57C3-C074-E6D4A68E79EB}"/>
              </a:ext>
            </a:extLst>
          </p:cNvPr>
          <p:cNvSpPr txBox="1"/>
          <p:nvPr/>
        </p:nvSpPr>
        <p:spPr>
          <a:xfrm>
            <a:off x="10055111" y="4811077"/>
            <a:ext cx="120196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8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t>
            </a:r>
          </a:p>
        </p:txBody>
      </p:sp>
      <p:sp>
        <p:nvSpPr>
          <p:cNvPr id="15" name="TextovéPole 14">
            <a:extLst>
              <a:ext uri="{FF2B5EF4-FFF2-40B4-BE49-F238E27FC236}">
                <a16:creationId xmlns:a16="http://schemas.microsoft.com/office/drawing/2014/main" id="{E4FAB65E-0391-6830-9D25-F4695AB7A6E0}"/>
              </a:ext>
            </a:extLst>
          </p:cNvPr>
          <p:cNvSpPr txBox="1"/>
          <p:nvPr/>
        </p:nvSpPr>
        <p:spPr>
          <a:xfrm>
            <a:off x="5136185" y="5472796"/>
            <a:ext cx="120196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80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a:t>
            </a:r>
          </a:p>
        </p:txBody>
      </p:sp>
      <p:sp>
        <p:nvSpPr>
          <p:cNvPr id="16" name="TextovéPole 15">
            <a:extLst>
              <a:ext uri="{FF2B5EF4-FFF2-40B4-BE49-F238E27FC236}">
                <a16:creationId xmlns:a16="http://schemas.microsoft.com/office/drawing/2014/main" id="{5D2C6592-8FDB-FF3C-5CEB-36B53003B5E7}"/>
              </a:ext>
            </a:extLst>
          </p:cNvPr>
          <p:cNvSpPr txBox="1"/>
          <p:nvPr/>
        </p:nvSpPr>
        <p:spPr>
          <a:xfrm rot="20730639">
            <a:off x="501167" y="2453351"/>
            <a:ext cx="10506075" cy="2308324"/>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800" b="1" i="0" u="none" strike="noStrike" kern="1200" cap="none" spc="0" normalizeH="0" baseline="0" noProof="0" dirty="0">
                <a:ln>
                  <a:noFill/>
                </a:ln>
                <a:solidFill>
                  <a:prstClr val="black"/>
                </a:solidFill>
                <a:effectLst/>
                <a:uLnTx/>
                <a:uFillTx/>
                <a:latin typeface="Calibri" panose="020F0502020204030204"/>
                <a:ea typeface="+mn-ea"/>
                <a:cs typeface="+mn-cs"/>
              </a:rPr>
              <a:t>Nejpravděpodobnější je a bude zapojení všech tří cest, vždy s respektem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4800" b="1" i="0" u="none" strike="noStrike" kern="1200" cap="none" spc="0" normalizeH="0" baseline="0" noProof="0" dirty="0">
                <a:ln>
                  <a:noFill/>
                </a:ln>
                <a:solidFill>
                  <a:prstClr val="black"/>
                </a:solidFill>
                <a:effectLst/>
                <a:uLnTx/>
                <a:uFillTx/>
                <a:latin typeface="Calibri" panose="020F0502020204030204"/>
                <a:ea typeface="+mn-ea"/>
                <a:cs typeface="+mn-cs"/>
              </a:rPr>
              <a:t>k regionálně specifické situaci </a:t>
            </a:r>
          </a:p>
        </p:txBody>
      </p:sp>
    </p:spTree>
    <p:extLst>
      <p:ext uri="{BB962C8B-B14F-4D97-AF65-F5344CB8AC3E}">
        <p14:creationId xmlns:p14="http://schemas.microsoft.com/office/powerpoint/2010/main" val="172099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49D915-799D-4A35-B95B-B82F6D0DE96C}"/>
              </a:ext>
            </a:extLst>
          </p:cNvPr>
          <p:cNvSpPr txBox="1">
            <a:spLocks/>
          </p:cNvSpPr>
          <p:nvPr>
            <p:custDataLst>
              <p:tags r:id="rId1"/>
            </p:custDataLst>
          </p:nvPr>
        </p:nvSpPr>
        <p:spPr>
          <a:xfrm>
            <a:off x="257557" y="105864"/>
            <a:ext cx="9619539" cy="534226"/>
          </a:xfrm>
          <a:prstGeom prst="rect">
            <a:avLst/>
          </a:prstGeom>
        </p:spPr>
        <p:txBody>
          <a:bodyPr>
            <a:normAutofit/>
          </a:bodyPr>
          <a:lstStyle>
            <a:lvl1pPr algn="l" defTabSz="914400" rtl="0" eaLnBrk="1" latinLnBrk="0" hangingPunct="1">
              <a:lnSpc>
                <a:spcPct val="90000"/>
              </a:lnSpc>
              <a:spcBef>
                <a:spcPct val="0"/>
              </a:spcBef>
              <a:buNone/>
              <a:defRPr sz="3200" b="1" kern="1200">
                <a:solidFill>
                  <a:schemeClr val="accent3"/>
                </a:solidFill>
                <a:latin typeface="+mn-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cs-CZ" sz="2600" b="1" i="0" u="none" strike="noStrike" kern="1200" cap="none" spc="0" normalizeH="0" baseline="0" noProof="0" dirty="0">
                <a:ln>
                  <a:noFill/>
                </a:ln>
                <a:solidFill>
                  <a:srgbClr val="BF7405"/>
                </a:solidFill>
                <a:effectLst/>
                <a:uLnTx/>
                <a:uFillTx/>
                <a:latin typeface="Calibri" panose="020F0502020204030204"/>
                <a:ea typeface="+mj-ea"/>
                <a:cs typeface="+mj-cs"/>
              </a:rPr>
              <a:t>Prevalence</a:t>
            </a:r>
            <a:r>
              <a:rPr kumimoji="0" lang="pt-BR" sz="2600" b="1" i="0" u="none" strike="noStrike" kern="1200" cap="none" spc="0" normalizeH="0" baseline="0" noProof="0" dirty="0">
                <a:ln>
                  <a:noFill/>
                </a:ln>
                <a:solidFill>
                  <a:srgbClr val="BF7405"/>
                </a:solidFill>
                <a:effectLst/>
                <a:uLnTx/>
                <a:uFillTx/>
                <a:latin typeface="Calibri" panose="020F0502020204030204"/>
                <a:ea typeface="+mj-ea"/>
                <a:cs typeface="+mj-cs"/>
              </a:rPr>
              <a:t> </a:t>
            </a:r>
            <a:r>
              <a:rPr kumimoji="0" lang="cs-CZ" sz="2600" b="1" i="0" u="none" strike="noStrike" kern="1200" cap="none" spc="0" normalizeH="0" baseline="0" noProof="0" dirty="0">
                <a:ln>
                  <a:noFill/>
                </a:ln>
                <a:solidFill>
                  <a:srgbClr val="BF7405"/>
                </a:solidFill>
                <a:effectLst/>
                <a:uLnTx/>
                <a:uFillTx/>
                <a:latin typeface="Calibri" panose="020F0502020204030204"/>
                <a:ea typeface="+mj-ea"/>
                <a:cs typeface="+mj-cs"/>
              </a:rPr>
              <a:t>ZN</a:t>
            </a:r>
            <a:r>
              <a:rPr kumimoji="0" lang="pt-BR" sz="2600" b="1" i="0" u="none" strike="noStrike" kern="1200" cap="none" spc="0" normalizeH="0" baseline="0" noProof="0" dirty="0">
                <a:ln>
                  <a:noFill/>
                </a:ln>
                <a:solidFill>
                  <a:srgbClr val="BF7405"/>
                </a:solidFill>
                <a:effectLst/>
                <a:uLnTx/>
                <a:uFillTx/>
                <a:latin typeface="Calibri" panose="020F0502020204030204"/>
                <a:ea typeface="+mj-ea"/>
                <a:cs typeface="+mj-cs"/>
              </a:rPr>
              <a:t> kromě nemelanomových kožních (C00–C97 bez C44)</a:t>
            </a:r>
            <a:endParaRPr kumimoji="0" lang="cs-CZ" sz="2600" b="1" i="0" u="none" strike="noStrike" kern="1200" cap="none" spc="0" normalizeH="0" baseline="0" noProof="0" dirty="0">
              <a:ln>
                <a:noFill/>
              </a:ln>
              <a:solidFill>
                <a:srgbClr val="BF7405"/>
              </a:solidFill>
              <a:effectLst/>
              <a:uLnTx/>
              <a:uFillTx/>
              <a:latin typeface="Calibri" panose="020F0502020204030204"/>
              <a:ea typeface="Calibri" panose="020F0502020204030204" pitchFamily="34" charset="0"/>
              <a:cs typeface="Times New Roman" panose="02020603050405020304" pitchFamily="18" charset="0"/>
            </a:endParaRPr>
          </a:p>
        </p:txBody>
      </p:sp>
      <p:graphicFrame>
        <p:nvGraphicFramePr>
          <p:cNvPr id="8" name="Object 123">
            <a:extLst>
              <a:ext uri="{FF2B5EF4-FFF2-40B4-BE49-F238E27FC236}">
                <a16:creationId xmlns:a16="http://schemas.microsoft.com/office/drawing/2014/main" id="{6C5A90D3-0A39-42D2-AEC3-A09FBD8D7983}"/>
              </a:ext>
            </a:extLst>
          </p:cNvPr>
          <p:cNvGraphicFramePr>
            <a:graphicFrameLocks/>
          </p:cNvGraphicFramePr>
          <p:nvPr>
            <p:custDataLst>
              <p:tags r:id="rId2"/>
            </p:custDataLst>
          </p:nvPr>
        </p:nvGraphicFramePr>
        <p:xfrm>
          <a:off x="1041400" y="1542921"/>
          <a:ext cx="5413375" cy="3813175"/>
        </p:xfrm>
        <a:graphic>
          <a:graphicData uri="http://schemas.openxmlformats.org/drawingml/2006/chart">
            <c:chart xmlns:c="http://schemas.openxmlformats.org/drawingml/2006/chart" xmlns:r="http://schemas.openxmlformats.org/officeDocument/2006/relationships" r:id="rId14"/>
          </a:graphicData>
        </a:graphic>
      </p:graphicFrame>
      <p:sp>
        <p:nvSpPr>
          <p:cNvPr id="9" name="TextovéPole 8">
            <a:extLst>
              <a:ext uri="{FF2B5EF4-FFF2-40B4-BE49-F238E27FC236}">
                <a16:creationId xmlns:a16="http://schemas.microsoft.com/office/drawing/2014/main" id="{1344BCA5-E21B-4838-861C-62485EE1A4C2}"/>
              </a:ext>
            </a:extLst>
          </p:cNvPr>
          <p:cNvSpPr txBox="1">
            <a:spLocks noChangeArrowheads="1"/>
          </p:cNvSpPr>
          <p:nvPr>
            <p:custDataLst>
              <p:tags r:id="rId3"/>
            </p:custDataLst>
          </p:nvPr>
        </p:nvSpPr>
        <p:spPr bwMode="auto">
          <a:xfrm>
            <a:off x="4653812" y="1515529"/>
            <a:ext cx="17704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200" b="0" i="0" u="none" strike="noStrike" kern="1200" cap="none" spc="0" normalizeH="0" baseline="0" noProof="0" dirty="0">
                <a:ln>
                  <a:noFill/>
                </a:ln>
                <a:solidFill>
                  <a:prstClr val="black"/>
                </a:solidFill>
                <a:effectLst/>
                <a:uLnTx/>
                <a:uFillTx/>
                <a:latin typeface="Calibri" panose="020F0502020204030204"/>
                <a:ea typeface="+mn-ea"/>
                <a:cs typeface="+mn-cs"/>
              </a:rPr>
              <a:t>Rozsah hodnot krajů</a:t>
            </a:r>
          </a:p>
        </p:txBody>
      </p:sp>
      <p:sp>
        <p:nvSpPr>
          <p:cNvPr id="10" name="Rectangle 53">
            <a:extLst>
              <a:ext uri="{FF2B5EF4-FFF2-40B4-BE49-F238E27FC236}">
                <a16:creationId xmlns:a16="http://schemas.microsoft.com/office/drawing/2014/main" id="{0226EDA9-03CB-486D-8CED-D9059CCD0C89}"/>
              </a:ext>
            </a:extLst>
          </p:cNvPr>
          <p:cNvSpPr>
            <a:spLocks/>
          </p:cNvSpPr>
          <p:nvPr>
            <p:custDataLst>
              <p:tags r:id="rId4"/>
            </p:custDataLst>
          </p:nvPr>
        </p:nvSpPr>
        <p:spPr>
          <a:xfrm>
            <a:off x="4390379" y="1563160"/>
            <a:ext cx="144000" cy="143777"/>
          </a:xfrm>
          <a:prstGeom prst="rect">
            <a:avLst/>
          </a:prstGeom>
          <a:solidFill>
            <a:srgbClr val="CCFFCC"/>
          </a:solidFill>
          <a:ln w="3175"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0" cap="none" spc="0" normalizeH="0" baseline="0" noProof="0" dirty="0">
              <a:ln>
                <a:noFill/>
              </a:ln>
              <a:solidFill>
                <a:srgbClr val="FFCC99"/>
              </a:solidFill>
              <a:effectLst/>
              <a:uLnTx/>
              <a:uFillTx/>
              <a:latin typeface="Calibri" panose="020F0502020204030204"/>
              <a:ea typeface="+mn-ea"/>
              <a:cs typeface="+mn-cs"/>
            </a:endParaRPr>
          </a:p>
        </p:txBody>
      </p:sp>
      <p:sp>
        <p:nvSpPr>
          <p:cNvPr id="11" name="TextBox 9">
            <a:extLst>
              <a:ext uri="{FF2B5EF4-FFF2-40B4-BE49-F238E27FC236}">
                <a16:creationId xmlns:a16="http://schemas.microsoft.com/office/drawing/2014/main" id="{3FD56881-794A-4DE5-9056-A94DB664DADB}"/>
              </a:ext>
            </a:extLst>
          </p:cNvPr>
          <p:cNvSpPr txBox="1"/>
          <p:nvPr>
            <p:custDataLst>
              <p:tags r:id="rId5"/>
            </p:custDataLst>
          </p:nvPr>
        </p:nvSpPr>
        <p:spPr>
          <a:xfrm rot="16200000">
            <a:off x="-622613" y="3108290"/>
            <a:ext cx="26715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Počet žijících osob s onemocněním nebo jeho historií na 100 000 osob</a:t>
            </a:r>
          </a:p>
        </p:txBody>
      </p:sp>
      <p:sp>
        <p:nvSpPr>
          <p:cNvPr id="12" name="Rectangle 110">
            <a:extLst>
              <a:ext uri="{FF2B5EF4-FFF2-40B4-BE49-F238E27FC236}">
                <a16:creationId xmlns:a16="http://schemas.microsoft.com/office/drawing/2014/main" id="{AEC40CB1-62BA-4A68-9D35-F841116160A0}"/>
              </a:ext>
            </a:extLst>
          </p:cNvPr>
          <p:cNvSpPr>
            <a:spLocks noChangeArrowheads="1"/>
          </p:cNvSpPr>
          <p:nvPr>
            <p:custDataLst>
              <p:tags r:id="rId6"/>
            </p:custDataLst>
          </p:nvPr>
        </p:nvSpPr>
        <p:spPr bwMode="auto">
          <a:xfrm>
            <a:off x="3697043" y="5305161"/>
            <a:ext cx="529069" cy="13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cs-CZ" altLang="cs-CZ" sz="1200" b="0" i="0" u="none" strike="noStrike" kern="1200" cap="none" spc="0" normalizeH="0" baseline="0" noProof="0" dirty="0">
                <a:ln>
                  <a:noFill/>
                </a:ln>
                <a:solidFill>
                  <a:prstClr val="black"/>
                </a:solidFill>
                <a:effectLst/>
                <a:uLnTx/>
                <a:uFillTx/>
                <a:latin typeface="Calibri" panose="020F0502020204030204"/>
                <a:ea typeface="+mn-ea"/>
                <a:cs typeface="+mn-cs"/>
              </a:rPr>
              <a:t>Rok</a:t>
            </a:r>
          </a:p>
        </p:txBody>
      </p:sp>
      <p:sp>
        <p:nvSpPr>
          <p:cNvPr id="13" name="TextovéPole 7">
            <a:extLst>
              <a:ext uri="{FF2B5EF4-FFF2-40B4-BE49-F238E27FC236}">
                <a16:creationId xmlns:a16="http://schemas.microsoft.com/office/drawing/2014/main" id="{7B32ABED-A534-4401-96F3-29768A272325}"/>
              </a:ext>
            </a:extLst>
          </p:cNvPr>
          <p:cNvSpPr txBox="1">
            <a:spLocks noChangeArrowheads="1"/>
          </p:cNvSpPr>
          <p:nvPr>
            <p:custDataLst>
              <p:tags r:id="rId7"/>
            </p:custDataLst>
          </p:nvPr>
        </p:nvSpPr>
        <p:spPr bwMode="auto">
          <a:xfrm>
            <a:off x="6297211" y="1965205"/>
            <a:ext cx="6593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200" b="1" i="0" u="none" strike="noStrike" kern="1200" cap="none" spc="0" normalizeH="0" baseline="0" noProof="0" dirty="0">
                <a:ln>
                  <a:noFill/>
                </a:ln>
                <a:solidFill>
                  <a:srgbClr val="339966"/>
                </a:solidFill>
                <a:effectLst/>
                <a:uLnTx/>
                <a:uFillTx/>
                <a:latin typeface="Calibri" panose="020F0502020204030204"/>
                <a:ea typeface="+mn-ea"/>
                <a:cs typeface="+mn-cs"/>
              </a:rPr>
              <a:t>4 469</a:t>
            </a:r>
          </a:p>
        </p:txBody>
      </p:sp>
      <p:sp>
        <p:nvSpPr>
          <p:cNvPr id="14" name="TextovéPole 7">
            <a:extLst>
              <a:ext uri="{FF2B5EF4-FFF2-40B4-BE49-F238E27FC236}">
                <a16:creationId xmlns:a16="http://schemas.microsoft.com/office/drawing/2014/main" id="{1DBEF658-BEDB-4EAE-989F-3C5DCCDDC246}"/>
              </a:ext>
            </a:extLst>
          </p:cNvPr>
          <p:cNvSpPr txBox="1">
            <a:spLocks noChangeArrowheads="1"/>
          </p:cNvSpPr>
          <p:nvPr>
            <p:custDataLst>
              <p:tags r:id="rId8"/>
            </p:custDataLst>
          </p:nvPr>
        </p:nvSpPr>
        <p:spPr bwMode="auto">
          <a:xfrm>
            <a:off x="4650670" y="1300085"/>
            <a:ext cx="13026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nchor="ct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altLang="cs-CZ" sz="1200" b="1" i="0" u="none" strike="noStrike" kern="1200" cap="none" spc="0" normalizeH="0" baseline="0" noProof="0" dirty="0">
                <a:ln>
                  <a:noFill/>
                </a:ln>
                <a:solidFill>
                  <a:prstClr val="black"/>
                </a:solidFill>
                <a:effectLst/>
                <a:uLnTx/>
                <a:uFillTx/>
                <a:latin typeface="Calibri" panose="020F0502020204030204"/>
                <a:ea typeface="+mn-ea"/>
                <a:cs typeface="+mn-cs"/>
              </a:rPr>
              <a:t>Česká republika</a:t>
            </a:r>
          </a:p>
        </p:txBody>
      </p:sp>
      <p:cxnSp>
        <p:nvCxnSpPr>
          <p:cNvPr id="15" name="Straight Connector 35">
            <a:extLst>
              <a:ext uri="{FF2B5EF4-FFF2-40B4-BE49-F238E27FC236}">
                <a16:creationId xmlns:a16="http://schemas.microsoft.com/office/drawing/2014/main" id="{BF830219-8BC4-4CC7-BE71-2D9986DEA3BE}"/>
              </a:ext>
            </a:extLst>
          </p:cNvPr>
          <p:cNvCxnSpPr/>
          <p:nvPr>
            <p:custDataLst>
              <p:tags r:id="rId9"/>
            </p:custDataLst>
          </p:nvPr>
        </p:nvCxnSpPr>
        <p:spPr>
          <a:xfrm>
            <a:off x="4318272" y="1397069"/>
            <a:ext cx="287338" cy="0"/>
          </a:xfrm>
          <a:prstGeom prst="line">
            <a:avLst/>
          </a:prstGeom>
          <a:solidFill>
            <a:srgbClr val="339966"/>
          </a:solidFill>
          <a:ln w="25400" cap="flat" cmpd="sng" algn="ctr">
            <a:solidFill>
              <a:srgbClr val="339966"/>
            </a:solidFill>
            <a:prstDash val="solid"/>
            <a:miter lim="800000"/>
          </a:ln>
          <a:effectLst/>
        </p:spPr>
      </p:cxnSp>
      <p:sp>
        <p:nvSpPr>
          <p:cNvPr id="17" name="TextovéPole 16">
            <a:extLst>
              <a:ext uri="{FF2B5EF4-FFF2-40B4-BE49-F238E27FC236}">
                <a16:creationId xmlns:a16="http://schemas.microsoft.com/office/drawing/2014/main" id="{C9D091A6-41FE-49A7-91F5-F3CD36AE7C59}"/>
              </a:ext>
            </a:extLst>
          </p:cNvPr>
          <p:cNvSpPr txBox="1"/>
          <p:nvPr>
            <p:custDataLst>
              <p:tags r:id="rId10"/>
            </p:custDataLst>
          </p:nvPr>
        </p:nvSpPr>
        <p:spPr>
          <a:xfrm>
            <a:off x="2564371" y="864337"/>
            <a:ext cx="250550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altLang="cs-CZ" sz="1400" b="1" i="0" u="none" strike="noStrike" kern="0" cap="none" spc="0" normalizeH="0" baseline="0" noProof="0" dirty="0">
                <a:ln>
                  <a:noFill/>
                </a:ln>
                <a:solidFill>
                  <a:prstClr val="black"/>
                </a:solidFill>
                <a:effectLst/>
                <a:uLnTx/>
                <a:uFillTx/>
                <a:latin typeface="Calibri" panose="020F0502020204030204"/>
                <a:ea typeface="+mn-ea"/>
                <a:cs typeface="+mn-cs"/>
              </a:rPr>
              <a:t>Prevalence – časový trend </a:t>
            </a:r>
            <a:endParaRPr kumimoji="0" lang="cs-CZ" sz="14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Zaoblený obdélník 33">
            <a:extLst>
              <a:ext uri="{FF2B5EF4-FFF2-40B4-BE49-F238E27FC236}">
                <a16:creationId xmlns:a16="http://schemas.microsoft.com/office/drawing/2014/main" id="{84E92AD1-1775-4FA2-B905-6937D14FA496}"/>
              </a:ext>
            </a:extLst>
          </p:cNvPr>
          <p:cNvSpPr/>
          <p:nvPr>
            <p:custDataLst>
              <p:tags r:id="rId11"/>
            </p:custDataLst>
          </p:nvPr>
        </p:nvSpPr>
        <p:spPr>
          <a:xfrm>
            <a:off x="6956539" y="1937275"/>
            <a:ext cx="5096063" cy="2803693"/>
          </a:xfrm>
          <a:prstGeom prst="roundRect">
            <a:avLst/>
          </a:prstGeom>
          <a:solidFill>
            <a:sysClr val="window" lastClr="FFFFFF"/>
          </a:solidFill>
          <a:ln w="25400" cap="flat" cmpd="sng" algn="ctr">
            <a:solidFill>
              <a:srgbClr val="E7B13D"/>
            </a:solidFill>
            <a:prstDash val="solid"/>
          </a:ln>
          <a:effectLst/>
        </p:spPr>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339966"/>
                </a:solidFill>
                <a:effectLst/>
                <a:uLnTx/>
                <a:uFillTx/>
                <a:latin typeface="Calibri" panose="020F0502020204030204"/>
                <a:ea typeface="+mn-ea"/>
                <a:cs typeface="Arial" panose="020B0604020202020204" pitchFamily="34" charset="0"/>
              </a:rPr>
              <a:t>Prevalence</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(tedy počet žijících osob s onemocněním nebo jeho historií k 31. 12. daného roku) </a:t>
            </a:r>
            <a:r>
              <a:rPr kumimoji="0" lang="pt-BR"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zhoubných novotvarů kromě nemelanomových kožních (C00–C97 bez C44)</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setrvale roste. K 31. 12. 2021 žilo v České republice 469 323 osob s tímto onemocněním, což je 4 469 na 100 000 osob. </a:t>
            </a:r>
            <a:r>
              <a:rPr kumimoji="0" lang="cs-CZ" sz="1400" b="1" i="0" u="none" strike="noStrike" kern="1200" cap="none" spc="0" normalizeH="0" baseline="0" noProof="0" dirty="0">
                <a:ln>
                  <a:noFill/>
                </a:ln>
                <a:solidFill>
                  <a:srgbClr val="339966"/>
                </a:solidFill>
                <a:effectLst/>
                <a:uLnTx/>
                <a:uFillTx/>
                <a:latin typeface="Calibri" panose="020F0502020204030204"/>
                <a:ea typeface="+mn-ea"/>
                <a:cs typeface="Arial" panose="020B0604020202020204" pitchFamily="34" charset="0"/>
              </a:rPr>
              <a:t>Regionální srovnání </a:t>
            </a: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prevalence C00–C97 bez C44 k 31. 12. 2021 ukazuje značné rozdíly v jednotlivých krajích. </a:t>
            </a:r>
          </a:p>
        </p:txBody>
      </p:sp>
      <p:sp>
        <p:nvSpPr>
          <p:cNvPr id="20" name="TextBox 6">
            <a:extLst>
              <a:ext uri="{FF2B5EF4-FFF2-40B4-BE49-F238E27FC236}">
                <a16:creationId xmlns:a16="http://schemas.microsoft.com/office/drawing/2014/main" id="{6920BD3C-C461-4F3E-BE9A-5060E8A7850D}"/>
              </a:ext>
            </a:extLst>
          </p:cNvPr>
          <p:cNvSpPr txBox="1"/>
          <p:nvPr>
            <p:custDataLst>
              <p:tags r:id="rId12"/>
            </p:custDataLst>
          </p:nvPr>
        </p:nvSpPr>
        <p:spPr>
          <a:xfrm>
            <a:off x="257558" y="554139"/>
            <a:ext cx="264354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0" cap="none" spc="0" normalizeH="0" baseline="0" noProof="0" dirty="0">
                <a:ln>
                  <a:noFill/>
                </a:ln>
                <a:solidFill>
                  <a:prstClr val="black"/>
                </a:solidFill>
                <a:effectLst/>
                <a:uLnTx/>
                <a:uFillTx/>
                <a:latin typeface="Calibri" panose="020F0502020204030204"/>
                <a:ea typeface="+mn-ea"/>
                <a:cs typeface="+mn-cs"/>
              </a:rPr>
              <a:t>Zdroj: Národní onkologický registr</a:t>
            </a: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 name="TextovéPole 1">
            <a:extLst>
              <a:ext uri="{FF2B5EF4-FFF2-40B4-BE49-F238E27FC236}">
                <a16:creationId xmlns:a16="http://schemas.microsoft.com/office/drawing/2014/main" id="{6195B945-6059-E6A8-B0B0-DA2B3FA92132}"/>
              </a:ext>
            </a:extLst>
          </p:cNvPr>
          <p:cNvSpPr txBox="1"/>
          <p:nvPr/>
        </p:nvSpPr>
        <p:spPr>
          <a:xfrm rot="1301495">
            <a:off x="8150528" y="1484751"/>
            <a:ext cx="2143421" cy="430887"/>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200" b="1" i="0" u="none" strike="noStrike" kern="1200" cap="none" spc="0" normalizeH="0" baseline="0" noProof="0" dirty="0">
                <a:ln>
                  <a:noFill/>
                </a:ln>
                <a:solidFill>
                  <a:srgbClr val="000000"/>
                </a:solidFill>
                <a:effectLst/>
                <a:uLnTx/>
                <a:uFillTx/>
                <a:latin typeface="Calibri"/>
                <a:ea typeface="+mn-ea"/>
                <a:cs typeface="+mn-cs"/>
              </a:rPr>
              <a:t>+ 2,7% ročně</a:t>
            </a:r>
          </a:p>
        </p:txBody>
      </p:sp>
    </p:spTree>
    <p:extLst>
      <p:ext uri="{BB962C8B-B14F-4D97-AF65-F5344CB8AC3E}">
        <p14:creationId xmlns:p14="http://schemas.microsoft.com/office/powerpoint/2010/main" val="21045228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4">
            <a:extLst>
              <a:ext uri="{FF2B5EF4-FFF2-40B4-BE49-F238E27FC236}">
                <a16:creationId xmlns:a16="http://schemas.microsoft.com/office/drawing/2014/main" id="{85DF8549-49A9-4045-9440-3C137B807487}"/>
              </a:ext>
            </a:extLst>
          </p:cNvPr>
          <p:cNvSpPr txBox="1">
            <a:spLocks/>
          </p:cNvSpPr>
          <p:nvPr/>
        </p:nvSpPr>
        <p:spPr>
          <a:xfrm>
            <a:off x="237167" y="4856480"/>
            <a:ext cx="7941633" cy="11537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4200" b="1" i="0" u="none" strike="noStrike" kern="1200" cap="none" spc="0" normalizeH="0" baseline="0" noProof="0" dirty="0">
                <a:ln>
                  <a:noFill/>
                </a:ln>
                <a:solidFill>
                  <a:srgbClr val="D71440"/>
                </a:solidFill>
                <a:effectLst/>
                <a:uLnTx/>
                <a:uFillTx/>
                <a:latin typeface="Calibri" panose="020F0502020204030204"/>
                <a:ea typeface="+mn-ea"/>
                <a:cs typeface="+mn-cs"/>
              </a:rPr>
              <a:t>Příklad analýzy personálních rizik: Psychiatrie</a:t>
            </a:r>
          </a:p>
        </p:txBody>
      </p:sp>
    </p:spTree>
    <p:extLst>
      <p:ext uri="{BB962C8B-B14F-4D97-AF65-F5344CB8AC3E}">
        <p14:creationId xmlns:p14="http://schemas.microsoft.com/office/powerpoint/2010/main" val="34744102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4F11321C-B117-560B-E346-94E9DD008DE5}"/>
              </a:ext>
            </a:extLst>
          </p:cNvPr>
          <p:cNvSpPr>
            <a:spLocks noGrp="1"/>
          </p:cNvSpPr>
          <p:nvPr>
            <p:ph type="title"/>
          </p:nvPr>
        </p:nvSpPr>
        <p:spPr>
          <a:xfrm>
            <a:off x="345199" y="160258"/>
            <a:ext cx="11501602" cy="538364"/>
          </a:xfrm>
        </p:spPr>
        <p:txBody>
          <a:bodyPr>
            <a:noAutofit/>
          </a:bodyPr>
          <a:lstStyle/>
          <a:p>
            <a:r>
              <a:rPr lang="cs-CZ" dirty="0"/>
              <a:t>Příklad oboru, který ohrožuje nedostatek základních kapacit: péče o duševní zdraví</a:t>
            </a:r>
          </a:p>
        </p:txBody>
      </p:sp>
      <p:graphicFrame>
        <p:nvGraphicFramePr>
          <p:cNvPr id="2" name="Tabulka 4">
            <a:extLst>
              <a:ext uri="{FF2B5EF4-FFF2-40B4-BE49-F238E27FC236}">
                <a16:creationId xmlns:a16="http://schemas.microsoft.com/office/drawing/2014/main" id="{8098622F-6B09-C2E2-58EC-C63CA595A9CB}"/>
              </a:ext>
            </a:extLst>
          </p:cNvPr>
          <p:cNvGraphicFramePr>
            <a:graphicFrameLocks noGrp="1"/>
          </p:cNvGraphicFramePr>
          <p:nvPr>
            <p:custDataLst>
              <p:tags r:id="rId1"/>
            </p:custDataLst>
            <p:extLst>
              <p:ext uri="{D42A27DB-BD31-4B8C-83A1-F6EECF244321}">
                <p14:modId xmlns:p14="http://schemas.microsoft.com/office/powerpoint/2010/main" val="3961453879"/>
              </p:ext>
            </p:extLst>
          </p:nvPr>
        </p:nvGraphicFramePr>
        <p:xfrm>
          <a:off x="373774" y="818431"/>
          <a:ext cx="11176134" cy="5649104"/>
        </p:xfrm>
        <a:graphic>
          <a:graphicData uri="http://schemas.openxmlformats.org/drawingml/2006/table">
            <a:tbl>
              <a:tblPr firstRow="1" bandRow="1">
                <a:tableStyleId>{5C22544A-7EE6-4342-B048-85BDC9FD1C3A}</a:tableStyleId>
              </a:tblPr>
              <a:tblGrid>
                <a:gridCol w="1045451">
                  <a:extLst>
                    <a:ext uri="{9D8B030D-6E8A-4147-A177-3AD203B41FA5}">
                      <a16:colId xmlns:a16="http://schemas.microsoft.com/office/drawing/2014/main" val="2211910911"/>
                    </a:ext>
                  </a:extLst>
                </a:gridCol>
                <a:gridCol w="2409197">
                  <a:extLst>
                    <a:ext uri="{9D8B030D-6E8A-4147-A177-3AD203B41FA5}">
                      <a16:colId xmlns:a16="http://schemas.microsoft.com/office/drawing/2014/main" val="3185320477"/>
                    </a:ext>
                  </a:extLst>
                </a:gridCol>
                <a:gridCol w="1135052">
                  <a:extLst>
                    <a:ext uri="{9D8B030D-6E8A-4147-A177-3AD203B41FA5}">
                      <a16:colId xmlns:a16="http://schemas.microsoft.com/office/drawing/2014/main" val="463678284"/>
                    </a:ext>
                  </a:extLst>
                </a:gridCol>
                <a:gridCol w="1410649">
                  <a:extLst>
                    <a:ext uri="{9D8B030D-6E8A-4147-A177-3AD203B41FA5}">
                      <a16:colId xmlns:a16="http://schemas.microsoft.com/office/drawing/2014/main" val="2713499778"/>
                    </a:ext>
                  </a:extLst>
                </a:gridCol>
                <a:gridCol w="1410649">
                  <a:extLst>
                    <a:ext uri="{9D8B030D-6E8A-4147-A177-3AD203B41FA5}">
                      <a16:colId xmlns:a16="http://schemas.microsoft.com/office/drawing/2014/main" val="1268031741"/>
                    </a:ext>
                  </a:extLst>
                </a:gridCol>
                <a:gridCol w="1882568">
                  <a:extLst>
                    <a:ext uri="{9D8B030D-6E8A-4147-A177-3AD203B41FA5}">
                      <a16:colId xmlns:a16="http://schemas.microsoft.com/office/drawing/2014/main" val="2547890121"/>
                    </a:ext>
                  </a:extLst>
                </a:gridCol>
                <a:gridCol w="1882568">
                  <a:extLst>
                    <a:ext uri="{9D8B030D-6E8A-4147-A177-3AD203B41FA5}">
                      <a16:colId xmlns:a16="http://schemas.microsoft.com/office/drawing/2014/main" val="3231875338"/>
                    </a:ext>
                  </a:extLst>
                </a:gridCol>
              </a:tblGrid>
              <a:tr h="688675">
                <a:tc rowSpan="2">
                  <a:txBody>
                    <a:bodyPr/>
                    <a:lstStyle/>
                    <a:p>
                      <a:r>
                        <a:rPr lang="cs-CZ" dirty="0"/>
                        <a:t>Skupina povolání</a:t>
                      </a:r>
                    </a:p>
                  </a:txBody>
                  <a:tcPr anchor="ctr"/>
                </a:tc>
                <a:tc rowSpan="2">
                  <a:txBody>
                    <a:bodyPr/>
                    <a:lstStyle/>
                    <a:p>
                      <a:r>
                        <a:rPr lang="cs-CZ" dirty="0"/>
                        <a:t>Specializace / odborná způsobilost</a:t>
                      </a:r>
                    </a:p>
                  </a:txBody>
                  <a:tcPr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Žijící pracovníci se specializací / odbornou způsobilostí evidovanou v NRZP</a:t>
                      </a:r>
                    </a:p>
                  </a:txBody>
                  <a:tcPr anchor="ctr"/>
                </a:tc>
                <a:tc hMerge="1">
                  <a:txBody>
                    <a:bodyPr/>
                    <a:lstStyle/>
                    <a:p>
                      <a:pPr algn="ctr"/>
                      <a:endParaRPr lang="cs-CZ" dirty="0"/>
                    </a:p>
                  </a:txBody>
                  <a:tcPr anchor="ctr"/>
                </a:tc>
                <a:tc hMerge="1">
                  <a:txBody>
                    <a:bodyPr/>
                    <a:lstStyle/>
                    <a:p>
                      <a:pPr algn="ctr"/>
                      <a:endParaRPr lang="cs-CZ" dirty="0"/>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Počet aktivních osob se specializací / odbornou způsobilostí**</a:t>
                      </a: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Suma </a:t>
                      </a:r>
                      <a:r>
                        <a:rPr lang="cs-CZ" dirty="0"/>
                        <a:t>úvazků aktivních osob se specializací / odbornou způsobilostí</a:t>
                      </a:r>
                    </a:p>
                  </a:txBody>
                  <a:tcPr anchor="ctr"/>
                </a:tc>
                <a:extLst>
                  <a:ext uri="{0D108BD9-81ED-4DB2-BD59-A6C34878D82A}">
                    <a16:rowId xmlns:a16="http://schemas.microsoft.com/office/drawing/2014/main" val="1936364828"/>
                  </a:ext>
                </a:extLst>
              </a:tr>
              <a:tr h="983821">
                <a:tc vMerge="1">
                  <a:txBody>
                    <a:bodyPr/>
                    <a:lstStyle/>
                    <a:p>
                      <a:r>
                        <a:rPr lang="cs-CZ" dirty="0"/>
                        <a:t>Skupina povolání</a:t>
                      </a:r>
                    </a:p>
                  </a:txBody>
                  <a:tcPr anchor="ctr"/>
                </a:tc>
                <a:tc vMerge="1">
                  <a:txBody>
                    <a:bodyPr/>
                    <a:lstStyle/>
                    <a:p>
                      <a:r>
                        <a:rPr lang="cs-CZ" dirty="0"/>
                        <a:t>Specializace / odborná způsobilost</a:t>
                      </a:r>
                    </a:p>
                  </a:txBody>
                  <a:tcPr anchor="ctr"/>
                </a:tc>
                <a:tc>
                  <a:txBody>
                    <a:bodyPr/>
                    <a:lstStyle/>
                    <a:p>
                      <a:pPr algn="ctr"/>
                      <a:r>
                        <a:rPr lang="cs-CZ" dirty="0"/>
                        <a:t>Celkový počet</a:t>
                      </a:r>
                    </a:p>
                  </a:txBody>
                  <a:tcPr anchor="ctr"/>
                </a:tc>
                <a:tc>
                  <a:txBody>
                    <a:bodyPr/>
                    <a:lstStyle/>
                    <a:p>
                      <a:pPr algn="ctr"/>
                      <a:r>
                        <a:rPr lang="cs-CZ" dirty="0"/>
                        <a:t>Počet ve věku &lt; 60 let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Počet ve věku 60 a více let</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Počet aktivních osob se specializací / odbornou způsobilostí**</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Suma </a:t>
                      </a:r>
                      <a:r>
                        <a:rPr lang="cs-CZ" dirty="0"/>
                        <a:t>úvazků aktivních osob se specializací / odbornou způsobilostí</a:t>
                      </a:r>
                    </a:p>
                  </a:txBody>
                  <a:tcPr anchor="ctr"/>
                </a:tc>
                <a:extLst>
                  <a:ext uri="{0D108BD9-81ED-4DB2-BD59-A6C34878D82A}">
                    <a16:rowId xmlns:a16="http://schemas.microsoft.com/office/drawing/2014/main" val="675466002"/>
                  </a:ext>
                </a:extLst>
              </a:tr>
              <a:tr h="36073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Lékaři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Psychiatrie</a:t>
                      </a:r>
                    </a:p>
                  </a:txBody>
                  <a:tcPr anchor="ctr"/>
                </a:tc>
                <a:tc>
                  <a:txBody>
                    <a:bodyPr/>
                    <a:lstStyle/>
                    <a:p>
                      <a:pPr algn="ctr"/>
                      <a:r>
                        <a:rPr lang="en-US" sz="1600" dirty="0"/>
                        <a:t>1 702</a:t>
                      </a:r>
                      <a:endParaRPr lang="cs-CZ" sz="1600" dirty="0"/>
                    </a:p>
                  </a:txBody>
                  <a:tcPr anchor="ctr"/>
                </a:tc>
                <a:tc>
                  <a:txBody>
                    <a:bodyPr/>
                    <a:lstStyle/>
                    <a:p>
                      <a:pPr algn="ctr"/>
                      <a:r>
                        <a:rPr lang="cs-CZ" sz="1600" dirty="0"/>
                        <a:t>1</a:t>
                      </a:r>
                      <a:r>
                        <a:rPr lang="en-US" sz="1600" dirty="0"/>
                        <a:t> </a:t>
                      </a:r>
                      <a:r>
                        <a:rPr lang="cs-CZ" sz="1600" dirty="0"/>
                        <a:t>24</a:t>
                      </a:r>
                      <a:r>
                        <a:rPr lang="en-US" sz="1600" dirty="0"/>
                        <a:t>2</a:t>
                      </a:r>
                      <a:endParaRPr lang="cs-CZ" sz="1600" dirty="0"/>
                    </a:p>
                  </a:txBody>
                  <a:tcPr anchor="ctr"/>
                </a:tc>
                <a:tc>
                  <a:txBody>
                    <a:bodyPr/>
                    <a:lstStyle/>
                    <a:p>
                      <a:pPr algn="ctr"/>
                      <a:r>
                        <a:rPr lang="en-US" sz="1600" dirty="0"/>
                        <a:t>460</a:t>
                      </a:r>
                      <a:endParaRPr lang="cs-CZ" sz="1600" dirty="0"/>
                    </a:p>
                  </a:txBody>
                  <a:tcPr anchor="ctr"/>
                </a:tc>
                <a:tc>
                  <a:txBody>
                    <a:bodyPr/>
                    <a:lstStyle/>
                    <a:p>
                      <a:pPr algn="ctr"/>
                      <a:r>
                        <a:rPr lang="en-US" sz="1600" dirty="0"/>
                        <a:t>1 361</a:t>
                      </a:r>
                      <a:endParaRPr lang="cs-CZ" sz="1600" dirty="0"/>
                    </a:p>
                  </a:txBody>
                  <a:tcPr anchor="ctr"/>
                </a:tc>
                <a:tc>
                  <a:txBody>
                    <a:bodyPr/>
                    <a:lstStyle/>
                    <a:p>
                      <a:pPr algn="ctr"/>
                      <a:r>
                        <a:rPr lang="en-US" sz="1600" dirty="0"/>
                        <a:t>1 238,5</a:t>
                      </a:r>
                      <a:endParaRPr lang="cs-CZ" sz="1600" dirty="0"/>
                    </a:p>
                  </a:txBody>
                  <a:tcPr anchor="ctr"/>
                </a:tc>
                <a:extLst>
                  <a:ext uri="{0D108BD9-81ED-4DB2-BD59-A6C34878D82A}">
                    <a16:rowId xmlns:a16="http://schemas.microsoft.com/office/drawing/2014/main" val="1182170332"/>
                  </a:ext>
                </a:extLst>
              </a:tr>
              <a:tr h="62308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b="1" dirty="0">
                          <a:solidFill>
                            <a:srgbClr val="C00000"/>
                          </a:solidFill>
                        </a:rPr>
                        <a:t>Dětská a dorostová psychiatrie</a:t>
                      </a:r>
                    </a:p>
                  </a:txBody>
                  <a:tcPr anchor="ctr">
                    <a:solidFill>
                      <a:srgbClr val="FFFF00"/>
                    </a:solidFill>
                  </a:tcPr>
                </a:tc>
                <a:tc>
                  <a:txBody>
                    <a:bodyPr/>
                    <a:lstStyle/>
                    <a:p>
                      <a:pPr algn="ctr"/>
                      <a:r>
                        <a:rPr lang="en-US" sz="2000" b="1" dirty="0">
                          <a:solidFill>
                            <a:srgbClr val="C00000"/>
                          </a:solidFill>
                        </a:rPr>
                        <a:t>198</a:t>
                      </a:r>
                      <a:endParaRPr lang="cs-CZ" sz="2000" b="1" dirty="0">
                        <a:solidFill>
                          <a:srgbClr val="C00000"/>
                        </a:solidFill>
                      </a:endParaRPr>
                    </a:p>
                  </a:txBody>
                  <a:tcPr anchor="ctr">
                    <a:solidFill>
                      <a:srgbClr val="FFFF00"/>
                    </a:solidFill>
                  </a:tcPr>
                </a:tc>
                <a:tc>
                  <a:txBody>
                    <a:bodyPr/>
                    <a:lstStyle/>
                    <a:p>
                      <a:pPr algn="ctr"/>
                      <a:r>
                        <a:rPr lang="en-US" sz="2000" b="1" dirty="0">
                          <a:solidFill>
                            <a:srgbClr val="C00000"/>
                          </a:solidFill>
                        </a:rPr>
                        <a:t>115</a:t>
                      </a:r>
                      <a:endParaRPr lang="cs-CZ" sz="2000" b="1" dirty="0">
                        <a:solidFill>
                          <a:srgbClr val="C00000"/>
                        </a:solidFill>
                      </a:endParaRPr>
                    </a:p>
                  </a:txBody>
                  <a:tcPr anchor="ctr">
                    <a:solidFill>
                      <a:srgbClr val="FFFF00"/>
                    </a:solidFill>
                  </a:tcPr>
                </a:tc>
                <a:tc>
                  <a:txBody>
                    <a:bodyPr/>
                    <a:lstStyle/>
                    <a:p>
                      <a:pPr algn="ctr"/>
                      <a:r>
                        <a:rPr lang="en-US" sz="2000" dirty="0"/>
                        <a:t>83</a:t>
                      </a:r>
                      <a:endParaRPr lang="cs-CZ" sz="2000" dirty="0"/>
                    </a:p>
                  </a:txBody>
                  <a:tcPr anchor="ctr">
                    <a:solidFill>
                      <a:srgbClr val="FFFF00"/>
                    </a:solidFill>
                  </a:tcPr>
                </a:tc>
                <a:tc>
                  <a:txBody>
                    <a:bodyPr/>
                    <a:lstStyle/>
                    <a:p>
                      <a:pPr algn="ctr"/>
                      <a:r>
                        <a:rPr lang="en-US" sz="2000" b="1" dirty="0"/>
                        <a:t>157</a:t>
                      </a:r>
                      <a:endParaRPr lang="cs-CZ" sz="2000" b="1" dirty="0"/>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2000" b="1" dirty="0">
                          <a:solidFill>
                            <a:srgbClr val="C00000"/>
                          </a:solidFill>
                        </a:rPr>
                        <a:t>143,6</a:t>
                      </a:r>
                    </a:p>
                  </a:txBody>
                  <a:tcPr anchor="ctr">
                    <a:solidFill>
                      <a:srgbClr val="FFFF00"/>
                    </a:solidFill>
                  </a:tcPr>
                </a:tc>
                <a:extLst>
                  <a:ext uri="{0D108BD9-81ED-4DB2-BD59-A6C34878D82A}">
                    <a16:rowId xmlns:a16="http://schemas.microsoft.com/office/drawing/2014/main" val="2127871125"/>
                  </a:ext>
                </a:extLst>
              </a:tr>
              <a:tr h="360734">
                <a:tc vMerge="1">
                  <a:txBody>
                    <a:bodyPr/>
                    <a:lstStyle/>
                    <a:p>
                      <a:endParaRPr lang="cs-C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     </a:t>
                      </a:r>
                      <a:r>
                        <a:rPr lang="cs-CZ" sz="1600" b="1" dirty="0" err="1"/>
                        <a:t>Gerontopsychiatrie</a:t>
                      </a:r>
                      <a:endParaRPr lang="cs-CZ" sz="1600" b="1" dirty="0"/>
                    </a:p>
                  </a:txBody>
                  <a:tcPr anchor="ctr"/>
                </a:tc>
                <a:tc>
                  <a:txBody>
                    <a:bodyPr/>
                    <a:lstStyle/>
                    <a:p>
                      <a:pPr algn="ctr"/>
                      <a:r>
                        <a:rPr lang="en-US" sz="1600" dirty="0"/>
                        <a:t>114</a:t>
                      </a:r>
                      <a:endParaRPr lang="cs-CZ" sz="1600" dirty="0"/>
                    </a:p>
                  </a:txBody>
                  <a:tcPr anchor="ctr"/>
                </a:tc>
                <a:tc>
                  <a:txBody>
                    <a:bodyPr/>
                    <a:lstStyle/>
                    <a:p>
                      <a:pPr algn="ctr"/>
                      <a:r>
                        <a:rPr lang="en-US" sz="1600" dirty="0"/>
                        <a:t>92</a:t>
                      </a:r>
                      <a:endParaRPr lang="cs-CZ" sz="1600" dirty="0"/>
                    </a:p>
                  </a:txBody>
                  <a:tcPr anchor="ctr"/>
                </a:tc>
                <a:tc>
                  <a:txBody>
                    <a:bodyPr/>
                    <a:lstStyle/>
                    <a:p>
                      <a:pPr algn="ctr"/>
                      <a:r>
                        <a:rPr lang="en-US" sz="1600" dirty="0"/>
                        <a:t>22</a:t>
                      </a:r>
                      <a:endParaRPr lang="cs-CZ" sz="1600" dirty="0"/>
                    </a:p>
                  </a:txBody>
                  <a:tcPr anchor="ctr"/>
                </a:tc>
                <a:tc>
                  <a:txBody>
                    <a:bodyPr/>
                    <a:lstStyle/>
                    <a:p>
                      <a:pPr algn="ctr"/>
                      <a:r>
                        <a:rPr lang="en-US" sz="1600" dirty="0"/>
                        <a:t>41</a:t>
                      </a:r>
                      <a:endParaRPr lang="cs-CZ" sz="1600" dirty="0"/>
                    </a:p>
                  </a:txBody>
                  <a:tcPr anchor="ctr"/>
                </a:tc>
                <a:tc>
                  <a:txBody>
                    <a:bodyPr/>
                    <a:lstStyle/>
                    <a:p>
                      <a:pPr algn="ctr"/>
                      <a:r>
                        <a:rPr lang="en-US" sz="1600" dirty="0"/>
                        <a:t>37,8</a:t>
                      </a:r>
                      <a:endParaRPr lang="cs-CZ" sz="1600" dirty="0"/>
                    </a:p>
                  </a:txBody>
                  <a:tcPr anchor="ctr"/>
                </a:tc>
                <a:extLst>
                  <a:ext uri="{0D108BD9-81ED-4DB2-BD59-A6C34878D82A}">
                    <a16:rowId xmlns:a16="http://schemas.microsoft.com/office/drawing/2014/main" val="38285865"/>
                  </a:ext>
                </a:extLst>
              </a:tr>
              <a:tr h="360734">
                <a:tc vMerge="1">
                  <a:txBody>
                    <a:bodyPr/>
                    <a:lstStyle/>
                    <a:p>
                      <a:endParaRPr lang="cs-CZ"/>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     Sexuologie</a:t>
                      </a:r>
                    </a:p>
                  </a:txBody>
                  <a:tcPr anchor="ctr"/>
                </a:tc>
                <a:tc>
                  <a:txBody>
                    <a:bodyPr/>
                    <a:lstStyle/>
                    <a:p>
                      <a:pPr algn="ctr"/>
                      <a:r>
                        <a:rPr lang="en-US" sz="1600" dirty="0"/>
                        <a:t>139</a:t>
                      </a:r>
                      <a:endParaRPr lang="cs-CZ" sz="1600" dirty="0"/>
                    </a:p>
                  </a:txBody>
                  <a:tcPr anchor="ctr"/>
                </a:tc>
                <a:tc>
                  <a:txBody>
                    <a:bodyPr/>
                    <a:lstStyle/>
                    <a:p>
                      <a:pPr algn="ctr"/>
                      <a:r>
                        <a:rPr lang="en-US" sz="1600" dirty="0"/>
                        <a:t>85</a:t>
                      </a:r>
                      <a:endParaRPr lang="cs-CZ" sz="1600" dirty="0"/>
                    </a:p>
                  </a:txBody>
                  <a:tcPr anchor="ctr"/>
                </a:tc>
                <a:tc>
                  <a:txBody>
                    <a:bodyPr/>
                    <a:lstStyle/>
                    <a:p>
                      <a:pPr algn="ctr"/>
                      <a:r>
                        <a:rPr lang="en-US" sz="1600" dirty="0"/>
                        <a:t>54</a:t>
                      </a:r>
                      <a:endParaRPr lang="cs-CZ" sz="1600" dirty="0"/>
                    </a:p>
                  </a:txBody>
                  <a:tcPr anchor="ctr"/>
                </a:tc>
                <a:tc>
                  <a:txBody>
                    <a:bodyPr/>
                    <a:lstStyle/>
                    <a:p>
                      <a:pPr algn="ctr"/>
                      <a:r>
                        <a:rPr lang="en-US" sz="1600" dirty="0"/>
                        <a:t>69</a:t>
                      </a:r>
                      <a:endParaRPr lang="cs-CZ" sz="1600" dirty="0"/>
                    </a:p>
                  </a:txBody>
                  <a:tcPr anchor="ctr"/>
                </a:tc>
                <a:tc>
                  <a:txBody>
                    <a:bodyPr/>
                    <a:lstStyle/>
                    <a:p>
                      <a:pPr algn="ctr"/>
                      <a:r>
                        <a:rPr lang="en-US" sz="1600" dirty="0"/>
                        <a:t>47,7</a:t>
                      </a:r>
                      <a:endParaRPr lang="cs-CZ" sz="1600" dirty="0"/>
                    </a:p>
                  </a:txBody>
                  <a:tcPr anchor="ctr"/>
                </a:tc>
                <a:extLst>
                  <a:ext uri="{0D108BD9-81ED-4DB2-BD59-A6C34878D82A}">
                    <a16:rowId xmlns:a16="http://schemas.microsoft.com/office/drawing/2014/main" val="2524197113"/>
                  </a:ext>
                </a:extLst>
              </a:tr>
              <a:tr h="36073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6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     </a:t>
                      </a:r>
                      <a:r>
                        <a:rPr lang="en-US" sz="1600" b="1" dirty="0"/>
                        <a:t>N</a:t>
                      </a:r>
                      <a:r>
                        <a:rPr lang="cs-CZ" sz="1600" b="1" dirty="0" err="1"/>
                        <a:t>ávykové</a:t>
                      </a:r>
                      <a:r>
                        <a:rPr lang="cs-CZ" sz="1600" b="1" dirty="0"/>
                        <a:t> nemoci</a:t>
                      </a:r>
                    </a:p>
                  </a:txBody>
                  <a:tcPr anchor="ctr"/>
                </a:tc>
                <a:tc>
                  <a:txBody>
                    <a:bodyPr/>
                    <a:lstStyle/>
                    <a:p>
                      <a:pPr algn="ctr"/>
                      <a:r>
                        <a:rPr lang="en-US" sz="1600" dirty="0"/>
                        <a:t>57</a:t>
                      </a:r>
                      <a:endParaRPr lang="cs-CZ" sz="1600" dirty="0"/>
                    </a:p>
                  </a:txBody>
                  <a:tcPr anchor="ctr"/>
                </a:tc>
                <a:tc>
                  <a:txBody>
                    <a:bodyPr/>
                    <a:lstStyle/>
                    <a:p>
                      <a:pPr algn="ctr"/>
                      <a:r>
                        <a:rPr lang="en-US" sz="1600" dirty="0"/>
                        <a:t>46</a:t>
                      </a:r>
                      <a:endParaRPr lang="cs-CZ" sz="1600" dirty="0"/>
                    </a:p>
                  </a:txBody>
                  <a:tcPr anchor="ctr"/>
                </a:tc>
                <a:tc>
                  <a:txBody>
                    <a:bodyPr/>
                    <a:lstStyle/>
                    <a:p>
                      <a:pPr algn="ctr"/>
                      <a:r>
                        <a:rPr lang="en-US" sz="1600" dirty="0"/>
                        <a:t>11</a:t>
                      </a:r>
                      <a:endParaRPr lang="cs-CZ" sz="1600" dirty="0"/>
                    </a:p>
                  </a:txBody>
                  <a:tcPr anchor="ctr"/>
                </a:tc>
                <a:tc>
                  <a:txBody>
                    <a:bodyPr/>
                    <a:lstStyle/>
                    <a:p>
                      <a:pPr algn="ctr"/>
                      <a:r>
                        <a:rPr lang="en-US" sz="1600" dirty="0"/>
                        <a:t>57</a:t>
                      </a:r>
                      <a:endParaRPr lang="cs-CZ" sz="1600" dirty="0"/>
                    </a:p>
                  </a:txBody>
                  <a:tcPr anchor="ctr"/>
                </a:tc>
                <a:tc>
                  <a:txBody>
                    <a:bodyPr/>
                    <a:lstStyle/>
                    <a:p>
                      <a:pPr algn="ctr"/>
                      <a:r>
                        <a:rPr lang="en-US" sz="1600" dirty="0"/>
                        <a:t>61,2</a:t>
                      </a:r>
                      <a:endParaRPr lang="cs-CZ" sz="1600" dirty="0"/>
                    </a:p>
                  </a:txBody>
                  <a:tcPr anchor="ctr"/>
                </a:tc>
                <a:extLst>
                  <a:ext uri="{0D108BD9-81ED-4DB2-BD59-A6C34878D82A}">
                    <a16:rowId xmlns:a16="http://schemas.microsoft.com/office/drawing/2014/main" val="2347223116"/>
                  </a:ext>
                </a:extLst>
              </a:tr>
              <a:tr h="88543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NLZP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Psycholog ve zdravotnictví (§22) se specializací</a:t>
                      </a:r>
                    </a:p>
                  </a:txBody>
                  <a:tcPr anchor="ctr"/>
                </a:tc>
                <a:tc>
                  <a:txBody>
                    <a:bodyPr/>
                    <a:lstStyle/>
                    <a:p>
                      <a:pPr algn="ctr"/>
                      <a:r>
                        <a:rPr lang="cs-CZ" sz="1600" dirty="0">
                          <a:solidFill>
                            <a:schemeClr val="tx1"/>
                          </a:solidFill>
                        </a:rPr>
                        <a:t>2 150</a:t>
                      </a:r>
                    </a:p>
                  </a:txBody>
                  <a:tcPr anchor="ctr"/>
                </a:tc>
                <a:tc>
                  <a:txBody>
                    <a:bodyPr/>
                    <a:lstStyle/>
                    <a:p>
                      <a:pPr algn="ctr"/>
                      <a:r>
                        <a:rPr lang="en-US" sz="1600" dirty="0">
                          <a:solidFill>
                            <a:schemeClr val="tx1"/>
                          </a:solidFill>
                        </a:rPr>
                        <a:t>1771</a:t>
                      </a:r>
                      <a:endParaRPr lang="cs-CZ" sz="1600" dirty="0">
                        <a:solidFill>
                          <a:schemeClr val="tx1"/>
                        </a:solidFill>
                      </a:endParaRPr>
                    </a:p>
                  </a:txBody>
                  <a:tcPr anchor="ctr"/>
                </a:tc>
                <a:tc>
                  <a:txBody>
                    <a:bodyPr/>
                    <a:lstStyle/>
                    <a:p>
                      <a:pPr algn="ctr"/>
                      <a:r>
                        <a:rPr lang="en-US" sz="1600" dirty="0">
                          <a:solidFill>
                            <a:schemeClr val="tx1"/>
                          </a:solidFill>
                        </a:rPr>
                        <a:t>379</a:t>
                      </a:r>
                      <a:endParaRPr lang="cs-CZ" sz="1600" dirty="0">
                        <a:solidFill>
                          <a:schemeClr val="tx1"/>
                        </a:solidFill>
                      </a:endParaRPr>
                    </a:p>
                  </a:txBody>
                  <a:tcPr anchor="ctr"/>
                </a:tc>
                <a:tc>
                  <a:txBody>
                    <a:bodyPr/>
                    <a:lstStyle/>
                    <a:p>
                      <a:pPr algn="ctr"/>
                      <a:r>
                        <a:rPr lang="cs-CZ" sz="1600" dirty="0"/>
                        <a:t>1 </a:t>
                      </a:r>
                      <a:r>
                        <a:rPr lang="en-US" sz="1600" dirty="0"/>
                        <a:t>555</a:t>
                      </a:r>
                      <a:endParaRPr lang="cs-CZ" sz="1600" dirty="0"/>
                    </a:p>
                  </a:txBody>
                  <a:tcPr anchor="ctr"/>
                </a:tc>
                <a:tc>
                  <a:txBody>
                    <a:bodyPr/>
                    <a:lstStyle/>
                    <a:p>
                      <a:pPr algn="ctr"/>
                      <a:r>
                        <a:rPr lang="en-US" sz="1600" dirty="0"/>
                        <a:t>1 285,1</a:t>
                      </a:r>
                      <a:endParaRPr lang="cs-CZ" sz="1600" dirty="0"/>
                    </a:p>
                  </a:txBody>
                  <a:tcPr anchor="ctr"/>
                </a:tc>
                <a:extLst>
                  <a:ext uri="{0D108BD9-81ED-4DB2-BD59-A6C34878D82A}">
                    <a16:rowId xmlns:a16="http://schemas.microsoft.com/office/drawing/2014/main" val="2505128518"/>
                  </a:ext>
                </a:extLst>
              </a:tr>
              <a:tr h="36073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Adiktolog (§21a)</a:t>
                      </a:r>
                    </a:p>
                  </a:txBody>
                  <a:tcPr anchor="ctr"/>
                </a:tc>
                <a:tc>
                  <a:txBody>
                    <a:bodyPr/>
                    <a:lstStyle/>
                    <a:p>
                      <a:pPr algn="ctr"/>
                      <a:r>
                        <a:rPr lang="en-US" sz="1600" dirty="0"/>
                        <a:t>560</a:t>
                      </a:r>
                      <a:endParaRPr lang="cs-CZ" sz="1600" dirty="0"/>
                    </a:p>
                  </a:txBody>
                  <a:tcPr anchor="ctr"/>
                </a:tc>
                <a:tc>
                  <a:txBody>
                    <a:bodyPr/>
                    <a:lstStyle/>
                    <a:p>
                      <a:pPr algn="ctr"/>
                      <a:r>
                        <a:rPr lang="en-US" sz="1600" dirty="0"/>
                        <a:t>520</a:t>
                      </a:r>
                      <a:endParaRPr lang="cs-CZ" sz="1600" dirty="0"/>
                    </a:p>
                  </a:txBody>
                  <a:tcPr anchor="ctr"/>
                </a:tc>
                <a:tc>
                  <a:txBody>
                    <a:bodyPr/>
                    <a:lstStyle/>
                    <a:p>
                      <a:pPr algn="ctr"/>
                      <a:r>
                        <a:rPr lang="en-US" sz="1600" dirty="0"/>
                        <a:t>40</a:t>
                      </a:r>
                      <a:endParaRPr lang="cs-CZ" sz="1600" dirty="0"/>
                    </a:p>
                  </a:txBody>
                  <a:tcPr anchor="ctr"/>
                </a:tc>
                <a:tc>
                  <a:txBody>
                    <a:bodyPr/>
                    <a:lstStyle/>
                    <a:p>
                      <a:pPr algn="ctr"/>
                      <a:r>
                        <a:rPr lang="en-US" sz="1600" dirty="0"/>
                        <a:t>202</a:t>
                      </a:r>
                      <a:endParaRPr lang="cs-CZ" sz="1600" dirty="0"/>
                    </a:p>
                  </a:txBody>
                  <a:tcPr anchor="ctr"/>
                </a:tc>
                <a:tc>
                  <a:txBody>
                    <a:bodyPr/>
                    <a:lstStyle/>
                    <a:p>
                      <a:pPr algn="ctr"/>
                      <a:r>
                        <a:rPr lang="en-US" sz="1600" dirty="0"/>
                        <a:t>182,9</a:t>
                      </a:r>
                      <a:endParaRPr lang="cs-CZ" sz="1600" dirty="0"/>
                    </a:p>
                  </a:txBody>
                  <a:tcPr anchor="ctr"/>
                </a:tc>
                <a:extLst>
                  <a:ext uri="{0D108BD9-81ED-4DB2-BD59-A6C34878D82A}">
                    <a16:rowId xmlns:a16="http://schemas.microsoft.com/office/drawing/2014/main" val="1847379533"/>
                  </a:ext>
                </a:extLst>
              </a:tr>
              <a:tr h="36073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600" b="1" dirty="0"/>
                        <a:t>CELKEM*</a:t>
                      </a:r>
                      <a:endParaRPr lang="en-US" sz="1600" b="1" dirty="0"/>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txBody>
                  <a:tcPr anchor="ctr"/>
                </a:tc>
                <a:tc>
                  <a:txBody>
                    <a:bodyPr/>
                    <a:lstStyle/>
                    <a:p>
                      <a:pPr algn="ctr"/>
                      <a:r>
                        <a:rPr lang="en-US" sz="1600" b="1" dirty="0"/>
                        <a:t>3 975</a:t>
                      </a:r>
                      <a:endParaRPr lang="cs-CZ" sz="1600" b="1" dirty="0"/>
                    </a:p>
                  </a:txBody>
                  <a:tcPr anchor="ctr"/>
                </a:tc>
                <a:tc>
                  <a:txBody>
                    <a:bodyPr/>
                    <a:lstStyle/>
                    <a:p>
                      <a:pPr algn="ctr"/>
                      <a:r>
                        <a:rPr lang="en-US" sz="1600" b="1" dirty="0"/>
                        <a:t>3 127</a:t>
                      </a:r>
                      <a:endParaRPr lang="cs-CZ" sz="1600" b="1" dirty="0"/>
                    </a:p>
                  </a:txBody>
                  <a:tcPr anchor="ctr"/>
                </a:tc>
                <a:tc>
                  <a:txBody>
                    <a:bodyPr/>
                    <a:lstStyle/>
                    <a:p>
                      <a:pPr algn="ctr"/>
                      <a:r>
                        <a:rPr lang="en-US" sz="1600" b="1" dirty="0"/>
                        <a:t>848</a:t>
                      </a:r>
                      <a:endParaRPr lang="cs-CZ" sz="1600" b="1" dirty="0"/>
                    </a:p>
                  </a:txBody>
                  <a:tcPr anchor="ctr"/>
                </a:tc>
                <a:tc>
                  <a:txBody>
                    <a:bodyPr/>
                    <a:lstStyle/>
                    <a:p>
                      <a:pPr algn="ctr"/>
                      <a:r>
                        <a:rPr lang="cs-CZ" sz="1600" b="1" dirty="0"/>
                        <a:t>3 221</a:t>
                      </a:r>
                    </a:p>
                  </a:txBody>
                  <a:tcPr anchor="ctr"/>
                </a:tc>
                <a:tc>
                  <a:txBody>
                    <a:bodyPr/>
                    <a:lstStyle/>
                    <a:p>
                      <a:pPr algn="ctr"/>
                      <a:r>
                        <a:rPr lang="en-US" sz="1600" b="1" dirty="0"/>
                        <a:t>2 996,8</a:t>
                      </a:r>
                      <a:endParaRPr lang="cs-CZ" sz="1600" b="1" dirty="0"/>
                    </a:p>
                  </a:txBody>
                  <a:tcPr anchor="ctr"/>
                </a:tc>
                <a:extLst>
                  <a:ext uri="{0D108BD9-81ED-4DB2-BD59-A6C34878D82A}">
                    <a16:rowId xmlns:a16="http://schemas.microsoft.com/office/drawing/2014/main" val="2664712101"/>
                  </a:ext>
                </a:extLst>
              </a:tr>
            </a:tbl>
          </a:graphicData>
        </a:graphic>
      </p:graphicFrame>
      <p:sp>
        <p:nvSpPr>
          <p:cNvPr id="3" name="TextovéPole 2">
            <a:extLst>
              <a:ext uri="{FF2B5EF4-FFF2-40B4-BE49-F238E27FC236}">
                <a16:creationId xmlns:a16="http://schemas.microsoft.com/office/drawing/2014/main" id="{7087DFEC-F910-F19E-A8B3-D4814A2BBE95}"/>
              </a:ext>
            </a:extLst>
          </p:cNvPr>
          <p:cNvSpPr txBox="1"/>
          <p:nvPr>
            <p:custDataLst>
              <p:tags r:id="rId2"/>
            </p:custDataLst>
          </p:nvPr>
        </p:nvSpPr>
        <p:spPr>
          <a:xfrm>
            <a:off x="392824" y="6163861"/>
            <a:ext cx="983615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t>* jedna osoba může mít více specializací, v celkovém počtu je zahrnuta pouze jednou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panose="020F0502020204030204"/>
                <a:ea typeface="+mn-ea"/>
                <a:cs typeface="+mn-cs"/>
              </a:rPr>
              <a:t>** lékař se získanou specializací nemusí pracovat v daném oboru</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6">
            <a:extLst>
              <a:ext uri="{FF2B5EF4-FFF2-40B4-BE49-F238E27FC236}">
                <a16:creationId xmlns:a16="http://schemas.microsoft.com/office/drawing/2014/main" id="{7D74F663-B92C-4CDF-3DF6-EA13DCCB5987}"/>
              </a:ext>
            </a:extLst>
          </p:cNvPr>
          <p:cNvSpPr txBox="1"/>
          <p:nvPr>
            <p:custDataLst>
              <p:tags r:id="rId3"/>
            </p:custDataLst>
          </p:nvPr>
        </p:nvSpPr>
        <p:spPr>
          <a:xfrm>
            <a:off x="345199" y="506369"/>
            <a:ext cx="80008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 k 10. 7. 2023</a:t>
            </a:r>
          </a:p>
        </p:txBody>
      </p:sp>
    </p:spTree>
    <p:extLst>
      <p:ext uri="{BB962C8B-B14F-4D97-AF65-F5344CB8AC3E}">
        <p14:creationId xmlns:p14="http://schemas.microsoft.com/office/powerpoint/2010/main" val="15749299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358EBD-C570-8C90-3466-295D2B91C08D}"/>
              </a:ext>
            </a:extLst>
          </p:cNvPr>
          <p:cNvSpPr>
            <a:spLocks noGrp="1"/>
          </p:cNvSpPr>
          <p:nvPr>
            <p:ph type="title"/>
          </p:nvPr>
        </p:nvSpPr>
        <p:spPr/>
        <p:txBody>
          <a:bodyPr>
            <a:normAutofit fontScale="90000"/>
          </a:bodyPr>
          <a:lstStyle/>
          <a:p>
            <a:r>
              <a:rPr lang="cs-CZ" sz="2800" b="1" dirty="0">
                <a:solidFill>
                  <a:srgbClr val="C00000"/>
                </a:solidFill>
                <a:latin typeface="+mn-lt"/>
                <a:cs typeface="Arial" panose="020B0604020202020204" pitchFamily="34" charset="0"/>
              </a:rPr>
              <a:t>Věk a pohlaví aktivních lékařů se specializací „Dětská a dorostová psychiatrie“</a:t>
            </a:r>
            <a:endParaRPr lang="cs-CZ" dirty="0"/>
          </a:p>
        </p:txBody>
      </p:sp>
      <p:graphicFrame>
        <p:nvGraphicFramePr>
          <p:cNvPr id="3" name="Graf 2">
            <a:extLst>
              <a:ext uri="{FF2B5EF4-FFF2-40B4-BE49-F238E27FC236}">
                <a16:creationId xmlns:a16="http://schemas.microsoft.com/office/drawing/2014/main" id="{DE2855D3-FE4F-ACCB-506E-342F34F024F4}"/>
              </a:ext>
            </a:extLst>
          </p:cNvPr>
          <p:cNvGraphicFramePr/>
          <p:nvPr>
            <p:custDataLst>
              <p:tags r:id="rId1"/>
            </p:custDataLst>
          </p:nvPr>
        </p:nvGraphicFramePr>
        <p:xfrm>
          <a:off x="730283" y="1186811"/>
          <a:ext cx="4297354" cy="3216415"/>
        </p:xfrm>
        <a:graphic>
          <a:graphicData uri="http://schemas.openxmlformats.org/drawingml/2006/chart">
            <c:chart xmlns:c="http://schemas.openxmlformats.org/drawingml/2006/chart" xmlns:r="http://schemas.openxmlformats.org/officeDocument/2006/relationships" r:id="rId6"/>
          </a:graphicData>
        </a:graphic>
      </p:graphicFrame>
      <p:sp>
        <p:nvSpPr>
          <p:cNvPr id="4" name="Obdélník 3">
            <a:extLst>
              <a:ext uri="{FF2B5EF4-FFF2-40B4-BE49-F238E27FC236}">
                <a16:creationId xmlns:a16="http://schemas.microsoft.com/office/drawing/2014/main" id="{F353432E-048B-C2AA-A188-32372D2D36C9}"/>
              </a:ext>
            </a:extLst>
          </p:cNvPr>
          <p:cNvSpPr/>
          <p:nvPr/>
        </p:nvSpPr>
        <p:spPr>
          <a:xfrm>
            <a:off x="4862328" y="3869143"/>
            <a:ext cx="47458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Věk</a:t>
            </a:r>
          </a:p>
        </p:txBody>
      </p:sp>
      <p:sp>
        <p:nvSpPr>
          <p:cNvPr id="5" name="Obdélník 4">
            <a:extLst>
              <a:ext uri="{FF2B5EF4-FFF2-40B4-BE49-F238E27FC236}">
                <a16:creationId xmlns:a16="http://schemas.microsoft.com/office/drawing/2014/main" id="{7754A0F9-B6AD-A8E6-5B1E-9C16E306D89B}"/>
              </a:ext>
            </a:extLst>
          </p:cNvPr>
          <p:cNvSpPr/>
          <p:nvPr/>
        </p:nvSpPr>
        <p:spPr>
          <a:xfrm rot="16200000">
            <a:off x="-6200" y="2282031"/>
            <a:ext cx="1195968"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Absolutní počet</a:t>
            </a:r>
          </a:p>
        </p:txBody>
      </p:sp>
      <p:graphicFrame>
        <p:nvGraphicFramePr>
          <p:cNvPr id="6" name="Graf 5">
            <a:extLst>
              <a:ext uri="{FF2B5EF4-FFF2-40B4-BE49-F238E27FC236}">
                <a16:creationId xmlns:a16="http://schemas.microsoft.com/office/drawing/2014/main" id="{0E563995-523E-16D3-1AFD-A9D8D9D3E36B}"/>
              </a:ext>
            </a:extLst>
          </p:cNvPr>
          <p:cNvGraphicFramePr/>
          <p:nvPr>
            <p:custDataLst>
              <p:tags r:id="rId2"/>
            </p:custDataLst>
          </p:nvPr>
        </p:nvGraphicFramePr>
        <p:xfrm>
          <a:off x="7220723" y="1186811"/>
          <a:ext cx="4297354" cy="3216415"/>
        </p:xfrm>
        <a:graphic>
          <a:graphicData uri="http://schemas.openxmlformats.org/drawingml/2006/chart">
            <c:chart xmlns:c="http://schemas.openxmlformats.org/drawingml/2006/chart" xmlns:r="http://schemas.openxmlformats.org/officeDocument/2006/relationships" r:id="rId7"/>
          </a:graphicData>
        </a:graphic>
      </p:graphicFrame>
      <p:sp>
        <p:nvSpPr>
          <p:cNvPr id="7" name="Obdélník 6">
            <a:extLst>
              <a:ext uri="{FF2B5EF4-FFF2-40B4-BE49-F238E27FC236}">
                <a16:creationId xmlns:a16="http://schemas.microsoft.com/office/drawing/2014/main" id="{645846FE-0C0D-80D1-8749-CDBC54B0FECF}"/>
              </a:ext>
            </a:extLst>
          </p:cNvPr>
          <p:cNvSpPr/>
          <p:nvPr/>
        </p:nvSpPr>
        <p:spPr>
          <a:xfrm>
            <a:off x="11283925" y="3822977"/>
            <a:ext cx="594837"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Věk</a:t>
            </a:r>
          </a:p>
        </p:txBody>
      </p:sp>
      <p:sp>
        <p:nvSpPr>
          <p:cNvPr id="8" name="Obdélník 7">
            <a:extLst>
              <a:ext uri="{FF2B5EF4-FFF2-40B4-BE49-F238E27FC236}">
                <a16:creationId xmlns:a16="http://schemas.microsoft.com/office/drawing/2014/main" id="{7E13CFB0-76E0-BBFD-8FF0-BE763F06D932}"/>
              </a:ext>
            </a:extLst>
          </p:cNvPr>
          <p:cNvSpPr/>
          <p:nvPr/>
        </p:nvSpPr>
        <p:spPr>
          <a:xfrm rot="16200000">
            <a:off x="6484240" y="2282031"/>
            <a:ext cx="1195968"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Absolutní počet</a:t>
            </a:r>
          </a:p>
        </p:txBody>
      </p:sp>
      <p:sp>
        <p:nvSpPr>
          <p:cNvPr id="9" name="Obdélník 8">
            <a:extLst>
              <a:ext uri="{FF2B5EF4-FFF2-40B4-BE49-F238E27FC236}">
                <a16:creationId xmlns:a16="http://schemas.microsoft.com/office/drawing/2014/main" id="{23CE4268-429B-3FC5-DF37-90B08D6ECA48}"/>
              </a:ext>
            </a:extLst>
          </p:cNvPr>
          <p:cNvSpPr/>
          <p:nvPr/>
        </p:nvSpPr>
        <p:spPr>
          <a:xfrm>
            <a:off x="10689088" y="1261141"/>
            <a:ext cx="59483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ženy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muži</a:t>
            </a:r>
          </a:p>
        </p:txBody>
      </p:sp>
      <p:sp>
        <p:nvSpPr>
          <p:cNvPr id="10" name="Obdélník 9">
            <a:extLst>
              <a:ext uri="{FF2B5EF4-FFF2-40B4-BE49-F238E27FC236}">
                <a16:creationId xmlns:a16="http://schemas.microsoft.com/office/drawing/2014/main" id="{F9566F36-F239-E836-DE5E-41DFF1AC079B}"/>
              </a:ext>
            </a:extLst>
          </p:cNvPr>
          <p:cNvSpPr/>
          <p:nvPr/>
        </p:nvSpPr>
        <p:spPr>
          <a:xfrm>
            <a:off x="10540661" y="1289716"/>
            <a:ext cx="180000" cy="180000"/>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bdélník 10">
            <a:extLst>
              <a:ext uri="{FF2B5EF4-FFF2-40B4-BE49-F238E27FC236}">
                <a16:creationId xmlns:a16="http://schemas.microsoft.com/office/drawing/2014/main" id="{53C8329C-E10A-8733-7F21-4CD15573AC8D}"/>
              </a:ext>
            </a:extLst>
          </p:cNvPr>
          <p:cNvSpPr/>
          <p:nvPr/>
        </p:nvSpPr>
        <p:spPr>
          <a:xfrm>
            <a:off x="10540661" y="1503688"/>
            <a:ext cx="180000" cy="1800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bdélník 11">
            <a:extLst>
              <a:ext uri="{FF2B5EF4-FFF2-40B4-BE49-F238E27FC236}">
                <a16:creationId xmlns:a16="http://schemas.microsoft.com/office/drawing/2014/main" id="{9129DB3B-B830-29A9-A97B-9353328CE4BE}"/>
              </a:ext>
            </a:extLst>
          </p:cNvPr>
          <p:cNvSpPr/>
          <p:nvPr/>
        </p:nvSpPr>
        <p:spPr>
          <a:xfrm>
            <a:off x="286133" y="560799"/>
            <a:ext cx="1025452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 + Národní registr hrazených zdravotních služeb (NRHZS), stav k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cs-CZ" sz="1100" b="0" i="0" u="none" strike="noStrike" kern="1200" cap="none" spc="0" normalizeH="0" baseline="0" noProof="0" dirty="0">
                <a:ln>
                  <a:noFill/>
                </a:ln>
                <a:solidFill>
                  <a:prstClr val="black"/>
                </a:solidFill>
                <a:effectLst/>
                <a:uLnTx/>
                <a:uFillTx/>
                <a:latin typeface="Calibri" panose="020F0502020204030204"/>
                <a:ea typeface="+mn-ea"/>
                <a:cs typeface="+mn-cs"/>
              </a:rPr>
              <a:t>. 2023</a:t>
            </a:r>
          </a:p>
        </p:txBody>
      </p:sp>
      <p:graphicFrame>
        <p:nvGraphicFramePr>
          <p:cNvPr id="14" name="Tabulka 13">
            <a:extLst>
              <a:ext uri="{FF2B5EF4-FFF2-40B4-BE49-F238E27FC236}">
                <a16:creationId xmlns:a16="http://schemas.microsoft.com/office/drawing/2014/main" id="{AE7ACE39-135E-A42B-EDA0-015ADBA241D6}"/>
              </a:ext>
            </a:extLst>
          </p:cNvPr>
          <p:cNvGraphicFramePr>
            <a:graphicFrameLocks noGrp="1"/>
          </p:cNvGraphicFramePr>
          <p:nvPr>
            <p:custDataLst>
              <p:tags r:id="rId3"/>
            </p:custDataLst>
          </p:nvPr>
        </p:nvGraphicFramePr>
        <p:xfrm>
          <a:off x="286133" y="4272300"/>
          <a:ext cx="4895465" cy="2156385"/>
        </p:xfrm>
        <a:graphic>
          <a:graphicData uri="http://schemas.openxmlformats.org/drawingml/2006/table">
            <a:tbl>
              <a:tblPr/>
              <a:tblGrid>
                <a:gridCol w="1227440">
                  <a:extLst>
                    <a:ext uri="{9D8B030D-6E8A-4147-A177-3AD203B41FA5}">
                      <a16:colId xmlns:a16="http://schemas.microsoft.com/office/drawing/2014/main" val="20000"/>
                    </a:ext>
                  </a:extLst>
                </a:gridCol>
                <a:gridCol w="1222675">
                  <a:extLst>
                    <a:ext uri="{9D8B030D-6E8A-4147-A177-3AD203B41FA5}">
                      <a16:colId xmlns:a16="http://schemas.microsoft.com/office/drawing/2014/main" val="20001"/>
                    </a:ext>
                  </a:extLst>
                </a:gridCol>
                <a:gridCol w="1222675">
                  <a:extLst>
                    <a:ext uri="{9D8B030D-6E8A-4147-A177-3AD203B41FA5}">
                      <a16:colId xmlns:a16="http://schemas.microsoft.com/office/drawing/2014/main" val="3900020422"/>
                    </a:ext>
                  </a:extLst>
                </a:gridCol>
                <a:gridCol w="1222675">
                  <a:extLst>
                    <a:ext uri="{9D8B030D-6E8A-4147-A177-3AD203B41FA5}">
                      <a16:colId xmlns:a16="http://schemas.microsoft.com/office/drawing/2014/main" val="320359577"/>
                    </a:ext>
                  </a:extLst>
                </a:gridCol>
              </a:tblGrid>
              <a:tr h="308055">
                <a:tc>
                  <a:txBody>
                    <a:bodyPr/>
                    <a:lstStyle/>
                    <a:p>
                      <a:pPr algn="l" fontAlgn="b"/>
                      <a:endParaRPr lang="cs-CZ" sz="1400" b="0" i="0" u="none" strike="noStrike" dirty="0">
                        <a:solidFill>
                          <a:srgbClr val="000000"/>
                        </a:solidFill>
                        <a:effectLst/>
                        <a:latin typeface="+mn-lt"/>
                      </a:endParaRPr>
                    </a:p>
                  </a:txBody>
                  <a:tcPr marL="7620" marR="7620" marT="762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800" b="1" i="0" u="none" strike="noStrike" dirty="0">
                          <a:solidFill>
                            <a:srgbClr val="000000"/>
                          </a:solidFill>
                          <a:effectLst/>
                          <a:latin typeface="Calibri" panose="020F0502020204030204" pitchFamily="34" charset="0"/>
                        </a:rPr>
                        <a:t>Muži</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800" b="1" i="0" u="none" strike="noStrike" dirty="0">
                          <a:solidFill>
                            <a:srgbClr val="000000"/>
                          </a:solidFill>
                          <a:effectLst/>
                          <a:latin typeface="Calibri" panose="020F0502020204030204" pitchFamily="34" charset="0"/>
                        </a:rPr>
                        <a:t>Ženy</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800" b="1" i="0" u="none" strike="noStrike" dirty="0">
                          <a:solidFill>
                            <a:srgbClr val="000000"/>
                          </a:solidFill>
                          <a:effectLst/>
                          <a:latin typeface="Calibri" panose="020F0502020204030204" pitchFamily="34" charset="0"/>
                        </a:rPr>
                        <a:t>Celkem</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07961564"/>
                  </a:ext>
                </a:extLst>
              </a:tr>
              <a:tr h="308055">
                <a:tc>
                  <a:txBody>
                    <a:bodyPr/>
                    <a:lstStyle/>
                    <a:p>
                      <a:pPr algn="l" fontAlgn="b"/>
                      <a:endParaRPr lang="cs-CZ" sz="1400" b="0" i="0" u="none" strike="noStrike" dirty="0">
                        <a:solidFill>
                          <a:srgbClr val="000000"/>
                        </a:solidFill>
                        <a:effectLst/>
                        <a:latin typeface="+mn-lt"/>
                      </a:endParaRPr>
                    </a:p>
                  </a:txBody>
                  <a:tcPr marL="7620" marR="7620" marT="762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Calibri" panose="020F0502020204030204" pitchFamily="34" charset="0"/>
                        </a:rPr>
                        <a:t>N = 37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N = 120</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N = 157</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8055">
                <a:tc>
                  <a:txBody>
                    <a:bodyPr/>
                    <a:lstStyle/>
                    <a:p>
                      <a:pPr algn="l" fontAlgn="b"/>
                      <a:endParaRPr lang="cs-CZ" sz="1400" b="0" i="0" u="none" strike="noStrike" dirty="0">
                        <a:solidFill>
                          <a:srgbClr val="000000"/>
                        </a:solidFill>
                        <a:effectLst/>
                        <a:latin typeface="+mn-lt"/>
                      </a:endParaRPr>
                    </a:p>
                  </a:txBody>
                  <a:tcPr marL="7620" marR="7620" marT="762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(23.6 %)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(76.4 %)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47775"/>
                  </a:ext>
                </a:extLst>
              </a:tr>
              <a:tr h="308055">
                <a:tc>
                  <a:txBody>
                    <a:bodyPr/>
                    <a:lstStyle/>
                    <a:p>
                      <a:pPr algn="l" fontAlgn="ctr"/>
                      <a:r>
                        <a:rPr lang="cs-CZ" sz="1400" b="1" i="0" u="none" strike="noStrike" dirty="0">
                          <a:solidFill>
                            <a:srgbClr val="000000"/>
                          </a:solidFill>
                          <a:effectLst/>
                          <a:latin typeface="+mn-lt"/>
                        </a:rPr>
                        <a:t>Průměrný věk</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57 let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56 let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56 let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8055">
                <a:tc>
                  <a:txBody>
                    <a:bodyPr/>
                    <a:lstStyle/>
                    <a:p>
                      <a:pPr algn="l" fontAlgn="ctr"/>
                      <a:r>
                        <a:rPr lang="cs-CZ" sz="1400" b="1" i="0" u="none" strike="noStrike" dirty="0">
                          <a:solidFill>
                            <a:srgbClr val="000000"/>
                          </a:solidFill>
                          <a:effectLst/>
                          <a:latin typeface="+mn-lt"/>
                        </a:rPr>
                        <a:t>Medián</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55 let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55 let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55 let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3732080"/>
                  </a:ext>
                </a:extLst>
              </a:tr>
              <a:tr h="308055">
                <a:tc>
                  <a:txBody>
                    <a:bodyPr/>
                    <a:lstStyle/>
                    <a:p>
                      <a:pPr algn="l" fontAlgn="ctr"/>
                      <a:r>
                        <a:rPr lang="cs-CZ" sz="1400" b="1" i="0" u="none" strike="noStrike" dirty="0">
                          <a:solidFill>
                            <a:srgbClr val="C00000"/>
                          </a:solidFill>
                          <a:effectLst/>
                          <a:latin typeface="+mn-lt"/>
                        </a:rPr>
                        <a:t>60 a více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14 (37.8 %)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43 (35.8 %)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57 (36.3 %)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0805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dirty="0">
                          <a:solidFill>
                            <a:srgbClr val="C00000"/>
                          </a:solidFill>
                          <a:effectLst/>
                          <a:latin typeface="+mn-lt"/>
                        </a:rPr>
                        <a:t>65 a více let</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12 (32.4 %)</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a:solidFill>
                            <a:srgbClr val="000000"/>
                          </a:solidFill>
                          <a:effectLst/>
                          <a:latin typeface="Calibri" panose="020F0502020204030204" pitchFamily="34" charset="0"/>
                        </a:rPr>
                        <a:t>28 (23.3 %)</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Calibri" panose="020F0502020204030204" pitchFamily="34" charset="0"/>
                        </a:rPr>
                        <a:t>40 (25.5 %)</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TextovéPole 14">
            <a:extLst>
              <a:ext uri="{FF2B5EF4-FFF2-40B4-BE49-F238E27FC236}">
                <a16:creationId xmlns:a16="http://schemas.microsoft.com/office/drawing/2014/main" id="{EEFE6E20-20EB-88A5-6639-0BC0E75A5C37}"/>
              </a:ext>
            </a:extLst>
          </p:cNvPr>
          <p:cNvSpPr txBox="1"/>
          <p:nvPr>
            <p:custDataLst>
              <p:tags r:id="rId4"/>
            </p:custDataLst>
          </p:nvPr>
        </p:nvSpPr>
        <p:spPr>
          <a:xfrm>
            <a:off x="6068512" y="4482797"/>
            <a:ext cx="58959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black"/>
                </a:solidFill>
                <a:effectLst/>
                <a:uLnTx/>
                <a:uFillTx/>
                <a:latin typeface="Calibri" panose="020F0502020204030204"/>
                <a:ea typeface="+mn-ea"/>
                <a:cs typeface="+mn-cs"/>
              </a:rPr>
              <a:t>Průměrný věk aktivních dětských a dorostových psychiatrů je 56 let,  36 % je starších než 60 let. V následujících cca pěti letech tak hrozí odchod 57 dětských a dorostových psychiatrů do důchodu. </a:t>
            </a:r>
          </a:p>
        </p:txBody>
      </p:sp>
    </p:spTree>
    <p:extLst>
      <p:ext uri="{BB962C8B-B14F-4D97-AF65-F5344CB8AC3E}">
        <p14:creationId xmlns:p14="http://schemas.microsoft.com/office/powerpoint/2010/main" val="1436851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EA328CEC-C272-456D-B936-D7E722870E2A}"/>
              </a:ext>
            </a:extLst>
          </p:cNvPr>
          <p:cNvSpPr txBox="1">
            <a:spLocks/>
          </p:cNvSpPr>
          <p:nvPr>
            <p:custDataLst>
              <p:tags r:id="rId1"/>
            </p:custDataLst>
          </p:nvPr>
        </p:nvSpPr>
        <p:spPr>
          <a:xfrm>
            <a:off x="257558" y="156024"/>
            <a:ext cx="11579400" cy="7747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cs-CZ" sz="2600" b="1" i="0" u="none" strike="noStrike" kern="1200" cap="none" spc="0" normalizeH="0" baseline="0" noProof="0" dirty="0">
                <a:ln>
                  <a:noFill/>
                </a:ln>
                <a:solidFill>
                  <a:srgbClr val="F6063C"/>
                </a:solidFill>
                <a:effectLst/>
                <a:uLnTx/>
                <a:uFillTx/>
                <a:latin typeface="Calibri" panose="020F0502020204030204"/>
                <a:ea typeface="+mj-ea"/>
                <a:cs typeface="+mj-cs"/>
              </a:rPr>
              <a:t>Získané psychiatrické specializace</a:t>
            </a:r>
          </a:p>
        </p:txBody>
      </p:sp>
      <p:sp>
        <p:nvSpPr>
          <p:cNvPr id="7" name="TextBox 6"/>
          <p:cNvSpPr txBox="1"/>
          <p:nvPr>
            <p:custDataLst>
              <p:tags r:id="rId2"/>
            </p:custDataLst>
          </p:nvPr>
        </p:nvSpPr>
        <p:spPr>
          <a:xfrm>
            <a:off x="257558" y="613487"/>
            <a:ext cx="565785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Evidence zdravotnických pracovníků (EZP), MZ ČR, stav k 12. 8. 2023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ulka 2">
            <a:extLst>
              <a:ext uri="{FF2B5EF4-FFF2-40B4-BE49-F238E27FC236}">
                <a16:creationId xmlns:a16="http://schemas.microsoft.com/office/drawing/2014/main" id="{B213EBCD-EFCA-344A-4913-C44B715E2D5C}"/>
              </a:ext>
            </a:extLst>
          </p:cNvPr>
          <p:cNvGraphicFramePr>
            <a:graphicFrameLocks noGrp="1"/>
          </p:cNvGraphicFramePr>
          <p:nvPr/>
        </p:nvGraphicFramePr>
        <p:xfrm>
          <a:off x="428625" y="1064336"/>
          <a:ext cx="10715625" cy="4729327"/>
        </p:xfrm>
        <a:graphic>
          <a:graphicData uri="http://schemas.openxmlformats.org/drawingml/2006/table">
            <a:tbl>
              <a:tblPr/>
              <a:tblGrid>
                <a:gridCol w="1800372">
                  <a:extLst>
                    <a:ext uri="{9D8B030D-6E8A-4147-A177-3AD203B41FA5}">
                      <a16:colId xmlns:a16="http://schemas.microsoft.com/office/drawing/2014/main" val="104864118"/>
                    </a:ext>
                  </a:extLst>
                </a:gridCol>
                <a:gridCol w="1583253">
                  <a:extLst>
                    <a:ext uri="{9D8B030D-6E8A-4147-A177-3AD203B41FA5}">
                      <a16:colId xmlns:a16="http://schemas.microsoft.com/office/drawing/2014/main" val="2628218148"/>
                    </a:ext>
                  </a:extLst>
                </a:gridCol>
                <a:gridCol w="733200">
                  <a:extLst>
                    <a:ext uri="{9D8B030D-6E8A-4147-A177-3AD203B41FA5}">
                      <a16:colId xmlns:a16="http://schemas.microsoft.com/office/drawing/2014/main" val="1727701090"/>
                    </a:ext>
                  </a:extLst>
                </a:gridCol>
                <a:gridCol w="733200">
                  <a:extLst>
                    <a:ext uri="{9D8B030D-6E8A-4147-A177-3AD203B41FA5}">
                      <a16:colId xmlns:a16="http://schemas.microsoft.com/office/drawing/2014/main" val="3002578399"/>
                    </a:ext>
                  </a:extLst>
                </a:gridCol>
                <a:gridCol w="733200">
                  <a:extLst>
                    <a:ext uri="{9D8B030D-6E8A-4147-A177-3AD203B41FA5}">
                      <a16:colId xmlns:a16="http://schemas.microsoft.com/office/drawing/2014/main" val="2938112432"/>
                    </a:ext>
                  </a:extLst>
                </a:gridCol>
                <a:gridCol w="733200">
                  <a:extLst>
                    <a:ext uri="{9D8B030D-6E8A-4147-A177-3AD203B41FA5}">
                      <a16:colId xmlns:a16="http://schemas.microsoft.com/office/drawing/2014/main" val="1325482440"/>
                    </a:ext>
                  </a:extLst>
                </a:gridCol>
                <a:gridCol w="733200">
                  <a:extLst>
                    <a:ext uri="{9D8B030D-6E8A-4147-A177-3AD203B41FA5}">
                      <a16:colId xmlns:a16="http://schemas.microsoft.com/office/drawing/2014/main" val="1268029438"/>
                    </a:ext>
                  </a:extLst>
                </a:gridCol>
                <a:gridCol w="733200">
                  <a:extLst>
                    <a:ext uri="{9D8B030D-6E8A-4147-A177-3AD203B41FA5}">
                      <a16:colId xmlns:a16="http://schemas.microsoft.com/office/drawing/2014/main" val="2741101288"/>
                    </a:ext>
                  </a:extLst>
                </a:gridCol>
                <a:gridCol w="733200">
                  <a:extLst>
                    <a:ext uri="{9D8B030D-6E8A-4147-A177-3AD203B41FA5}">
                      <a16:colId xmlns:a16="http://schemas.microsoft.com/office/drawing/2014/main" val="3862479622"/>
                    </a:ext>
                  </a:extLst>
                </a:gridCol>
                <a:gridCol w="733200">
                  <a:extLst>
                    <a:ext uri="{9D8B030D-6E8A-4147-A177-3AD203B41FA5}">
                      <a16:colId xmlns:a16="http://schemas.microsoft.com/office/drawing/2014/main" val="1979091915"/>
                    </a:ext>
                  </a:extLst>
                </a:gridCol>
                <a:gridCol w="733200">
                  <a:extLst>
                    <a:ext uri="{9D8B030D-6E8A-4147-A177-3AD203B41FA5}">
                      <a16:colId xmlns:a16="http://schemas.microsoft.com/office/drawing/2014/main" val="2021143779"/>
                    </a:ext>
                  </a:extLst>
                </a:gridCol>
                <a:gridCol w="733200">
                  <a:extLst>
                    <a:ext uri="{9D8B030D-6E8A-4147-A177-3AD203B41FA5}">
                      <a16:colId xmlns:a16="http://schemas.microsoft.com/office/drawing/2014/main" val="1588125710"/>
                    </a:ext>
                  </a:extLst>
                </a:gridCol>
              </a:tblGrid>
              <a:tr h="559675">
                <a:tc>
                  <a:txBody>
                    <a:bodyPr/>
                    <a:lstStyle/>
                    <a:p>
                      <a:pPr algn="l"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cs-CZ" sz="1600" b="1" i="0" u="none" strike="noStrike" dirty="0">
                          <a:solidFill>
                            <a:srgbClr val="000000"/>
                          </a:solidFill>
                          <a:effectLst/>
                          <a:latin typeface="Calibri" panose="020F0502020204030204" pitchFamily="34" charset="0"/>
                        </a:rPr>
                        <a:t>Způsob získání</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dirty="0">
                          <a:solidFill>
                            <a:srgbClr val="000000"/>
                          </a:solidFill>
                          <a:effectLst/>
                          <a:latin typeface="Calibri" panose="020F0502020204030204" pitchFamily="34" charset="0"/>
                        </a:rPr>
                        <a:t>2014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a:solidFill>
                            <a:srgbClr val="000000"/>
                          </a:solidFill>
                          <a:effectLst/>
                          <a:latin typeface="Calibri" panose="020F0502020204030204" pitchFamily="34" charset="0"/>
                        </a:rPr>
                        <a:t>2015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a:solidFill>
                            <a:srgbClr val="000000"/>
                          </a:solidFill>
                          <a:effectLst/>
                          <a:latin typeface="Calibri" panose="020F0502020204030204" pitchFamily="34" charset="0"/>
                        </a:rPr>
                        <a:t>2016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dirty="0">
                          <a:solidFill>
                            <a:srgbClr val="000000"/>
                          </a:solidFill>
                          <a:effectLst/>
                          <a:latin typeface="Calibri" panose="020F0502020204030204" pitchFamily="34" charset="0"/>
                        </a:rPr>
                        <a:t>2017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dirty="0">
                          <a:solidFill>
                            <a:srgbClr val="000000"/>
                          </a:solidFill>
                          <a:effectLst/>
                          <a:latin typeface="Calibri" panose="020F0502020204030204" pitchFamily="34" charset="0"/>
                        </a:rPr>
                        <a:t>2018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a:solidFill>
                            <a:srgbClr val="000000"/>
                          </a:solidFill>
                          <a:effectLst/>
                          <a:latin typeface="Calibri" panose="020F0502020204030204" pitchFamily="34" charset="0"/>
                        </a:rPr>
                        <a:t>2019</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dirty="0">
                          <a:solidFill>
                            <a:srgbClr val="000000"/>
                          </a:solidFill>
                          <a:effectLst/>
                          <a:latin typeface="Calibri" panose="020F0502020204030204" pitchFamily="34" charset="0"/>
                        </a:rPr>
                        <a:t>2020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dirty="0">
                          <a:solidFill>
                            <a:srgbClr val="000000"/>
                          </a:solidFill>
                          <a:effectLst/>
                          <a:latin typeface="Calibri" panose="020F0502020204030204" pitchFamily="34" charset="0"/>
                        </a:rPr>
                        <a:t>2021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dirty="0">
                          <a:solidFill>
                            <a:srgbClr val="000000"/>
                          </a:solidFill>
                          <a:effectLst/>
                          <a:latin typeface="Calibri" panose="020F0502020204030204" pitchFamily="34" charset="0"/>
                        </a:rPr>
                        <a:t>2022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cs-CZ" sz="1600" b="1" i="0" u="none" strike="noStrike" dirty="0">
                          <a:solidFill>
                            <a:srgbClr val="000000"/>
                          </a:solidFill>
                          <a:effectLst/>
                          <a:latin typeface="Calibri" panose="020F0502020204030204" pitchFamily="34" charset="0"/>
                        </a:rPr>
                        <a:t>2023*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72880102"/>
                  </a:ext>
                </a:extLst>
              </a:tr>
              <a:tr h="347471">
                <a:tc gridSpan="2">
                  <a:txBody>
                    <a:bodyPr/>
                    <a:lstStyle/>
                    <a:p>
                      <a:pPr algn="l" fontAlgn="ctr"/>
                      <a:r>
                        <a:rPr lang="cs-CZ" sz="1600" b="1" dirty="0">
                          <a:latin typeface="+mn-lt"/>
                        </a:rPr>
                        <a:t>Základní specializační obory</a:t>
                      </a: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2955460"/>
                  </a:ext>
                </a:extLst>
              </a:tr>
              <a:tr h="347471">
                <a:tc rowSpan="2">
                  <a:txBody>
                    <a:bodyPr/>
                    <a:lstStyle/>
                    <a:p>
                      <a:pPr algn="l" fontAlgn="ctr"/>
                      <a:r>
                        <a:rPr lang="cs-CZ" sz="1600" b="1" i="0" u="none" strike="noStrike" dirty="0">
                          <a:solidFill>
                            <a:srgbClr val="000000"/>
                          </a:solidFill>
                          <a:effectLst/>
                          <a:latin typeface="Calibri" panose="020F0502020204030204" pitchFamily="34" charset="0"/>
                        </a:rPr>
                        <a:t>Psychiatrie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600" b="1" i="0" u="none" strike="noStrike" dirty="0">
                          <a:solidFill>
                            <a:srgbClr val="000000"/>
                          </a:solidFill>
                          <a:effectLst/>
                          <a:latin typeface="Calibri" panose="020F0502020204030204" pitchFamily="34" charset="0"/>
                        </a:rPr>
                        <a:t>celkem</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38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30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54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32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38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21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40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38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35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28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22832771"/>
                  </a:ext>
                </a:extLst>
              </a:tr>
              <a:tr h="347471">
                <a:tc vMerge="1">
                  <a:txBody>
                    <a:bodyPr/>
                    <a:lstStyle/>
                    <a:p>
                      <a:pPr algn="l" fontAlgn="ct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ctr"/>
                      <a:r>
                        <a:rPr lang="cs-CZ" sz="1600" b="0" i="0" u="none" strike="noStrike" dirty="0">
                          <a:solidFill>
                            <a:srgbClr val="000000"/>
                          </a:solidFill>
                          <a:effectLst/>
                          <a:latin typeface="Calibri" panose="020F0502020204030204" pitchFamily="34" charset="0"/>
                        </a:rPr>
                        <a:t>z toho atestace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23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47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31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34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21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40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38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35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28</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986113"/>
                  </a:ext>
                </a:extLst>
              </a:tr>
              <a:tr h="347471">
                <a:tc rowSpan="2">
                  <a:txBody>
                    <a:bodyPr/>
                    <a:lstStyle/>
                    <a:p>
                      <a:pPr algn="l" fontAlgn="ctr"/>
                      <a:r>
                        <a:rPr lang="cs-CZ" sz="1600" b="1" i="0" u="none" strike="noStrike" dirty="0">
                          <a:solidFill>
                            <a:srgbClr val="000000"/>
                          </a:solidFill>
                          <a:effectLst/>
                          <a:latin typeface="Calibri" panose="020F0502020204030204" pitchFamily="34" charset="0"/>
                        </a:rPr>
                        <a:t>Dětská a dorostová psychiatrie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cs-CZ" sz="1600" b="1" i="0" u="none" strike="noStrike" dirty="0">
                          <a:solidFill>
                            <a:srgbClr val="000000"/>
                          </a:solidFill>
                          <a:effectLst/>
                          <a:latin typeface="Calibri" panose="020F0502020204030204" pitchFamily="34" charset="0"/>
                        </a:rPr>
                        <a:t>celkem</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891480458"/>
                  </a:ext>
                </a:extLst>
              </a:tr>
              <a:tr h="347471">
                <a:tc vMerge="1">
                  <a:txBody>
                    <a:bodyPr/>
                    <a:lstStyle/>
                    <a:p>
                      <a:pPr algn="l" fontAlgn="ct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ctr"/>
                      <a:r>
                        <a:rPr lang="cs-CZ" sz="1600" b="0" i="0" u="none" strike="noStrike">
                          <a:solidFill>
                            <a:srgbClr val="000000"/>
                          </a:solidFill>
                          <a:effectLst/>
                          <a:latin typeface="Calibri" panose="020F0502020204030204" pitchFamily="34" charset="0"/>
                        </a:rPr>
                        <a:t>z toho atestace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a:solidFill>
                            <a:srgbClr val="000000"/>
                          </a:solidFill>
                          <a:effectLst/>
                          <a:latin typeface="Calibri" panose="020F0502020204030204" pitchFamily="34" charset="0"/>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a:solidFill>
                            <a:srgbClr val="000000"/>
                          </a:solidFill>
                          <a:effectLst/>
                          <a:latin typeface="Calibri" panose="020F0502020204030204" pitchFamily="34" charset="0"/>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dirty="0">
                          <a:solidFill>
                            <a:srgbClr val="000000"/>
                          </a:solidFill>
                          <a:effectLst/>
                          <a:latin typeface="Calibri" panose="020F0502020204030204" pitchFamily="34" charset="0"/>
                        </a:rPr>
                        <a:t>5</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dirty="0">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dirty="0">
                          <a:solidFill>
                            <a:srgbClr val="000000"/>
                          </a:solidFill>
                          <a:effectLst/>
                          <a:latin typeface="Calibri" panose="020F0502020204030204" pitchFamily="34" charset="0"/>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cs-CZ" sz="1600" b="0" i="0" u="none" strike="noStrike" dirty="0">
                          <a:solidFill>
                            <a:srgbClr val="000000"/>
                          </a:solidFill>
                          <a:effectLst/>
                          <a:latin typeface="Calibri" panose="020F0502020204030204" pitchFamily="34" charset="0"/>
                        </a:rPr>
                        <a:t>6</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787570107"/>
                  </a:ext>
                </a:extLst>
              </a:tr>
              <a:tr h="347471">
                <a:tc gridSpan="2">
                  <a:txBody>
                    <a:bodyPr/>
                    <a:lstStyle/>
                    <a:p>
                      <a:pPr algn="l" fontAlgn="ctr"/>
                      <a:r>
                        <a:rPr lang="cs-CZ" sz="1600" b="1" dirty="0">
                          <a:latin typeface="+mn-lt"/>
                        </a:rPr>
                        <a:t>Nástavbové specializační obory</a:t>
                      </a: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l"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81516743"/>
                  </a:ext>
                </a:extLst>
              </a:tr>
              <a:tr h="347471">
                <a:tc rowSpan="2">
                  <a:txBody>
                    <a:bodyPr/>
                    <a:lstStyle/>
                    <a:p>
                      <a:pPr algn="l" fontAlgn="ctr"/>
                      <a:r>
                        <a:rPr lang="cs-CZ" sz="1600" b="1" i="0" u="none" strike="noStrike" dirty="0" err="1">
                          <a:solidFill>
                            <a:srgbClr val="000000"/>
                          </a:solidFill>
                          <a:effectLst/>
                          <a:latin typeface="Calibri" panose="020F0502020204030204" pitchFamily="34" charset="0"/>
                        </a:rPr>
                        <a:t>Gerontopsychiatrie</a:t>
                      </a:r>
                      <a:endParaRPr lang="cs-CZ" sz="1600" b="1" i="0" u="none" strike="noStrike" dirty="0">
                        <a:solidFill>
                          <a:srgbClr val="000000"/>
                        </a:solidFill>
                        <a:effectLst/>
                        <a:latin typeface="Calibri" panose="020F050202020403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600" b="1" i="0" u="none" strike="noStrike" dirty="0">
                          <a:solidFill>
                            <a:srgbClr val="000000"/>
                          </a:solidFill>
                          <a:effectLst/>
                          <a:latin typeface="Calibri" panose="020F0502020204030204" pitchFamily="34" charset="0"/>
                        </a:rPr>
                        <a:t>celkem</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137332445"/>
                  </a:ext>
                </a:extLst>
              </a:tr>
              <a:tr h="347471">
                <a:tc vMerge="1">
                  <a:txBody>
                    <a:bodyPr/>
                    <a:lstStyle/>
                    <a:p>
                      <a:pPr algn="l" fontAlgn="ct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ctr"/>
                      <a:r>
                        <a:rPr lang="cs-CZ" sz="1600" b="0" i="0" u="none" strike="noStrike" dirty="0">
                          <a:solidFill>
                            <a:srgbClr val="000000"/>
                          </a:solidFill>
                          <a:effectLst/>
                          <a:latin typeface="Calibri" panose="020F0502020204030204" pitchFamily="34" charset="0"/>
                        </a:rPr>
                        <a:t>z toho atestace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0922838"/>
                  </a:ext>
                </a:extLst>
              </a:tr>
              <a:tr h="347471">
                <a:tc rowSpan="2">
                  <a:txBody>
                    <a:bodyPr/>
                    <a:lstStyle/>
                    <a:p>
                      <a:pPr algn="l" fontAlgn="ctr"/>
                      <a:r>
                        <a:rPr lang="cs-CZ" sz="1600" b="1" i="0" u="none" strike="noStrike" dirty="0">
                          <a:solidFill>
                            <a:srgbClr val="000000"/>
                          </a:solidFill>
                          <a:effectLst/>
                          <a:latin typeface="Calibri" panose="020F0502020204030204" pitchFamily="34" charset="0"/>
                        </a:rPr>
                        <a:t>Sexuologie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600" b="1" i="0" u="none" strike="noStrike" dirty="0">
                          <a:solidFill>
                            <a:srgbClr val="000000"/>
                          </a:solidFill>
                          <a:effectLst/>
                          <a:latin typeface="Calibri" panose="020F0502020204030204" pitchFamily="34" charset="0"/>
                        </a:rPr>
                        <a:t>celkem</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40802415"/>
                  </a:ext>
                </a:extLst>
              </a:tr>
              <a:tr h="347471">
                <a:tc vMerge="1">
                  <a:txBody>
                    <a:bodyPr/>
                    <a:lstStyle/>
                    <a:p>
                      <a:pPr algn="l" fontAlgn="ct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ctr"/>
                      <a:r>
                        <a:rPr lang="cs-CZ" sz="1600" b="0" i="0" u="none" strike="noStrike">
                          <a:solidFill>
                            <a:srgbClr val="000000"/>
                          </a:solidFill>
                          <a:effectLst/>
                          <a:latin typeface="Calibri" panose="020F0502020204030204" pitchFamily="34" charset="0"/>
                        </a:rPr>
                        <a:t>z toho atestace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4</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5591635"/>
                  </a:ext>
                </a:extLst>
              </a:tr>
              <a:tr h="347471">
                <a:tc rowSpan="2">
                  <a:txBody>
                    <a:bodyPr/>
                    <a:lstStyle/>
                    <a:p>
                      <a:pPr algn="l" fontAlgn="ctr"/>
                      <a:r>
                        <a:rPr lang="cs-CZ" sz="1600" b="1" i="0" u="none" strike="noStrike" dirty="0">
                          <a:solidFill>
                            <a:srgbClr val="000000"/>
                          </a:solidFill>
                          <a:effectLst/>
                          <a:latin typeface="Calibri" panose="020F0502020204030204" pitchFamily="34" charset="0"/>
                        </a:rPr>
                        <a:t>Návykové nemoci</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cs-CZ" sz="1600" b="1" i="0" u="none" strike="noStrike" dirty="0">
                          <a:solidFill>
                            <a:srgbClr val="000000"/>
                          </a:solidFill>
                          <a:effectLst/>
                          <a:latin typeface="Calibri" panose="020F0502020204030204" pitchFamily="34" charset="0"/>
                        </a:rPr>
                        <a:t>celkem</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1" i="0" u="none" strike="noStrike">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935075825"/>
                  </a:ext>
                </a:extLst>
              </a:tr>
              <a:tr h="347471">
                <a:tc vMerge="1">
                  <a:txBody>
                    <a:bodyPr/>
                    <a:lstStyle/>
                    <a:p>
                      <a:pPr algn="l" fontAlgn="ctr"/>
                      <a:endParaRPr lang="cs-CZ"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ctr"/>
                      <a:r>
                        <a:rPr lang="cs-CZ" sz="1600" b="0" i="0" u="none" strike="noStrike" dirty="0">
                          <a:solidFill>
                            <a:srgbClr val="000000"/>
                          </a:solidFill>
                          <a:effectLst/>
                          <a:latin typeface="Calibri" panose="020F0502020204030204" pitchFamily="34" charset="0"/>
                        </a:rPr>
                        <a:t>z toho atestace</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1238617"/>
                  </a:ext>
                </a:extLst>
              </a:tr>
            </a:tbl>
          </a:graphicData>
        </a:graphic>
      </p:graphicFrame>
      <p:sp>
        <p:nvSpPr>
          <p:cNvPr id="14" name="TextBox 6">
            <a:extLst>
              <a:ext uri="{FF2B5EF4-FFF2-40B4-BE49-F238E27FC236}">
                <a16:creationId xmlns:a16="http://schemas.microsoft.com/office/drawing/2014/main" id="{3C6B089F-0FC1-9A0B-D990-270604AEE419}"/>
              </a:ext>
            </a:extLst>
          </p:cNvPr>
          <p:cNvSpPr txBox="1"/>
          <p:nvPr>
            <p:custDataLst>
              <p:tags r:id="rId3"/>
            </p:custDataLst>
          </p:nvPr>
        </p:nvSpPr>
        <p:spPr>
          <a:xfrm>
            <a:off x="10364511" y="5824610"/>
            <a:ext cx="134171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 předběžné údaje</a:t>
            </a:r>
          </a:p>
        </p:txBody>
      </p:sp>
      <p:sp>
        <p:nvSpPr>
          <p:cNvPr id="2" name="TextovéPole 1">
            <a:extLst>
              <a:ext uri="{FF2B5EF4-FFF2-40B4-BE49-F238E27FC236}">
                <a16:creationId xmlns:a16="http://schemas.microsoft.com/office/drawing/2014/main" id="{16F059BB-85F4-14AE-A95D-49711848CA17}"/>
              </a:ext>
            </a:extLst>
          </p:cNvPr>
          <p:cNvSpPr txBox="1"/>
          <p:nvPr>
            <p:custDataLst>
              <p:tags r:id="rId4"/>
            </p:custDataLst>
          </p:nvPr>
        </p:nvSpPr>
        <p:spPr>
          <a:xfrm>
            <a:off x="411865" y="6063509"/>
            <a:ext cx="108562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Způsoby získání specializované způsobilosti uvádí zákon č. 95/2004 Sb. o podmínkách získávání a uznávání odborné způsobilosti a specializované způsobilosti k výkonu zdravotnického povolání lékaře, zubního lékaře a farmaceuta ve znění pozdějších předpisů. Zahrnuje jak získání specializace atestační zkouškou, tak podmínky uznání dříve získaného vzdělání.</a:t>
            </a:r>
          </a:p>
        </p:txBody>
      </p:sp>
      <p:sp>
        <p:nvSpPr>
          <p:cNvPr id="4" name="Obdélník 3">
            <a:extLst>
              <a:ext uri="{FF2B5EF4-FFF2-40B4-BE49-F238E27FC236}">
                <a16:creationId xmlns:a16="http://schemas.microsoft.com/office/drawing/2014/main" id="{F64638D8-BE45-2AD8-6BCB-D5CFBF9042BE}"/>
              </a:ext>
            </a:extLst>
          </p:cNvPr>
          <p:cNvSpPr/>
          <p:nvPr/>
        </p:nvSpPr>
        <p:spPr>
          <a:xfrm>
            <a:off x="7029451" y="323205"/>
            <a:ext cx="4114799" cy="6384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600" b="0" i="1" u="none" strike="noStrike" kern="1200" cap="none" spc="0" normalizeH="0" baseline="0" noProof="0" dirty="0">
                <a:ln>
                  <a:noFill/>
                </a:ln>
                <a:solidFill>
                  <a:prstClr val="black"/>
                </a:solidFill>
                <a:effectLst/>
                <a:uLnTx/>
                <a:uFillTx/>
                <a:latin typeface="Calibri" panose="020F0502020204030204"/>
                <a:ea typeface="+mn-ea"/>
                <a:cs typeface="+mn-cs"/>
              </a:rPr>
              <a:t>Nezávislá kontrola počtů absolventů z NRZP podle dat EZP, počty odpovídají</a:t>
            </a:r>
          </a:p>
        </p:txBody>
      </p:sp>
    </p:spTree>
    <p:extLst>
      <p:ext uri="{BB962C8B-B14F-4D97-AF65-F5344CB8AC3E}">
        <p14:creationId xmlns:p14="http://schemas.microsoft.com/office/powerpoint/2010/main" val="34703959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4">
            <a:extLst>
              <a:ext uri="{FF2B5EF4-FFF2-40B4-BE49-F238E27FC236}">
                <a16:creationId xmlns:a16="http://schemas.microsoft.com/office/drawing/2014/main" id="{85DF8549-49A9-4045-9440-3C137B807487}"/>
              </a:ext>
            </a:extLst>
          </p:cNvPr>
          <p:cNvSpPr txBox="1">
            <a:spLocks/>
          </p:cNvSpPr>
          <p:nvPr/>
        </p:nvSpPr>
        <p:spPr>
          <a:xfrm>
            <a:off x="237167" y="4856480"/>
            <a:ext cx="7941633" cy="11537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4200" b="1" i="0" u="none" strike="noStrike" kern="1200" cap="none" spc="0" normalizeH="0" baseline="0" noProof="0" dirty="0">
                <a:ln>
                  <a:noFill/>
                </a:ln>
                <a:solidFill>
                  <a:srgbClr val="D71440"/>
                </a:solidFill>
                <a:effectLst/>
                <a:uLnTx/>
                <a:uFillTx/>
                <a:latin typeface="Calibri" panose="020F0502020204030204"/>
                <a:ea typeface="+mn-ea"/>
                <a:cs typeface="+mn-cs"/>
              </a:rPr>
              <a:t>Příklad analýzy personálních rizik: Diabetologie</a:t>
            </a:r>
          </a:p>
        </p:txBody>
      </p:sp>
    </p:spTree>
    <p:extLst>
      <p:ext uri="{BB962C8B-B14F-4D97-AF65-F5344CB8AC3E}">
        <p14:creationId xmlns:p14="http://schemas.microsoft.com/office/powerpoint/2010/main" val="20054611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6FB153-99F9-4A25-A906-FF8C5818F7AA}"/>
              </a:ext>
            </a:extLst>
          </p:cNvPr>
          <p:cNvSpPr txBox="1">
            <a:spLocks/>
          </p:cNvSpPr>
          <p:nvPr>
            <p:custDataLst>
              <p:tags r:id="rId1"/>
            </p:custDataLst>
          </p:nvPr>
        </p:nvSpPr>
        <p:spPr>
          <a:xfrm>
            <a:off x="304747" y="317832"/>
            <a:ext cx="11724892" cy="5981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cs-CZ" sz="2800" b="1" i="0" u="none" strike="noStrike" kern="1200" cap="none" spc="0" normalizeH="0" baseline="0" noProof="0" dirty="0">
                <a:ln>
                  <a:noFill/>
                </a:ln>
                <a:solidFill>
                  <a:srgbClr val="C00000"/>
                </a:solidFill>
                <a:effectLst/>
                <a:uLnTx/>
                <a:uFillTx/>
                <a:latin typeface="Calibri" panose="020F0502020204030204"/>
                <a:ea typeface="+mj-ea"/>
                <a:cs typeface="+mj-cs"/>
              </a:rPr>
              <a:t>Lékaři - Diabetologie</a:t>
            </a:r>
            <a:endParaRPr kumimoji="0" lang="cs-CZ" sz="18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aphicFrame>
        <p:nvGraphicFramePr>
          <p:cNvPr id="17" name="Tabulka 16">
            <a:extLst>
              <a:ext uri="{FF2B5EF4-FFF2-40B4-BE49-F238E27FC236}">
                <a16:creationId xmlns:a16="http://schemas.microsoft.com/office/drawing/2014/main" id="{3EDE7CEE-3E09-4E0B-8BDA-6248039D37FF}"/>
              </a:ext>
            </a:extLst>
          </p:cNvPr>
          <p:cNvGraphicFramePr>
            <a:graphicFrameLocks noGrp="1"/>
          </p:cNvGraphicFramePr>
          <p:nvPr>
            <p:custDataLst>
              <p:tags r:id="rId2"/>
            </p:custDataLst>
          </p:nvPr>
        </p:nvGraphicFramePr>
        <p:xfrm>
          <a:off x="376894" y="934061"/>
          <a:ext cx="8514825" cy="3749879"/>
        </p:xfrm>
        <a:graphic>
          <a:graphicData uri="http://schemas.openxmlformats.org/drawingml/2006/table">
            <a:tbl>
              <a:tblPr firstRow="1" firstCol="1" bandRow="1">
                <a:tableStyleId>{5C22544A-7EE6-4342-B048-85BDC9FD1C3A}</a:tableStyleId>
              </a:tblPr>
              <a:tblGrid>
                <a:gridCol w="5503802">
                  <a:extLst>
                    <a:ext uri="{9D8B030D-6E8A-4147-A177-3AD203B41FA5}">
                      <a16:colId xmlns:a16="http://schemas.microsoft.com/office/drawing/2014/main" val="20000"/>
                    </a:ext>
                  </a:extLst>
                </a:gridCol>
                <a:gridCol w="1432718">
                  <a:extLst>
                    <a:ext uri="{9D8B030D-6E8A-4147-A177-3AD203B41FA5}">
                      <a16:colId xmlns:a16="http://schemas.microsoft.com/office/drawing/2014/main" val="20001"/>
                    </a:ext>
                  </a:extLst>
                </a:gridCol>
                <a:gridCol w="1578305">
                  <a:extLst>
                    <a:ext uri="{9D8B030D-6E8A-4147-A177-3AD203B41FA5}">
                      <a16:colId xmlns:a16="http://schemas.microsoft.com/office/drawing/2014/main" val="1346161286"/>
                    </a:ext>
                  </a:extLst>
                </a:gridCol>
              </a:tblGrid>
              <a:tr h="649829">
                <a:tc>
                  <a:txBody>
                    <a:bodyPr/>
                    <a:lstStyle/>
                    <a:p>
                      <a:pPr algn="l" fontAlgn="b"/>
                      <a:endParaRPr lang="cs-CZ" sz="1800" b="1" i="0" u="none" strike="noStrike" dirty="0">
                        <a:solidFill>
                          <a:schemeClr val="tx1">
                            <a:lumMod val="50000"/>
                          </a:schemeClr>
                        </a:solidFill>
                        <a:effectLst/>
                        <a:latin typeface="Calibri"/>
                      </a:endParaRPr>
                    </a:p>
                  </a:txBody>
                  <a:tcPr marL="36000" marR="36000" marT="0" marB="0" anchor="b"/>
                </a:tc>
                <a:tc>
                  <a:txBody>
                    <a:bodyPr/>
                    <a:lstStyle/>
                    <a:p>
                      <a:pPr algn="ctr" fontAlgn="ctr"/>
                      <a:r>
                        <a:rPr lang="cs-CZ" sz="1800" u="none" strike="noStrike" dirty="0">
                          <a:effectLst/>
                        </a:rPr>
                        <a:t>N</a:t>
                      </a:r>
                      <a:endParaRPr lang="cs-CZ" sz="1800" b="1" i="0" u="none" strike="noStrike" dirty="0">
                        <a:solidFill>
                          <a:schemeClr val="tx1">
                            <a:lumMod val="50000"/>
                          </a:schemeClr>
                        </a:solidFill>
                        <a:effectLst/>
                        <a:latin typeface="Calibri"/>
                      </a:endParaRPr>
                    </a:p>
                  </a:txBody>
                  <a:tcPr marL="36000" marR="36000" marT="0" marB="0" anchor="ctr"/>
                </a:tc>
                <a:tc>
                  <a:txBody>
                    <a:bodyPr/>
                    <a:lstStyle/>
                    <a:p>
                      <a:pPr algn="ctr" fontAlgn="ctr"/>
                      <a:r>
                        <a:rPr lang="cs-CZ" sz="1800" b="1" i="0" u="none" strike="noStrike" dirty="0">
                          <a:solidFill>
                            <a:schemeClr val="bg1"/>
                          </a:solidFill>
                          <a:effectLst/>
                          <a:latin typeface="Calibri"/>
                        </a:rPr>
                        <a:t>%</a:t>
                      </a:r>
                    </a:p>
                    <a:p>
                      <a:pPr algn="ctr" fontAlgn="ctr"/>
                      <a:r>
                        <a:rPr lang="cs-CZ" sz="1800" b="1" i="0" u="none" strike="noStrike" dirty="0">
                          <a:solidFill>
                            <a:schemeClr val="bg1"/>
                          </a:solidFill>
                          <a:effectLst/>
                          <a:latin typeface="Calibri"/>
                        </a:rPr>
                        <a:t>(z celkového N)</a:t>
                      </a:r>
                    </a:p>
                  </a:txBody>
                  <a:tcPr marL="36000" marR="36000" marT="0" marB="0" anchor="ctr"/>
                </a:tc>
                <a:extLst>
                  <a:ext uri="{0D108BD9-81ED-4DB2-BD59-A6C34878D82A}">
                    <a16:rowId xmlns:a16="http://schemas.microsoft.com/office/drawing/2014/main" val="10000"/>
                  </a:ext>
                </a:extLst>
              </a:tr>
              <a:tr h="974743">
                <a:tc>
                  <a:txBody>
                    <a:bodyPr/>
                    <a:lstStyle/>
                    <a:p>
                      <a:pPr algn="l" fontAlgn="ctr"/>
                      <a:r>
                        <a:rPr lang="cs-CZ" sz="1800" i="1" u="none" strike="noStrike" dirty="0">
                          <a:effectLst/>
                        </a:rPr>
                        <a:t>*Celkový počet žijících lékařů se specializací „Diabetologie“, „Diabetologie a endokrinologie“ </a:t>
                      </a:r>
                    </a:p>
                    <a:p>
                      <a:pPr algn="l" fontAlgn="ctr"/>
                      <a:r>
                        <a:rPr lang="cs-CZ" sz="1800" i="1" u="none" strike="noStrike" dirty="0">
                          <a:effectLst/>
                        </a:rPr>
                        <a:t>  (aktivní i neaktivní)</a:t>
                      </a:r>
                      <a:endParaRPr lang="cs-CZ" sz="1800" b="1" i="1" u="none" strike="noStrike" dirty="0">
                        <a:solidFill>
                          <a:schemeClr val="tx1">
                            <a:lumMod val="50000"/>
                          </a:schemeClr>
                        </a:solidFill>
                        <a:effectLst/>
                        <a:latin typeface="Calibri"/>
                      </a:endParaRPr>
                    </a:p>
                  </a:txBody>
                  <a:tcPr marL="36000" marR="36000" marT="0" marB="0" anchor="ctr"/>
                </a:tc>
                <a:tc>
                  <a:txBody>
                    <a:bodyPr/>
                    <a:lstStyle/>
                    <a:p>
                      <a:pPr algn="ctr" fontAlgn="ctr"/>
                      <a:r>
                        <a:rPr lang="en-US" sz="1800" b="1" i="1" u="none" strike="noStrike" dirty="0">
                          <a:solidFill>
                            <a:srgbClr val="000000"/>
                          </a:solidFill>
                          <a:effectLst/>
                          <a:latin typeface="Calibri" panose="020F0502020204030204" pitchFamily="34" charset="0"/>
                        </a:rPr>
                        <a:t>1 040</a:t>
                      </a:r>
                      <a:endParaRPr lang="cs-CZ" sz="1800" b="1" i="1"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cs-CZ" sz="1800" b="1" i="0" u="none" strike="noStrike" dirty="0">
                          <a:solidFill>
                            <a:srgbClr val="000000"/>
                          </a:solidFill>
                          <a:effectLst/>
                          <a:latin typeface="Calibri" panose="020F0502020204030204" pitchFamily="34" charset="0"/>
                        </a:rPr>
                        <a:t>100 %</a:t>
                      </a:r>
                    </a:p>
                  </a:txBody>
                  <a:tcPr marL="7620" marR="7620" marT="7620" marB="0" anchor="ctr"/>
                </a:tc>
                <a:extLst>
                  <a:ext uri="{0D108BD9-81ED-4DB2-BD59-A6C34878D82A}">
                    <a16:rowId xmlns:a16="http://schemas.microsoft.com/office/drawing/2014/main" val="10001"/>
                  </a:ext>
                </a:extLst>
              </a:tr>
              <a:tr h="649829">
                <a:tc>
                  <a:txBody>
                    <a:bodyPr/>
                    <a:lstStyle/>
                    <a:p>
                      <a:pPr algn="l" fontAlgn="ctr"/>
                      <a:r>
                        <a:rPr lang="en-US" sz="1800" u="none" strike="noStrike" dirty="0">
                          <a:effectLst/>
                        </a:rPr>
                        <a:t>*</a:t>
                      </a:r>
                      <a:r>
                        <a:rPr lang="cs-CZ" sz="1800" u="none" strike="noStrike" dirty="0">
                          <a:effectLst/>
                        </a:rPr>
                        <a:t>*Počet aktivních lékařů ve zdravotnictví (dle NRHZS) na        pracovištích s odborností </a:t>
                      </a:r>
                      <a:r>
                        <a:rPr lang="en-US" sz="1800" u="none" strike="noStrike" dirty="0">
                          <a:effectLst/>
                        </a:rPr>
                        <a:t>1_3</a:t>
                      </a:r>
                      <a:r>
                        <a:rPr lang="cs-CZ" sz="1800" u="none" strike="noStrike" dirty="0">
                          <a:effectLst/>
                        </a:rPr>
                        <a:t> (Diabetologie)</a:t>
                      </a:r>
                      <a:endParaRPr lang="cs-CZ" sz="1800" b="0" i="0" u="none" strike="noStrike" dirty="0">
                        <a:solidFill>
                          <a:schemeClr val="tx1">
                            <a:lumMod val="50000"/>
                          </a:schemeClr>
                        </a:solidFill>
                        <a:effectLst/>
                        <a:latin typeface="Calibri"/>
                      </a:endParaRPr>
                    </a:p>
                  </a:txBody>
                  <a:tcPr marL="36000" marR="36000" marT="0" marB="0" anchor="ctr"/>
                </a:tc>
                <a:tc>
                  <a:txBody>
                    <a:bodyPr/>
                    <a:lstStyle/>
                    <a:p>
                      <a:pPr algn="ctr" fontAlgn="ctr"/>
                      <a:r>
                        <a:rPr lang="en-US" sz="1800" b="1" i="0" u="none" strike="noStrike" dirty="0">
                          <a:solidFill>
                            <a:srgbClr val="000000"/>
                          </a:solidFill>
                          <a:effectLst/>
                          <a:latin typeface="Calibri" panose="020F0502020204030204" pitchFamily="34" charset="0"/>
                        </a:rPr>
                        <a:t>914</a:t>
                      </a:r>
                      <a:endParaRPr lang="cs-CZ" sz="1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cs-CZ" sz="1800" b="1" i="0" u="none" strike="noStrike" dirty="0">
                          <a:solidFill>
                            <a:srgbClr val="000000"/>
                          </a:solidFill>
                          <a:effectLst/>
                          <a:latin typeface="Calibri" panose="020F0502020204030204" pitchFamily="34" charset="0"/>
                        </a:rPr>
                        <a:t>87,9</a:t>
                      </a:r>
                      <a:r>
                        <a:rPr lang="en-US" sz="1800" b="1" i="0" u="none" strike="noStrike" dirty="0">
                          <a:solidFill>
                            <a:srgbClr val="000000"/>
                          </a:solidFill>
                          <a:effectLst/>
                          <a:latin typeface="Calibri" panose="020F0502020204030204" pitchFamily="34" charset="0"/>
                        </a:rPr>
                        <a:t> %</a:t>
                      </a:r>
                      <a:endParaRPr lang="cs-CZ" sz="18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491826">
                <a:tc>
                  <a:txBody>
                    <a:bodyPr/>
                    <a:lstStyle/>
                    <a:p>
                      <a:pPr algn="l" fontAlgn="ctr"/>
                      <a:r>
                        <a:rPr lang="cs-CZ" sz="1800" u="none" strike="noStrike" dirty="0">
                          <a:effectLst/>
                        </a:rPr>
                        <a:t> - z toho u lůžkových PZS</a:t>
                      </a:r>
                      <a:endParaRPr lang="cs-CZ" sz="1800" b="0" i="0" u="none" strike="noStrike" dirty="0">
                        <a:solidFill>
                          <a:schemeClr val="tx1">
                            <a:lumMod val="50000"/>
                          </a:schemeClr>
                        </a:solidFill>
                        <a:effectLst/>
                        <a:latin typeface="Calibri"/>
                      </a:endParaRPr>
                    </a:p>
                  </a:txBody>
                  <a:tcPr marL="36000" marR="36000" marT="0" marB="0" anchor="ctr"/>
                </a:tc>
                <a:tc>
                  <a:txBody>
                    <a:bodyPr/>
                    <a:lstStyle/>
                    <a:p>
                      <a:pPr algn="ctr" fontAlgn="ctr"/>
                      <a:r>
                        <a:rPr lang="en-US" sz="1800" b="1" i="0" u="none" strike="noStrike" dirty="0">
                          <a:solidFill>
                            <a:srgbClr val="000000"/>
                          </a:solidFill>
                          <a:effectLst/>
                          <a:latin typeface="Calibri" panose="020F0502020204030204" pitchFamily="34" charset="0"/>
                        </a:rPr>
                        <a:t>417</a:t>
                      </a:r>
                      <a:endParaRPr lang="cs-CZ" sz="1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cs-CZ" sz="1800" b="1" i="0" u="none" strike="noStrike" dirty="0">
                          <a:solidFill>
                            <a:srgbClr val="000000"/>
                          </a:solidFill>
                          <a:effectLst/>
                          <a:latin typeface="Calibri" panose="020F0502020204030204" pitchFamily="34" charset="0"/>
                        </a:rPr>
                        <a:t>-</a:t>
                      </a:r>
                    </a:p>
                  </a:txBody>
                  <a:tcPr marL="7620" marR="7620" marT="7620" marB="0" anchor="ctr"/>
                </a:tc>
                <a:extLst>
                  <a:ext uri="{0D108BD9-81ED-4DB2-BD59-A6C34878D82A}">
                    <a16:rowId xmlns:a16="http://schemas.microsoft.com/office/drawing/2014/main" val="10003"/>
                  </a:ext>
                </a:extLst>
              </a:tr>
              <a:tr h="491826">
                <a:tc>
                  <a:txBody>
                    <a:bodyPr/>
                    <a:lstStyle/>
                    <a:p>
                      <a:pPr algn="l" fontAlgn="ctr"/>
                      <a:r>
                        <a:rPr lang="cs-CZ" sz="1800" u="none" strike="noStrike" dirty="0">
                          <a:effectLst/>
                        </a:rPr>
                        <a:t> - z toho ve sdružených ambulancích</a:t>
                      </a:r>
                      <a:endParaRPr lang="cs-CZ" sz="1800" b="0" i="0" u="none" strike="noStrike" dirty="0">
                        <a:solidFill>
                          <a:schemeClr val="tx1">
                            <a:lumMod val="50000"/>
                          </a:schemeClr>
                        </a:solidFill>
                        <a:effectLst/>
                        <a:latin typeface="+mn-lt"/>
                      </a:endParaRPr>
                    </a:p>
                  </a:txBody>
                  <a:tcPr marL="36000" marR="36000" marT="0" marB="0" anchor="ctr"/>
                </a:tc>
                <a:tc>
                  <a:txBody>
                    <a:bodyPr/>
                    <a:lstStyle/>
                    <a:p>
                      <a:pPr algn="ctr" fontAlgn="ctr"/>
                      <a:r>
                        <a:rPr lang="en-US" sz="1800" b="1" i="0" u="none" strike="noStrike" dirty="0">
                          <a:solidFill>
                            <a:srgbClr val="000000"/>
                          </a:solidFill>
                          <a:effectLst/>
                          <a:latin typeface="Calibri" panose="020F0502020204030204" pitchFamily="34" charset="0"/>
                        </a:rPr>
                        <a:t>1</a:t>
                      </a:r>
                      <a:r>
                        <a:rPr lang="cs-CZ" sz="1800" b="1" i="0" u="none" strike="noStrike" dirty="0">
                          <a:solidFill>
                            <a:srgbClr val="000000"/>
                          </a:solidFill>
                          <a:effectLst/>
                          <a:latin typeface="Calibri" panose="020F0502020204030204" pitchFamily="34" charset="0"/>
                        </a:rPr>
                        <a:t>41</a:t>
                      </a:r>
                    </a:p>
                  </a:txBody>
                  <a:tcPr marL="7620" marR="7620" marT="7620" marB="0" anchor="ctr"/>
                </a:tc>
                <a:tc>
                  <a:txBody>
                    <a:bodyPr/>
                    <a:lstStyle/>
                    <a:p>
                      <a:pPr algn="ctr" fontAlgn="ctr"/>
                      <a:r>
                        <a:rPr lang="cs-CZ" sz="1800" b="1" i="0" u="none" strike="noStrike" dirty="0">
                          <a:solidFill>
                            <a:srgbClr val="000000"/>
                          </a:solidFill>
                          <a:effectLst/>
                          <a:latin typeface="Calibri" panose="020F0502020204030204" pitchFamily="34" charset="0"/>
                        </a:rPr>
                        <a:t>-</a:t>
                      </a:r>
                    </a:p>
                  </a:txBody>
                  <a:tcPr marL="7620" marR="7620" marT="7620" marB="0" anchor="ctr"/>
                </a:tc>
                <a:extLst>
                  <a:ext uri="{0D108BD9-81ED-4DB2-BD59-A6C34878D82A}">
                    <a16:rowId xmlns:a16="http://schemas.microsoft.com/office/drawing/2014/main" val="10004"/>
                  </a:ext>
                </a:extLst>
              </a:tr>
              <a:tr h="49182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s-CZ" sz="1800" u="none" strike="noStrike" dirty="0">
                          <a:effectLst/>
                        </a:rPr>
                        <a:t> - z toho v samostatných ambulancích praktického lékaře</a:t>
                      </a:r>
                      <a:endParaRPr lang="cs-CZ" sz="1800" b="0" i="0" u="none" strike="noStrike" dirty="0">
                        <a:solidFill>
                          <a:schemeClr val="tx1">
                            <a:lumMod val="50000"/>
                          </a:schemeClr>
                        </a:solidFill>
                        <a:effectLst/>
                        <a:latin typeface="+mn-lt"/>
                      </a:endParaRPr>
                    </a:p>
                  </a:txBody>
                  <a:tcPr marL="36000" marR="36000" marT="0" marB="0" anchor="ctr"/>
                </a:tc>
                <a:tc>
                  <a:txBody>
                    <a:bodyPr/>
                    <a:lstStyle/>
                    <a:p>
                      <a:pPr algn="ctr" fontAlgn="ctr"/>
                      <a:r>
                        <a:rPr lang="en-US" sz="1800" b="1" i="0" u="none" strike="noStrike" dirty="0">
                          <a:solidFill>
                            <a:srgbClr val="000000"/>
                          </a:solidFill>
                          <a:effectLst/>
                          <a:latin typeface="Calibri" panose="020F0502020204030204" pitchFamily="34" charset="0"/>
                        </a:rPr>
                        <a:t>499</a:t>
                      </a:r>
                      <a:endParaRPr lang="cs-CZ" sz="1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cs-CZ" sz="1800" b="1" i="0" u="none" strike="noStrike" dirty="0">
                          <a:solidFill>
                            <a:srgbClr val="000000"/>
                          </a:solidFill>
                          <a:effectLst/>
                          <a:latin typeface="Calibri" panose="020F0502020204030204" pitchFamily="34" charset="0"/>
                        </a:rPr>
                        <a:t>-</a:t>
                      </a:r>
                    </a:p>
                  </a:txBody>
                  <a:tcPr marL="7620" marR="7620" marT="7620" marB="0" anchor="ctr"/>
                </a:tc>
                <a:extLst>
                  <a:ext uri="{0D108BD9-81ED-4DB2-BD59-A6C34878D82A}">
                    <a16:rowId xmlns:a16="http://schemas.microsoft.com/office/drawing/2014/main" val="1549840524"/>
                  </a:ext>
                </a:extLst>
              </a:tr>
            </a:tbl>
          </a:graphicData>
        </a:graphic>
      </p:graphicFrame>
      <p:sp>
        <p:nvSpPr>
          <p:cNvPr id="2" name="TextovéPole 1">
            <a:extLst>
              <a:ext uri="{FF2B5EF4-FFF2-40B4-BE49-F238E27FC236}">
                <a16:creationId xmlns:a16="http://schemas.microsoft.com/office/drawing/2014/main" id="{250835E9-41F9-A868-98F6-7B02713AC510}"/>
              </a:ext>
            </a:extLst>
          </p:cNvPr>
          <p:cNvSpPr txBox="1"/>
          <p:nvPr>
            <p:custDataLst>
              <p:tags r:id="rId3"/>
            </p:custDataLst>
          </p:nvPr>
        </p:nvSpPr>
        <p:spPr>
          <a:xfrm>
            <a:off x="371861" y="5127576"/>
            <a:ext cx="1096348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*celkový počet je unikátní počet za ČR; v souhrnu lékaři se specializací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Diabetologie</a:t>
            </a: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cs-CZ" sz="1800" b="0" i="1" u="none" strike="noStrike" kern="1200" cap="none" spc="0" normalizeH="0" baseline="0" noProof="0" dirty="0">
                <a:ln>
                  <a:noFill/>
                </a:ln>
                <a:solidFill>
                  <a:prstClr val="black"/>
                </a:solidFill>
                <a:effectLst/>
                <a:uLnTx/>
                <a:uFillTx/>
                <a:latin typeface="Calibri" panose="020F0502020204030204"/>
                <a:ea typeface="+mn-ea"/>
                <a:cs typeface="+mn-cs"/>
              </a:rPr>
              <a:t>Diabetologie a endokrinologie“ aktivní + neaktivní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panose="020F0502020204030204"/>
                <a:ea typeface="+mn-ea"/>
                <a:cs typeface="+mn-cs"/>
              </a:rPr>
              <a:t>**celkový počet je unikátní počet za ČR; u jednotlivých typů pracovišť v poznámce „z toho“ jeden lékař může pracovat ve více typech ZZ</a:t>
            </a:r>
          </a:p>
        </p:txBody>
      </p:sp>
    </p:spTree>
    <p:extLst>
      <p:ext uri="{BB962C8B-B14F-4D97-AF65-F5344CB8AC3E}">
        <p14:creationId xmlns:p14="http://schemas.microsoft.com/office/powerpoint/2010/main" val="1706664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291120" y="96839"/>
            <a:ext cx="11144250" cy="569598"/>
          </a:xfrm>
        </p:spPr>
        <p:txBody>
          <a:bodyPr anchor="t">
            <a:noAutofit/>
          </a:bodyPr>
          <a:lstStyle/>
          <a:p>
            <a:r>
              <a:rPr lang="cs-CZ" sz="3000" b="1" dirty="0">
                <a:solidFill>
                  <a:srgbClr val="C00000"/>
                </a:solidFill>
                <a:latin typeface="+mn-lt"/>
              </a:rPr>
              <a:t>Aktivní diabetologové podle věku a pohlaví</a:t>
            </a:r>
          </a:p>
        </p:txBody>
      </p:sp>
      <p:sp>
        <p:nvSpPr>
          <p:cNvPr id="2" name="TextBox 6">
            <a:extLst>
              <a:ext uri="{FF2B5EF4-FFF2-40B4-BE49-F238E27FC236}">
                <a16:creationId xmlns:a16="http://schemas.microsoft.com/office/drawing/2014/main" id="{0BC536F2-1DE5-EB5C-610A-8DC7BD325F9A}"/>
              </a:ext>
            </a:extLst>
          </p:cNvPr>
          <p:cNvSpPr txBox="1"/>
          <p:nvPr/>
        </p:nvSpPr>
        <p:spPr>
          <a:xfrm>
            <a:off x="292951" y="532121"/>
            <a:ext cx="115344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1" i="1" u="none" strike="noStrike" kern="1200" cap="none" spc="0" normalizeH="0" baseline="0" noProof="0" dirty="0">
                <a:ln>
                  <a:noFill/>
                </a:ln>
                <a:solidFill>
                  <a:prstClr val="black"/>
                </a:solidFill>
                <a:effectLst/>
                <a:uLnTx/>
                <a:uFillTx/>
                <a:latin typeface="Calibri" panose="020F0502020204030204"/>
                <a:ea typeface="+mn-ea"/>
                <a:cs typeface="+mn-cs"/>
              </a:rPr>
              <a:t>Definice: všichni aktivní lékaři se specializací „diabetologie“ a „Diabetologie a endokrinologie“ , stav k 31. 3. 2023</a:t>
            </a:r>
          </a:p>
        </p:txBody>
      </p:sp>
      <p:graphicFrame>
        <p:nvGraphicFramePr>
          <p:cNvPr id="5" name="Graf 4">
            <a:extLst>
              <a:ext uri="{FF2B5EF4-FFF2-40B4-BE49-F238E27FC236}">
                <a16:creationId xmlns:a16="http://schemas.microsoft.com/office/drawing/2014/main" id="{7CC8FE8E-716F-C61E-00D8-85A36631DB6B}"/>
              </a:ext>
            </a:extLst>
          </p:cNvPr>
          <p:cNvGraphicFramePr/>
          <p:nvPr/>
        </p:nvGraphicFramePr>
        <p:xfrm>
          <a:off x="434687" y="2938187"/>
          <a:ext cx="4941985"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Obdélník 5">
            <a:extLst>
              <a:ext uri="{FF2B5EF4-FFF2-40B4-BE49-F238E27FC236}">
                <a16:creationId xmlns:a16="http://schemas.microsoft.com/office/drawing/2014/main" id="{7D817639-EC15-AEE1-502A-D2012DA1D14E}"/>
              </a:ext>
            </a:extLst>
          </p:cNvPr>
          <p:cNvSpPr/>
          <p:nvPr/>
        </p:nvSpPr>
        <p:spPr>
          <a:xfrm rot="16200000">
            <a:off x="-256940" y="4466966"/>
            <a:ext cx="1195968"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0" cap="none" spc="0" normalizeH="0" baseline="0" noProof="0" dirty="0">
                <a:ln>
                  <a:noFill/>
                </a:ln>
                <a:solidFill>
                  <a:srgbClr val="000000"/>
                </a:solidFill>
                <a:effectLst/>
                <a:uLnTx/>
                <a:uFillTx/>
                <a:latin typeface="Calibri" panose="020F0502020204030204"/>
                <a:ea typeface="+mn-ea"/>
                <a:cs typeface="+mn-cs"/>
              </a:rPr>
              <a:t>Absolutní počet</a:t>
            </a:r>
          </a:p>
        </p:txBody>
      </p:sp>
      <p:graphicFrame>
        <p:nvGraphicFramePr>
          <p:cNvPr id="8" name="Graf 7">
            <a:extLst>
              <a:ext uri="{FF2B5EF4-FFF2-40B4-BE49-F238E27FC236}">
                <a16:creationId xmlns:a16="http://schemas.microsoft.com/office/drawing/2014/main" id="{4B45C0B8-4FAC-AA96-47C3-D734B5A8908C}"/>
              </a:ext>
            </a:extLst>
          </p:cNvPr>
          <p:cNvGraphicFramePr/>
          <p:nvPr/>
        </p:nvGraphicFramePr>
        <p:xfrm>
          <a:off x="6620033" y="2918751"/>
          <a:ext cx="5137280" cy="3720932"/>
        </p:xfrm>
        <a:graphic>
          <a:graphicData uri="http://schemas.openxmlformats.org/drawingml/2006/chart">
            <c:chart xmlns:c="http://schemas.openxmlformats.org/drawingml/2006/chart" xmlns:r="http://schemas.openxmlformats.org/officeDocument/2006/relationships" r:id="rId3"/>
          </a:graphicData>
        </a:graphic>
      </p:graphicFrame>
      <p:sp>
        <p:nvSpPr>
          <p:cNvPr id="10" name="Obdélník 9">
            <a:extLst>
              <a:ext uri="{FF2B5EF4-FFF2-40B4-BE49-F238E27FC236}">
                <a16:creationId xmlns:a16="http://schemas.microsoft.com/office/drawing/2014/main" id="{5D427977-5D21-0F2A-3361-E39A7295E5F9}"/>
              </a:ext>
            </a:extLst>
          </p:cNvPr>
          <p:cNvSpPr/>
          <p:nvPr/>
        </p:nvSpPr>
        <p:spPr>
          <a:xfrm rot="16200000">
            <a:off x="5928407" y="4604462"/>
            <a:ext cx="1195969"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black"/>
                </a:solidFill>
                <a:effectLst/>
                <a:uLnTx/>
                <a:uFillTx/>
                <a:latin typeface="Calibri" panose="020F0502020204030204"/>
                <a:ea typeface="+mn-ea"/>
                <a:cs typeface="+mn-cs"/>
              </a:rPr>
              <a:t>Absolutní počet</a:t>
            </a:r>
          </a:p>
        </p:txBody>
      </p:sp>
      <p:sp>
        <p:nvSpPr>
          <p:cNvPr id="12" name="Obdélník 11">
            <a:extLst>
              <a:ext uri="{FF2B5EF4-FFF2-40B4-BE49-F238E27FC236}">
                <a16:creationId xmlns:a16="http://schemas.microsoft.com/office/drawing/2014/main" id="{4B74BDA4-1FE1-2EF7-7405-CE777A10D1E0}"/>
              </a:ext>
            </a:extLst>
          </p:cNvPr>
          <p:cNvSpPr/>
          <p:nvPr/>
        </p:nvSpPr>
        <p:spPr>
          <a:xfrm>
            <a:off x="3890459" y="969818"/>
            <a:ext cx="161723" cy="15826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bdélník 13">
            <a:extLst>
              <a:ext uri="{FF2B5EF4-FFF2-40B4-BE49-F238E27FC236}">
                <a16:creationId xmlns:a16="http://schemas.microsoft.com/office/drawing/2014/main" id="{F63021D3-0094-FE44-6BC7-F4FC0352ED50}"/>
              </a:ext>
            </a:extLst>
          </p:cNvPr>
          <p:cNvSpPr/>
          <p:nvPr/>
        </p:nvSpPr>
        <p:spPr>
          <a:xfrm>
            <a:off x="5826169" y="969818"/>
            <a:ext cx="161723" cy="158261"/>
          </a:xfrm>
          <a:prstGeom prst="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délník 14">
            <a:extLst>
              <a:ext uri="{FF2B5EF4-FFF2-40B4-BE49-F238E27FC236}">
                <a16:creationId xmlns:a16="http://schemas.microsoft.com/office/drawing/2014/main" id="{14FD8D81-5E2A-C508-C491-CCDCA849D5E1}"/>
              </a:ext>
            </a:extLst>
          </p:cNvPr>
          <p:cNvSpPr/>
          <p:nvPr/>
        </p:nvSpPr>
        <p:spPr>
          <a:xfrm>
            <a:off x="1486543" y="2749449"/>
            <a:ext cx="379523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 lékařů celkem</a:t>
            </a:r>
          </a:p>
        </p:txBody>
      </p:sp>
      <p:sp>
        <p:nvSpPr>
          <p:cNvPr id="16" name="Obdélník 15">
            <a:extLst>
              <a:ext uri="{FF2B5EF4-FFF2-40B4-BE49-F238E27FC236}">
                <a16:creationId xmlns:a16="http://schemas.microsoft.com/office/drawing/2014/main" id="{1B491E56-8DE9-0147-A87E-2D7879047337}"/>
              </a:ext>
            </a:extLst>
          </p:cNvPr>
          <p:cNvSpPr/>
          <p:nvPr/>
        </p:nvSpPr>
        <p:spPr>
          <a:xfrm>
            <a:off x="7451795" y="2749449"/>
            <a:ext cx="379523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Věk lékařů podle pohlaví</a:t>
            </a:r>
          </a:p>
        </p:txBody>
      </p:sp>
      <p:graphicFrame>
        <p:nvGraphicFramePr>
          <p:cNvPr id="18" name="Tabulka 17">
            <a:extLst>
              <a:ext uri="{FF2B5EF4-FFF2-40B4-BE49-F238E27FC236}">
                <a16:creationId xmlns:a16="http://schemas.microsoft.com/office/drawing/2014/main" id="{87568C48-94DC-D024-5857-C14F6C0DDE48}"/>
              </a:ext>
            </a:extLst>
          </p:cNvPr>
          <p:cNvGraphicFramePr>
            <a:graphicFrameLocks noGrp="1"/>
          </p:cNvGraphicFramePr>
          <p:nvPr/>
        </p:nvGraphicFramePr>
        <p:xfrm>
          <a:off x="2066979" y="895226"/>
          <a:ext cx="7172271" cy="1817058"/>
        </p:xfrm>
        <a:graphic>
          <a:graphicData uri="http://schemas.openxmlformats.org/drawingml/2006/table">
            <a:tbl>
              <a:tblPr/>
              <a:tblGrid>
                <a:gridCol w="1327413">
                  <a:extLst>
                    <a:ext uri="{9D8B030D-6E8A-4147-A177-3AD203B41FA5}">
                      <a16:colId xmlns:a16="http://schemas.microsoft.com/office/drawing/2014/main" val="20000"/>
                    </a:ext>
                  </a:extLst>
                </a:gridCol>
                <a:gridCol w="1948286">
                  <a:extLst>
                    <a:ext uri="{9D8B030D-6E8A-4147-A177-3AD203B41FA5}">
                      <a16:colId xmlns:a16="http://schemas.microsoft.com/office/drawing/2014/main" val="20001"/>
                    </a:ext>
                  </a:extLst>
                </a:gridCol>
                <a:gridCol w="1948286">
                  <a:extLst>
                    <a:ext uri="{9D8B030D-6E8A-4147-A177-3AD203B41FA5}">
                      <a16:colId xmlns:a16="http://schemas.microsoft.com/office/drawing/2014/main" val="2922683316"/>
                    </a:ext>
                  </a:extLst>
                </a:gridCol>
                <a:gridCol w="1948286">
                  <a:extLst>
                    <a:ext uri="{9D8B030D-6E8A-4147-A177-3AD203B41FA5}">
                      <a16:colId xmlns:a16="http://schemas.microsoft.com/office/drawing/2014/main" val="423885553"/>
                    </a:ext>
                  </a:extLst>
                </a:gridCol>
              </a:tblGrid>
              <a:tr h="302843">
                <a:tc>
                  <a:txBody>
                    <a:bodyPr/>
                    <a:lstStyle/>
                    <a:p>
                      <a:pPr algn="l" fontAlgn="b"/>
                      <a:endParaRPr lang="cs-CZ" sz="1400" b="0" i="0" u="none" strike="noStrike" dirty="0">
                        <a:solidFill>
                          <a:srgbClr val="000000"/>
                        </a:solidFill>
                        <a:effectLst/>
                        <a:latin typeface="Calibri"/>
                      </a:endParaRPr>
                    </a:p>
                  </a:txBody>
                  <a:tcPr marL="7620" marR="7620" marT="7620" marB="0" anchor="b">
                    <a:lnL>
                      <a:noFill/>
                    </a:lnL>
                    <a:lnR>
                      <a:noFill/>
                    </a:lnR>
                    <a:lnT>
                      <a:noFill/>
                    </a:lnT>
                    <a:lnB w="12700" cap="flat" cmpd="sng" algn="ctr">
                      <a:no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Calibri"/>
                        </a:rPr>
                        <a:t>Muži</a:t>
                      </a:r>
                    </a:p>
                  </a:txBody>
                  <a:tcPr marL="7620" marR="7620" marT="762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Calibri"/>
                        </a:rPr>
                        <a:t>Ženy</a:t>
                      </a:r>
                    </a:p>
                  </a:txBody>
                  <a:tcPr marL="7620" marR="7620" marT="7620" marB="0" anchor="ctr">
                    <a:lnL>
                      <a:noFill/>
                    </a:lnL>
                    <a:lnR>
                      <a:noFill/>
                    </a:lnR>
                    <a:lnT>
                      <a:noFill/>
                    </a:lnT>
                    <a:lnB w="12700" cap="flat" cmpd="sng" algn="ctr">
                      <a:no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Calibri"/>
                        </a:rPr>
                        <a:t>Celkem</a:t>
                      </a:r>
                    </a:p>
                  </a:txBody>
                  <a:tcPr marL="7620" marR="7620" marT="7620" marB="0" anchor="ctr">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836606430"/>
                  </a:ext>
                </a:extLst>
              </a:tr>
              <a:tr h="302843">
                <a:tc>
                  <a:txBody>
                    <a:bodyPr/>
                    <a:lstStyle/>
                    <a:p>
                      <a:pPr algn="l" fontAlgn="b"/>
                      <a:endParaRPr lang="cs-CZ" sz="1400" b="0" i="0" u="none" strike="noStrike" dirty="0">
                        <a:solidFill>
                          <a:srgbClr val="000000"/>
                        </a:solidFill>
                        <a:effectLst/>
                        <a:latin typeface="Calibri"/>
                      </a:endParaRPr>
                    </a:p>
                  </a:txBody>
                  <a:tcPr marL="7620" marR="7620" marT="762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N = 260 (28,4 %)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N = 654 (71,6 %)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N = 914</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2843">
                <a:tc>
                  <a:txBody>
                    <a:bodyPr/>
                    <a:lstStyle/>
                    <a:p>
                      <a:pPr algn="l" fontAlgn="ctr"/>
                      <a:r>
                        <a:rPr lang="cs-CZ" sz="1400" b="1" i="0" u="none" strike="noStrike" dirty="0">
                          <a:solidFill>
                            <a:srgbClr val="000000"/>
                          </a:solidFill>
                          <a:effectLst/>
                          <a:latin typeface="Calibri"/>
                        </a:rPr>
                        <a:t>Průměrný věk</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53,8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52,7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53,0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2843">
                <a:tc>
                  <a:txBody>
                    <a:bodyPr/>
                    <a:lstStyle/>
                    <a:p>
                      <a:pPr algn="l" fontAlgn="ctr"/>
                      <a:r>
                        <a:rPr lang="cs-CZ" sz="1400" b="1" i="0" u="none" strike="noStrike" dirty="0">
                          <a:solidFill>
                            <a:srgbClr val="000000"/>
                          </a:solidFill>
                          <a:effectLst/>
                          <a:latin typeface="Calibri"/>
                        </a:rPr>
                        <a:t>Medián</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53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52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52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6531380"/>
                  </a:ext>
                </a:extLst>
              </a:tr>
              <a:tr h="302843">
                <a:tc>
                  <a:txBody>
                    <a:bodyPr/>
                    <a:lstStyle/>
                    <a:p>
                      <a:pPr algn="l" fontAlgn="ctr"/>
                      <a:r>
                        <a:rPr lang="cs-CZ" sz="1400" b="1" i="0" u="none" strike="noStrike" dirty="0">
                          <a:solidFill>
                            <a:srgbClr val="C00000"/>
                          </a:solidFill>
                          <a:effectLst/>
                          <a:latin typeface="Calibri"/>
                        </a:rPr>
                        <a:t>60 a více let</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400" b="0" i="0" u="none" strike="noStrike">
                          <a:solidFill>
                            <a:srgbClr val="C00000"/>
                          </a:solidFill>
                          <a:effectLst/>
                          <a:latin typeface="Calibri" panose="020F0502020204030204" pitchFamily="34" charset="0"/>
                        </a:rPr>
                        <a:t>94 (36,2 %)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400" b="0" i="0" u="none" strike="noStrike">
                          <a:solidFill>
                            <a:srgbClr val="C00000"/>
                          </a:solidFill>
                          <a:effectLst/>
                          <a:latin typeface="Calibri" panose="020F0502020204030204" pitchFamily="34" charset="0"/>
                        </a:rPr>
                        <a:t>203 (31,0 %)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cs-CZ" sz="1400" b="0" i="0" u="none" strike="noStrike">
                          <a:solidFill>
                            <a:srgbClr val="C00000"/>
                          </a:solidFill>
                          <a:effectLst/>
                          <a:latin typeface="Calibri" panose="020F0502020204030204" pitchFamily="34" charset="0"/>
                        </a:rPr>
                        <a:t>297 (32,5 %)</a:t>
                      </a:r>
                    </a:p>
                  </a:txBody>
                  <a:tcPr marL="7620" marR="7620" marT="762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0284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dirty="0">
                          <a:solidFill>
                            <a:srgbClr val="C00000"/>
                          </a:solidFill>
                          <a:effectLst/>
                          <a:latin typeface="+mn-lt"/>
                        </a:rPr>
                        <a:t>65 a více let</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C00000"/>
                          </a:solidFill>
                          <a:effectLst/>
                          <a:latin typeface="Calibri" panose="020F0502020204030204" pitchFamily="34" charset="0"/>
                        </a:rPr>
                        <a:t>68 (26,2 %)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a:solidFill>
                            <a:srgbClr val="C00000"/>
                          </a:solidFill>
                          <a:effectLst/>
                          <a:latin typeface="Calibri" panose="020F0502020204030204" pitchFamily="34" charset="0"/>
                        </a:rPr>
                        <a:t>131 (20,0 %)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400" b="0" i="0" u="none" strike="noStrike" dirty="0">
                          <a:solidFill>
                            <a:srgbClr val="C00000"/>
                          </a:solidFill>
                          <a:effectLst/>
                          <a:latin typeface="Calibri" panose="020F0502020204030204" pitchFamily="34" charset="0"/>
                        </a:rPr>
                        <a:t>199 (21,8 %)</a:t>
                      </a:r>
                    </a:p>
                  </a:txBody>
                  <a:tcPr marL="7620" marR="7620" marT="762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1" name="Obdélník 20">
            <a:extLst>
              <a:ext uri="{FF2B5EF4-FFF2-40B4-BE49-F238E27FC236}">
                <a16:creationId xmlns:a16="http://schemas.microsoft.com/office/drawing/2014/main" id="{88998685-1372-C772-93AF-7B6B4FFF0EA3}"/>
              </a:ext>
            </a:extLst>
          </p:cNvPr>
          <p:cNvSpPr/>
          <p:nvPr/>
        </p:nvSpPr>
        <p:spPr>
          <a:xfrm>
            <a:off x="2433127" y="6569149"/>
            <a:ext cx="8186527"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(NRZP)+NRHZS, stav k 31. 3. 2023</a:t>
            </a:r>
          </a:p>
        </p:txBody>
      </p:sp>
    </p:spTree>
    <p:extLst>
      <p:ext uri="{BB962C8B-B14F-4D97-AF65-F5344CB8AC3E}">
        <p14:creationId xmlns:p14="http://schemas.microsoft.com/office/powerpoint/2010/main" val="787964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a:extLst>
              <a:ext uri="{FF2B5EF4-FFF2-40B4-BE49-F238E27FC236}">
                <a16:creationId xmlns:a16="http://schemas.microsoft.com/office/drawing/2014/main" id="{328397AF-DA53-36BB-3423-393D7AF76916}"/>
              </a:ext>
            </a:extLst>
          </p:cNvPr>
          <p:cNvSpPr txBox="1"/>
          <p:nvPr/>
        </p:nvSpPr>
        <p:spPr>
          <a:xfrm>
            <a:off x="6442699" y="1994346"/>
            <a:ext cx="61659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Počet zrušených míst poskytování 2018 – 2022 </a:t>
            </a:r>
          </a:p>
        </p:txBody>
      </p:sp>
      <p:sp>
        <p:nvSpPr>
          <p:cNvPr id="7" name="TextBox 6"/>
          <p:cNvSpPr txBox="1"/>
          <p:nvPr/>
        </p:nvSpPr>
        <p:spPr>
          <a:xfrm>
            <a:off x="96784" y="597624"/>
            <a:ext cx="66180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poskytovatelů zdravotních služeb (NRPZS)</a:t>
            </a:r>
          </a:p>
        </p:txBody>
      </p:sp>
      <p:sp>
        <p:nvSpPr>
          <p:cNvPr id="2" name="Title 1"/>
          <p:cNvSpPr>
            <a:spLocks noGrp="1"/>
          </p:cNvSpPr>
          <p:nvPr>
            <p:ph type="title"/>
          </p:nvPr>
        </p:nvSpPr>
        <p:spPr>
          <a:xfrm>
            <a:off x="111816" y="185798"/>
            <a:ext cx="10961567" cy="631595"/>
          </a:xfrm>
        </p:spPr>
        <p:txBody>
          <a:bodyPr>
            <a:normAutofit/>
          </a:bodyPr>
          <a:lstStyle/>
          <a:p>
            <a:r>
              <a:rPr lang="en-US" sz="2800" dirty="0" err="1">
                <a:solidFill>
                  <a:srgbClr val="C00000"/>
                </a:solidFill>
              </a:rPr>
              <a:t>Dynamika</a:t>
            </a:r>
            <a:r>
              <a:rPr lang="en-US" sz="2800" dirty="0">
                <a:solidFill>
                  <a:srgbClr val="C00000"/>
                </a:solidFill>
              </a:rPr>
              <a:t> </a:t>
            </a:r>
            <a:r>
              <a:rPr lang="en-US" sz="2800" dirty="0" err="1">
                <a:solidFill>
                  <a:srgbClr val="C00000"/>
                </a:solidFill>
              </a:rPr>
              <a:t>počtu</a:t>
            </a:r>
            <a:r>
              <a:rPr lang="en-US" sz="2800" dirty="0">
                <a:solidFill>
                  <a:srgbClr val="C00000"/>
                </a:solidFill>
              </a:rPr>
              <a:t> </a:t>
            </a:r>
            <a:r>
              <a:rPr lang="cs-CZ" sz="2800" dirty="0">
                <a:solidFill>
                  <a:srgbClr val="C00000"/>
                </a:solidFill>
              </a:rPr>
              <a:t>diabetologických </a:t>
            </a:r>
            <a:r>
              <a:rPr lang="en-US" sz="2800" dirty="0">
                <a:solidFill>
                  <a:srgbClr val="C00000"/>
                </a:solidFill>
              </a:rPr>
              <a:t>ordinací </a:t>
            </a:r>
            <a:r>
              <a:rPr lang="cs-CZ" sz="2800" dirty="0">
                <a:solidFill>
                  <a:srgbClr val="C00000"/>
                </a:solidFill>
              </a:rPr>
              <a:t>v letech 2018-2022</a:t>
            </a:r>
            <a:r>
              <a:rPr lang="en-US" sz="2800" dirty="0">
                <a:solidFill>
                  <a:srgbClr val="C00000"/>
                </a:solidFill>
              </a:rPr>
              <a:t> </a:t>
            </a:r>
          </a:p>
        </p:txBody>
      </p:sp>
      <p:sp>
        <p:nvSpPr>
          <p:cNvPr id="67" name="TextBox 66"/>
          <p:cNvSpPr txBox="1"/>
          <p:nvPr/>
        </p:nvSpPr>
        <p:spPr>
          <a:xfrm>
            <a:off x="1775889" y="1437133"/>
            <a:ext cx="341471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1" u="none" strike="noStrike" kern="0" cap="none" spc="0" normalizeH="0" baseline="0" noProof="0" dirty="0">
                <a:ln>
                  <a:noFill/>
                </a:ln>
                <a:solidFill>
                  <a:srgbClr val="000000"/>
                </a:solidFill>
                <a:effectLst/>
                <a:uLnTx/>
                <a:uFillTx/>
                <a:latin typeface="Calibri" panose="020F0502020204030204"/>
                <a:ea typeface="+mn-ea"/>
                <a:cs typeface="+mn-cs"/>
              </a:rPr>
              <a:t>Celková bilance počtu míst PLD v letech 2018-2022</a:t>
            </a:r>
          </a:p>
        </p:txBody>
      </p:sp>
      <p:graphicFrame>
        <p:nvGraphicFramePr>
          <p:cNvPr id="76" name="Tabulka 24"/>
          <p:cNvGraphicFramePr>
            <a:graphicFrameLocks noGrp="1"/>
          </p:cNvGraphicFramePr>
          <p:nvPr/>
        </p:nvGraphicFramePr>
        <p:xfrm>
          <a:off x="5801113" y="712618"/>
          <a:ext cx="1280400" cy="1123950"/>
        </p:xfrm>
        <a:graphic>
          <a:graphicData uri="http://schemas.openxmlformats.org/drawingml/2006/table">
            <a:tbl>
              <a:tblPr/>
              <a:tblGrid>
                <a:gridCol w="640200">
                  <a:extLst>
                    <a:ext uri="{9D8B030D-6E8A-4147-A177-3AD203B41FA5}">
                      <a16:colId xmlns:a16="http://schemas.microsoft.com/office/drawing/2014/main" val="4173653498"/>
                    </a:ext>
                  </a:extLst>
                </a:gridCol>
                <a:gridCol w="640200">
                  <a:extLst>
                    <a:ext uri="{9D8B030D-6E8A-4147-A177-3AD203B41FA5}">
                      <a16:colId xmlns:a16="http://schemas.microsoft.com/office/drawing/2014/main" val="20000"/>
                    </a:ext>
                  </a:extLst>
                </a:gridCol>
              </a:tblGrid>
              <a:tr h="208390">
                <a:tc>
                  <a:txBody>
                    <a:bodyPr/>
                    <a:lstStyle/>
                    <a:p>
                      <a:pPr algn="ctr" fontAlgn="ctr"/>
                      <a:endParaRPr lang="cs-CZ" sz="1000" b="1" i="0" u="none" strike="noStrike" dirty="0">
                        <a:solidFill>
                          <a:schemeClr val="tx1"/>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1" i="0" u="none" strike="noStrike" dirty="0">
                          <a:solidFill>
                            <a:schemeClr val="tx1"/>
                          </a:solidFill>
                          <a:effectLst/>
                          <a:latin typeface="Calibri" panose="020F0502020204030204" pitchFamily="34" charset="0"/>
                        </a:rPr>
                        <a:t>Roční balance</a:t>
                      </a:r>
                      <a:r>
                        <a:rPr lang="en-US" sz="1000" b="1" i="0" u="none" strike="noStrike" dirty="0">
                          <a:solidFill>
                            <a:schemeClr val="tx1"/>
                          </a:solidFill>
                          <a:effectLst/>
                          <a:latin typeface="Calibri" panose="020F0502020204030204" pitchFamily="34" charset="0"/>
                        </a:rPr>
                        <a:t> </a:t>
                      </a:r>
                      <a:r>
                        <a:rPr lang="cs-CZ" sz="1000" b="1" i="0" u="none" strike="noStrike" dirty="0">
                          <a:solidFill>
                            <a:schemeClr val="tx1"/>
                          </a:solidFill>
                          <a:effectLst/>
                          <a:latin typeface="Calibri" panose="020F0502020204030204" pitchFamily="34" charset="0"/>
                        </a:rPr>
                        <a:t>ČR</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7919">
                <a:tc>
                  <a:txBody>
                    <a:bodyPr/>
                    <a:lstStyle/>
                    <a:p>
                      <a:pPr algn="ctr" fontAlgn="ctr"/>
                      <a:r>
                        <a:rPr lang="cs-CZ" sz="1000" b="1" i="0" u="none" strike="noStrike" dirty="0">
                          <a:solidFill>
                            <a:schemeClr val="tx1"/>
                          </a:solidFill>
                          <a:effectLst/>
                          <a:latin typeface="Calibri" panose="020F0502020204030204" pitchFamily="34" charset="0"/>
                        </a:rPr>
                        <a:t>2018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00B050"/>
                          </a:solidFill>
                          <a:effectLst/>
                          <a:latin typeface="Calibri" panose="020F0502020204030204" pitchFamily="34" charset="0"/>
                        </a:rPr>
                        <a:t>15 (1,4%)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7919">
                <a:tc>
                  <a:txBody>
                    <a:bodyPr/>
                    <a:lstStyle/>
                    <a:p>
                      <a:pPr algn="ctr" fontAlgn="ctr"/>
                      <a:r>
                        <a:rPr lang="cs-CZ" sz="1000" b="1" i="0" u="none" strike="noStrike" dirty="0">
                          <a:solidFill>
                            <a:schemeClr val="tx1"/>
                          </a:solidFill>
                          <a:effectLst/>
                          <a:latin typeface="Calibri" panose="020F0502020204030204" pitchFamily="34" charset="0"/>
                        </a:rPr>
                        <a:t>2019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FF0000"/>
                          </a:solidFill>
                          <a:effectLst/>
                          <a:latin typeface="Calibri" panose="020F0502020204030204" pitchFamily="34" charset="0"/>
                        </a:rPr>
                        <a:t>-57 (-5,5%)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7919">
                <a:tc>
                  <a:txBody>
                    <a:bodyPr/>
                    <a:lstStyle/>
                    <a:p>
                      <a:pPr algn="ctr" fontAlgn="ctr"/>
                      <a:r>
                        <a:rPr lang="cs-CZ" sz="1000" b="1" i="0" u="none" strike="noStrike" dirty="0">
                          <a:solidFill>
                            <a:schemeClr val="tx1"/>
                          </a:solidFill>
                          <a:effectLst/>
                          <a:latin typeface="Calibri" panose="020F0502020204030204" pitchFamily="34" charset="0"/>
                        </a:rPr>
                        <a:t>2020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00B050"/>
                          </a:solidFill>
                          <a:effectLst/>
                          <a:latin typeface="Calibri" panose="020F0502020204030204" pitchFamily="34" charset="0"/>
                        </a:rPr>
                        <a:t>9 (0,9%)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7919">
                <a:tc>
                  <a:txBody>
                    <a:bodyPr/>
                    <a:lstStyle/>
                    <a:p>
                      <a:pPr algn="ctr" fontAlgn="ctr"/>
                      <a:r>
                        <a:rPr lang="cs-CZ" sz="1000" b="1" i="0" u="none" strike="noStrike" dirty="0">
                          <a:solidFill>
                            <a:schemeClr val="tx1"/>
                          </a:solidFill>
                          <a:effectLst/>
                          <a:latin typeface="Calibri" panose="020F0502020204030204" pitchFamily="34" charset="0"/>
                        </a:rPr>
                        <a:t>2021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FF0000"/>
                          </a:solidFill>
                          <a:effectLst/>
                          <a:latin typeface="Calibri" panose="020F0502020204030204" pitchFamily="34" charset="0"/>
                        </a:rPr>
                        <a:t>-20 (-2,0%)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07919">
                <a:tc>
                  <a:txBody>
                    <a:bodyPr/>
                    <a:lstStyle/>
                    <a:p>
                      <a:pPr algn="ctr" fontAlgn="ctr"/>
                      <a:r>
                        <a:rPr lang="cs-CZ" sz="1000" b="1" i="0" u="none" strike="noStrike" dirty="0">
                          <a:solidFill>
                            <a:schemeClr val="tx1"/>
                          </a:solidFill>
                          <a:effectLst/>
                          <a:latin typeface="Calibri" panose="020F0502020204030204" pitchFamily="34" charset="0"/>
                        </a:rPr>
                        <a:t>2022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cs-CZ" sz="1000" b="0" i="0" u="none" strike="noStrike" dirty="0">
                          <a:solidFill>
                            <a:srgbClr val="00B050"/>
                          </a:solidFill>
                          <a:effectLst/>
                          <a:latin typeface="Calibri" panose="020F0502020204030204" pitchFamily="34" charset="0"/>
                        </a:rPr>
                        <a:t>3 (0,3%)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94363215"/>
                  </a:ext>
                </a:extLst>
              </a:tr>
            </a:tbl>
          </a:graphicData>
        </a:graphic>
      </p:graphicFrame>
      <p:graphicFrame>
        <p:nvGraphicFramePr>
          <p:cNvPr id="10" name="Table 65">
            <a:extLst>
              <a:ext uri="{FF2B5EF4-FFF2-40B4-BE49-F238E27FC236}">
                <a16:creationId xmlns:a16="http://schemas.microsoft.com/office/drawing/2014/main" id="{1C29EBB2-0BB0-AC93-0947-32CA18B34597}"/>
              </a:ext>
            </a:extLst>
          </p:cNvPr>
          <p:cNvGraphicFramePr>
            <a:graphicFrameLocks noGrp="1"/>
          </p:cNvGraphicFramePr>
          <p:nvPr/>
        </p:nvGraphicFramePr>
        <p:xfrm>
          <a:off x="1270355" y="1881673"/>
          <a:ext cx="3859964" cy="3851559"/>
        </p:xfrm>
        <a:graphic>
          <a:graphicData uri="http://schemas.openxmlformats.org/drawingml/2006/table">
            <a:tbl>
              <a:tblPr/>
              <a:tblGrid>
                <a:gridCol w="3297142">
                  <a:extLst>
                    <a:ext uri="{9D8B030D-6E8A-4147-A177-3AD203B41FA5}">
                      <a16:colId xmlns:a16="http://schemas.microsoft.com/office/drawing/2014/main" val="406821776"/>
                    </a:ext>
                  </a:extLst>
                </a:gridCol>
                <a:gridCol w="334090">
                  <a:extLst>
                    <a:ext uri="{9D8B030D-6E8A-4147-A177-3AD203B41FA5}">
                      <a16:colId xmlns:a16="http://schemas.microsoft.com/office/drawing/2014/main" val="1683923342"/>
                    </a:ext>
                  </a:extLst>
                </a:gridCol>
                <a:gridCol w="228732">
                  <a:extLst>
                    <a:ext uri="{9D8B030D-6E8A-4147-A177-3AD203B41FA5}">
                      <a16:colId xmlns:a16="http://schemas.microsoft.com/office/drawing/2014/main" val="1539128207"/>
                    </a:ext>
                  </a:extLst>
                </a:gridCol>
              </a:tblGrid>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00B050"/>
                          </a:solidFill>
                          <a:effectLst/>
                          <a:latin typeface="+mj-lt"/>
                        </a:rPr>
                        <a:t>+</a:t>
                      </a:r>
                      <a:endParaRPr lang="en-US" sz="1400" b="1" i="0" u="none" strike="noStrike" dirty="0">
                        <a:solidFill>
                          <a:srgbClr val="00B05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400" b="1" i="0" u="none" strike="noStrike" dirty="0">
                          <a:solidFill>
                            <a:srgbClr val="FF0000"/>
                          </a:solidFill>
                          <a:effectLst/>
                          <a:latin typeface="+mj-lt"/>
                        </a:rPr>
                        <a:t>-</a:t>
                      </a:r>
                      <a:endParaRPr lang="en-US" sz="1400" b="1" i="0" u="none" strike="noStrike" dirty="0">
                        <a:solidFill>
                          <a:srgbClr val="FF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7677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dirty="0">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09513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7</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6</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8671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12</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970582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1717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5</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6</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391307"/>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62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64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2381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7</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135602"/>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5</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213905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14</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063919"/>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5</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55381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19</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24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42789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20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0100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5</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98580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B05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20</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38628"/>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00B05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endParaRPr lang="cs-CZ" sz="1000" b="0" i="0" u="none" strike="noStrike" dirty="0">
                        <a:solidFill>
                          <a:srgbClr val="FF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5075863"/>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6</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307936"/>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15</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14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6663841"/>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35</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36944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48</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68</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4710"/>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23</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FF0000"/>
                          </a:solidFill>
                          <a:effectLst/>
                          <a:latin typeface="Calibri" panose="020F0502020204030204" pitchFamily="34" charset="0"/>
                        </a:rPr>
                        <a:t>29</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879934"/>
                  </a:ext>
                </a:extLst>
              </a:tr>
              <a:tr h="17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000" b="0" i="0" u="none" strike="noStrike">
                        <a:solidFill>
                          <a:srgbClr val="000000"/>
                        </a:solidFill>
                        <a:effectLst/>
                        <a:latin typeface="+mj-lt"/>
                      </a:endParaRPr>
                    </a:p>
                  </a:txBody>
                  <a:tcPr marL="9525" marR="9525" marT="9525"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B050"/>
                          </a:solidFill>
                          <a:effectLst/>
                          <a:latin typeface="Calibri" panose="020F0502020204030204" pitchFamily="34" charset="0"/>
                        </a:rPr>
                        <a:t>70</a:t>
                      </a:r>
                    </a:p>
                  </a:txBody>
                  <a:tcPr marL="7620" marR="7620" marT="762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FF0000"/>
                          </a:solidFill>
                          <a:effectLst/>
                          <a:latin typeface="Calibri" panose="020F0502020204030204" pitchFamily="34" charset="0"/>
                        </a:rPr>
                        <a:t>84</a:t>
                      </a:r>
                    </a:p>
                  </a:txBody>
                  <a:tcPr marL="7620" marR="7620" marT="762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6350" cap="flat" cmpd="sng" algn="ctr">
                      <a:solidFill>
                        <a:sysClr val="window" lastClr="FFFFFF">
                          <a:lumMod val="75000"/>
                        </a:sysClr>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500267646"/>
                  </a:ext>
                </a:extLst>
              </a:tr>
            </a:tbl>
          </a:graphicData>
        </a:graphic>
      </p:graphicFrame>
      <p:graphicFrame>
        <p:nvGraphicFramePr>
          <p:cNvPr id="11" name="Chart 6">
            <a:extLst>
              <a:ext uri="{FF2B5EF4-FFF2-40B4-BE49-F238E27FC236}">
                <a16:creationId xmlns:a16="http://schemas.microsoft.com/office/drawing/2014/main" id="{700FE98C-2374-A160-769B-9572D6B23BD1}"/>
              </a:ext>
            </a:extLst>
          </p:cNvPr>
          <p:cNvGraphicFramePr/>
          <p:nvPr/>
        </p:nvGraphicFramePr>
        <p:xfrm>
          <a:off x="1197904" y="1781491"/>
          <a:ext cx="3527682" cy="408190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8">
            <a:extLst>
              <a:ext uri="{FF2B5EF4-FFF2-40B4-BE49-F238E27FC236}">
                <a16:creationId xmlns:a16="http://schemas.microsoft.com/office/drawing/2014/main" id="{C09A3143-EAF0-2547-CA78-C6C490D54D12}"/>
              </a:ext>
            </a:extLst>
          </p:cNvPr>
          <p:cNvSpPr txBox="1"/>
          <p:nvPr/>
        </p:nvSpPr>
        <p:spPr>
          <a:xfrm>
            <a:off x="1184123" y="4484362"/>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velikosti sídla</a:t>
            </a:r>
          </a:p>
        </p:txBody>
      </p:sp>
      <p:sp>
        <p:nvSpPr>
          <p:cNvPr id="13" name="TextBox 8">
            <a:extLst>
              <a:ext uri="{FF2B5EF4-FFF2-40B4-BE49-F238E27FC236}">
                <a16:creationId xmlns:a16="http://schemas.microsoft.com/office/drawing/2014/main" id="{ACBF71BC-A4EC-1005-F3DE-270D9A946E77}"/>
              </a:ext>
            </a:extLst>
          </p:cNvPr>
          <p:cNvSpPr txBox="1"/>
          <p:nvPr/>
        </p:nvSpPr>
        <p:spPr>
          <a:xfrm>
            <a:off x="1186894" y="1868628"/>
            <a:ext cx="63991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000" b="0" i="1" u="none" strike="noStrike" kern="0" cap="none" spc="0" normalizeH="0" baseline="0" noProof="0" dirty="0">
                <a:ln>
                  <a:noFill/>
                </a:ln>
                <a:solidFill>
                  <a:srgbClr val="000000"/>
                </a:solidFill>
                <a:effectLst/>
                <a:uLnTx/>
                <a:uFillTx/>
                <a:latin typeface="Calibri" panose="020F0502020204030204"/>
                <a:ea typeface="+mn-ea"/>
                <a:cs typeface="+mn-cs"/>
              </a:rPr>
              <a:t>Dle kraje</a:t>
            </a:r>
          </a:p>
        </p:txBody>
      </p:sp>
      <p:sp>
        <p:nvSpPr>
          <p:cNvPr id="14" name="Obdélník 26">
            <a:extLst>
              <a:ext uri="{FF2B5EF4-FFF2-40B4-BE49-F238E27FC236}">
                <a16:creationId xmlns:a16="http://schemas.microsoft.com/office/drawing/2014/main" id="{B814D229-8202-E965-BC49-9B4F47C1491F}"/>
              </a:ext>
            </a:extLst>
          </p:cNvPr>
          <p:cNvSpPr/>
          <p:nvPr/>
        </p:nvSpPr>
        <p:spPr>
          <a:xfrm>
            <a:off x="2815566" y="6065383"/>
            <a:ext cx="507076" cy="483061"/>
          </a:xfrm>
          <a:prstGeom prst="rect">
            <a:avLst/>
          </a:prstGeom>
          <a:solidFill>
            <a:srgbClr val="3D67BC">
              <a:lumMod val="20000"/>
              <a:lumOff val="80000"/>
            </a:srgbClr>
          </a:solidFill>
          <a:ln w="3175"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5" name="Table 11">
            <a:extLst>
              <a:ext uri="{FF2B5EF4-FFF2-40B4-BE49-F238E27FC236}">
                <a16:creationId xmlns:a16="http://schemas.microsoft.com/office/drawing/2014/main" id="{AE7A5EAC-DE9A-C506-D372-1F0356C5B1DC}"/>
              </a:ext>
            </a:extLst>
          </p:cNvPr>
          <p:cNvGraphicFramePr>
            <a:graphicFrameLocks noGrp="1"/>
          </p:cNvGraphicFramePr>
          <p:nvPr/>
        </p:nvGraphicFramePr>
        <p:xfrm>
          <a:off x="2029048" y="6104643"/>
          <a:ext cx="2293501" cy="381000"/>
        </p:xfrm>
        <a:graphic>
          <a:graphicData uri="http://schemas.openxmlformats.org/drawingml/2006/table">
            <a:tbl>
              <a:tblPr/>
              <a:tblGrid>
                <a:gridCol w="786988">
                  <a:extLst>
                    <a:ext uri="{9D8B030D-6E8A-4147-A177-3AD203B41FA5}">
                      <a16:colId xmlns:a16="http://schemas.microsoft.com/office/drawing/2014/main" val="3853287201"/>
                    </a:ext>
                  </a:extLst>
                </a:gridCol>
                <a:gridCol w="502171">
                  <a:extLst>
                    <a:ext uri="{9D8B030D-6E8A-4147-A177-3AD203B41FA5}">
                      <a16:colId xmlns:a16="http://schemas.microsoft.com/office/drawing/2014/main" val="3872390175"/>
                    </a:ext>
                  </a:extLst>
                </a:gridCol>
                <a:gridCol w="502171">
                  <a:extLst>
                    <a:ext uri="{9D8B030D-6E8A-4147-A177-3AD203B41FA5}">
                      <a16:colId xmlns:a16="http://schemas.microsoft.com/office/drawing/2014/main" val="2814374472"/>
                    </a:ext>
                  </a:extLst>
                </a:gridCol>
                <a:gridCol w="502171">
                  <a:extLst>
                    <a:ext uri="{9D8B030D-6E8A-4147-A177-3AD203B41FA5}">
                      <a16:colId xmlns:a16="http://schemas.microsoft.com/office/drawing/2014/main" val="3360779753"/>
                    </a:ext>
                  </a:extLst>
                </a:gridCol>
              </a:tblGrid>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0000"/>
                          </a:solidFill>
                          <a:effectLst/>
                          <a:latin typeface="Calibri" panose="020F0502020204030204" pitchFamily="34" charset="0"/>
                        </a:rPr>
                        <a:t>Bilance</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Calibri" panose="020F0502020204030204" pitchFamily="34" charset="0"/>
                        </a:rPr>
                        <a:t>+</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Calibri" panose="020F0502020204030204" pitchFamily="34" charset="0"/>
                        </a:rPr>
                        <a:t>-</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12700" cmpd="sng">
                      <a:noFill/>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0807266"/>
                  </a:ext>
                </a:extLst>
              </a:tr>
              <a:tr h="1905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r>
                        <a:rPr lang="cs-CZ" sz="1100" b="1" u="none" strike="noStrike" dirty="0">
                          <a:effectLst/>
                        </a:rPr>
                        <a:t>Celá ČR 2020</a:t>
                      </a:r>
                      <a:endParaRPr lang="en-US"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en-US" sz="1100" b="1" u="none" strike="noStrike" dirty="0">
                          <a:solidFill>
                            <a:srgbClr val="FF0000"/>
                          </a:solidFill>
                          <a:effectLst/>
                        </a:rPr>
                        <a:t>-</a:t>
                      </a:r>
                      <a:r>
                        <a:rPr lang="cs-CZ" sz="1100" b="1" u="none" strike="noStrike" dirty="0">
                          <a:solidFill>
                            <a:srgbClr val="FF0000"/>
                          </a:solidFill>
                          <a:effectLst/>
                        </a:rPr>
                        <a:t>50</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00B050"/>
                          </a:solidFill>
                          <a:effectLst/>
                          <a:latin typeface="+mn-lt"/>
                        </a:rPr>
                        <a:t>186</a:t>
                      </a:r>
                      <a:endParaRPr lang="en-US" sz="1100" b="1" i="0" u="none" strike="noStrike" dirty="0">
                        <a:solidFill>
                          <a:srgbClr val="00B05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r>
                        <a:rPr lang="cs-CZ" sz="1100" b="1" i="0" u="none" strike="noStrike" dirty="0">
                          <a:solidFill>
                            <a:srgbClr val="FF0000"/>
                          </a:solidFill>
                          <a:effectLst/>
                          <a:latin typeface="+mn-lt"/>
                        </a:rPr>
                        <a:t>236</a:t>
                      </a:r>
                      <a:endParaRPr lang="en-US" sz="1100" b="1" i="0" u="none" strike="noStrike" dirty="0">
                        <a:solidFill>
                          <a:srgbClr val="FF0000"/>
                        </a:solidFill>
                        <a:effectLst/>
                        <a:latin typeface="Calibri" panose="020F0502020204030204" pitchFamily="34" charset="0"/>
                      </a:endParaRPr>
                    </a:p>
                  </a:txBody>
                  <a:tcPr marL="9525" marR="9525" marT="9525" marB="0" anchor="ctr">
                    <a:lnL w="12700" cmpd="sng">
                      <a:noFill/>
                    </a:lnL>
                    <a:lnR w="12700" cmpd="sng">
                      <a:noFill/>
                    </a:lnR>
                    <a:lnT w="6350" cap="flat" cmpd="sng" algn="ctr">
                      <a:solidFill>
                        <a:sysClr val="window" lastClr="FFFFFF">
                          <a:lumMod val="75000"/>
                        </a:sys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082128"/>
                  </a:ext>
                </a:extLst>
              </a:tr>
            </a:tbl>
          </a:graphicData>
        </a:graphic>
      </p:graphicFrame>
      <p:pic>
        <p:nvPicPr>
          <p:cNvPr id="9" name="Obrázek 8" descr="Obsah obrázku mapa&#10;&#10;Popis byl vytvořen automaticky">
            <a:extLst>
              <a:ext uri="{FF2B5EF4-FFF2-40B4-BE49-F238E27FC236}">
                <a16:creationId xmlns:a16="http://schemas.microsoft.com/office/drawing/2014/main" id="{886717DC-1E95-DB8E-E27A-63486FC89A0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595782" y="2468163"/>
            <a:ext cx="6538159" cy="3713853"/>
          </a:xfrm>
          <a:prstGeom prst="rect">
            <a:avLst/>
          </a:prstGeom>
        </p:spPr>
      </p:pic>
    </p:spTree>
    <p:extLst>
      <p:ext uri="{BB962C8B-B14F-4D97-AF65-F5344CB8AC3E}">
        <p14:creationId xmlns:p14="http://schemas.microsoft.com/office/powerpoint/2010/main" val="19312031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Nadpis 2">
            <a:extLst>
              <a:ext uri="{FF2B5EF4-FFF2-40B4-BE49-F238E27FC236}">
                <a16:creationId xmlns:a16="http://schemas.microsoft.com/office/drawing/2014/main" id="{71D29E70-2E4A-4AB2-AB1D-48C7B9CF5103}"/>
              </a:ext>
            </a:extLst>
          </p:cNvPr>
          <p:cNvSpPr txBox="1">
            <a:spLocks/>
          </p:cNvSpPr>
          <p:nvPr/>
        </p:nvSpPr>
        <p:spPr>
          <a:xfrm>
            <a:off x="75007" y="416313"/>
            <a:ext cx="12016508" cy="523086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4800" b="1" i="0" u="none" strike="noStrike" kern="1200" cap="none" spc="0" normalizeH="0" baseline="0" noProof="0" dirty="0">
                <a:ln>
                  <a:noFill/>
                </a:ln>
                <a:solidFill>
                  <a:prstClr val="black"/>
                </a:solidFill>
                <a:effectLst/>
                <a:uLnTx/>
                <a:uFillTx/>
                <a:latin typeface="Calibri" panose="020F0502020204030204"/>
                <a:ea typeface="+mj-ea"/>
                <a:cs typeface="+mj-cs"/>
              </a:rPr>
              <a:t>Jak bude vypadat zátěž české diabetologie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4800" b="1" i="0" u="none" strike="noStrike" kern="1200" cap="none" spc="0" normalizeH="0" baseline="0" noProof="0" dirty="0">
                <a:ln>
                  <a:noFill/>
                </a:ln>
                <a:solidFill>
                  <a:prstClr val="black"/>
                </a:solidFill>
                <a:effectLst/>
                <a:uLnTx/>
                <a:uFillTx/>
                <a:latin typeface="Calibri" panose="020F0502020204030204"/>
                <a:ea typeface="+mj-ea"/>
                <a:cs typeface="+mj-cs"/>
              </a:rPr>
              <a:t>v budoucnosti? </a:t>
            </a:r>
            <a:br>
              <a:rPr kumimoji="0" lang="cs-CZ" sz="4800" b="1" i="0" u="none" strike="noStrike" kern="1200" cap="none" spc="0" normalizeH="0" baseline="0" noProof="0" dirty="0">
                <a:ln>
                  <a:noFill/>
                </a:ln>
                <a:solidFill>
                  <a:prstClr val="black"/>
                </a:solidFill>
                <a:effectLst/>
                <a:uLnTx/>
                <a:uFillTx/>
                <a:latin typeface="Calibri" panose="020F0502020204030204"/>
                <a:ea typeface="+mj-ea"/>
                <a:cs typeface="+mj-cs"/>
              </a:rPr>
            </a:br>
            <a:br>
              <a:rPr kumimoji="0" lang="cs-CZ" sz="4800" b="1" i="0" u="none" strike="noStrike" kern="1200" cap="none" spc="0" normalizeH="0" baseline="0" noProof="0" dirty="0">
                <a:ln>
                  <a:noFill/>
                </a:ln>
                <a:solidFill>
                  <a:prstClr val="black"/>
                </a:solidFill>
                <a:effectLst/>
                <a:uLnTx/>
                <a:uFillTx/>
                <a:latin typeface="Calibri" panose="020F0502020204030204"/>
                <a:ea typeface="+mj-ea"/>
                <a:cs typeface="+mj-cs"/>
              </a:rPr>
            </a:br>
            <a:br>
              <a:rPr kumimoji="0" lang="cs-CZ" sz="3600" b="1"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cs-CZ" sz="6000" b="1" i="0" u="none" strike="noStrike" kern="1200" cap="none" spc="0" normalizeH="0" baseline="0" noProof="0" dirty="0">
                <a:ln>
                  <a:noFill/>
                </a:ln>
                <a:solidFill>
                  <a:srgbClr val="0000FF"/>
                </a:solidFill>
                <a:effectLst/>
                <a:uLnTx/>
                <a:uFillTx/>
                <a:latin typeface="Calibri" panose="020F0502020204030204"/>
                <a:ea typeface="+mj-ea"/>
                <a:cs typeface="+mj-cs"/>
              </a:rPr>
              <a:t>Šancí je primární prevence …..</a:t>
            </a:r>
            <a:br>
              <a:rPr kumimoji="0" lang="cs-CZ" sz="3600" b="1" i="0" u="none" strike="noStrike" kern="1200" cap="none" spc="0" normalizeH="0" baseline="0" noProof="0" dirty="0">
                <a:ln>
                  <a:noFill/>
                </a:ln>
                <a:solidFill>
                  <a:srgbClr val="0000FF"/>
                </a:solidFill>
                <a:effectLst/>
                <a:uLnTx/>
                <a:uFillTx/>
                <a:latin typeface="Calibri" panose="020F0502020204030204"/>
                <a:ea typeface="+mj-ea"/>
                <a:cs typeface="+mj-cs"/>
              </a:rPr>
            </a:br>
            <a:endParaRPr kumimoji="0" lang="cs-CZ" sz="3600" b="1" i="0" u="none" strike="noStrike" kern="1200" cap="none" spc="0" normalizeH="0" baseline="0" noProof="0" dirty="0">
              <a:ln>
                <a:noFill/>
              </a:ln>
              <a:solidFill>
                <a:srgbClr val="0000FF"/>
              </a:solidFill>
              <a:effectLst/>
              <a:uLnTx/>
              <a:uFillTx/>
              <a:latin typeface="Calibri" panose="020F05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600" b="1" i="1" u="none" strike="noStrike" kern="1200" cap="none" spc="0" normalizeH="0" baseline="0" noProof="0" dirty="0">
                <a:ln>
                  <a:noFill/>
                </a:ln>
                <a:solidFill>
                  <a:srgbClr val="FF0000"/>
                </a:solidFill>
                <a:effectLst/>
                <a:uLnTx/>
                <a:uFillTx/>
                <a:latin typeface="Calibri" panose="020F0502020204030204"/>
                <a:ea typeface="+mj-ea"/>
                <a:cs typeface="+mj-cs"/>
              </a:rPr>
              <a:t>… je-li ovšem populací vyslyšena</a:t>
            </a:r>
            <a:endParaRPr kumimoji="0" lang="en-US" sz="5600" b="1" i="1" u="none" strike="noStrike" kern="1200" cap="none" spc="0" normalizeH="0" baseline="0" noProof="0" dirty="0">
              <a:ln>
                <a:noFill/>
              </a:ln>
              <a:solidFill>
                <a:srgbClr val="FF0000"/>
              </a:solidFill>
              <a:effectLst/>
              <a:uLnTx/>
              <a:uFillTx/>
              <a:latin typeface="Calibri" panose="020F0502020204030204"/>
              <a:ea typeface="+mj-ea"/>
              <a:cs typeface="+mj-cs"/>
            </a:endParaRPr>
          </a:p>
        </p:txBody>
      </p:sp>
      <p:sp>
        <p:nvSpPr>
          <p:cNvPr id="2" name="Šipka: dolů 1">
            <a:extLst>
              <a:ext uri="{FF2B5EF4-FFF2-40B4-BE49-F238E27FC236}">
                <a16:creationId xmlns:a16="http://schemas.microsoft.com/office/drawing/2014/main" id="{68E214EF-3BB4-417F-932B-858B277FF984}"/>
              </a:ext>
            </a:extLst>
          </p:cNvPr>
          <p:cNvSpPr/>
          <p:nvPr/>
        </p:nvSpPr>
        <p:spPr>
          <a:xfrm>
            <a:off x="5304514" y="5249917"/>
            <a:ext cx="1557494" cy="794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4575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14D1-DBED-1A9D-EB68-E3919656EDAF}"/>
              </a:ext>
            </a:extLst>
          </p:cNvPr>
          <p:cNvSpPr>
            <a:spLocks noGrp="1"/>
          </p:cNvSpPr>
          <p:nvPr>
            <p:ph type="title"/>
          </p:nvPr>
        </p:nvSpPr>
        <p:spPr>
          <a:xfrm>
            <a:off x="114300" y="142133"/>
            <a:ext cx="12077699" cy="832353"/>
          </a:xfrm>
        </p:spPr>
        <p:txBody>
          <a:bodyPr>
            <a:normAutofit fontScale="90000"/>
          </a:bodyPr>
          <a:lstStyle/>
          <a:p>
            <a:r>
              <a:rPr lang="cs-CZ" dirty="0"/>
              <a:t>Vývoj obezity v ČR za období 1993–2019 (populace 15+)</a:t>
            </a:r>
          </a:p>
        </p:txBody>
      </p:sp>
      <p:sp>
        <p:nvSpPr>
          <p:cNvPr id="3" name="TextovéPole 27">
            <a:extLst>
              <a:ext uri="{FF2B5EF4-FFF2-40B4-BE49-F238E27FC236}">
                <a16:creationId xmlns:a16="http://schemas.microsoft.com/office/drawing/2014/main" id="{24ADFDD2-E8F9-0069-844E-F78E62D6428D}"/>
              </a:ext>
            </a:extLst>
          </p:cNvPr>
          <p:cNvSpPr txBox="1"/>
          <p:nvPr>
            <p:custDataLst>
              <p:tags r:id="rId1"/>
            </p:custDataLst>
          </p:nvPr>
        </p:nvSpPr>
        <p:spPr>
          <a:xfrm>
            <a:off x="114300" y="843681"/>
            <a:ext cx="179408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a:ln>
                  <a:noFill/>
                </a:ln>
                <a:solidFill>
                  <a:prstClr val="black"/>
                </a:solidFill>
                <a:effectLst/>
                <a:uLnTx/>
                <a:uFillTx/>
                <a:latin typeface="Calibri" panose="020F0502020204030204"/>
                <a:ea typeface="+mn-ea"/>
                <a:cs typeface="+mn-cs"/>
              </a:rPr>
              <a:t>Zdroj</a:t>
            </a:r>
            <a:r>
              <a:rPr kumimoji="0" lang="en-US" sz="11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0" cap="none" spc="0" normalizeH="0" baseline="0" noProof="0" dirty="0" err="1">
                <a:ln>
                  <a:noFill/>
                </a:ln>
                <a:solidFill>
                  <a:prstClr val="black"/>
                </a:solidFill>
                <a:effectLst/>
                <a:uLnTx/>
                <a:uFillTx/>
                <a:latin typeface="Calibri" panose="020F0502020204030204"/>
                <a:ea typeface="+mn-ea"/>
                <a:cs typeface="+mn-cs"/>
              </a:rPr>
              <a:t>dat</a:t>
            </a:r>
            <a:r>
              <a:rPr kumimoji="0" lang="en-US" sz="11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cs-CZ" sz="1100" b="0"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n-US" sz="1100" b="0" i="0" u="none" strike="noStrike" kern="0" cap="none" spc="0" normalizeH="0" baseline="0" noProof="0" dirty="0">
                <a:ln>
                  <a:noFill/>
                </a:ln>
                <a:solidFill>
                  <a:prstClr val="black"/>
                </a:solidFill>
                <a:effectLst/>
                <a:uLnTx/>
                <a:uFillTx/>
                <a:latin typeface="Calibri" panose="020F0502020204030204"/>
                <a:ea typeface="+mn-ea"/>
                <a:cs typeface="+mn-cs"/>
              </a:rPr>
              <a:t>E</a:t>
            </a:r>
            <a:r>
              <a:rPr kumimoji="0" lang="cs-CZ" sz="1100" b="0" i="0" u="none" strike="noStrike" kern="0" cap="none" spc="0" normalizeH="0" baseline="0" noProof="0" dirty="0">
                <a:ln>
                  <a:noFill/>
                </a:ln>
                <a:solidFill>
                  <a:prstClr val="black"/>
                </a:solidFill>
                <a:effectLst/>
                <a:uLnTx/>
                <a:uFillTx/>
                <a:latin typeface="Calibri" panose="020F0502020204030204"/>
                <a:ea typeface="+mn-ea"/>
                <a:cs typeface="+mn-cs"/>
              </a:rPr>
              <a:t>)</a:t>
            </a:r>
            <a:r>
              <a:rPr kumimoji="0" lang="en-US" sz="1100" b="0" i="0" u="none" strike="noStrike" kern="0" cap="none" spc="0" normalizeH="0" baseline="0" noProof="0" dirty="0">
                <a:ln>
                  <a:noFill/>
                </a:ln>
                <a:solidFill>
                  <a:prstClr val="black"/>
                </a:solidFill>
                <a:effectLst/>
                <a:uLnTx/>
                <a:uFillTx/>
                <a:latin typeface="Calibri" panose="020F0502020204030204"/>
                <a:ea typeface="+mn-ea"/>
                <a:cs typeface="+mn-cs"/>
              </a:rPr>
              <a:t>HIS </a:t>
            </a:r>
            <a:r>
              <a:rPr kumimoji="0" lang="cs-CZ" sz="1100" b="0" i="0" u="none" strike="noStrike" kern="0" cap="none" spc="0" normalizeH="0" baseline="0" noProof="0" dirty="0">
                <a:ln>
                  <a:noFill/>
                </a:ln>
                <a:solidFill>
                  <a:prstClr val="black"/>
                </a:solidFill>
                <a:effectLst/>
                <a:uLnTx/>
                <a:uFillTx/>
                <a:latin typeface="Calibri" panose="020F0502020204030204"/>
                <a:ea typeface="+mn-ea"/>
                <a:cs typeface="+mn-cs"/>
              </a:rPr>
              <a:t>1993–</a:t>
            </a:r>
            <a:r>
              <a:rPr kumimoji="0" lang="en-US" sz="1100" b="0" i="0" u="none" strike="noStrike" kern="0" cap="none" spc="0" normalizeH="0" baseline="0" noProof="0" dirty="0">
                <a:ln>
                  <a:noFill/>
                </a:ln>
                <a:solidFill>
                  <a:prstClr val="black"/>
                </a:solidFill>
                <a:effectLst/>
                <a:uLnTx/>
                <a:uFillTx/>
                <a:latin typeface="Calibri" panose="020F0502020204030204"/>
                <a:ea typeface="+mn-ea"/>
                <a:cs typeface="+mn-cs"/>
              </a:rPr>
              <a:t>2019</a:t>
            </a:r>
            <a:endParaRPr kumimoji="0" lang="cs-CZ" sz="11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Graf 4">
            <a:extLst>
              <a:ext uri="{FF2B5EF4-FFF2-40B4-BE49-F238E27FC236}">
                <a16:creationId xmlns:a16="http://schemas.microsoft.com/office/drawing/2014/main" id="{8AAA587D-F952-0BCB-2E74-F44708263613}"/>
              </a:ext>
            </a:extLst>
          </p:cNvPr>
          <p:cNvGraphicFramePr>
            <a:graphicFrameLocks/>
          </p:cNvGraphicFramePr>
          <p:nvPr/>
        </p:nvGraphicFramePr>
        <p:xfrm>
          <a:off x="1259250" y="1196657"/>
          <a:ext cx="9673499" cy="4312474"/>
        </p:xfrm>
        <a:graphic>
          <a:graphicData uri="http://schemas.openxmlformats.org/drawingml/2006/chart">
            <c:chart xmlns:c="http://schemas.openxmlformats.org/drawingml/2006/chart" xmlns:r="http://schemas.openxmlformats.org/officeDocument/2006/relationships" r:id="rId3"/>
          </a:graphicData>
        </a:graphic>
      </p:graphicFrame>
      <p:sp>
        <p:nvSpPr>
          <p:cNvPr id="6" name="Zástupný obsah 1">
            <a:extLst>
              <a:ext uri="{FF2B5EF4-FFF2-40B4-BE49-F238E27FC236}">
                <a16:creationId xmlns:a16="http://schemas.microsoft.com/office/drawing/2014/main" id="{3829BD64-96CC-DA79-0DC0-BE19FB831760}"/>
              </a:ext>
            </a:extLst>
          </p:cNvPr>
          <p:cNvSpPr txBox="1">
            <a:spLocks/>
          </p:cNvSpPr>
          <p:nvPr/>
        </p:nvSpPr>
        <p:spPr>
          <a:xfrm>
            <a:off x="141313" y="5725725"/>
            <a:ext cx="11588090" cy="832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400" b="1" i="0" u="none" strike="noStrike" kern="1200" cap="none" spc="0" normalizeH="0" baseline="0" noProof="0" dirty="0">
                <a:ln>
                  <a:noFill/>
                </a:ln>
                <a:solidFill>
                  <a:srgbClr val="C00000"/>
                </a:solidFill>
                <a:effectLst/>
                <a:uLnTx/>
                <a:uFillTx/>
                <a:latin typeface="Calibri" panose="020F0502020204030204"/>
                <a:ea typeface="+mn-ea"/>
                <a:cs typeface="+mn-cs"/>
              </a:rPr>
              <a:t>Nadváhou nebo obezitou trpělo v roce 2019 více než 2/3 mužů a cca polovina žen.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cs-CZ" sz="2400" b="1" i="0" u="none" strike="noStrike" kern="1200" cap="none" spc="0" normalizeH="0" baseline="0" noProof="0" dirty="0">
                <a:ln>
                  <a:noFill/>
                </a:ln>
                <a:solidFill>
                  <a:srgbClr val="C00000"/>
                </a:solidFill>
                <a:effectLst/>
                <a:uLnTx/>
                <a:uFillTx/>
                <a:latin typeface="Calibri" panose="020F0502020204030204"/>
                <a:ea typeface="+mn-ea"/>
                <a:cs typeface="+mn-cs"/>
              </a:rPr>
              <a:t>Podíl osob s obezitou dlouhodobě roste.</a:t>
            </a:r>
          </a:p>
        </p:txBody>
      </p:sp>
      <p:sp>
        <p:nvSpPr>
          <p:cNvPr id="7" name="TextovéPole 6">
            <a:extLst>
              <a:ext uri="{FF2B5EF4-FFF2-40B4-BE49-F238E27FC236}">
                <a16:creationId xmlns:a16="http://schemas.microsoft.com/office/drawing/2014/main" id="{C3CD5000-DE03-ED54-377C-7ED2C199076F}"/>
              </a:ext>
            </a:extLst>
          </p:cNvPr>
          <p:cNvSpPr txBox="1"/>
          <p:nvPr/>
        </p:nvSpPr>
        <p:spPr>
          <a:xfrm>
            <a:off x="686774" y="1306702"/>
            <a:ext cx="649131" cy="369332"/>
          </a:xfrm>
          <a:prstGeom prst="rect">
            <a:avLst/>
          </a:prstGeom>
          <a:noFill/>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14781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4">
            <a:extLst>
              <a:ext uri="{FF2B5EF4-FFF2-40B4-BE49-F238E27FC236}">
                <a16:creationId xmlns:a16="http://schemas.microsoft.com/office/drawing/2014/main" id="{85DF8549-49A9-4045-9440-3C137B807487}"/>
              </a:ext>
            </a:extLst>
          </p:cNvPr>
          <p:cNvSpPr txBox="1">
            <a:spLocks/>
          </p:cNvSpPr>
          <p:nvPr/>
        </p:nvSpPr>
        <p:spPr>
          <a:xfrm>
            <a:off x="237167" y="4586863"/>
            <a:ext cx="9602158" cy="142341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3600" b="1" i="0" u="none" strike="noStrike" kern="1200" cap="none" spc="0" normalizeH="0" baseline="0" noProof="0" dirty="0">
                <a:ln>
                  <a:noFill/>
                </a:ln>
                <a:solidFill>
                  <a:srgbClr val="D71440"/>
                </a:solidFill>
                <a:effectLst/>
                <a:uLnTx/>
                <a:uFillTx/>
                <a:latin typeface="Calibri" panose="020F0502020204030204"/>
                <a:ea typeface="+mn-ea"/>
                <a:cs typeface="+mn-cs"/>
              </a:rPr>
              <a:t>Nový informační systém pro mapování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3600" b="1" i="0" u="none" strike="noStrike" kern="1200" cap="none" spc="0" normalizeH="0" baseline="0" noProof="0" dirty="0">
                <a:ln>
                  <a:noFill/>
                </a:ln>
                <a:solidFill>
                  <a:srgbClr val="D71440"/>
                </a:solidFill>
                <a:effectLst/>
                <a:uLnTx/>
                <a:uFillTx/>
                <a:latin typeface="Calibri" panose="020F0502020204030204"/>
                <a:ea typeface="+mn-ea"/>
                <a:cs typeface="+mn-cs"/>
              </a:rPr>
              <a:t>a plánování personálních kapacit ve zdravotnictví </a:t>
            </a:r>
          </a:p>
        </p:txBody>
      </p:sp>
    </p:spTree>
    <p:extLst>
      <p:ext uri="{BB962C8B-B14F-4D97-AF65-F5344CB8AC3E}">
        <p14:creationId xmlns:p14="http://schemas.microsoft.com/office/powerpoint/2010/main" val="13789462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a:extLst>
              <a:ext uri="{FF2B5EF4-FFF2-40B4-BE49-F238E27FC236}">
                <a16:creationId xmlns:a16="http://schemas.microsoft.com/office/drawing/2014/main" id="{4299853E-44B4-4B12-83F5-905A93C1A23C}"/>
              </a:ext>
            </a:extLst>
          </p:cNvPr>
          <p:cNvSpPr txBox="1"/>
          <p:nvPr>
            <p:custDataLst>
              <p:tags r:id="rId1"/>
            </p:custDataLst>
          </p:nvPr>
        </p:nvSpPr>
        <p:spPr>
          <a:xfrm>
            <a:off x="272590" y="5412663"/>
            <a:ext cx="11406791" cy="7386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a:ea typeface="+mn-ea"/>
                <a:cs typeface="+mn-cs"/>
              </a:rPr>
              <a:t>Celkový počet diabetiků zahrnuje všechny osoby, které na základě vykázaných dat splnily definiční kritérium pro DM.</a:t>
            </a:r>
            <a:endParaRPr kumimoji="0" lang="cs-CZ" sz="14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400" b="1" i="0" u="none" strike="noStrike" kern="1200" cap="none" spc="0" normalizeH="0" baseline="0" noProof="0" dirty="0">
                <a:ln>
                  <a:noFill/>
                </a:ln>
                <a:solidFill>
                  <a:srgbClr val="D71440"/>
                </a:solidFill>
                <a:effectLst/>
                <a:uLnTx/>
                <a:uFillTx/>
                <a:latin typeface="Calibri" panose="020F0502020204030204"/>
                <a:ea typeface="+mn-ea"/>
                <a:cs typeface="+mn-cs"/>
              </a:rPr>
              <a:t>Za léčené diabetiky považujeme pacienty, kteří mají v daném roce záznam o léčbě inzulínem a/nebo perorálními </a:t>
            </a:r>
            <a:r>
              <a:rPr kumimoji="0" lang="cs-CZ" sz="1400" b="1" i="0" u="none" strike="noStrike" kern="1200" cap="none" spc="0" normalizeH="0" baseline="0" noProof="0" dirty="0" err="1">
                <a:ln>
                  <a:noFill/>
                </a:ln>
                <a:solidFill>
                  <a:srgbClr val="D71440"/>
                </a:solidFill>
                <a:effectLst/>
                <a:uLnTx/>
                <a:uFillTx/>
                <a:latin typeface="Calibri" panose="020F0502020204030204"/>
                <a:ea typeface="+mn-ea"/>
                <a:cs typeface="+mn-cs"/>
              </a:rPr>
              <a:t>antidiabetiky</a:t>
            </a:r>
            <a:r>
              <a:rPr kumimoji="0" lang="cs-CZ" sz="1400" b="1" i="0" u="none" strike="noStrike" kern="1200" cap="none" spc="0" normalizeH="0" baseline="0" noProof="0" dirty="0">
                <a:ln>
                  <a:noFill/>
                </a:ln>
                <a:solidFill>
                  <a:srgbClr val="D71440"/>
                </a:solidFill>
                <a:effectLst/>
                <a:uLnTx/>
                <a:uFillTx/>
                <a:latin typeface="Calibri" panose="020F0502020204030204"/>
                <a:ea typeface="+mn-ea"/>
                <a:cs typeface="+mn-cs"/>
              </a:rPr>
              <a:t> (léčiva z ATC skupiny A10A a/nebo A10B).</a:t>
            </a:r>
            <a:r>
              <a:rPr kumimoji="0" lang="cs-CZ" sz="1400" b="0" i="0" u="none" strike="noStrike" kern="1200" cap="none" spc="0" normalizeH="0" baseline="0" noProof="0" dirty="0">
                <a:ln>
                  <a:noFill/>
                </a:ln>
                <a:solidFill>
                  <a:srgbClr val="000000"/>
                </a:solidFill>
                <a:effectLst/>
                <a:uLnTx/>
                <a:uFillTx/>
                <a:latin typeface="Calibri" panose="020F0502020204030204"/>
                <a:ea typeface="+mn-ea"/>
                <a:cs typeface="+mn-cs"/>
              </a:rPr>
              <a:t> Osoby, u kterých není dostupný žádný záznam o</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cs-CZ" sz="1400" b="0" i="0" u="none" strike="noStrike" kern="1200" cap="none" spc="0" normalizeH="0" baseline="0" noProof="0" dirty="0" err="1">
                <a:ln>
                  <a:noFill/>
                </a:ln>
                <a:solidFill>
                  <a:srgbClr val="000000"/>
                </a:solidFill>
                <a:effectLst/>
                <a:uLnTx/>
                <a:uFillTx/>
                <a:latin typeface="Calibri" panose="020F0502020204030204"/>
                <a:ea typeface="+mn-ea"/>
                <a:cs typeface="+mn-cs"/>
              </a:rPr>
              <a:t>antidiabetické</a:t>
            </a:r>
            <a:r>
              <a:rPr kumimoji="0" lang="cs-CZ" sz="1400" b="0" i="0" u="none" strike="noStrike" kern="1200" cap="none" spc="0" normalizeH="0" baseline="0" noProof="0" dirty="0">
                <a:ln>
                  <a:noFill/>
                </a:ln>
                <a:solidFill>
                  <a:srgbClr val="000000"/>
                </a:solidFill>
                <a:effectLst/>
                <a:uLnTx/>
                <a:uFillTx/>
                <a:latin typeface="Calibri" panose="020F0502020204030204"/>
                <a:ea typeface="+mn-ea"/>
                <a:cs typeface="+mn-cs"/>
              </a:rPr>
              <a:t> léčbě, mohou být léčeny pouze dietou a/nebo se jedná o prediabetes.</a:t>
            </a:r>
          </a:p>
        </p:txBody>
      </p:sp>
      <p:sp>
        <p:nvSpPr>
          <p:cNvPr id="2" name="Title 1"/>
          <p:cNvSpPr>
            <a:spLocks noGrp="1"/>
          </p:cNvSpPr>
          <p:nvPr>
            <p:ph type="title"/>
            <p:custDataLst>
              <p:tags r:id="rId2"/>
            </p:custDataLst>
          </p:nvPr>
        </p:nvSpPr>
        <p:spPr/>
        <p:txBody>
          <a:bodyPr>
            <a:normAutofit/>
          </a:bodyPr>
          <a:lstStyle/>
          <a:p>
            <a:r>
              <a:rPr lang="cs-CZ" sz="2800" dirty="0"/>
              <a:t>Počet pacientů s diabetes </a:t>
            </a:r>
            <a:r>
              <a:rPr lang="cs-CZ" sz="2800" dirty="0" err="1"/>
              <a:t>mellitus</a:t>
            </a:r>
            <a:r>
              <a:rPr lang="cs-CZ" sz="2800" dirty="0"/>
              <a:t> (DM) v české populaci</a:t>
            </a:r>
            <a:endParaRPr lang="en-US" dirty="0">
              <a:solidFill>
                <a:srgbClr val="DA2128"/>
              </a:solidFill>
            </a:endParaRPr>
          </a:p>
        </p:txBody>
      </p:sp>
      <p:graphicFrame>
        <p:nvGraphicFramePr>
          <p:cNvPr id="15" name="Object 3">
            <a:extLst>
              <a:ext uri="{FF2B5EF4-FFF2-40B4-BE49-F238E27FC236}">
                <a16:creationId xmlns:a16="http://schemas.microsoft.com/office/drawing/2014/main" id="{553C3285-0897-4FB2-0586-40E6D1030F2D}"/>
              </a:ext>
            </a:extLst>
          </p:cNvPr>
          <p:cNvGraphicFramePr>
            <a:graphicFrameLocks/>
          </p:cNvGraphicFramePr>
          <p:nvPr>
            <p:custDataLst>
              <p:tags r:id="rId3"/>
            </p:custDataLst>
          </p:nvPr>
        </p:nvGraphicFramePr>
        <p:xfrm>
          <a:off x="375543" y="815718"/>
          <a:ext cx="10509016" cy="412442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Tabulka 15">
            <a:extLst>
              <a:ext uri="{FF2B5EF4-FFF2-40B4-BE49-F238E27FC236}">
                <a16:creationId xmlns:a16="http://schemas.microsoft.com/office/drawing/2014/main" id="{A1334938-1218-15A4-A1CB-3E02086C744F}"/>
              </a:ext>
            </a:extLst>
          </p:cNvPr>
          <p:cNvGraphicFramePr>
            <a:graphicFrameLocks noGrp="1"/>
          </p:cNvGraphicFramePr>
          <p:nvPr>
            <p:custDataLst>
              <p:tags r:id="rId4"/>
            </p:custDataLst>
          </p:nvPr>
        </p:nvGraphicFramePr>
        <p:xfrm>
          <a:off x="375543" y="5061696"/>
          <a:ext cx="10340868" cy="228600"/>
        </p:xfrm>
        <a:graphic>
          <a:graphicData uri="http://schemas.openxmlformats.org/drawingml/2006/table">
            <a:tbl>
              <a:tblPr/>
              <a:tblGrid>
                <a:gridCol w="1261668">
                  <a:extLst>
                    <a:ext uri="{9D8B030D-6E8A-4147-A177-3AD203B41FA5}">
                      <a16:colId xmlns:a16="http://schemas.microsoft.com/office/drawing/2014/main" val="3028283374"/>
                    </a:ext>
                  </a:extLst>
                </a:gridCol>
                <a:gridCol w="698400">
                  <a:extLst>
                    <a:ext uri="{9D8B030D-6E8A-4147-A177-3AD203B41FA5}">
                      <a16:colId xmlns:a16="http://schemas.microsoft.com/office/drawing/2014/main" val="3610115771"/>
                    </a:ext>
                  </a:extLst>
                </a:gridCol>
                <a:gridCol w="698400">
                  <a:extLst>
                    <a:ext uri="{9D8B030D-6E8A-4147-A177-3AD203B41FA5}">
                      <a16:colId xmlns:a16="http://schemas.microsoft.com/office/drawing/2014/main" val="67112314"/>
                    </a:ext>
                  </a:extLst>
                </a:gridCol>
                <a:gridCol w="698400">
                  <a:extLst>
                    <a:ext uri="{9D8B030D-6E8A-4147-A177-3AD203B41FA5}">
                      <a16:colId xmlns:a16="http://schemas.microsoft.com/office/drawing/2014/main" val="2709641970"/>
                    </a:ext>
                  </a:extLst>
                </a:gridCol>
                <a:gridCol w="698400">
                  <a:extLst>
                    <a:ext uri="{9D8B030D-6E8A-4147-A177-3AD203B41FA5}">
                      <a16:colId xmlns:a16="http://schemas.microsoft.com/office/drawing/2014/main" val="2809088471"/>
                    </a:ext>
                  </a:extLst>
                </a:gridCol>
                <a:gridCol w="698400">
                  <a:extLst>
                    <a:ext uri="{9D8B030D-6E8A-4147-A177-3AD203B41FA5}">
                      <a16:colId xmlns:a16="http://schemas.microsoft.com/office/drawing/2014/main" val="1230600458"/>
                    </a:ext>
                  </a:extLst>
                </a:gridCol>
                <a:gridCol w="698400">
                  <a:extLst>
                    <a:ext uri="{9D8B030D-6E8A-4147-A177-3AD203B41FA5}">
                      <a16:colId xmlns:a16="http://schemas.microsoft.com/office/drawing/2014/main" val="3799314857"/>
                    </a:ext>
                  </a:extLst>
                </a:gridCol>
                <a:gridCol w="698400">
                  <a:extLst>
                    <a:ext uri="{9D8B030D-6E8A-4147-A177-3AD203B41FA5}">
                      <a16:colId xmlns:a16="http://schemas.microsoft.com/office/drawing/2014/main" val="2540060455"/>
                    </a:ext>
                  </a:extLst>
                </a:gridCol>
                <a:gridCol w="698400">
                  <a:extLst>
                    <a:ext uri="{9D8B030D-6E8A-4147-A177-3AD203B41FA5}">
                      <a16:colId xmlns:a16="http://schemas.microsoft.com/office/drawing/2014/main" val="823000090"/>
                    </a:ext>
                  </a:extLst>
                </a:gridCol>
                <a:gridCol w="698400">
                  <a:extLst>
                    <a:ext uri="{9D8B030D-6E8A-4147-A177-3AD203B41FA5}">
                      <a16:colId xmlns:a16="http://schemas.microsoft.com/office/drawing/2014/main" val="946419968"/>
                    </a:ext>
                  </a:extLst>
                </a:gridCol>
                <a:gridCol w="698400">
                  <a:extLst>
                    <a:ext uri="{9D8B030D-6E8A-4147-A177-3AD203B41FA5}">
                      <a16:colId xmlns:a16="http://schemas.microsoft.com/office/drawing/2014/main" val="2674268115"/>
                    </a:ext>
                  </a:extLst>
                </a:gridCol>
                <a:gridCol w="698400">
                  <a:extLst>
                    <a:ext uri="{9D8B030D-6E8A-4147-A177-3AD203B41FA5}">
                      <a16:colId xmlns:a16="http://schemas.microsoft.com/office/drawing/2014/main" val="2909409797"/>
                    </a:ext>
                  </a:extLst>
                </a:gridCol>
                <a:gridCol w="698400">
                  <a:extLst>
                    <a:ext uri="{9D8B030D-6E8A-4147-A177-3AD203B41FA5}">
                      <a16:colId xmlns:a16="http://schemas.microsoft.com/office/drawing/2014/main" val="2593486465"/>
                    </a:ext>
                  </a:extLst>
                </a:gridCol>
                <a:gridCol w="698400">
                  <a:extLst>
                    <a:ext uri="{9D8B030D-6E8A-4147-A177-3AD203B41FA5}">
                      <a16:colId xmlns:a16="http://schemas.microsoft.com/office/drawing/2014/main" val="162186066"/>
                    </a:ext>
                  </a:extLst>
                </a:gridCol>
              </a:tblGrid>
              <a:tr h="2286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rtl="0" fontAlgn="b"/>
                      <a:r>
                        <a:rPr lang="cs-CZ" sz="1400" b="0" i="0" u="none" strike="noStrike" dirty="0">
                          <a:solidFill>
                            <a:srgbClr val="000000"/>
                          </a:solidFill>
                          <a:effectLst/>
                          <a:latin typeface="+mn-lt"/>
                          <a:cs typeface="Calibri" panose="020F0502020204030204" pitchFamily="34" charset="0"/>
                        </a:rPr>
                        <a:t>Podíl</a:t>
                      </a:r>
                      <a:r>
                        <a:rPr lang="cs-CZ" sz="1400" b="0" i="0" u="none" strike="noStrike" baseline="0" dirty="0">
                          <a:solidFill>
                            <a:srgbClr val="000000"/>
                          </a:solidFill>
                          <a:effectLst/>
                          <a:latin typeface="+mn-lt"/>
                          <a:cs typeface="Calibri" panose="020F0502020204030204" pitchFamily="34" charset="0"/>
                        </a:rPr>
                        <a:t> léčených</a:t>
                      </a:r>
                      <a:endParaRPr lang="cs-CZ" sz="1400" b="0" i="0" u="none" strike="noStrike" dirty="0">
                        <a:solidFill>
                          <a:srgbClr val="000000"/>
                        </a:solidFill>
                        <a:effectLst/>
                        <a:latin typeface="+mn-lt"/>
                        <a:cs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dirty="0">
                          <a:solidFill>
                            <a:srgbClr val="000000"/>
                          </a:solidFill>
                          <a:effectLst/>
                          <a:latin typeface="+mn-lt"/>
                        </a:rPr>
                        <a:t>67,6 %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dirty="0">
                          <a:solidFill>
                            <a:srgbClr val="000000"/>
                          </a:solidFill>
                          <a:effectLst/>
                          <a:latin typeface="+mn-lt"/>
                        </a:rPr>
                        <a:t>69,6 %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a:solidFill>
                            <a:srgbClr val="000000"/>
                          </a:solidFill>
                          <a:effectLst/>
                          <a:latin typeface="+mn-lt"/>
                        </a:rPr>
                        <a:t>71,1 %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a:solidFill>
                            <a:srgbClr val="000000"/>
                          </a:solidFill>
                          <a:effectLst/>
                          <a:latin typeface="+mn-lt"/>
                        </a:rPr>
                        <a:t>72,1 %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dirty="0">
                          <a:solidFill>
                            <a:srgbClr val="000000"/>
                          </a:solidFill>
                          <a:effectLst/>
                          <a:latin typeface="+mn-lt"/>
                        </a:rPr>
                        <a:t>72,9 %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a:solidFill>
                            <a:srgbClr val="000000"/>
                          </a:solidFill>
                          <a:effectLst/>
                          <a:latin typeface="+mn-lt"/>
                        </a:rPr>
                        <a:t>73,8 %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a:solidFill>
                            <a:srgbClr val="000000"/>
                          </a:solidFill>
                          <a:effectLst/>
                          <a:latin typeface="+mn-lt"/>
                        </a:rPr>
                        <a:t>74,3 %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dirty="0">
                          <a:solidFill>
                            <a:srgbClr val="000000"/>
                          </a:solidFill>
                          <a:effectLst/>
                          <a:latin typeface="+mn-lt"/>
                        </a:rPr>
                        <a:t>74,5 %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dirty="0">
                          <a:solidFill>
                            <a:srgbClr val="000000"/>
                          </a:solidFill>
                          <a:effectLst/>
                          <a:latin typeface="+mn-lt"/>
                        </a:rPr>
                        <a:t>74,8 %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a:solidFill>
                            <a:srgbClr val="000000"/>
                          </a:solidFill>
                          <a:effectLst/>
                          <a:latin typeface="+mn-lt"/>
                        </a:rPr>
                        <a:t>74,9 %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a:solidFill>
                            <a:srgbClr val="000000"/>
                          </a:solidFill>
                          <a:effectLst/>
                          <a:latin typeface="+mn-lt"/>
                        </a:rPr>
                        <a:t>76,3 %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dirty="0">
                          <a:solidFill>
                            <a:srgbClr val="000000"/>
                          </a:solidFill>
                          <a:effectLst/>
                          <a:latin typeface="+mn-lt"/>
                        </a:rPr>
                        <a:t>76,1 %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b"/>
                      <a:r>
                        <a:rPr lang="cs-CZ" sz="1400" b="0" i="0" u="none" strike="noStrike" dirty="0">
                          <a:solidFill>
                            <a:srgbClr val="000000"/>
                          </a:solidFill>
                          <a:effectLst/>
                          <a:latin typeface="+mn-lt"/>
                        </a:rPr>
                        <a:t>77,0 %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9BB"/>
                    </a:solidFill>
                  </a:tcPr>
                </a:tc>
                <a:extLst>
                  <a:ext uri="{0D108BD9-81ED-4DB2-BD59-A6C34878D82A}">
                    <a16:rowId xmlns:a16="http://schemas.microsoft.com/office/drawing/2014/main" val="3448257817"/>
                  </a:ext>
                </a:extLst>
              </a:tr>
            </a:tbl>
          </a:graphicData>
        </a:graphic>
      </p:graphicFrame>
      <p:sp>
        <p:nvSpPr>
          <p:cNvPr id="17" name="TextBox 6">
            <a:extLst>
              <a:ext uri="{FF2B5EF4-FFF2-40B4-BE49-F238E27FC236}">
                <a16:creationId xmlns:a16="http://schemas.microsoft.com/office/drawing/2014/main" id="{10D1048C-E217-F42A-9C3C-ED26E6B23012}"/>
              </a:ext>
            </a:extLst>
          </p:cNvPr>
          <p:cNvSpPr txBox="1"/>
          <p:nvPr>
            <p:custDataLst>
              <p:tags r:id="rId5"/>
            </p:custDataLst>
          </p:nvPr>
        </p:nvSpPr>
        <p:spPr>
          <a:xfrm>
            <a:off x="272590" y="584874"/>
            <a:ext cx="1186255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Zdroj dat: NRHZS 2010–2022; osoby se záznamem potvrzujícím DM v jednotlivých letech 2010–2022</a:t>
            </a:r>
            <a:endParaRPr kumimoji="0" lang="cs-CZ" sz="1400" b="0" i="0" u="none" strike="noStrike" kern="1200" cap="none" spc="0" normalizeH="0" baseline="0" noProof="0" dirty="0">
              <a:ln>
                <a:noFill/>
              </a:ln>
              <a:solidFill>
                <a:srgbClr val="D71440"/>
              </a:solidFill>
              <a:effectLst/>
              <a:uLnTx/>
              <a:uFillTx/>
              <a:latin typeface="Calibri" panose="020F0502020204030204"/>
              <a:ea typeface="+mn-ea"/>
              <a:cs typeface="Arial" panose="020B0604020202020204" pitchFamily="34" charset="0"/>
            </a:endParaRPr>
          </a:p>
        </p:txBody>
      </p:sp>
      <p:sp>
        <p:nvSpPr>
          <p:cNvPr id="3" name="TextovéPole 2">
            <a:extLst>
              <a:ext uri="{FF2B5EF4-FFF2-40B4-BE49-F238E27FC236}">
                <a16:creationId xmlns:a16="http://schemas.microsoft.com/office/drawing/2014/main" id="{1EF4D084-007F-249B-EA0C-A37C821E7B65}"/>
              </a:ext>
            </a:extLst>
          </p:cNvPr>
          <p:cNvSpPr txBox="1"/>
          <p:nvPr/>
        </p:nvSpPr>
        <p:spPr>
          <a:xfrm rot="1546091">
            <a:off x="9102484" y="615651"/>
            <a:ext cx="2837589" cy="553998"/>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prstClr val="black"/>
                </a:solidFill>
                <a:effectLst/>
                <a:uLnTx/>
                <a:uFillTx/>
                <a:latin typeface="Calibri" panose="020F0502020204030204"/>
                <a:ea typeface="+mn-ea"/>
                <a:cs typeface="+mn-cs"/>
              </a:rPr>
              <a:t>+ 20% ZA 10 LET </a:t>
            </a:r>
          </a:p>
        </p:txBody>
      </p:sp>
    </p:spTree>
    <p:extLst>
      <p:ext uri="{BB962C8B-B14F-4D97-AF65-F5344CB8AC3E}">
        <p14:creationId xmlns:p14="http://schemas.microsoft.com/office/powerpoint/2010/main" val="21065158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textu 4">
            <a:extLst>
              <a:ext uri="{FF2B5EF4-FFF2-40B4-BE49-F238E27FC236}">
                <a16:creationId xmlns:a16="http://schemas.microsoft.com/office/drawing/2014/main" id="{85DF8549-49A9-4045-9440-3C137B807487}"/>
              </a:ext>
            </a:extLst>
          </p:cNvPr>
          <p:cNvSpPr txBox="1">
            <a:spLocks/>
          </p:cNvSpPr>
          <p:nvPr/>
        </p:nvSpPr>
        <p:spPr>
          <a:xfrm>
            <a:off x="176877" y="4354063"/>
            <a:ext cx="7941633" cy="115379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4200" b="1" i="0" u="none" strike="noStrike" kern="1200" cap="none" spc="0" normalizeH="0" baseline="0" noProof="0" dirty="0">
                <a:ln>
                  <a:noFill/>
                </a:ln>
                <a:solidFill>
                  <a:srgbClr val="D71440"/>
                </a:solidFill>
                <a:effectLst/>
                <a:uLnTx/>
                <a:uFillTx/>
                <a:latin typeface="Calibri" panose="020F0502020204030204"/>
                <a:ea typeface="+mn-ea"/>
                <a:cs typeface="+mn-cs"/>
              </a:rPr>
              <a:t>Závěrem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cs-CZ" sz="4200" dirty="0">
                <a:solidFill>
                  <a:srgbClr val="D71440"/>
                </a:solidFill>
                <a:latin typeface="Calibri" panose="020F0502020204030204"/>
              </a:rPr>
              <a:t>N</a:t>
            </a:r>
            <a:r>
              <a:rPr kumimoji="0" lang="cs-CZ" sz="4200" b="1" i="0" u="none" strike="noStrike" kern="1200" cap="none" spc="0" normalizeH="0" baseline="0" noProof="0" dirty="0" err="1">
                <a:ln>
                  <a:noFill/>
                </a:ln>
                <a:solidFill>
                  <a:srgbClr val="D71440"/>
                </a:solidFill>
                <a:effectLst/>
                <a:uLnTx/>
                <a:uFillTx/>
                <a:latin typeface="Calibri" panose="020F0502020204030204"/>
                <a:ea typeface="+mn-ea"/>
                <a:cs typeface="+mn-cs"/>
              </a:rPr>
              <a:t>ezapomínejme</a:t>
            </a:r>
            <a:r>
              <a:rPr kumimoji="0" lang="cs-CZ" sz="4200" b="1" i="0" u="none" strike="noStrike" kern="1200" cap="none" spc="0" normalizeH="0" baseline="0" noProof="0" dirty="0">
                <a:ln>
                  <a:noFill/>
                </a:ln>
                <a:solidFill>
                  <a:srgbClr val="D71440"/>
                </a:solidFill>
                <a:effectLst/>
                <a:uLnTx/>
                <a:uFillTx/>
                <a:latin typeface="Calibri" panose="020F0502020204030204"/>
                <a:ea typeface="+mn-ea"/>
                <a:cs typeface="+mn-cs"/>
              </a:rPr>
              <a:t> na NLZP,         zejména na sestry</a:t>
            </a:r>
          </a:p>
        </p:txBody>
      </p:sp>
    </p:spTree>
    <p:extLst>
      <p:ext uri="{BB962C8B-B14F-4D97-AF65-F5344CB8AC3E}">
        <p14:creationId xmlns:p14="http://schemas.microsoft.com/office/powerpoint/2010/main" val="33275131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431" y="308162"/>
            <a:ext cx="10515600" cy="631595"/>
          </a:xfrm>
        </p:spPr>
        <p:txBody>
          <a:bodyPr>
            <a:normAutofit/>
          </a:bodyPr>
          <a:lstStyle/>
          <a:p>
            <a:r>
              <a:rPr lang="cs-CZ" sz="2600" dirty="0">
                <a:solidFill>
                  <a:srgbClr val="C00000"/>
                </a:solidFill>
              </a:rPr>
              <a:t>Úvazky sester dle hlavních segmentů péče</a:t>
            </a:r>
            <a:endParaRPr lang="en-US" sz="2600" dirty="0">
              <a:solidFill>
                <a:srgbClr val="C00000"/>
              </a:solidFill>
            </a:endParaRPr>
          </a:p>
        </p:txBody>
      </p:sp>
      <p:sp>
        <p:nvSpPr>
          <p:cNvPr id="31" name="TextovéPole 30">
            <a:extLst>
              <a:ext uri="{FF2B5EF4-FFF2-40B4-BE49-F238E27FC236}">
                <a16:creationId xmlns:a16="http://schemas.microsoft.com/office/drawing/2014/main" id="{BD25EFF4-FB85-4D39-B7A3-5E3D724207DB}"/>
              </a:ext>
            </a:extLst>
          </p:cNvPr>
          <p:cNvSpPr txBox="1"/>
          <p:nvPr/>
        </p:nvSpPr>
        <p:spPr>
          <a:xfrm>
            <a:off x="460704" y="932200"/>
            <a:ext cx="4347849" cy="665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92929">
                    <a:lumMod val="65000"/>
                    <a:lumOff val="35000"/>
                  </a:srgbClr>
                </a:solidFill>
                <a:latin typeface="+mn-lt"/>
                <a:ea typeface="+mn-ea"/>
                <a:cs typeface="+mn-cs"/>
              </a:defRPr>
            </a:pPr>
            <a:r>
              <a:rPr kumimoji="0" lang="cs-CZ" sz="1862" b="1" i="0" u="none" strike="noStrike" kern="1200" cap="none" spc="0" normalizeH="0" baseline="0" noProof="0" dirty="0">
                <a:ln>
                  <a:noFill/>
                </a:ln>
                <a:solidFill>
                  <a:srgbClr val="000000"/>
                </a:solidFill>
                <a:effectLst/>
                <a:uLnTx/>
                <a:uFillTx/>
                <a:latin typeface="Trebuchet MS"/>
                <a:ea typeface="+mn-ea"/>
                <a:cs typeface="+mn-cs"/>
              </a:rPr>
              <a:t>Změny úvazků sester</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292929">
                    <a:lumMod val="65000"/>
                    <a:lumOff val="35000"/>
                  </a:srgbClr>
                </a:solidFill>
                <a:latin typeface="+mn-lt"/>
                <a:ea typeface="+mn-ea"/>
                <a:cs typeface="+mn-cs"/>
              </a:defRPr>
            </a:pPr>
            <a:r>
              <a:rPr kumimoji="0" lang="cs-CZ" sz="1862" b="1" i="0" u="none" strike="noStrike" kern="1200" cap="none" spc="0" normalizeH="0" baseline="0" noProof="0" dirty="0">
                <a:ln>
                  <a:noFill/>
                </a:ln>
                <a:solidFill>
                  <a:srgbClr val="000000"/>
                </a:solidFill>
                <a:effectLst/>
                <a:uLnTx/>
                <a:uFillTx/>
                <a:latin typeface="Trebuchet MS"/>
                <a:ea typeface="+mn-ea"/>
                <a:cs typeface="+mn-cs"/>
              </a:rPr>
              <a:t>kumulativně od r. 2010</a:t>
            </a:r>
          </a:p>
        </p:txBody>
      </p:sp>
      <p:pic>
        <p:nvPicPr>
          <p:cNvPr id="5" name="Obrázek 4">
            <a:extLst>
              <a:ext uri="{FF2B5EF4-FFF2-40B4-BE49-F238E27FC236}">
                <a16:creationId xmlns:a16="http://schemas.microsoft.com/office/drawing/2014/main" id="{C7F32807-67F5-65AB-F603-AC202ACDA7C7}"/>
              </a:ext>
            </a:extLst>
          </p:cNvPr>
          <p:cNvPicPr>
            <a:picLocks noChangeAspect="1"/>
          </p:cNvPicPr>
          <p:nvPr/>
        </p:nvPicPr>
        <p:blipFill>
          <a:blip r:embed="rId2"/>
          <a:stretch>
            <a:fillRect/>
          </a:stretch>
        </p:blipFill>
        <p:spPr>
          <a:xfrm>
            <a:off x="6330593" y="0"/>
            <a:ext cx="5861407" cy="6858000"/>
          </a:xfrm>
          <a:prstGeom prst="rect">
            <a:avLst/>
          </a:prstGeom>
        </p:spPr>
      </p:pic>
      <p:graphicFrame>
        <p:nvGraphicFramePr>
          <p:cNvPr id="7" name="Zástupný symbol pro obsah 23">
            <a:extLst>
              <a:ext uri="{FF2B5EF4-FFF2-40B4-BE49-F238E27FC236}">
                <a16:creationId xmlns:a16="http://schemas.microsoft.com/office/drawing/2014/main" id="{8335B15D-52F9-1A7C-71E6-6CED1E18B2AF}"/>
              </a:ext>
            </a:extLst>
          </p:cNvPr>
          <p:cNvGraphicFramePr>
            <a:graphicFrameLocks/>
          </p:cNvGraphicFramePr>
          <p:nvPr/>
        </p:nvGraphicFramePr>
        <p:xfrm>
          <a:off x="460704" y="1264920"/>
          <a:ext cx="5544616" cy="547917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ovéPole 7">
            <a:extLst>
              <a:ext uri="{FF2B5EF4-FFF2-40B4-BE49-F238E27FC236}">
                <a16:creationId xmlns:a16="http://schemas.microsoft.com/office/drawing/2014/main" id="{0C96B036-F603-D034-6607-0D568B55C7F0}"/>
              </a:ext>
            </a:extLst>
          </p:cNvPr>
          <p:cNvSpPr txBox="1"/>
          <p:nvPr/>
        </p:nvSpPr>
        <p:spPr>
          <a:xfrm>
            <a:off x="3610953" y="5593080"/>
            <a:ext cx="119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-2 158</a:t>
            </a:r>
          </a:p>
        </p:txBody>
      </p:sp>
      <p:sp>
        <p:nvSpPr>
          <p:cNvPr id="11" name="TextovéPole 10">
            <a:extLst>
              <a:ext uri="{FF2B5EF4-FFF2-40B4-BE49-F238E27FC236}">
                <a16:creationId xmlns:a16="http://schemas.microsoft.com/office/drawing/2014/main" id="{1580861D-BB77-D12B-7398-026628E2D9B4}"/>
              </a:ext>
            </a:extLst>
          </p:cNvPr>
          <p:cNvSpPr txBox="1"/>
          <p:nvPr/>
        </p:nvSpPr>
        <p:spPr>
          <a:xfrm>
            <a:off x="5527680" y="4400014"/>
            <a:ext cx="119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-1 076</a:t>
            </a:r>
          </a:p>
        </p:txBody>
      </p:sp>
      <p:sp>
        <p:nvSpPr>
          <p:cNvPr id="13" name="TextovéPole 12">
            <a:extLst>
              <a:ext uri="{FF2B5EF4-FFF2-40B4-BE49-F238E27FC236}">
                <a16:creationId xmlns:a16="http://schemas.microsoft.com/office/drawing/2014/main" id="{7475CF90-C292-69DC-9677-CEF87ED602F1}"/>
              </a:ext>
            </a:extLst>
          </p:cNvPr>
          <p:cNvSpPr txBox="1"/>
          <p:nvPr/>
        </p:nvSpPr>
        <p:spPr>
          <a:xfrm>
            <a:off x="5393231" y="3485760"/>
            <a:ext cx="119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-615</a:t>
            </a:r>
          </a:p>
        </p:txBody>
      </p:sp>
      <p:sp>
        <p:nvSpPr>
          <p:cNvPr id="14" name="TextovéPole 13">
            <a:extLst>
              <a:ext uri="{FF2B5EF4-FFF2-40B4-BE49-F238E27FC236}">
                <a16:creationId xmlns:a16="http://schemas.microsoft.com/office/drawing/2014/main" id="{BFA52228-056D-0683-FFB8-DA4AA517B3D6}"/>
              </a:ext>
            </a:extLst>
          </p:cNvPr>
          <p:cNvSpPr txBox="1"/>
          <p:nvPr/>
        </p:nvSpPr>
        <p:spPr>
          <a:xfrm>
            <a:off x="5491822" y="1942028"/>
            <a:ext cx="1197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prstClr val="black"/>
                </a:solidFill>
                <a:effectLst/>
                <a:uLnTx/>
                <a:uFillTx/>
                <a:latin typeface="Calibri" panose="020F0502020204030204"/>
                <a:ea typeface="+mn-ea"/>
                <a:cs typeface="+mn-cs"/>
              </a:rPr>
              <a:t>+ 606</a:t>
            </a:r>
          </a:p>
        </p:txBody>
      </p:sp>
    </p:spTree>
    <p:extLst>
      <p:ext uri="{BB962C8B-B14F-4D97-AF65-F5344CB8AC3E}">
        <p14:creationId xmlns:p14="http://schemas.microsoft.com/office/powerpoint/2010/main" val="20791976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
            <a:extLst>
              <a:ext uri="{FF2B5EF4-FFF2-40B4-BE49-F238E27FC236}">
                <a16:creationId xmlns:a16="http://schemas.microsoft.com/office/drawing/2014/main" id="{3B844226-B148-46AF-B709-45C8336F8FB4}"/>
              </a:ext>
            </a:extLst>
          </p:cNvPr>
          <p:cNvGraphicFramePr>
            <a:graphicFrameLocks noChangeAspect="1"/>
          </p:cNvGraphicFramePr>
          <p:nvPr>
            <p:custDataLst>
              <p:tags r:id="rId1"/>
            </p:custDataLst>
            <p:extLst>
              <p:ext uri="{D42A27DB-BD31-4B8C-83A1-F6EECF244321}">
                <p14:modId xmlns:p14="http://schemas.microsoft.com/office/powerpoint/2010/main" val="1056612766"/>
              </p:ext>
            </p:extLst>
          </p:nvPr>
        </p:nvGraphicFramePr>
        <p:xfrm>
          <a:off x="770729" y="2329541"/>
          <a:ext cx="5325271" cy="4198952"/>
        </p:xfrm>
        <a:graphic>
          <a:graphicData uri="http://schemas.openxmlformats.org/drawingml/2006/chart">
            <c:chart xmlns:c="http://schemas.openxmlformats.org/drawingml/2006/chart" xmlns:r="http://schemas.openxmlformats.org/officeDocument/2006/relationships" r:id="rId6"/>
          </a:graphicData>
        </a:graphic>
      </p:graphicFrame>
      <p:sp>
        <p:nvSpPr>
          <p:cNvPr id="59" name="Text Box 64"/>
          <p:cNvSpPr txBox="1">
            <a:spLocks noChangeArrowheads="1"/>
          </p:cNvSpPr>
          <p:nvPr>
            <p:custDataLst>
              <p:tags r:id="rId2"/>
            </p:custDataLst>
          </p:nvPr>
        </p:nvSpPr>
        <p:spPr bwMode="auto">
          <a:xfrm>
            <a:off x="883259" y="1948498"/>
            <a:ext cx="54348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alt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Relativní zastoupení jednotlivých věkových tříd </a:t>
            </a:r>
          </a:p>
        </p:txBody>
      </p:sp>
      <p:sp>
        <p:nvSpPr>
          <p:cNvPr id="72" name="Text Box 4"/>
          <p:cNvSpPr txBox="1">
            <a:spLocks noChangeArrowheads="1"/>
          </p:cNvSpPr>
          <p:nvPr>
            <p:custDataLst>
              <p:tags r:id="rId3"/>
            </p:custDataLst>
          </p:nvPr>
        </p:nvSpPr>
        <p:spPr bwMode="auto">
          <a:xfrm rot="16200000">
            <a:off x="-704342" y="3936073"/>
            <a:ext cx="3168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1" lang="cs-CZ" altLang="cs-CZ"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osob ve věkové kategorii</a:t>
            </a:r>
          </a:p>
        </p:txBody>
      </p:sp>
      <p:sp>
        <p:nvSpPr>
          <p:cNvPr id="22" name="TextBox 6"/>
          <p:cNvSpPr txBox="1"/>
          <p:nvPr/>
        </p:nvSpPr>
        <p:spPr>
          <a:xfrm>
            <a:off x="303572" y="588993"/>
            <a:ext cx="56852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400" b="0" i="0" u="none" strike="noStrike" kern="1200" cap="none" spc="0" normalizeH="0" baseline="0" noProof="0" dirty="0">
                <a:ln>
                  <a:noFill/>
                </a:ln>
                <a:solidFill>
                  <a:prstClr val="black"/>
                </a:solidFill>
                <a:effectLst/>
                <a:uLnTx/>
                <a:uFillTx/>
                <a:latin typeface="Calibri" panose="020F0502020204030204"/>
                <a:ea typeface="+mn-ea"/>
                <a:cs typeface="+mn-cs"/>
              </a:rPr>
              <a:t>Zdroj: Národní registr zdravotnických pracovníků (NRZP), stav k 31. 12. 2022</a:t>
            </a:r>
            <a:endParaRPr kumimoji="0" lang="cs-CZ"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custDataLst>
              <p:tags r:id="rId4"/>
            </p:custDataLst>
          </p:nvPr>
        </p:nvSpPr>
        <p:spPr/>
        <p:txBody>
          <a:bodyPr>
            <a:normAutofit/>
          </a:bodyPr>
          <a:lstStyle/>
          <a:p>
            <a:r>
              <a:rPr lang="cs-CZ" dirty="0"/>
              <a:t>§ 5 Všeobecná sestra: věková struktura v roce </a:t>
            </a:r>
            <a:r>
              <a:rPr lang="en-US" dirty="0"/>
              <a:t>20</a:t>
            </a:r>
            <a:r>
              <a:rPr lang="cs-CZ" dirty="0"/>
              <a:t>22</a:t>
            </a:r>
            <a:endParaRPr lang="en-US" dirty="0"/>
          </a:p>
        </p:txBody>
      </p:sp>
      <p:graphicFrame>
        <p:nvGraphicFramePr>
          <p:cNvPr id="7" name="Tabulka 6">
            <a:extLst>
              <a:ext uri="{FF2B5EF4-FFF2-40B4-BE49-F238E27FC236}">
                <a16:creationId xmlns:a16="http://schemas.microsoft.com/office/drawing/2014/main" id="{1FA499A8-E6A7-4AD8-9F2A-20CB29AF3A4D}"/>
              </a:ext>
            </a:extLst>
          </p:cNvPr>
          <p:cNvGraphicFramePr>
            <a:graphicFrameLocks noGrp="1"/>
          </p:cNvGraphicFramePr>
          <p:nvPr>
            <p:extLst>
              <p:ext uri="{D42A27DB-BD31-4B8C-83A1-F6EECF244321}">
                <p14:modId xmlns:p14="http://schemas.microsoft.com/office/powerpoint/2010/main" val="4158381987"/>
              </p:ext>
            </p:extLst>
          </p:nvPr>
        </p:nvGraphicFramePr>
        <p:xfrm>
          <a:off x="6931659" y="2410873"/>
          <a:ext cx="3665220" cy="4117620"/>
        </p:xfrm>
        <a:graphic>
          <a:graphicData uri="http://schemas.openxmlformats.org/drawingml/2006/table">
            <a:tbl>
              <a:tblPr/>
              <a:tblGrid>
                <a:gridCol w="1221740">
                  <a:extLst>
                    <a:ext uri="{9D8B030D-6E8A-4147-A177-3AD203B41FA5}">
                      <a16:colId xmlns:a16="http://schemas.microsoft.com/office/drawing/2014/main" val="3656674458"/>
                    </a:ext>
                  </a:extLst>
                </a:gridCol>
                <a:gridCol w="1221740">
                  <a:extLst>
                    <a:ext uri="{9D8B030D-6E8A-4147-A177-3AD203B41FA5}">
                      <a16:colId xmlns:a16="http://schemas.microsoft.com/office/drawing/2014/main" val="1058848699"/>
                    </a:ext>
                  </a:extLst>
                </a:gridCol>
                <a:gridCol w="1221740">
                  <a:extLst>
                    <a:ext uri="{9D8B030D-6E8A-4147-A177-3AD203B41FA5}">
                      <a16:colId xmlns:a16="http://schemas.microsoft.com/office/drawing/2014/main" val="964721330"/>
                    </a:ext>
                  </a:extLst>
                </a:gridCol>
              </a:tblGrid>
              <a:tr h="316740">
                <a:tc>
                  <a:txBody>
                    <a:bodyPr/>
                    <a:lstStyle/>
                    <a:p>
                      <a:pPr algn="l" fontAlgn="ctr"/>
                      <a:r>
                        <a:rPr lang="cs-CZ" sz="1600" b="1" i="0" u="none" strike="noStrike" dirty="0">
                          <a:solidFill>
                            <a:srgbClr val="000000"/>
                          </a:solidFill>
                          <a:effectLst/>
                          <a:latin typeface="Calibri" panose="020F0502020204030204" pitchFamily="34" charset="0"/>
                        </a:rPr>
                        <a:t>Věk</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N</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105194"/>
                  </a:ext>
                </a:extLst>
              </a:tr>
              <a:tr h="316740">
                <a:tc>
                  <a:txBody>
                    <a:bodyPr/>
                    <a:lstStyle/>
                    <a:p>
                      <a:pPr algn="l" fontAlgn="ctr"/>
                      <a:r>
                        <a:rPr lang="cs-CZ" sz="1600" b="1" i="0" u="none" strike="noStrike" dirty="0">
                          <a:solidFill>
                            <a:srgbClr val="000000"/>
                          </a:solidFill>
                          <a:effectLst/>
                          <a:latin typeface="Calibri" panose="020F0502020204030204" pitchFamily="34" charset="0"/>
                        </a:rPr>
                        <a:t>do 29</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5 882</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7,0 %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606006179"/>
                  </a:ext>
                </a:extLst>
              </a:tr>
              <a:tr h="316740">
                <a:tc>
                  <a:txBody>
                    <a:bodyPr/>
                    <a:lstStyle/>
                    <a:p>
                      <a:pPr algn="l" fontAlgn="ctr"/>
                      <a:r>
                        <a:rPr lang="cs-CZ" sz="1600" b="1" i="0" u="none" strike="noStrike" dirty="0">
                          <a:solidFill>
                            <a:srgbClr val="000000"/>
                          </a:solidFill>
                          <a:effectLst/>
                          <a:latin typeface="Calibri" panose="020F0502020204030204" pitchFamily="34" charset="0"/>
                        </a:rPr>
                        <a:t>30-34</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5 847</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7,0 %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923580760"/>
                  </a:ext>
                </a:extLst>
              </a:tr>
              <a:tr h="316740">
                <a:tc>
                  <a:txBody>
                    <a:bodyPr/>
                    <a:lstStyle/>
                    <a:p>
                      <a:pPr algn="l" fontAlgn="ctr"/>
                      <a:r>
                        <a:rPr lang="cs-CZ" sz="1600" b="1" i="0" u="none" strike="noStrike">
                          <a:solidFill>
                            <a:srgbClr val="000000"/>
                          </a:solidFill>
                          <a:effectLst/>
                          <a:latin typeface="Calibri" panose="020F0502020204030204" pitchFamily="34" charset="0"/>
                        </a:rPr>
                        <a:t>35-39</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10 337</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12,3 %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257260137"/>
                  </a:ext>
                </a:extLst>
              </a:tr>
              <a:tr h="316740">
                <a:tc>
                  <a:txBody>
                    <a:bodyPr/>
                    <a:lstStyle/>
                    <a:p>
                      <a:pPr algn="l" fontAlgn="ctr"/>
                      <a:r>
                        <a:rPr lang="cs-CZ" sz="1600" b="1" i="0" u="none" strike="noStrike">
                          <a:solidFill>
                            <a:srgbClr val="000000"/>
                          </a:solidFill>
                          <a:effectLst/>
                          <a:latin typeface="Calibri" panose="020F0502020204030204" pitchFamily="34" charset="0"/>
                        </a:rPr>
                        <a:t>40-44</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10 968</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13,0 %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2905428"/>
                  </a:ext>
                </a:extLst>
              </a:tr>
              <a:tr h="316740">
                <a:tc>
                  <a:txBody>
                    <a:bodyPr/>
                    <a:lstStyle/>
                    <a:p>
                      <a:pPr algn="l" fontAlgn="ctr"/>
                      <a:r>
                        <a:rPr lang="cs-CZ" sz="1600" b="1" i="0" u="none" strike="noStrike">
                          <a:solidFill>
                            <a:srgbClr val="000000"/>
                          </a:solidFill>
                          <a:effectLst/>
                          <a:latin typeface="Calibri" panose="020F0502020204030204" pitchFamily="34" charset="0"/>
                        </a:rPr>
                        <a:t>45-49</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17 062</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20,3 %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58876198"/>
                  </a:ext>
                </a:extLst>
              </a:tr>
              <a:tr h="316740">
                <a:tc>
                  <a:txBody>
                    <a:bodyPr/>
                    <a:lstStyle/>
                    <a:p>
                      <a:pPr algn="l" fontAlgn="ctr"/>
                      <a:r>
                        <a:rPr lang="cs-CZ" sz="1600" b="1" i="0" u="none" strike="noStrike">
                          <a:solidFill>
                            <a:srgbClr val="000000"/>
                          </a:solidFill>
                          <a:effectLst/>
                          <a:latin typeface="Calibri" panose="020F0502020204030204" pitchFamily="34" charset="0"/>
                        </a:rPr>
                        <a:t>50-54</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a:solidFill>
                            <a:srgbClr val="000000"/>
                          </a:solidFill>
                          <a:effectLst/>
                          <a:latin typeface="Calibri" panose="020F0502020204030204" pitchFamily="34" charset="0"/>
                        </a:rPr>
                        <a:t>12 131</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14,4 %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39041985"/>
                  </a:ext>
                </a:extLst>
              </a:tr>
              <a:tr h="316740">
                <a:tc>
                  <a:txBody>
                    <a:bodyPr/>
                    <a:lstStyle/>
                    <a:p>
                      <a:pPr algn="l" fontAlgn="ctr"/>
                      <a:r>
                        <a:rPr lang="cs-CZ" sz="1600" b="1" i="0" u="none" strike="noStrike">
                          <a:solidFill>
                            <a:srgbClr val="000000"/>
                          </a:solidFill>
                          <a:effectLst/>
                          <a:latin typeface="Calibri" panose="020F0502020204030204" pitchFamily="34" charset="0"/>
                        </a:rPr>
                        <a:t>55-59</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10 114</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12,0 %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218375189"/>
                  </a:ext>
                </a:extLst>
              </a:tr>
              <a:tr h="316740">
                <a:tc>
                  <a:txBody>
                    <a:bodyPr/>
                    <a:lstStyle/>
                    <a:p>
                      <a:pPr algn="l" fontAlgn="ctr"/>
                      <a:r>
                        <a:rPr lang="cs-CZ" sz="1600" b="1" i="0" u="none" strike="noStrike">
                          <a:solidFill>
                            <a:srgbClr val="000000"/>
                          </a:solidFill>
                          <a:effectLst/>
                          <a:latin typeface="Calibri" panose="020F0502020204030204" pitchFamily="34" charset="0"/>
                        </a:rPr>
                        <a:t>60-64</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6 939</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8,3 %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928075771"/>
                  </a:ext>
                </a:extLst>
              </a:tr>
              <a:tr h="316740">
                <a:tc>
                  <a:txBody>
                    <a:bodyPr/>
                    <a:lstStyle/>
                    <a:p>
                      <a:pPr algn="l" fontAlgn="ctr"/>
                      <a:r>
                        <a:rPr lang="cs-CZ" sz="1600" b="1" i="0" u="none" strike="noStrike">
                          <a:solidFill>
                            <a:srgbClr val="000000"/>
                          </a:solidFill>
                          <a:effectLst/>
                          <a:latin typeface="Calibri" panose="020F0502020204030204" pitchFamily="34" charset="0"/>
                        </a:rPr>
                        <a:t>65-69</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3 252</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3,9 %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023235319"/>
                  </a:ext>
                </a:extLst>
              </a:tr>
              <a:tr h="316740">
                <a:tc>
                  <a:txBody>
                    <a:bodyPr/>
                    <a:lstStyle/>
                    <a:p>
                      <a:pPr algn="l" fontAlgn="ctr"/>
                      <a:r>
                        <a:rPr lang="cs-CZ" sz="1600" b="1" i="0" u="none" strike="noStrike" dirty="0">
                          <a:solidFill>
                            <a:srgbClr val="000000"/>
                          </a:solidFill>
                          <a:effectLst/>
                          <a:latin typeface="Calibri" panose="020F0502020204030204" pitchFamily="34" charset="0"/>
                        </a:rPr>
                        <a:t>70 a více</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1 566</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1,9 %</a:t>
                      </a:r>
                    </a:p>
                  </a:txBody>
                  <a:tcPr marL="9525" marR="9525" marT="9525" marB="0" anchor="ctr">
                    <a:lnL>
                      <a:noFill/>
                    </a:lnL>
                    <a:lnR>
                      <a:noFill/>
                    </a:lnR>
                    <a:lnT w="12700"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710199"/>
                  </a:ext>
                </a:extLst>
              </a:tr>
              <a:tr h="316740">
                <a:tc>
                  <a:txBody>
                    <a:bodyPr/>
                    <a:lstStyle/>
                    <a:p>
                      <a:pPr algn="l" fontAlgn="ctr"/>
                      <a:r>
                        <a:rPr lang="cs-CZ" sz="1600" b="1" i="0" u="none" strike="noStrike" dirty="0">
                          <a:solidFill>
                            <a:srgbClr val="000000"/>
                          </a:solidFill>
                          <a:effectLst/>
                          <a:latin typeface="Calibri" panose="020F0502020204030204" pitchFamily="34" charset="0"/>
                        </a:rPr>
                        <a:t>CELKEM</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84 098</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100,0 %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527381"/>
                  </a:ext>
                </a:extLst>
              </a:tr>
              <a:tr h="316740">
                <a:tc>
                  <a:txBody>
                    <a:bodyPr/>
                    <a:lstStyle/>
                    <a:p>
                      <a:pPr algn="l" fontAlgn="ctr"/>
                      <a:r>
                        <a:rPr lang="cs-CZ" sz="1600" b="1" i="0" u="none" strike="noStrike" dirty="0">
                          <a:solidFill>
                            <a:srgbClr val="000000"/>
                          </a:solidFill>
                          <a:effectLst/>
                          <a:latin typeface="Calibri" panose="020F0502020204030204" pitchFamily="34" charset="0"/>
                        </a:rPr>
                        <a:t>Průměrný věk</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0" i="0" u="none" strike="noStrike" dirty="0">
                          <a:solidFill>
                            <a:srgbClr val="000000"/>
                          </a:solidFill>
                          <a:effectLst/>
                          <a:latin typeface="Calibri" panose="020F0502020204030204" pitchFamily="34" charset="0"/>
                        </a:rPr>
                        <a:t>47,0 let</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cs-CZ" sz="16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0500967"/>
                  </a:ext>
                </a:extLst>
              </a:tr>
            </a:tbl>
          </a:graphicData>
        </a:graphic>
      </p:graphicFrame>
      <p:sp>
        <p:nvSpPr>
          <p:cNvPr id="3" name="TextovéPole 2">
            <a:extLst>
              <a:ext uri="{FF2B5EF4-FFF2-40B4-BE49-F238E27FC236}">
                <a16:creationId xmlns:a16="http://schemas.microsoft.com/office/drawing/2014/main" id="{3B8D1D10-70D5-8619-DBF2-FE60908F7221}"/>
              </a:ext>
            </a:extLst>
          </p:cNvPr>
          <p:cNvSpPr txBox="1"/>
          <p:nvPr/>
        </p:nvSpPr>
        <p:spPr>
          <a:xfrm rot="1224177">
            <a:off x="8605885" y="1115985"/>
            <a:ext cx="3206070" cy="1015663"/>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prstClr val="black"/>
                </a:solidFill>
                <a:effectLst/>
                <a:uLnTx/>
                <a:uFillTx/>
                <a:latin typeface="Calibri" panose="020F0502020204030204"/>
                <a:ea typeface="+mn-ea"/>
                <a:cs typeface="+mn-cs"/>
              </a:rPr>
              <a:t>Věk &gt; 60 let: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3000" b="1" i="0" u="none" strike="noStrike" kern="1200" cap="none" spc="0" normalizeH="0" baseline="0" noProof="0" dirty="0">
                <a:ln>
                  <a:noFill/>
                </a:ln>
                <a:solidFill>
                  <a:prstClr val="black"/>
                </a:solidFill>
                <a:effectLst/>
                <a:uLnTx/>
                <a:uFillTx/>
                <a:latin typeface="Calibri" panose="020F0502020204030204"/>
                <a:ea typeface="+mn-ea"/>
                <a:cs typeface="+mn-cs"/>
              </a:rPr>
              <a:t>11 700 ZP (14%)</a:t>
            </a:r>
          </a:p>
        </p:txBody>
      </p:sp>
    </p:spTree>
    <p:extLst>
      <p:ext uri="{BB962C8B-B14F-4D97-AF65-F5344CB8AC3E}">
        <p14:creationId xmlns:p14="http://schemas.microsoft.com/office/powerpoint/2010/main" val="26959345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09741-3BB0-E964-6615-96E5DAD915EA}"/>
              </a:ext>
            </a:extLst>
          </p:cNvPr>
          <p:cNvSpPr>
            <a:spLocks noGrp="1"/>
          </p:cNvSpPr>
          <p:nvPr>
            <p:ph type="title"/>
          </p:nvPr>
        </p:nvSpPr>
        <p:spPr>
          <a:xfrm>
            <a:off x="272590" y="120066"/>
            <a:ext cx="11373449" cy="538364"/>
          </a:xfrm>
        </p:spPr>
        <p:txBody>
          <a:bodyPr>
            <a:normAutofit fontScale="90000"/>
          </a:bodyPr>
          <a:lstStyle/>
          <a:p>
            <a:r>
              <a:rPr lang="cs-CZ" dirty="0"/>
              <a:t>§ 5 Všeobecná sestra: věk v rozložení dle krajů a typů péče v roce </a:t>
            </a:r>
            <a:r>
              <a:rPr lang="en-US" dirty="0"/>
              <a:t>20</a:t>
            </a:r>
            <a:r>
              <a:rPr lang="cs-CZ" dirty="0"/>
              <a:t>22</a:t>
            </a:r>
          </a:p>
        </p:txBody>
      </p:sp>
      <p:graphicFrame>
        <p:nvGraphicFramePr>
          <p:cNvPr id="3" name="Tabulka 2">
            <a:extLst>
              <a:ext uri="{FF2B5EF4-FFF2-40B4-BE49-F238E27FC236}">
                <a16:creationId xmlns:a16="http://schemas.microsoft.com/office/drawing/2014/main" id="{30640EC1-A54E-B382-9D53-9C9F79CFB5F8}"/>
              </a:ext>
            </a:extLst>
          </p:cNvPr>
          <p:cNvGraphicFramePr>
            <a:graphicFrameLocks noGrp="1"/>
          </p:cNvGraphicFramePr>
          <p:nvPr>
            <p:extLst>
              <p:ext uri="{D42A27DB-BD31-4B8C-83A1-F6EECF244321}">
                <p14:modId xmlns:p14="http://schemas.microsoft.com/office/powerpoint/2010/main" val="1376624425"/>
              </p:ext>
            </p:extLst>
          </p:nvPr>
        </p:nvGraphicFramePr>
        <p:xfrm>
          <a:off x="439165" y="1482710"/>
          <a:ext cx="10965711" cy="1733550"/>
        </p:xfrm>
        <a:graphic>
          <a:graphicData uri="http://schemas.openxmlformats.org/drawingml/2006/table">
            <a:tbl>
              <a:tblPr/>
              <a:tblGrid>
                <a:gridCol w="2344981">
                  <a:extLst>
                    <a:ext uri="{9D8B030D-6E8A-4147-A177-3AD203B41FA5}">
                      <a16:colId xmlns:a16="http://schemas.microsoft.com/office/drawing/2014/main" val="1082975270"/>
                    </a:ext>
                  </a:extLst>
                </a:gridCol>
                <a:gridCol w="862073">
                  <a:extLst>
                    <a:ext uri="{9D8B030D-6E8A-4147-A177-3AD203B41FA5}">
                      <a16:colId xmlns:a16="http://schemas.microsoft.com/office/drawing/2014/main" val="4167713117"/>
                    </a:ext>
                  </a:extLst>
                </a:gridCol>
                <a:gridCol w="862073">
                  <a:extLst>
                    <a:ext uri="{9D8B030D-6E8A-4147-A177-3AD203B41FA5}">
                      <a16:colId xmlns:a16="http://schemas.microsoft.com/office/drawing/2014/main" val="3414856171"/>
                    </a:ext>
                  </a:extLst>
                </a:gridCol>
                <a:gridCol w="862073">
                  <a:extLst>
                    <a:ext uri="{9D8B030D-6E8A-4147-A177-3AD203B41FA5}">
                      <a16:colId xmlns:a16="http://schemas.microsoft.com/office/drawing/2014/main" val="3987198070"/>
                    </a:ext>
                  </a:extLst>
                </a:gridCol>
                <a:gridCol w="862073">
                  <a:extLst>
                    <a:ext uri="{9D8B030D-6E8A-4147-A177-3AD203B41FA5}">
                      <a16:colId xmlns:a16="http://schemas.microsoft.com/office/drawing/2014/main" val="2210905730"/>
                    </a:ext>
                  </a:extLst>
                </a:gridCol>
                <a:gridCol w="862073">
                  <a:extLst>
                    <a:ext uri="{9D8B030D-6E8A-4147-A177-3AD203B41FA5}">
                      <a16:colId xmlns:a16="http://schemas.microsoft.com/office/drawing/2014/main" val="3233921921"/>
                    </a:ext>
                  </a:extLst>
                </a:gridCol>
                <a:gridCol w="862073">
                  <a:extLst>
                    <a:ext uri="{9D8B030D-6E8A-4147-A177-3AD203B41FA5}">
                      <a16:colId xmlns:a16="http://schemas.microsoft.com/office/drawing/2014/main" val="3998647785"/>
                    </a:ext>
                  </a:extLst>
                </a:gridCol>
                <a:gridCol w="862073">
                  <a:extLst>
                    <a:ext uri="{9D8B030D-6E8A-4147-A177-3AD203B41FA5}">
                      <a16:colId xmlns:a16="http://schemas.microsoft.com/office/drawing/2014/main" val="632962577"/>
                    </a:ext>
                  </a:extLst>
                </a:gridCol>
                <a:gridCol w="862073">
                  <a:extLst>
                    <a:ext uri="{9D8B030D-6E8A-4147-A177-3AD203B41FA5}">
                      <a16:colId xmlns:a16="http://schemas.microsoft.com/office/drawing/2014/main" val="1470880886"/>
                    </a:ext>
                  </a:extLst>
                </a:gridCol>
                <a:gridCol w="862073">
                  <a:extLst>
                    <a:ext uri="{9D8B030D-6E8A-4147-A177-3AD203B41FA5}">
                      <a16:colId xmlns:a16="http://schemas.microsoft.com/office/drawing/2014/main" val="3876050304"/>
                    </a:ext>
                  </a:extLst>
                </a:gridCol>
                <a:gridCol w="862073">
                  <a:extLst>
                    <a:ext uri="{9D8B030D-6E8A-4147-A177-3AD203B41FA5}">
                      <a16:colId xmlns:a16="http://schemas.microsoft.com/office/drawing/2014/main" val="697122086"/>
                    </a:ext>
                  </a:extLst>
                </a:gridCol>
              </a:tblGrid>
              <a:tr h="291459">
                <a:tc>
                  <a:txBody>
                    <a:bodyPr/>
                    <a:lstStyle/>
                    <a:p>
                      <a:pPr algn="l" fontAlgn="b"/>
                      <a:endParaRPr lang="cs-CZ"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cs-CZ" sz="24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cs-CZ" sz="2400" b="1" i="0" u="none" strike="noStrike" dirty="0">
                          <a:solidFill>
                            <a:srgbClr val="FF0000"/>
                          </a:solidFill>
                          <a:effectLst/>
                          <a:latin typeface="Calibri" panose="020F0502020204030204" pitchFamily="34" charset="0"/>
                        </a:rPr>
                        <a:t>Akutní lůžková péče (ALP)</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cs-CZ" sz="2400" b="1" i="0" u="none" strike="noStrike" dirty="0">
                          <a:solidFill>
                            <a:srgbClr val="FF0000"/>
                          </a:solidFill>
                          <a:effectLst/>
                          <a:latin typeface="Calibri" panose="020F0502020204030204" pitchFamily="34" charset="0"/>
                        </a:rPr>
                        <a:t>ALP - Intenzivní péče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cs-CZ" sz="2400" b="1" i="0" u="none" strike="noStrike" dirty="0">
                          <a:solidFill>
                            <a:srgbClr val="000000"/>
                          </a:solidFill>
                          <a:effectLst/>
                          <a:latin typeface="Calibri" panose="020F0502020204030204" pitchFamily="34" charset="0"/>
                        </a:rPr>
                        <a:t>Jiná lůžková péče (JLP)</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cs-CZ" sz="2400" b="1" i="0" u="none" strike="noStrike" dirty="0">
                          <a:solidFill>
                            <a:srgbClr val="000000"/>
                          </a:solidFill>
                          <a:effectLst/>
                          <a:latin typeface="Calibri" panose="020F0502020204030204" pitchFamily="34" charset="0"/>
                        </a:rPr>
                        <a:t>Ostatní nelůžková péče (ONP)</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31859"/>
                  </a:ext>
                </a:extLst>
              </a:tr>
              <a:tr h="291459">
                <a:tc rowSpan="2">
                  <a:txBody>
                    <a:bodyPr/>
                    <a:lstStyle/>
                    <a:p>
                      <a:pPr algn="l" fontAlgn="ctr"/>
                      <a:r>
                        <a:rPr lang="cs-CZ" sz="3000" b="1" i="0" u="none" strike="noStrike" dirty="0">
                          <a:solidFill>
                            <a:srgbClr val="000000"/>
                          </a:solidFill>
                          <a:effectLst/>
                          <a:latin typeface="Calibri" panose="020F0502020204030204" pitchFamily="34" charset="0"/>
                        </a:rPr>
                        <a:t>Lůžková péče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věk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chemeClr val="tx1"/>
                          </a:solidFill>
                          <a:effectLst/>
                          <a:latin typeface="Calibri" panose="020F0502020204030204" pitchFamily="34" charset="0"/>
                        </a:rPr>
                        <a:t>celkem</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2000" b="1" i="0" u="none" strike="noStrike" dirty="0">
                          <a:solidFill>
                            <a:schemeClr val="bg1"/>
                          </a:solidFill>
                          <a:effectLst/>
                          <a:latin typeface="Calibri" panose="020F0502020204030204" pitchFamily="34" charset="0"/>
                        </a:rPr>
                        <a:t>věk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cs-CZ" sz="1600" b="1" i="0" u="none" strike="noStrike" dirty="0">
                          <a:solidFill>
                            <a:schemeClr val="tx1"/>
                          </a:solidFill>
                          <a:effectLst/>
                          <a:latin typeface="Calibri" panose="020F0502020204030204" pitchFamily="34" charset="0"/>
                        </a:rPr>
                        <a:t>celkem</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2000" b="1" i="0" u="none" strike="noStrike" dirty="0">
                          <a:solidFill>
                            <a:schemeClr val="bg1"/>
                          </a:solidFill>
                          <a:effectLst/>
                          <a:latin typeface="Calibri" panose="020F0502020204030204" pitchFamily="34" charset="0"/>
                        </a:rPr>
                        <a:t>věk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cs-CZ" sz="16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600" b="1" i="0" u="none" strike="noStrike" dirty="0">
                          <a:solidFill>
                            <a:srgbClr val="000000"/>
                          </a:solidFill>
                          <a:effectLst/>
                          <a:latin typeface="Calibri" panose="020F0502020204030204" pitchFamily="34" charset="0"/>
                        </a:rPr>
                        <a:t>věk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600" b="1" i="0" u="none" strike="noStrike">
                          <a:solidFill>
                            <a:srgbClr val="000000"/>
                          </a:solidFill>
                          <a:effectLst/>
                          <a:latin typeface="Calibri" panose="020F0502020204030204" pitchFamily="34" charset="0"/>
                        </a:rPr>
                        <a:t>celkem</a:t>
                      </a: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600" b="1" i="0" u="none" strike="noStrike" dirty="0">
                          <a:solidFill>
                            <a:srgbClr val="000000"/>
                          </a:solidFill>
                          <a:effectLst/>
                          <a:latin typeface="Calibri" panose="020F0502020204030204" pitchFamily="34" charset="0"/>
                        </a:rPr>
                        <a:t>věk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037286"/>
                  </a:ext>
                </a:extLst>
              </a:tr>
              <a:tr h="295832">
                <a:tc vMerge="1">
                  <a:txBody>
                    <a:bodyPr/>
                    <a:lstStyle/>
                    <a:p>
                      <a:pPr algn="l" fontAlgn="ctr"/>
                      <a:r>
                        <a:rPr lang="cs-CZ" sz="20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84 587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11 731</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52 088</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2000" b="1" i="1" u="none" strike="noStrike" dirty="0">
                          <a:solidFill>
                            <a:schemeClr val="bg1"/>
                          </a:solidFill>
                          <a:effectLst/>
                          <a:latin typeface="Calibri" panose="020F0502020204030204" pitchFamily="34" charset="0"/>
                        </a:rPr>
                        <a:t>5 462</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cs-CZ" sz="1600" b="1" i="0" u="none" strike="noStrike" dirty="0">
                          <a:solidFill>
                            <a:srgbClr val="000000"/>
                          </a:solidFill>
                          <a:effectLst/>
                          <a:latin typeface="Calibri" panose="020F0502020204030204" pitchFamily="34" charset="0"/>
                        </a:rPr>
                        <a:t>5 640</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2000" b="1" i="1" u="none" strike="noStrike" dirty="0">
                          <a:solidFill>
                            <a:schemeClr val="bg1"/>
                          </a:solidFill>
                          <a:effectLst/>
                          <a:latin typeface="Calibri" panose="020F0502020204030204" pitchFamily="34" charset="0"/>
                        </a:rPr>
                        <a:t>279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cs-CZ" sz="1600" b="1" i="0" u="none" strike="noStrike" dirty="0">
                          <a:solidFill>
                            <a:schemeClr val="tx1"/>
                          </a:solidFill>
                          <a:effectLst/>
                          <a:latin typeface="Calibri" panose="020F0502020204030204" pitchFamily="34" charset="0"/>
                        </a:rPr>
                        <a:t>6 944</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600" b="1" i="1" u="none" strike="noStrike" dirty="0">
                          <a:solidFill>
                            <a:schemeClr val="tx1"/>
                          </a:solidFill>
                          <a:effectLst/>
                          <a:latin typeface="Calibri" panose="020F0502020204030204" pitchFamily="34" charset="0"/>
                        </a:rPr>
                        <a:t>1 104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600" b="1" i="0" u="none" strike="noStrike" dirty="0">
                          <a:solidFill>
                            <a:schemeClr val="tx1"/>
                          </a:solidFill>
                          <a:effectLst/>
                          <a:latin typeface="Calibri" panose="020F0502020204030204" pitchFamily="34" charset="0"/>
                        </a:rPr>
                        <a:t>30 134</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cs-CZ" sz="1600" b="1" i="1" u="none" strike="noStrike" dirty="0">
                          <a:solidFill>
                            <a:srgbClr val="000000"/>
                          </a:solidFill>
                          <a:effectLst/>
                          <a:latin typeface="Calibri" panose="020F0502020204030204" pitchFamily="34" charset="0"/>
                        </a:rPr>
                        <a:t>5 518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442396"/>
                  </a:ext>
                </a:extLst>
              </a:tr>
            </a:tbl>
          </a:graphicData>
        </a:graphic>
      </p:graphicFrame>
      <p:graphicFrame>
        <p:nvGraphicFramePr>
          <p:cNvPr id="4" name="Tabulka 3">
            <a:extLst>
              <a:ext uri="{FF2B5EF4-FFF2-40B4-BE49-F238E27FC236}">
                <a16:creationId xmlns:a16="http://schemas.microsoft.com/office/drawing/2014/main" id="{9D4623C8-CC4C-0999-CCEE-2DA9E720C54A}"/>
              </a:ext>
            </a:extLst>
          </p:cNvPr>
          <p:cNvGraphicFramePr>
            <a:graphicFrameLocks noGrp="1"/>
          </p:cNvGraphicFramePr>
          <p:nvPr>
            <p:extLst>
              <p:ext uri="{D42A27DB-BD31-4B8C-83A1-F6EECF244321}">
                <p14:modId xmlns:p14="http://schemas.microsoft.com/office/powerpoint/2010/main" val="2744639078"/>
              </p:ext>
            </p:extLst>
          </p:nvPr>
        </p:nvGraphicFramePr>
        <p:xfrm>
          <a:off x="439166" y="4072095"/>
          <a:ext cx="10965710" cy="1299210"/>
        </p:xfrm>
        <a:graphic>
          <a:graphicData uri="http://schemas.openxmlformats.org/drawingml/2006/table">
            <a:tbl>
              <a:tblPr/>
              <a:tblGrid>
                <a:gridCol w="2414566">
                  <a:extLst>
                    <a:ext uri="{9D8B030D-6E8A-4147-A177-3AD203B41FA5}">
                      <a16:colId xmlns:a16="http://schemas.microsoft.com/office/drawing/2014/main" val="1082975270"/>
                    </a:ext>
                  </a:extLst>
                </a:gridCol>
                <a:gridCol w="1938709">
                  <a:extLst>
                    <a:ext uri="{9D8B030D-6E8A-4147-A177-3AD203B41FA5}">
                      <a16:colId xmlns:a16="http://schemas.microsoft.com/office/drawing/2014/main" val="3987198070"/>
                    </a:ext>
                  </a:extLst>
                </a:gridCol>
                <a:gridCol w="1322487">
                  <a:extLst>
                    <a:ext uri="{9D8B030D-6E8A-4147-A177-3AD203B41FA5}">
                      <a16:colId xmlns:a16="http://schemas.microsoft.com/office/drawing/2014/main" val="2210905730"/>
                    </a:ext>
                  </a:extLst>
                </a:gridCol>
                <a:gridCol w="1322487">
                  <a:extLst>
                    <a:ext uri="{9D8B030D-6E8A-4147-A177-3AD203B41FA5}">
                      <a16:colId xmlns:a16="http://schemas.microsoft.com/office/drawing/2014/main" val="3233921921"/>
                    </a:ext>
                  </a:extLst>
                </a:gridCol>
                <a:gridCol w="1322487">
                  <a:extLst>
                    <a:ext uri="{9D8B030D-6E8A-4147-A177-3AD203B41FA5}">
                      <a16:colId xmlns:a16="http://schemas.microsoft.com/office/drawing/2014/main" val="3998647785"/>
                    </a:ext>
                  </a:extLst>
                </a:gridCol>
                <a:gridCol w="1322487">
                  <a:extLst>
                    <a:ext uri="{9D8B030D-6E8A-4147-A177-3AD203B41FA5}">
                      <a16:colId xmlns:a16="http://schemas.microsoft.com/office/drawing/2014/main" val="632962577"/>
                    </a:ext>
                  </a:extLst>
                </a:gridCol>
                <a:gridCol w="1322487">
                  <a:extLst>
                    <a:ext uri="{9D8B030D-6E8A-4147-A177-3AD203B41FA5}">
                      <a16:colId xmlns:a16="http://schemas.microsoft.com/office/drawing/2014/main" val="1470880886"/>
                    </a:ext>
                  </a:extLst>
                </a:gridCol>
              </a:tblGrid>
              <a:tr h="291459">
                <a:tc>
                  <a:txBody>
                    <a:bodyPr/>
                    <a:lstStyle/>
                    <a:p>
                      <a:pPr algn="l" fontAlgn="b"/>
                      <a:endParaRPr lang="cs-CZ"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r>
                        <a:rPr lang="cs-CZ" sz="2400" b="1" i="0" u="none" strike="noStrike" dirty="0">
                          <a:solidFill>
                            <a:srgbClr val="FF0000"/>
                          </a:solidFill>
                          <a:effectLst/>
                          <a:latin typeface="Calibri" panose="020F0502020204030204" pitchFamily="34" charset="0"/>
                        </a:rPr>
                        <a:t>Odbornost 913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cs-CZ" sz="2400" b="1" i="0" u="none" strike="noStrike" dirty="0">
                          <a:solidFill>
                            <a:srgbClr val="000000"/>
                          </a:solidFill>
                          <a:effectLst/>
                          <a:latin typeface="Calibri" panose="020F0502020204030204" pitchFamily="34" charset="0"/>
                        </a:rPr>
                        <a:t>Odbornost 925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cs-CZ" sz="2400" b="1" i="0" u="none" strike="noStrike" dirty="0">
                          <a:solidFill>
                            <a:srgbClr val="000000"/>
                          </a:solidFill>
                          <a:effectLst/>
                          <a:latin typeface="Calibri" panose="020F0502020204030204" pitchFamily="34" charset="0"/>
                        </a:rPr>
                        <a:t>Odbornost 926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31859"/>
                  </a:ext>
                </a:extLst>
              </a:tr>
              <a:tr h="291459">
                <a:tc rowSpan="2">
                  <a:txBody>
                    <a:bodyPr/>
                    <a:lstStyle/>
                    <a:p>
                      <a:pPr algn="l" fontAlgn="ctr"/>
                      <a:r>
                        <a:rPr lang="cs-CZ" sz="3000" b="1" i="0" u="none" strike="noStrike" dirty="0">
                          <a:solidFill>
                            <a:srgbClr val="000000"/>
                          </a:solidFill>
                          <a:effectLst/>
                          <a:latin typeface="Calibri" panose="020F0502020204030204" pitchFamily="34" charset="0"/>
                        </a:rPr>
                        <a:t>Ošetřovatelské odbornosti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2000" b="1" i="0" u="none" strike="noStrike" dirty="0">
                          <a:solidFill>
                            <a:schemeClr val="bg1"/>
                          </a:solidFill>
                          <a:effectLst/>
                          <a:latin typeface="Calibri" panose="020F0502020204030204" pitchFamily="34" charset="0"/>
                        </a:rPr>
                        <a:t>věk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cs-CZ" sz="16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věk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věk 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37286"/>
                  </a:ext>
                </a:extLst>
              </a:tr>
              <a:tr h="295832">
                <a:tc vMerge="1">
                  <a:txBody>
                    <a:bodyPr/>
                    <a:lstStyle/>
                    <a:p>
                      <a:pPr algn="l" fontAlgn="ctr"/>
                      <a:r>
                        <a:rPr lang="cs-CZ" sz="1200" b="1" i="0" u="none" strike="noStrike" dirty="0">
                          <a:solidFill>
                            <a:srgbClr val="000000"/>
                          </a:solidFill>
                          <a:effectLst/>
                          <a:latin typeface="Calibri" panose="020F0502020204030204" pitchFamily="34" charset="0"/>
                        </a:rPr>
                        <a:t>CELKEM*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6 490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2000" b="1" i="1" u="none" strike="noStrike" dirty="0">
                          <a:solidFill>
                            <a:schemeClr val="bg1"/>
                          </a:solidFill>
                          <a:effectLst/>
                          <a:latin typeface="Calibri" panose="020F0502020204030204" pitchFamily="34" charset="0"/>
                        </a:rPr>
                        <a:t>N = 1 262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cs-CZ" sz="1600" b="1" i="0" u="none" strike="noStrike" dirty="0">
                          <a:solidFill>
                            <a:srgbClr val="000000"/>
                          </a:solidFill>
                          <a:effectLst/>
                          <a:latin typeface="Calibri" panose="020F0502020204030204" pitchFamily="34" charset="0"/>
                        </a:rPr>
                        <a:t>4 016</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1" u="none" strike="noStrike" dirty="0">
                          <a:solidFill>
                            <a:srgbClr val="000000"/>
                          </a:solidFill>
                          <a:effectLst/>
                          <a:latin typeface="Calibri" panose="020F0502020204030204" pitchFamily="34" charset="0"/>
                        </a:rPr>
                        <a:t>N = 508</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0" u="none" strike="noStrike" dirty="0">
                          <a:solidFill>
                            <a:srgbClr val="000000"/>
                          </a:solidFill>
                          <a:effectLst/>
                          <a:latin typeface="Calibri" panose="020F0502020204030204" pitchFamily="34" charset="0"/>
                        </a:rPr>
                        <a:t>514</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cs-CZ" sz="1600" b="1" i="1" u="none" strike="noStrike" dirty="0">
                          <a:solidFill>
                            <a:srgbClr val="000000"/>
                          </a:solidFill>
                          <a:effectLst/>
                          <a:latin typeface="Calibri" panose="020F0502020204030204" pitchFamily="34" charset="0"/>
                        </a:rPr>
                        <a:t>N = 30 </a:t>
                      </a:r>
                    </a:p>
                  </a:txBody>
                  <a:tcPr marL="762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1442396"/>
                  </a:ext>
                </a:extLst>
              </a:tr>
            </a:tbl>
          </a:graphicData>
        </a:graphic>
      </p:graphicFrame>
    </p:spTree>
    <p:extLst>
      <p:ext uri="{BB962C8B-B14F-4D97-AF65-F5344CB8AC3E}">
        <p14:creationId xmlns:p14="http://schemas.microsoft.com/office/powerpoint/2010/main" val="3478164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C0DAE3-2B75-C32B-6714-254CFCF32BC3}"/>
              </a:ext>
            </a:extLst>
          </p:cNvPr>
          <p:cNvSpPr>
            <a:spLocks noGrp="1"/>
          </p:cNvSpPr>
          <p:nvPr>
            <p:ph type="title"/>
            <p:custDataLst>
              <p:tags r:id="rId1"/>
            </p:custDataLst>
          </p:nvPr>
        </p:nvSpPr>
        <p:spPr>
          <a:xfrm>
            <a:off x="715186" y="2314177"/>
            <a:ext cx="10515600" cy="631595"/>
          </a:xfrm>
        </p:spPr>
        <p:txBody>
          <a:bodyPr>
            <a:noAutofit/>
          </a:bodyPr>
          <a:lstStyle/>
          <a:p>
            <a:pPr algn="ctr"/>
            <a:r>
              <a:rPr lang="cs-CZ" sz="8000" dirty="0"/>
              <a:t>DĚKUJI ZA POZORNOST </a:t>
            </a:r>
          </a:p>
        </p:txBody>
      </p:sp>
    </p:spTree>
    <p:extLst>
      <p:ext uri="{BB962C8B-B14F-4D97-AF65-F5344CB8AC3E}">
        <p14:creationId xmlns:p14="http://schemas.microsoft.com/office/powerpoint/2010/main" val="1140477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FAB_CUSTOMSORTGLOBALLY" val="True"/>
</p:tagLst>
</file>

<file path=ppt/tags/tag10.xml><?xml version="1.0" encoding="utf-8"?>
<p:tagLst xmlns:a="http://schemas.openxmlformats.org/drawingml/2006/main" xmlns:r="http://schemas.openxmlformats.org/officeDocument/2006/relationships" xmlns:p="http://schemas.openxmlformats.org/presentationml/2006/main">
  <p:tag name="SLIDEFAB_SHAPECONDITIONMETACTIONDELETE" val="True"/>
  <p:tag name="SLIDEFAB_RESIZEMODE" val="1"/>
  <p:tag name="SLIDEFAB_EXPORTMODE" val="7"/>
</p:tagLst>
</file>

<file path=ppt/tags/tag10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0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02.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10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0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0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0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0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0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09.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11.xml><?xml version="1.0" encoding="utf-8"?>
<p:tagLst xmlns:a="http://schemas.openxmlformats.org/drawingml/2006/main" xmlns:r="http://schemas.openxmlformats.org/officeDocument/2006/relationships" xmlns:p="http://schemas.openxmlformats.org/presentationml/2006/main">
  <p:tag name="SLIDEFAB_EXPORTMODE" val="4"/>
</p:tagLst>
</file>

<file path=ppt/tags/tag11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1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1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13.xml><?xml version="1.0" encoding="utf-8"?>
<p:tagLst xmlns:a="http://schemas.openxmlformats.org/drawingml/2006/main" xmlns:r="http://schemas.openxmlformats.org/officeDocument/2006/relationships" xmlns:p="http://schemas.openxmlformats.org/presentationml/2006/main">
  <p:tag name="SLIDEFAB_EXPORTMODE" val="4"/>
  <p:tag name="SLIDEFAB_RESIZEMODE" val="1"/>
</p:tagLst>
</file>

<file path=ppt/tags/tag114.xml><?xml version="1.0" encoding="utf-8"?>
<p:tagLst xmlns:a="http://schemas.openxmlformats.org/drawingml/2006/main" xmlns:r="http://schemas.openxmlformats.org/officeDocument/2006/relationships" xmlns:p="http://schemas.openxmlformats.org/presentationml/2006/main">
  <p:tag name="SLIDEFAB_SHAPECONDITIONMETACTIONDELETE" val="True"/>
  <p:tag name="SLIDEFAB_RESIZEMODE" val="1"/>
  <p:tag name="SLIDEFAB_EXPORTMODE" val="4"/>
</p:tagLst>
</file>

<file path=ppt/tags/tag115.xml><?xml version="1.0" encoding="utf-8"?>
<p:tagLst xmlns:a="http://schemas.openxmlformats.org/drawingml/2006/main" xmlns:r="http://schemas.openxmlformats.org/officeDocument/2006/relationships" xmlns:p="http://schemas.openxmlformats.org/presentationml/2006/main">
  <p:tag name="SLIDEFAB_SHAPECONDITIONMETACTIONDELETE" val="True"/>
  <p:tag name="SLIDEFAB_RESIZEMODE" val="1"/>
  <p:tag name="SLIDEFAB_EXPORTMODE" val="7"/>
</p:tagLst>
</file>

<file path=ppt/tags/tag116.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11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 name="SLIDEFAB_SHAPECONDITIONMETACTIONDELETE" val="False"/>
</p:tagLst>
</file>

<file path=ppt/tags/tag11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1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2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2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2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3.xml><?xml version="1.0" encoding="utf-8"?>
<p:tagLst xmlns:a="http://schemas.openxmlformats.org/drawingml/2006/main" xmlns:r="http://schemas.openxmlformats.org/officeDocument/2006/relationships" xmlns:p="http://schemas.openxmlformats.org/presentationml/2006/main">
  <p:tag name="SLIDEFAB_EXPORTMODE" val="4"/>
</p:tagLst>
</file>

<file path=ppt/tags/tag14.xml><?xml version="1.0" encoding="utf-8"?>
<p:tagLst xmlns:a="http://schemas.openxmlformats.org/drawingml/2006/main" xmlns:r="http://schemas.openxmlformats.org/officeDocument/2006/relationships" xmlns:p="http://schemas.openxmlformats.org/presentationml/2006/main">
  <p:tag name="SLIDEFAB_SHAPECONDITIONMETACTIONDELETE" val="True"/>
  <p:tag name="SLIDEFAB_RESIZEMODE" val="2"/>
  <p:tag name="SLIDEFAB_EXPORTMODE" val="2"/>
</p:tagLst>
</file>

<file path=ppt/tags/tag1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1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7.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1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1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2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2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4.xml><?xml version="1.0" encoding="utf-8"?>
<p:tagLst xmlns:a="http://schemas.openxmlformats.org/drawingml/2006/main" xmlns:r="http://schemas.openxmlformats.org/officeDocument/2006/relationships" xmlns:p="http://schemas.openxmlformats.org/presentationml/2006/main">
  <p:tag name="SLIDEFAB_EXPORTMODE" val="4"/>
</p:tagLst>
</file>

<file path=ppt/tags/tag2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6.xml><?xml version="1.0" encoding="utf-8"?>
<p:tagLst xmlns:a="http://schemas.openxmlformats.org/drawingml/2006/main" xmlns:r="http://schemas.openxmlformats.org/officeDocument/2006/relationships" xmlns:p="http://schemas.openxmlformats.org/presentationml/2006/main">
  <p:tag name="SLIDEFAB_EXPORTMODE" val="4"/>
</p:tagLst>
</file>

<file path=ppt/tags/tag2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2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3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0.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4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46.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4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4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xml><?xml version="1.0" encoding="utf-8"?>
<p:tagLst xmlns:a="http://schemas.openxmlformats.org/drawingml/2006/main" xmlns:r="http://schemas.openxmlformats.org/officeDocument/2006/relationships" xmlns:p="http://schemas.openxmlformats.org/presentationml/2006/main">
  <p:tag name="SLIDEFAB_EXPORTMODE" val="4"/>
</p:tagLst>
</file>

<file path=ppt/tags/tag5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5.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5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5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xml><?xml version="1.0" encoding="utf-8"?>
<p:tagLst xmlns:a="http://schemas.openxmlformats.org/drawingml/2006/main" xmlns:r="http://schemas.openxmlformats.org/officeDocument/2006/relationships" xmlns:p="http://schemas.openxmlformats.org/presentationml/2006/main">
  <p:tag name="SLIDEFAB_EXPORTMODE" val="4"/>
</p:tagLst>
</file>

<file path=ppt/tags/tag6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7"/>
</p:tagLst>
</file>

<file path=ppt/tags/tag6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5.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6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69.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7.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0.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1.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77.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78.xml><?xml version="1.0" encoding="utf-8"?>
<p:tagLst xmlns:a="http://schemas.openxmlformats.org/drawingml/2006/main" xmlns:r="http://schemas.openxmlformats.org/officeDocument/2006/relationships" xmlns:p="http://schemas.openxmlformats.org/presentationml/2006/main">
  <p:tag name="SLIDEFAB_EXPORTMODE" val="4"/>
</p:tagLst>
</file>

<file path=ppt/tags/tag79.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80.xml><?xml version="1.0" encoding="utf-8"?>
<p:tagLst xmlns:a="http://schemas.openxmlformats.org/drawingml/2006/main" xmlns:r="http://schemas.openxmlformats.org/officeDocument/2006/relationships" xmlns:p="http://schemas.openxmlformats.org/presentationml/2006/main">
  <p:tag name="SLIDEFAB_EXPORTMODE" val="4"/>
</p:tagLst>
</file>

<file path=ppt/tags/tag81.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8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83.xml><?xml version="1.0" encoding="utf-8"?>
<p:tagLst xmlns:a="http://schemas.openxmlformats.org/drawingml/2006/main" xmlns:r="http://schemas.openxmlformats.org/officeDocument/2006/relationships" xmlns:p="http://schemas.openxmlformats.org/presentationml/2006/main">
  <p:tag name="SLIDEFAB_EXPORTMODE" val="4"/>
</p:tagLst>
</file>

<file path=ppt/tags/tag8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8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8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87.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88.xml><?xml version="1.0" encoding="utf-8"?>
<p:tagLst xmlns:a="http://schemas.openxmlformats.org/drawingml/2006/main" xmlns:r="http://schemas.openxmlformats.org/officeDocument/2006/relationships" xmlns:p="http://schemas.openxmlformats.org/presentationml/2006/main">
  <p:tag name="SLIDEFAB_EXPORTMODE" val="4"/>
</p:tagLst>
</file>

<file path=ppt/tags/tag89.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9.xml><?xml version="1.0" encoding="utf-8"?>
<p:tagLst xmlns:a="http://schemas.openxmlformats.org/drawingml/2006/main" xmlns:r="http://schemas.openxmlformats.org/officeDocument/2006/relationships" xmlns:p="http://schemas.openxmlformats.org/presentationml/2006/main">
  <p:tag name="SLIDEFAB_EXPORTMODE" val="4"/>
</p:tagLst>
</file>

<file path=ppt/tags/tag90.xml><?xml version="1.0" encoding="utf-8"?>
<p:tagLst xmlns:a="http://schemas.openxmlformats.org/drawingml/2006/main" xmlns:r="http://schemas.openxmlformats.org/officeDocument/2006/relationships" xmlns:p="http://schemas.openxmlformats.org/presentationml/2006/main">
  <p:tag name="SLIDEFAB_EXPORTMODE" val="4"/>
</p:tagLst>
</file>

<file path=ppt/tags/tag91.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9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93.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94.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95.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96.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97.xml><?xml version="1.0" encoding="utf-8"?>
<p:tagLst xmlns:a="http://schemas.openxmlformats.org/drawingml/2006/main" xmlns:r="http://schemas.openxmlformats.org/officeDocument/2006/relationships" xmlns:p="http://schemas.openxmlformats.org/presentationml/2006/main">
  <p:tag name="SLIDEFAB_RESIZEMODE" val="2"/>
  <p:tag name="SLIDEFAB_EXPORTMODE" val="2"/>
</p:tagLst>
</file>

<file path=ppt/tags/tag98.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ags/tag99.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tiv1">
  <a:themeElements>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fontScheme name="Balónky">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Motiv Office">
  <a:themeElements>
    <a:clrScheme name="UZIS-2023">
      <a:dk1>
        <a:srgbClr val="000000"/>
      </a:dk1>
      <a:lt1>
        <a:srgbClr val="FFFFFF"/>
      </a:lt1>
      <a:dk2>
        <a:srgbClr val="44546A"/>
      </a:dk2>
      <a:lt2>
        <a:srgbClr val="E7E6E6"/>
      </a:lt2>
      <a:accent1>
        <a:srgbClr val="2C2F7A"/>
      </a:accent1>
      <a:accent2>
        <a:srgbClr val="93A8CD"/>
      </a:accent2>
      <a:accent3>
        <a:srgbClr val="DA2B47"/>
      </a:accent3>
      <a:accent4>
        <a:srgbClr val="BBC747"/>
      </a:accent4>
      <a:accent5>
        <a:srgbClr val="7B3C8E"/>
      </a:accent5>
      <a:accent6>
        <a:srgbClr val="E6B0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is-prezentace.pptx" id="{D217B08B-AB60-4225-B7C6-F3F24BDBDACF}" vid="{06F73199-D0EF-4FCD-B935-22E4C402591B}"/>
    </a:ext>
  </a:extLst>
</a:theme>
</file>

<file path=ppt/theme/theme13.xml><?xml version="1.0" encoding="utf-8"?>
<a:theme xmlns:a="http://schemas.openxmlformats.org/drawingml/2006/main" name="1_Motiv systému Office">
  <a:themeElements>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tiv Office">
  <a:themeElements>
    <a:clrScheme name="NR_URAZ">
      <a:dk1>
        <a:sysClr val="windowText" lastClr="000000"/>
      </a:dk1>
      <a:lt1>
        <a:sysClr val="window" lastClr="FFFFFF"/>
      </a:lt1>
      <a:dk2>
        <a:srgbClr val="44546A"/>
      </a:dk2>
      <a:lt2>
        <a:srgbClr val="E7E6E6"/>
      </a:lt2>
      <a:accent1>
        <a:srgbClr val="21324B"/>
      </a:accent1>
      <a:accent2>
        <a:srgbClr val="83D1BF"/>
      </a:accent2>
      <a:accent3>
        <a:srgbClr val="EB0000"/>
      </a:accent3>
      <a:accent4>
        <a:srgbClr val="8496B0"/>
      </a:accent4>
      <a:accent5>
        <a:srgbClr val="FDE5C2"/>
      </a:accent5>
      <a:accent6>
        <a:srgbClr val="E6F5F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Motiv Office">
  <a:themeElements>
    <a:clrScheme name="Z_2030">
      <a:dk1>
        <a:sysClr val="windowText" lastClr="000000"/>
      </a:dk1>
      <a:lt1>
        <a:sysClr val="window" lastClr="FFFFFF"/>
      </a:lt1>
      <a:dk2>
        <a:srgbClr val="44546A"/>
      </a:dk2>
      <a:lt2>
        <a:srgbClr val="E7E6E6"/>
      </a:lt2>
      <a:accent1>
        <a:srgbClr val="037BC1"/>
      </a:accent1>
      <a:accent2>
        <a:srgbClr val="8CC841"/>
      </a:accent2>
      <a:accent3>
        <a:srgbClr val="DA2128"/>
      </a:accent3>
      <a:accent4>
        <a:srgbClr val="C8C8C8"/>
      </a:accent4>
      <a:accent5>
        <a:srgbClr val="7F0506"/>
      </a:accent5>
      <a:accent6>
        <a:srgbClr val="FFC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Motiv Office">
  <a:themeElements>
    <a:clrScheme name="ONKO">
      <a:dk1>
        <a:sysClr val="windowText" lastClr="000000"/>
      </a:dk1>
      <a:lt1>
        <a:sysClr val="window" lastClr="FFFFFF"/>
      </a:lt1>
      <a:dk2>
        <a:srgbClr val="44546A"/>
      </a:dk2>
      <a:lt2>
        <a:srgbClr val="E7E6E6"/>
      </a:lt2>
      <a:accent1>
        <a:srgbClr val="15A8CA"/>
      </a:accent1>
      <a:accent2>
        <a:srgbClr val="D7D6BA"/>
      </a:accent2>
      <a:accent3>
        <a:srgbClr val="BF7405"/>
      </a:accent3>
      <a:accent4>
        <a:srgbClr val="E4E2DD"/>
      </a:accent4>
      <a:accent5>
        <a:srgbClr val="5B9BD5"/>
      </a:accent5>
      <a:accent6>
        <a:srgbClr val="FDE5C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_ONKOLOG_02.pptx" id="{7747BB0E-B0F1-4C4D-A2C2-6802558F0270}" vid="{0672E609-FC6B-402D-B7E1-6F6FFABA25DF}"/>
    </a:ext>
  </a:extLst>
</a:theme>
</file>

<file path=ppt/theme/theme7.xml><?xml version="1.0" encoding="utf-8"?>
<a:theme xmlns:a="http://schemas.openxmlformats.org/drawingml/2006/main" name="10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7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fontScheme name="Balónky">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fontScheme name="Balónky">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fontScheme name="Balónky">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UZIS-2023">
    <a:dk1>
      <a:srgbClr val="000000"/>
    </a:dk1>
    <a:lt1>
      <a:srgbClr val="FFFFFF"/>
    </a:lt1>
    <a:dk2>
      <a:srgbClr val="44546A"/>
    </a:dk2>
    <a:lt2>
      <a:srgbClr val="E7E6E6"/>
    </a:lt2>
    <a:accent1>
      <a:srgbClr val="2C2F7A"/>
    </a:accent1>
    <a:accent2>
      <a:srgbClr val="93A8CD"/>
    </a:accent2>
    <a:accent3>
      <a:srgbClr val="DA2B47"/>
    </a:accent3>
    <a:accent4>
      <a:srgbClr val="BBC747"/>
    </a:accent4>
    <a:accent5>
      <a:srgbClr val="7B3C8E"/>
    </a:accent5>
    <a:accent6>
      <a:srgbClr val="E6B0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ZIS-2023">
    <a:dk1>
      <a:srgbClr val="000000"/>
    </a:dk1>
    <a:lt1>
      <a:srgbClr val="FFFFFF"/>
    </a:lt1>
    <a:dk2>
      <a:srgbClr val="44546A"/>
    </a:dk2>
    <a:lt2>
      <a:srgbClr val="E7E6E6"/>
    </a:lt2>
    <a:accent1>
      <a:srgbClr val="2C2F7A"/>
    </a:accent1>
    <a:accent2>
      <a:srgbClr val="93A8CD"/>
    </a:accent2>
    <a:accent3>
      <a:srgbClr val="DA2B47"/>
    </a:accent3>
    <a:accent4>
      <a:srgbClr val="BBC747"/>
    </a:accent4>
    <a:accent5>
      <a:srgbClr val="7B3C8E"/>
    </a:accent5>
    <a:accent6>
      <a:srgbClr val="E6B0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fontScheme name="Balónky">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fontScheme name="Balónky">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Vlastní 6">
    <a:dk1>
      <a:srgbClr val="000000"/>
    </a:dk1>
    <a:lt1>
      <a:sysClr val="window" lastClr="FFFFFF"/>
    </a:lt1>
    <a:dk2>
      <a:srgbClr val="000000"/>
    </a:dk2>
    <a:lt2>
      <a:srgbClr val="F2F2F2"/>
    </a:lt2>
    <a:accent1>
      <a:srgbClr val="E7B13D"/>
    </a:accent1>
    <a:accent2>
      <a:srgbClr val="3D67BC"/>
    </a:accent2>
    <a:accent3>
      <a:srgbClr val="274073"/>
    </a:accent3>
    <a:accent4>
      <a:srgbClr val="84848E"/>
    </a:accent4>
    <a:accent5>
      <a:srgbClr val="D8D8D8"/>
    </a:accent5>
    <a:accent6>
      <a:srgbClr val="DDDCE0"/>
    </a:accent6>
    <a:hlink>
      <a:srgbClr val="1919FF"/>
    </a:hlink>
    <a:folHlink>
      <a:srgbClr val="00005F"/>
    </a:folHlink>
  </a:clrScheme>
  <a:fontScheme name="Paliativní péče">
    <a:majorFont>
      <a:latin typeface="Calibri"/>
      <a:ea typeface=""/>
      <a:cs typeface=""/>
    </a:majorFont>
    <a:minorFont>
      <a:latin typeface="Calibri"/>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fontScheme name="Balónky">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alónky 12">
    <a:dk1>
      <a:srgbClr val="292929"/>
    </a:dk1>
    <a:lt1>
      <a:srgbClr val="FFFFFF"/>
    </a:lt1>
    <a:dk2>
      <a:srgbClr val="C49654"/>
    </a:dk2>
    <a:lt2>
      <a:srgbClr val="000000"/>
    </a:lt2>
    <a:accent1>
      <a:srgbClr val="A38B69"/>
    </a:accent1>
    <a:accent2>
      <a:srgbClr val="4C9ED0"/>
    </a:accent2>
    <a:accent3>
      <a:srgbClr val="FFFFFF"/>
    </a:accent3>
    <a:accent4>
      <a:srgbClr val="212121"/>
    </a:accent4>
    <a:accent5>
      <a:srgbClr val="CEC4B9"/>
    </a:accent5>
    <a:accent6>
      <a:srgbClr val="448FBC"/>
    </a:accent6>
    <a:hlink>
      <a:srgbClr val="0C419A"/>
    </a:hlink>
    <a:folHlink>
      <a:srgbClr val="7DA7FB"/>
    </a:folHlink>
  </a:clrScheme>
  <a:fontScheme name="Balónky">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DD5D7E3BC75464781B5563E613B2ED6" ma:contentTypeVersion="14" ma:contentTypeDescription="Vytvoří nový dokument" ma:contentTypeScope="" ma:versionID="f18868c5186550599af04f030b73d689">
  <xsd:schema xmlns:xsd="http://www.w3.org/2001/XMLSchema" xmlns:xs="http://www.w3.org/2001/XMLSchema" xmlns:p="http://schemas.microsoft.com/office/2006/metadata/properties" xmlns:ns3="504245e9-5d8d-493c-b430-15ab26d0fadd" xmlns:ns4="a82729c4-b222-4718-a125-00e8f64353a0" targetNamespace="http://schemas.microsoft.com/office/2006/metadata/properties" ma:root="true" ma:fieldsID="8b61447907934e22ad6a1b6b0b77bd93" ns3:_="" ns4:_="">
    <xsd:import namespace="504245e9-5d8d-493c-b430-15ab26d0fadd"/>
    <xsd:import namespace="a82729c4-b222-4718-a125-00e8f64353a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4245e9-5d8d-493c-b430-15ab26d0f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729c4-b222-4718-a125-00e8f64353a0"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29682F-0C6E-4250-81C0-A81B8A9CF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4245e9-5d8d-493c-b430-15ab26d0fadd"/>
    <ds:schemaRef ds:uri="a82729c4-b222-4718-a125-00e8f64353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7E40B2-01E4-47D0-AEBC-47456A363440}">
  <ds:schemaRefs>
    <ds:schemaRef ds:uri="http://schemas.microsoft.com/office/2006/metadata/properties"/>
    <ds:schemaRef ds:uri="http://purl.org/dc/elements/1.1/"/>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a82729c4-b222-4718-a125-00e8f64353a0"/>
    <ds:schemaRef ds:uri="504245e9-5d8d-493c-b430-15ab26d0fadd"/>
    <ds:schemaRef ds:uri="http://www.w3.org/XML/1998/namespace"/>
  </ds:schemaRefs>
</ds:datastoreItem>
</file>

<file path=customXml/itemProps3.xml><?xml version="1.0" encoding="utf-8"?>
<ds:datastoreItem xmlns:ds="http://schemas.openxmlformats.org/officeDocument/2006/customXml" ds:itemID="{4133997B-0702-4D58-A550-1B4E5E5A95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3242</TotalTime>
  <Words>12439</Words>
  <Application>Microsoft Office PowerPoint</Application>
  <PresentationFormat>Širokoúhlá obrazovka</PresentationFormat>
  <Paragraphs>3755</Paragraphs>
  <Slides>95</Slides>
  <Notes>8</Notes>
  <HiddenSlides>0</HiddenSlides>
  <MMClips>0</MMClips>
  <ScaleCrop>false</ScaleCrop>
  <HeadingPairs>
    <vt:vector size="6" baseType="variant">
      <vt:variant>
        <vt:lpstr>Použitá písma</vt:lpstr>
      </vt:variant>
      <vt:variant>
        <vt:i4>8</vt:i4>
      </vt:variant>
      <vt:variant>
        <vt:lpstr>Motiv</vt:lpstr>
      </vt:variant>
      <vt:variant>
        <vt:i4>13</vt:i4>
      </vt:variant>
      <vt:variant>
        <vt:lpstr>Nadpisy snímků</vt:lpstr>
      </vt:variant>
      <vt:variant>
        <vt:i4>95</vt:i4>
      </vt:variant>
    </vt:vector>
  </HeadingPairs>
  <TitlesOfParts>
    <vt:vector size="116" baseType="lpstr">
      <vt:lpstr>Algerian</vt:lpstr>
      <vt:lpstr>Arial</vt:lpstr>
      <vt:lpstr>Arial Black</vt:lpstr>
      <vt:lpstr>Calibri</vt:lpstr>
      <vt:lpstr>Calibri Light</vt:lpstr>
      <vt:lpstr>Trebuchet MS</vt:lpstr>
      <vt:lpstr>Verdana</vt:lpstr>
      <vt:lpstr>Wingdings</vt:lpstr>
      <vt:lpstr>Motiv Office</vt:lpstr>
      <vt:lpstr>4_Motiv Office</vt:lpstr>
      <vt:lpstr>1_Motiv Office</vt:lpstr>
      <vt:lpstr>5_Motiv Office</vt:lpstr>
      <vt:lpstr>11_Motiv Office</vt:lpstr>
      <vt:lpstr>9_Motiv Office</vt:lpstr>
      <vt:lpstr>10_Motiv Office</vt:lpstr>
      <vt:lpstr>17_Motiv Office</vt:lpstr>
      <vt:lpstr>7_Motiv Office</vt:lpstr>
      <vt:lpstr>8_Motiv Office</vt:lpstr>
      <vt:lpstr>Motiv1</vt:lpstr>
      <vt:lpstr>12_Motiv Office</vt:lpstr>
      <vt:lpstr>1_Motiv systému Office</vt:lpstr>
      <vt:lpstr>Prezentace aplikace PowerPoint</vt:lpstr>
      <vt:lpstr>Prezentace aplikace PowerPoint</vt:lpstr>
      <vt:lpstr>Prezentace aplikace PowerPoint</vt:lpstr>
      <vt:lpstr>Prezentace aplikace PowerPoint</vt:lpstr>
      <vt:lpstr>Věková struktura obyvatelstva ČR a očekávaný vývoj</vt:lpstr>
      <vt:lpstr>Prezentace aplikace PowerPoint</vt:lpstr>
      <vt:lpstr>Statistická predikce prevalence vybraných chorob do roku 2030</vt:lpstr>
      <vt:lpstr>Prezentace aplikace PowerPoint</vt:lpstr>
      <vt:lpstr>Prezentace aplikace PowerPoint</vt:lpstr>
      <vt:lpstr>Nový Národní zdravotnický informační systém  je dobudován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Nová datová základna pro mapování kapacit ZP</vt:lpstr>
      <vt:lpstr>Prezentace aplikace PowerPoint</vt:lpstr>
      <vt:lpstr>Prezentace aplikace PowerPoint</vt:lpstr>
      <vt:lpstr>Prezentace aplikace PowerPoint</vt:lpstr>
      <vt:lpstr>Practising doctors per 1 000 population, 2010 and 2020  (or nearest year)</vt:lpstr>
      <vt:lpstr>Úvazky lékařů dle hlavních segmentů péče</vt:lpstr>
      <vt:lpstr>Obory s nejvyšším podílem lékařů ve věku 60 a více let</vt:lpstr>
      <vt:lpstr>Obory s nejvyšším počtem lékařů, dle podílu lékařů 60+</vt:lpstr>
      <vt:lpstr>Obory s nejvyšším počtem lékařů, dle podílu lékařů 60+</vt:lpstr>
      <vt:lpstr>Prezentace aplikace PowerPoint</vt:lpstr>
      <vt:lpstr>Prezentace aplikace PowerPoint</vt:lpstr>
      <vt:lpstr>Podpora výchovy lékařů: původní model z roku 2015</vt:lpstr>
      <vt:lpstr>Dynamika počtu ordinací praktických lékařů pro dospělé </vt:lpstr>
      <vt:lpstr>Navržený ekonomický model programu </vt:lpstr>
      <vt:lpstr>Navržený ekonomický model programu </vt:lpstr>
      <vt:lpstr>Celkový přehled počtu poprvé zapsaných ve všeobecném lékařství dle typu studia</vt:lpstr>
      <vt:lpstr>Prezentace aplikace PowerPoint</vt:lpstr>
      <vt:lpstr>Celkový přehled počtu absolventů všeobecného lékařství dle typu studia </vt:lpstr>
      <vt:lpstr>Absolventi všeobecného lékařství v ČJ a jejich aktuální zaměstnání podle státní příslušnosti</vt:lpstr>
      <vt:lpstr>Prezentace aplikace PowerPoint</vt:lpstr>
      <vt:lpstr>Studenti všeobecného lékařství v českém jazyce podle pohlaví</vt:lpstr>
      <vt:lpstr>Prezentace aplikace PowerPoint</vt:lpstr>
      <vt:lpstr>Prezentace aplikace PowerPoint</vt:lpstr>
      <vt:lpstr>Prezentace aplikace PowerPoint</vt:lpstr>
      <vt:lpstr>Prezentace aplikace PowerPoint</vt:lpstr>
      <vt:lpstr>Odměňování lékařů – dlouhodobý vývoj v čase</vt:lpstr>
      <vt:lpstr>Prezentace aplikace PowerPoint</vt:lpstr>
      <vt:lpstr>Prezentace aplikace PowerPoint</vt:lpstr>
      <vt:lpstr>Prezentace aplikace PowerPoint</vt:lpstr>
      <vt:lpstr>Struktura mezd a platů v roce 2021 a 2022</vt:lpstr>
      <vt:lpstr>Lékaři pracující v lůžkové péči:  odměna za 1 hodinu práce (včetně přesčasových hodin) v roce 2022</vt:lpstr>
      <vt:lpstr>Prezentace aplikace PowerPoint</vt:lpstr>
      <vt:lpstr>Prezentace aplikace PowerPoint</vt:lpstr>
      <vt:lpstr>Výpočet potřebných úvazků dle stavu lůžkového fondu v roce 2022</vt:lpstr>
      <vt:lpstr>Výpočet potřebných úvazků dle stavu lůžkového fondu v roce 2022</vt:lpstr>
      <vt:lpstr>Prezentace aplikace PowerPoint</vt:lpstr>
      <vt:lpstr>Plošná dostupnost urgentních příjmů v ČR dle seznamu MZČR</vt:lpstr>
      <vt:lpstr>Celkový počet Lůžek na jednotkách intenzivní péče</vt:lpstr>
      <vt:lpstr>Mammární chirurgie – průměrný roční počet HP s resekčním výkonem* na prsu pro ZN prsu</vt:lpstr>
      <vt:lpstr>Mammární chirurgie – počet HP s resekčním výkonem* na prsu pro ZN prsu v roce 2022</vt:lpstr>
      <vt:lpstr>Prezentace aplikace PowerPoint</vt:lpstr>
      <vt:lpstr>Prezentace aplikace PowerPoint</vt:lpstr>
      <vt:lpstr>Praktičtí lékaři pro děti a dorost aktivní v roce 2022 podle věku a pohlaví</vt:lpstr>
      <vt:lpstr>Praktičtí lékaři pro děti a dorost aktivní v roce 2022 podle věku v krajích</vt:lpstr>
      <vt:lpstr>Dynamika počtu ordinací praktických lékařů pro děti a dorost </vt:lpstr>
      <vt:lpstr>Dynamika počtu ordinací praktických lékařů pro děti a dorost </vt:lpstr>
      <vt:lpstr>Dynamika počtu ordinací praktických lékařů pro děti a dorost  v letech 2018-2022 </vt:lpstr>
      <vt:lpstr>Parametry navyšující rizikové skóre pro chybějící kapacitu </vt:lpstr>
      <vt:lpstr>Modelový odhad podílu dětí v kapitaci PLDD dle rizikového skóre </vt:lpstr>
      <vt:lpstr>Prezentace aplikace PowerPoint</vt:lpstr>
      <vt:lpstr>Rozložení rizika není mezi regiony rovnoměrné </vt:lpstr>
      <vt:lpstr>Prezentace aplikace PowerPoint</vt:lpstr>
      <vt:lpstr>Prezentace aplikace PowerPoint</vt:lpstr>
      <vt:lpstr>Poskytovatelé akutní lůžkové péče v oboru pediatrie a porodnictví </vt:lpstr>
      <vt:lpstr>Dlouhodobý trend v objemu akutní lůžkové péče: hospitalizační případy</vt:lpstr>
      <vt:lpstr>Dlouhodobý trend v objemu akutní lůžkové péče: ošetřovací dny</vt:lpstr>
      <vt:lpstr>Prezentace aplikace PowerPoint</vt:lpstr>
      <vt:lpstr>Prezentace aplikace PowerPoint</vt:lpstr>
      <vt:lpstr> </vt:lpstr>
      <vt:lpstr>V následujících 5 – 7 letech hrozí odchod 700 – 900 PLDD do důchodu a již nyní chybí kapitační péče u cca 180 tis. dětí   Řešení pro urychlené získání až 1 000 lékařů PLDD? </vt:lpstr>
      <vt:lpstr>Řešení pro urychlené získání až 1 000 lékařů PLDD? </vt:lpstr>
      <vt:lpstr>Prezentace aplikace PowerPoint</vt:lpstr>
      <vt:lpstr>Příklad oboru, který ohrožuje nedostatek základních kapacit: péče o duševní zdraví</vt:lpstr>
      <vt:lpstr>Věk a pohlaví aktivních lékařů se specializací „Dětská a dorostová psychiatrie“</vt:lpstr>
      <vt:lpstr>Prezentace aplikace PowerPoint</vt:lpstr>
      <vt:lpstr>Prezentace aplikace PowerPoint</vt:lpstr>
      <vt:lpstr>Prezentace aplikace PowerPoint</vt:lpstr>
      <vt:lpstr>Aktivní diabetologové podle věku a pohlaví</vt:lpstr>
      <vt:lpstr>Dynamika počtu diabetologických ordinací v letech 2018-2022 </vt:lpstr>
      <vt:lpstr>Prezentace aplikace PowerPoint</vt:lpstr>
      <vt:lpstr>Vývoj obezity v ČR za období 1993–2019 (populace 15+)</vt:lpstr>
      <vt:lpstr>Počet pacientů s diabetes mellitus (DM) v české populaci</vt:lpstr>
      <vt:lpstr>Prezentace aplikace PowerPoint</vt:lpstr>
      <vt:lpstr>Úvazky sester dle hlavních segmentů péče</vt:lpstr>
      <vt:lpstr>§ 5 Všeobecná sestra: věková struktura v roce 2022</vt:lpstr>
      <vt:lpstr>§ 5 Všeobecná sestra: věk v rozložení dle krajů a typů péče v roce 2022</vt:lpstr>
      <vt:lpstr>DĚKUJI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Bartůněk Vladimír</dc:creator>
  <cp:lastModifiedBy>Dušek Ladislav prof. RNDr. Ph.D.</cp:lastModifiedBy>
  <cp:revision>190</cp:revision>
  <dcterms:created xsi:type="dcterms:W3CDTF">2021-09-27T11:03:38Z</dcterms:created>
  <dcterms:modified xsi:type="dcterms:W3CDTF">2023-11-04T20:11:35Z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0x0101004DD5D7E3BC75464781B5563E613B2ED6</vt:lpwstr>
  </property>
</Properties>
</file>